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5" r:id="rId3"/>
    <p:sldMasterId id="2147483708" r:id="rId4"/>
  </p:sldMasterIdLst>
  <p:notesMasterIdLst>
    <p:notesMasterId r:id="rId64"/>
  </p:notesMasterIdLst>
  <p:handoutMasterIdLst>
    <p:handoutMasterId r:id="rId65"/>
  </p:handoutMasterIdLst>
  <p:sldIdLst>
    <p:sldId id="383" r:id="rId5"/>
    <p:sldId id="375" r:id="rId6"/>
    <p:sldId id="376" r:id="rId7"/>
    <p:sldId id="339" r:id="rId8"/>
    <p:sldId id="256" r:id="rId9"/>
    <p:sldId id="338" r:id="rId10"/>
    <p:sldId id="340" r:id="rId11"/>
    <p:sldId id="341" r:id="rId12"/>
    <p:sldId id="342" r:id="rId13"/>
    <p:sldId id="343" r:id="rId14"/>
    <p:sldId id="344" r:id="rId15"/>
    <p:sldId id="349" r:id="rId16"/>
    <p:sldId id="351" r:id="rId17"/>
    <p:sldId id="352" r:id="rId18"/>
    <p:sldId id="354" r:id="rId19"/>
    <p:sldId id="355" r:id="rId20"/>
    <p:sldId id="356" r:id="rId21"/>
    <p:sldId id="357" r:id="rId22"/>
    <p:sldId id="362" r:id="rId23"/>
    <p:sldId id="363" r:id="rId24"/>
    <p:sldId id="365" r:id="rId25"/>
    <p:sldId id="367" r:id="rId26"/>
    <p:sldId id="368" r:id="rId27"/>
    <p:sldId id="332" r:id="rId28"/>
    <p:sldId id="334" r:id="rId29"/>
    <p:sldId id="329" r:id="rId30"/>
    <p:sldId id="303" r:id="rId31"/>
    <p:sldId id="369" r:id="rId32"/>
    <p:sldId id="335" r:id="rId33"/>
    <p:sldId id="378" r:id="rId34"/>
    <p:sldId id="336" r:id="rId35"/>
    <p:sldId id="276" r:id="rId36"/>
    <p:sldId id="277" r:id="rId37"/>
    <p:sldId id="294" r:id="rId38"/>
    <p:sldId id="295" r:id="rId39"/>
    <p:sldId id="370" r:id="rId40"/>
    <p:sldId id="311" r:id="rId41"/>
    <p:sldId id="371" r:id="rId42"/>
    <p:sldId id="290" r:id="rId43"/>
    <p:sldId id="312" r:id="rId44"/>
    <p:sldId id="382" r:id="rId45"/>
    <p:sldId id="315" r:id="rId46"/>
    <p:sldId id="316" r:id="rId47"/>
    <p:sldId id="317" r:id="rId48"/>
    <p:sldId id="318" r:id="rId49"/>
    <p:sldId id="319" r:id="rId50"/>
    <p:sldId id="384" r:id="rId51"/>
    <p:sldId id="321" r:id="rId52"/>
    <p:sldId id="322" r:id="rId53"/>
    <p:sldId id="323" r:id="rId54"/>
    <p:sldId id="324" r:id="rId55"/>
    <p:sldId id="325" r:id="rId56"/>
    <p:sldId id="379" r:id="rId57"/>
    <p:sldId id="381" r:id="rId58"/>
    <p:sldId id="380" r:id="rId59"/>
    <p:sldId id="374" r:id="rId60"/>
    <p:sldId id="372" r:id="rId61"/>
    <p:sldId id="326" r:id="rId62"/>
    <p:sldId id="327" r:id="rId6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74" autoAdjust="0"/>
    <p:restoredTop sz="94660"/>
  </p:normalViewPr>
  <p:slideViewPr>
    <p:cSldViewPr>
      <p:cViewPr varScale="1">
        <p:scale>
          <a:sx n="51" d="100"/>
          <a:sy n="51" d="100"/>
        </p:scale>
        <p:origin x="-17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46FF8374-3D4A-4EE9-96A2-DE921D725045}" type="datetimeFigureOut">
              <a:rPr lang="en-US" smtClean="0"/>
              <a:pPr/>
              <a:t>2/20/15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E466876-CCE4-4291-8A95-3F4106738B80}" type="slidenum">
              <a:rPr lang="en-US" smtClean="0"/>
              <a:pPr/>
              <a:t>‹#›</a:t>
            </a:fld>
            <a:endParaRPr lang="en-US"/>
          </a:p>
        </p:txBody>
      </p:sp>
    </p:spTree>
    <p:extLst>
      <p:ext uri="{BB962C8B-B14F-4D97-AF65-F5344CB8AC3E}">
        <p14:creationId xmlns:p14="http://schemas.microsoft.com/office/powerpoint/2010/main" val="580924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68A970CD-BC96-41F2-AD10-0BD0D844525C}" type="datetimeFigureOut">
              <a:rPr lang="en-US" smtClean="0"/>
              <a:pPr/>
              <a:t>2/20/15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362F5D1-67D4-4E33-B56B-5CB0D5F3C1E8}" type="slidenum">
              <a:rPr lang="en-US" smtClean="0"/>
              <a:pPr/>
              <a:t>‹#›</a:t>
            </a:fld>
            <a:endParaRPr lang="en-US"/>
          </a:p>
        </p:txBody>
      </p:sp>
    </p:spTree>
    <p:extLst>
      <p:ext uri="{BB962C8B-B14F-4D97-AF65-F5344CB8AC3E}">
        <p14:creationId xmlns:p14="http://schemas.microsoft.com/office/powerpoint/2010/main" val="169713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7EE83-7566-402E-9DA1-8E611AE1ADE7}" type="slidenum">
              <a:rPr lang="en-US">
                <a:solidFill>
                  <a:prstClr val="black"/>
                </a:solidFill>
              </a:rPr>
              <a:pPr/>
              <a:t>12</a:t>
            </a:fld>
            <a:endParaRPr lang="en-US">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6CC12076-7478-45F9-AA18-0A95BCEC7D70}" type="slidenum">
              <a:rPr lang="en-US"/>
              <a:pPr/>
              <a:t>59</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1219750" y="3257172"/>
            <a:ext cx="6704501" cy="3085925"/>
          </a:xfrm>
          <a:noFill/>
          <a:ln/>
        </p:spPr>
        <p:txBody>
          <a:bodyPr/>
          <a:lstStyle/>
          <a:p>
            <a:pPr eaLnBrk="1" hangingPunct="1"/>
            <a:r>
              <a:rPr lang="en-US" dirty="0" smtClean="0"/>
              <a:t>1956 Air Show Disaster in England 1-10 Fighter Jet Broke apart in Mid-Air killing 12.  Witnessed by 100,000 avid fans watching the event.  They had the wreckage and photos and asked the people to write in.  Got a few 1000 people to respond.  Fewer than 6 gave info that was consistent with the evidence they had</a:t>
            </a:r>
          </a:p>
          <a:p>
            <a:pPr eaLnBrk="1" hangingPunct="1"/>
            <a:endParaRPr lang="en-US" dirty="0" smtClean="0"/>
          </a:p>
          <a:p>
            <a:pPr eaLnBrk="1" hangingPunct="1"/>
            <a:r>
              <a:rPr lang="en-US" dirty="0" smtClean="0"/>
              <a:t>We can plant false memories (Elizabeth Loftus)  Did an experiment with on of her graduate student’s 14 yr old younger brother.  Said here are four stories from your past (only three actually happened – one of them, being lost in the mall – was planted)  Over the next two weeks whenever you remember something about one of these, write it down. Chris rate each of the 4 for clarity, he gave the false on 8 of 11.  He picked a real memory as being fake.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62F5D1-67D4-4E33-B56B-5CB0D5F3C1E8}"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students a list of numbers for them to write</a:t>
            </a:r>
            <a:r>
              <a:rPr lang="en-US" baseline="0" dirty="0" smtClean="0"/>
              <a:t> after you finish saying the number:  9754, 6419, 68259, 37148, 913825, 648327, 5963827, 86951372, 51739826, 719384273, 163862</a:t>
            </a:r>
          </a:p>
          <a:p>
            <a:endParaRPr lang="en-US" baseline="0" dirty="0" smtClean="0"/>
          </a:p>
          <a:p>
            <a:r>
              <a:rPr lang="en-US" baseline="0" dirty="0" smtClean="0"/>
              <a:t>Read numbers but not in chunking: 17761812149219411973   then chunk the numbers together as years</a:t>
            </a:r>
          </a:p>
          <a:p>
            <a:endParaRPr lang="en-US" dirty="0"/>
          </a:p>
        </p:txBody>
      </p:sp>
      <p:sp>
        <p:nvSpPr>
          <p:cNvPr id="4" name="Slide Number Placeholder 3"/>
          <p:cNvSpPr>
            <a:spLocks noGrp="1"/>
          </p:cNvSpPr>
          <p:nvPr>
            <p:ph type="sldNum" sz="quarter" idx="10"/>
          </p:nvPr>
        </p:nvSpPr>
        <p:spPr/>
        <p:txBody>
          <a:bodyPr/>
          <a:lstStyle/>
          <a:p>
            <a:fld id="{8362F5D1-67D4-4E33-B56B-5CB0D5F3C1E8}"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5066A-372D-416E-973E-7CF795B820F1}" type="slidenum">
              <a:rPr lang="en-US"/>
              <a:pPr/>
              <a:t>23</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sz="1400"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5B32506-9F9B-4106-9A3E-5D7C799DBD51}" type="slidenum">
              <a:rPr lang="en-US"/>
              <a:pPr/>
              <a:t>27</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B3D8F-9214-454D-92E9-1606E41391D9}" type="slidenum">
              <a:rPr lang="en-US"/>
              <a:pPr/>
              <a:t>38</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0338603E-C496-45C8-9FEB-647FF843E1ED}" type="slidenum">
              <a:rPr lang="en-US"/>
              <a:pPr/>
              <a:t>51</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1219750" y="3257172"/>
            <a:ext cx="6704501" cy="3085925"/>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A92DF543-AFB2-4696-891E-74B97B42797F}" type="slidenum">
              <a:rPr lang="en-US"/>
              <a:pPr/>
              <a:t>52</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1219750" y="3257172"/>
            <a:ext cx="6704501" cy="3085925"/>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B49CC95B-326B-4B83-B4DD-D280A94AB32C}" type="slidenum">
              <a:rPr lang="en-US"/>
              <a:pPr/>
              <a:t>58</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1219750" y="3257172"/>
            <a:ext cx="6704501" cy="3085925"/>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fld id="{EF93A51D-3AED-410E-9492-3AAEEF96927F}" type="datetimeFigureOut">
              <a:rPr lang="en-US" smtClean="0"/>
              <a:pPr/>
              <a:t>2/20/15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435A12D-9F53-4EE8-82B3-B50D4A2F9E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3A51D-3AED-410E-9492-3AAEEF96927F}" type="datetimeFigureOut">
              <a:rPr lang="en-US" smtClean="0"/>
              <a:pPr/>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5A12D-9F53-4EE8-82B3-B50D4A2F9E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3A51D-3AED-410E-9492-3AAEEF96927F}" type="datetimeFigureOut">
              <a:rPr lang="en-US" smtClean="0"/>
              <a:pPr/>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5A12D-9F53-4EE8-82B3-B50D4A2F9E2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C0DE238-2D8A-456F-B2AE-B99A153C46C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AB6F002-2009-481A-A089-3C6B526D125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220C044-1731-4D15-A15A-B37409102DA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7924800" cy="1771650"/>
          </a:xfrm>
        </p:spPr>
        <p:txBody>
          <a:bodyPr>
            <a:noAutofit/>
          </a:bodyPr>
          <a:lstStyle>
            <a:lvl1pPr algn="r">
              <a:defRPr sz="6000" cap="all" baseline="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838200" y="3886200"/>
            <a:ext cx="7924800" cy="1219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5" name="Footer Placeholder 4"/>
          <p:cNvSpPr>
            <a:spLocks noGrp="1"/>
          </p:cNvSpPr>
          <p:nvPr>
            <p:ph type="ftr" sz="quarter" idx="11"/>
          </p:nvPr>
        </p:nvSpPr>
        <p:spPr/>
        <p:txBody>
          <a:bodyPr/>
          <a:lstStyle/>
          <a:p>
            <a:endParaRPr lang="en-US">
              <a:solidFill>
                <a:srgbClr val="FFF9E5">
                  <a:shade val="50000"/>
                </a:srgbClr>
              </a:solidFill>
            </a:endParaRPr>
          </a:p>
        </p:txBody>
      </p:sp>
      <p:sp>
        <p:nvSpPr>
          <p:cNvPr id="6" name="Slide Number Placeholder 5"/>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5" name="Footer Placeholder 4"/>
          <p:cNvSpPr>
            <a:spLocks noGrp="1"/>
          </p:cNvSpPr>
          <p:nvPr>
            <p:ph type="ftr" sz="quarter" idx="11"/>
          </p:nvPr>
        </p:nvSpPr>
        <p:spPr/>
        <p:txBody>
          <a:bodyPr/>
          <a:lstStyle/>
          <a:p>
            <a:endParaRPr lang="en-US">
              <a:solidFill>
                <a:srgbClr val="FFF9E5">
                  <a:shade val="50000"/>
                </a:srgbClr>
              </a:solidFill>
            </a:endParaRPr>
          </a:p>
        </p:txBody>
      </p:sp>
      <p:sp>
        <p:nvSpPr>
          <p:cNvPr id="6" name="Slide Number Placeholder 5"/>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
        <p:nvSpPr>
          <p:cNvPr id="7" name="TextBox 6"/>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000000">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000000">
                      <a:lumMod val="20000"/>
                      <a:lumOff val="80000"/>
                    </a:srgbClr>
                  </a:gs>
                </a:gsLst>
                <a:lin ang="5400000" scaled="0"/>
              </a:gra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1362075"/>
          </a:xfrm>
        </p:spPr>
        <p:txBody>
          <a:bodyPr anchor="b" anchorCtr="0"/>
          <a:lstStyle>
            <a:lvl1pPr algn="r">
              <a:defRPr sz="3600" b="0" i="0" cap="all"/>
            </a:lvl1pPr>
          </a:lstStyle>
          <a:p>
            <a:r>
              <a:rPr lang="en-US" smtClean="0"/>
              <a:t>Click to edit Master title style</a:t>
            </a:r>
            <a:endParaRPr/>
          </a:p>
        </p:txBody>
      </p:sp>
      <p:sp>
        <p:nvSpPr>
          <p:cNvPr id="3" name="Text Placeholder 2"/>
          <p:cNvSpPr>
            <a:spLocks noGrp="1"/>
          </p:cNvSpPr>
          <p:nvPr>
            <p:ph type="body" idx="1"/>
          </p:nvPr>
        </p:nvSpPr>
        <p:spPr>
          <a:xfrm>
            <a:off x="722313" y="3505200"/>
            <a:ext cx="7772400" cy="901700"/>
          </a:xfrm>
        </p:spPr>
        <p:txBody>
          <a:bodyPr anchor="t" anchorCtr="0"/>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5" name="Footer Placeholder 4"/>
          <p:cNvSpPr>
            <a:spLocks noGrp="1"/>
          </p:cNvSpPr>
          <p:nvPr>
            <p:ph type="ftr" sz="quarter" idx="11"/>
          </p:nvPr>
        </p:nvSpPr>
        <p:spPr/>
        <p:txBody>
          <a:bodyPr/>
          <a:lstStyle/>
          <a:p>
            <a:endParaRPr lang="en-US">
              <a:solidFill>
                <a:srgbClr val="FFF9E5">
                  <a:shade val="50000"/>
                </a:srgbClr>
              </a:solidFill>
            </a:endParaRPr>
          </a:p>
        </p:txBody>
      </p:sp>
      <p:sp>
        <p:nvSpPr>
          <p:cNvPr id="6" name="Slide Number Placeholder 5"/>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
        <p:nvSpPr>
          <p:cNvPr id="7" name="TextBox 6"/>
          <p:cNvSpPr txBox="1"/>
          <p:nvPr/>
        </p:nvSpPr>
        <p:spPr>
          <a:xfrm rot="2783796">
            <a:off x="6232" y="-270992"/>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000000">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000000">
                      <a:lumMod val="20000"/>
                      <a:lumOff val="80000"/>
                    </a:srgbClr>
                  </a:gs>
                </a:gsLst>
                <a:lin ang="5400000" scaled="0"/>
              </a:gra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1336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864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6" name="Footer Placeholder 5"/>
          <p:cNvSpPr>
            <a:spLocks noGrp="1"/>
          </p:cNvSpPr>
          <p:nvPr>
            <p:ph type="ftr" sz="quarter" idx="11"/>
          </p:nvPr>
        </p:nvSpPr>
        <p:spPr/>
        <p:txBody>
          <a:bodyPr/>
          <a:lstStyle/>
          <a:p>
            <a:endParaRPr lang="en-US">
              <a:solidFill>
                <a:srgbClr val="FFF9E5">
                  <a:shade val="50000"/>
                </a:srgbClr>
              </a:solidFill>
            </a:endParaRPr>
          </a:p>
        </p:txBody>
      </p:sp>
      <p:sp>
        <p:nvSpPr>
          <p:cNvPr id="7" name="Slide Number Placeholder 6"/>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1336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36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4864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8" name="Footer Placeholder 7"/>
          <p:cNvSpPr>
            <a:spLocks noGrp="1"/>
          </p:cNvSpPr>
          <p:nvPr>
            <p:ph type="ftr" sz="quarter" idx="11"/>
          </p:nvPr>
        </p:nvSpPr>
        <p:spPr/>
        <p:txBody>
          <a:bodyPr/>
          <a:lstStyle/>
          <a:p>
            <a:endParaRPr lang="en-US">
              <a:solidFill>
                <a:srgbClr val="FFF9E5">
                  <a:shade val="50000"/>
                </a:srgbClr>
              </a:solidFill>
            </a:endParaRPr>
          </a:p>
        </p:txBody>
      </p:sp>
      <p:sp>
        <p:nvSpPr>
          <p:cNvPr id="9" name="Slide Number Placeholder 8"/>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3A51D-3AED-410E-9492-3AAEEF96927F}" type="datetimeFigureOut">
              <a:rPr lang="en-US" smtClean="0"/>
              <a:pPr/>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5A12D-9F53-4EE8-82B3-B50D4A2F9E2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4" name="Footer Placeholder 3"/>
          <p:cNvSpPr>
            <a:spLocks noGrp="1"/>
          </p:cNvSpPr>
          <p:nvPr>
            <p:ph type="ftr" sz="quarter" idx="11"/>
          </p:nvPr>
        </p:nvSpPr>
        <p:spPr/>
        <p:txBody>
          <a:bodyPr/>
          <a:lstStyle/>
          <a:p>
            <a:endParaRPr lang="en-US">
              <a:solidFill>
                <a:srgbClr val="FFF9E5">
                  <a:shade val="50000"/>
                </a:srgbClr>
              </a:solidFill>
            </a:endParaRPr>
          </a:p>
        </p:txBody>
      </p:sp>
      <p:sp>
        <p:nvSpPr>
          <p:cNvPr id="5" name="Slide Number Placeholder 4"/>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3" name="Footer Placeholder 2"/>
          <p:cNvSpPr>
            <a:spLocks noGrp="1"/>
          </p:cNvSpPr>
          <p:nvPr>
            <p:ph type="ftr" sz="quarter" idx="11"/>
          </p:nvPr>
        </p:nvSpPr>
        <p:spPr/>
        <p:txBody>
          <a:bodyPr/>
          <a:lstStyle/>
          <a:p>
            <a:endParaRPr lang="en-US">
              <a:solidFill>
                <a:srgbClr val="FFF9E5">
                  <a:shade val="50000"/>
                </a:srgbClr>
              </a:solidFill>
            </a:endParaRPr>
          </a:p>
        </p:txBody>
      </p:sp>
      <p:sp>
        <p:nvSpPr>
          <p:cNvPr id="4" name="Slide Number Placeholder 3"/>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
        <p:nvSpPr>
          <p:cNvPr id="5" name="TextBox 4"/>
          <p:cNvSpPr txBox="1"/>
          <p:nvPr/>
        </p:nvSpPr>
        <p:spPr>
          <a:xfrm rot="13549715">
            <a:off x="8120300" y="5774378"/>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000000">
                        <a:lumMod val="20000"/>
                        <a:lumOff val="80000"/>
                      </a:srgbClr>
                    </a:gs>
                  </a:gsLst>
                  <a:lin ang="5400000" scaled="0"/>
                </a:gradFill>
                <a:sym typeface="Wingdings 2"/>
              </a:rPr>
              <a:t></a:t>
            </a:r>
            <a:endParaRPr sz="8000">
              <a:gradFill>
                <a:gsLst>
                  <a:gs pos="0">
                    <a:srgbClr val="886286">
                      <a:lumMod val="75000"/>
                    </a:srgbClr>
                  </a:gs>
                  <a:gs pos="50000">
                    <a:srgbClr val="886286">
                      <a:lumMod val="40000"/>
                      <a:lumOff val="60000"/>
                    </a:srgbClr>
                  </a:gs>
                  <a:gs pos="100000">
                    <a:srgbClr val="000000">
                      <a:lumMod val="20000"/>
                      <a:lumOff val="80000"/>
                    </a:srgbClr>
                  </a:gs>
                </a:gsLst>
                <a:lin ang="5400000" scaled="0"/>
              </a:gra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5153" y="273050"/>
            <a:ext cx="2680447" cy="1162050"/>
          </a:xfrm>
        </p:spPr>
        <p:txBody>
          <a:bodyPr anchor="b"/>
          <a:lstStyle>
            <a:lvl1pPr algn="l">
              <a:defRPr sz="2400" b="0"/>
            </a:lvl1pPr>
          </a:lstStyle>
          <a:p>
            <a:r>
              <a:rPr lang="en-US" smtClean="0"/>
              <a:t>Click to edit Master title style</a:t>
            </a:r>
            <a:endParaRPr/>
          </a:p>
        </p:txBody>
      </p:sp>
      <p:sp>
        <p:nvSpPr>
          <p:cNvPr id="3" name="Content Placeholder 2"/>
          <p:cNvSpPr>
            <a:spLocks noGrp="1"/>
          </p:cNvSpPr>
          <p:nvPr>
            <p:ph idx="1"/>
          </p:nvPr>
        </p:nvSpPr>
        <p:spPr>
          <a:xfrm>
            <a:off x="3575049" y="914400"/>
            <a:ext cx="5338763" cy="4799013"/>
          </a:xfrm>
        </p:spPr>
        <p:txBody>
          <a:bodyPr>
            <a:normAutofit/>
          </a:bodyPr>
          <a:lstStyle>
            <a:lvl1pPr>
              <a:defRPr sz="2000"/>
            </a:lvl1pPr>
            <a:lvl2pPr>
              <a:defRPr sz="1800"/>
            </a:lvl2pPr>
            <a:lvl3pPr>
              <a:defRPr sz="1600">
                <a:solidFill>
                  <a:schemeClr val="tx2"/>
                </a:solidFill>
              </a:defRPr>
            </a:lvl3pPr>
            <a:lvl4pPr>
              <a:defRPr sz="1600">
                <a:solidFill>
                  <a:schemeClr val="accent1">
                    <a:lumMod val="50000"/>
                  </a:schemeClr>
                </a:solidFill>
              </a:defRPr>
            </a:lvl4pPr>
            <a:lvl5pPr>
              <a:defRPr sz="1600">
                <a:solidFill>
                  <a:schemeClr val="accent4">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15153" y="1905001"/>
            <a:ext cx="2223247" cy="403701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21341" y="6539753"/>
            <a:ext cx="1828800" cy="228600"/>
          </a:xfrm>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6" name="Footer Placeholder 5"/>
          <p:cNvSpPr>
            <a:spLocks noGrp="1"/>
          </p:cNvSpPr>
          <p:nvPr>
            <p:ph type="ftr" sz="quarter" idx="11"/>
          </p:nvPr>
        </p:nvSpPr>
        <p:spPr/>
        <p:txBody>
          <a:bodyPr/>
          <a:lstStyle/>
          <a:p>
            <a:endParaRPr lang="en-US">
              <a:solidFill>
                <a:srgbClr val="FFF9E5">
                  <a:shade val="50000"/>
                </a:srgbClr>
              </a:solidFill>
            </a:endParaRPr>
          </a:p>
        </p:txBody>
      </p:sp>
      <p:sp>
        <p:nvSpPr>
          <p:cNvPr id="7" name="Slide Number Placeholder 6"/>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6" name="Footer Placeholder 5"/>
          <p:cNvSpPr>
            <a:spLocks noGrp="1"/>
          </p:cNvSpPr>
          <p:nvPr>
            <p:ph type="ftr" sz="quarter" idx="11"/>
          </p:nvPr>
        </p:nvSpPr>
        <p:spPr/>
        <p:txBody>
          <a:bodyPr/>
          <a:lstStyle/>
          <a:p>
            <a:endParaRPr lang="en-US">
              <a:solidFill>
                <a:srgbClr val="FFF9E5">
                  <a:shade val="50000"/>
                </a:srgbClr>
              </a:solidFill>
            </a:endParaRPr>
          </a:p>
        </p:txBody>
      </p:sp>
      <p:sp>
        <p:nvSpPr>
          <p:cNvPr id="7" name="Slide Number Placeholder 6"/>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
        <p:nvSpPr>
          <p:cNvPr id="8" name="Rectangle 7"/>
          <p:cNvSpPr/>
          <p:nvPr/>
        </p:nvSpPr>
        <p:spPr>
          <a:xfrm>
            <a:off x="3575304" y="914400"/>
            <a:ext cx="5340096"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34440"/>
            <a:ext cx="4700016" cy="416052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1908810" y="4828310"/>
            <a:ext cx="6780213" cy="640080"/>
          </a:xfrm>
        </p:spPr>
        <p:txBody>
          <a:bodyPr anchor="b"/>
          <a:lstStyle>
            <a:lvl1pPr algn="r">
              <a:defRPr sz="2400" b="0"/>
            </a:lvl1pPr>
          </a:lstStyle>
          <a:p>
            <a:r>
              <a:rPr lang="en-US" smtClean="0"/>
              <a:t>Click to edit Master title style</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6" name="Footer Placeholder 5"/>
          <p:cNvSpPr>
            <a:spLocks noGrp="1"/>
          </p:cNvSpPr>
          <p:nvPr>
            <p:ph type="ftr" sz="quarter" idx="11"/>
          </p:nvPr>
        </p:nvSpPr>
        <p:spPr/>
        <p:txBody>
          <a:bodyPr/>
          <a:lstStyle/>
          <a:p>
            <a:endParaRPr lang="en-US">
              <a:solidFill>
                <a:srgbClr val="FFF9E5">
                  <a:shade val="50000"/>
                </a:srgbClr>
              </a:solidFill>
            </a:endParaRPr>
          </a:p>
        </p:txBody>
      </p:sp>
      <p:sp>
        <p:nvSpPr>
          <p:cNvPr id="7" name="Slide Number Placeholder 6"/>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
        <p:nvSpPr>
          <p:cNvPr id="8" name="Rectangle 7"/>
          <p:cNvSpPr/>
          <p:nvPr/>
        </p:nvSpPr>
        <p:spPr>
          <a:xfrm>
            <a:off x="550863" y="685800"/>
            <a:ext cx="8138160" cy="384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916623" y="1005840"/>
            <a:ext cx="7406640" cy="3200400"/>
          </a:xfrm>
          <a:solidFill>
            <a:schemeClr val="tx1"/>
          </a:solidFill>
          <a:effectLst>
            <a:innerShdw blurRad="152400">
              <a:schemeClr val="bg2">
                <a:lumMod val="25000"/>
              </a:schemeClr>
            </a:innerShdw>
            <a:softEdge rad="19050"/>
          </a:effectLst>
        </p:spPr>
        <p:txBody>
          <a:bodyPr>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2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6" name="Footer Placeholder 5"/>
          <p:cNvSpPr>
            <a:spLocks noGrp="1"/>
          </p:cNvSpPr>
          <p:nvPr>
            <p:ph type="ftr" sz="quarter" idx="11"/>
          </p:nvPr>
        </p:nvSpPr>
        <p:spPr/>
        <p:txBody>
          <a:bodyPr/>
          <a:lstStyle/>
          <a:p>
            <a:endParaRPr lang="en-US">
              <a:solidFill>
                <a:srgbClr val="FFF9E5">
                  <a:shade val="50000"/>
                </a:srgbClr>
              </a:solidFill>
            </a:endParaRPr>
          </a:p>
        </p:txBody>
      </p:sp>
      <p:sp>
        <p:nvSpPr>
          <p:cNvPr id="7" name="Slide Number Placeholder 6"/>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
        <p:nvSpPr>
          <p:cNvPr id="8" name="Rectangle 7"/>
          <p:cNvSpPr>
            <a:spLocks/>
          </p:cNvSpPr>
          <p:nvPr/>
        </p:nvSpPr>
        <p:spPr>
          <a:xfrm>
            <a:off x="3575304"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a:spLocks/>
          </p:cNvSpPr>
          <p:nvPr/>
        </p:nvSpPr>
        <p:spPr>
          <a:xfrm>
            <a:off x="6400800"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Pictures with Caption, Al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6" name="Footer Placeholder 5"/>
          <p:cNvSpPr>
            <a:spLocks noGrp="1"/>
          </p:cNvSpPr>
          <p:nvPr>
            <p:ph type="ftr" sz="quarter" idx="11"/>
          </p:nvPr>
        </p:nvSpPr>
        <p:spPr/>
        <p:txBody>
          <a:bodyPr/>
          <a:lstStyle/>
          <a:p>
            <a:endParaRPr lang="en-US">
              <a:solidFill>
                <a:srgbClr val="FFF9E5">
                  <a:shade val="50000"/>
                </a:srgbClr>
              </a:solidFill>
            </a:endParaRPr>
          </a:p>
        </p:txBody>
      </p:sp>
      <p:sp>
        <p:nvSpPr>
          <p:cNvPr id="7" name="Slide Number Placeholder 6"/>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66160" y="34290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3"/>
          </p:nvPr>
        </p:nvSpPr>
        <p:spPr>
          <a:xfrm>
            <a:off x="3886200" y="37719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3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6" name="Footer Placeholder 5"/>
          <p:cNvSpPr>
            <a:spLocks noGrp="1"/>
          </p:cNvSpPr>
          <p:nvPr>
            <p:ph type="ftr" sz="quarter" idx="11"/>
          </p:nvPr>
        </p:nvSpPr>
        <p:spPr/>
        <p:txBody>
          <a:bodyPr/>
          <a:lstStyle/>
          <a:p>
            <a:endParaRPr lang="en-US">
              <a:solidFill>
                <a:srgbClr val="FFF9E5">
                  <a:shade val="50000"/>
                </a:srgbClr>
              </a:solidFill>
            </a:endParaRPr>
          </a:p>
        </p:txBody>
      </p:sp>
      <p:sp>
        <p:nvSpPr>
          <p:cNvPr id="7" name="Slide Number Placeholder 6"/>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6" name="Footer Placeholder 5"/>
          <p:cNvSpPr>
            <a:spLocks noGrp="1"/>
          </p:cNvSpPr>
          <p:nvPr>
            <p:ph type="ftr" sz="quarter" idx="11"/>
          </p:nvPr>
        </p:nvSpPr>
        <p:spPr/>
        <p:txBody>
          <a:bodyPr/>
          <a:lstStyle/>
          <a:p>
            <a:endParaRPr lang="en-US">
              <a:solidFill>
                <a:srgbClr val="FFF9E5">
                  <a:shade val="50000"/>
                </a:srgbClr>
              </a:solidFill>
            </a:endParaRPr>
          </a:p>
        </p:txBody>
      </p:sp>
      <p:sp>
        <p:nvSpPr>
          <p:cNvPr id="7" name="Slide Number Placeholder 6"/>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814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5"/>
          </p:nvPr>
        </p:nvSpPr>
        <p:spPr>
          <a:xfrm>
            <a:off x="3924300"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5" name="Rectangle 14"/>
          <p:cNvSpPr/>
          <p:nvPr/>
        </p:nvSpPr>
        <p:spPr>
          <a:xfrm>
            <a:off x="64008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6" name="Picture Placeholder 2"/>
          <p:cNvSpPr>
            <a:spLocks noGrp="1"/>
          </p:cNvSpPr>
          <p:nvPr>
            <p:ph type="pic" idx="16"/>
          </p:nvPr>
        </p:nvSpPr>
        <p:spPr>
          <a:xfrm>
            <a:off x="6742113"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5" name="Footer Placeholder 4"/>
          <p:cNvSpPr>
            <a:spLocks noGrp="1"/>
          </p:cNvSpPr>
          <p:nvPr>
            <p:ph type="ftr" sz="quarter" idx="11"/>
          </p:nvPr>
        </p:nvSpPr>
        <p:spPr/>
        <p:txBody>
          <a:bodyPr/>
          <a:lstStyle/>
          <a:p>
            <a:endParaRPr lang="en-US">
              <a:solidFill>
                <a:srgbClr val="FFF9E5">
                  <a:shade val="50000"/>
                </a:srgbClr>
              </a:solidFill>
            </a:endParaRPr>
          </a:p>
        </p:txBody>
      </p:sp>
      <p:sp>
        <p:nvSpPr>
          <p:cNvPr id="6" name="Slide Number Placeholder 5"/>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EF93A51D-3AED-410E-9492-3AAEEF96927F}" type="datetimeFigureOut">
              <a:rPr lang="en-US" smtClean="0"/>
              <a:pPr/>
              <a:t>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5A12D-9F53-4EE8-82B3-B50D4A2F9E2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4" y="699247"/>
            <a:ext cx="1667435" cy="501416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199" y="699247"/>
            <a:ext cx="6037729" cy="50141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5" name="Footer Placeholder 4"/>
          <p:cNvSpPr>
            <a:spLocks noGrp="1"/>
          </p:cNvSpPr>
          <p:nvPr>
            <p:ph type="ftr" sz="quarter" idx="11"/>
          </p:nvPr>
        </p:nvSpPr>
        <p:spPr/>
        <p:txBody>
          <a:bodyPr/>
          <a:lstStyle/>
          <a:p>
            <a:endParaRPr lang="en-US">
              <a:solidFill>
                <a:srgbClr val="FFF9E5">
                  <a:shade val="50000"/>
                </a:srgbClr>
              </a:solidFill>
            </a:endParaRPr>
          </a:p>
        </p:txBody>
      </p:sp>
      <p:sp>
        <p:nvSpPr>
          <p:cNvPr id="6" name="Slide Number Placeholder 5"/>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C0DE238-2D8A-456F-B2AE-B99A153C46CB}"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5" name="Footer Placeholder 4"/>
          <p:cNvSpPr>
            <a:spLocks noGrp="1"/>
          </p:cNvSpPr>
          <p:nvPr>
            <p:ph type="ftr" sz="quarter" idx="11"/>
          </p:nvPr>
        </p:nvSpPr>
        <p:spPr/>
        <p:txBody>
          <a:bodyPr/>
          <a:lstStyle/>
          <a:p>
            <a:endParaRPr lang="en-US">
              <a:solidFill>
                <a:srgbClr val="FFF9E5">
                  <a:shade val="50000"/>
                </a:srgbClr>
              </a:solidFill>
            </a:endParaRPr>
          </a:p>
        </p:txBody>
      </p:sp>
      <p:sp>
        <p:nvSpPr>
          <p:cNvPr id="6" name="Slide Number Placeholder 5"/>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5" name="Footer Placeholder 4"/>
          <p:cNvSpPr>
            <a:spLocks noGrp="1"/>
          </p:cNvSpPr>
          <p:nvPr>
            <p:ph type="ftr" sz="quarter" idx="11"/>
          </p:nvPr>
        </p:nvSpPr>
        <p:spPr/>
        <p:txBody>
          <a:bodyPr/>
          <a:lstStyle/>
          <a:p>
            <a:endParaRPr lang="en-US">
              <a:solidFill>
                <a:srgbClr val="FFF9E5">
                  <a:shade val="50000"/>
                </a:srgbClr>
              </a:solidFill>
            </a:endParaRPr>
          </a:p>
        </p:txBody>
      </p:sp>
      <p:sp>
        <p:nvSpPr>
          <p:cNvPr id="6" name="Slide Number Placeholder 5"/>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5" name="Footer Placeholder 4"/>
          <p:cNvSpPr>
            <a:spLocks noGrp="1"/>
          </p:cNvSpPr>
          <p:nvPr>
            <p:ph type="ftr" sz="quarter" idx="11"/>
          </p:nvPr>
        </p:nvSpPr>
        <p:spPr/>
        <p:txBody>
          <a:bodyPr/>
          <a:lstStyle/>
          <a:p>
            <a:endParaRPr lang="en-US">
              <a:solidFill>
                <a:srgbClr val="FFF9E5">
                  <a:shade val="50000"/>
                </a:srgbClr>
              </a:solidFill>
            </a:endParaRPr>
          </a:p>
        </p:txBody>
      </p:sp>
      <p:sp>
        <p:nvSpPr>
          <p:cNvPr id="6" name="Slide Number Placeholder 5"/>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6" name="Footer Placeholder 5"/>
          <p:cNvSpPr>
            <a:spLocks noGrp="1"/>
          </p:cNvSpPr>
          <p:nvPr>
            <p:ph type="ftr" sz="quarter" idx="11"/>
          </p:nvPr>
        </p:nvSpPr>
        <p:spPr/>
        <p:txBody>
          <a:bodyPr/>
          <a:lstStyle/>
          <a:p>
            <a:endParaRPr lang="en-US">
              <a:solidFill>
                <a:srgbClr val="FFF9E5">
                  <a:shade val="50000"/>
                </a:srgbClr>
              </a:solidFill>
            </a:endParaRPr>
          </a:p>
        </p:txBody>
      </p:sp>
      <p:sp>
        <p:nvSpPr>
          <p:cNvPr id="7" name="Slide Number Placeholder 6"/>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8" name="Footer Placeholder 7"/>
          <p:cNvSpPr>
            <a:spLocks noGrp="1"/>
          </p:cNvSpPr>
          <p:nvPr>
            <p:ph type="ftr" sz="quarter" idx="11"/>
          </p:nvPr>
        </p:nvSpPr>
        <p:spPr/>
        <p:txBody>
          <a:bodyPr/>
          <a:lstStyle/>
          <a:p>
            <a:endParaRPr lang="en-US">
              <a:solidFill>
                <a:srgbClr val="FFF9E5">
                  <a:shade val="50000"/>
                </a:srgbClr>
              </a:solidFill>
            </a:endParaRPr>
          </a:p>
        </p:txBody>
      </p:sp>
      <p:sp>
        <p:nvSpPr>
          <p:cNvPr id="9" name="Slide Number Placeholder 8"/>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4" name="Footer Placeholder 3"/>
          <p:cNvSpPr>
            <a:spLocks noGrp="1"/>
          </p:cNvSpPr>
          <p:nvPr>
            <p:ph type="ftr" sz="quarter" idx="11"/>
          </p:nvPr>
        </p:nvSpPr>
        <p:spPr/>
        <p:txBody>
          <a:bodyPr/>
          <a:lstStyle/>
          <a:p>
            <a:endParaRPr lang="en-US">
              <a:solidFill>
                <a:srgbClr val="FFF9E5">
                  <a:shade val="50000"/>
                </a:srgbClr>
              </a:solidFill>
            </a:endParaRPr>
          </a:p>
        </p:txBody>
      </p:sp>
      <p:sp>
        <p:nvSpPr>
          <p:cNvPr id="5" name="Slide Number Placeholder 4"/>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3" name="Footer Placeholder 2"/>
          <p:cNvSpPr>
            <a:spLocks noGrp="1"/>
          </p:cNvSpPr>
          <p:nvPr>
            <p:ph type="ftr" sz="quarter" idx="11"/>
          </p:nvPr>
        </p:nvSpPr>
        <p:spPr/>
        <p:txBody>
          <a:bodyPr/>
          <a:lstStyle/>
          <a:p>
            <a:endParaRPr lang="en-US">
              <a:solidFill>
                <a:srgbClr val="FFF9E5">
                  <a:shade val="50000"/>
                </a:srgbClr>
              </a:solidFill>
            </a:endParaRPr>
          </a:p>
        </p:txBody>
      </p:sp>
      <p:sp>
        <p:nvSpPr>
          <p:cNvPr id="4" name="Slide Number Placeholder 3"/>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6" name="Footer Placeholder 5"/>
          <p:cNvSpPr>
            <a:spLocks noGrp="1"/>
          </p:cNvSpPr>
          <p:nvPr>
            <p:ph type="ftr" sz="quarter" idx="11"/>
          </p:nvPr>
        </p:nvSpPr>
        <p:spPr/>
        <p:txBody>
          <a:bodyPr/>
          <a:lstStyle/>
          <a:p>
            <a:endParaRPr lang="en-US">
              <a:solidFill>
                <a:srgbClr val="FFF9E5">
                  <a:shade val="50000"/>
                </a:srgbClr>
              </a:solidFill>
            </a:endParaRPr>
          </a:p>
        </p:txBody>
      </p:sp>
      <p:sp>
        <p:nvSpPr>
          <p:cNvPr id="7" name="Slide Number Placeholder 6"/>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93A51D-3AED-410E-9492-3AAEEF96927F}" type="datetimeFigureOut">
              <a:rPr lang="en-US" smtClean="0"/>
              <a:pPr/>
              <a:t>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5A12D-9F53-4EE8-82B3-B50D4A2F9E2F}"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srgbClr val="FFF9E5">
                  <a:shade val="50000"/>
                </a:srgb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5" name="Footer Placeholder 4"/>
          <p:cNvSpPr>
            <a:spLocks noGrp="1"/>
          </p:cNvSpPr>
          <p:nvPr>
            <p:ph type="ftr" sz="quarter" idx="11"/>
          </p:nvPr>
        </p:nvSpPr>
        <p:spPr/>
        <p:txBody>
          <a:bodyPr/>
          <a:lstStyle/>
          <a:p>
            <a:endParaRPr lang="en-US">
              <a:solidFill>
                <a:srgbClr val="FFF9E5">
                  <a:shade val="50000"/>
                </a:srgbClr>
              </a:solidFill>
            </a:endParaRPr>
          </a:p>
        </p:txBody>
      </p:sp>
      <p:sp>
        <p:nvSpPr>
          <p:cNvPr id="6" name="Slide Number Placeholder 5"/>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93A51D-3AED-410E-9492-3AAEEF96927F}" type="datetimeFigureOut">
              <a:rPr lang="en-US" smtClean="0">
                <a:solidFill>
                  <a:srgbClr val="FFF9E5">
                    <a:shade val="50000"/>
                  </a:srgbClr>
                </a:solidFill>
              </a:rPr>
              <a:pPr/>
              <a:t>2/20/15</a:t>
            </a:fld>
            <a:endParaRPr lang="en-US">
              <a:solidFill>
                <a:srgbClr val="FFF9E5">
                  <a:shade val="50000"/>
                </a:srgb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srgbClr val="FFF9E5">
                  <a:shade val="50000"/>
                </a:srgbClr>
              </a:solidFill>
            </a:endParaRPr>
          </a:p>
        </p:txBody>
      </p:sp>
      <p:sp>
        <p:nvSpPr>
          <p:cNvPr id="6" name="Slide Number Placeholder 5"/>
          <p:cNvSpPr>
            <a:spLocks noGrp="1"/>
          </p:cNvSpPr>
          <p:nvPr>
            <p:ph type="sldNum" sz="quarter" idx="12"/>
          </p:nvPr>
        </p:nvSpPr>
        <p:spPr/>
        <p:txBody>
          <a:bodyPr/>
          <a:lstStyle/>
          <a:p>
            <a:fld id="{B435A12D-9F53-4EE8-82B3-B50D4A2F9E2F}" type="slidenum">
              <a:rPr lang="en-US" smtClean="0">
                <a:solidFill>
                  <a:srgbClr val="FFF9E5">
                    <a:shade val="50000"/>
                  </a:srgbClr>
                </a:solidFill>
              </a:rPr>
              <a:pPr/>
              <a:t>‹#›</a:t>
            </a:fld>
            <a:endParaRPr lang="en-US">
              <a:solidFill>
                <a:srgbClr val="FFF9E5">
                  <a:shade val="50000"/>
                </a:srgb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1A05EA-AD4E-4EC1-BC22-E027521FBD35}" type="datetimeFigureOut">
              <a:rPr lang="en-US">
                <a:solidFill>
                  <a:prstClr val="black">
                    <a:tint val="75000"/>
                  </a:prstClr>
                </a:solidFill>
              </a:rPr>
              <a:pPr/>
              <a:t>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35B24-FE2B-43EE-B74E-7DC3D7743330}"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A05EA-AD4E-4EC1-BC22-E027521FBD35}" type="datetimeFigureOut">
              <a:rPr lang="en-US">
                <a:solidFill>
                  <a:prstClr val="black">
                    <a:tint val="75000"/>
                  </a:prstClr>
                </a:solidFill>
              </a:rPr>
              <a:pPr/>
              <a:t>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35B24-FE2B-43EE-B74E-7DC3D7743330}"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1A05EA-AD4E-4EC1-BC22-E027521FBD35}" type="datetimeFigureOut">
              <a:rPr lang="en-US">
                <a:solidFill>
                  <a:prstClr val="black">
                    <a:tint val="75000"/>
                  </a:prstClr>
                </a:solidFill>
              </a:rPr>
              <a:pPr/>
              <a:t>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35B24-FE2B-43EE-B74E-7DC3D7743330}"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1A05EA-AD4E-4EC1-BC22-E027521FBD35}" type="datetimeFigureOut">
              <a:rPr lang="en-US">
                <a:solidFill>
                  <a:prstClr val="black">
                    <a:tint val="75000"/>
                  </a:prstClr>
                </a:solidFill>
              </a:rPr>
              <a:pPr/>
              <a:t>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335B24-FE2B-43EE-B74E-7DC3D7743330}"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1A05EA-AD4E-4EC1-BC22-E027521FBD35}" type="datetimeFigureOut">
              <a:rPr lang="en-US">
                <a:solidFill>
                  <a:prstClr val="black">
                    <a:tint val="75000"/>
                  </a:prstClr>
                </a:solidFill>
              </a:rPr>
              <a:pPr/>
              <a:t>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B335B24-FE2B-43EE-B74E-7DC3D7743330}"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1A05EA-AD4E-4EC1-BC22-E027521FBD35}" type="datetimeFigureOut">
              <a:rPr lang="en-US">
                <a:solidFill>
                  <a:prstClr val="black">
                    <a:tint val="75000"/>
                  </a:prstClr>
                </a:solidFill>
              </a:rPr>
              <a:pPr/>
              <a:t>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B335B24-FE2B-43EE-B74E-7DC3D7743330}"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A05EA-AD4E-4EC1-BC22-E027521FBD35}" type="datetimeFigureOut">
              <a:rPr lang="en-US">
                <a:solidFill>
                  <a:prstClr val="black">
                    <a:tint val="75000"/>
                  </a:prstClr>
                </a:solidFill>
              </a:rPr>
              <a:pPr/>
              <a:t>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B335B24-FE2B-43EE-B74E-7DC3D7743330}"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93A51D-3AED-410E-9492-3AAEEF96927F}" type="datetimeFigureOut">
              <a:rPr lang="en-US" smtClean="0"/>
              <a:pPr/>
              <a:t>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35A12D-9F53-4EE8-82B3-B50D4A2F9E2F}"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A05EA-AD4E-4EC1-BC22-E027521FBD35}" type="datetimeFigureOut">
              <a:rPr lang="en-US">
                <a:solidFill>
                  <a:prstClr val="black">
                    <a:tint val="75000"/>
                  </a:prstClr>
                </a:solidFill>
              </a:rPr>
              <a:pPr/>
              <a:t>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335B24-FE2B-43EE-B74E-7DC3D7743330}"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A05EA-AD4E-4EC1-BC22-E027521FBD35}" type="datetimeFigureOut">
              <a:rPr lang="en-US">
                <a:solidFill>
                  <a:prstClr val="black">
                    <a:tint val="75000"/>
                  </a:prstClr>
                </a:solidFill>
              </a:rPr>
              <a:pPr/>
              <a:t>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335B24-FE2B-43EE-B74E-7DC3D7743330}"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A05EA-AD4E-4EC1-BC22-E027521FBD35}" type="datetimeFigureOut">
              <a:rPr lang="en-US">
                <a:solidFill>
                  <a:prstClr val="black">
                    <a:tint val="75000"/>
                  </a:prstClr>
                </a:solidFill>
              </a:rPr>
              <a:pPr/>
              <a:t>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35B24-FE2B-43EE-B74E-7DC3D7743330}"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A05EA-AD4E-4EC1-BC22-E027521FBD35}" type="datetimeFigureOut">
              <a:rPr lang="en-US">
                <a:solidFill>
                  <a:prstClr val="black">
                    <a:tint val="75000"/>
                  </a:prstClr>
                </a:solidFill>
              </a:rPr>
              <a:pPr/>
              <a:t>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335B24-FE2B-43EE-B74E-7DC3D7743330}"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C0DE238-2D8A-456F-B2AE-B99A153C46CB}"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F665471-9451-4409-BAFC-8EBE4556DBE1}"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93A51D-3AED-410E-9492-3AAEEF96927F}" type="datetimeFigureOut">
              <a:rPr lang="en-US" smtClean="0"/>
              <a:pPr/>
              <a:t>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35A12D-9F53-4EE8-82B3-B50D4A2F9E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3A51D-3AED-410E-9492-3AAEEF96927F}" type="datetimeFigureOut">
              <a:rPr lang="en-US" smtClean="0"/>
              <a:pPr/>
              <a:t>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35A12D-9F53-4EE8-82B3-B50D4A2F9E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93A51D-3AED-410E-9492-3AAEEF96927F}" type="datetimeFigureOut">
              <a:rPr lang="en-US" smtClean="0"/>
              <a:pPr/>
              <a:t>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5A12D-9F53-4EE8-82B3-B50D4A2F9E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EF93A51D-3AED-410E-9492-3AAEEF96927F}" type="datetimeFigureOut">
              <a:rPr lang="en-US" smtClean="0"/>
              <a:pPr/>
              <a:t>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B435A12D-9F53-4EE8-82B3-B50D4A2F9E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slideLayout" Target="../slideLayouts/slideLayout29.xml"/><Relationship Id="rId16" Type="http://schemas.openxmlformats.org/officeDocument/2006/relationships/slideLayout" Target="../slideLayouts/slideLayout30.xml"/><Relationship Id="rId17" Type="http://schemas.openxmlformats.org/officeDocument/2006/relationships/slideLayout" Target="../slideLayouts/slideLayout31.xml"/><Relationship Id="rId18"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theme" Target="../theme/theme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theme" Target="../theme/theme4.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EF93A51D-3AED-410E-9492-3AAEEF96927F}" type="datetimeFigureOut">
              <a:rPr lang="en-US" smtClean="0"/>
              <a:pPr/>
              <a:t>2/20/15</a:t>
            </a:fld>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B435A12D-9F53-4EE8-82B3-B50D4A2F9E2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 id="2147483676" r:id="rId14"/>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2133600" y="1600200"/>
            <a:ext cx="6553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21341" y="6539753"/>
            <a:ext cx="1828800" cy="228600"/>
          </a:xfrm>
          <a:prstGeom prst="rect">
            <a:avLst/>
          </a:prstGeom>
        </p:spPr>
        <p:txBody>
          <a:bodyPr vert="horz" lIns="0" tIns="45720" rIns="91440" bIns="45720" rtlCol="0" anchor="ctr"/>
          <a:lstStyle>
            <a:lvl1pPr algn="l">
              <a:defRPr sz="1100">
                <a:solidFill>
                  <a:schemeClr val="tx1"/>
                </a:solidFill>
              </a:defRPr>
            </a:lvl1pPr>
          </a:lstStyle>
          <a:p>
            <a:fld id="{3E1A05EA-AD4E-4EC1-BC22-E027521FBD35}" type="datetimeFigureOut">
              <a:rPr lang="en-US" smtClean="0">
                <a:solidFill>
                  <a:srgbClr val="DDD9C3"/>
                </a:solidFill>
              </a:rPr>
              <a:pPr/>
              <a:t>2/20/15</a:t>
            </a:fld>
            <a:endParaRPr lang="en-US">
              <a:solidFill>
                <a:srgbClr val="DDD9C3"/>
              </a:solidFill>
            </a:endParaRPr>
          </a:p>
        </p:txBody>
      </p:sp>
      <p:sp>
        <p:nvSpPr>
          <p:cNvPr id="5" name="Footer Placeholder 4"/>
          <p:cNvSpPr>
            <a:spLocks noGrp="1"/>
          </p:cNvSpPr>
          <p:nvPr>
            <p:ph type="ftr" sz="quarter" idx="3"/>
          </p:nvPr>
        </p:nvSpPr>
        <p:spPr>
          <a:xfrm>
            <a:off x="4343400" y="6539753"/>
            <a:ext cx="3657600" cy="228600"/>
          </a:xfrm>
          <a:prstGeom prst="rect">
            <a:avLst/>
          </a:prstGeom>
        </p:spPr>
        <p:txBody>
          <a:bodyPr vert="horz" lIns="91440" tIns="45720" rIns="0" bIns="45720" rtlCol="0" anchor="ctr"/>
          <a:lstStyle>
            <a:lvl1pPr algn="r">
              <a:defRPr sz="1100">
                <a:solidFill>
                  <a:schemeClr val="tx1"/>
                </a:solidFill>
              </a:defRPr>
            </a:lvl1pPr>
          </a:lstStyle>
          <a:p>
            <a:endParaRPr lang="en-US">
              <a:solidFill>
                <a:srgbClr val="DDD9C3"/>
              </a:solidFill>
            </a:endParaRPr>
          </a:p>
        </p:txBody>
      </p:sp>
      <p:sp>
        <p:nvSpPr>
          <p:cNvPr id="6" name="Slide Number Placeholder 5"/>
          <p:cNvSpPr>
            <a:spLocks noGrp="1"/>
          </p:cNvSpPr>
          <p:nvPr>
            <p:ph type="sldNum" sz="quarter" idx="4"/>
          </p:nvPr>
        </p:nvSpPr>
        <p:spPr>
          <a:xfrm>
            <a:off x="8077200" y="6539753"/>
            <a:ext cx="609600" cy="228600"/>
          </a:xfrm>
          <a:prstGeom prst="rect">
            <a:avLst/>
          </a:prstGeom>
        </p:spPr>
        <p:txBody>
          <a:bodyPr vert="horz" lIns="91440" tIns="45720" rIns="0" bIns="45720" rtlCol="0" anchor="ctr"/>
          <a:lstStyle>
            <a:lvl1pPr algn="r">
              <a:defRPr sz="1100">
                <a:solidFill>
                  <a:schemeClr val="tx1"/>
                </a:solidFill>
              </a:defRPr>
            </a:lvl1pPr>
          </a:lstStyle>
          <a:p>
            <a:fld id="{6B335B24-FE2B-43EE-B74E-7DC3D7743330}" type="slidenum">
              <a:rPr lang="en-US" smtClean="0">
                <a:solidFill>
                  <a:srgbClr val="DDD9C3"/>
                </a:solidFill>
              </a:rPr>
              <a:pPr/>
              <a:t>‹#›</a:t>
            </a:fld>
            <a:endParaRPr lang="en-US">
              <a:solidFill>
                <a:srgbClr val="DDD9C3"/>
              </a:solidFill>
            </a:endParaRPr>
          </a:p>
        </p:txBody>
      </p:sp>
    </p:spTree>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p:titleStyle>
    <p:bodyStyle>
      <a:lvl1pPr marL="457200" indent="-457200" algn="l" defTabSz="914400" rtl="0" eaLnBrk="1" latinLnBrk="0" hangingPunct="1">
        <a:spcBef>
          <a:spcPts val="1500"/>
        </a:spcBef>
        <a:buFont typeface="Wingdings" pitchFamily="2" charset="2"/>
        <a:buChar char=""/>
        <a:defRPr sz="2000" kern="1200">
          <a:solidFill>
            <a:schemeClr val="tx1"/>
          </a:solidFill>
          <a:latin typeface="+mn-lt"/>
          <a:ea typeface="+mn-ea"/>
          <a:cs typeface="+mn-cs"/>
        </a:defRPr>
      </a:lvl1pPr>
      <a:lvl2pPr marL="914400" indent="-457200" algn="l" defTabSz="914400" rtl="0" eaLnBrk="1" latinLnBrk="0" hangingPunct="1">
        <a:spcBef>
          <a:spcPts val="1500"/>
        </a:spcBef>
        <a:buFont typeface="Century" pitchFamily="18" charset="0"/>
        <a:buChar char="…"/>
        <a:defRPr sz="1800" kern="1200">
          <a:solidFill>
            <a:schemeClr val="tx1"/>
          </a:solidFill>
          <a:latin typeface="+mn-lt"/>
          <a:ea typeface="+mn-ea"/>
          <a:cs typeface="+mn-cs"/>
        </a:defRPr>
      </a:lvl2pPr>
      <a:lvl3pPr marL="1371600" indent="-457200" algn="l" defTabSz="914400" rtl="0" eaLnBrk="1" latinLnBrk="0" hangingPunct="1">
        <a:spcBef>
          <a:spcPts val="1500"/>
        </a:spcBef>
        <a:buFont typeface="Wingdings" pitchFamily="2" charset="2"/>
        <a:buChar char=""/>
        <a:defRPr sz="1600" kern="1200">
          <a:solidFill>
            <a:schemeClr val="tx1"/>
          </a:solidFill>
          <a:latin typeface="+mn-lt"/>
          <a:ea typeface="+mn-ea"/>
          <a:cs typeface="+mn-cs"/>
        </a:defRPr>
      </a:lvl3pPr>
      <a:lvl4pPr marL="1600200" indent="-457200" algn="l" defTabSz="914400" rtl="0" eaLnBrk="1" latinLnBrk="0" hangingPunct="1">
        <a:spcBef>
          <a:spcPts val="1500"/>
        </a:spcBef>
        <a:buFont typeface="Century" pitchFamily="18" charset="0"/>
        <a:buChar char="…"/>
        <a:defRPr sz="1600" kern="1200">
          <a:solidFill>
            <a:schemeClr val="tx1"/>
          </a:solidFill>
          <a:effectLst/>
          <a:latin typeface="+mn-lt"/>
          <a:ea typeface="+mn-ea"/>
          <a:cs typeface="+mn-cs"/>
        </a:defRPr>
      </a:lvl4pPr>
      <a:lvl5pPr marL="1828800" indent="-457200" algn="l" defTabSz="914400" rtl="0" eaLnBrk="1" latinLnBrk="0" hangingPunct="1">
        <a:spcBef>
          <a:spcPts val="1500"/>
        </a:spcBef>
        <a:buFont typeface="Wingdings" pitchFamily="2" charset="2"/>
        <a:buChar char="Ï"/>
        <a:defRPr sz="1600" kern="1200">
          <a:solidFill>
            <a:schemeClr val="tx1"/>
          </a:solidFill>
          <a:effectLst/>
          <a:latin typeface="+mn-lt"/>
          <a:ea typeface="+mn-ea"/>
          <a:cs typeface="+mn-cs"/>
        </a:defRPr>
      </a:lvl5pPr>
      <a:lvl6pPr marL="2057400" indent="-457200" algn="l" defTabSz="914400" rtl="0" eaLnBrk="1" latinLnBrk="0" hangingPunct="1">
        <a:spcBef>
          <a:spcPts val="1500"/>
        </a:spcBef>
        <a:buFont typeface="Century" pitchFamily="18" charset="0"/>
        <a:buChar char="…"/>
        <a:defRPr sz="1600" kern="1200">
          <a:solidFill>
            <a:schemeClr val="tx1"/>
          </a:solidFill>
          <a:latin typeface="+mn-lt"/>
          <a:ea typeface="+mn-ea"/>
          <a:cs typeface="+mn-cs"/>
        </a:defRPr>
      </a:lvl6pPr>
      <a:lvl7pPr marL="22860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7pPr>
      <a:lvl8pPr marL="2514600" indent="-457200" algn="l" defTabSz="914400" rtl="0" eaLnBrk="1" latinLnBrk="0" hangingPunct="1">
        <a:spcBef>
          <a:spcPts val="1500"/>
        </a:spcBef>
        <a:buFont typeface="Century" pitchFamily="18" charset="0"/>
        <a:buChar char="…"/>
        <a:defRPr sz="1600" kern="1200" baseline="0">
          <a:solidFill>
            <a:schemeClr val="tx1"/>
          </a:solidFill>
          <a:latin typeface="+mn-lt"/>
          <a:ea typeface="+mn-ea"/>
          <a:cs typeface="+mn-cs"/>
        </a:defRPr>
      </a:lvl8pPr>
      <a:lvl9pPr marL="27432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E1A05EA-AD4E-4EC1-BC22-E027521FBD35}" type="datetimeFigureOut">
              <a:rPr lang="en-US" smtClean="0">
                <a:solidFill>
                  <a:prstClr val="black">
                    <a:tint val="95000"/>
                  </a:prstClr>
                </a:solidFill>
              </a:rPr>
              <a:pPr/>
              <a:t>2/20/15</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B335B24-FE2B-43EE-B74E-7DC3D7743330}" type="slidenum">
              <a:rPr lang="en-US" smtClean="0">
                <a:solidFill>
                  <a:prstClr val="black">
                    <a:tint val="95000"/>
                  </a:prstClr>
                </a:solidFill>
              </a:rPr>
              <a:pPr/>
              <a:t>‹#›</a:t>
            </a:fld>
            <a:endParaRPr lang="en-US">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A05EA-AD4E-4EC1-BC22-E027521FBD35}" type="datetimeFigureOut">
              <a:rPr lang="en-US" smtClean="0">
                <a:solidFill>
                  <a:prstClr val="black">
                    <a:tint val="75000"/>
                  </a:prstClr>
                </a:solidFill>
              </a:rPr>
              <a:pPr/>
              <a:t>2/20/15</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35B24-FE2B-43EE-B74E-7DC3D7743330}" type="slidenum">
              <a:rPr lang="en-US" smtClean="0">
                <a:solidFill>
                  <a:prstClr val="black">
                    <a:tint val="75000"/>
                  </a:prstClr>
                </a:solidFill>
              </a:rPr>
              <a:pPr/>
              <a:t>‹#›</a:t>
            </a:fld>
            <a:endParaRPr lang="en-US" smtClean="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2.wmf"/><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wmf"/><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wmf"/><Relationship Id="rId5" Type="http://schemas.openxmlformats.org/officeDocument/2006/relationships/hyperlink" Target="http://www.garyfisk.com/anim/iconic.swf" TargetMode="External"/><Relationship Id="rId1" Type="http://schemas.openxmlformats.org/officeDocument/2006/relationships/slideLayout" Target="../slideLayouts/slideLayout33.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6.jpeg"/><Relationship Id="rId3" Type="http://schemas.openxmlformats.org/officeDocument/2006/relationships/hyperlink" Target="http://www.garyfisk.com/anim/lecture_stm.sw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eg"/><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 Id="rId3" Type="http://schemas.openxmlformats.org/officeDocument/2006/relationships/image" Target="../media/image22.w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3.png"/><Relationship Id="rId1" Type="http://schemas.microsoft.com/office/2007/relationships/media" Target="file:///C:\Documents%20and%20Settings\staylor\My%20Documents\My%20Videos\Clive%20Wearing%20-%20The%20man%20with%20no%20short-term%20memory%20-%20YouTube.wmv" TargetMode="External"/><Relationship Id="rId2" Type="http://schemas.openxmlformats.org/officeDocument/2006/relationships/video" Target="file:///C:\Documents%20and%20Settings\staylor\My%20Documents\My%20Videos\Clive%20Wearing%20-%20The%20man%20with%20no%20short-term%20memory%20-%20YouTube.wm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4.png"/><Relationship Id="rId3"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xploratorium.edu/memory/dont_forget/index.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image" Target="../media/image26.png"/><Relationship Id="rId1" Type="http://schemas.microsoft.com/office/2007/relationships/media" Target="file:///C:\Documents%20and%20Settings\staylor\My%20Documents\My%20Videos\Andi%20Bell%20explains%20the%20%60link%20method%60%20memory%20technique%20%5b2%202%5d%20-%20YouTube.wmv" TargetMode="External"/><Relationship Id="rId2" Type="http://schemas.openxmlformats.org/officeDocument/2006/relationships/video" Target="file:///C:\Documents%20and%20Settings\staylor\My%20Documents\My%20Videos\Andi%20Bell%20explains%20the%20%60link%20method%60%20memory%20technique%20%5b2%202%5d%20-%20YouTube.wm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gif"/><Relationship Id="rId3"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33.png"/><Relationship Id="rId1" Type="http://schemas.microsoft.com/office/2007/relationships/media" Target="file:///C:\Documents%20and%20Settings\staylor\My%20Documents\My%20Videos\Exclusive%20%20The%20Bunny%20Effect%20-%20YouTube.wmv" TargetMode="External"/><Relationship Id="rId2" Type="http://schemas.openxmlformats.org/officeDocument/2006/relationships/video" Target="file:///C:\Documents%20and%20Settings\staylor\My%20Documents\My%20Videos\Exclusive%20%20The%20Bunny%20Effect%20-%20YouTube.wmv" TargetMode="Externa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34.png"/><Relationship Id="rId1" Type="http://schemas.microsoft.com/office/2007/relationships/media" Target="file:///C:\Documents%20and%20Settings\staylor\My%20Documents\My%20Videos\Men%20In%20Black%202%20-%20Subway%20Scene%20-%20YouTube.wmv" TargetMode="External"/><Relationship Id="rId2" Type="http://schemas.openxmlformats.org/officeDocument/2006/relationships/video" Target="file:///C:\Documents%20and%20Settings\staylor\My%20Documents\My%20Videos\Men%20In%20Black%202%20-%20Subway%20Scene%20-%20YouTube.wmv"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gif"/><Relationship Id="rId3" Type="http://schemas.openxmlformats.org/officeDocument/2006/relationships/image" Target="../media/image3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7.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0.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2.gif"/></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43.png"/><Relationship Id="rId1" Type="http://schemas.microsoft.com/office/2007/relationships/media" Target="file:///C:\Documents%20and%20Settings\staylor\My%20Documents\My%20Videos\Loftus%20and%20Palmer%20car%20crash%20experiment%20-%20PsychExchange.co.uk%20-%20Resources,%20Ideas,%20Inspiration%20-%20Free%20Psychology%20Teaching%20Resources%20%20%20Videos.wmv" TargetMode="External"/><Relationship Id="rId2" Type="http://schemas.openxmlformats.org/officeDocument/2006/relationships/video" Target="file:///C:\Documents%20and%20Settings\staylor\My%20Documents\My%20Videos\Loftus%20and%20Palmer%20car%20crash%20experiment%20-%20PsychExchange.co.uk%20-%20Resources,%20Ideas,%20Inspiration%20-%20Free%20Psychology%20Teaching%20Resources%20%20%20Videos.wmv"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hyperlink" Target="http://www.youtube.com/watch?v=SoxsMMV538U&amp;feature=related" TargetMode="External"/><Relationship Id="rId5" Type="http://schemas.openxmlformats.org/officeDocument/2006/relationships/image" Target="../media/image47.png"/><Relationship Id="rId1" Type="http://schemas.microsoft.com/office/2007/relationships/media" Target="file:///C:\Documents%20and%20Settings\staylor\My%20Documents\My%20Videos\the%20woman%20Who%20Could%20Not%20Forget%20-%20YouTube.wmv" TargetMode="External"/><Relationship Id="rId2" Type="http://schemas.openxmlformats.org/officeDocument/2006/relationships/video" Target="file:///C:\Documents%20and%20Settings\staylor\My%20Documents\My%20Videos\the%20woman%20Who%20Could%20Not%20Forget%20-%20YouTube.wmv"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oHeEQ85m79I&amp;feature=relmfu"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1th1fVIc8Vo&amp;feature=related"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1.png"/><Relationship Id="rId1" Type="http://schemas.microsoft.com/office/2007/relationships/media" Target="file:///C:\Documents%20and%20Settings\staylor\My%20Documents\My%20Videos\Kim%20Peek%20%20Idiot%20Savant%20(Rain%20Man)%20-%20YouTube.wmv" TargetMode="External"/><Relationship Id="rId2" Type="http://schemas.openxmlformats.org/officeDocument/2006/relationships/video" Target="file:///C:\Documents%20and%20Settings\staylor\My%20Documents\My%20Videos\Kim%20Peek%20%20Idiot%20Savant%20(Rain%20Man)%20-%20YouTube.wmv"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cnettv.cnet.com/manufacturing-memories/9742-1_53-50069462.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0.wmf"/><Relationship Id="rId3" Type="http://schemas.openxmlformats.org/officeDocument/2006/relationships/hyperlink" Target="http://www.psychbytes.com/Flash/Encoding/Encoding.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jpeg"/><Relationship Id="rId3"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Draw a penny in the top right of your paper.</a:t>
            </a:r>
            <a:endParaRPr lang="en-US" dirty="0"/>
          </a:p>
        </p:txBody>
      </p:sp>
      <p:sp>
        <p:nvSpPr>
          <p:cNvPr id="3" name="Content Placeholder 2"/>
          <p:cNvSpPr>
            <a:spLocks noGrp="1"/>
          </p:cNvSpPr>
          <p:nvPr>
            <p:ph idx="1"/>
          </p:nvPr>
        </p:nvSpPr>
        <p:spPr/>
        <p:txBody>
          <a:bodyPr/>
          <a:lstStyle/>
          <a:p>
            <a:r>
              <a:rPr lang="en-US" dirty="0" smtClean="0"/>
              <a:t>Do you think you will be able to remember this set of numbers by the end of this class? </a:t>
            </a:r>
          </a:p>
          <a:p>
            <a:r>
              <a:rPr lang="en-US" dirty="0" smtClean="0"/>
              <a:t>7 4 8 2 9 9 6 3 1 5</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228600"/>
            <a:ext cx="7772400" cy="1143000"/>
          </a:xfrm>
        </p:spPr>
        <p:txBody>
          <a:bodyPr/>
          <a:lstStyle/>
          <a:p>
            <a:r>
              <a:rPr lang="en-US" u="sng" dirty="0">
                <a:solidFill>
                  <a:srgbClr val="FFFF00"/>
                </a:solidFill>
              </a:rPr>
              <a:t>Storage</a:t>
            </a:r>
          </a:p>
        </p:txBody>
      </p:sp>
      <p:sp>
        <p:nvSpPr>
          <p:cNvPr id="12291" name="Rectangle 3"/>
          <p:cNvSpPr>
            <a:spLocks noGrp="1" noChangeArrowheads="1"/>
          </p:cNvSpPr>
          <p:nvPr>
            <p:ph type="body" idx="1"/>
          </p:nvPr>
        </p:nvSpPr>
        <p:spPr>
          <a:xfrm>
            <a:off x="609600" y="1676400"/>
            <a:ext cx="7772400" cy="1143000"/>
          </a:xfrm>
        </p:spPr>
        <p:txBody>
          <a:bodyPr>
            <a:normAutofit lnSpcReduction="10000"/>
          </a:bodyPr>
          <a:lstStyle/>
          <a:p>
            <a:r>
              <a:rPr lang="en-US" sz="3600" dirty="0"/>
              <a:t>The retention of encoded material over time.</a:t>
            </a:r>
            <a:endParaRPr lang="en-US" dirty="0"/>
          </a:p>
        </p:txBody>
      </p:sp>
      <p:sp>
        <p:nvSpPr>
          <p:cNvPr id="12294" name="Text Box 6"/>
          <p:cNvSpPr txBox="1">
            <a:spLocks noChangeArrowheads="1"/>
          </p:cNvSpPr>
          <p:nvPr/>
        </p:nvSpPr>
        <p:spPr bwMode="auto">
          <a:xfrm>
            <a:off x="669925" y="5603875"/>
            <a:ext cx="3368675" cy="946150"/>
          </a:xfrm>
          <a:prstGeom prst="rect">
            <a:avLst/>
          </a:prstGeom>
          <a:noFill/>
          <a:ln w="9525">
            <a:noFill/>
            <a:miter lim="800000"/>
            <a:headEnd/>
            <a:tailEnd/>
          </a:ln>
          <a:effectLst/>
        </p:spPr>
        <p:txBody>
          <a:bodyPr>
            <a:spAutoFit/>
          </a:bodyPr>
          <a:lstStyle/>
          <a:p>
            <a:r>
              <a:rPr lang="en-US" sz="2800" dirty="0"/>
              <a:t>Pressing Ctrl S and saving the info.</a:t>
            </a:r>
            <a:endParaRPr lang="en-US" dirty="0"/>
          </a:p>
        </p:txBody>
      </p:sp>
      <p:sp>
        <p:nvSpPr>
          <p:cNvPr id="12296" name="Text Box 8"/>
          <p:cNvSpPr txBox="1">
            <a:spLocks noChangeArrowheads="1"/>
          </p:cNvSpPr>
          <p:nvPr/>
        </p:nvSpPr>
        <p:spPr bwMode="auto">
          <a:xfrm>
            <a:off x="4495800" y="5486400"/>
            <a:ext cx="4648200" cy="946150"/>
          </a:xfrm>
          <a:prstGeom prst="rect">
            <a:avLst/>
          </a:prstGeom>
          <a:noFill/>
          <a:ln w="9525">
            <a:noFill/>
            <a:miter lim="800000"/>
            <a:headEnd/>
            <a:tailEnd/>
          </a:ln>
          <a:effectLst/>
        </p:spPr>
        <p:txBody>
          <a:bodyPr>
            <a:spAutoFit/>
          </a:bodyPr>
          <a:lstStyle/>
          <a:p>
            <a:r>
              <a:rPr lang="en-US" sz="2800"/>
              <a:t>Trying to remember her name when you leave the party.</a:t>
            </a:r>
            <a:r>
              <a:rPr lang="en-US"/>
              <a:t> </a:t>
            </a:r>
          </a:p>
        </p:txBody>
      </p:sp>
      <p:pic>
        <p:nvPicPr>
          <p:cNvPr id="57345" name="Picture 1" descr="C:\Program Files\Microsoft Office\MEDIA\CAGCAT10\j0195384.wmf"/>
          <p:cNvPicPr>
            <a:picLocks noChangeAspect="1" noChangeArrowheads="1"/>
          </p:cNvPicPr>
          <p:nvPr/>
        </p:nvPicPr>
        <p:blipFill>
          <a:blip r:embed="rId2" cstate="print"/>
          <a:srcRect/>
          <a:stretch>
            <a:fillRect/>
          </a:stretch>
        </p:blipFill>
        <p:spPr bwMode="auto">
          <a:xfrm>
            <a:off x="533400" y="2971800"/>
            <a:ext cx="2514600" cy="2567094"/>
          </a:xfrm>
          <a:prstGeom prst="rect">
            <a:avLst/>
          </a:prstGeom>
          <a:noFill/>
        </p:spPr>
      </p:pic>
      <p:pic>
        <p:nvPicPr>
          <p:cNvPr id="9" name="Picture 2" descr="http://t3.gstatic.com/images?q=tbn:ANd9GcRFROZzjVU89UtJySOJxMc5pGpAit_t9PVtmujyxgDaRUqWlYsx"/>
          <p:cNvPicPr>
            <a:picLocks noChangeAspect="1" noChangeArrowheads="1"/>
          </p:cNvPicPr>
          <p:nvPr/>
        </p:nvPicPr>
        <p:blipFill>
          <a:blip r:embed="rId3" cstate="print"/>
          <a:srcRect/>
          <a:stretch>
            <a:fillRect/>
          </a:stretch>
        </p:blipFill>
        <p:spPr bwMode="auto">
          <a:xfrm>
            <a:off x="4800600" y="2971800"/>
            <a:ext cx="3792509" cy="25146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0-#ppt_w/2"/>
                                          </p:val>
                                        </p:tav>
                                        <p:tav tm="100000">
                                          <p:val>
                                            <p:strVal val="#ppt_x"/>
                                          </p:val>
                                        </p:tav>
                                      </p:tavLst>
                                    </p:anim>
                                    <p:anim calcmode="lin" valueType="num">
                                      <p:cBhvr additive="base">
                                        <p:cTn id="8" dur="500" fill="hold"/>
                                        <p:tgtEl>
                                          <p:spTgt spid="1229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296"/>
                                        </p:tgtEl>
                                        <p:attrNameLst>
                                          <p:attrName>style.visibility</p:attrName>
                                        </p:attrNameLst>
                                      </p:cBhvr>
                                      <p:to>
                                        <p:strVal val="visible"/>
                                      </p:to>
                                    </p:set>
                                    <p:anim calcmode="lin" valueType="num">
                                      <p:cBhvr additive="base">
                                        <p:cTn id="13" dur="500" fill="hold"/>
                                        <p:tgtEl>
                                          <p:spTgt spid="12296"/>
                                        </p:tgtEl>
                                        <p:attrNameLst>
                                          <p:attrName>ppt_x</p:attrName>
                                        </p:attrNameLst>
                                      </p:cBhvr>
                                      <p:tavLst>
                                        <p:tav tm="0">
                                          <p:val>
                                            <p:strVal val="1+#ppt_w/2"/>
                                          </p:val>
                                        </p:tav>
                                        <p:tav tm="100000">
                                          <p:val>
                                            <p:strVal val="#ppt_x"/>
                                          </p:val>
                                        </p:tav>
                                      </p:tavLst>
                                    </p:anim>
                                    <p:anim calcmode="lin" valueType="num">
                                      <p:cBhvr additive="base">
                                        <p:cTn id="14" dur="500" fill="hold"/>
                                        <p:tgtEl>
                                          <p:spTgt spid="122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utoUpdateAnimBg="0"/>
      <p:bldP spid="1229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1143000"/>
          </a:xfrm>
        </p:spPr>
        <p:txBody>
          <a:bodyPr/>
          <a:lstStyle/>
          <a:p>
            <a:r>
              <a:rPr lang="en-US" u="sng" dirty="0">
                <a:solidFill>
                  <a:srgbClr val="FFFF00"/>
                </a:solidFill>
              </a:rPr>
              <a:t>Retrieval</a:t>
            </a:r>
          </a:p>
        </p:txBody>
      </p:sp>
      <p:sp>
        <p:nvSpPr>
          <p:cNvPr id="13315" name="Rectangle 3"/>
          <p:cNvSpPr>
            <a:spLocks noGrp="1" noChangeArrowheads="1"/>
          </p:cNvSpPr>
          <p:nvPr>
            <p:ph type="body" idx="1"/>
          </p:nvPr>
        </p:nvSpPr>
        <p:spPr>
          <a:xfrm>
            <a:off x="685800" y="990600"/>
            <a:ext cx="7772400" cy="4114800"/>
          </a:xfrm>
        </p:spPr>
        <p:txBody>
          <a:bodyPr>
            <a:normAutofit/>
          </a:bodyPr>
          <a:lstStyle/>
          <a:p>
            <a:r>
              <a:rPr lang="en-US" sz="2400" i="1" dirty="0"/>
              <a:t>The process of getting the information out of memory storage.</a:t>
            </a:r>
          </a:p>
        </p:txBody>
      </p:sp>
      <p:sp>
        <p:nvSpPr>
          <p:cNvPr id="13318" name="Text Box 6"/>
          <p:cNvSpPr txBox="1">
            <a:spLocks noChangeArrowheads="1"/>
          </p:cNvSpPr>
          <p:nvPr/>
        </p:nvSpPr>
        <p:spPr bwMode="auto">
          <a:xfrm>
            <a:off x="441325" y="5527675"/>
            <a:ext cx="3597275" cy="946150"/>
          </a:xfrm>
          <a:prstGeom prst="rect">
            <a:avLst/>
          </a:prstGeom>
          <a:noFill/>
          <a:ln w="9525">
            <a:noFill/>
            <a:miter lim="800000"/>
            <a:headEnd/>
            <a:tailEnd/>
          </a:ln>
          <a:effectLst/>
        </p:spPr>
        <p:txBody>
          <a:bodyPr>
            <a:spAutoFit/>
          </a:bodyPr>
          <a:lstStyle/>
          <a:p>
            <a:r>
              <a:rPr lang="en-US" sz="2800"/>
              <a:t>Finding your document and opening it up.</a:t>
            </a:r>
            <a:endParaRPr lang="en-US"/>
          </a:p>
        </p:txBody>
      </p:sp>
      <p:sp>
        <p:nvSpPr>
          <p:cNvPr id="13319" name="Text Box 7"/>
          <p:cNvSpPr txBox="1">
            <a:spLocks noChangeArrowheads="1"/>
          </p:cNvSpPr>
          <p:nvPr/>
        </p:nvSpPr>
        <p:spPr bwMode="auto">
          <a:xfrm>
            <a:off x="4953000" y="5105400"/>
            <a:ext cx="3902075" cy="1373188"/>
          </a:xfrm>
          <a:prstGeom prst="rect">
            <a:avLst/>
          </a:prstGeom>
          <a:noFill/>
          <a:ln w="9525">
            <a:noFill/>
            <a:miter lim="800000"/>
            <a:headEnd/>
            <a:tailEnd/>
          </a:ln>
          <a:effectLst/>
        </p:spPr>
        <p:txBody>
          <a:bodyPr>
            <a:spAutoFit/>
          </a:bodyPr>
          <a:lstStyle/>
          <a:p>
            <a:r>
              <a:rPr lang="en-US" sz="2800" dirty="0"/>
              <a:t>Seeing her the next day and calling her the wrong name (retrieval failure).</a:t>
            </a:r>
            <a:endParaRPr lang="en-US" dirty="0"/>
          </a:p>
        </p:txBody>
      </p:sp>
      <p:pic>
        <p:nvPicPr>
          <p:cNvPr id="56321" name="Picture 1" descr="C:\Documents and Settings\staylor\Local Settings\Temporary Internet Files\Content.IE5\6TVGT9J0\MC900019332[1].wmf"/>
          <p:cNvPicPr>
            <a:picLocks noChangeAspect="1" noChangeArrowheads="1"/>
          </p:cNvPicPr>
          <p:nvPr/>
        </p:nvPicPr>
        <p:blipFill>
          <a:blip r:embed="rId2" cstate="print"/>
          <a:srcRect/>
          <a:stretch>
            <a:fillRect/>
          </a:stretch>
        </p:blipFill>
        <p:spPr bwMode="auto">
          <a:xfrm>
            <a:off x="381000" y="2209800"/>
            <a:ext cx="3581400" cy="3017090"/>
          </a:xfrm>
          <a:prstGeom prst="rect">
            <a:avLst/>
          </a:prstGeom>
          <a:noFill/>
        </p:spPr>
      </p:pic>
      <p:pic>
        <p:nvPicPr>
          <p:cNvPr id="10" name="Picture 2" descr="http://t3.gstatic.com/images?q=tbn:ANd9GcRFROZzjVU89UtJySOJxMc5pGpAit_t9PVtmujyxgDaRUqWlYsx"/>
          <p:cNvPicPr>
            <a:picLocks noChangeAspect="1" noChangeArrowheads="1"/>
          </p:cNvPicPr>
          <p:nvPr/>
        </p:nvPicPr>
        <p:blipFill>
          <a:blip r:embed="rId3" cstate="print"/>
          <a:srcRect/>
          <a:stretch>
            <a:fillRect/>
          </a:stretch>
        </p:blipFill>
        <p:spPr bwMode="auto">
          <a:xfrm>
            <a:off x="4648200" y="1981200"/>
            <a:ext cx="3792509" cy="25146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dissolve">
                                      <p:cBhvr>
                                        <p:cTn id="7" dur="500"/>
                                        <p:tgtEl>
                                          <p:spTgt spid="133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319"/>
                                        </p:tgtEl>
                                        <p:attrNameLst>
                                          <p:attrName>style.visibility</p:attrName>
                                        </p:attrNameLst>
                                      </p:cBhvr>
                                      <p:to>
                                        <p:strVal val="visible"/>
                                      </p:to>
                                    </p:set>
                                    <p:anim calcmode="lin" valueType="num">
                                      <p:cBhvr additive="base">
                                        <p:cTn id="12" dur="500" fill="hold"/>
                                        <p:tgtEl>
                                          <p:spTgt spid="13319"/>
                                        </p:tgtEl>
                                        <p:attrNameLst>
                                          <p:attrName>ppt_x</p:attrName>
                                        </p:attrNameLst>
                                      </p:cBhvr>
                                      <p:tavLst>
                                        <p:tav tm="0">
                                          <p:val>
                                            <p:strVal val="1+#ppt_w/2"/>
                                          </p:val>
                                        </p:tav>
                                        <p:tav tm="100000">
                                          <p:val>
                                            <p:strVal val="#ppt_x"/>
                                          </p:val>
                                        </p:tav>
                                      </p:tavLst>
                                    </p:anim>
                                    <p:anim calcmode="lin" valueType="num">
                                      <p:cBhvr additive="base">
                                        <p:cTn id="13"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utoUpdateAnimBg="0"/>
      <p:bldP spid="1331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295400"/>
            <a:ext cx="9144000" cy="838200"/>
          </a:xfrm>
        </p:spPr>
        <p:txBody>
          <a:bodyPr>
            <a:normAutofit/>
          </a:bodyPr>
          <a:lstStyle/>
          <a:p>
            <a:pPr algn="ctr"/>
            <a:r>
              <a:rPr lang="en-US" sz="4000" b="1" dirty="0">
                <a:solidFill>
                  <a:srgbClr val="FFC000"/>
                </a:solidFill>
                <a:latin typeface="Bodoni MT Black" pitchFamily="18" charset="0"/>
              </a:rPr>
              <a:t>Three Stages of Memory</a:t>
            </a:r>
          </a:p>
        </p:txBody>
      </p:sp>
      <p:sp>
        <p:nvSpPr>
          <p:cNvPr id="16387" name="Rectangle 3"/>
          <p:cNvSpPr>
            <a:spLocks noGrp="1" noChangeArrowheads="1"/>
          </p:cNvSpPr>
          <p:nvPr>
            <p:ph idx="1"/>
          </p:nvPr>
        </p:nvSpPr>
        <p:spPr>
          <a:xfrm>
            <a:off x="0" y="2971800"/>
            <a:ext cx="9144000" cy="3505200"/>
          </a:xfrm>
        </p:spPr>
        <p:txBody>
          <a:bodyPr>
            <a:normAutofit/>
          </a:bodyPr>
          <a:lstStyle/>
          <a:p>
            <a:r>
              <a:rPr lang="en-US" sz="2800" b="1" u="sng" dirty="0">
                <a:solidFill>
                  <a:schemeClr val="tx1">
                    <a:lumMod val="85000"/>
                    <a:lumOff val="15000"/>
                  </a:schemeClr>
                </a:solidFill>
                <a:latin typeface="Bodoni MT Black" pitchFamily="18" charset="0"/>
              </a:rPr>
              <a:t>Stage 1 - Sensory Memory</a:t>
            </a:r>
            <a:r>
              <a:rPr lang="en-US" sz="2800" b="1" dirty="0">
                <a:solidFill>
                  <a:schemeClr val="tx1">
                    <a:lumMod val="85000"/>
                    <a:lumOff val="15000"/>
                  </a:schemeClr>
                </a:solidFill>
                <a:latin typeface="Bodoni MT Black" pitchFamily="18" charset="0"/>
              </a:rPr>
              <a:t> </a:t>
            </a:r>
            <a:r>
              <a:rPr lang="en-US" sz="2400" b="1" i="1" dirty="0">
                <a:solidFill>
                  <a:srgbClr val="FFC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is a brief representation of a stimulus while being processed in the sensory system</a:t>
            </a:r>
          </a:p>
          <a:p>
            <a:r>
              <a:rPr lang="en-US" sz="2800" b="1" u="sng" dirty="0">
                <a:solidFill>
                  <a:schemeClr val="tx1">
                    <a:lumMod val="85000"/>
                    <a:lumOff val="15000"/>
                  </a:schemeClr>
                </a:solidFill>
                <a:latin typeface="Bodoni MT Black" pitchFamily="18" charset="0"/>
              </a:rPr>
              <a:t>Stage 2 - Short-Term Memory</a:t>
            </a:r>
            <a:r>
              <a:rPr lang="en-US" sz="2800" b="1" dirty="0">
                <a:solidFill>
                  <a:schemeClr val="tx1">
                    <a:lumMod val="85000"/>
                    <a:lumOff val="15000"/>
                  </a:schemeClr>
                </a:solidFill>
                <a:latin typeface="Bodoni MT Black" pitchFamily="18" charset="0"/>
              </a:rPr>
              <a:t> </a:t>
            </a:r>
            <a:r>
              <a:rPr lang="en-US" sz="2400" b="1" i="1" dirty="0">
                <a:solidFill>
                  <a:srgbClr val="FFC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(STM) is working memory</a:t>
            </a:r>
          </a:p>
          <a:p>
            <a:pPr lvl="1"/>
            <a:r>
              <a:rPr lang="en-US" sz="2400" i="1" dirty="0">
                <a:latin typeface="Arial Unicode MS" pitchFamily="34" charset="-128"/>
                <a:ea typeface="Arial Unicode MS" pitchFamily="34" charset="-128"/>
                <a:cs typeface="Arial Unicode MS" pitchFamily="34" charset="-128"/>
              </a:rPr>
              <a:t>Limited capacity (7 items)</a:t>
            </a:r>
          </a:p>
          <a:p>
            <a:pPr lvl="1"/>
            <a:r>
              <a:rPr lang="en-US" sz="2400" i="1" dirty="0">
                <a:latin typeface="Arial Unicode MS" pitchFamily="34" charset="-128"/>
                <a:ea typeface="Arial Unicode MS" pitchFamily="34" charset="-128"/>
                <a:cs typeface="Arial Unicode MS" pitchFamily="34" charset="-128"/>
              </a:rPr>
              <a:t>Duration is about 30 seconds</a:t>
            </a:r>
          </a:p>
          <a:p>
            <a:r>
              <a:rPr lang="en-US" sz="2800" u="sng" dirty="0">
                <a:solidFill>
                  <a:schemeClr val="tx1">
                    <a:lumMod val="85000"/>
                    <a:lumOff val="15000"/>
                  </a:schemeClr>
                </a:solidFill>
                <a:latin typeface="Bodoni MT Black" pitchFamily="18" charset="0"/>
              </a:rPr>
              <a:t>Stage 3 - Long-Term Memory</a:t>
            </a:r>
            <a:r>
              <a:rPr lang="en-US" sz="2800" u="sng" dirty="0">
                <a:solidFill>
                  <a:schemeClr val="tx1">
                    <a:lumMod val="85000"/>
                    <a:lumOff val="15000"/>
                  </a:schemeClr>
                </a:solidFill>
                <a:latin typeface="Arial Unicode MS" pitchFamily="34" charset="-128"/>
                <a:ea typeface="Arial Unicode MS" pitchFamily="34" charset="-128"/>
                <a:cs typeface="Arial Unicode MS" pitchFamily="34" charset="-128"/>
              </a:rPr>
              <a:t> </a:t>
            </a:r>
            <a:r>
              <a:rPr lang="en-US" sz="2400" b="1" i="1" dirty="0">
                <a:solidFill>
                  <a:srgbClr val="FFC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(LTM) is large capacity and long duration</a:t>
            </a:r>
          </a:p>
        </p:txBody>
      </p:sp>
      <p:sp>
        <p:nvSpPr>
          <p:cNvPr id="4" name="Title 1"/>
          <p:cNvSpPr txBox="1">
            <a:spLocks/>
          </p:cNvSpPr>
          <p:nvPr/>
        </p:nvSpPr>
        <p:spPr>
          <a:xfrm>
            <a:off x="457200" y="381000"/>
            <a:ext cx="8229600" cy="1143000"/>
          </a:xfrm>
          <a:prstGeom prst="rect">
            <a:avLst/>
          </a:prstGeom>
        </p:spPr>
        <p:txBody>
          <a:bodyPr vert="horz" lIns="0" tIns="9144" rIns="0" bIns="9144" anchor="b">
            <a:normAutofit fontScale="97500"/>
          </a:bodyPr>
          <a:lstStyle/>
          <a:p>
            <a:pPr algn="ctr">
              <a:spcBef>
                <a:spcPct val="0"/>
              </a:spcBef>
            </a:pPr>
            <a:r>
              <a:rPr lang="en-US" sz="4800" b="1" dirty="0" smtClean="0">
                <a:ln w="500">
                  <a:solidFill>
                    <a:srgbClr val="464646">
                      <a:shade val="20000"/>
                      <a:satMod val="350000"/>
                    </a:srgbClr>
                  </a:solidFill>
                </a:ln>
                <a:solidFill>
                  <a:srgbClr val="FFFF00"/>
                </a:solidFill>
                <a:effectLst>
                  <a:outerShdw blurRad="30000" dist="30000" dir="2700000" algn="tl" rotWithShape="0">
                    <a:srgbClr val="DEF5FA">
                      <a:shade val="45000"/>
                      <a:satMod val="150000"/>
                      <a:alpha val="90000"/>
                    </a:srgbClr>
                  </a:outerShdw>
                </a:effectLst>
              </a:rPr>
              <a:t>Three Stage Model</a:t>
            </a:r>
          </a:p>
          <a:p>
            <a:pPr>
              <a:spcBef>
                <a:spcPct val="0"/>
              </a:spcBef>
            </a:pPr>
            <a:endParaRPr lang="en-US" sz="4800" b="1" dirty="0">
              <a:ln w="500">
                <a:solidFill>
                  <a:srgbClr val="464646">
                    <a:shade val="20000"/>
                    <a:satMod val="350000"/>
                  </a:srgbClr>
                </a:solidFill>
              </a:ln>
              <a:solidFill>
                <a:srgbClr val="FFFF00"/>
              </a:solidFill>
              <a:effectLst>
                <a:outerShdw blurRad="30000" dist="30000" dir="2700000" algn="tl" rotWithShape="0">
                  <a:srgbClr val="DEF5FA">
                    <a:shade val="45000"/>
                    <a:satMod val="150000"/>
                    <a:alpha val="90000"/>
                  </a:srgbClr>
                </a:outerShdw>
              </a:effectLst>
            </a:endParaRPr>
          </a:p>
        </p:txBody>
      </p:sp>
      <p:sp>
        <p:nvSpPr>
          <p:cNvPr id="5" name="Rectangle 4"/>
          <p:cNvSpPr/>
          <p:nvPr/>
        </p:nvSpPr>
        <p:spPr>
          <a:xfrm>
            <a:off x="152400" y="2209800"/>
            <a:ext cx="8610600" cy="738664"/>
          </a:xfrm>
          <a:prstGeom prst="rect">
            <a:avLst/>
          </a:prstGeom>
        </p:spPr>
        <p:txBody>
          <a:bodyPr wrap="square">
            <a:spAutoFit/>
          </a:bodyPr>
          <a:lstStyle/>
          <a:p>
            <a:r>
              <a:rPr lang="en-US" sz="2400" b="1" dirty="0" err="1" smtClean="0">
                <a:solidFill>
                  <a:schemeClr val="tx1">
                    <a:lumMod val="85000"/>
                    <a:lumOff val="15000"/>
                  </a:schemeClr>
                </a:solidFill>
              </a:rPr>
              <a:t>Atikinson-Shiffrin</a:t>
            </a:r>
            <a:r>
              <a:rPr lang="en-US" dirty="0" smtClean="0">
                <a:solidFill>
                  <a:prstClr val="black"/>
                </a:solidFill>
              </a:rPr>
              <a:t> three-stage model of memory, describes 3 different memory systems characterized by time frames: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2133600"/>
            <a:ext cx="8229600" cy="685800"/>
          </a:xfrm>
        </p:spPr>
        <p:txBody>
          <a:bodyPr>
            <a:normAutofit fontScale="90000"/>
          </a:bodyPr>
          <a:lstStyle/>
          <a:p>
            <a:r>
              <a:rPr lang="en-US" u="sng" dirty="0">
                <a:effectLst>
                  <a:outerShdw blurRad="38100" dist="38100" dir="2700000" algn="tl">
                    <a:srgbClr val="000000">
                      <a:alpha val="43137"/>
                    </a:srgbClr>
                  </a:outerShdw>
                </a:effectLst>
              </a:rPr>
              <a:t>Iconic Memory</a:t>
            </a:r>
          </a:p>
        </p:txBody>
      </p:sp>
      <p:sp>
        <p:nvSpPr>
          <p:cNvPr id="7171" name="Rectangle 3"/>
          <p:cNvSpPr>
            <a:spLocks noGrp="1" noChangeArrowheads="1"/>
          </p:cNvSpPr>
          <p:nvPr>
            <p:ph type="body" idx="1"/>
          </p:nvPr>
        </p:nvSpPr>
        <p:spPr>
          <a:xfrm>
            <a:off x="457200" y="5181600"/>
            <a:ext cx="8229600" cy="1371599"/>
          </a:xfrm>
        </p:spPr>
        <p:txBody>
          <a:bodyPr>
            <a:normAutofit fontScale="25000" lnSpcReduction="20000"/>
          </a:bodyPr>
          <a:lstStyle/>
          <a:p>
            <a:r>
              <a:rPr lang="en-US" sz="11200" dirty="0" smtClean="0"/>
              <a:t>We </a:t>
            </a:r>
            <a:r>
              <a:rPr lang="en-US" sz="11200" dirty="0"/>
              <a:t>also have an echoic memory for </a:t>
            </a:r>
            <a:r>
              <a:rPr lang="en-US" sz="11200" dirty="0">
                <a:solidFill>
                  <a:srgbClr val="FFFF00"/>
                </a:solidFill>
              </a:rPr>
              <a:t>auditory stimuli.  </a:t>
            </a:r>
            <a:r>
              <a:rPr lang="en-US" sz="11200" dirty="0"/>
              <a:t>If you are not paying attention to someone, you can still </a:t>
            </a:r>
            <a:r>
              <a:rPr lang="en-US" sz="11200" dirty="0">
                <a:solidFill>
                  <a:srgbClr val="FFFF00"/>
                </a:solidFill>
              </a:rPr>
              <a:t>recall the last few words said in the past three or four seconds.</a:t>
            </a:r>
          </a:p>
          <a:p>
            <a:pPr>
              <a:buFontTx/>
              <a:buNone/>
            </a:pPr>
            <a:endParaRPr lang="en-US" dirty="0"/>
          </a:p>
          <a:p>
            <a:endParaRPr lang="en-US" dirty="0"/>
          </a:p>
        </p:txBody>
      </p:sp>
      <p:sp>
        <p:nvSpPr>
          <p:cNvPr id="4" name="TextBox 3"/>
          <p:cNvSpPr txBox="1"/>
          <p:nvPr/>
        </p:nvSpPr>
        <p:spPr>
          <a:xfrm>
            <a:off x="457200" y="2743200"/>
            <a:ext cx="7848600" cy="954107"/>
          </a:xfrm>
          <a:prstGeom prst="rect">
            <a:avLst/>
          </a:prstGeom>
          <a:noFill/>
        </p:spPr>
        <p:txBody>
          <a:bodyPr wrap="square" rtlCol="0">
            <a:spAutoFit/>
          </a:bodyPr>
          <a:lstStyle/>
          <a:p>
            <a:r>
              <a:rPr lang="en-US" sz="2800" b="1" dirty="0" smtClean="0">
                <a:solidFill>
                  <a:srgbClr val="FFFF00"/>
                </a:solidFill>
                <a:effectLst>
                  <a:outerShdw blurRad="38100" dist="38100" dir="2700000" algn="tl">
                    <a:srgbClr val="000000">
                      <a:alpha val="43137"/>
                    </a:srgbClr>
                  </a:outerShdw>
                </a:effectLst>
              </a:rPr>
              <a:t>momentary sensory memory of visual stimuli, </a:t>
            </a:r>
            <a:r>
              <a:rPr lang="en-US" sz="2800" b="1" dirty="0" smtClean="0">
                <a:solidFill>
                  <a:srgbClr val="FFFF00"/>
                </a:solidFill>
              </a:rPr>
              <a:t> </a:t>
            </a:r>
            <a:r>
              <a:rPr lang="en-US" sz="2800" dirty="0" smtClean="0"/>
              <a:t>a photograph like quality lasting only about a second.</a:t>
            </a:r>
            <a:endParaRPr lang="en-US" sz="2800" dirty="0"/>
          </a:p>
        </p:txBody>
      </p:sp>
      <p:pic>
        <p:nvPicPr>
          <p:cNvPr id="2050" name="Picture 2" descr="C:\Documents and Settings\staylor\Local Settings\Temporary Internet Files\Content.IE5\TX3ICAVJ\MC900437378[1].jpg"/>
          <p:cNvPicPr>
            <a:picLocks noChangeAspect="1" noChangeArrowheads="1"/>
          </p:cNvPicPr>
          <p:nvPr/>
        </p:nvPicPr>
        <p:blipFill>
          <a:blip r:embed="rId3" cstate="print"/>
          <a:srcRect/>
          <a:stretch>
            <a:fillRect/>
          </a:stretch>
        </p:blipFill>
        <p:spPr bwMode="auto">
          <a:xfrm>
            <a:off x="5029200" y="1371600"/>
            <a:ext cx="1989199" cy="1371600"/>
          </a:xfrm>
          <a:prstGeom prst="rect">
            <a:avLst/>
          </a:prstGeom>
          <a:noFill/>
        </p:spPr>
      </p:pic>
      <p:sp>
        <p:nvSpPr>
          <p:cNvPr id="6" name="Rectangle 2"/>
          <p:cNvSpPr txBox="1">
            <a:spLocks noChangeArrowheads="1"/>
          </p:cNvSpPr>
          <p:nvPr/>
        </p:nvSpPr>
        <p:spPr>
          <a:xfrm>
            <a:off x="381000" y="4572000"/>
            <a:ext cx="8229600" cy="685800"/>
          </a:xfrm>
          <a:prstGeom prst="rect">
            <a:avLst/>
          </a:prstGeom>
        </p:spPr>
        <p:txBody>
          <a:bodyPr vert="horz" lIns="0" tIns="9144" rIns="0" bIns="9144"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sng"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Echoic Memory</a:t>
            </a:r>
            <a:endParaRPr kumimoji="0" lang="en-US" sz="4800" b="1" i="0" u="sng"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pic>
        <p:nvPicPr>
          <p:cNvPr id="1026" name="Picture 2" descr="C:\Documents and Settings\staylor\Local Settings\Temporary Internet Files\Content.IE5\NPV3CMW6\MC900281285[1].wmf"/>
          <p:cNvPicPr>
            <a:picLocks noChangeAspect="1" noChangeArrowheads="1"/>
          </p:cNvPicPr>
          <p:nvPr/>
        </p:nvPicPr>
        <p:blipFill>
          <a:blip r:embed="rId4" cstate="print"/>
          <a:srcRect/>
          <a:stretch>
            <a:fillRect/>
          </a:stretch>
        </p:blipFill>
        <p:spPr bwMode="auto">
          <a:xfrm>
            <a:off x="5181600" y="3581400"/>
            <a:ext cx="1029698" cy="1524000"/>
          </a:xfrm>
          <a:prstGeom prst="rect">
            <a:avLst/>
          </a:prstGeom>
          <a:noFill/>
        </p:spPr>
      </p:pic>
      <p:sp>
        <p:nvSpPr>
          <p:cNvPr id="9" name="Rectangle 8"/>
          <p:cNvSpPr/>
          <p:nvPr/>
        </p:nvSpPr>
        <p:spPr>
          <a:xfrm>
            <a:off x="3727132" y="533400"/>
            <a:ext cx="5416868" cy="923330"/>
          </a:xfrm>
          <a:prstGeom prst="rect">
            <a:avLst/>
          </a:prstGeom>
          <a:noFill/>
        </p:spPr>
        <p:txBody>
          <a:bodyPr wrap="none" lIns="91440" tIns="45720" rIns="91440" bIns="45720">
            <a:spAutoFit/>
          </a:bodyPr>
          <a:lstStyle/>
          <a:p>
            <a:pPr algn="ctr"/>
            <a:r>
              <a:rPr lang="en-U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Sensory Memory</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0" name="Title 1"/>
          <p:cNvSpPr txBox="1">
            <a:spLocks/>
          </p:cNvSpPr>
          <p:nvPr/>
        </p:nvSpPr>
        <p:spPr>
          <a:xfrm>
            <a:off x="304800" y="228600"/>
            <a:ext cx="8229600" cy="1143000"/>
          </a:xfrm>
          <a:prstGeom prst="rect">
            <a:avLst/>
          </a:prstGeom>
        </p:spPr>
        <p:txBody>
          <a:bodyPr vert="horz" lIns="0" tIns="9144" rIns="0" bIns="9144"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500">
                  <a:solidFill>
                    <a:schemeClr val="tx2">
                      <a:shade val="20000"/>
                      <a:satMod val="350000"/>
                    </a:schemeClr>
                  </a:solidFill>
                </a:ln>
                <a:solidFill>
                  <a:srgbClr val="FFFF00"/>
                </a:solidFill>
                <a:effectLst>
                  <a:outerShdw blurRad="30000" dist="30000" dir="2700000" algn="tl" rotWithShape="0">
                    <a:schemeClr val="bg2">
                      <a:shade val="45000"/>
                      <a:satMod val="150000"/>
                      <a:alpha val="90000"/>
                    </a:schemeClr>
                  </a:outerShdw>
                </a:effectLst>
                <a:uLnTx/>
                <a:uFillTx/>
                <a:latin typeface="+mj-lt"/>
                <a:ea typeface="+mj-ea"/>
                <a:cs typeface="+mj-cs"/>
              </a:rPr>
              <a:t>Three Stage Model</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w="500">
                <a:solidFill>
                  <a:schemeClr val="tx2">
                    <a:shade val="20000"/>
                    <a:satMod val="350000"/>
                  </a:schemeClr>
                </a:solidFill>
              </a:ln>
              <a:solidFill>
                <a:srgbClr val="FFFF00"/>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11" name="Rectangle 10"/>
          <p:cNvSpPr/>
          <p:nvPr/>
        </p:nvSpPr>
        <p:spPr>
          <a:xfrm>
            <a:off x="914400" y="6488668"/>
            <a:ext cx="7162800" cy="369332"/>
          </a:xfrm>
          <a:prstGeom prst="rect">
            <a:avLst/>
          </a:prstGeom>
        </p:spPr>
        <p:txBody>
          <a:bodyPr wrap="square">
            <a:spAutoFit/>
          </a:bodyPr>
          <a:lstStyle/>
          <a:p>
            <a:r>
              <a:rPr lang="en-US" dirty="0" smtClean="0">
                <a:latin typeface="Comic Sans MS" pitchFamily="66" charset="0"/>
                <a:hlinkClick r:id="rId5"/>
              </a:rPr>
              <a:t>http://www.garyfisk.com/anim/iconic.swf</a:t>
            </a:r>
            <a:endParaRPr lang="en-US" dirty="0" smtClean="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0" y="457200"/>
            <a:ext cx="5486400" cy="762000"/>
          </a:xfrm>
        </p:spPr>
        <p:txBody>
          <a:bodyPr>
            <a:normAutofit/>
          </a:bodyPr>
          <a:lstStyle/>
          <a:p>
            <a:r>
              <a:rPr lang="en-US" sz="4000" dirty="0" smtClean="0">
                <a:latin typeface="Comic Sans MS" pitchFamily="66" charset="0"/>
              </a:rPr>
              <a:t>Short Term Memory</a:t>
            </a:r>
          </a:p>
        </p:txBody>
      </p:sp>
      <p:pic>
        <p:nvPicPr>
          <p:cNvPr id="5" name="Content Placeholder 4" descr="short-term-memory-loss.jpg"/>
          <p:cNvPicPr>
            <a:picLocks noGrp="1" noChangeAspect="1"/>
          </p:cNvPicPr>
          <p:nvPr>
            <p:ph sz="half" idx="1"/>
          </p:nvPr>
        </p:nvPicPr>
        <p:blipFill>
          <a:blip r:embed="rId2" cstate="print"/>
          <a:srcRect/>
          <a:stretch>
            <a:fillRect/>
          </a:stretch>
        </p:blipFill>
        <p:spPr>
          <a:xfrm>
            <a:off x="685800" y="1600200"/>
            <a:ext cx="3429000" cy="4776788"/>
          </a:xfrm>
        </p:spPr>
      </p:pic>
      <p:sp>
        <p:nvSpPr>
          <p:cNvPr id="4" name="Content Placeholder 3"/>
          <p:cNvSpPr>
            <a:spLocks noGrp="1"/>
          </p:cNvSpPr>
          <p:nvPr>
            <p:ph sz="half" idx="2"/>
          </p:nvPr>
        </p:nvSpPr>
        <p:spPr>
          <a:xfrm>
            <a:off x="4648200" y="1773936"/>
            <a:ext cx="4267200" cy="4623816"/>
          </a:xfrm>
        </p:spPr>
        <p:txBody>
          <a:bodyPr rtlCol="0">
            <a:normAutofit/>
          </a:bodyPr>
          <a:lstStyle/>
          <a:p>
            <a:pPr fontAlgn="auto">
              <a:spcAft>
                <a:spcPts val="0"/>
              </a:spcAft>
              <a:buFont typeface="Arial" pitchFamily="34" charset="0"/>
              <a:buChar char="•"/>
              <a:defRPr/>
            </a:pPr>
            <a:r>
              <a:rPr lang="en-US" dirty="0" smtClean="0">
                <a:latin typeface="Comic Sans MS" pitchFamily="66" charset="0"/>
              </a:rPr>
              <a:t>The stuff we encode from the sensory goes to STM.</a:t>
            </a:r>
          </a:p>
          <a:p>
            <a:pPr fontAlgn="auto">
              <a:spcAft>
                <a:spcPts val="0"/>
              </a:spcAft>
              <a:buFont typeface="Arial" pitchFamily="34" charset="0"/>
              <a:buChar char="•"/>
              <a:defRPr/>
            </a:pPr>
            <a:r>
              <a:rPr lang="en-US" b="1" dirty="0" smtClean="0">
                <a:solidFill>
                  <a:srgbClr val="C00000"/>
                </a:solidFill>
                <a:latin typeface="Comic Sans MS" pitchFamily="66" charset="0"/>
              </a:rPr>
              <a:t>Holds about 7 (plus or minus 2) items for about 20 seconds.</a:t>
            </a:r>
          </a:p>
          <a:p>
            <a:pPr fontAlgn="auto">
              <a:spcAft>
                <a:spcPts val="0"/>
              </a:spcAft>
              <a:buFont typeface="Arial" pitchFamily="34" charset="0"/>
              <a:buChar char="•"/>
              <a:defRPr/>
            </a:pPr>
            <a:r>
              <a:rPr lang="en-US" b="1" dirty="0" smtClean="0">
                <a:solidFill>
                  <a:srgbClr val="0070C0"/>
                </a:solidFill>
                <a:effectLst>
                  <a:outerShdw blurRad="38100" dist="38100" dir="2700000" algn="tl">
                    <a:srgbClr val="000000">
                      <a:alpha val="43137"/>
                    </a:srgbClr>
                  </a:outerShdw>
                </a:effectLst>
                <a:latin typeface="Comic Sans MS" pitchFamily="66" charset="0"/>
              </a:rPr>
              <a:t>We recall digits better than letters.</a:t>
            </a:r>
          </a:p>
          <a:p>
            <a:pPr fontAlgn="auto">
              <a:spcAft>
                <a:spcPts val="0"/>
              </a:spcAft>
              <a:buFont typeface="Arial" pitchFamily="34" charset="0"/>
              <a:buChar char="•"/>
              <a:defRPr/>
            </a:pPr>
            <a:endParaRPr lang="en-US" dirty="0" smtClean="0">
              <a:latin typeface="Comic Sans MS" pitchFamily="66" charset="0"/>
            </a:endParaRPr>
          </a:p>
          <a:p>
            <a:pPr fontAlgn="auto">
              <a:spcAft>
                <a:spcPts val="0"/>
              </a:spcAft>
              <a:buFont typeface="Arial" pitchFamily="34" charset="0"/>
              <a:buNone/>
              <a:defRPr/>
            </a:pPr>
            <a:endParaRPr lang="en-US" dirty="0"/>
          </a:p>
        </p:txBody>
      </p:sp>
      <p:sp>
        <p:nvSpPr>
          <p:cNvPr id="6" name="TextBox 5"/>
          <p:cNvSpPr txBox="1">
            <a:spLocks noChangeArrowheads="1"/>
          </p:cNvSpPr>
          <p:nvPr/>
        </p:nvSpPr>
        <p:spPr bwMode="auto">
          <a:xfrm>
            <a:off x="4953000" y="6172200"/>
            <a:ext cx="1944688" cy="276225"/>
          </a:xfrm>
          <a:prstGeom prst="rect">
            <a:avLst/>
          </a:prstGeom>
          <a:noFill/>
          <a:ln w="9525">
            <a:noFill/>
            <a:miter lim="800000"/>
            <a:headEnd/>
            <a:tailEnd/>
          </a:ln>
        </p:spPr>
        <p:txBody>
          <a:bodyPr wrap="none">
            <a:spAutoFit/>
          </a:bodyPr>
          <a:lstStyle/>
          <a:p>
            <a:r>
              <a:rPr lang="en-US" sz="1200" dirty="0">
                <a:latin typeface="Calibri" pitchFamily="34" charset="0"/>
              </a:rPr>
              <a:t>Short Term Memory Activity</a:t>
            </a:r>
          </a:p>
        </p:txBody>
      </p:sp>
      <p:sp>
        <p:nvSpPr>
          <p:cNvPr id="7" name="Content Placeholder 2"/>
          <p:cNvSpPr txBox="1">
            <a:spLocks/>
          </p:cNvSpPr>
          <p:nvPr/>
        </p:nvSpPr>
        <p:spPr>
          <a:xfrm>
            <a:off x="457200" y="1143000"/>
            <a:ext cx="8229600" cy="457200"/>
          </a:xfrm>
          <a:prstGeom prst="rect">
            <a:avLst/>
          </a:prstGeom>
        </p:spPr>
        <p:txBody>
          <a:bodyPr vert="horz" lIns="91440">
            <a:normAutofit fontScale="92500" lnSpcReduction="10000"/>
          </a:bodyPr>
          <a:lstStyle/>
          <a:p>
            <a:pPr marL="320040" marR="0" lvl="0" indent="-32004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hlinkClick r:id="rId3"/>
              </a:rPr>
              <a:t>http://www.garyfisk.com/anim/lecture_stm.swf</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itle 1"/>
          <p:cNvSpPr txBox="1">
            <a:spLocks/>
          </p:cNvSpPr>
          <p:nvPr/>
        </p:nvSpPr>
        <p:spPr>
          <a:xfrm>
            <a:off x="0" y="228600"/>
            <a:ext cx="8229600" cy="1143000"/>
          </a:xfrm>
          <a:prstGeom prst="rect">
            <a:avLst/>
          </a:prstGeom>
        </p:spPr>
        <p:txBody>
          <a:bodyPr vert="horz" lIns="0" tIns="9144" rIns="0" bIns="9144"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500">
                  <a:solidFill>
                    <a:schemeClr val="tx2">
                      <a:shade val="20000"/>
                      <a:satMod val="350000"/>
                    </a:schemeClr>
                  </a:solidFill>
                </a:ln>
                <a:solidFill>
                  <a:srgbClr val="FFFF00"/>
                </a:solidFill>
                <a:effectLst>
                  <a:outerShdw blurRad="30000" dist="30000" dir="2700000" algn="tl" rotWithShape="0">
                    <a:schemeClr val="bg2">
                      <a:shade val="45000"/>
                      <a:satMod val="150000"/>
                      <a:alpha val="90000"/>
                    </a:schemeClr>
                  </a:outerShdw>
                </a:effectLst>
                <a:uLnTx/>
                <a:uFillTx/>
                <a:latin typeface="+mj-lt"/>
                <a:ea typeface="+mj-ea"/>
                <a:cs typeface="+mj-cs"/>
              </a:rPr>
              <a:t>Three Stage Model</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w="500">
                <a:solidFill>
                  <a:schemeClr val="tx2">
                    <a:shade val="20000"/>
                    <a:satMod val="350000"/>
                  </a:schemeClr>
                </a:solidFill>
              </a:ln>
              <a:solidFill>
                <a:srgbClr val="FFFF00"/>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0" y="457200"/>
            <a:ext cx="5486400" cy="762000"/>
          </a:xfrm>
        </p:spPr>
        <p:txBody>
          <a:bodyPr>
            <a:normAutofit/>
          </a:bodyPr>
          <a:lstStyle/>
          <a:p>
            <a:r>
              <a:rPr lang="en-US" sz="4000" dirty="0" smtClean="0">
                <a:latin typeface="Comic Sans MS" pitchFamily="66" charset="0"/>
              </a:rPr>
              <a:t>Short Term Memory</a:t>
            </a:r>
          </a:p>
        </p:txBody>
      </p:sp>
      <p:sp>
        <p:nvSpPr>
          <p:cNvPr id="6" name="TextBox 5"/>
          <p:cNvSpPr txBox="1">
            <a:spLocks noChangeArrowheads="1"/>
          </p:cNvSpPr>
          <p:nvPr/>
        </p:nvSpPr>
        <p:spPr bwMode="auto">
          <a:xfrm>
            <a:off x="4953000" y="6172200"/>
            <a:ext cx="1944688" cy="276225"/>
          </a:xfrm>
          <a:prstGeom prst="rect">
            <a:avLst/>
          </a:prstGeom>
          <a:noFill/>
          <a:ln w="9525">
            <a:noFill/>
            <a:miter lim="800000"/>
            <a:headEnd/>
            <a:tailEnd/>
          </a:ln>
        </p:spPr>
        <p:txBody>
          <a:bodyPr wrap="none">
            <a:spAutoFit/>
          </a:bodyPr>
          <a:lstStyle/>
          <a:p>
            <a:r>
              <a:rPr lang="en-US" sz="1200">
                <a:latin typeface="Calibri" pitchFamily="34" charset="0"/>
              </a:rPr>
              <a:t>Short Term Memory Activity</a:t>
            </a:r>
          </a:p>
        </p:txBody>
      </p:sp>
      <p:sp>
        <p:nvSpPr>
          <p:cNvPr id="8" name="Title 1"/>
          <p:cNvSpPr txBox="1">
            <a:spLocks/>
          </p:cNvSpPr>
          <p:nvPr/>
        </p:nvSpPr>
        <p:spPr>
          <a:xfrm>
            <a:off x="304800" y="228600"/>
            <a:ext cx="8229600" cy="1143000"/>
          </a:xfrm>
          <a:prstGeom prst="rect">
            <a:avLst/>
          </a:prstGeom>
        </p:spPr>
        <p:txBody>
          <a:bodyPr vert="horz" lIns="0" tIns="9144" rIns="0" bIns="9144"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500">
                  <a:solidFill>
                    <a:schemeClr val="tx2">
                      <a:shade val="20000"/>
                      <a:satMod val="350000"/>
                    </a:schemeClr>
                  </a:solidFill>
                </a:ln>
                <a:solidFill>
                  <a:srgbClr val="FFFF00"/>
                </a:solidFill>
                <a:effectLst>
                  <a:outerShdw blurRad="30000" dist="30000" dir="2700000" algn="tl" rotWithShape="0">
                    <a:schemeClr val="bg2">
                      <a:shade val="45000"/>
                      <a:satMod val="150000"/>
                      <a:alpha val="90000"/>
                    </a:schemeClr>
                  </a:outerShdw>
                </a:effectLst>
                <a:uLnTx/>
                <a:uFillTx/>
                <a:latin typeface="+mj-lt"/>
                <a:ea typeface="+mj-ea"/>
                <a:cs typeface="+mj-cs"/>
              </a:rPr>
              <a:t>Three Stage Model</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w="500">
                <a:solidFill>
                  <a:schemeClr val="tx2">
                    <a:shade val="20000"/>
                    <a:satMod val="350000"/>
                  </a:schemeClr>
                </a:solidFill>
              </a:ln>
              <a:solidFill>
                <a:srgbClr val="FFFF00"/>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9" name="Content Placeholder 8"/>
          <p:cNvSpPr>
            <a:spLocks noGrp="1"/>
          </p:cNvSpPr>
          <p:nvPr>
            <p:ph sz="half" idx="1"/>
          </p:nvPr>
        </p:nvSpPr>
        <p:spPr/>
        <p:txBody>
          <a:bodyPr/>
          <a:lstStyle/>
          <a:p>
            <a:r>
              <a:rPr lang="en-US" b="1" u="sng" dirty="0" smtClean="0">
                <a:solidFill>
                  <a:srgbClr val="FF0000"/>
                </a:solidFill>
                <a:effectLst>
                  <a:outerShdw blurRad="38100" dist="38100" dir="2700000" algn="tl">
                    <a:srgbClr val="000000">
                      <a:alpha val="43137"/>
                    </a:srgbClr>
                  </a:outerShdw>
                </a:effectLst>
              </a:rPr>
              <a:t>Chunking:</a:t>
            </a:r>
          </a:p>
          <a:p>
            <a:r>
              <a:rPr lang="en-US" i="1" dirty="0" smtClean="0"/>
              <a:t>Organizing items into familiar, manageable units.</a:t>
            </a:r>
          </a:p>
          <a:p>
            <a:endParaRPr lang="en-US" dirty="0" smtClean="0"/>
          </a:p>
          <a:p>
            <a:endParaRPr lang="en-US" dirty="0" smtClean="0"/>
          </a:p>
          <a:p>
            <a:endParaRPr lang="en-US" dirty="0"/>
          </a:p>
        </p:txBody>
      </p:sp>
      <p:sp>
        <p:nvSpPr>
          <p:cNvPr id="11" name="Content Placeholder 10"/>
          <p:cNvSpPr>
            <a:spLocks noGrp="1"/>
          </p:cNvSpPr>
          <p:nvPr>
            <p:ph sz="half" idx="2"/>
          </p:nvPr>
        </p:nvSpPr>
        <p:spPr>
          <a:xfrm>
            <a:off x="4724400" y="2514600"/>
            <a:ext cx="4038600" cy="3425952"/>
          </a:xfrm>
        </p:spPr>
        <p:style>
          <a:lnRef idx="1">
            <a:schemeClr val="accent2"/>
          </a:lnRef>
          <a:fillRef idx="2">
            <a:schemeClr val="accent2"/>
          </a:fillRef>
          <a:effectRef idx="1">
            <a:schemeClr val="accent2"/>
          </a:effectRef>
          <a:fontRef idx="minor">
            <a:schemeClr val="dk1"/>
          </a:fontRef>
        </p:style>
        <p:txBody>
          <a:bodyPr/>
          <a:lstStyle/>
          <a:p>
            <a:pPr algn="ctr"/>
            <a:r>
              <a:rPr lang="en-US" b="1" dirty="0" smtClean="0">
                <a:solidFill>
                  <a:srgbClr val="C00000"/>
                </a:solidFill>
              </a:rPr>
              <a:t>For Example:</a:t>
            </a:r>
          </a:p>
          <a:p>
            <a:pPr algn="ctr"/>
            <a:r>
              <a:rPr lang="en-US" b="1" dirty="0" smtClean="0">
                <a:solidFill>
                  <a:srgbClr val="C00000"/>
                </a:solidFill>
              </a:rPr>
              <a:t>DVD, ESPN,</a:t>
            </a:r>
          </a:p>
          <a:p>
            <a:pPr algn="ctr"/>
            <a:r>
              <a:rPr lang="en-US" b="1" dirty="0" smtClean="0">
                <a:solidFill>
                  <a:srgbClr val="C00000"/>
                </a:solidFill>
              </a:rPr>
              <a:t>867-5309</a:t>
            </a:r>
          </a:p>
          <a:p>
            <a:pPr algn="ctr"/>
            <a:r>
              <a:rPr lang="en-US" b="1" dirty="0" smtClean="0">
                <a:solidFill>
                  <a:srgbClr val="C00000"/>
                </a:solidFill>
              </a:rPr>
              <a:t>Social Security Numbers,</a:t>
            </a:r>
          </a:p>
          <a:p>
            <a:pPr algn="ctr"/>
            <a:r>
              <a:rPr lang="en-US" b="1" dirty="0" smtClean="0">
                <a:solidFill>
                  <a:srgbClr val="C00000"/>
                </a:solidFill>
              </a:rPr>
              <a:t>CNN</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0" y="457200"/>
            <a:ext cx="5486400" cy="762000"/>
          </a:xfrm>
        </p:spPr>
        <p:txBody>
          <a:bodyPr>
            <a:normAutofit/>
          </a:bodyPr>
          <a:lstStyle/>
          <a:p>
            <a:r>
              <a:rPr lang="en-US" sz="4000" dirty="0" smtClean="0">
                <a:latin typeface="Comic Sans MS" pitchFamily="66" charset="0"/>
              </a:rPr>
              <a:t>Short Term Memory</a:t>
            </a:r>
          </a:p>
        </p:txBody>
      </p:sp>
      <p:sp>
        <p:nvSpPr>
          <p:cNvPr id="6" name="TextBox 5"/>
          <p:cNvSpPr txBox="1">
            <a:spLocks noChangeArrowheads="1"/>
          </p:cNvSpPr>
          <p:nvPr/>
        </p:nvSpPr>
        <p:spPr bwMode="auto">
          <a:xfrm>
            <a:off x="4953000" y="6172200"/>
            <a:ext cx="1944688" cy="276225"/>
          </a:xfrm>
          <a:prstGeom prst="rect">
            <a:avLst/>
          </a:prstGeom>
          <a:noFill/>
          <a:ln w="9525">
            <a:noFill/>
            <a:miter lim="800000"/>
            <a:headEnd/>
            <a:tailEnd/>
          </a:ln>
        </p:spPr>
        <p:txBody>
          <a:bodyPr wrap="none">
            <a:spAutoFit/>
          </a:bodyPr>
          <a:lstStyle/>
          <a:p>
            <a:r>
              <a:rPr lang="en-US" sz="1200">
                <a:latin typeface="Calibri" pitchFamily="34" charset="0"/>
              </a:rPr>
              <a:t>Short Term Memory Activity</a:t>
            </a:r>
          </a:p>
        </p:txBody>
      </p:sp>
      <p:sp>
        <p:nvSpPr>
          <p:cNvPr id="8" name="Title 1"/>
          <p:cNvSpPr txBox="1">
            <a:spLocks/>
          </p:cNvSpPr>
          <p:nvPr/>
        </p:nvSpPr>
        <p:spPr>
          <a:xfrm>
            <a:off x="304800" y="228600"/>
            <a:ext cx="8229600" cy="1143000"/>
          </a:xfrm>
          <a:prstGeom prst="rect">
            <a:avLst/>
          </a:prstGeom>
        </p:spPr>
        <p:txBody>
          <a:bodyPr vert="horz" lIns="0" tIns="9144" rIns="0" bIns="9144"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500">
                  <a:solidFill>
                    <a:schemeClr val="tx2">
                      <a:shade val="20000"/>
                      <a:satMod val="350000"/>
                    </a:schemeClr>
                  </a:solidFill>
                </a:ln>
                <a:solidFill>
                  <a:srgbClr val="FFFF00"/>
                </a:solidFill>
                <a:effectLst>
                  <a:outerShdw blurRad="30000" dist="30000" dir="2700000" algn="tl" rotWithShape="0">
                    <a:schemeClr val="bg2">
                      <a:shade val="45000"/>
                      <a:satMod val="150000"/>
                      <a:alpha val="90000"/>
                    </a:schemeClr>
                  </a:outerShdw>
                </a:effectLst>
                <a:uLnTx/>
                <a:uFillTx/>
                <a:latin typeface="+mj-lt"/>
                <a:ea typeface="+mj-ea"/>
                <a:cs typeface="+mj-cs"/>
              </a:rPr>
              <a:t>Three Stage Model</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w="500">
                <a:solidFill>
                  <a:schemeClr val="tx2">
                    <a:shade val="20000"/>
                    <a:satMod val="350000"/>
                  </a:schemeClr>
                </a:solidFill>
              </a:ln>
              <a:solidFill>
                <a:srgbClr val="FFFF00"/>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9" name="Content Placeholder 8"/>
          <p:cNvSpPr>
            <a:spLocks noGrp="1"/>
          </p:cNvSpPr>
          <p:nvPr>
            <p:ph sz="half" idx="1"/>
          </p:nvPr>
        </p:nvSpPr>
        <p:spPr/>
        <p:txBody>
          <a:bodyPr/>
          <a:lstStyle/>
          <a:p>
            <a:r>
              <a:rPr lang="en-US" b="1" u="sng" dirty="0" err="1" smtClean="0">
                <a:solidFill>
                  <a:srgbClr val="FF0000"/>
                </a:solidFill>
              </a:rPr>
              <a:t>Maintance</a:t>
            </a:r>
            <a:r>
              <a:rPr lang="en-US" b="1" u="sng" dirty="0" smtClean="0">
                <a:solidFill>
                  <a:srgbClr val="FF0000"/>
                </a:solidFill>
              </a:rPr>
              <a:t> Rehearsal:</a:t>
            </a:r>
          </a:p>
          <a:p>
            <a:r>
              <a:rPr lang="en-US" dirty="0" smtClean="0"/>
              <a:t>Repeating the information</a:t>
            </a:r>
          </a:p>
          <a:p>
            <a:endParaRPr lang="en-US" dirty="0" smtClean="0"/>
          </a:p>
          <a:p>
            <a:endParaRPr lang="en-US" dirty="0" smtClean="0"/>
          </a:p>
          <a:p>
            <a:endParaRPr lang="en-US" dirty="0"/>
          </a:p>
        </p:txBody>
      </p:sp>
      <p:sp>
        <p:nvSpPr>
          <p:cNvPr id="12" name="Content Placeholder 11"/>
          <p:cNvSpPr>
            <a:spLocks noGrp="1"/>
          </p:cNvSpPr>
          <p:nvPr>
            <p:ph sz="half" idx="2"/>
          </p:nvPr>
        </p:nvSpPr>
        <p:spPr/>
        <p:txBody>
          <a:bodyPr/>
          <a:lstStyle/>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953000" y="6172200"/>
            <a:ext cx="1944688" cy="276225"/>
          </a:xfrm>
          <a:prstGeom prst="rect">
            <a:avLst/>
          </a:prstGeom>
          <a:noFill/>
          <a:ln w="9525">
            <a:noFill/>
            <a:miter lim="800000"/>
            <a:headEnd/>
            <a:tailEnd/>
          </a:ln>
        </p:spPr>
        <p:txBody>
          <a:bodyPr wrap="none">
            <a:spAutoFit/>
          </a:bodyPr>
          <a:lstStyle/>
          <a:p>
            <a:r>
              <a:rPr lang="en-US" sz="1200">
                <a:latin typeface="Calibri" pitchFamily="34" charset="0"/>
              </a:rPr>
              <a:t>Short Term Memory Activity</a:t>
            </a:r>
          </a:p>
        </p:txBody>
      </p:sp>
      <p:sp>
        <p:nvSpPr>
          <p:cNvPr id="8" name="Title 1"/>
          <p:cNvSpPr txBox="1">
            <a:spLocks/>
          </p:cNvSpPr>
          <p:nvPr/>
        </p:nvSpPr>
        <p:spPr>
          <a:xfrm>
            <a:off x="304800" y="228600"/>
            <a:ext cx="8229600" cy="1143000"/>
          </a:xfrm>
          <a:prstGeom prst="rect">
            <a:avLst/>
          </a:prstGeom>
        </p:spPr>
        <p:txBody>
          <a:bodyPr vert="horz" lIns="0" tIns="9144" rIns="0" bIns="9144"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500">
                  <a:solidFill>
                    <a:schemeClr val="tx2">
                      <a:shade val="20000"/>
                      <a:satMod val="350000"/>
                    </a:schemeClr>
                  </a:solidFill>
                </a:ln>
                <a:solidFill>
                  <a:srgbClr val="FFFF00"/>
                </a:solidFill>
                <a:effectLst>
                  <a:outerShdw blurRad="30000" dist="30000" dir="2700000" algn="tl" rotWithShape="0">
                    <a:schemeClr val="bg2">
                      <a:shade val="45000"/>
                      <a:satMod val="150000"/>
                      <a:alpha val="90000"/>
                    </a:schemeClr>
                  </a:outerShdw>
                </a:effectLst>
                <a:uLnTx/>
                <a:uFillTx/>
                <a:latin typeface="+mj-lt"/>
                <a:ea typeface="+mj-ea"/>
                <a:cs typeface="+mj-cs"/>
              </a:rPr>
              <a:t>Three Stage Model</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w="500">
                <a:solidFill>
                  <a:schemeClr val="tx2">
                    <a:shade val="20000"/>
                    <a:satMod val="350000"/>
                  </a:schemeClr>
                </a:solidFill>
              </a:ln>
              <a:solidFill>
                <a:srgbClr val="FFFF00"/>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9" name="Content Placeholder 8"/>
          <p:cNvSpPr>
            <a:spLocks noGrp="1"/>
          </p:cNvSpPr>
          <p:nvPr>
            <p:ph sz="half" idx="1"/>
          </p:nvPr>
        </p:nvSpPr>
        <p:spPr/>
        <p:txBody>
          <a:bodyPr>
            <a:normAutofit fontScale="85000" lnSpcReduction="20000"/>
          </a:bodyPr>
          <a:lstStyle/>
          <a:p>
            <a:endParaRPr lang="en-US" dirty="0" smtClean="0"/>
          </a:p>
          <a:p>
            <a:endParaRPr lang="en-US" dirty="0" smtClean="0"/>
          </a:p>
          <a:p>
            <a:endParaRPr lang="en-US" dirty="0"/>
          </a:p>
        </p:txBody>
      </p:sp>
      <p:sp>
        <p:nvSpPr>
          <p:cNvPr id="10" name="Title 1"/>
          <p:cNvSpPr>
            <a:spLocks noGrp="1"/>
          </p:cNvSpPr>
          <p:nvPr>
            <p:ph type="title"/>
          </p:nvPr>
        </p:nvSpPr>
        <p:spPr>
          <a:xfrm>
            <a:off x="3810000" y="457200"/>
            <a:ext cx="5486400" cy="762000"/>
          </a:xfrm>
        </p:spPr>
        <p:txBody>
          <a:bodyPr>
            <a:normAutofit fontScale="90000"/>
          </a:bodyPr>
          <a:lstStyle/>
          <a:p>
            <a:r>
              <a:rPr lang="en-US" dirty="0" smtClean="0">
                <a:latin typeface="Comic Sans MS" pitchFamily="66" charset="0"/>
              </a:rPr>
              <a:t>Long Term Memory</a:t>
            </a:r>
          </a:p>
        </p:txBody>
      </p:sp>
      <p:pic>
        <p:nvPicPr>
          <p:cNvPr id="11" name="Picture 10" descr="jlvn801l.jpg"/>
          <p:cNvPicPr>
            <a:picLocks noChangeAspect="1"/>
          </p:cNvPicPr>
          <p:nvPr/>
        </p:nvPicPr>
        <p:blipFill>
          <a:blip r:embed="rId2" cstate="print"/>
          <a:srcRect/>
          <a:stretch>
            <a:fillRect/>
          </a:stretch>
        </p:blipFill>
        <p:spPr bwMode="auto">
          <a:xfrm>
            <a:off x="228600" y="2286000"/>
            <a:ext cx="3200400" cy="3879765"/>
          </a:xfrm>
          <a:prstGeom prst="rect">
            <a:avLst/>
          </a:prstGeom>
          <a:noFill/>
          <a:ln w="9525">
            <a:noFill/>
            <a:miter lim="800000"/>
            <a:headEnd/>
            <a:tailEnd/>
          </a:ln>
        </p:spPr>
      </p:pic>
      <p:sp>
        <p:nvSpPr>
          <p:cNvPr id="14" name="Content Placeholder 3"/>
          <p:cNvSpPr>
            <a:spLocks noGrp="1"/>
          </p:cNvSpPr>
          <p:nvPr>
            <p:ph sz="half" idx="2"/>
          </p:nvPr>
        </p:nvSpPr>
        <p:spPr>
          <a:xfrm>
            <a:off x="3352800" y="1773936"/>
            <a:ext cx="5334000" cy="4623816"/>
          </a:xfrm>
        </p:spPr>
        <p:txBody>
          <a:bodyPr>
            <a:normAutofit fontScale="85000" lnSpcReduction="20000"/>
          </a:bodyPr>
          <a:lstStyle/>
          <a:p>
            <a:r>
              <a:rPr lang="en-US" dirty="0" smtClean="0">
                <a:latin typeface="Comic Sans MS" pitchFamily="66" charset="0"/>
              </a:rPr>
              <a:t>Unlimited storehouse of information.</a:t>
            </a:r>
          </a:p>
          <a:p>
            <a:r>
              <a:rPr lang="en-US" b="1" u="sng" dirty="0" smtClean="0">
                <a:solidFill>
                  <a:srgbClr val="C00000"/>
                </a:solidFill>
                <a:latin typeface="Comic Sans MS" pitchFamily="66" charset="0"/>
              </a:rPr>
              <a:t>Explicit ( or declarative) </a:t>
            </a:r>
            <a:r>
              <a:rPr lang="en-US" dirty="0" smtClean="0">
                <a:latin typeface="Comic Sans MS" pitchFamily="66" charset="0"/>
              </a:rPr>
              <a:t>memories: our LTM of facts and experiences we consciously know and can verbalize. EG. </a:t>
            </a:r>
            <a:r>
              <a:rPr lang="en-US" dirty="0" err="1" smtClean="0">
                <a:latin typeface="Comic Sans MS" pitchFamily="66" charset="0"/>
              </a:rPr>
              <a:t>Sematic</a:t>
            </a:r>
            <a:r>
              <a:rPr lang="en-US" dirty="0" smtClean="0">
                <a:latin typeface="Comic Sans MS" pitchFamily="66" charset="0"/>
              </a:rPr>
              <a:t> </a:t>
            </a:r>
            <a:r>
              <a:rPr lang="en-US" dirty="0" smtClean="0">
                <a:solidFill>
                  <a:srgbClr val="FFFF00"/>
                </a:solidFill>
                <a:latin typeface="Comic Sans MS" pitchFamily="66" charset="0"/>
              </a:rPr>
              <a:t>(facts and general knowledge)and episodic (birthdays)</a:t>
            </a:r>
          </a:p>
          <a:p>
            <a:r>
              <a:rPr lang="en-US" b="1" u="sng" dirty="0" smtClean="0">
                <a:solidFill>
                  <a:srgbClr val="C00000"/>
                </a:solidFill>
                <a:latin typeface="Comic Sans MS" pitchFamily="66" charset="0"/>
              </a:rPr>
              <a:t>Implicit ( or non-declarative) memories: </a:t>
            </a:r>
            <a:r>
              <a:rPr lang="en-US" dirty="0" smtClean="0">
                <a:latin typeface="Comic Sans MS" pitchFamily="66" charset="0"/>
              </a:rPr>
              <a:t>our long term memory for skills and procedures to do things by previous experience without that experience being consciously recalled.  </a:t>
            </a:r>
            <a:r>
              <a:rPr lang="en-US" dirty="0" smtClean="0">
                <a:solidFill>
                  <a:srgbClr val="FFFF00"/>
                </a:solidFill>
                <a:latin typeface="Comic Sans MS" pitchFamily="66" charset="0"/>
              </a:rPr>
              <a:t>(</a:t>
            </a:r>
            <a:r>
              <a:rPr lang="en-US" dirty="0" err="1" smtClean="0">
                <a:solidFill>
                  <a:srgbClr val="FFFF00"/>
                </a:solidFill>
                <a:latin typeface="Comic Sans MS" pitchFamily="66" charset="0"/>
              </a:rPr>
              <a:t>Eg</a:t>
            </a:r>
            <a:r>
              <a:rPr lang="en-US" dirty="0" smtClean="0">
                <a:solidFill>
                  <a:srgbClr val="FFFF00"/>
                </a:solidFill>
                <a:latin typeface="Comic Sans MS" pitchFamily="66" charset="0"/>
              </a:rPr>
              <a:t>. Swimming.)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 calcmode="lin" valueType="num">
                                      <p:cBhvr additive="base">
                                        <p:cTn id="2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 calcmode="lin" valueType="num">
                                      <p:cBhvr additive="base">
                                        <p:cTn id="3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memories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solidFill>
                  <a:srgbClr val="FFFF00"/>
                </a:solidFill>
              </a:rPr>
              <a:t>How information in long-term memory organized?</a:t>
            </a:r>
          </a:p>
          <a:p>
            <a:r>
              <a:rPr lang="en-US" dirty="0" smtClean="0"/>
              <a:t>1.  </a:t>
            </a:r>
            <a:r>
              <a:rPr lang="en-US" b="1" u="sng" dirty="0" smtClean="0">
                <a:solidFill>
                  <a:srgbClr val="FFFF00"/>
                </a:solidFill>
              </a:rPr>
              <a:t>Hierarchies-</a:t>
            </a:r>
            <a:r>
              <a:rPr lang="en-US" dirty="0" smtClean="0"/>
              <a:t>systems in which concepts are arranged from more general to more specific.</a:t>
            </a:r>
          </a:p>
          <a:p>
            <a:r>
              <a:rPr lang="en-US" dirty="0" smtClean="0"/>
              <a:t>2.  </a:t>
            </a:r>
            <a:r>
              <a:rPr lang="en-US" b="1" u="sng" dirty="0" smtClean="0">
                <a:solidFill>
                  <a:srgbClr val="FFFF00"/>
                </a:solidFill>
              </a:rPr>
              <a:t>Semantic Network</a:t>
            </a:r>
            <a:r>
              <a:rPr lang="en-US" b="1" dirty="0" smtClean="0">
                <a:solidFill>
                  <a:srgbClr val="FFFF00"/>
                </a:solidFill>
              </a:rPr>
              <a:t>s</a:t>
            </a:r>
            <a:r>
              <a:rPr lang="en-US" dirty="0" smtClean="0"/>
              <a:t>-more irregular and distorted systems with multiple links from one concept to another.  EG. Bird linked to flying..feathers..wings</a:t>
            </a:r>
          </a:p>
          <a:p>
            <a:r>
              <a:rPr lang="en-US" dirty="0" smtClean="0"/>
              <a:t>3.  </a:t>
            </a:r>
            <a:r>
              <a:rPr lang="en-US" b="1" u="sng" dirty="0" smtClean="0">
                <a:solidFill>
                  <a:srgbClr val="FFFF00"/>
                </a:solidFill>
              </a:rPr>
              <a:t>Schemas</a:t>
            </a:r>
            <a:r>
              <a:rPr lang="en-US" dirty="0" smtClean="0"/>
              <a:t>- are preexisting mental frameworks</a:t>
            </a:r>
          </a:p>
          <a:p>
            <a:r>
              <a:rPr lang="en-US" dirty="0" smtClean="0"/>
              <a:t>4.  </a:t>
            </a:r>
            <a:r>
              <a:rPr lang="en-US" b="1" u="sng" dirty="0" smtClean="0">
                <a:solidFill>
                  <a:srgbClr val="FFFF00"/>
                </a:solidFill>
              </a:rPr>
              <a:t>Connectionist networks- </a:t>
            </a:r>
            <a:r>
              <a:rPr lang="en-US" dirty="0" smtClean="0"/>
              <a:t>memory is stored throughout the brain through neurons.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352800" y="685800"/>
            <a:ext cx="5105400" cy="914400"/>
          </a:xfrm>
        </p:spPr>
        <p:txBody>
          <a:bodyPr/>
          <a:lstStyle/>
          <a:p>
            <a:r>
              <a:rPr lang="en-US" sz="4800" u="sng" dirty="0">
                <a:solidFill>
                  <a:srgbClr val="FFFF00"/>
                </a:solidFill>
              </a:rPr>
              <a:t>Flashbulb Memory</a:t>
            </a:r>
            <a:endParaRPr lang="en-US" u="sng" dirty="0">
              <a:solidFill>
                <a:srgbClr val="FFFF00"/>
              </a:solidFill>
            </a:endParaRPr>
          </a:p>
        </p:txBody>
      </p:sp>
      <p:pic>
        <p:nvPicPr>
          <p:cNvPr id="19462" name="Picture 6" descr="wtc"/>
          <p:cNvPicPr>
            <a:picLocks noGrp="1" noChangeAspect="1" noChangeArrowheads="1"/>
          </p:cNvPicPr>
          <p:nvPr>
            <p:ph type="chart" sz="half" idx="1"/>
          </p:nvPr>
        </p:nvPicPr>
        <p:blipFill>
          <a:blip r:embed="rId2" cstate="print"/>
          <a:srcRect/>
          <a:stretch>
            <a:fillRect/>
          </a:stretch>
        </p:blipFill>
        <p:spPr>
          <a:xfrm>
            <a:off x="228600" y="1828800"/>
            <a:ext cx="4495800" cy="4102100"/>
          </a:xfrm>
        </p:spPr>
      </p:pic>
      <p:sp>
        <p:nvSpPr>
          <p:cNvPr id="19460" name="Rectangle 4"/>
          <p:cNvSpPr>
            <a:spLocks noGrp="1" noChangeArrowheads="1"/>
          </p:cNvSpPr>
          <p:nvPr>
            <p:ph type="body" sz="half" idx="2"/>
          </p:nvPr>
        </p:nvSpPr>
        <p:spPr>
          <a:xfrm>
            <a:off x="4876800" y="1600200"/>
            <a:ext cx="3810000" cy="4114800"/>
          </a:xfrm>
        </p:spPr>
        <p:txBody>
          <a:bodyPr/>
          <a:lstStyle/>
          <a:p>
            <a:r>
              <a:rPr lang="en-US" sz="3600" dirty="0"/>
              <a:t>A clear moment of an emotionally significant moment or event.</a:t>
            </a:r>
            <a:endParaRPr lang="en-US" sz="2800" dirty="0"/>
          </a:p>
        </p:txBody>
      </p:sp>
      <p:sp>
        <p:nvSpPr>
          <p:cNvPr id="19463" name="Text Box 7"/>
          <p:cNvSpPr txBox="1">
            <a:spLocks noChangeArrowheads="1"/>
          </p:cNvSpPr>
          <p:nvPr/>
        </p:nvSpPr>
        <p:spPr bwMode="auto">
          <a:xfrm>
            <a:off x="5105400" y="4392612"/>
            <a:ext cx="3352800" cy="2465388"/>
          </a:xfrm>
          <a:prstGeom prst="rect">
            <a:avLst/>
          </a:prstGeom>
          <a:noFill/>
          <a:ln w="9525">
            <a:noFill/>
            <a:miter lim="800000"/>
            <a:headEnd/>
            <a:tailEnd/>
          </a:ln>
          <a:effectLst/>
        </p:spPr>
        <p:txBody>
          <a:bodyPr>
            <a:spAutoFit/>
          </a:bodyPr>
          <a:lstStyle/>
          <a:p>
            <a:pPr>
              <a:spcBef>
                <a:spcPct val="50000"/>
              </a:spcBef>
            </a:pPr>
            <a:r>
              <a:rPr lang="en-US" dirty="0"/>
              <a:t>Where were you when?</a:t>
            </a:r>
          </a:p>
          <a:p>
            <a:pPr>
              <a:spcBef>
                <a:spcPct val="50000"/>
              </a:spcBef>
            </a:pPr>
            <a:r>
              <a:rPr lang="en-US" dirty="0"/>
              <a:t>1. You heard about 9/11</a:t>
            </a:r>
          </a:p>
          <a:p>
            <a:pPr>
              <a:spcBef>
                <a:spcPct val="50000"/>
              </a:spcBef>
            </a:pPr>
            <a:r>
              <a:rPr lang="en-US" dirty="0"/>
              <a:t>2. You heard about the death of a family member</a:t>
            </a:r>
          </a:p>
          <a:p>
            <a:pPr>
              <a:spcBef>
                <a:spcPct val="50000"/>
              </a:spcBef>
            </a:pPr>
            <a:r>
              <a:rPr lang="en-US" dirty="0"/>
              <a:t>3. During the OJ chase</a:t>
            </a:r>
          </a:p>
        </p:txBody>
      </p:sp>
      <p:sp>
        <p:nvSpPr>
          <p:cNvPr id="6" name="Title 1"/>
          <p:cNvSpPr txBox="1">
            <a:spLocks/>
          </p:cNvSpPr>
          <p:nvPr/>
        </p:nvSpPr>
        <p:spPr>
          <a:xfrm>
            <a:off x="457200" y="0"/>
            <a:ext cx="8229600" cy="685800"/>
          </a:xfrm>
          <a:prstGeom prst="rect">
            <a:avLst/>
          </a:prstGeom>
        </p:spPr>
        <p:txBody>
          <a:bodyPr vert="horz" lIns="0" tIns="9144" rIns="0" bIns="9144"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Biology of Long Term Memory</a:t>
            </a:r>
            <a:endParaRPr kumimoji="0" lang="en-US" sz="4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 calcmode="lin" valueType="num">
                                      <p:cBhvr additive="base">
                                        <p:cTn id="7" dur="500" fill="hold"/>
                                        <p:tgtEl>
                                          <p:spTgt spid="19463"/>
                                        </p:tgtEl>
                                        <p:attrNameLst>
                                          <p:attrName>ppt_x</p:attrName>
                                        </p:attrNameLst>
                                      </p:cBhvr>
                                      <p:tavLst>
                                        <p:tav tm="0">
                                          <p:val>
                                            <p:strVal val="0-#ppt_w/2"/>
                                          </p:val>
                                        </p:tav>
                                        <p:tav tm="100000">
                                          <p:val>
                                            <p:strVal val="#ppt_x"/>
                                          </p:val>
                                        </p:tav>
                                      </p:tavLst>
                                    </p:anim>
                                    <p:anim calcmode="lin" valueType="num">
                                      <p:cBhvr additive="base">
                                        <p:cTn id="8" dur="500" fill="hold"/>
                                        <p:tgtEl>
                                          <p:spTgt spid="194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00"/>
            <a:ext cx="8153400" cy="947928"/>
          </a:xfrm>
        </p:spPr>
        <p:txBody>
          <a:bodyPr>
            <a:noAutofit/>
          </a:bodyPr>
          <a:lstStyle/>
          <a:p>
            <a:pPr algn="ctr"/>
            <a:r>
              <a:rPr lang="en-US" sz="4000" dirty="0" smtClean="0"/>
              <a:t>Which penny does yours look like?</a:t>
            </a:r>
            <a:endParaRPr lang="en-US" sz="4000" dirty="0"/>
          </a:p>
        </p:txBody>
      </p:sp>
      <p:sp>
        <p:nvSpPr>
          <p:cNvPr id="3" name="Subtitle 2"/>
          <p:cNvSpPr>
            <a:spLocks noGrp="1"/>
          </p:cNvSpPr>
          <p:nvPr>
            <p:ph type="subTitle" idx="1"/>
          </p:nvPr>
        </p:nvSpPr>
        <p:spPr/>
        <p:txBody>
          <a:bodyPr/>
          <a:lstStyle/>
          <a:p>
            <a:endParaRPr lang="en-US"/>
          </a:p>
        </p:txBody>
      </p:sp>
      <p:pic>
        <p:nvPicPr>
          <p:cNvPr id="1028" name="Picture 4" descr="http://lh5.ggpht.com/_Ty8NBvvZcik/TFY-UYWdVOI/AAAAAAAAKXQ/zq5FGnzKixc/Fullscreen%20capture%20812010%2084023%20PM.jpg"/>
          <p:cNvPicPr>
            <a:picLocks noChangeAspect="1" noChangeArrowheads="1"/>
          </p:cNvPicPr>
          <p:nvPr/>
        </p:nvPicPr>
        <p:blipFill>
          <a:blip r:embed="rId2" cstate="print"/>
          <a:srcRect/>
          <a:stretch>
            <a:fillRect/>
          </a:stretch>
        </p:blipFill>
        <p:spPr bwMode="auto">
          <a:xfrm>
            <a:off x="838200" y="457200"/>
            <a:ext cx="7467600" cy="512015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143000"/>
            <a:ext cx="8229600" cy="914400"/>
          </a:xfrm>
        </p:spPr>
        <p:txBody>
          <a:bodyPr>
            <a:normAutofit/>
          </a:bodyPr>
          <a:lstStyle/>
          <a:p>
            <a:pPr algn="ctr"/>
            <a:r>
              <a:rPr lang="en-US" sz="3600" dirty="0" smtClean="0">
                <a:latin typeface="Comic Sans MS" pitchFamily="66" charset="0"/>
              </a:rPr>
              <a:t>Recall Versus Recognition</a:t>
            </a:r>
          </a:p>
        </p:txBody>
      </p:sp>
      <p:sp>
        <p:nvSpPr>
          <p:cNvPr id="5" name="Text Placeholder 4"/>
          <p:cNvSpPr>
            <a:spLocks noGrp="1"/>
          </p:cNvSpPr>
          <p:nvPr>
            <p:ph type="body" idx="1"/>
          </p:nvPr>
        </p:nvSpPr>
        <p:spPr/>
        <p:txBody>
          <a:bodyPr/>
          <a:lstStyle/>
          <a:p>
            <a:pPr algn="ctr"/>
            <a:r>
              <a:rPr lang="en-US" smtClean="0">
                <a:latin typeface="Comic Sans MS" pitchFamily="66" charset="0"/>
              </a:rPr>
              <a:t>Recall</a:t>
            </a:r>
          </a:p>
        </p:txBody>
      </p:sp>
      <p:sp>
        <p:nvSpPr>
          <p:cNvPr id="6" name="Content Placeholder 5"/>
          <p:cNvSpPr>
            <a:spLocks noGrp="1"/>
          </p:cNvSpPr>
          <p:nvPr>
            <p:ph sz="half" idx="2"/>
          </p:nvPr>
        </p:nvSpPr>
        <p:spPr/>
        <p:txBody>
          <a:bodyPr/>
          <a:lstStyle/>
          <a:p>
            <a:r>
              <a:rPr lang="en-US" smtClean="0">
                <a:latin typeface="Comic Sans MS" pitchFamily="66" charset="0"/>
              </a:rPr>
              <a:t>you must retrieve the information from your memory </a:t>
            </a:r>
          </a:p>
          <a:p>
            <a:r>
              <a:rPr lang="en-US" smtClean="0">
                <a:latin typeface="Comic Sans MS" pitchFamily="66" charset="0"/>
              </a:rPr>
              <a:t>fill-in-the blank or essay tests</a:t>
            </a:r>
          </a:p>
        </p:txBody>
      </p:sp>
      <p:sp>
        <p:nvSpPr>
          <p:cNvPr id="7" name="Text Placeholder 6"/>
          <p:cNvSpPr>
            <a:spLocks noGrp="1"/>
          </p:cNvSpPr>
          <p:nvPr>
            <p:ph type="body" sz="quarter" idx="3"/>
          </p:nvPr>
        </p:nvSpPr>
        <p:spPr/>
        <p:txBody>
          <a:bodyPr/>
          <a:lstStyle/>
          <a:p>
            <a:pPr algn="ctr"/>
            <a:r>
              <a:rPr lang="en-US" smtClean="0">
                <a:latin typeface="Comic Sans MS" pitchFamily="66" charset="0"/>
              </a:rPr>
              <a:t>Recognition</a:t>
            </a:r>
          </a:p>
        </p:txBody>
      </p:sp>
      <p:sp>
        <p:nvSpPr>
          <p:cNvPr id="8" name="Content Placeholder 7"/>
          <p:cNvSpPr>
            <a:spLocks noGrp="1"/>
          </p:cNvSpPr>
          <p:nvPr>
            <p:ph sz="quarter" idx="4"/>
          </p:nvPr>
        </p:nvSpPr>
        <p:spPr/>
        <p:txBody>
          <a:bodyPr/>
          <a:lstStyle/>
          <a:p>
            <a:r>
              <a:rPr lang="en-US" dirty="0" smtClean="0">
                <a:latin typeface="Comic Sans MS" pitchFamily="66" charset="0"/>
              </a:rPr>
              <a:t>you must identify the target from possible targets</a:t>
            </a:r>
          </a:p>
          <a:p>
            <a:r>
              <a:rPr lang="en-US" dirty="0" smtClean="0">
                <a:latin typeface="Comic Sans MS" pitchFamily="66" charset="0"/>
              </a:rPr>
              <a:t> multiple-choice tests</a:t>
            </a:r>
          </a:p>
          <a:p>
            <a:endParaRPr lang="en-US" dirty="0" smtClean="0"/>
          </a:p>
        </p:txBody>
      </p:sp>
      <p:pic>
        <p:nvPicPr>
          <p:cNvPr id="9" name="Picture 8" descr="test.jpg"/>
          <p:cNvPicPr>
            <a:picLocks noChangeAspect="1"/>
          </p:cNvPicPr>
          <p:nvPr/>
        </p:nvPicPr>
        <p:blipFill>
          <a:blip r:embed="rId2" cstate="print"/>
          <a:srcRect/>
          <a:stretch>
            <a:fillRect/>
          </a:stretch>
        </p:blipFill>
        <p:spPr bwMode="auto">
          <a:xfrm>
            <a:off x="914400" y="4419600"/>
            <a:ext cx="2686050" cy="1657350"/>
          </a:xfrm>
          <a:prstGeom prst="rect">
            <a:avLst/>
          </a:prstGeom>
          <a:noFill/>
          <a:ln w="9525">
            <a:noFill/>
            <a:miter lim="800000"/>
            <a:headEnd/>
            <a:tailEnd/>
          </a:ln>
        </p:spPr>
      </p:pic>
      <p:pic>
        <p:nvPicPr>
          <p:cNvPr id="10" name="Picture 9" descr="517386_68751012-199x300.jpg"/>
          <p:cNvPicPr>
            <a:picLocks noChangeAspect="1"/>
          </p:cNvPicPr>
          <p:nvPr/>
        </p:nvPicPr>
        <p:blipFill>
          <a:blip r:embed="rId3" cstate="print"/>
          <a:srcRect/>
          <a:stretch>
            <a:fillRect/>
          </a:stretch>
        </p:blipFill>
        <p:spPr bwMode="auto">
          <a:xfrm>
            <a:off x="5791201" y="4267200"/>
            <a:ext cx="1718564" cy="2590800"/>
          </a:xfrm>
          <a:prstGeom prst="rect">
            <a:avLst/>
          </a:prstGeom>
          <a:noFill/>
          <a:ln w="9525">
            <a:noFill/>
            <a:miter lim="800000"/>
            <a:headEnd/>
            <a:tailEnd/>
          </a:ln>
        </p:spPr>
      </p:pic>
      <p:sp>
        <p:nvSpPr>
          <p:cNvPr id="11" name="Title 1"/>
          <p:cNvSpPr txBox="1">
            <a:spLocks/>
          </p:cNvSpPr>
          <p:nvPr/>
        </p:nvSpPr>
        <p:spPr>
          <a:xfrm>
            <a:off x="228600" y="0"/>
            <a:ext cx="7772400" cy="838200"/>
          </a:xfrm>
          <a:prstGeom prst="rect">
            <a:avLst/>
          </a:prstGeom>
        </p:spPr>
        <p:txBody>
          <a:bodyPr vert="horz" lIns="0" tIns="9144" rIns="0" bIns="9144"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500">
                  <a:solidFill>
                    <a:schemeClr val="tx2">
                      <a:shade val="20000"/>
                      <a:satMod val="350000"/>
                    </a:schemeClr>
                  </a:solidFill>
                </a:ln>
                <a:solidFill>
                  <a:srgbClr val="FFC000"/>
                </a:solidFill>
                <a:effectLst>
                  <a:outerShdw blurRad="30000" dist="30000" dir="2700000" algn="tl" rotWithShape="0">
                    <a:schemeClr val="bg2">
                      <a:shade val="45000"/>
                      <a:satMod val="150000"/>
                      <a:alpha val="90000"/>
                    </a:schemeClr>
                  </a:outerShdw>
                </a:effectLst>
                <a:uLnTx/>
                <a:uFillTx/>
                <a:latin typeface="+mj-lt"/>
                <a:ea typeface="+mj-ea"/>
                <a:cs typeface="+mj-cs"/>
              </a:rPr>
              <a:t>Retrieving Memories</a:t>
            </a:r>
            <a:endParaRPr kumimoji="0" lang="en-US" sz="4800" b="1" i="0" u="none" strike="noStrike" kern="1200" cap="none" spc="0" normalizeH="0" baseline="0" noProof="0" dirty="0">
              <a:ln w="500">
                <a:solidFill>
                  <a:schemeClr val="tx2">
                    <a:shade val="20000"/>
                    <a:satMod val="350000"/>
                  </a:schemeClr>
                </a:solidFill>
              </a:ln>
              <a:solidFill>
                <a:srgbClr val="FFC000"/>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
        <p:nvSpPr>
          <p:cNvPr id="12" name="Text Placeholder 3"/>
          <p:cNvSpPr txBox="1">
            <a:spLocks/>
          </p:cNvSpPr>
          <p:nvPr/>
        </p:nvSpPr>
        <p:spPr>
          <a:xfrm>
            <a:off x="0" y="990600"/>
            <a:ext cx="8915400" cy="762000"/>
          </a:xfrm>
          <a:prstGeom prst="rect">
            <a:avLst/>
          </a:prstGeom>
        </p:spPr>
        <p:txBody>
          <a:bodyPr vert="horz" lIns="91440">
            <a:normAutofit fontScale="92500"/>
          </a:bodyPr>
          <a:lstStyle/>
          <a:p>
            <a:pPr marL="320040" marR="0" lvl="0" indent="-32004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200" b="1" i="0" u="sng" strike="noStrike" kern="1200" cap="none" spc="0" normalizeH="0" baseline="0" noProof="0" dirty="0" smtClean="0">
                <a:ln>
                  <a:noFill/>
                </a:ln>
                <a:solidFill>
                  <a:srgbClr val="FFFF00"/>
                </a:solidFill>
                <a:effectLst/>
                <a:uLnTx/>
                <a:uFillTx/>
                <a:latin typeface="+mn-lt"/>
                <a:ea typeface="+mn-ea"/>
                <a:cs typeface="+mn-cs"/>
              </a:rPr>
              <a:t>Retrieval</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is the process of getting information out of memory storage.</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0"/>
            <a:ext cx="8229600" cy="1143000"/>
          </a:xfrm>
        </p:spPr>
        <p:txBody>
          <a:bodyPr/>
          <a:lstStyle/>
          <a:p>
            <a:r>
              <a:rPr lang="en-US" smtClean="0">
                <a:latin typeface="Comic Sans MS" pitchFamily="66" charset="0"/>
              </a:rPr>
              <a:t>Spacing Effect</a:t>
            </a:r>
          </a:p>
        </p:txBody>
      </p:sp>
      <p:sp>
        <p:nvSpPr>
          <p:cNvPr id="3" name="Content Placeholder 2"/>
          <p:cNvSpPr>
            <a:spLocks noGrp="1"/>
          </p:cNvSpPr>
          <p:nvPr>
            <p:ph sz="half" idx="1"/>
          </p:nvPr>
        </p:nvSpPr>
        <p:spPr>
          <a:xfrm>
            <a:off x="457200" y="1600200"/>
            <a:ext cx="7010400" cy="2286000"/>
          </a:xfrm>
        </p:spPr>
        <p:txBody>
          <a:bodyPr/>
          <a:lstStyle/>
          <a:p>
            <a:r>
              <a:rPr lang="en-US" dirty="0" smtClean="0">
                <a:latin typeface="Comic Sans MS" pitchFamily="66" charset="0"/>
              </a:rPr>
              <a:t>DO NOT CRAM!!!!!!!!!!!!</a:t>
            </a:r>
          </a:p>
          <a:p>
            <a:pPr>
              <a:buFont typeface="Arial" charset="0"/>
              <a:buNone/>
            </a:pPr>
            <a:endParaRPr lang="en-US" dirty="0" smtClean="0">
              <a:latin typeface="Comic Sans MS" pitchFamily="66" charset="0"/>
            </a:endParaRPr>
          </a:p>
          <a:p>
            <a:r>
              <a:rPr lang="en-US" b="1" dirty="0" err="1" smtClean="0">
                <a:latin typeface="Comic Sans MS" pitchFamily="66" charset="0"/>
              </a:rPr>
              <a:t>Ebbinghaus’s</a:t>
            </a:r>
            <a:r>
              <a:rPr lang="en-US" b="1" dirty="0" smtClean="0">
                <a:latin typeface="Comic Sans MS" pitchFamily="66" charset="0"/>
              </a:rPr>
              <a:t> Forgetting Curve</a:t>
            </a:r>
          </a:p>
        </p:txBody>
      </p:sp>
      <p:pic>
        <p:nvPicPr>
          <p:cNvPr id="6" name="Picture 4" descr="fortgettingcurve"/>
          <p:cNvPicPr>
            <a:picLocks noChangeAspect="1" noChangeArrowheads="1"/>
          </p:cNvPicPr>
          <p:nvPr/>
        </p:nvPicPr>
        <p:blipFill>
          <a:blip r:embed="rId2" cstate="print"/>
          <a:srcRect/>
          <a:stretch>
            <a:fillRect/>
          </a:stretch>
        </p:blipFill>
        <p:spPr bwMode="auto">
          <a:xfrm>
            <a:off x="2133600" y="3505200"/>
            <a:ext cx="5284788" cy="3044825"/>
          </a:xfrm>
          <a:prstGeom prst="rect">
            <a:avLst/>
          </a:prstGeom>
          <a:noFill/>
          <a:ln w="9525">
            <a:noFill/>
            <a:miter lim="800000"/>
            <a:headEnd/>
            <a:tailEnd/>
          </a:ln>
        </p:spPr>
      </p:pic>
      <p:pic>
        <p:nvPicPr>
          <p:cNvPr id="43009" name="Picture 1" descr="C:\Documents and Settings\staylor\Local Settings\Temporary Internet Files\Content.IE5\Z92CR048\MC900355143[1].wmf"/>
          <p:cNvPicPr>
            <a:picLocks noChangeAspect="1" noChangeArrowheads="1"/>
          </p:cNvPicPr>
          <p:nvPr/>
        </p:nvPicPr>
        <p:blipFill>
          <a:blip r:embed="rId3" cstate="print"/>
          <a:srcRect/>
          <a:stretch>
            <a:fillRect/>
          </a:stretch>
        </p:blipFill>
        <p:spPr bwMode="auto">
          <a:xfrm>
            <a:off x="6248400" y="228600"/>
            <a:ext cx="2362200" cy="233859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lstStyle/>
          <a:p>
            <a:r>
              <a:rPr lang="en-US" dirty="0" smtClean="0">
                <a:latin typeface="Bradley Hand ITC" pitchFamily="66" charset="0"/>
              </a:rPr>
              <a:t>Clive Wearing the Man with no short term memory.</a:t>
            </a:r>
            <a:endParaRPr lang="en-US" dirty="0">
              <a:latin typeface="Bradley Hand ITC" pitchFamily="66" charset="0"/>
            </a:endParaRPr>
          </a:p>
        </p:txBody>
      </p:sp>
      <p:pic>
        <p:nvPicPr>
          <p:cNvPr id="4" name="Clive Wearing - The man with no short-term memory - YouTube.wmv">
            <a:hlinkClick r:id="" action="ppaction://media"/>
          </p:cNvPr>
          <p:cNvPicPr>
            <a:picLocks noGrp="1" noRot="1" noChangeAspect="1"/>
          </p:cNvPicPr>
          <p:nvPr>
            <p:ph idx="1"/>
            <a:videoFile r:link="rId2"/>
            <p:extLst>
              <p:ext uri="{DAA4B4D4-6D71-4841-9C94-3DE7FCFB9230}">
                <p14:media xmlns:p14="http://schemas.microsoft.com/office/powerpoint/2010/main" r:link="rId1"/>
              </p:ext>
            </p:extLst>
          </p:nvPr>
        </p:nvPicPr>
        <p:blipFill>
          <a:blip r:embed="rId4" cstate="print"/>
          <a:stretch>
            <a:fillRect/>
          </a:stretch>
        </p:blipFill>
        <p:spPr>
          <a:xfrm>
            <a:off x="990600" y="1600200"/>
            <a:ext cx="7010400" cy="5257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a:xfrm>
            <a:off x="0" y="533400"/>
            <a:ext cx="9144000" cy="1143000"/>
          </a:xfrm>
        </p:spPr>
        <p:txBody>
          <a:bodyPr>
            <a:normAutofit fontScale="90000"/>
          </a:bodyPr>
          <a:lstStyle/>
          <a:p>
            <a:r>
              <a:rPr lang="en-US" sz="5300" b="1" dirty="0">
                <a:latin typeface="Bodoni MT Black" pitchFamily="18" charset="0"/>
              </a:rPr>
              <a:t>Serial Position </a:t>
            </a:r>
            <a:r>
              <a:rPr lang="en-US" sz="5300" b="1" dirty="0" smtClean="0">
                <a:latin typeface="Bodoni MT Black" pitchFamily="18" charset="0"/>
              </a:rPr>
              <a:t>Effect</a:t>
            </a:r>
            <a:r>
              <a:rPr lang="en-US" b="1" dirty="0" smtClean="0">
                <a:latin typeface="Bodoni MT Black" pitchFamily="18" charset="0"/>
              </a:rPr>
              <a:t/>
            </a:r>
            <a:br>
              <a:rPr lang="en-US" b="1" dirty="0" smtClean="0">
                <a:latin typeface="Bodoni MT Black" pitchFamily="18" charset="0"/>
              </a:rPr>
            </a:br>
            <a:r>
              <a:rPr lang="en-US" i="1" dirty="0" smtClean="0">
                <a:solidFill>
                  <a:srgbClr val="FFC000"/>
                </a:solidFill>
                <a:effectLst>
                  <a:outerShdw blurRad="38100" dist="38100" dir="2700000" algn="tl">
                    <a:srgbClr val="000000">
                      <a:alpha val="43137"/>
                    </a:srgbClr>
                  </a:outerShdw>
                </a:effectLst>
                <a:latin typeface="Bodoni MT Black" pitchFamily="18" charset="0"/>
              </a:rPr>
              <a:t>get out a sheet of paper…</a:t>
            </a:r>
            <a:endParaRPr lang="en-US" b="1" i="1" dirty="0">
              <a:solidFill>
                <a:srgbClr val="FFC000"/>
              </a:solidFill>
              <a:effectLst>
                <a:outerShdw blurRad="38100" dist="38100" dir="2700000" algn="tl">
                  <a:srgbClr val="000000">
                    <a:alpha val="43137"/>
                  </a:srgbClr>
                </a:outerShdw>
              </a:effectLst>
              <a:latin typeface="Bodoni MT Black" pitchFamily="18" charset="0"/>
            </a:endParaRPr>
          </a:p>
        </p:txBody>
      </p:sp>
      <p:sp>
        <p:nvSpPr>
          <p:cNvPr id="61452" name="Text Box 12"/>
          <p:cNvSpPr txBox="1">
            <a:spLocks noChangeArrowheads="1"/>
          </p:cNvSpPr>
          <p:nvPr/>
        </p:nvSpPr>
        <p:spPr bwMode="auto">
          <a:xfrm>
            <a:off x="685800" y="4648200"/>
            <a:ext cx="8001000" cy="2031325"/>
          </a:xfrm>
          <a:prstGeom prst="rect">
            <a:avLst/>
          </a:prstGeom>
          <a:noFill/>
          <a:ln w="9525">
            <a:noFill/>
            <a:miter lim="800000"/>
            <a:headEnd/>
            <a:tailEnd/>
          </a:ln>
          <a:effectLst/>
        </p:spPr>
        <p:txBody>
          <a:bodyPr wrap="square">
            <a:spAutoFit/>
          </a:bodyPr>
          <a:lstStyle/>
          <a:p>
            <a:pPr eaLnBrk="0" hangingPunct="0">
              <a:spcBef>
                <a:spcPct val="50000"/>
              </a:spcBef>
            </a:pPr>
            <a:r>
              <a:rPr lang="en-US" sz="2800" b="1" dirty="0">
                <a:solidFill>
                  <a:srgbClr val="FFC000"/>
                </a:solidFill>
                <a:effectLst>
                  <a:outerShdw blurRad="38100" dist="38100" dir="2700000" algn="tl">
                    <a:srgbClr val="000000">
                      <a:alpha val="43137"/>
                    </a:srgbClr>
                  </a:outerShdw>
                </a:effectLst>
              </a:rPr>
              <a:t>Primacy effect </a:t>
            </a:r>
            <a:r>
              <a:rPr lang="en-US" sz="2800" b="1" dirty="0"/>
              <a:t>– remembering stuff at beginning of list better than middle</a:t>
            </a:r>
          </a:p>
          <a:p>
            <a:pPr eaLnBrk="0" hangingPunct="0">
              <a:spcBef>
                <a:spcPct val="50000"/>
              </a:spcBef>
            </a:pPr>
            <a:r>
              <a:rPr lang="en-US" sz="2800" b="1" dirty="0" err="1">
                <a:solidFill>
                  <a:srgbClr val="FFC000"/>
                </a:solidFill>
                <a:effectLst>
                  <a:outerShdw blurRad="38100" dist="38100" dir="2700000" algn="tl">
                    <a:srgbClr val="000000">
                      <a:alpha val="43137"/>
                    </a:srgbClr>
                  </a:outerShdw>
                </a:effectLst>
              </a:rPr>
              <a:t>Recency</a:t>
            </a:r>
            <a:r>
              <a:rPr lang="en-US" sz="2800" b="1" dirty="0">
                <a:solidFill>
                  <a:srgbClr val="FFC000"/>
                </a:solidFill>
                <a:effectLst>
                  <a:outerShdw blurRad="38100" dist="38100" dir="2700000" algn="tl">
                    <a:srgbClr val="000000">
                      <a:alpha val="43137"/>
                    </a:srgbClr>
                  </a:outerShdw>
                </a:effectLst>
              </a:rPr>
              <a:t> Effect </a:t>
            </a:r>
            <a:r>
              <a:rPr lang="en-US" sz="2800" b="1" dirty="0"/>
              <a:t>– remembering stuff at the end of list better than middle </a:t>
            </a:r>
          </a:p>
        </p:txBody>
      </p:sp>
      <p:sp>
        <p:nvSpPr>
          <p:cNvPr id="13" name="TextBox 12"/>
          <p:cNvSpPr txBox="1"/>
          <p:nvPr/>
        </p:nvSpPr>
        <p:spPr>
          <a:xfrm>
            <a:off x="1676400" y="2514600"/>
            <a:ext cx="7239000" cy="769441"/>
          </a:xfrm>
          <a:prstGeom prst="rect">
            <a:avLst/>
          </a:prstGeom>
          <a:noFill/>
        </p:spPr>
        <p:txBody>
          <a:bodyPr wrap="square" rtlCol="0">
            <a:spAutoFit/>
          </a:bodyPr>
          <a:lstStyle/>
          <a:p>
            <a:r>
              <a:rPr lang="en-US" sz="4400" b="1" i="1" dirty="0" smtClean="0">
                <a:solidFill>
                  <a:srgbClr val="FFC000"/>
                </a:solidFill>
                <a:effectLst>
                  <a:outerShdw blurRad="38100" dist="38100" dir="2700000" algn="tl">
                    <a:srgbClr val="000000">
                      <a:alpha val="43137"/>
                    </a:srgbClr>
                  </a:outerShdw>
                </a:effectLst>
              </a:rPr>
              <a:t>Name all of the presidents</a:t>
            </a:r>
            <a:endParaRPr lang="en-US" sz="4400" b="1" i="1" dirty="0">
              <a:solidFill>
                <a:srgbClr val="FFC000"/>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533400"/>
            <a:ext cx="8229600" cy="1143000"/>
          </a:xfrm>
        </p:spPr>
        <p:txBody>
          <a:bodyPr/>
          <a:lstStyle/>
          <a:p>
            <a:r>
              <a:rPr lang="en-US" dirty="0"/>
              <a:t>PRIMING </a:t>
            </a:r>
            <a:r>
              <a:rPr lang="en-US" dirty="0" smtClean="0"/>
              <a:t>EFFECT  (don’t need) </a:t>
            </a:r>
            <a:endParaRPr lang="en-US" dirty="0"/>
          </a:p>
        </p:txBody>
      </p:sp>
      <p:sp>
        <p:nvSpPr>
          <p:cNvPr id="39939" name="Rectangle 3"/>
          <p:cNvSpPr>
            <a:spLocks noGrp="1" noChangeArrowheads="1"/>
          </p:cNvSpPr>
          <p:nvPr>
            <p:ph type="body" idx="1"/>
          </p:nvPr>
        </p:nvSpPr>
        <p:spPr>
          <a:xfrm>
            <a:off x="304800" y="1676400"/>
            <a:ext cx="8229600" cy="1752600"/>
          </a:xfrm>
        </p:spPr>
        <p:txBody>
          <a:bodyPr>
            <a:normAutofit lnSpcReduction="10000"/>
          </a:bodyPr>
          <a:lstStyle/>
          <a:p>
            <a:r>
              <a:rPr lang="en-US" dirty="0"/>
              <a:t>Priming effect occurs when people respond faster or better to an item if a similar item preceded it. </a:t>
            </a:r>
            <a:br>
              <a:rPr lang="en-US" dirty="0"/>
            </a:br>
            <a:endParaRPr lang="en-US" dirty="0"/>
          </a:p>
        </p:txBody>
      </p:sp>
      <p:sp>
        <p:nvSpPr>
          <p:cNvPr id="39942" name="Text Box 6"/>
          <p:cNvSpPr txBox="1">
            <a:spLocks noChangeArrowheads="1"/>
          </p:cNvSpPr>
          <p:nvPr/>
        </p:nvSpPr>
        <p:spPr bwMode="auto">
          <a:xfrm>
            <a:off x="381000" y="3505200"/>
            <a:ext cx="8077200" cy="2528888"/>
          </a:xfrm>
          <a:prstGeom prst="rect">
            <a:avLst/>
          </a:prstGeom>
          <a:noFill/>
          <a:ln w="9525">
            <a:noFill/>
            <a:miter lim="800000"/>
            <a:headEnd/>
            <a:tailEnd/>
          </a:ln>
          <a:effectLst/>
        </p:spPr>
        <p:txBody>
          <a:bodyPr>
            <a:spAutoFit/>
          </a:bodyPr>
          <a:lstStyle/>
          <a:p>
            <a:pPr>
              <a:spcBef>
                <a:spcPct val="50000"/>
              </a:spcBef>
              <a:buFontTx/>
              <a:buChar char="•"/>
            </a:pPr>
            <a:r>
              <a:rPr lang="en-US" sz="3200" dirty="0"/>
              <a:t>For the most part, the priming effect is considered involuntary and is most likely an unconscious phenomenon. The priming effect basically consists of </a:t>
            </a:r>
            <a:r>
              <a:rPr lang="en-US" sz="3200" b="1" dirty="0"/>
              <a:t>repetition priming and semantic priming.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blinds(horizontal)">
                                      <p:cBhvr>
                                        <p:cTn id="12"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399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143000"/>
          </a:xfrm>
        </p:spPr>
        <p:txBody>
          <a:bodyPr/>
          <a:lstStyle/>
          <a:p>
            <a:r>
              <a:rPr lang="en-US" dirty="0"/>
              <a:t>Semantic </a:t>
            </a:r>
            <a:r>
              <a:rPr lang="en-US" dirty="0" smtClean="0"/>
              <a:t>Priming  (don’t need)</a:t>
            </a:r>
            <a:endParaRPr lang="en-US" dirty="0"/>
          </a:p>
        </p:txBody>
      </p:sp>
      <p:sp>
        <p:nvSpPr>
          <p:cNvPr id="41987" name="Rectangle 3"/>
          <p:cNvSpPr>
            <a:spLocks noGrp="1" noChangeArrowheads="1"/>
          </p:cNvSpPr>
          <p:nvPr>
            <p:ph type="body" sz="half" idx="1"/>
          </p:nvPr>
        </p:nvSpPr>
        <p:spPr>
          <a:xfrm>
            <a:off x="533400" y="1066800"/>
            <a:ext cx="7315200" cy="1981200"/>
          </a:xfrm>
        </p:spPr>
        <p:txBody>
          <a:bodyPr/>
          <a:lstStyle/>
          <a:p>
            <a:pPr>
              <a:buFontTx/>
              <a:buNone/>
            </a:pPr>
            <a:r>
              <a:rPr lang="en-US" sz="2800"/>
              <a:t>2. </a:t>
            </a:r>
            <a:r>
              <a:rPr lang="en-US" sz="2800" b="1"/>
              <a:t>Semantic priming</a:t>
            </a:r>
            <a:r>
              <a:rPr lang="en-US" sz="2800"/>
              <a:t> refers to the fact that it is easier (quicker) to recognize someone or word if you have just seen someone or a word closely associated. </a:t>
            </a:r>
          </a:p>
          <a:p>
            <a:endParaRPr lang="en-US" sz="2800"/>
          </a:p>
        </p:txBody>
      </p:sp>
      <p:pic>
        <p:nvPicPr>
          <p:cNvPr id="41998" name="Picture 14" descr="history8"/>
          <p:cNvPicPr>
            <a:picLocks noChangeAspect="1" noChangeArrowheads="1"/>
          </p:cNvPicPr>
          <p:nvPr/>
        </p:nvPicPr>
        <p:blipFill>
          <a:blip r:embed="rId2" cstate="print"/>
          <a:srcRect/>
          <a:stretch>
            <a:fillRect/>
          </a:stretch>
        </p:blipFill>
        <p:spPr bwMode="auto">
          <a:xfrm>
            <a:off x="685800" y="3005138"/>
            <a:ext cx="4114800" cy="3376612"/>
          </a:xfrm>
          <a:prstGeom prst="rect">
            <a:avLst/>
          </a:prstGeom>
          <a:noFill/>
        </p:spPr>
      </p:pic>
      <p:pic>
        <p:nvPicPr>
          <p:cNvPr id="147458" name="Picture 2" descr="Brenda Stinson"/>
          <p:cNvPicPr>
            <a:picLocks noChangeAspect="1" noChangeArrowheads="1"/>
          </p:cNvPicPr>
          <p:nvPr/>
        </p:nvPicPr>
        <p:blipFill>
          <a:blip r:embed="rId3" cstate="print"/>
          <a:srcRect/>
          <a:stretch>
            <a:fillRect/>
          </a:stretch>
        </p:blipFill>
        <p:spPr bwMode="auto">
          <a:xfrm>
            <a:off x="5638800" y="3200400"/>
            <a:ext cx="1950142" cy="22860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998"/>
                                        </p:tgtEl>
                                        <p:attrNameLst>
                                          <p:attrName>style.visibility</p:attrName>
                                        </p:attrNameLst>
                                      </p:cBhvr>
                                      <p:to>
                                        <p:strVal val="visible"/>
                                      </p:to>
                                    </p:set>
                                    <p:animEffect transition="in" filter="blinds(horizontal)">
                                      <p:cBhvr>
                                        <p:cTn id="7" dur="500"/>
                                        <p:tgtEl>
                                          <p:spTgt spid="41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Memory Test</a:t>
            </a:r>
          </a:p>
          <a:p>
            <a:r>
              <a:rPr lang="en-US" dirty="0" smtClean="0">
                <a:hlinkClick r:id="rId2"/>
              </a:rPr>
              <a:t>http://www.exploratorium.edu/memory/dont_forget/index.html</a:t>
            </a:r>
            <a:endParaRPr lang="en-US" dirty="0" smtClean="0"/>
          </a:p>
          <a:p>
            <a:r>
              <a:rPr lang="en-US" dirty="0" smtClean="0"/>
              <a:t>Try at home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57175"/>
            <a:ext cx="7772400" cy="1143000"/>
          </a:xfrm>
        </p:spPr>
        <p:txBody>
          <a:bodyPr/>
          <a:lstStyle/>
          <a:p>
            <a:pPr eaLnBrk="1" hangingPunct="1"/>
            <a:r>
              <a:rPr lang="en-US" sz="4000" u="sng" dirty="0" smtClean="0">
                <a:solidFill>
                  <a:srgbClr val="FFFF00"/>
                </a:solidFill>
                <a:latin typeface="Palatino Linotype" pitchFamily="18" charset="0"/>
              </a:rPr>
              <a:t>Mnemonics</a:t>
            </a:r>
          </a:p>
        </p:txBody>
      </p:sp>
      <p:sp>
        <p:nvSpPr>
          <p:cNvPr id="6147" name="Rectangle 3"/>
          <p:cNvSpPr>
            <a:spLocks noGrp="1" noChangeArrowheads="1"/>
          </p:cNvSpPr>
          <p:nvPr>
            <p:ph type="body" sz="half" idx="1"/>
          </p:nvPr>
        </p:nvSpPr>
        <p:spPr>
          <a:xfrm>
            <a:off x="747713" y="1600200"/>
            <a:ext cx="7620000" cy="2362200"/>
          </a:xfrm>
        </p:spPr>
        <p:txBody>
          <a:bodyPr/>
          <a:lstStyle/>
          <a:p>
            <a:pPr marL="0" indent="0" eaLnBrk="1" hangingPunct="1">
              <a:buFontTx/>
              <a:buNone/>
            </a:pPr>
            <a:r>
              <a:rPr lang="en-US" sz="2800" b="1" dirty="0" smtClean="0">
                <a:solidFill>
                  <a:srgbClr val="FFC000"/>
                </a:solidFill>
                <a:effectLst>
                  <a:outerShdw blurRad="38100" dist="38100" dir="2700000" algn="tl">
                    <a:srgbClr val="000000">
                      <a:alpha val="43137"/>
                    </a:srgbClr>
                  </a:outerShdw>
                </a:effectLst>
                <a:latin typeface="Palatino Linotype" pitchFamily="18" charset="0"/>
              </a:rPr>
              <a:t>A trigger to aid memory, involving prompts such as visual imagery or sounds.</a:t>
            </a:r>
          </a:p>
          <a:p>
            <a:pPr marL="0" indent="0" eaLnBrk="1" hangingPunct="1">
              <a:buFontTx/>
              <a:buNone/>
            </a:pPr>
            <a:r>
              <a:rPr lang="en-US" sz="2800" dirty="0" smtClean="0">
                <a:latin typeface="Palatino Linotype" pitchFamily="18" charset="0"/>
              </a:rPr>
              <a:t> Since imagery</a:t>
            </a:r>
            <a:r>
              <a:rPr lang="en-US" altLang="en-US" sz="2800" dirty="0" smtClean="0">
                <a:latin typeface="Palatino Linotype" pitchFamily="18" charset="0"/>
              </a:rPr>
              <a:t> is at the heart of memory. Mnemonic techniques use vivid imagery in aiding memory.</a:t>
            </a:r>
          </a:p>
          <a:p>
            <a:pPr marL="0" indent="0" eaLnBrk="1" hangingPunct="1">
              <a:buFontTx/>
              <a:buNone/>
            </a:pPr>
            <a:endParaRPr lang="en-US" sz="2800" dirty="0" smtClean="0">
              <a:latin typeface="Palatino Linotype" pitchFamily="18" charset="0"/>
            </a:endParaRPr>
          </a:p>
        </p:txBody>
      </p:sp>
      <p:sp>
        <p:nvSpPr>
          <p:cNvPr id="6148" name="Rectangle 4"/>
          <p:cNvSpPr>
            <a:spLocks noChangeArrowheads="1"/>
          </p:cNvSpPr>
          <p:nvPr/>
        </p:nvSpPr>
        <p:spPr bwMode="auto">
          <a:xfrm>
            <a:off x="2876550" y="4267200"/>
            <a:ext cx="3352800" cy="1815882"/>
          </a:xfrm>
          <a:prstGeom prst="rect">
            <a:avLst/>
          </a:prstGeom>
          <a:noFill/>
          <a:ln w="9525">
            <a:noFill/>
            <a:miter lim="800000"/>
            <a:headEnd/>
            <a:tailEnd/>
          </a:ln>
        </p:spPr>
        <p:txBody>
          <a:bodyPr>
            <a:spAutoFit/>
          </a:bodyPr>
          <a:lstStyle/>
          <a:p>
            <a:pPr marL="457200" indent="-457200">
              <a:buFontTx/>
              <a:buAutoNum type="arabicPeriod"/>
            </a:pPr>
            <a:r>
              <a:rPr lang="en-US" sz="2800" dirty="0">
                <a:latin typeface="Palatino Linotype" pitchFamily="18" charset="0"/>
              </a:rPr>
              <a:t>Method of Loci</a:t>
            </a:r>
          </a:p>
          <a:p>
            <a:pPr marL="457200" indent="-457200">
              <a:buFontTx/>
              <a:buAutoNum type="arabicPeriod"/>
            </a:pPr>
            <a:r>
              <a:rPr lang="en-US" sz="2800" dirty="0">
                <a:latin typeface="Palatino Linotype" pitchFamily="18" charset="0"/>
              </a:rPr>
              <a:t>Link </a:t>
            </a:r>
            <a:r>
              <a:rPr lang="en-US" sz="2800" dirty="0" smtClean="0">
                <a:latin typeface="Palatino Linotype" pitchFamily="18" charset="0"/>
              </a:rPr>
              <a:t>Method</a:t>
            </a:r>
          </a:p>
          <a:p>
            <a:pPr marL="457200" indent="-457200">
              <a:buFontTx/>
              <a:buAutoNum type="arabicPeriod"/>
            </a:pPr>
            <a:r>
              <a:rPr lang="en-US" sz="2800" dirty="0" smtClean="0">
                <a:latin typeface="Palatino Linotype" pitchFamily="18" charset="0"/>
              </a:rPr>
              <a:t>Context Effects</a:t>
            </a:r>
          </a:p>
          <a:p>
            <a:pPr marL="457200" indent="-457200">
              <a:buFontTx/>
              <a:buAutoNum type="arabicPeriod"/>
            </a:pPr>
            <a:endParaRPr lang="en-US" sz="2800" dirty="0">
              <a:latin typeface="Palatino Linotype"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Loci   </a:t>
            </a:r>
            <a:r>
              <a:rPr lang="en-US" sz="3600" dirty="0" smtClean="0"/>
              <a:t>Get out paper</a:t>
            </a:r>
            <a:endParaRPr lang="en-US" sz="3600" dirty="0"/>
          </a:p>
        </p:txBody>
      </p:sp>
      <p:sp>
        <p:nvSpPr>
          <p:cNvPr id="3" name="Text Placeholder 2"/>
          <p:cNvSpPr>
            <a:spLocks noGrp="1"/>
          </p:cNvSpPr>
          <p:nvPr>
            <p:ph type="body" sz="half" idx="1"/>
          </p:nvPr>
        </p:nvSpPr>
        <p:spPr/>
        <p:txBody>
          <a:bodyPr/>
          <a:lstStyle/>
          <a:p>
            <a:endParaRPr lang="en-US"/>
          </a:p>
        </p:txBody>
      </p:sp>
      <p:pic>
        <p:nvPicPr>
          <p:cNvPr id="6" name="Andi Bell explains the `link method` memory technique [2 2] - YouTube.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533399" y="1943100"/>
            <a:ext cx="6975231" cy="4533900"/>
          </a:xfrm>
          <a:prstGeom prst="rect">
            <a:avLst/>
          </a:prstGeom>
        </p:spPr>
      </p:pic>
      <p:sp>
        <p:nvSpPr>
          <p:cNvPr id="7" name="Content Placeholder 6"/>
          <p:cNvSpPr>
            <a:spLocks noGrp="1"/>
          </p:cNvSpPr>
          <p:nvPr>
            <p:ph sz="half" idx="2"/>
          </p:nvPr>
        </p:nvSpPr>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u="sng" dirty="0"/>
              <a:t>Context Effects</a:t>
            </a:r>
          </a:p>
        </p:txBody>
      </p:sp>
      <p:sp>
        <p:nvSpPr>
          <p:cNvPr id="10244" name="Rectangle 4"/>
          <p:cNvSpPr>
            <a:spLocks noGrp="1" noChangeArrowheads="1"/>
          </p:cNvSpPr>
          <p:nvPr>
            <p:ph type="body" sz="half" idx="1"/>
          </p:nvPr>
        </p:nvSpPr>
        <p:spPr>
          <a:xfrm>
            <a:off x="0" y="1600200"/>
            <a:ext cx="5181600" cy="4525963"/>
          </a:xfrm>
        </p:spPr>
        <p:txBody>
          <a:bodyPr/>
          <a:lstStyle/>
          <a:p>
            <a:r>
              <a:rPr lang="en-US" b="1" dirty="0">
                <a:solidFill>
                  <a:srgbClr val="FFC000"/>
                </a:solidFill>
                <a:effectLst>
                  <a:outerShdw blurRad="38100" dist="38100" dir="2700000" algn="tl">
                    <a:srgbClr val="000000">
                      <a:alpha val="43137"/>
                    </a:srgbClr>
                  </a:outerShdw>
                </a:effectLst>
              </a:rPr>
              <a:t>It helps to put yourself back in the same context you </a:t>
            </a:r>
            <a:r>
              <a:rPr lang="en-US" b="1" dirty="0" smtClean="0">
                <a:solidFill>
                  <a:srgbClr val="FFC000"/>
                </a:solidFill>
                <a:effectLst>
                  <a:outerShdw blurRad="38100" dist="38100" dir="2700000" algn="tl">
                    <a:srgbClr val="000000">
                      <a:alpha val="43137"/>
                    </a:srgbClr>
                  </a:outerShdw>
                </a:effectLst>
              </a:rPr>
              <a:t>experienced </a:t>
            </a:r>
            <a:r>
              <a:rPr lang="en-US" dirty="0"/>
              <a:t>(encoded) </a:t>
            </a:r>
            <a:r>
              <a:rPr lang="en-US" b="1" dirty="0" smtClean="0">
                <a:solidFill>
                  <a:srgbClr val="FFC000"/>
                </a:solidFill>
                <a:effectLst>
                  <a:outerShdw blurRad="38100" dist="38100" dir="2700000" algn="tl">
                    <a:srgbClr val="000000">
                      <a:alpha val="43137"/>
                    </a:srgbClr>
                  </a:outerShdw>
                </a:effectLst>
              </a:rPr>
              <a:t>something.</a:t>
            </a:r>
            <a:endParaRPr lang="en-US" b="1" dirty="0">
              <a:solidFill>
                <a:srgbClr val="FFC000"/>
              </a:solidFill>
              <a:effectLst>
                <a:outerShdw blurRad="38100" dist="38100" dir="2700000" algn="tl">
                  <a:srgbClr val="000000">
                    <a:alpha val="43137"/>
                  </a:srgbClr>
                </a:outerShdw>
              </a:effectLst>
            </a:endParaRPr>
          </a:p>
          <a:p>
            <a:r>
              <a:rPr lang="en-US" dirty="0"/>
              <a:t>If you study on your favorite chair at home, you will probably score higher if you also took the test on the chair.</a:t>
            </a:r>
          </a:p>
        </p:txBody>
      </p:sp>
      <p:pic>
        <p:nvPicPr>
          <p:cNvPr id="32769" name="Picture 1" descr="C:\Documents and Settings\staylor\Local Settings\Temporary Internet Files\Content.IE5\Z92CR048\MC900056929[1].wmf"/>
          <p:cNvPicPr>
            <a:picLocks noChangeAspect="1" noChangeArrowheads="1"/>
          </p:cNvPicPr>
          <p:nvPr/>
        </p:nvPicPr>
        <p:blipFill>
          <a:blip r:embed="rId2" cstate="print"/>
          <a:srcRect/>
          <a:stretch>
            <a:fillRect/>
          </a:stretch>
        </p:blipFill>
        <p:spPr bwMode="auto">
          <a:xfrm>
            <a:off x="4953000" y="1752600"/>
            <a:ext cx="3677540" cy="304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 was A</a:t>
            </a:r>
            <a:endParaRPr lang="en-US" dirty="0"/>
          </a:p>
        </p:txBody>
      </p:sp>
      <p:sp>
        <p:nvSpPr>
          <p:cNvPr id="3" name="Content Placeholder 2"/>
          <p:cNvSpPr>
            <a:spLocks noGrp="1"/>
          </p:cNvSpPr>
          <p:nvPr>
            <p:ph idx="1"/>
          </p:nvPr>
        </p:nvSpPr>
        <p:spPr/>
        <p:txBody>
          <a:bodyPr/>
          <a:lstStyle/>
          <a:p>
            <a:endParaRPr lang="en-US"/>
          </a:p>
        </p:txBody>
      </p:sp>
      <p:pic>
        <p:nvPicPr>
          <p:cNvPr id="126978" name="Picture 2" descr="http://thewordwarrior.files.wordpress.com/2009/12/penny-500.jpg"/>
          <p:cNvPicPr>
            <a:picLocks noChangeAspect="1" noChangeArrowheads="1"/>
          </p:cNvPicPr>
          <p:nvPr/>
        </p:nvPicPr>
        <p:blipFill>
          <a:blip r:embed="rId2" cstate="print"/>
          <a:srcRect/>
          <a:stretch>
            <a:fillRect/>
          </a:stretch>
        </p:blipFill>
        <p:spPr bwMode="auto">
          <a:xfrm>
            <a:off x="2057400" y="2286000"/>
            <a:ext cx="4543425" cy="286702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105400"/>
          </a:xfrm>
        </p:spPr>
        <p:txBody>
          <a:bodyPr>
            <a:normAutofit/>
          </a:bodyPr>
          <a:lstStyle/>
          <a:p>
            <a:pPr algn="ctr"/>
            <a:r>
              <a:rPr lang="en-US" dirty="0" smtClean="0"/>
              <a:t>If you have a strong emotional reaction to a remembered event, does that mean your memory is accurate?</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28600"/>
            <a:ext cx="8229600" cy="1066800"/>
          </a:xfrm>
        </p:spPr>
        <p:txBody>
          <a:bodyPr/>
          <a:lstStyle/>
          <a:p>
            <a:r>
              <a:rPr lang="en-US" dirty="0"/>
              <a:t>Mood-Congruent Memory</a:t>
            </a:r>
          </a:p>
        </p:txBody>
      </p:sp>
      <p:sp>
        <p:nvSpPr>
          <p:cNvPr id="14339" name="Rectangle 3"/>
          <p:cNvSpPr>
            <a:spLocks noGrp="1" noChangeArrowheads="1"/>
          </p:cNvSpPr>
          <p:nvPr>
            <p:ph type="body" idx="1"/>
          </p:nvPr>
        </p:nvSpPr>
        <p:spPr>
          <a:xfrm>
            <a:off x="0" y="1447800"/>
            <a:ext cx="8915400" cy="2667000"/>
          </a:xfrm>
        </p:spPr>
        <p:txBody>
          <a:bodyPr>
            <a:normAutofit fontScale="92500" lnSpcReduction="10000"/>
          </a:bodyPr>
          <a:lstStyle/>
          <a:p>
            <a:r>
              <a:rPr lang="en-US" dirty="0"/>
              <a:t>The tendency to recall experiences that are consistent with one's current good or bad mood.</a:t>
            </a:r>
          </a:p>
          <a:p>
            <a:r>
              <a:rPr lang="en-US" dirty="0"/>
              <a:t>If you are depressed, you will more likely recall sad memories from you past.</a:t>
            </a:r>
          </a:p>
          <a:p>
            <a:r>
              <a:rPr lang="en-US" dirty="0"/>
              <a:t>Moods also effect that way you interpret other peoples behavior</a:t>
            </a:r>
          </a:p>
          <a:p>
            <a:endParaRPr lang="en-US" dirty="0"/>
          </a:p>
          <a:p>
            <a:endParaRPr lang="en-US" dirty="0"/>
          </a:p>
        </p:txBody>
      </p:sp>
      <p:pic>
        <p:nvPicPr>
          <p:cNvPr id="1026" name="Picture 2" descr="C:\Documents and Settings\staylor\Local Settings\Temporary Internet Files\Content.IE5\2KP2MPCE\MC900440671[1].png"/>
          <p:cNvPicPr>
            <a:picLocks noChangeAspect="1" noChangeArrowheads="1"/>
          </p:cNvPicPr>
          <p:nvPr/>
        </p:nvPicPr>
        <p:blipFill>
          <a:blip r:embed="rId2" cstate="print"/>
          <a:srcRect/>
          <a:stretch>
            <a:fillRect/>
          </a:stretch>
        </p:blipFill>
        <p:spPr bwMode="auto">
          <a:xfrm>
            <a:off x="3429000" y="4495800"/>
            <a:ext cx="2209800" cy="2209800"/>
          </a:xfrm>
          <a:prstGeom prst="rect">
            <a:avLst/>
          </a:prstGeom>
          <a:noFill/>
        </p:spPr>
      </p:pic>
      <p:sp>
        <p:nvSpPr>
          <p:cNvPr id="1027" name="PubOvalCallout"/>
          <p:cNvSpPr>
            <a:spLocks noEditPoints="1" noChangeArrowheads="1"/>
          </p:cNvSpPr>
          <p:nvPr/>
        </p:nvSpPr>
        <p:spPr bwMode="auto">
          <a:xfrm rot="20482815">
            <a:off x="-88841" y="3991950"/>
            <a:ext cx="4368684" cy="22269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rot="20360554">
            <a:off x="412370" y="4266721"/>
            <a:ext cx="3240028" cy="1200329"/>
          </a:xfrm>
          <a:prstGeom prst="rect">
            <a:avLst/>
          </a:prstGeom>
          <a:noFill/>
        </p:spPr>
        <p:txBody>
          <a:bodyPr wrap="square" rtlCol="0">
            <a:spAutoFit/>
          </a:bodyPr>
          <a:lstStyle/>
          <a:p>
            <a:r>
              <a:rPr lang="en-US" dirty="0" smtClean="0">
                <a:solidFill>
                  <a:schemeClr val="bg1"/>
                </a:solidFill>
              </a:rPr>
              <a:t>My boyfriend just broke up with me and my mother told Me I couldn’t go to the party,  she always tells me no.</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33400"/>
            <a:ext cx="8229600" cy="685800"/>
          </a:xfrm>
        </p:spPr>
        <p:txBody>
          <a:bodyPr>
            <a:normAutofit fontScale="90000"/>
          </a:bodyPr>
          <a:lstStyle/>
          <a:p>
            <a:r>
              <a:rPr lang="en-US" dirty="0" smtClean="0">
                <a:latin typeface="Comic Sans MS" pitchFamily="66" charset="0"/>
              </a:rPr>
              <a:t>Take out a piece of paper…..</a:t>
            </a:r>
          </a:p>
        </p:txBody>
      </p:sp>
      <p:sp>
        <p:nvSpPr>
          <p:cNvPr id="5" name="Content Placeholder 4"/>
          <p:cNvSpPr>
            <a:spLocks noGrp="1"/>
          </p:cNvSpPr>
          <p:nvPr>
            <p:ph sz="half" idx="1"/>
          </p:nvPr>
        </p:nvSpPr>
        <p:spPr/>
        <p:txBody>
          <a:bodyPr/>
          <a:lstStyle/>
          <a:p>
            <a:r>
              <a:rPr lang="en-US" smtClean="0">
                <a:latin typeface="Comic Sans MS" pitchFamily="66" charset="0"/>
              </a:rPr>
              <a:t>Name the seven dwarves…..</a:t>
            </a:r>
          </a:p>
          <a:p>
            <a:endParaRPr lang="en-US" smtClean="0">
              <a:latin typeface="Comic Sans MS" pitchFamily="66" charset="0"/>
            </a:endParaRPr>
          </a:p>
        </p:txBody>
      </p:sp>
      <p:pic>
        <p:nvPicPr>
          <p:cNvPr id="7" name="Content Placeholder 6" descr="gnome_mushroom_smoking_pipe_hg_clr.gif"/>
          <p:cNvPicPr>
            <a:picLocks noGrp="1" noChangeAspect="1"/>
          </p:cNvPicPr>
          <p:nvPr>
            <p:ph sz="half" idx="2"/>
          </p:nvPr>
        </p:nvPicPr>
        <p:blipFill>
          <a:blip r:embed="rId2" cstate="print"/>
          <a:srcRect/>
          <a:stretch>
            <a:fillRect/>
          </a:stretch>
        </p:blipFill>
        <p:spPr>
          <a:xfrm>
            <a:off x="609600" y="2667000"/>
            <a:ext cx="3333750" cy="3333750"/>
          </a:xfrm>
        </p:spPr>
      </p:pic>
      <p:pic>
        <p:nvPicPr>
          <p:cNvPr id="8" name="Picture 7" descr="t_20099.jpg"/>
          <p:cNvPicPr>
            <a:picLocks noChangeAspect="1"/>
          </p:cNvPicPr>
          <p:nvPr/>
        </p:nvPicPr>
        <p:blipFill>
          <a:blip r:embed="rId3" cstate="print"/>
          <a:srcRect/>
          <a:stretch>
            <a:fillRect/>
          </a:stretch>
        </p:blipFill>
        <p:spPr bwMode="auto">
          <a:xfrm>
            <a:off x="5410200" y="1447800"/>
            <a:ext cx="2895600" cy="4586288"/>
          </a:xfrm>
          <a:prstGeom prst="rect">
            <a:avLst/>
          </a:prstGeom>
          <a:noFill/>
          <a:ln w="9525">
            <a:noFill/>
            <a:miter lim="800000"/>
            <a:headEnd/>
            <a:tailEnd/>
          </a:ln>
        </p:spPr>
      </p:pic>
      <p:sp>
        <p:nvSpPr>
          <p:cNvPr id="9" name="TextBox 8"/>
          <p:cNvSpPr txBox="1">
            <a:spLocks noChangeArrowheads="1"/>
          </p:cNvSpPr>
          <p:nvPr/>
        </p:nvSpPr>
        <p:spPr bwMode="auto">
          <a:xfrm>
            <a:off x="5791200" y="6248400"/>
            <a:ext cx="2151063" cy="369888"/>
          </a:xfrm>
          <a:prstGeom prst="rect">
            <a:avLst/>
          </a:prstGeom>
          <a:noFill/>
          <a:ln w="9525">
            <a:noFill/>
            <a:miter lim="800000"/>
            <a:headEnd/>
            <a:tailEnd/>
          </a:ln>
        </p:spPr>
        <p:txBody>
          <a:bodyPr wrap="none">
            <a:spAutoFit/>
          </a:bodyPr>
          <a:lstStyle/>
          <a:p>
            <a:r>
              <a:rPr lang="en-US">
                <a:latin typeface="Comic Sans MS" pitchFamily="66" charset="0"/>
              </a:rPr>
              <a:t>Now name them…..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Comic Sans MS" pitchFamily="66" charset="0"/>
              </a:rPr>
              <a:t>Was it easy or hard?</a:t>
            </a:r>
          </a:p>
        </p:txBody>
      </p:sp>
      <p:pic>
        <p:nvPicPr>
          <p:cNvPr id="5" name="Content Placeholder 4" descr="7dwarves_350x285.jpg"/>
          <p:cNvPicPr>
            <a:picLocks noGrp="1" noChangeAspect="1"/>
          </p:cNvPicPr>
          <p:nvPr>
            <p:ph sz="half" idx="1"/>
          </p:nvPr>
        </p:nvPicPr>
        <p:blipFill>
          <a:blip r:embed="rId2" cstate="print"/>
          <a:srcRect/>
          <a:stretch>
            <a:fillRect/>
          </a:stretch>
        </p:blipFill>
        <p:spPr>
          <a:xfrm>
            <a:off x="457200" y="1981200"/>
            <a:ext cx="3941763" cy="3208338"/>
          </a:xfrm>
        </p:spPr>
      </p:pic>
      <p:sp>
        <p:nvSpPr>
          <p:cNvPr id="4" name="Content Placeholder 3"/>
          <p:cNvSpPr>
            <a:spLocks noGrp="1"/>
          </p:cNvSpPr>
          <p:nvPr>
            <p:ph sz="half" idx="2"/>
          </p:nvPr>
        </p:nvSpPr>
        <p:spPr/>
        <p:txBody>
          <a:bodyPr rtlCol="0">
            <a:normAutofit fontScale="92500" lnSpcReduction="20000"/>
          </a:bodyPr>
          <a:lstStyle/>
          <a:p>
            <a:pPr fontAlgn="auto">
              <a:spcAft>
                <a:spcPts val="0"/>
              </a:spcAft>
              <a:buFont typeface="Arial" pitchFamily="34" charset="0"/>
              <a:buChar char="•"/>
              <a:defRPr/>
            </a:pPr>
            <a:r>
              <a:rPr lang="en-US" dirty="0" smtClean="0">
                <a:latin typeface="Comic Sans MS" pitchFamily="66" charset="0"/>
              </a:rPr>
              <a:t>It depends on several things….</a:t>
            </a:r>
          </a:p>
          <a:p>
            <a:pPr fontAlgn="auto">
              <a:spcAft>
                <a:spcPts val="0"/>
              </a:spcAft>
              <a:buFont typeface="Arial" pitchFamily="34" charset="0"/>
              <a:buChar char="•"/>
              <a:defRPr/>
            </a:pPr>
            <a:r>
              <a:rPr lang="en-US" dirty="0" smtClean="0">
                <a:latin typeface="Comic Sans MS" pitchFamily="66" charset="0"/>
              </a:rPr>
              <a:t>If you like Disney movies?</a:t>
            </a:r>
          </a:p>
          <a:p>
            <a:pPr fontAlgn="auto">
              <a:spcAft>
                <a:spcPts val="0"/>
              </a:spcAft>
              <a:buFont typeface="Arial" pitchFamily="34" charset="0"/>
              <a:buChar char="•"/>
              <a:defRPr/>
            </a:pPr>
            <a:r>
              <a:rPr lang="en-US" dirty="0" smtClean="0">
                <a:latin typeface="Comic Sans MS" pitchFamily="66" charset="0"/>
              </a:rPr>
              <a:t>When was the last time you have seen the movie?</a:t>
            </a:r>
          </a:p>
          <a:p>
            <a:pPr fontAlgn="auto">
              <a:spcAft>
                <a:spcPts val="0"/>
              </a:spcAft>
              <a:buFont typeface="Arial" pitchFamily="34" charset="0"/>
              <a:buChar char="•"/>
              <a:defRPr/>
            </a:pPr>
            <a:r>
              <a:rPr lang="en-US" dirty="0" smtClean="0">
                <a:latin typeface="Comic Sans MS" pitchFamily="66" charset="0"/>
              </a:rPr>
              <a:t>Are people around you being loud pain in the butts so you cannot concentrate?</a:t>
            </a:r>
            <a:endParaRPr lang="en-US" dirty="0">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1066800"/>
            <a:ext cx="7772400" cy="1143000"/>
          </a:xfrm>
        </p:spPr>
        <p:txBody>
          <a:bodyPr>
            <a:normAutofit fontScale="90000"/>
          </a:bodyPr>
          <a:lstStyle/>
          <a:p>
            <a:r>
              <a:rPr lang="en-US"/>
              <a:t>Now pick pick out the seven dwarves.</a:t>
            </a:r>
          </a:p>
        </p:txBody>
      </p:sp>
      <p:sp>
        <p:nvSpPr>
          <p:cNvPr id="3075" name="Text Box 3"/>
          <p:cNvSpPr txBox="1">
            <a:spLocks noChangeArrowheads="1"/>
          </p:cNvSpPr>
          <p:nvPr/>
        </p:nvSpPr>
        <p:spPr bwMode="auto">
          <a:xfrm>
            <a:off x="1905000" y="228600"/>
            <a:ext cx="5943600" cy="641350"/>
          </a:xfrm>
          <a:prstGeom prst="rect">
            <a:avLst/>
          </a:prstGeom>
          <a:noFill/>
          <a:ln w="9525">
            <a:noFill/>
            <a:miter lim="800000"/>
            <a:headEnd/>
            <a:tailEnd/>
          </a:ln>
          <a:effectLst/>
        </p:spPr>
        <p:txBody>
          <a:bodyPr>
            <a:spAutoFit/>
          </a:bodyPr>
          <a:lstStyle/>
          <a:p>
            <a:pPr algn="ctr">
              <a:spcBef>
                <a:spcPct val="50000"/>
              </a:spcBef>
            </a:pPr>
            <a:r>
              <a:rPr lang="en-US" sz="3600"/>
              <a:t>Turn your paper over.</a:t>
            </a:r>
            <a:endParaRPr lang="en-US"/>
          </a:p>
        </p:txBody>
      </p:sp>
      <p:sp>
        <p:nvSpPr>
          <p:cNvPr id="3079" name="Text Box 7"/>
          <p:cNvSpPr txBox="1">
            <a:spLocks noChangeArrowheads="1"/>
          </p:cNvSpPr>
          <p:nvPr/>
        </p:nvSpPr>
        <p:spPr bwMode="auto">
          <a:xfrm>
            <a:off x="0" y="2209800"/>
            <a:ext cx="8731250" cy="4359275"/>
          </a:xfrm>
          <a:prstGeom prst="rect">
            <a:avLst/>
          </a:prstGeom>
          <a:noFill/>
          <a:ln w="9525">
            <a:noFill/>
            <a:miter lim="800000"/>
            <a:headEnd/>
            <a:tailEnd/>
          </a:ln>
          <a:effectLst/>
        </p:spPr>
        <p:txBody>
          <a:bodyPr>
            <a:spAutoFit/>
          </a:bodyPr>
          <a:lstStyle/>
          <a:p>
            <a:r>
              <a:rPr lang="en-US" sz="4000"/>
              <a:t>Grouchy     Gabby     Fearful     Sleepy     Smiley     Jumpy     Hopeful     Shy     Droopy     Dopey    Sniffy     Wishful     Puffy     Dumpy     Sneezy     Pop     Grumpy     Bashful     Cheerful     Teach     Snorty     Nifty     Happy     Doc  Wheezy     Stubby     Poopy     </a:t>
            </a:r>
            <a:endParaRPr lang="en-US" sz="360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0"/>
            <a:ext cx="7772400" cy="1143000"/>
          </a:xfrm>
        </p:spPr>
        <p:txBody>
          <a:bodyPr/>
          <a:lstStyle/>
          <a:p>
            <a:r>
              <a:rPr lang="en-US"/>
              <a:t>Seven Dwarves</a:t>
            </a:r>
          </a:p>
        </p:txBody>
      </p:sp>
      <p:pic>
        <p:nvPicPr>
          <p:cNvPr id="4099" name="Picture 3" descr="dwarves"/>
          <p:cNvPicPr>
            <a:picLocks noChangeAspect="1" noChangeArrowheads="1"/>
          </p:cNvPicPr>
          <p:nvPr/>
        </p:nvPicPr>
        <p:blipFill>
          <a:blip r:embed="rId2" cstate="print"/>
          <a:srcRect/>
          <a:stretch>
            <a:fillRect/>
          </a:stretch>
        </p:blipFill>
        <p:spPr bwMode="auto">
          <a:xfrm>
            <a:off x="1828800" y="1257788"/>
            <a:ext cx="5486400" cy="4120662"/>
          </a:xfrm>
          <a:prstGeom prst="rect">
            <a:avLst/>
          </a:prstGeom>
          <a:noFill/>
        </p:spPr>
      </p:pic>
      <p:sp>
        <p:nvSpPr>
          <p:cNvPr id="4100" name="Text Box 4"/>
          <p:cNvSpPr txBox="1">
            <a:spLocks noChangeArrowheads="1"/>
          </p:cNvSpPr>
          <p:nvPr/>
        </p:nvSpPr>
        <p:spPr bwMode="auto">
          <a:xfrm>
            <a:off x="0" y="5815013"/>
            <a:ext cx="9140825" cy="549275"/>
          </a:xfrm>
          <a:prstGeom prst="rect">
            <a:avLst/>
          </a:prstGeom>
          <a:noFill/>
          <a:ln w="9525">
            <a:noFill/>
            <a:miter lim="800000"/>
            <a:headEnd/>
            <a:tailEnd/>
          </a:ln>
          <a:effectLst/>
        </p:spPr>
        <p:txBody>
          <a:bodyPr wrap="none">
            <a:spAutoFit/>
          </a:bodyPr>
          <a:lstStyle/>
          <a:p>
            <a:r>
              <a:rPr lang="en-US" sz="3000"/>
              <a:t>Sleepy, Dopey, Grumpy, Sneezy, Happy, Doc and Bashful</a:t>
            </a:r>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False Memories</a:t>
            </a:r>
            <a:endParaRPr lang="en-US" dirty="0"/>
          </a:p>
        </p:txBody>
      </p:sp>
      <p:sp>
        <p:nvSpPr>
          <p:cNvPr id="7" name="Content Placeholder 6"/>
          <p:cNvSpPr>
            <a:spLocks noGrp="1"/>
          </p:cNvSpPr>
          <p:nvPr>
            <p:ph sz="half" idx="2"/>
          </p:nvPr>
        </p:nvSpPr>
        <p:spPr>
          <a:xfrm>
            <a:off x="990600" y="5791200"/>
            <a:ext cx="6934200" cy="721520"/>
          </a:xfrm>
        </p:spPr>
        <p:txBody>
          <a:bodyPr/>
          <a:lstStyle/>
          <a:p>
            <a:r>
              <a:rPr lang="en-US" b="1" dirty="0" smtClean="0"/>
              <a:t>Exclusive: The Bunny Effect </a:t>
            </a:r>
            <a:endParaRPr lang="en-US" dirty="0"/>
          </a:p>
        </p:txBody>
      </p:sp>
      <p:sp>
        <p:nvSpPr>
          <p:cNvPr id="5" name="Rectangle 4"/>
          <p:cNvSpPr/>
          <p:nvPr/>
        </p:nvSpPr>
        <p:spPr>
          <a:xfrm>
            <a:off x="838200" y="6248400"/>
            <a:ext cx="7467600" cy="369332"/>
          </a:xfrm>
          <a:prstGeom prst="rect">
            <a:avLst/>
          </a:prstGeom>
        </p:spPr>
        <p:txBody>
          <a:bodyPr wrap="square">
            <a:spAutoFit/>
          </a:bodyPr>
          <a:lstStyle/>
          <a:p>
            <a:r>
              <a:rPr lang="en-US" dirty="0" smtClean="0"/>
              <a:t>http://www.youtube.com/watch?v=eZlPzSeUDDw&amp;feature=relmfu</a:t>
            </a:r>
            <a:endParaRPr lang="en-US" dirty="0"/>
          </a:p>
        </p:txBody>
      </p:sp>
      <p:pic>
        <p:nvPicPr>
          <p:cNvPr id="8" name="Exclusive  The Bunny Effect - YouTube.wmv">
            <a:hlinkClick r:id="" action="ppaction://media"/>
          </p:cNvPr>
          <p:cNvPicPr>
            <a:picLocks noGrp="1" noRot="1" noChangeAspect="1"/>
          </p:cNvPicPr>
          <p:nvPr>
            <p:ph sz="half" idx="1"/>
            <a:videoFile r:link="rId2"/>
            <p:extLst>
              <p:ext uri="{DAA4B4D4-6D71-4841-9C94-3DE7FCFB9230}">
                <p14:media xmlns:p14="http://schemas.microsoft.com/office/powerpoint/2010/main" r:link="rId1"/>
              </p:ext>
            </p:extLst>
          </p:nvPr>
        </p:nvPicPr>
        <p:blipFill>
          <a:blip r:embed="rId4" cstate="print"/>
          <a:stretch>
            <a:fillRect/>
          </a:stretch>
        </p:blipFill>
        <p:spPr>
          <a:xfrm>
            <a:off x="1600200" y="1447800"/>
            <a:ext cx="5715000" cy="428625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14400"/>
            <a:ext cx="7772400" cy="1470025"/>
          </a:xfrm>
        </p:spPr>
        <p:txBody>
          <a:bodyPr/>
          <a:lstStyle/>
          <a:p>
            <a:r>
              <a:rPr lang="en-US"/>
              <a:t>Forgetting</a:t>
            </a:r>
          </a:p>
        </p:txBody>
      </p:sp>
      <p:pic>
        <p:nvPicPr>
          <p:cNvPr id="4" name="Men In Black 2 - Subway Scene - YouTube.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761999" y="1904999"/>
            <a:ext cx="6968491" cy="4724401"/>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7772400" cy="914400"/>
          </a:xfrm>
        </p:spPr>
        <p:txBody>
          <a:bodyPr/>
          <a:lstStyle/>
          <a:p>
            <a:r>
              <a:rPr lang="en-US" b="1" dirty="0">
                <a:effectLst>
                  <a:outerShdw blurRad="38100" dist="38100" dir="2700000" algn="tl">
                    <a:srgbClr val="C0C0C0"/>
                  </a:outerShdw>
                </a:effectLst>
                <a:latin typeface="Bodoni MT Black" pitchFamily="18" charset="0"/>
              </a:rPr>
              <a:t>Theories of Forgetting</a:t>
            </a:r>
          </a:p>
        </p:txBody>
      </p:sp>
      <p:sp>
        <p:nvSpPr>
          <p:cNvPr id="65539" name="Rectangle 3"/>
          <p:cNvSpPr>
            <a:spLocks noGrp="1" noChangeArrowheads="1"/>
          </p:cNvSpPr>
          <p:nvPr>
            <p:ph type="body" idx="1"/>
          </p:nvPr>
        </p:nvSpPr>
        <p:spPr>
          <a:xfrm>
            <a:off x="0" y="990600"/>
            <a:ext cx="7772400" cy="5867400"/>
          </a:xfrm>
        </p:spPr>
        <p:txBody>
          <a:bodyPr/>
          <a:lstStyle/>
          <a:p>
            <a:pPr>
              <a:lnSpc>
                <a:spcPct val="90000"/>
              </a:lnSpc>
            </a:pPr>
            <a:r>
              <a:rPr lang="en-US" sz="2800" b="1" u="sng" dirty="0">
                <a:solidFill>
                  <a:srgbClr val="FFFF00"/>
                </a:solidFill>
                <a:effectLst>
                  <a:outerShdw blurRad="38100" dist="38100" dir="2700000" algn="tl">
                    <a:srgbClr val="000000">
                      <a:alpha val="43137"/>
                    </a:srgbClr>
                  </a:outerShdw>
                </a:effectLst>
                <a:latin typeface="Bodoni MT Black" pitchFamily="18" charset="0"/>
              </a:rPr>
              <a:t>Pro</a:t>
            </a:r>
            <a:r>
              <a:rPr lang="en-US" sz="2800" b="1" u="sng" dirty="0" smtClean="0">
                <a:solidFill>
                  <a:srgbClr val="FFFF00"/>
                </a:solidFill>
                <a:effectLst>
                  <a:outerShdw blurRad="38100" dist="38100" dir="2700000" algn="tl">
                    <a:srgbClr val="000000">
                      <a:alpha val="43137"/>
                    </a:srgbClr>
                  </a:outerShdw>
                </a:effectLst>
                <a:latin typeface="Bodoni MT Black" pitchFamily="18" charset="0"/>
              </a:rPr>
              <a:t>active interference:  </a:t>
            </a:r>
            <a:r>
              <a:rPr lang="en-US" sz="2800" b="1" dirty="0" smtClean="0">
                <a:latin typeface="Bradley Hand ITC" pitchFamily="66" charset="0"/>
              </a:rPr>
              <a:t>old information interferes with recall of </a:t>
            </a:r>
            <a:r>
              <a:rPr lang="en-US" sz="2800" b="1" dirty="0">
                <a:latin typeface="Bradley Hand ITC" pitchFamily="66" charset="0"/>
              </a:rPr>
              <a:t>new</a:t>
            </a:r>
            <a:r>
              <a:rPr lang="en-US" sz="2800" b="1" dirty="0" smtClean="0">
                <a:latin typeface="Bradley Hand ITC" pitchFamily="66" charset="0"/>
              </a:rPr>
              <a:t> information</a:t>
            </a:r>
          </a:p>
          <a:p>
            <a:pPr>
              <a:lnSpc>
                <a:spcPct val="90000"/>
              </a:lnSpc>
            </a:pPr>
            <a:r>
              <a:rPr lang="en-US" sz="2800" b="1" u="sng" dirty="0">
                <a:solidFill>
                  <a:srgbClr val="FFFF00"/>
                </a:solidFill>
                <a:effectLst>
                  <a:outerShdw blurRad="38100" dist="38100" dir="2700000" algn="tl">
                    <a:srgbClr val="000000">
                      <a:alpha val="43137"/>
                    </a:srgbClr>
                  </a:outerShdw>
                </a:effectLst>
                <a:latin typeface="Bodoni MT Black" pitchFamily="18" charset="0"/>
              </a:rPr>
              <a:t>Re</a:t>
            </a:r>
            <a:r>
              <a:rPr lang="en-US" sz="2800" b="1" u="sng" dirty="0" smtClean="0">
                <a:solidFill>
                  <a:srgbClr val="FFFF00"/>
                </a:solidFill>
                <a:effectLst>
                  <a:outerShdw blurRad="38100" dist="38100" dir="2700000" algn="tl">
                    <a:srgbClr val="000000">
                      <a:alpha val="43137"/>
                    </a:srgbClr>
                  </a:outerShdw>
                </a:effectLst>
                <a:latin typeface="Bodoni MT Black" pitchFamily="18" charset="0"/>
              </a:rPr>
              <a:t>troactive interference: </a:t>
            </a:r>
            <a:r>
              <a:rPr lang="en-US" sz="2800" b="1" dirty="0" smtClean="0">
                <a:latin typeface="Bradley Hand ITC" pitchFamily="66" charset="0"/>
              </a:rPr>
              <a:t>new information interferes with </a:t>
            </a:r>
            <a:r>
              <a:rPr lang="en-US" sz="2800" b="1" dirty="0">
                <a:latin typeface="Bradley Hand ITC" pitchFamily="66" charset="0"/>
              </a:rPr>
              <a:t>recall of old </a:t>
            </a:r>
            <a:r>
              <a:rPr lang="en-US" sz="2800" b="1" dirty="0" smtClean="0">
                <a:latin typeface="Bradley Hand ITC" pitchFamily="66" charset="0"/>
              </a:rPr>
              <a:t>information</a:t>
            </a:r>
          </a:p>
          <a:p>
            <a:pPr>
              <a:lnSpc>
                <a:spcPct val="90000"/>
              </a:lnSpc>
            </a:pPr>
            <a:r>
              <a:rPr lang="en-US" sz="2800" b="1" u="sng" dirty="0" smtClean="0">
                <a:solidFill>
                  <a:srgbClr val="FFFF00"/>
                </a:solidFill>
                <a:effectLst>
                  <a:outerShdw blurRad="38100" dist="38100" dir="2700000" algn="tl">
                    <a:srgbClr val="000000">
                      <a:alpha val="43137"/>
                    </a:srgbClr>
                  </a:outerShdw>
                </a:effectLst>
                <a:latin typeface="Bodoni MT Black" pitchFamily="18" charset="0"/>
              </a:rPr>
              <a:t>Decay </a:t>
            </a:r>
            <a:r>
              <a:rPr lang="en-US" sz="2800" b="1" u="sng" dirty="0">
                <a:solidFill>
                  <a:srgbClr val="FFFF00"/>
                </a:solidFill>
                <a:effectLst>
                  <a:outerShdw blurRad="38100" dist="38100" dir="2700000" algn="tl">
                    <a:srgbClr val="000000">
                      <a:alpha val="43137"/>
                    </a:srgbClr>
                  </a:outerShdw>
                </a:effectLst>
                <a:latin typeface="Bodoni MT Black" pitchFamily="18" charset="0"/>
              </a:rPr>
              <a:t>theory: </a:t>
            </a:r>
            <a:r>
              <a:rPr lang="en-US" sz="2800" b="1" dirty="0">
                <a:latin typeface="Bradley Hand ITC" pitchFamily="66" charset="0"/>
              </a:rPr>
              <a:t>memory trace fades with time</a:t>
            </a:r>
          </a:p>
          <a:p>
            <a:pPr>
              <a:lnSpc>
                <a:spcPct val="90000"/>
              </a:lnSpc>
            </a:pPr>
            <a:r>
              <a:rPr lang="en-US" sz="2800" b="1" u="sng" dirty="0" smtClean="0">
                <a:solidFill>
                  <a:srgbClr val="FFFF00"/>
                </a:solidFill>
                <a:effectLst>
                  <a:outerShdw blurRad="38100" dist="38100" dir="2700000" algn="tl">
                    <a:srgbClr val="000000">
                      <a:alpha val="43137"/>
                    </a:srgbClr>
                  </a:outerShdw>
                </a:effectLst>
                <a:latin typeface="Bodoni MT Black" pitchFamily="18" charset="0"/>
              </a:rPr>
              <a:t>Motivated forgetting: </a:t>
            </a:r>
            <a:r>
              <a:rPr lang="en-US" sz="2800" b="1" dirty="0" smtClean="0">
                <a:latin typeface="Bradley Hand ITC" pitchFamily="66" charset="0"/>
              </a:rPr>
              <a:t>involves </a:t>
            </a:r>
            <a:r>
              <a:rPr lang="en-US" sz="2800" b="1" dirty="0">
                <a:latin typeface="Bradley Hand ITC" pitchFamily="66" charset="0"/>
              </a:rPr>
              <a:t>the loss of </a:t>
            </a:r>
            <a:r>
              <a:rPr lang="en-US" sz="2800" b="1" dirty="0" smtClean="0">
                <a:latin typeface="Bradley Hand ITC" pitchFamily="66" charset="0"/>
              </a:rPr>
              <a:t>painful </a:t>
            </a:r>
            <a:r>
              <a:rPr lang="en-US" sz="2800" b="1" dirty="0">
                <a:latin typeface="Bradley Hand ITC" pitchFamily="66" charset="0"/>
              </a:rPr>
              <a:t>memories (protective memory loss)</a:t>
            </a:r>
            <a:endParaRPr lang="en-US" sz="2400" b="1" dirty="0">
              <a:latin typeface="Bradley Hand ITC" pitchFamily="66" charset="0"/>
            </a:endParaRPr>
          </a:p>
          <a:p>
            <a:pPr>
              <a:lnSpc>
                <a:spcPct val="90000"/>
              </a:lnSpc>
            </a:pPr>
            <a:r>
              <a:rPr lang="en-US" sz="2800" b="1" u="sng" dirty="0">
                <a:solidFill>
                  <a:srgbClr val="FFFF00"/>
                </a:solidFill>
                <a:effectLst>
                  <a:outerShdw blurRad="38100" dist="38100" dir="2700000" algn="tl">
                    <a:srgbClr val="000000">
                      <a:alpha val="43137"/>
                    </a:srgbClr>
                  </a:outerShdw>
                </a:effectLst>
                <a:latin typeface="Bodoni MT Black" pitchFamily="18" charset="0"/>
              </a:rPr>
              <a:t>Retrieval failure: </a:t>
            </a:r>
            <a:r>
              <a:rPr lang="en-US" sz="2800" b="1" dirty="0">
                <a:latin typeface="Bradley Hand ITC" pitchFamily="66" charset="0"/>
              </a:rPr>
              <a:t>the information is still within LTM, but cannot be recalled because the retrieval cue is absent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smtClean="0">
                <a:latin typeface="Comic Sans MS" pitchFamily="66" charset="0"/>
              </a:rPr>
              <a:t>Forgetting</a:t>
            </a:r>
          </a:p>
        </p:txBody>
      </p:sp>
      <p:sp>
        <p:nvSpPr>
          <p:cNvPr id="5" name="Content Placeholder 4"/>
          <p:cNvSpPr>
            <a:spLocks noGrp="1"/>
          </p:cNvSpPr>
          <p:nvPr>
            <p:ph sz="half" idx="1"/>
          </p:nvPr>
        </p:nvSpPr>
        <p:spPr/>
        <p:txBody>
          <a:bodyPr rtlCol="0">
            <a:normAutofit fontScale="92500" lnSpcReduction="10000"/>
          </a:bodyPr>
          <a:lstStyle/>
          <a:p>
            <a:pPr fontAlgn="auto">
              <a:spcAft>
                <a:spcPts val="0"/>
              </a:spcAft>
              <a:buFont typeface="Arial" pitchFamily="34" charset="0"/>
              <a:buNone/>
              <a:defRPr/>
            </a:pPr>
            <a:endParaRPr lang="en-US" dirty="0" smtClean="0">
              <a:latin typeface="Comic Sans MS" pitchFamily="66" charset="0"/>
            </a:endParaRPr>
          </a:p>
          <a:p>
            <a:pPr fontAlgn="auto">
              <a:spcAft>
                <a:spcPts val="0"/>
              </a:spcAft>
              <a:buFont typeface="Arial" pitchFamily="34" charset="0"/>
              <a:buChar char="•"/>
              <a:defRPr/>
            </a:pPr>
            <a:r>
              <a:rPr lang="en-US" b="1" dirty="0" smtClean="0">
                <a:solidFill>
                  <a:srgbClr val="FFFF00"/>
                </a:solidFill>
                <a:latin typeface="Comic Sans MS" pitchFamily="66" charset="0"/>
              </a:rPr>
              <a:t>Retroactive Interference</a:t>
            </a:r>
            <a:r>
              <a:rPr lang="en-US" dirty="0" smtClean="0">
                <a:solidFill>
                  <a:srgbClr val="FFFF00"/>
                </a:solidFill>
                <a:latin typeface="Comic Sans MS" pitchFamily="66" charset="0"/>
              </a:rPr>
              <a:t>: </a:t>
            </a:r>
            <a:r>
              <a:rPr lang="en-US" dirty="0" smtClean="0">
                <a:latin typeface="Comic Sans MS" pitchFamily="66" charset="0"/>
              </a:rPr>
              <a:t>new information blocks out old information.</a:t>
            </a:r>
          </a:p>
          <a:p>
            <a:pPr fontAlgn="auto">
              <a:spcAft>
                <a:spcPts val="0"/>
              </a:spcAft>
              <a:buFont typeface="Arial" pitchFamily="34" charset="0"/>
              <a:buNone/>
              <a:defRPr/>
            </a:pPr>
            <a:endParaRPr lang="en-US" dirty="0" smtClean="0">
              <a:latin typeface="Comic Sans MS" pitchFamily="66" charset="0"/>
            </a:endParaRPr>
          </a:p>
          <a:p>
            <a:pPr fontAlgn="auto">
              <a:spcAft>
                <a:spcPts val="0"/>
              </a:spcAft>
              <a:buFont typeface="Arial" pitchFamily="34" charset="0"/>
              <a:buChar char="•"/>
              <a:defRPr/>
            </a:pPr>
            <a:r>
              <a:rPr lang="en-US" b="1" dirty="0" smtClean="0">
                <a:solidFill>
                  <a:srgbClr val="FFFF00"/>
                </a:solidFill>
                <a:latin typeface="Comic Sans MS" pitchFamily="66" charset="0"/>
              </a:rPr>
              <a:t>Proactive Interference</a:t>
            </a:r>
            <a:r>
              <a:rPr lang="en-US" dirty="0" smtClean="0">
                <a:solidFill>
                  <a:srgbClr val="FFFF00"/>
                </a:solidFill>
                <a:latin typeface="Comic Sans MS" pitchFamily="66" charset="0"/>
              </a:rPr>
              <a:t>: </a:t>
            </a:r>
            <a:r>
              <a:rPr lang="en-US" dirty="0" smtClean="0">
                <a:latin typeface="Comic Sans MS" pitchFamily="66" charset="0"/>
              </a:rPr>
              <a:t>old information blocks out new information.</a:t>
            </a:r>
            <a:endParaRPr lang="en-US" dirty="0">
              <a:latin typeface="Comic Sans MS" pitchFamily="66" charset="0"/>
            </a:endParaRPr>
          </a:p>
        </p:txBody>
      </p:sp>
      <p:pic>
        <p:nvPicPr>
          <p:cNvPr id="7" name="Content Placeholder 6" descr="woman_slapping_man_hg_clr.gif"/>
          <p:cNvPicPr>
            <a:picLocks noGrp="1" noChangeAspect="1"/>
          </p:cNvPicPr>
          <p:nvPr>
            <p:ph sz="half" idx="2"/>
          </p:nvPr>
        </p:nvPicPr>
        <p:blipFill>
          <a:blip r:embed="rId2" cstate="print"/>
          <a:srcRect/>
          <a:stretch>
            <a:fillRect/>
          </a:stretch>
        </p:blipFill>
        <p:spPr>
          <a:xfrm>
            <a:off x="5410200" y="3733800"/>
            <a:ext cx="1887538" cy="2419350"/>
          </a:xfrm>
        </p:spPr>
      </p:pic>
      <p:sp>
        <p:nvSpPr>
          <p:cNvPr id="8" name="TextBox 7"/>
          <p:cNvSpPr txBox="1">
            <a:spLocks noChangeArrowheads="1"/>
          </p:cNvSpPr>
          <p:nvPr/>
        </p:nvSpPr>
        <p:spPr bwMode="auto">
          <a:xfrm>
            <a:off x="4419600" y="6211888"/>
            <a:ext cx="4724400" cy="646112"/>
          </a:xfrm>
          <a:prstGeom prst="rect">
            <a:avLst/>
          </a:prstGeom>
          <a:noFill/>
          <a:ln w="9525">
            <a:noFill/>
            <a:miter lim="800000"/>
            <a:headEnd/>
            <a:tailEnd/>
          </a:ln>
        </p:spPr>
        <p:txBody>
          <a:bodyPr>
            <a:spAutoFit/>
          </a:bodyPr>
          <a:lstStyle/>
          <a:p>
            <a:r>
              <a:rPr lang="en-US">
                <a:latin typeface="Comic Sans MS" pitchFamily="66" charset="0"/>
              </a:rPr>
              <a:t>Calling your new girlfriend by old girlfriends name.</a:t>
            </a:r>
          </a:p>
        </p:txBody>
      </p:sp>
      <p:pic>
        <p:nvPicPr>
          <p:cNvPr id="9" name="Picture 8" descr="school_bus_stop_hg_clr.gif"/>
          <p:cNvPicPr>
            <a:picLocks noChangeAspect="1"/>
          </p:cNvPicPr>
          <p:nvPr/>
        </p:nvPicPr>
        <p:blipFill>
          <a:blip r:embed="rId3" cstate="print"/>
          <a:srcRect/>
          <a:stretch>
            <a:fillRect/>
          </a:stretch>
        </p:blipFill>
        <p:spPr bwMode="auto">
          <a:xfrm>
            <a:off x="4724400" y="1600200"/>
            <a:ext cx="2798763" cy="1990725"/>
          </a:xfrm>
          <a:prstGeom prst="rect">
            <a:avLst/>
          </a:prstGeom>
          <a:noFill/>
          <a:ln w="9525">
            <a:noFill/>
            <a:miter lim="800000"/>
            <a:headEnd/>
            <a:tailEnd/>
          </a:ln>
        </p:spPr>
      </p:pic>
      <p:sp>
        <p:nvSpPr>
          <p:cNvPr id="10" name="TextBox 9"/>
          <p:cNvSpPr txBox="1">
            <a:spLocks noChangeArrowheads="1"/>
          </p:cNvSpPr>
          <p:nvPr/>
        </p:nvSpPr>
        <p:spPr bwMode="auto">
          <a:xfrm>
            <a:off x="6400800" y="533400"/>
            <a:ext cx="2286000" cy="1200150"/>
          </a:xfrm>
          <a:prstGeom prst="rect">
            <a:avLst/>
          </a:prstGeom>
          <a:noFill/>
          <a:ln w="9525">
            <a:noFill/>
            <a:miter lim="800000"/>
            <a:headEnd/>
            <a:tailEnd/>
          </a:ln>
        </p:spPr>
        <p:txBody>
          <a:bodyPr>
            <a:spAutoFit/>
          </a:bodyPr>
          <a:lstStyle/>
          <a:p>
            <a:r>
              <a:rPr lang="en-US">
                <a:latin typeface="Calibri" pitchFamily="34" charset="0"/>
              </a:rPr>
              <a:t>Getting a new bus number  and forgetting old bus number.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ox(i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diamond(in)">
                                      <p:cBhvr>
                                        <p:cTn id="23" dur="20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additive="base">
                                        <p:cTn id="3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Cognition	</a:t>
            </a:r>
            <a:endParaRPr lang="en-US" dirty="0">
              <a:solidFill>
                <a:srgbClr val="C00000"/>
              </a:solidFill>
            </a:endParaRPr>
          </a:p>
        </p:txBody>
      </p:sp>
      <p:sp>
        <p:nvSpPr>
          <p:cNvPr id="3" name="Content Placeholder 2"/>
          <p:cNvSpPr>
            <a:spLocks noGrp="1"/>
          </p:cNvSpPr>
          <p:nvPr>
            <p:ph idx="1"/>
          </p:nvPr>
        </p:nvSpPr>
        <p:spPr/>
        <p:txBody>
          <a:bodyPr/>
          <a:lstStyle/>
          <a:p>
            <a:pPr algn="ctr"/>
            <a:r>
              <a:rPr lang="en-US" b="1" dirty="0" smtClean="0">
                <a:solidFill>
                  <a:schemeClr val="accent2">
                    <a:lumMod val="60000"/>
                    <a:lumOff val="40000"/>
                  </a:schemeClr>
                </a:solidFill>
              </a:rPr>
              <a:t>We are now hitting the cognition section of the book to include: memory, thinking and language</a:t>
            </a:r>
            <a:r>
              <a:rPr lang="en-US" dirty="0" smtClean="0"/>
              <a:t>.</a:t>
            </a:r>
          </a:p>
          <a:p>
            <a:pPr algn="ctr"/>
            <a:endParaRPr lang="en-US" dirty="0" smtClean="0"/>
          </a:p>
          <a:p>
            <a:pPr algn="ctr"/>
            <a:r>
              <a:rPr lang="en-US" b="1" u="sng" dirty="0" smtClean="0">
                <a:solidFill>
                  <a:schemeClr val="tx2">
                    <a:lumMod val="50000"/>
                  </a:schemeClr>
                </a:solidFill>
              </a:rPr>
              <a:t>Cognition:  </a:t>
            </a:r>
            <a:r>
              <a:rPr lang="en-US" dirty="0" smtClean="0"/>
              <a:t>all the mental activities associated with thinking, knowing, and remembering information.</a:t>
            </a:r>
          </a:p>
        </p:txBody>
      </p:sp>
      <p:sp>
        <p:nvSpPr>
          <p:cNvPr id="4" name="TextBox 3"/>
          <p:cNvSpPr txBox="1"/>
          <p:nvPr/>
        </p:nvSpPr>
        <p:spPr>
          <a:xfrm>
            <a:off x="914400" y="381000"/>
            <a:ext cx="9144000" cy="369332"/>
          </a:xfrm>
          <a:prstGeom prst="rect">
            <a:avLst/>
          </a:prstGeom>
          <a:noFill/>
        </p:spPr>
        <p:txBody>
          <a:bodyPr wrap="square" rtlCol="0">
            <a:spAutoFit/>
          </a:bodyPr>
          <a:lstStyle/>
          <a:p>
            <a:r>
              <a:rPr lang="en-US" dirty="0" smtClean="0"/>
              <a:t>Taken from all different places on the internet and mashed </a:t>
            </a:r>
            <a:r>
              <a:rPr lang="en-US" smtClean="0"/>
              <a:t>up together.</a:t>
            </a:r>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Storage Decay</a:t>
            </a:r>
          </a:p>
        </p:txBody>
      </p:sp>
      <p:sp>
        <p:nvSpPr>
          <p:cNvPr id="11267" name="Rectangle 3"/>
          <p:cNvSpPr>
            <a:spLocks noGrp="1" noChangeArrowheads="1"/>
          </p:cNvSpPr>
          <p:nvPr>
            <p:ph type="body" sz="half" idx="1"/>
          </p:nvPr>
        </p:nvSpPr>
        <p:spPr/>
        <p:txBody>
          <a:bodyPr/>
          <a:lstStyle/>
          <a:p>
            <a:r>
              <a:rPr lang="en-US"/>
              <a:t>Even if we encode something well, we can forget it.</a:t>
            </a:r>
          </a:p>
          <a:p>
            <a:r>
              <a:rPr lang="en-US"/>
              <a:t>Without rehearsal, we forget thing over time.</a:t>
            </a:r>
          </a:p>
          <a:p>
            <a:r>
              <a:rPr lang="en-US"/>
              <a:t>Ebbinghaus’s forgetting curve.</a:t>
            </a:r>
          </a:p>
        </p:txBody>
      </p:sp>
      <p:pic>
        <p:nvPicPr>
          <p:cNvPr id="11268" name="Picture 4" descr="trout_rot_md_clr"/>
          <p:cNvPicPr>
            <a:picLocks noGrp="1" noChangeAspect="1" noChangeArrowheads="1" noCrop="1"/>
          </p:cNvPicPr>
          <p:nvPr>
            <p:ph sz="half" idx="2"/>
          </p:nvPr>
        </p:nvPicPr>
        <p:blipFill>
          <a:blip r:embed="rId2" cstate="print"/>
          <a:srcRect/>
          <a:stretch>
            <a:fillRect/>
          </a:stretch>
        </p:blipFill>
        <p:spPr>
          <a:xfrm>
            <a:off x="5181600" y="2286000"/>
            <a:ext cx="2552700" cy="2552700"/>
          </a:xfrm>
          <a:noFill/>
          <a:ln/>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a:xfrm>
            <a:off x="457200" y="1600200"/>
            <a:ext cx="7848600" cy="4525963"/>
          </a:xfrm>
        </p:spPr>
        <p:txBody>
          <a:bodyPr/>
          <a:lstStyle/>
          <a:p>
            <a:pPr algn="ctr"/>
            <a:r>
              <a:rPr lang="en-US" dirty="0" smtClean="0"/>
              <a:t>Do you remember the 10 numbers? Write them down then scroll back up to check if you were right. If you were correct then congratulations!</a:t>
            </a:r>
          </a:p>
          <a:p>
            <a:pPr algn="ctr"/>
            <a:endParaRPr lang="en-US" dirty="0"/>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533400"/>
            <a:ext cx="8229600" cy="838200"/>
          </a:xfrm>
        </p:spPr>
        <p:txBody>
          <a:bodyPr/>
          <a:lstStyle/>
          <a:p>
            <a:r>
              <a:rPr lang="en-US" dirty="0"/>
              <a:t>Motivated Forgetting</a:t>
            </a:r>
          </a:p>
        </p:txBody>
      </p:sp>
      <p:sp>
        <p:nvSpPr>
          <p:cNvPr id="18435" name="Rectangle 3"/>
          <p:cNvSpPr>
            <a:spLocks noGrp="1" noChangeArrowheads="1"/>
          </p:cNvSpPr>
          <p:nvPr>
            <p:ph type="body" idx="1"/>
          </p:nvPr>
        </p:nvSpPr>
        <p:spPr>
          <a:xfrm>
            <a:off x="381000" y="1447800"/>
            <a:ext cx="8229600" cy="838200"/>
          </a:xfrm>
        </p:spPr>
        <p:txBody>
          <a:bodyPr/>
          <a:lstStyle/>
          <a:p>
            <a:r>
              <a:rPr lang="en-US" dirty="0"/>
              <a:t>We sometimes revise our own histories.</a:t>
            </a:r>
          </a:p>
          <a:p>
            <a:endParaRPr lang="en-US" dirty="0"/>
          </a:p>
        </p:txBody>
      </p:sp>
      <p:pic>
        <p:nvPicPr>
          <p:cNvPr id="18437" name="Picture 5" descr="hotdog"/>
          <p:cNvPicPr>
            <a:picLocks noChangeAspect="1" noChangeArrowheads="1"/>
          </p:cNvPicPr>
          <p:nvPr/>
        </p:nvPicPr>
        <p:blipFill>
          <a:blip r:embed="rId2" cstate="print"/>
          <a:srcRect/>
          <a:stretch>
            <a:fillRect/>
          </a:stretch>
        </p:blipFill>
        <p:spPr bwMode="auto">
          <a:xfrm>
            <a:off x="304800" y="2362200"/>
            <a:ext cx="3962400" cy="3602038"/>
          </a:xfrm>
          <a:prstGeom prst="rect">
            <a:avLst/>
          </a:prstGeom>
          <a:noFill/>
        </p:spPr>
      </p:pic>
      <p:pic>
        <p:nvPicPr>
          <p:cNvPr id="18439" name="Picture 7" descr="godivacheesecake"/>
          <p:cNvPicPr>
            <a:picLocks noChangeAspect="1" noChangeArrowheads="1"/>
          </p:cNvPicPr>
          <p:nvPr/>
        </p:nvPicPr>
        <p:blipFill>
          <a:blip r:embed="rId3" cstate="print"/>
          <a:srcRect/>
          <a:stretch>
            <a:fillRect/>
          </a:stretch>
        </p:blipFill>
        <p:spPr bwMode="auto">
          <a:xfrm>
            <a:off x="4876800" y="2209800"/>
            <a:ext cx="3387725" cy="3938267"/>
          </a:xfrm>
          <a:prstGeom prst="rect">
            <a:avLst/>
          </a:prstGeom>
          <a:noFill/>
        </p:spPr>
      </p:pic>
      <p:sp>
        <p:nvSpPr>
          <p:cNvPr id="18441" name="Text Box 9"/>
          <p:cNvSpPr txBox="1">
            <a:spLocks noChangeArrowheads="1"/>
          </p:cNvSpPr>
          <p:nvPr/>
        </p:nvSpPr>
        <p:spPr bwMode="auto">
          <a:xfrm>
            <a:off x="228600" y="6248400"/>
            <a:ext cx="7239000" cy="579438"/>
          </a:xfrm>
          <a:prstGeom prst="rect">
            <a:avLst/>
          </a:prstGeom>
          <a:noFill/>
          <a:ln w="9525">
            <a:noFill/>
            <a:miter lim="800000"/>
            <a:headEnd/>
            <a:tailEnd/>
          </a:ln>
          <a:effectLst/>
        </p:spPr>
        <p:txBody>
          <a:bodyPr>
            <a:spAutoFit/>
          </a:bodyPr>
          <a:lstStyle/>
          <a:p>
            <a:pPr>
              <a:spcBef>
                <a:spcPct val="50000"/>
              </a:spcBef>
            </a:pPr>
            <a:r>
              <a:rPr lang="en-US" sz="3200"/>
              <a:t>Honey, I did stick to my diet today!!!!!!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linds(horizontal)">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blinds(horizontal)">
                                      <p:cBhvr>
                                        <p:cTn id="12" dur="500"/>
                                        <p:tgtEl>
                                          <p:spTgt spid="1843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41"/>
                                        </p:tgtEl>
                                        <p:attrNameLst>
                                          <p:attrName>style.visibility</p:attrName>
                                        </p:attrNameLst>
                                      </p:cBhvr>
                                      <p:to>
                                        <p:strVal val="visible"/>
                                      </p:to>
                                    </p:set>
                                    <p:animEffect transition="in" filter="blinds(horizontal)">
                                      <p:cBhvr>
                                        <p:cTn id="17"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228600"/>
            <a:ext cx="8229600" cy="1143000"/>
          </a:xfrm>
        </p:spPr>
        <p:txBody>
          <a:bodyPr/>
          <a:lstStyle/>
          <a:p>
            <a:r>
              <a:rPr lang="en-US"/>
              <a:t>Motivated Forgetting</a:t>
            </a:r>
          </a:p>
        </p:txBody>
      </p:sp>
      <p:sp>
        <p:nvSpPr>
          <p:cNvPr id="21511" name="Rectangle 7"/>
          <p:cNvSpPr>
            <a:spLocks noGrp="1" noChangeArrowheads="1"/>
          </p:cNvSpPr>
          <p:nvPr>
            <p:ph type="body" sz="half" idx="1"/>
          </p:nvPr>
        </p:nvSpPr>
        <p:spPr>
          <a:xfrm>
            <a:off x="457200" y="1600200"/>
            <a:ext cx="4876800" cy="5105400"/>
          </a:xfrm>
        </p:spPr>
        <p:txBody>
          <a:bodyPr/>
          <a:lstStyle/>
          <a:p>
            <a:pPr>
              <a:buFontTx/>
              <a:buNone/>
            </a:pPr>
            <a:r>
              <a:rPr lang="en-US" dirty="0"/>
              <a:t>One explanation is </a:t>
            </a:r>
            <a:r>
              <a:rPr lang="en-US" b="1" dirty="0"/>
              <a:t>REPRESSION</a:t>
            </a:r>
            <a:r>
              <a:rPr lang="en-US" dirty="0"/>
              <a:t>:</a:t>
            </a:r>
          </a:p>
          <a:p>
            <a:r>
              <a:rPr lang="en-US" dirty="0"/>
              <a:t>in psychoanalytic theory, the basic defense mechanism that banishes anxiety-arousing thoughts, feelings and memories from consciousness.</a:t>
            </a:r>
          </a:p>
        </p:txBody>
      </p:sp>
      <p:sp>
        <p:nvSpPr>
          <p:cNvPr id="21510" name="Text Box 6"/>
          <p:cNvSpPr txBox="1">
            <a:spLocks noChangeArrowheads="1"/>
          </p:cNvSpPr>
          <p:nvPr/>
        </p:nvSpPr>
        <p:spPr bwMode="auto">
          <a:xfrm>
            <a:off x="1600200" y="762000"/>
            <a:ext cx="6416675" cy="519113"/>
          </a:xfrm>
          <a:prstGeom prst="rect">
            <a:avLst/>
          </a:prstGeom>
          <a:noFill/>
          <a:ln w="9525">
            <a:noFill/>
            <a:miter lim="800000"/>
            <a:headEnd/>
            <a:tailEnd/>
          </a:ln>
          <a:effectLst/>
        </p:spPr>
        <p:txBody>
          <a:bodyPr>
            <a:spAutoFit/>
          </a:bodyPr>
          <a:lstStyle/>
          <a:p>
            <a:pPr algn="ctr"/>
            <a:r>
              <a:rPr lang="en-US" sz="2800"/>
              <a:t>Why does is exist?</a:t>
            </a:r>
          </a:p>
        </p:txBody>
      </p:sp>
      <p:pic>
        <p:nvPicPr>
          <p:cNvPr id="21513" name="Picture 9" descr="bully"/>
          <p:cNvPicPr>
            <a:picLocks noGrp="1" noChangeAspect="1" noChangeArrowheads="1" noCrop="1"/>
          </p:cNvPicPr>
          <p:nvPr>
            <p:ph sz="half" idx="2"/>
          </p:nvPr>
        </p:nvPicPr>
        <p:blipFill>
          <a:blip r:embed="rId2" cstate="print"/>
          <a:srcRect/>
          <a:stretch>
            <a:fillRect/>
          </a:stretch>
        </p:blipFill>
        <p:spPr>
          <a:xfrm>
            <a:off x="5562600" y="1981200"/>
            <a:ext cx="3333750" cy="3562350"/>
          </a:xfrm>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blinds(horizontal)">
                                      <p:cBhvr>
                                        <p:cTn id="7" dur="500"/>
                                        <p:tgtEl>
                                          <p:spTgt spid="215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11">
                                            <p:txEl>
                                              <p:pRg st="0" end="0"/>
                                            </p:txEl>
                                          </p:spTgt>
                                        </p:tgtEl>
                                        <p:attrNameLst>
                                          <p:attrName>style.visibility</p:attrName>
                                        </p:attrNameLst>
                                      </p:cBhvr>
                                      <p:to>
                                        <p:strVal val="visible"/>
                                      </p:to>
                                    </p:set>
                                    <p:animEffect transition="in" filter="blinds(horizontal)">
                                      <p:cBhvr>
                                        <p:cTn id="12" dur="500"/>
                                        <p:tgtEl>
                                          <p:spTgt spid="215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11">
                                            <p:txEl>
                                              <p:pRg st="1" end="1"/>
                                            </p:txEl>
                                          </p:spTgt>
                                        </p:tgtEl>
                                        <p:attrNameLst>
                                          <p:attrName>style.visibility</p:attrName>
                                        </p:attrNameLst>
                                      </p:cBhvr>
                                      <p:to>
                                        <p:strVal val="visible"/>
                                      </p:to>
                                    </p:set>
                                    <p:animEffect transition="in" filter="blinds(horizontal)">
                                      <p:cBhvr>
                                        <p:cTn id="17" dur="500"/>
                                        <p:tgtEl>
                                          <p:spTgt spid="215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build="p"/>
      <p:bldP spid="215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228600"/>
            <a:ext cx="7391400" cy="1143000"/>
          </a:xfrm>
        </p:spPr>
        <p:txBody>
          <a:bodyPr/>
          <a:lstStyle/>
          <a:p>
            <a:r>
              <a:rPr lang="en-US" sz="3200" dirty="0"/>
              <a:t>My Trip To Cheesecake Factory</a:t>
            </a:r>
          </a:p>
        </p:txBody>
      </p:sp>
      <p:sp>
        <p:nvSpPr>
          <p:cNvPr id="31747" name="Rectangle 3"/>
          <p:cNvSpPr>
            <a:spLocks noGrp="1" noChangeArrowheads="1"/>
          </p:cNvSpPr>
          <p:nvPr>
            <p:ph type="body" sz="half" idx="1"/>
          </p:nvPr>
        </p:nvSpPr>
        <p:spPr>
          <a:xfrm>
            <a:off x="0" y="1447800"/>
            <a:ext cx="9144000" cy="4724400"/>
          </a:xfrm>
        </p:spPr>
        <p:txBody>
          <a:bodyPr/>
          <a:lstStyle/>
          <a:p>
            <a:pPr>
              <a:buFontTx/>
              <a:buNone/>
            </a:pPr>
            <a:r>
              <a:rPr lang="en-US"/>
              <a:t>You go to the Cheesecake Factory for dinner. You are seated at a table with a white tablecloth.  You study the menu.  You tell the female server you want Avocado Egg Rolls, extra sauce, Roadslide Sliders, Thai Lettuce Wraps, and Chino-Latino Steak (medium).  You also order a Cherry Coke from the beverage list.  A few minutes later the server returns with your Avocado Egg Rolls.  Later the rest of the meal arrives.  You enjoy it all, except the Chino-Latino Steak is a bit overdone.</a:t>
            </a:r>
          </a:p>
        </p:txBody>
      </p:sp>
      <p:pic>
        <p:nvPicPr>
          <p:cNvPr id="31748" name="Picture 4" descr="cheesecake1"/>
          <p:cNvPicPr>
            <a:picLocks noChangeAspect="1" noChangeArrowheads="1"/>
          </p:cNvPicPr>
          <p:nvPr/>
        </p:nvPicPr>
        <p:blipFill>
          <a:blip r:embed="rId2" cstate="print"/>
          <a:srcRect/>
          <a:stretch>
            <a:fillRect/>
          </a:stretch>
        </p:blipFill>
        <p:spPr bwMode="auto">
          <a:xfrm>
            <a:off x="0" y="0"/>
            <a:ext cx="1062038" cy="1447800"/>
          </a:xfrm>
          <a:prstGeom prst="rect">
            <a:avLst/>
          </a:prstGeom>
          <a:noFill/>
        </p:spPr>
      </p:pic>
      <p:pic>
        <p:nvPicPr>
          <p:cNvPr id="31750" name="Picture 6" descr="cheesecake1"/>
          <p:cNvPicPr>
            <a:picLocks noGrp="1" noChangeAspect="1" noChangeArrowheads="1"/>
          </p:cNvPicPr>
          <p:nvPr>
            <p:ph sz="half" idx="2"/>
          </p:nvPr>
        </p:nvPicPr>
        <p:blipFill>
          <a:blip r:embed="rId2" cstate="print"/>
          <a:srcRect/>
          <a:stretch>
            <a:fillRect/>
          </a:stretch>
        </p:blipFill>
        <p:spPr>
          <a:xfrm>
            <a:off x="8081963" y="0"/>
            <a:ext cx="1062037" cy="1447800"/>
          </a:xfrm>
          <a:noFill/>
          <a:ln/>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r>
              <a:rPr lang="en-US"/>
              <a:t>Cheesecake factory</a:t>
            </a:r>
          </a:p>
        </p:txBody>
      </p:sp>
      <p:sp>
        <p:nvSpPr>
          <p:cNvPr id="38917" name="Text Box 5"/>
          <p:cNvSpPr txBox="1">
            <a:spLocks noChangeArrowheads="1"/>
          </p:cNvSpPr>
          <p:nvPr/>
        </p:nvSpPr>
        <p:spPr bwMode="auto">
          <a:xfrm>
            <a:off x="457200" y="1676400"/>
            <a:ext cx="8001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8918" name="Text Box 6"/>
          <p:cNvSpPr txBox="1">
            <a:spLocks noChangeArrowheads="1"/>
          </p:cNvSpPr>
          <p:nvPr/>
        </p:nvSpPr>
        <p:spPr bwMode="auto">
          <a:xfrm>
            <a:off x="838200" y="1905000"/>
            <a:ext cx="6492875" cy="579438"/>
          </a:xfrm>
          <a:prstGeom prst="rect">
            <a:avLst/>
          </a:prstGeom>
          <a:noFill/>
          <a:ln w="9525">
            <a:noFill/>
            <a:miter lim="800000"/>
            <a:headEnd/>
            <a:tailEnd/>
          </a:ln>
          <a:effectLst/>
        </p:spPr>
        <p:txBody>
          <a:bodyPr>
            <a:spAutoFit/>
          </a:bodyPr>
          <a:lstStyle/>
          <a:p>
            <a:r>
              <a:rPr lang="en-US" sz="3200" dirty="0"/>
              <a:t>How did you order the steak?</a:t>
            </a:r>
          </a:p>
        </p:txBody>
      </p:sp>
      <p:sp>
        <p:nvSpPr>
          <p:cNvPr id="38919" name="Text Box 7"/>
          <p:cNvSpPr txBox="1">
            <a:spLocks noChangeArrowheads="1"/>
          </p:cNvSpPr>
          <p:nvPr/>
        </p:nvSpPr>
        <p:spPr bwMode="auto">
          <a:xfrm>
            <a:off x="1050925" y="2779713"/>
            <a:ext cx="184150" cy="366712"/>
          </a:xfrm>
          <a:prstGeom prst="rect">
            <a:avLst/>
          </a:prstGeom>
          <a:noFill/>
          <a:ln w="9525">
            <a:noFill/>
            <a:miter lim="800000"/>
            <a:headEnd/>
            <a:tailEnd/>
          </a:ln>
          <a:effectLst/>
        </p:spPr>
        <p:txBody>
          <a:bodyPr wrap="none">
            <a:spAutoFit/>
          </a:bodyPr>
          <a:lstStyle/>
          <a:p>
            <a:endParaRPr lang="en-US"/>
          </a:p>
        </p:txBody>
      </p:sp>
      <p:sp>
        <p:nvSpPr>
          <p:cNvPr id="38920" name="Text Box 8"/>
          <p:cNvSpPr txBox="1">
            <a:spLocks noChangeArrowheads="1"/>
          </p:cNvSpPr>
          <p:nvPr/>
        </p:nvSpPr>
        <p:spPr bwMode="auto">
          <a:xfrm>
            <a:off x="990600" y="2438400"/>
            <a:ext cx="6858000" cy="579438"/>
          </a:xfrm>
          <a:prstGeom prst="rect">
            <a:avLst/>
          </a:prstGeom>
          <a:noFill/>
          <a:ln w="9525">
            <a:noFill/>
            <a:miter lim="800000"/>
            <a:headEnd/>
            <a:tailEnd/>
          </a:ln>
          <a:effectLst/>
        </p:spPr>
        <p:txBody>
          <a:bodyPr>
            <a:spAutoFit/>
          </a:bodyPr>
          <a:lstStyle/>
          <a:p>
            <a:r>
              <a:rPr lang="en-US" sz="3200"/>
              <a:t>Was the red tablecloth checkered?</a:t>
            </a:r>
          </a:p>
        </p:txBody>
      </p:sp>
      <p:sp>
        <p:nvSpPr>
          <p:cNvPr id="38921" name="Text Box 9"/>
          <p:cNvSpPr txBox="1">
            <a:spLocks noChangeArrowheads="1"/>
          </p:cNvSpPr>
          <p:nvPr/>
        </p:nvSpPr>
        <p:spPr bwMode="auto">
          <a:xfrm>
            <a:off x="1143000" y="3200400"/>
            <a:ext cx="5280025" cy="579438"/>
          </a:xfrm>
          <a:prstGeom prst="rect">
            <a:avLst/>
          </a:prstGeom>
          <a:noFill/>
          <a:ln w="9525">
            <a:noFill/>
            <a:miter lim="800000"/>
            <a:headEnd/>
            <a:tailEnd/>
          </a:ln>
          <a:effectLst/>
        </p:spPr>
        <p:txBody>
          <a:bodyPr wrap="none">
            <a:spAutoFit/>
          </a:bodyPr>
          <a:lstStyle/>
          <a:p>
            <a:r>
              <a:rPr lang="en-US" sz="3200" dirty="0"/>
              <a:t>What did you order to drink?</a:t>
            </a:r>
          </a:p>
        </p:txBody>
      </p:sp>
      <p:sp>
        <p:nvSpPr>
          <p:cNvPr id="38922" name="Text Box 10"/>
          <p:cNvSpPr txBox="1">
            <a:spLocks noChangeArrowheads="1"/>
          </p:cNvSpPr>
          <p:nvPr/>
        </p:nvSpPr>
        <p:spPr bwMode="auto">
          <a:xfrm>
            <a:off x="914400" y="3962400"/>
            <a:ext cx="6678613" cy="579438"/>
          </a:xfrm>
          <a:prstGeom prst="rect">
            <a:avLst/>
          </a:prstGeom>
          <a:noFill/>
          <a:ln w="9525">
            <a:noFill/>
            <a:miter lim="800000"/>
            <a:headEnd/>
            <a:tailEnd/>
          </a:ln>
          <a:effectLst/>
        </p:spPr>
        <p:txBody>
          <a:bodyPr wrap="none">
            <a:spAutoFit/>
          </a:bodyPr>
          <a:lstStyle/>
          <a:p>
            <a:r>
              <a:rPr lang="en-US" sz="3200"/>
              <a:t>Did a male server give you a menu?</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blinds(horizontal)">
                                      <p:cBhvr>
                                        <p:cTn id="7" dur="500"/>
                                        <p:tgtEl>
                                          <p:spTgt spid="389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20"/>
                                        </p:tgtEl>
                                        <p:attrNameLst>
                                          <p:attrName>style.visibility</p:attrName>
                                        </p:attrNameLst>
                                      </p:cBhvr>
                                      <p:to>
                                        <p:strVal val="visible"/>
                                      </p:to>
                                    </p:set>
                                    <p:animEffect transition="in" filter="blinds(horizontal)">
                                      <p:cBhvr>
                                        <p:cTn id="12" dur="500"/>
                                        <p:tgtEl>
                                          <p:spTgt spid="389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921"/>
                                        </p:tgtEl>
                                        <p:attrNameLst>
                                          <p:attrName>style.visibility</p:attrName>
                                        </p:attrNameLst>
                                      </p:cBhvr>
                                      <p:to>
                                        <p:strVal val="visible"/>
                                      </p:to>
                                    </p:set>
                                    <p:animEffect transition="in" filter="blinds(horizontal)">
                                      <p:cBhvr>
                                        <p:cTn id="17" dur="500"/>
                                        <p:tgtEl>
                                          <p:spTgt spid="389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922"/>
                                        </p:tgtEl>
                                        <p:attrNameLst>
                                          <p:attrName>style.visibility</p:attrName>
                                        </p:attrNameLst>
                                      </p:cBhvr>
                                      <p:to>
                                        <p:strVal val="visible"/>
                                      </p:to>
                                    </p:set>
                                    <p:animEffect transition="in" filter="blinds(horizontal)">
                                      <p:cBhvr>
                                        <p:cTn id="22" dur="5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P spid="38920" grpId="0"/>
      <p:bldP spid="38921" grpId="0"/>
      <p:bldP spid="389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8229600" cy="1143000"/>
          </a:xfrm>
        </p:spPr>
        <p:txBody>
          <a:bodyPr/>
          <a:lstStyle/>
          <a:p>
            <a:r>
              <a:rPr lang="en-US"/>
              <a:t>Memory Construction</a:t>
            </a:r>
          </a:p>
        </p:txBody>
      </p:sp>
      <p:sp>
        <p:nvSpPr>
          <p:cNvPr id="25607" name="Rectangle 7"/>
          <p:cNvSpPr>
            <a:spLocks noGrp="1" noChangeArrowheads="1"/>
          </p:cNvSpPr>
          <p:nvPr>
            <p:ph type="body" sz="half" idx="2"/>
          </p:nvPr>
        </p:nvSpPr>
        <p:spPr>
          <a:xfrm>
            <a:off x="4648200" y="1600200"/>
            <a:ext cx="4495800" cy="4525963"/>
          </a:xfrm>
        </p:spPr>
        <p:txBody>
          <a:bodyPr/>
          <a:lstStyle/>
          <a:p>
            <a:r>
              <a:rPr lang="en-US"/>
              <a:t>We sometimes alter our memories as we encode or retrieve them.</a:t>
            </a:r>
          </a:p>
          <a:p>
            <a:r>
              <a:rPr lang="en-US"/>
              <a:t>Your expectations, schemas, environment may alter your memories.</a:t>
            </a:r>
          </a:p>
        </p:txBody>
      </p:sp>
      <p:pic>
        <p:nvPicPr>
          <p:cNvPr id="25610" name="Picture 10" descr="wrecking_ball_hg_clr"/>
          <p:cNvPicPr>
            <a:picLocks noGrp="1" noChangeAspect="1" noChangeArrowheads="1" noCrop="1"/>
          </p:cNvPicPr>
          <p:nvPr>
            <p:ph sz="half" idx="1"/>
          </p:nvPr>
        </p:nvPicPr>
        <p:blipFill>
          <a:blip r:embed="rId2" cstate="print"/>
          <a:srcRect/>
          <a:stretch>
            <a:fillRect/>
          </a:stretch>
        </p:blipFill>
        <p:spPr>
          <a:xfrm>
            <a:off x="457200" y="1752600"/>
            <a:ext cx="4038600" cy="3455988"/>
          </a:xfrm>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False Memories</a:t>
            </a:r>
            <a:endParaRPr lang="en-US" dirty="0"/>
          </a:p>
        </p:txBody>
      </p:sp>
      <p:sp>
        <p:nvSpPr>
          <p:cNvPr id="7" name="Content Placeholder 6"/>
          <p:cNvSpPr>
            <a:spLocks noGrp="1"/>
          </p:cNvSpPr>
          <p:nvPr>
            <p:ph sz="half" idx="2"/>
          </p:nvPr>
        </p:nvSpPr>
        <p:spPr/>
        <p:txBody>
          <a:bodyPr/>
          <a:lstStyle/>
          <a:p>
            <a:endParaRPr lang="en-US"/>
          </a:p>
        </p:txBody>
      </p:sp>
      <p:pic>
        <p:nvPicPr>
          <p:cNvPr id="9" name="Loftus and Palmer car crash experiment - PsychExchange.co.uk - Resources, Ideas, Inspiration - Free Psychology Teaching Resources   Videos.wmv">
            <a:hlinkClick r:id="" action="ppaction://media"/>
          </p:cNvPr>
          <p:cNvPicPr>
            <a:picLocks noGrp="1" noRot="1" noChangeAspect="1"/>
          </p:cNvPicPr>
          <p:nvPr>
            <p:ph sz="half" idx="1"/>
            <a:videoFile r:link="rId2"/>
            <p:extLst>
              <p:ext uri="{DAA4B4D4-6D71-4841-9C94-3DE7FCFB9230}">
                <p14:media xmlns:p14="http://schemas.microsoft.com/office/powerpoint/2010/main" r:link="rId1"/>
              </p:ext>
            </p:extLst>
          </p:nvPr>
        </p:nvPicPr>
        <p:blipFill>
          <a:blip r:embed="rId4" cstate="print"/>
          <a:stretch>
            <a:fillRect/>
          </a:stretch>
        </p:blipFill>
        <p:spPr>
          <a:xfrm>
            <a:off x="495300" y="2755900"/>
            <a:ext cx="3962400" cy="3048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457200" y="0"/>
            <a:ext cx="8229600" cy="1143000"/>
          </a:xfrm>
        </p:spPr>
        <p:txBody>
          <a:bodyPr/>
          <a:lstStyle/>
          <a:p>
            <a:r>
              <a:rPr lang="en-US"/>
              <a:t>Misinformation Effect</a:t>
            </a:r>
          </a:p>
        </p:txBody>
      </p:sp>
      <p:pic>
        <p:nvPicPr>
          <p:cNvPr id="41989" name="Picture 5" descr="carhit"/>
          <p:cNvPicPr>
            <a:picLocks noGrp="1" noChangeAspect="1" noChangeArrowheads="1"/>
          </p:cNvPicPr>
          <p:nvPr>
            <p:ph idx="1"/>
          </p:nvPr>
        </p:nvPicPr>
        <p:blipFill>
          <a:blip r:embed="rId2" cstate="print"/>
          <a:srcRect/>
          <a:stretch>
            <a:fillRect/>
          </a:stretch>
        </p:blipFill>
        <p:spPr>
          <a:xfrm>
            <a:off x="558800" y="2020888"/>
            <a:ext cx="8026400" cy="3683000"/>
          </a:xfrm>
          <a:noFill/>
          <a:ln/>
        </p:spPr>
      </p:pic>
      <p:sp>
        <p:nvSpPr>
          <p:cNvPr id="41991" name="Text Box 7"/>
          <p:cNvSpPr txBox="1">
            <a:spLocks noChangeArrowheads="1"/>
          </p:cNvSpPr>
          <p:nvPr/>
        </p:nvSpPr>
        <p:spPr bwMode="auto">
          <a:xfrm>
            <a:off x="304800" y="1219200"/>
            <a:ext cx="4800600" cy="579438"/>
          </a:xfrm>
          <a:prstGeom prst="rect">
            <a:avLst/>
          </a:prstGeom>
          <a:noFill/>
          <a:ln w="9525">
            <a:noFill/>
            <a:miter lim="800000"/>
            <a:headEnd/>
            <a:tailEnd/>
          </a:ln>
          <a:effectLst/>
        </p:spPr>
        <p:txBody>
          <a:bodyPr>
            <a:spAutoFit/>
          </a:bodyPr>
          <a:lstStyle/>
          <a:p>
            <a:pPr>
              <a:spcBef>
                <a:spcPct val="50000"/>
              </a:spcBef>
            </a:pPr>
            <a:r>
              <a:rPr lang="en-US" sz="3200"/>
              <a:t>Depiction of Accident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91"/>
                                        </p:tgtEl>
                                        <p:attrNameLst>
                                          <p:attrName>style.visibility</p:attrName>
                                        </p:attrNameLst>
                                      </p:cBhvr>
                                      <p:to>
                                        <p:strVal val="visible"/>
                                      </p:to>
                                    </p:set>
                                    <p:animEffect transition="in" filter="box(in)">
                                      <p:cBhvr>
                                        <p:cTn id="7" dur="500"/>
                                        <p:tgtEl>
                                          <p:spTgt spid="4199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989"/>
                                        </p:tgtEl>
                                        <p:attrNameLst>
                                          <p:attrName>style.visibility</p:attrName>
                                        </p:attrNameLst>
                                      </p:cBhvr>
                                      <p:to>
                                        <p:strVal val="visible"/>
                                      </p:to>
                                    </p:set>
                                    <p:animEffect transition="in" filter="box(in)">
                                      <p:cBhvr>
                                        <p:cTn id="12"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0"/>
            <a:ext cx="8229600" cy="1143000"/>
          </a:xfrm>
        </p:spPr>
        <p:txBody>
          <a:bodyPr/>
          <a:lstStyle/>
          <a:p>
            <a:r>
              <a:rPr lang="en-US"/>
              <a:t>Misinformation Effect</a:t>
            </a:r>
          </a:p>
        </p:txBody>
      </p:sp>
      <p:sp>
        <p:nvSpPr>
          <p:cNvPr id="45060" name="Text Box 4"/>
          <p:cNvSpPr txBox="1">
            <a:spLocks noChangeArrowheads="1"/>
          </p:cNvSpPr>
          <p:nvPr/>
        </p:nvSpPr>
        <p:spPr bwMode="auto">
          <a:xfrm>
            <a:off x="0" y="838200"/>
            <a:ext cx="9144000" cy="1066800"/>
          </a:xfrm>
          <a:prstGeom prst="rect">
            <a:avLst/>
          </a:prstGeom>
          <a:noFill/>
          <a:ln w="9525">
            <a:noFill/>
            <a:miter lim="800000"/>
            <a:headEnd/>
            <a:tailEnd/>
          </a:ln>
          <a:effectLst/>
        </p:spPr>
        <p:txBody>
          <a:bodyPr>
            <a:spAutoFit/>
          </a:bodyPr>
          <a:lstStyle/>
          <a:p>
            <a:pPr>
              <a:spcBef>
                <a:spcPct val="50000"/>
              </a:spcBef>
            </a:pPr>
            <a:r>
              <a:rPr lang="en-US" sz="3200" b="1"/>
              <a:t>Leading Question</a:t>
            </a:r>
            <a:r>
              <a:rPr lang="en-US" sz="3200"/>
              <a:t>: About how fats were the cars going when they </a:t>
            </a:r>
            <a:r>
              <a:rPr lang="en-US" sz="3200" i="1"/>
              <a:t>smashed</a:t>
            </a:r>
            <a:r>
              <a:rPr lang="en-US" sz="3200"/>
              <a:t> into each other?</a:t>
            </a:r>
          </a:p>
        </p:txBody>
      </p:sp>
      <p:pic>
        <p:nvPicPr>
          <p:cNvPr id="45061" name="Picture 5" descr="carsmash"/>
          <p:cNvPicPr>
            <a:picLocks noChangeAspect="1" noChangeArrowheads="1"/>
          </p:cNvPicPr>
          <p:nvPr/>
        </p:nvPicPr>
        <p:blipFill>
          <a:blip r:embed="rId2" cstate="print"/>
          <a:srcRect/>
          <a:stretch>
            <a:fillRect/>
          </a:stretch>
        </p:blipFill>
        <p:spPr bwMode="auto">
          <a:xfrm>
            <a:off x="609600" y="2667000"/>
            <a:ext cx="8026400" cy="37084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box(in)">
                                      <p:cBhvr>
                                        <p:cTn id="7" dur="500"/>
                                        <p:tgtEl>
                                          <p:spTgt spid="450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061"/>
                                        </p:tgtEl>
                                        <p:attrNameLst>
                                          <p:attrName>style.visibility</p:attrName>
                                        </p:attrNameLst>
                                      </p:cBhvr>
                                      <p:to>
                                        <p:strVal val="visible"/>
                                      </p:to>
                                    </p:set>
                                    <p:animEffect transition="in" filter="blinds(horizontal)">
                                      <p:cBhvr>
                                        <p:cTn id="12"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229600" cy="2167128"/>
          </a:xfrm>
        </p:spPr>
        <p:txBody>
          <a:bodyPr>
            <a:normAutofit fontScale="90000"/>
          </a:bodyPr>
          <a:lstStyle/>
          <a:p>
            <a:pPr algn="ctr"/>
            <a:r>
              <a:rPr lang="en-US" dirty="0" smtClean="0"/>
              <a:t>Ch. 10    </a:t>
            </a:r>
            <a:r>
              <a:rPr lang="en-US" sz="2700" dirty="0" smtClean="0"/>
              <a:t/>
            </a:r>
            <a:br>
              <a:rPr lang="en-US" sz="2700" dirty="0" smtClean="0"/>
            </a:br>
            <a:r>
              <a:rPr lang="en-US" sz="4000" u="sng" dirty="0" smtClean="0">
                <a:solidFill>
                  <a:srgbClr val="FF0000"/>
                </a:solidFill>
              </a:rPr>
              <a:t>Memory:</a:t>
            </a:r>
            <a:r>
              <a:rPr lang="en-US" sz="2700" dirty="0" smtClean="0">
                <a:solidFill>
                  <a:schemeClr val="accent2">
                    <a:lumMod val="60000"/>
                    <a:lumOff val="40000"/>
                  </a:schemeClr>
                </a:solidFill>
                <a:latin typeface="Comic Sans MS" pitchFamily="66" charset="0"/>
              </a:rPr>
              <a:t>  is your capacity to register, store, and recover information over time, or more simply, the persistence of learning over time.</a:t>
            </a:r>
            <a:r>
              <a:rPr lang="en-US" dirty="0" smtClean="0">
                <a:solidFill>
                  <a:schemeClr val="tx1"/>
                </a:solidFill>
                <a:latin typeface="Comic Sans MS" pitchFamily="66" charset="0"/>
              </a:rPr>
              <a:t/>
            </a:r>
            <a:br>
              <a:rPr lang="en-US" dirty="0" smtClean="0">
                <a:solidFill>
                  <a:schemeClr val="tx1"/>
                </a:solidFill>
                <a:latin typeface="Comic Sans MS" pitchFamily="66" charset="0"/>
              </a:rPr>
            </a:br>
            <a:endParaRPr lang="en-US" dirty="0"/>
          </a:p>
        </p:txBody>
      </p:sp>
      <p:pic>
        <p:nvPicPr>
          <p:cNvPr id="62466" name="Picture 2" descr="http://t0.gstatic.com/images?q=tbn:ANd9GcSlvC65OFuzIJtD_VvooKmxB2VCdtSpD1nSP_gO9m2xVqcpymGn"/>
          <p:cNvPicPr>
            <a:picLocks noChangeAspect="1" noChangeArrowheads="1"/>
          </p:cNvPicPr>
          <p:nvPr/>
        </p:nvPicPr>
        <p:blipFill>
          <a:blip r:embed="rId2" cstate="print"/>
          <a:srcRect/>
          <a:stretch>
            <a:fillRect/>
          </a:stretch>
        </p:blipFill>
        <p:spPr bwMode="auto">
          <a:xfrm>
            <a:off x="6324600" y="3352800"/>
            <a:ext cx="2819400" cy="2819400"/>
          </a:xfrm>
          <a:prstGeom prst="rect">
            <a:avLst/>
          </a:prstGeom>
          <a:noFill/>
        </p:spPr>
      </p:pic>
      <p:pic>
        <p:nvPicPr>
          <p:cNvPr id="62468" name="Picture 4" descr="http://t0.gstatic.com/images?q=tbn:ANd9GcSlvC65OFuzIJtD_VvooKmxB2VCdtSpD1nSP_gO9m2xVqcpymGn"/>
          <p:cNvPicPr>
            <a:picLocks noChangeAspect="1" noChangeArrowheads="1"/>
          </p:cNvPicPr>
          <p:nvPr/>
        </p:nvPicPr>
        <p:blipFill>
          <a:blip r:embed="rId2" cstate="print"/>
          <a:srcRect/>
          <a:stretch>
            <a:fillRect/>
          </a:stretch>
        </p:blipFill>
        <p:spPr bwMode="auto">
          <a:xfrm>
            <a:off x="228600" y="3429000"/>
            <a:ext cx="2667000" cy="2895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sz="4000"/>
              <a:t>Source Amnesia</a:t>
            </a:r>
            <a:br>
              <a:rPr lang="en-US" sz="4000"/>
            </a:br>
            <a:r>
              <a:rPr lang="en-US" sz="4000"/>
              <a:t>(Source Attribution)</a:t>
            </a:r>
          </a:p>
        </p:txBody>
      </p:sp>
      <p:sp>
        <p:nvSpPr>
          <p:cNvPr id="35843" name="Rectangle 3"/>
          <p:cNvSpPr>
            <a:spLocks noGrp="1" noChangeArrowheads="1"/>
          </p:cNvSpPr>
          <p:nvPr>
            <p:ph type="body" sz="half" idx="1"/>
          </p:nvPr>
        </p:nvSpPr>
        <p:spPr/>
        <p:txBody>
          <a:bodyPr/>
          <a:lstStyle/>
          <a:p>
            <a:r>
              <a:rPr lang="en-US" sz="3600"/>
              <a:t>Attributing to the wrong source an event we have experienced, heard about, read about or imagined.</a:t>
            </a:r>
          </a:p>
        </p:txBody>
      </p:sp>
      <p:pic>
        <p:nvPicPr>
          <p:cNvPr id="35844" name="Picture 4" descr="girl_ice_cream_machine_hg_clr"/>
          <p:cNvPicPr>
            <a:picLocks noGrp="1" noChangeAspect="1" noChangeArrowheads="1" noCrop="1"/>
          </p:cNvPicPr>
          <p:nvPr>
            <p:ph sz="half" idx="2"/>
          </p:nvPr>
        </p:nvPicPr>
        <p:blipFill>
          <a:blip r:embed="rId2" cstate="print"/>
          <a:srcRect/>
          <a:stretch>
            <a:fillRect/>
          </a:stretch>
        </p:blipFill>
        <p:spPr>
          <a:xfrm>
            <a:off x="5114925" y="2005013"/>
            <a:ext cx="3105150" cy="3714750"/>
          </a:xfrm>
          <a:noFill/>
          <a:ln/>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mtClean="0"/>
              <a:t>Special Topics in Memory</a:t>
            </a:r>
          </a:p>
        </p:txBody>
      </p:sp>
      <p:sp>
        <p:nvSpPr>
          <p:cNvPr id="5123" name="Rectangle 3"/>
          <p:cNvSpPr>
            <a:spLocks noGrp="1" noChangeArrowheads="1"/>
          </p:cNvSpPr>
          <p:nvPr>
            <p:ph type="body" idx="1"/>
          </p:nvPr>
        </p:nvSpPr>
        <p:spPr/>
        <p:txBody>
          <a:bodyPr/>
          <a:lstStyle/>
          <a:p>
            <a:pPr eaLnBrk="1" hangingPunct="1">
              <a:lnSpc>
                <a:spcPct val="90000"/>
              </a:lnSpc>
            </a:pPr>
            <a:r>
              <a:rPr lang="en-US" sz="2800" smtClean="0"/>
              <a:t>Autobiographical memory</a:t>
            </a:r>
          </a:p>
          <a:p>
            <a:pPr lvl="1" eaLnBrk="1" hangingPunct="1">
              <a:lnSpc>
                <a:spcPct val="90000"/>
              </a:lnSpc>
            </a:pPr>
            <a:r>
              <a:rPr lang="en-US" sz="2400" smtClean="0"/>
              <a:t>Recollection of events in our life</a:t>
            </a:r>
          </a:p>
          <a:p>
            <a:pPr lvl="1" eaLnBrk="1" hangingPunct="1">
              <a:lnSpc>
                <a:spcPct val="90000"/>
              </a:lnSpc>
            </a:pPr>
            <a:r>
              <a:rPr lang="en-US" sz="2400" smtClean="0"/>
              <a:t>More recent events are easier to recall</a:t>
            </a:r>
          </a:p>
          <a:p>
            <a:pPr eaLnBrk="1" hangingPunct="1">
              <a:lnSpc>
                <a:spcPct val="90000"/>
              </a:lnSpc>
            </a:pPr>
            <a:r>
              <a:rPr lang="en-US" sz="2800" smtClean="0"/>
              <a:t>Childhood Amnesia (Infantile Amnesia)</a:t>
            </a:r>
          </a:p>
          <a:p>
            <a:pPr lvl="1" eaLnBrk="1" hangingPunct="1">
              <a:lnSpc>
                <a:spcPct val="90000"/>
              </a:lnSpc>
            </a:pPr>
            <a:r>
              <a:rPr lang="en-US" sz="2400" smtClean="0"/>
              <a:t>Generally poor memory for events prior to age 2-3</a:t>
            </a:r>
          </a:p>
          <a:p>
            <a:pPr lvl="1" eaLnBrk="1" hangingPunct="1">
              <a:lnSpc>
                <a:spcPct val="90000"/>
              </a:lnSpc>
            </a:pPr>
            <a:r>
              <a:rPr lang="en-US" sz="2400" smtClean="0"/>
              <a:t>May occur because brain is not fully developed at birth</a:t>
            </a:r>
          </a:p>
          <a:p>
            <a:pPr lvl="2" eaLnBrk="1" hangingPunct="1">
              <a:lnSpc>
                <a:spcPct val="90000"/>
              </a:lnSpc>
            </a:pPr>
            <a:r>
              <a:rPr lang="en-US" sz="2000" smtClean="0"/>
              <a:t>Hippocampus not fully formed until age 2</a:t>
            </a:r>
          </a:p>
          <a:p>
            <a:pPr lvl="1" eaLnBrk="1" hangingPunct="1">
              <a:lnSpc>
                <a:spcPct val="90000"/>
              </a:lnSpc>
            </a:pPr>
            <a:r>
              <a:rPr lang="en-US" sz="2400" smtClean="0"/>
              <a:t>May be due to a lack of a clear sense-of-self in young children</a:t>
            </a:r>
          </a:p>
          <a:p>
            <a:pPr lvl="1" eaLnBrk="1" hangingPunct="1">
              <a:lnSpc>
                <a:spcPct val="90000"/>
              </a:lnSpc>
            </a:pPr>
            <a:r>
              <a:rPr lang="en-US" sz="2400" smtClean="0"/>
              <a:t>May be the absence of language</a:t>
            </a:r>
          </a:p>
          <a:p>
            <a:pPr lvl="1" eaLnBrk="1" hangingPunct="1">
              <a:lnSpc>
                <a:spcPct val="90000"/>
              </a:lnSpc>
            </a:pPr>
            <a:endParaRPr lang="en-US" sz="240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Special Topics in Memory</a:t>
            </a:r>
          </a:p>
        </p:txBody>
      </p:sp>
      <p:sp>
        <p:nvSpPr>
          <p:cNvPr id="7171" name="Rectangle 3"/>
          <p:cNvSpPr>
            <a:spLocks noGrp="1" noChangeArrowheads="1"/>
          </p:cNvSpPr>
          <p:nvPr>
            <p:ph type="body" idx="1"/>
          </p:nvPr>
        </p:nvSpPr>
        <p:spPr/>
        <p:txBody>
          <a:bodyPr/>
          <a:lstStyle/>
          <a:p>
            <a:pPr eaLnBrk="1" hangingPunct="1"/>
            <a:r>
              <a:rPr lang="en-US" dirty="0" smtClean="0"/>
              <a:t>Extraordinary memory</a:t>
            </a:r>
          </a:p>
          <a:p>
            <a:pPr lvl="1" eaLnBrk="1" hangingPunct="1"/>
            <a:r>
              <a:rPr lang="en-US" dirty="0" smtClean="0"/>
              <a:t>Includes eidetic imagery (photographic memory)</a:t>
            </a:r>
          </a:p>
          <a:p>
            <a:pPr lvl="1" eaLnBrk="1" hangingPunct="1"/>
            <a:r>
              <a:rPr lang="en-US" dirty="0" smtClean="0"/>
              <a:t>Usually due to well developed memory techniques</a:t>
            </a:r>
          </a:p>
          <a:p>
            <a:pPr eaLnBrk="1" hangingPunct="1"/>
            <a:r>
              <a:rPr lang="en-US" dirty="0" smtClean="0"/>
              <a:t>Flashbulb memories</a:t>
            </a:r>
          </a:p>
          <a:p>
            <a:pPr lvl="1" eaLnBrk="1" hangingPunct="1"/>
            <a:r>
              <a:rPr lang="en-US" dirty="0" smtClean="0"/>
              <a:t>Vivid memories of dramatic event</a:t>
            </a:r>
          </a:p>
          <a:p>
            <a:pPr lvl="1" eaLnBrk="1" hangingPunct="1"/>
            <a:r>
              <a:rPr lang="en-US" dirty="0" smtClean="0"/>
              <a:t>May occur because of strong emotional content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smtClean="0"/>
              <a:t>Eidetic Memory</a:t>
            </a:r>
            <a:endParaRPr lang="en-US" dirty="0"/>
          </a:p>
        </p:txBody>
      </p:sp>
      <p:sp>
        <p:nvSpPr>
          <p:cNvPr id="5" name="Content Placeholder 4"/>
          <p:cNvSpPr>
            <a:spLocks noGrp="1"/>
          </p:cNvSpPr>
          <p:nvPr>
            <p:ph idx="1"/>
          </p:nvPr>
        </p:nvSpPr>
        <p:spPr>
          <a:xfrm>
            <a:off x="457200" y="5867399"/>
            <a:ext cx="8229600" cy="427037"/>
          </a:xfrm>
        </p:spPr>
        <p:txBody>
          <a:bodyPr>
            <a:normAutofit fontScale="40000" lnSpcReduction="20000"/>
          </a:bodyPr>
          <a:lstStyle/>
          <a:p>
            <a:r>
              <a:rPr lang="en-US" b="1" dirty="0" smtClean="0"/>
              <a:t>The Woman Who Could Not Forget</a:t>
            </a:r>
          </a:p>
          <a:p>
            <a:r>
              <a:rPr lang="en-US" b="1" dirty="0" smtClean="0"/>
              <a:t> </a:t>
            </a:r>
            <a:r>
              <a:rPr lang="en-US" b="1" dirty="0" smtClean="0">
                <a:hlinkClick r:id="rId4"/>
              </a:rPr>
              <a:t>http://www.youtube.com/watch?v=SoxsMMV538U&amp;feature=related</a:t>
            </a:r>
            <a:endParaRPr lang="en-US" b="1" dirty="0" smtClean="0"/>
          </a:p>
          <a:p>
            <a:endParaRPr lang="en-US" dirty="0"/>
          </a:p>
        </p:txBody>
      </p:sp>
      <p:pic>
        <p:nvPicPr>
          <p:cNvPr id="4" name="the woman Who Could Not Forget - YouTube.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1798320" y="1295399"/>
            <a:ext cx="5821680" cy="447821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Endless Memory, Part 1</a:t>
            </a:r>
          </a:p>
          <a:p>
            <a:r>
              <a:rPr lang="en-US" dirty="0" smtClean="0">
                <a:hlinkClick r:id="rId2"/>
              </a:rPr>
              <a:t>http://www.youtube.com/watch?v=oHeEQ85m79I&amp;feature=relmfu</a:t>
            </a:r>
            <a:endParaRPr lang="en-US" dirty="0" smtClean="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179637"/>
            <a:ext cx="8458200" cy="4114800"/>
          </a:xfrm>
        </p:spPr>
        <p:txBody>
          <a:bodyPr/>
          <a:lstStyle/>
          <a:p>
            <a:r>
              <a:rPr lang="en-US" dirty="0" smtClean="0"/>
              <a:t>Endless Memories pt. 2</a:t>
            </a:r>
          </a:p>
          <a:p>
            <a:r>
              <a:rPr lang="en-US" dirty="0" smtClean="0">
                <a:hlinkClick r:id="rId2"/>
              </a:rPr>
              <a:t>http://www.youtube.com/watch?v=1th1fVIc8Vo&amp;feature=related</a:t>
            </a:r>
            <a:endParaRPr lang="en-US" dirty="0" smtClean="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Flashbulb Memory</a:t>
            </a:r>
            <a:endParaRPr lang="en-US" dirty="0"/>
          </a:p>
        </p:txBody>
      </p:sp>
      <p:sp>
        <p:nvSpPr>
          <p:cNvPr id="6" name="Rectangle 5"/>
          <p:cNvSpPr/>
          <p:nvPr/>
        </p:nvSpPr>
        <p:spPr>
          <a:xfrm>
            <a:off x="1143000" y="1371600"/>
            <a:ext cx="7772400" cy="954107"/>
          </a:xfrm>
          <a:prstGeom prst="rect">
            <a:avLst/>
          </a:prstGeom>
        </p:spPr>
        <p:txBody>
          <a:bodyPr wrap="square">
            <a:spAutoFit/>
          </a:bodyPr>
          <a:lstStyle/>
          <a:p>
            <a:pPr lvl="1"/>
            <a:r>
              <a:rPr lang="en-US" sz="2800" dirty="0" smtClean="0"/>
              <a:t>Vivid memories of dramatic event</a:t>
            </a:r>
          </a:p>
          <a:p>
            <a:pPr lvl="1"/>
            <a:r>
              <a:rPr lang="en-US" sz="2800" dirty="0" smtClean="0"/>
              <a:t>May occur because of strong emotional content</a:t>
            </a:r>
          </a:p>
        </p:txBody>
      </p:sp>
      <p:pic>
        <p:nvPicPr>
          <p:cNvPr id="2050" name="Picture 2" descr="http://t2.gstatic.com/images?q=tbn:ANd9GcROxOapG-mQ1r-H4Wj_F8CKRG2NH7MFfEGfZQ0YdDzBF4yDoi7t"/>
          <p:cNvPicPr>
            <a:picLocks noChangeAspect="1" noChangeArrowheads="1"/>
          </p:cNvPicPr>
          <p:nvPr/>
        </p:nvPicPr>
        <p:blipFill>
          <a:blip r:embed="rId2" cstate="print"/>
          <a:srcRect/>
          <a:stretch>
            <a:fillRect/>
          </a:stretch>
        </p:blipFill>
        <p:spPr bwMode="auto">
          <a:xfrm>
            <a:off x="304800" y="2895600"/>
            <a:ext cx="2378957" cy="2743200"/>
          </a:xfrm>
          <a:prstGeom prst="rect">
            <a:avLst/>
          </a:prstGeom>
          <a:noFill/>
        </p:spPr>
      </p:pic>
      <p:pic>
        <p:nvPicPr>
          <p:cNvPr id="2052" name="Picture 4" descr="http://t0.gstatic.com/images?q=tbn:ANd9GcRwYZTlwuMkshPfDnQLz1H2ODTAphdXGQsOaSle-dNIkqFGDrlS"/>
          <p:cNvPicPr>
            <a:picLocks noChangeAspect="1" noChangeArrowheads="1"/>
          </p:cNvPicPr>
          <p:nvPr/>
        </p:nvPicPr>
        <p:blipFill>
          <a:blip r:embed="rId3" cstate="print"/>
          <a:srcRect/>
          <a:stretch>
            <a:fillRect/>
          </a:stretch>
        </p:blipFill>
        <p:spPr bwMode="auto">
          <a:xfrm>
            <a:off x="6781800" y="2895600"/>
            <a:ext cx="2074704" cy="2590800"/>
          </a:xfrm>
          <a:prstGeom prst="rect">
            <a:avLst/>
          </a:prstGeom>
          <a:noFill/>
        </p:spPr>
      </p:pic>
      <p:pic>
        <p:nvPicPr>
          <p:cNvPr id="2054" name="Picture 6" descr="http://t0.gstatic.com/images?q=tbn:ANd9GcTKlZOc8k5WO_H18MiNxiN3GTqF44rGpaJM4ACU0LpASkC1f3Du"/>
          <p:cNvPicPr>
            <a:picLocks noChangeAspect="1" noChangeArrowheads="1"/>
          </p:cNvPicPr>
          <p:nvPr/>
        </p:nvPicPr>
        <p:blipFill>
          <a:blip r:embed="rId4" cstate="print"/>
          <a:srcRect/>
          <a:stretch>
            <a:fillRect/>
          </a:stretch>
        </p:blipFill>
        <p:spPr bwMode="auto">
          <a:xfrm>
            <a:off x="2895600" y="2895600"/>
            <a:ext cx="3664260" cy="2438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fontScale="90000"/>
          </a:bodyPr>
          <a:lstStyle/>
          <a:p>
            <a:r>
              <a:rPr lang="en-US" u="sng" dirty="0" smtClean="0"/>
              <a:t>Eidetic Memory</a:t>
            </a:r>
            <a:r>
              <a:rPr lang="en-US" dirty="0" smtClean="0"/>
              <a:t>: </a:t>
            </a:r>
            <a:r>
              <a:rPr lang="en-US" i="1" dirty="0" smtClean="0">
                <a:effectLst/>
              </a:rPr>
              <a:t>photographic memory</a:t>
            </a:r>
            <a:endParaRPr lang="en-US" i="1" dirty="0">
              <a:effectLst/>
            </a:endParaRPr>
          </a:p>
        </p:txBody>
      </p:sp>
      <p:pic>
        <p:nvPicPr>
          <p:cNvPr id="4" name="Kim Peek  Idiot Savant (Rain Man) - YouTube.wmv">
            <a:hlinkClick r:id="" action="ppaction://media"/>
          </p:cNvPr>
          <p:cNvPicPr>
            <a:picLocks noGrp="1" noRot="1" noChangeAspect="1"/>
          </p:cNvPicPr>
          <p:nvPr>
            <p:ph idx="1"/>
            <a:videoFile r:link="rId2"/>
            <p:extLst>
              <p:ext uri="{DAA4B4D4-6D71-4841-9C94-3DE7FCFB9230}">
                <p14:media xmlns:p14="http://schemas.microsoft.com/office/powerpoint/2010/main" r:link="rId1"/>
              </p:ext>
            </p:extLst>
          </p:nvPr>
        </p:nvPicPr>
        <p:blipFill>
          <a:blip r:embed="rId4" cstate="print"/>
          <a:stretch>
            <a:fillRect/>
          </a:stretch>
        </p:blipFill>
        <p:spPr>
          <a:xfrm>
            <a:off x="1066800" y="1540730"/>
            <a:ext cx="6477000" cy="498230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Special Topics in Memory</a:t>
            </a:r>
          </a:p>
        </p:txBody>
      </p:sp>
      <p:sp>
        <p:nvSpPr>
          <p:cNvPr id="9219" name="Rectangle 3"/>
          <p:cNvSpPr>
            <a:spLocks noGrp="1" noChangeArrowheads="1"/>
          </p:cNvSpPr>
          <p:nvPr>
            <p:ph type="body" idx="1"/>
          </p:nvPr>
        </p:nvSpPr>
        <p:spPr/>
        <p:txBody>
          <a:bodyPr/>
          <a:lstStyle/>
          <a:p>
            <a:pPr eaLnBrk="1" hangingPunct="1"/>
            <a:r>
              <a:rPr lang="en-US" smtClean="0"/>
              <a:t>Eyewitness testimony</a:t>
            </a:r>
          </a:p>
          <a:p>
            <a:pPr lvl="1" eaLnBrk="1" hangingPunct="1"/>
            <a:r>
              <a:rPr lang="en-US" smtClean="0"/>
              <a:t>Shown to be unreliable</a:t>
            </a:r>
          </a:p>
          <a:p>
            <a:pPr lvl="1" eaLnBrk="1" hangingPunct="1"/>
            <a:r>
              <a:rPr lang="en-US" smtClean="0"/>
              <a:t>People’s recall for events may be influenced by what they heard or constructed after the incident</a:t>
            </a:r>
          </a:p>
          <a:p>
            <a:pPr lvl="1" eaLnBrk="1" hangingPunct="1"/>
            <a:r>
              <a:rPr lang="en-US" smtClean="0"/>
              <a:t>Memory is reconstructed</a:t>
            </a:r>
          </a:p>
          <a:p>
            <a:pPr lvl="1" eaLnBrk="1" hangingPunct="1"/>
            <a:r>
              <a:rPr lang="en-US" smtClean="0"/>
              <a:t>Memories are not stored like snapshots, but are instead like sketches that are altered and added to every time they are called up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Special Topics in Memory</a:t>
            </a:r>
          </a:p>
        </p:txBody>
      </p:sp>
      <p:sp>
        <p:nvSpPr>
          <p:cNvPr id="13315" name="Rectangle 3"/>
          <p:cNvSpPr>
            <a:spLocks noGrp="1" noChangeArrowheads="1"/>
          </p:cNvSpPr>
          <p:nvPr>
            <p:ph type="body" idx="1"/>
          </p:nvPr>
        </p:nvSpPr>
        <p:spPr>
          <a:xfrm>
            <a:off x="457200" y="2179637"/>
            <a:ext cx="8305800" cy="4114800"/>
          </a:xfrm>
        </p:spPr>
        <p:txBody>
          <a:bodyPr>
            <a:normAutofit lnSpcReduction="10000"/>
          </a:bodyPr>
          <a:lstStyle/>
          <a:p>
            <a:pPr eaLnBrk="1" hangingPunct="1">
              <a:lnSpc>
                <a:spcPct val="80000"/>
              </a:lnSpc>
            </a:pPr>
            <a:r>
              <a:rPr lang="en-US" sz="2800" dirty="0" smtClean="0"/>
              <a:t>Eyewitness testimony cont’d</a:t>
            </a:r>
          </a:p>
          <a:p>
            <a:pPr lvl="1" eaLnBrk="1" hangingPunct="1">
              <a:lnSpc>
                <a:spcPct val="80000"/>
              </a:lnSpc>
            </a:pPr>
            <a:r>
              <a:rPr lang="en-US" sz="2400" dirty="0" smtClean="0"/>
              <a:t>Elizabeth Loftus has shown subjects who are given false information about an event or scene tend to incorporate it into their memories, and "recall" the false information as a part of their original memory even two weeks later.</a:t>
            </a:r>
          </a:p>
          <a:p>
            <a:pPr lvl="1" eaLnBrk="1" hangingPunct="1">
              <a:lnSpc>
                <a:spcPct val="80000"/>
              </a:lnSpc>
            </a:pPr>
            <a:r>
              <a:rPr lang="en-US" sz="2400" dirty="0" smtClean="0"/>
              <a:t>Loftus gives the example of the sniper attacks in the fall of 2002. "Everybody was looking for a white van even though the bad guys ended up having a dark Chevy Caprice." That's because some people reported seeing a white van at the scene of the crime. "Witnesses overhear each other," says Loftus, and police may also unintentionally influence people's memories when they talk about a crime. </a:t>
            </a:r>
          </a:p>
          <a:p>
            <a:pPr lvl="1">
              <a:lnSpc>
                <a:spcPct val="80000"/>
              </a:lnSpc>
            </a:pPr>
            <a:r>
              <a:rPr lang="en-US" sz="2400" dirty="0" smtClean="0"/>
              <a:t> </a:t>
            </a:r>
            <a:r>
              <a:rPr lang="en-US" sz="2400" dirty="0" smtClean="0">
                <a:hlinkClick r:id="rId3"/>
              </a:rPr>
              <a:t>http://cnettv.cnet.com/manufacturing-memories/9742-1_53-50069462.html</a:t>
            </a:r>
            <a:endParaRPr lang="en-US" sz="2400" dirty="0" smtClean="0"/>
          </a:p>
          <a:p>
            <a:pPr lvl="1">
              <a:lnSpc>
                <a:spcPct val="80000"/>
              </a:lnSpc>
            </a:pPr>
            <a:endParaRPr lang="en-US" sz="24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does memory work</a:t>
            </a:r>
            <a:endParaRPr lang="en-US" dirty="0"/>
          </a:p>
        </p:txBody>
      </p:sp>
      <p:sp>
        <p:nvSpPr>
          <p:cNvPr id="3" name="Content Placeholder 2"/>
          <p:cNvSpPr>
            <a:spLocks noGrp="1"/>
          </p:cNvSpPr>
          <p:nvPr>
            <p:ph idx="1"/>
          </p:nvPr>
        </p:nvSpPr>
        <p:spPr/>
        <p:txBody>
          <a:bodyPr>
            <a:normAutofit/>
          </a:bodyPr>
          <a:lstStyle/>
          <a:p>
            <a:endParaRPr lang="en-US" dirty="0" smtClean="0"/>
          </a:p>
          <a:p>
            <a:r>
              <a:rPr lang="en-US" b="1" dirty="0" smtClean="0">
                <a:solidFill>
                  <a:schemeClr val="tx2">
                    <a:lumMod val="50000"/>
                  </a:schemeClr>
                </a:solidFill>
              </a:rPr>
              <a:t>We use different “models” to explain memory.  </a:t>
            </a:r>
            <a:endParaRPr lang="en-US" b="1" dirty="0">
              <a:solidFill>
                <a:schemeClr val="tx2">
                  <a:lumMod val="50000"/>
                </a:schemeClr>
              </a:solidFill>
            </a:endParaRPr>
          </a:p>
        </p:txBody>
      </p:sp>
      <p:sp>
        <p:nvSpPr>
          <p:cNvPr id="4" name="Rectangle 3"/>
          <p:cNvSpPr/>
          <p:nvPr/>
        </p:nvSpPr>
        <p:spPr>
          <a:xfrm>
            <a:off x="533400" y="3429000"/>
            <a:ext cx="5181600" cy="461665"/>
          </a:xfrm>
          <a:prstGeom prst="rect">
            <a:avLst/>
          </a:prstGeom>
        </p:spPr>
        <p:txBody>
          <a:bodyPr wrap="square">
            <a:spAutoFit/>
          </a:bodyPr>
          <a:lstStyle/>
          <a:p>
            <a:r>
              <a:rPr lang="en-US" sz="2400" u="sng" dirty="0" smtClean="0">
                <a:solidFill>
                  <a:srgbClr val="FFFF00"/>
                </a:solidFill>
              </a:rPr>
              <a:t>Information Processing Model</a:t>
            </a:r>
            <a:r>
              <a:rPr lang="en-US" sz="2400" dirty="0" smtClean="0">
                <a:solidFill>
                  <a:srgbClr val="FFFF00"/>
                </a:solidFill>
              </a:rPr>
              <a:t>: </a:t>
            </a:r>
            <a:endParaRPr lang="en-US" sz="2400" dirty="0"/>
          </a:p>
        </p:txBody>
      </p:sp>
      <p:sp>
        <p:nvSpPr>
          <p:cNvPr id="5" name="Rectangle 4"/>
          <p:cNvSpPr/>
          <p:nvPr/>
        </p:nvSpPr>
        <p:spPr>
          <a:xfrm>
            <a:off x="3657600" y="3962400"/>
            <a:ext cx="4495800" cy="523220"/>
          </a:xfrm>
          <a:prstGeom prst="rect">
            <a:avLst/>
          </a:prstGeom>
        </p:spPr>
        <p:txBody>
          <a:bodyPr wrap="square">
            <a:spAutoFit/>
          </a:bodyPr>
          <a:lstStyle/>
          <a:p>
            <a:pPr>
              <a:spcBef>
                <a:spcPct val="0"/>
              </a:spcBef>
            </a:pPr>
            <a:r>
              <a:rPr lang="en-US" sz="2800" b="1" dirty="0" smtClean="0">
                <a:ln w="500">
                  <a:solidFill>
                    <a:srgbClr val="464646">
                      <a:shade val="20000"/>
                      <a:satMod val="350000"/>
                    </a:srgbClr>
                  </a:solidFill>
                </a:ln>
                <a:solidFill>
                  <a:srgbClr val="FFFF00"/>
                </a:solidFill>
                <a:effectLst>
                  <a:outerShdw blurRad="30000" dist="30000" dir="2700000" algn="tl" rotWithShape="0">
                    <a:srgbClr val="DEF5FA">
                      <a:shade val="45000"/>
                      <a:satMod val="150000"/>
                      <a:alpha val="90000"/>
                    </a:srgbClr>
                  </a:outerShdw>
                </a:effectLst>
              </a:rPr>
              <a:t>Three Stage Model</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524000"/>
          </a:xfrm>
        </p:spPr>
        <p:txBody>
          <a:bodyPr>
            <a:normAutofit fontScale="90000"/>
          </a:bodyPr>
          <a:lstStyle/>
          <a:p>
            <a:r>
              <a:rPr lang="en-US" u="sng" dirty="0" smtClean="0">
                <a:solidFill>
                  <a:srgbClr val="FFFF00"/>
                </a:solidFill>
              </a:rPr>
              <a:t>Information Processing Model</a:t>
            </a:r>
            <a:r>
              <a:rPr lang="en-US" dirty="0" smtClean="0">
                <a:solidFill>
                  <a:srgbClr val="FFFF00"/>
                </a:solidFill>
              </a:rPr>
              <a:t>: </a:t>
            </a:r>
            <a:r>
              <a:rPr lang="en-US" sz="3100" i="1" dirty="0" smtClean="0">
                <a:solidFill>
                  <a:srgbClr val="FFFF00"/>
                </a:solidFill>
              </a:rPr>
              <a:t>compares our memory to a computer</a:t>
            </a:r>
            <a:r>
              <a:rPr lang="en-US" dirty="0" smtClean="0">
                <a:solidFill>
                  <a:srgbClr val="C00000"/>
                </a:solidFill>
              </a:rPr>
              <a:t/>
            </a:r>
            <a:br>
              <a:rPr lang="en-US" dirty="0" smtClean="0">
                <a:solidFill>
                  <a:srgbClr val="C00000"/>
                </a:solidFill>
              </a:rPr>
            </a:br>
            <a:r>
              <a:rPr lang="en-US" dirty="0" smtClean="0">
                <a:solidFill>
                  <a:srgbClr val="C00000"/>
                </a:solidFill>
              </a:rPr>
              <a:t>3 Step Process in how Memory Works</a:t>
            </a:r>
            <a:endParaRPr lang="en-US" dirty="0">
              <a:solidFill>
                <a:srgbClr val="C00000"/>
              </a:solidFill>
            </a:endParaRPr>
          </a:p>
        </p:txBody>
      </p:sp>
      <p:sp>
        <p:nvSpPr>
          <p:cNvPr id="3" name="Content Placeholder 2"/>
          <p:cNvSpPr>
            <a:spLocks noGrp="1"/>
          </p:cNvSpPr>
          <p:nvPr>
            <p:ph idx="1"/>
          </p:nvPr>
        </p:nvSpPr>
        <p:spPr>
          <a:xfrm>
            <a:off x="457200" y="3687763"/>
            <a:ext cx="8229600" cy="3170237"/>
          </a:xfrm>
        </p:spPr>
        <p:txBody>
          <a:bodyPr>
            <a:normAutofit fontScale="92500" lnSpcReduction="20000"/>
          </a:bodyPr>
          <a:lstStyle/>
          <a:p>
            <a:pPr fontAlgn="auto">
              <a:spcAft>
                <a:spcPts val="0"/>
              </a:spcAft>
              <a:buFont typeface="Arial" pitchFamily="34" charset="0"/>
              <a:buNone/>
              <a:defRPr/>
            </a:pPr>
            <a:r>
              <a:rPr lang="en-US" dirty="0" smtClean="0">
                <a:latin typeface="Comic Sans MS" pitchFamily="66" charset="0"/>
              </a:rPr>
              <a:t>Three step process….</a:t>
            </a:r>
          </a:p>
          <a:p>
            <a:pPr fontAlgn="auto">
              <a:spcAft>
                <a:spcPts val="0"/>
              </a:spcAft>
              <a:buFont typeface="Arial" pitchFamily="34" charset="0"/>
              <a:buNone/>
              <a:defRPr/>
            </a:pPr>
            <a:endParaRPr lang="en-US" dirty="0" smtClean="0">
              <a:latin typeface="Comic Sans MS" pitchFamily="66" charset="0"/>
            </a:endParaRPr>
          </a:p>
          <a:p>
            <a:pPr marL="514350" indent="-514350" fontAlgn="auto">
              <a:spcAft>
                <a:spcPts val="0"/>
              </a:spcAft>
              <a:buFont typeface="+mj-lt"/>
              <a:buAutoNum type="arabicPeriod"/>
              <a:defRPr/>
            </a:pPr>
            <a:r>
              <a:rPr lang="en-US" b="1" u="sng" dirty="0" smtClean="0">
                <a:solidFill>
                  <a:srgbClr val="FFFF00"/>
                </a:solidFill>
                <a:latin typeface="Comic Sans MS" pitchFamily="66" charset="0"/>
              </a:rPr>
              <a:t>Encoding: </a:t>
            </a:r>
            <a:r>
              <a:rPr lang="en-US" i="1" dirty="0" smtClean="0">
                <a:latin typeface="Comic Sans MS" pitchFamily="66" charset="0"/>
              </a:rPr>
              <a:t>The processing of information into the memory system.</a:t>
            </a:r>
          </a:p>
          <a:p>
            <a:pPr marL="514350" indent="-514350" fontAlgn="auto">
              <a:spcAft>
                <a:spcPts val="0"/>
              </a:spcAft>
              <a:buFont typeface="+mj-lt"/>
              <a:buAutoNum type="arabicPeriod"/>
              <a:defRPr/>
            </a:pPr>
            <a:endParaRPr lang="en-US" dirty="0" smtClean="0">
              <a:latin typeface="Comic Sans MS" pitchFamily="66" charset="0"/>
            </a:endParaRPr>
          </a:p>
          <a:p>
            <a:pPr marL="514350" indent="-514350" fontAlgn="auto">
              <a:spcAft>
                <a:spcPts val="0"/>
              </a:spcAft>
              <a:buFont typeface="+mj-lt"/>
              <a:buAutoNum type="arabicPeriod"/>
              <a:defRPr/>
            </a:pPr>
            <a:r>
              <a:rPr lang="en-US" b="1" u="sng" dirty="0" smtClean="0">
                <a:solidFill>
                  <a:srgbClr val="FFFF00"/>
                </a:solidFill>
                <a:latin typeface="Comic Sans MS" pitchFamily="66" charset="0"/>
              </a:rPr>
              <a:t>Storage: </a:t>
            </a:r>
            <a:r>
              <a:rPr lang="en-US" i="1" dirty="0" smtClean="0">
                <a:latin typeface="Comic Sans MS" pitchFamily="66" charset="0"/>
              </a:rPr>
              <a:t>The retention of encoded material over time.</a:t>
            </a:r>
          </a:p>
          <a:p>
            <a:pPr marL="514350" indent="-514350" fontAlgn="auto">
              <a:spcAft>
                <a:spcPts val="0"/>
              </a:spcAft>
              <a:buFont typeface="+mj-lt"/>
              <a:buAutoNum type="arabicPeriod"/>
              <a:defRPr/>
            </a:pPr>
            <a:endParaRPr lang="en-US" dirty="0" smtClean="0">
              <a:latin typeface="Comic Sans MS" pitchFamily="66" charset="0"/>
            </a:endParaRPr>
          </a:p>
          <a:p>
            <a:pPr marL="514350" indent="-514350" fontAlgn="auto">
              <a:spcAft>
                <a:spcPts val="0"/>
              </a:spcAft>
              <a:buFont typeface="+mj-lt"/>
              <a:buAutoNum type="arabicPeriod"/>
              <a:defRPr/>
            </a:pPr>
            <a:r>
              <a:rPr lang="en-US" b="1" u="sng" dirty="0" smtClean="0">
                <a:solidFill>
                  <a:srgbClr val="FFFF00"/>
                </a:solidFill>
                <a:latin typeface="Comic Sans MS" pitchFamily="66" charset="0"/>
              </a:rPr>
              <a:t>Retrieval: </a:t>
            </a:r>
            <a:r>
              <a:rPr lang="en-US" i="1" dirty="0" smtClean="0">
                <a:latin typeface="Comic Sans MS" pitchFamily="66" charset="0"/>
              </a:rPr>
              <a:t>The process of getting the information out of memory storage.</a:t>
            </a:r>
          </a:p>
          <a:p>
            <a:endParaRPr lang="en-US" dirty="0"/>
          </a:p>
        </p:txBody>
      </p:sp>
      <p:pic>
        <p:nvPicPr>
          <p:cNvPr id="4" name="Picture 4" descr="F07_04"/>
          <p:cNvPicPr>
            <a:picLocks noChangeAspect="1" noChangeArrowheads="1"/>
          </p:cNvPicPr>
          <p:nvPr/>
        </p:nvPicPr>
        <p:blipFill>
          <a:blip r:embed="rId2" cstate="print"/>
          <a:srcRect/>
          <a:stretch>
            <a:fillRect/>
          </a:stretch>
        </p:blipFill>
        <p:spPr>
          <a:xfrm>
            <a:off x="4191000" y="1981200"/>
            <a:ext cx="3313112" cy="2446674"/>
          </a:xfrm>
          <a:prstGeom prst="rect">
            <a:avLst/>
          </a:prstGeom>
          <a:noFill/>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dirty="0" smtClean="0">
                <a:solidFill>
                  <a:schemeClr val="tx2">
                    <a:lumMod val="50000"/>
                  </a:schemeClr>
                </a:solidFill>
              </a:rPr>
              <a:t>Encoding</a:t>
            </a:r>
            <a:br>
              <a:rPr lang="en-US" dirty="0" smtClean="0">
                <a:solidFill>
                  <a:schemeClr val="tx2">
                    <a:lumMod val="50000"/>
                  </a:schemeClr>
                </a:solidFill>
              </a:rPr>
            </a:br>
            <a:r>
              <a:rPr lang="en-US" sz="4000" i="1" dirty="0" smtClean="0">
                <a:solidFill>
                  <a:schemeClr val="tx2">
                    <a:lumMod val="50000"/>
                  </a:schemeClr>
                </a:solidFill>
              </a:rPr>
              <a:t>Spacing Effect</a:t>
            </a:r>
            <a:endParaRPr lang="en-US" sz="4000" i="1" dirty="0">
              <a:solidFill>
                <a:schemeClr val="tx2">
                  <a:lumMod val="50000"/>
                </a:schemeClr>
              </a:solidFill>
            </a:endParaRPr>
          </a:p>
        </p:txBody>
      </p:sp>
      <p:sp>
        <p:nvSpPr>
          <p:cNvPr id="7171" name="Rectangle 3"/>
          <p:cNvSpPr>
            <a:spLocks noGrp="1" noChangeArrowheads="1"/>
          </p:cNvSpPr>
          <p:nvPr>
            <p:ph type="body" sz="half" idx="1"/>
          </p:nvPr>
        </p:nvSpPr>
        <p:spPr/>
        <p:txBody>
          <a:bodyPr>
            <a:normAutofit/>
          </a:bodyPr>
          <a:lstStyle/>
          <a:p>
            <a:r>
              <a:rPr lang="en-US" sz="2800" i="1" dirty="0" smtClean="0"/>
              <a:t>We encode better when we study or practice over time.</a:t>
            </a:r>
          </a:p>
          <a:p>
            <a:r>
              <a:rPr lang="en-US" sz="2800" i="1" dirty="0" smtClean="0"/>
              <a:t>DO NOT CRAM!!!!!</a:t>
            </a:r>
            <a:endParaRPr lang="en-US" sz="2800" i="1" dirty="0"/>
          </a:p>
        </p:txBody>
      </p:sp>
      <p:pic>
        <p:nvPicPr>
          <p:cNvPr id="1028" name="Picture 4" descr="C:\Documents and Settings\staylor\Local Settings\Temporary Internet Files\Content.IE5\SGUI1UK2\MC900149769[1].wmf"/>
          <p:cNvPicPr>
            <a:picLocks noChangeAspect="1" noChangeArrowheads="1"/>
          </p:cNvPicPr>
          <p:nvPr/>
        </p:nvPicPr>
        <p:blipFill>
          <a:blip r:embed="rId2" cstate="print"/>
          <a:srcRect/>
          <a:stretch>
            <a:fillRect/>
          </a:stretch>
        </p:blipFill>
        <p:spPr bwMode="auto">
          <a:xfrm>
            <a:off x="5334000" y="1752600"/>
            <a:ext cx="2999715" cy="2008360"/>
          </a:xfrm>
          <a:prstGeom prst="rect">
            <a:avLst/>
          </a:prstGeom>
          <a:noFill/>
        </p:spPr>
      </p:pic>
      <p:sp>
        <p:nvSpPr>
          <p:cNvPr id="12" name="TextBox 11"/>
          <p:cNvSpPr txBox="1"/>
          <p:nvPr/>
        </p:nvSpPr>
        <p:spPr>
          <a:xfrm>
            <a:off x="457200" y="3581400"/>
            <a:ext cx="7543800" cy="3108543"/>
          </a:xfrm>
          <a:prstGeom prst="rect">
            <a:avLst/>
          </a:prstGeom>
          <a:noFill/>
        </p:spPr>
        <p:txBody>
          <a:bodyPr wrap="square" rtlCol="0">
            <a:spAutoFit/>
          </a:bodyPr>
          <a:lstStyle/>
          <a:p>
            <a:pPr fontAlgn="auto">
              <a:spcAft>
                <a:spcPts val="0"/>
              </a:spcAft>
              <a:buFont typeface="Arial" pitchFamily="34" charset="0"/>
              <a:buChar char="•"/>
              <a:defRPr/>
            </a:pPr>
            <a:r>
              <a:rPr lang="en-US" sz="2800" b="1" dirty="0" smtClean="0">
                <a:solidFill>
                  <a:srgbClr val="FFFF00"/>
                </a:solidFill>
                <a:latin typeface="Comic Sans MS" pitchFamily="66" charset="0"/>
              </a:rPr>
              <a:t>The ways we encode:</a:t>
            </a:r>
          </a:p>
          <a:p>
            <a:pPr fontAlgn="auto">
              <a:spcAft>
                <a:spcPts val="0"/>
              </a:spcAft>
              <a:buFont typeface="Arial" pitchFamily="34" charset="0"/>
              <a:buChar char="•"/>
              <a:defRPr/>
            </a:pPr>
            <a:r>
              <a:rPr lang="en-US" sz="2800" b="1" u="sng" dirty="0" smtClean="0">
                <a:solidFill>
                  <a:srgbClr val="FFFF00"/>
                </a:solidFill>
                <a:latin typeface="Comic Sans MS" pitchFamily="66" charset="0"/>
              </a:rPr>
              <a:t>Visual </a:t>
            </a:r>
            <a:r>
              <a:rPr lang="en-US" sz="2800" b="1" u="sng" dirty="0">
                <a:solidFill>
                  <a:srgbClr val="FFFF00"/>
                </a:solidFill>
                <a:latin typeface="Comic Sans MS" pitchFamily="66" charset="0"/>
              </a:rPr>
              <a:t>Encoding</a:t>
            </a:r>
            <a:r>
              <a:rPr lang="en-US" sz="2800" u="sng" dirty="0">
                <a:solidFill>
                  <a:srgbClr val="FFFF00"/>
                </a:solidFill>
                <a:latin typeface="Comic Sans MS" pitchFamily="66" charset="0"/>
              </a:rPr>
              <a:t>: </a:t>
            </a:r>
            <a:r>
              <a:rPr lang="en-US" sz="2800" i="1" dirty="0">
                <a:latin typeface="Comic Sans MS" pitchFamily="66" charset="0"/>
              </a:rPr>
              <a:t>the encoding of picture </a:t>
            </a:r>
            <a:r>
              <a:rPr lang="en-US" sz="2800" dirty="0">
                <a:latin typeface="Comic Sans MS" pitchFamily="66" charset="0"/>
              </a:rPr>
              <a:t>images</a:t>
            </a:r>
            <a:r>
              <a:rPr lang="en-US" sz="2800" dirty="0" smtClean="0">
                <a:latin typeface="Comic Sans MS" pitchFamily="66" charset="0"/>
              </a:rPr>
              <a:t>.  </a:t>
            </a:r>
            <a:endParaRPr lang="en-US" sz="2800" dirty="0">
              <a:latin typeface="Comic Sans MS" pitchFamily="66" charset="0"/>
            </a:endParaRPr>
          </a:p>
          <a:p>
            <a:pPr fontAlgn="auto">
              <a:spcAft>
                <a:spcPts val="0"/>
              </a:spcAft>
              <a:buFont typeface="Arial" pitchFamily="34" charset="0"/>
              <a:buChar char="•"/>
              <a:defRPr/>
            </a:pPr>
            <a:r>
              <a:rPr lang="en-US" sz="2800" b="1" u="sng" dirty="0" smtClean="0">
                <a:solidFill>
                  <a:srgbClr val="FFFF00"/>
                </a:solidFill>
                <a:latin typeface="Comic Sans MS" pitchFamily="66" charset="0"/>
              </a:rPr>
              <a:t>Acoustic </a:t>
            </a:r>
            <a:r>
              <a:rPr lang="en-US" sz="2800" b="1" u="sng" dirty="0">
                <a:solidFill>
                  <a:srgbClr val="FFFF00"/>
                </a:solidFill>
                <a:latin typeface="Comic Sans MS" pitchFamily="66" charset="0"/>
              </a:rPr>
              <a:t>Encoding</a:t>
            </a:r>
            <a:r>
              <a:rPr lang="en-US" sz="2800" u="sng" dirty="0">
                <a:solidFill>
                  <a:srgbClr val="FFFF00"/>
                </a:solidFill>
                <a:latin typeface="Comic Sans MS" pitchFamily="66" charset="0"/>
              </a:rPr>
              <a:t>: </a:t>
            </a:r>
            <a:r>
              <a:rPr lang="en-US" sz="2800" i="1" dirty="0">
                <a:latin typeface="Comic Sans MS" pitchFamily="66" charset="0"/>
              </a:rPr>
              <a:t>the encoding of sound, especially the sounds of words.</a:t>
            </a:r>
          </a:p>
          <a:p>
            <a:pPr fontAlgn="auto">
              <a:spcAft>
                <a:spcPts val="0"/>
              </a:spcAft>
              <a:buFont typeface="Arial" pitchFamily="34" charset="0"/>
              <a:buChar char="•"/>
              <a:defRPr/>
            </a:pPr>
            <a:r>
              <a:rPr lang="en-US" sz="2800" b="1" u="sng" dirty="0" smtClean="0">
                <a:solidFill>
                  <a:srgbClr val="FFFF00"/>
                </a:solidFill>
                <a:latin typeface="Comic Sans MS" pitchFamily="66" charset="0"/>
              </a:rPr>
              <a:t>Semantic Encoding</a:t>
            </a:r>
            <a:r>
              <a:rPr lang="en-US" sz="2800" dirty="0" smtClean="0">
                <a:solidFill>
                  <a:srgbClr val="FFFF00"/>
                </a:solidFill>
                <a:latin typeface="Comic Sans MS" pitchFamily="66" charset="0"/>
              </a:rPr>
              <a:t>: </a:t>
            </a:r>
            <a:r>
              <a:rPr lang="en-US" sz="2800" i="1" dirty="0">
                <a:latin typeface="Comic Sans MS" pitchFamily="66" charset="0"/>
              </a:rPr>
              <a:t>the encoding of meaning.</a:t>
            </a:r>
          </a:p>
        </p:txBody>
      </p:sp>
      <p:sp>
        <p:nvSpPr>
          <p:cNvPr id="13" name="Rectangle 12"/>
          <p:cNvSpPr/>
          <p:nvPr/>
        </p:nvSpPr>
        <p:spPr>
          <a:xfrm>
            <a:off x="4343400" y="838200"/>
            <a:ext cx="4572000" cy="646331"/>
          </a:xfrm>
          <a:prstGeom prst="rect">
            <a:avLst/>
          </a:prstGeom>
        </p:spPr>
        <p:txBody>
          <a:bodyPr>
            <a:spAutoFit/>
          </a:bodyPr>
          <a:lstStyle/>
          <a:p>
            <a:r>
              <a:rPr lang="en-US" dirty="0" smtClean="0">
                <a:hlinkClick r:id="rId3"/>
              </a:rPr>
              <a:t>http://www.psychbytes.com/Flash/Encoding/Encoding.htm</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u="sng" dirty="0">
                <a:solidFill>
                  <a:srgbClr val="FFFF00"/>
                </a:solidFill>
              </a:rPr>
              <a:t>Encoding</a:t>
            </a:r>
          </a:p>
        </p:txBody>
      </p:sp>
      <p:sp>
        <p:nvSpPr>
          <p:cNvPr id="10243" name="Rectangle 3"/>
          <p:cNvSpPr>
            <a:spLocks noGrp="1" noChangeArrowheads="1"/>
          </p:cNvSpPr>
          <p:nvPr>
            <p:ph type="body" idx="1"/>
          </p:nvPr>
        </p:nvSpPr>
        <p:spPr>
          <a:xfrm>
            <a:off x="762000" y="1143000"/>
            <a:ext cx="7772400" cy="1295400"/>
          </a:xfrm>
        </p:spPr>
        <p:txBody>
          <a:bodyPr>
            <a:normAutofit fontScale="92500" lnSpcReduction="20000"/>
          </a:bodyPr>
          <a:lstStyle/>
          <a:p>
            <a:r>
              <a:rPr lang="en-US" sz="3600" dirty="0"/>
              <a:t>The processing </a:t>
            </a:r>
            <a:r>
              <a:rPr lang="en-US" sz="3300" dirty="0"/>
              <a:t>of information into the memory system</a:t>
            </a:r>
            <a:r>
              <a:rPr lang="en-US" sz="3300" dirty="0" smtClean="0"/>
              <a:t>. </a:t>
            </a:r>
            <a:r>
              <a:rPr lang="en-US" sz="3300" i="1" dirty="0" smtClean="0"/>
              <a:t>(what you do to learn something)</a:t>
            </a:r>
            <a:endParaRPr lang="en-US" sz="3300" i="1" dirty="0"/>
          </a:p>
        </p:txBody>
      </p:sp>
      <p:sp>
        <p:nvSpPr>
          <p:cNvPr id="10246" name="Text Box 6"/>
          <p:cNvSpPr txBox="1">
            <a:spLocks noChangeArrowheads="1"/>
          </p:cNvSpPr>
          <p:nvPr/>
        </p:nvSpPr>
        <p:spPr bwMode="auto">
          <a:xfrm>
            <a:off x="381000" y="6096000"/>
            <a:ext cx="4267200" cy="457200"/>
          </a:xfrm>
          <a:prstGeom prst="rect">
            <a:avLst/>
          </a:prstGeom>
          <a:noFill/>
          <a:ln w="9525">
            <a:noFill/>
            <a:miter lim="800000"/>
            <a:headEnd/>
            <a:tailEnd/>
          </a:ln>
          <a:effectLst/>
        </p:spPr>
        <p:txBody>
          <a:bodyPr>
            <a:spAutoFit/>
          </a:bodyPr>
          <a:lstStyle/>
          <a:p>
            <a:pPr>
              <a:spcBef>
                <a:spcPct val="50000"/>
              </a:spcBef>
            </a:pPr>
            <a:r>
              <a:rPr lang="en-US"/>
              <a:t>Typing info into a computer</a:t>
            </a:r>
          </a:p>
        </p:txBody>
      </p:sp>
      <p:sp>
        <p:nvSpPr>
          <p:cNvPr id="10247" name="Text Box 7"/>
          <p:cNvSpPr txBox="1">
            <a:spLocks noChangeArrowheads="1"/>
          </p:cNvSpPr>
          <p:nvPr/>
        </p:nvSpPr>
        <p:spPr bwMode="auto">
          <a:xfrm>
            <a:off x="4876800" y="6172200"/>
            <a:ext cx="3962400" cy="457200"/>
          </a:xfrm>
          <a:prstGeom prst="rect">
            <a:avLst/>
          </a:prstGeom>
          <a:noFill/>
          <a:ln w="9525">
            <a:noFill/>
            <a:miter lim="800000"/>
            <a:headEnd/>
            <a:tailEnd/>
          </a:ln>
          <a:effectLst/>
        </p:spPr>
        <p:txBody>
          <a:bodyPr>
            <a:spAutoFit/>
          </a:bodyPr>
          <a:lstStyle/>
          <a:p>
            <a:pPr>
              <a:spcBef>
                <a:spcPct val="50000"/>
              </a:spcBef>
            </a:pPr>
            <a:r>
              <a:rPr lang="en-US" dirty="0"/>
              <a:t>Getting a girls name at a party</a:t>
            </a:r>
          </a:p>
        </p:txBody>
      </p:sp>
      <p:pic>
        <p:nvPicPr>
          <p:cNvPr id="58370" name="Picture 2" descr="http://t3.gstatic.com/images?q=tbn:ANd9GcRFROZzjVU89UtJySOJxMc5pGpAit_t9PVtmujyxgDaRUqWlYsx"/>
          <p:cNvPicPr>
            <a:picLocks noChangeAspect="1" noChangeArrowheads="1"/>
          </p:cNvPicPr>
          <p:nvPr/>
        </p:nvPicPr>
        <p:blipFill>
          <a:blip r:embed="rId2" cstate="print"/>
          <a:srcRect/>
          <a:stretch>
            <a:fillRect/>
          </a:stretch>
        </p:blipFill>
        <p:spPr bwMode="auto">
          <a:xfrm>
            <a:off x="4724399" y="3200400"/>
            <a:ext cx="3792509" cy="2514600"/>
          </a:xfrm>
          <a:prstGeom prst="rect">
            <a:avLst/>
          </a:prstGeom>
          <a:noFill/>
        </p:spPr>
      </p:pic>
      <p:pic>
        <p:nvPicPr>
          <p:cNvPr id="58371" name="Picture 3" descr="C:\Program Files\Microsoft Office\MEDIA\CAGCAT10\j0195384.wmf"/>
          <p:cNvPicPr>
            <a:picLocks noChangeAspect="1" noChangeArrowheads="1"/>
          </p:cNvPicPr>
          <p:nvPr/>
        </p:nvPicPr>
        <p:blipFill>
          <a:blip r:embed="rId3" cstate="print"/>
          <a:srcRect/>
          <a:stretch>
            <a:fillRect/>
          </a:stretch>
        </p:blipFill>
        <p:spPr bwMode="auto">
          <a:xfrm>
            <a:off x="685800" y="2819400"/>
            <a:ext cx="2985672" cy="304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Celebration">
  <a:themeElements>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3.xml><?xml version="1.0" encoding="utf-8"?>
<a:theme xmlns:a="http://schemas.openxmlformats.org/drawingml/2006/main" name="Modul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Office Theme">
  <a:themeElements>
    <a:clrScheme name="Fresh">
      <a:dk1>
        <a:sysClr val="windowText" lastClr="000000"/>
      </a:dk1>
      <a:lt1>
        <a:sysClr val="window" lastClr="FFFFFF"/>
      </a:lt1>
      <a:dk2>
        <a:srgbClr val="89C540"/>
      </a:dk2>
      <a:lt2>
        <a:srgbClr val="F0E5B6"/>
      </a:lt2>
      <a:accent1>
        <a:srgbClr val="3B4F18"/>
      </a:accent1>
      <a:accent2>
        <a:srgbClr val="CCC834"/>
      </a:accent2>
      <a:accent3>
        <a:srgbClr val="F49AE1"/>
      </a:accent3>
      <a:accent4>
        <a:srgbClr val="2AC9DE"/>
      </a:accent4>
      <a:accent5>
        <a:srgbClr val="927B74"/>
      </a:accent5>
      <a:accent6>
        <a:srgbClr val="769F11"/>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Symphony</Template>
  <TotalTime>896</TotalTime>
  <Words>2403</Words>
  <Application>Microsoft Macintosh PowerPoint</Application>
  <PresentationFormat>On-screen Show (4:3)</PresentationFormat>
  <Paragraphs>259</Paragraphs>
  <Slides>59</Slides>
  <Notes>10</Notes>
  <HiddenSlides>0</HiddenSlides>
  <MMClips>7</MMClips>
  <ScaleCrop>false</ScaleCrop>
  <HeadingPairs>
    <vt:vector size="4" baseType="variant">
      <vt:variant>
        <vt:lpstr>Theme</vt:lpstr>
      </vt:variant>
      <vt:variant>
        <vt:i4>4</vt:i4>
      </vt:variant>
      <vt:variant>
        <vt:lpstr>Slide Titles</vt:lpstr>
      </vt:variant>
      <vt:variant>
        <vt:i4>59</vt:i4>
      </vt:variant>
    </vt:vector>
  </HeadingPairs>
  <TitlesOfParts>
    <vt:vector size="63" baseType="lpstr">
      <vt:lpstr>Deluxe</vt:lpstr>
      <vt:lpstr>Celebration</vt:lpstr>
      <vt:lpstr>Module</vt:lpstr>
      <vt:lpstr>Office Theme</vt:lpstr>
      <vt:lpstr>Draw a penny in the top right of your paper.</vt:lpstr>
      <vt:lpstr>Which penny does yours look like?</vt:lpstr>
      <vt:lpstr>It was A</vt:lpstr>
      <vt:lpstr>Cognition </vt:lpstr>
      <vt:lpstr>Ch. 10     Memory:  is your capacity to register, store, and recover information over time, or more simply, the persistence of learning over time. </vt:lpstr>
      <vt:lpstr>How does memory work</vt:lpstr>
      <vt:lpstr>Information Processing Model: compares our memory to a computer 3 Step Process in how Memory Works</vt:lpstr>
      <vt:lpstr>Encoding Spacing Effect</vt:lpstr>
      <vt:lpstr>Encoding</vt:lpstr>
      <vt:lpstr>Storage</vt:lpstr>
      <vt:lpstr>Retrieval</vt:lpstr>
      <vt:lpstr>Three Stages of Memory</vt:lpstr>
      <vt:lpstr>Iconic Memory</vt:lpstr>
      <vt:lpstr>Short Term Memory</vt:lpstr>
      <vt:lpstr>Short Term Memory</vt:lpstr>
      <vt:lpstr>Short Term Memory</vt:lpstr>
      <vt:lpstr>Long Term Memory</vt:lpstr>
      <vt:lpstr>Organization of memories</vt:lpstr>
      <vt:lpstr>Flashbulb Memory</vt:lpstr>
      <vt:lpstr>Recall Versus Recognition</vt:lpstr>
      <vt:lpstr>Spacing Effect</vt:lpstr>
      <vt:lpstr>Clive Wearing the Man with no short term memory.</vt:lpstr>
      <vt:lpstr>Serial Position Effect get out a sheet of paper…</vt:lpstr>
      <vt:lpstr>PRIMING EFFECT  (don’t need) </vt:lpstr>
      <vt:lpstr>Semantic Priming  (don’t need)</vt:lpstr>
      <vt:lpstr>PowerPoint Presentation</vt:lpstr>
      <vt:lpstr>Mnemonics</vt:lpstr>
      <vt:lpstr>Method of Loci   Get out paper</vt:lpstr>
      <vt:lpstr>Context Effects</vt:lpstr>
      <vt:lpstr>If you have a strong emotional reaction to a remembered event, does that mean your memory is accurate? </vt:lpstr>
      <vt:lpstr>Mood-Congruent Memory</vt:lpstr>
      <vt:lpstr>Take out a piece of paper…..</vt:lpstr>
      <vt:lpstr>Was it easy or hard?</vt:lpstr>
      <vt:lpstr>Now pick pick out the seven dwarves.</vt:lpstr>
      <vt:lpstr>Seven Dwarves</vt:lpstr>
      <vt:lpstr>False Memories</vt:lpstr>
      <vt:lpstr>Forgetting</vt:lpstr>
      <vt:lpstr>Theories of Forgetting</vt:lpstr>
      <vt:lpstr>Forgetting</vt:lpstr>
      <vt:lpstr>Storage Decay</vt:lpstr>
      <vt:lpstr>PowerPoint Presentation</vt:lpstr>
      <vt:lpstr>Motivated Forgetting</vt:lpstr>
      <vt:lpstr>Motivated Forgetting</vt:lpstr>
      <vt:lpstr>My Trip To Cheesecake Factory</vt:lpstr>
      <vt:lpstr>Cheesecake factory</vt:lpstr>
      <vt:lpstr>Memory Construction</vt:lpstr>
      <vt:lpstr>False Memories</vt:lpstr>
      <vt:lpstr>Misinformation Effect</vt:lpstr>
      <vt:lpstr>Misinformation Effect</vt:lpstr>
      <vt:lpstr>Source Amnesia (Source Attribution)</vt:lpstr>
      <vt:lpstr>Special Topics in Memory</vt:lpstr>
      <vt:lpstr>Special Topics in Memory</vt:lpstr>
      <vt:lpstr>Eidetic Memory</vt:lpstr>
      <vt:lpstr>PowerPoint Presentation</vt:lpstr>
      <vt:lpstr>PowerPoint Presentation</vt:lpstr>
      <vt:lpstr>Flashbulb Memory</vt:lpstr>
      <vt:lpstr>Eidetic Memory: photographic memory</vt:lpstr>
      <vt:lpstr>Special Topics in Memory</vt:lpstr>
      <vt:lpstr>Special Topics in Memory</vt:lpstr>
    </vt:vector>
  </TitlesOfParts>
  <Company>BOE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staylor</dc:creator>
  <cp:lastModifiedBy>Justin Wisdom</cp:lastModifiedBy>
  <cp:revision>41</cp:revision>
  <dcterms:created xsi:type="dcterms:W3CDTF">2011-10-01T15:15:15Z</dcterms:created>
  <dcterms:modified xsi:type="dcterms:W3CDTF">2015-02-20T21:25:27Z</dcterms:modified>
</cp:coreProperties>
</file>