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sldIdLst>
    <p:sldId id="256" r:id="rId2"/>
    <p:sldId id="260" r:id="rId3"/>
    <p:sldId id="277" r:id="rId4"/>
    <p:sldId id="278" r:id="rId5"/>
    <p:sldId id="276" r:id="rId6"/>
    <p:sldId id="263" r:id="rId7"/>
    <p:sldId id="279" r:id="rId8"/>
    <p:sldId id="282" r:id="rId9"/>
    <p:sldId id="280" r:id="rId10"/>
    <p:sldId id="281" r:id="rId11"/>
    <p:sldId id="257" r:id="rId12"/>
    <p:sldId id="258" r:id="rId13"/>
    <p:sldId id="266" r:id="rId14"/>
    <p:sldId id="267" r:id="rId15"/>
    <p:sldId id="268" r:id="rId16"/>
    <p:sldId id="269" r:id="rId17"/>
    <p:sldId id="270" r:id="rId18"/>
    <p:sldId id="271" r:id="rId19"/>
    <p:sldId id="283" r:id="rId20"/>
    <p:sldId id="272" r:id="rId21"/>
    <p:sldId id="273" r:id="rId22"/>
    <p:sldId id="275" r:id="rId23"/>
    <p:sldId id="274" r:id="rId24"/>
    <p:sldId id="25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3" d="100"/>
          <a:sy n="33" d="100"/>
        </p:scale>
        <p:origin x="-17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0BFEDC-DF97-45F6-A4A3-CCD4298F239A}" type="datetimeFigureOut">
              <a:rPr lang="en-US" smtClean="0"/>
              <a:pPr/>
              <a:t>2/16/15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C1C8F-8CCE-4354-9F46-C763D51C6B54}" type="slidenum">
              <a:rPr lang="en-US" smtClean="0"/>
              <a:pPr/>
              <a:t>‹#›</a:t>
            </a:fld>
            <a:endParaRPr lang="en-US"/>
          </a:p>
        </p:txBody>
      </p:sp>
    </p:spTree>
    <p:extLst>
      <p:ext uri="{BB962C8B-B14F-4D97-AF65-F5344CB8AC3E}">
        <p14:creationId xmlns:p14="http://schemas.microsoft.com/office/powerpoint/2010/main" val="2107739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4225588" y="-11796713"/>
            <a:ext cx="16651288" cy="12490451"/>
          </a:xfrm>
        </p:spPr>
      </p:sp>
      <p:sp>
        <p:nvSpPr>
          <p:cNvPr id="131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4225588" y="-11796713"/>
            <a:ext cx="16651288" cy="12490451"/>
          </a:xfrm>
        </p:spPr>
      </p:sp>
      <p:sp>
        <p:nvSpPr>
          <p:cNvPr id="135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4225588" y="-11796713"/>
            <a:ext cx="16651288" cy="12490451"/>
          </a:xfrm>
        </p:spPr>
      </p:sp>
      <p:sp>
        <p:nvSpPr>
          <p:cNvPr id="135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4225588" y="-11796713"/>
            <a:ext cx="16651288" cy="12490451"/>
          </a:xfrm>
        </p:spPr>
      </p:sp>
      <p:sp>
        <p:nvSpPr>
          <p:cNvPr id="1382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4225588" y="-11796713"/>
            <a:ext cx="16651288" cy="12490451"/>
          </a:xfrm>
        </p:spPr>
      </p:sp>
      <p:sp>
        <p:nvSpPr>
          <p:cNvPr id="1413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4225588" y="-11796713"/>
            <a:ext cx="16651288" cy="12490451"/>
          </a:xfrm>
        </p:spPr>
      </p:sp>
      <p:sp>
        <p:nvSpPr>
          <p:cNvPr id="1423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4225588" y="-11796713"/>
            <a:ext cx="16651288" cy="12490451"/>
          </a:xfrm>
        </p:spPr>
      </p:sp>
      <p:sp>
        <p:nvSpPr>
          <p:cNvPr id="143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446CC2-E5AC-43C9-A82D-A04DE9352FF4}" type="datetimeFigureOut">
              <a:rPr lang="en-US" smtClean="0"/>
              <a:pPr/>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E9182-66A7-4709-AD25-E8754966BDEB}"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46CC2-E5AC-43C9-A82D-A04DE9352FF4}" type="datetimeFigureOut">
              <a:rPr lang="en-US" smtClean="0"/>
              <a:pPr/>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E9182-66A7-4709-AD25-E8754966BDEB}"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46CC2-E5AC-43C9-A82D-A04DE9352FF4}" type="datetimeFigureOut">
              <a:rPr lang="en-US" smtClean="0"/>
              <a:pPr/>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E9182-66A7-4709-AD25-E8754966BDEB}"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7150"/>
            <a:ext cx="7769225" cy="13112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1613" cy="416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21213" y="1885950"/>
            <a:ext cx="4011612" cy="416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7C3ED3C-AE4F-4C9B-BF6D-5D4A3B6E9E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46CC2-E5AC-43C9-A82D-A04DE9352FF4}" type="datetimeFigureOut">
              <a:rPr lang="en-US" smtClean="0"/>
              <a:pPr/>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E9182-66A7-4709-AD25-E8754966BDEB}"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46CC2-E5AC-43C9-A82D-A04DE9352FF4}" type="datetimeFigureOut">
              <a:rPr lang="en-US" smtClean="0"/>
              <a:pPr/>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E9182-66A7-4709-AD25-E8754966BDEB}"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446CC2-E5AC-43C9-A82D-A04DE9352FF4}" type="datetimeFigureOut">
              <a:rPr lang="en-US" smtClean="0"/>
              <a:pPr/>
              <a:t>2/16/15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E9182-66A7-4709-AD25-E8754966BDEB}"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446CC2-E5AC-43C9-A82D-A04DE9352FF4}" type="datetimeFigureOut">
              <a:rPr lang="en-US" smtClean="0"/>
              <a:pPr/>
              <a:t>2/16/15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E9182-66A7-4709-AD25-E8754966BDEB}"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446CC2-E5AC-43C9-A82D-A04DE9352FF4}" type="datetimeFigureOut">
              <a:rPr lang="en-US" smtClean="0"/>
              <a:pPr/>
              <a:t>2/16/15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E9182-66A7-4709-AD25-E8754966BDEB}"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46CC2-E5AC-43C9-A82D-A04DE9352FF4}" type="datetimeFigureOut">
              <a:rPr lang="en-US" smtClean="0"/>
              <a:pPr/>
              <a:t>2/16/15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E9182-66A7-4709-AD25-E8754966BDEB}"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46CC2-E5AC-43C9-A82D-A04DE9352FF4}" type="datetimeFigureOut">
              <a:rPr lang="en-US" smtClean="0"/>
              <a:pPr/>
              <a:t>2/16/15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E9182-66A7-4709-AD25-E8754966BDEB}"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46CC2-E5AC-43C9-A82D-A04DE9352FF4}" type="datetimeFigureOut">
              <a:rPr lang="en-US" smtClean="0"/>
              <a:pPr/>
              <a:t>2/16/15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E9182-66A7-4709-AD25-E8754966BDEB}"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46CC2-E5AC-43C9-A82D-A04DE9352FF4}" type="datetimeFigureOut">
              <a:rPr lang="en-US" smtClean="0"/>
              <a:pPr/>
              <a:t>2/16/15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E9182-66A7-4709-AD25-E8754966BDEB}"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5.png"/><Relationship Id="rId5" Type="http://schemas.openxmlformats.org/officeDocument/2006/relationships/hyperlink" Target="http://www.youtube.com/watch?v=SBTP7W5c3c8&amp;feature=related" TargetMode="External"/><Relationship Id="rId1" Type="http://schemas.microsoft.com/office/2007/relationships/media" Target="file:///C:\Documents%20and%20Settings\staylor\My%20Documents\My%20Videos\roy%20demonstrates%20a%20cognitive%20map%20-%20YouTube.wmv" TargetMode="External"/><Relationship Id="rId2" Type="http://schemas.openxmlformats.org/officeDocument/2006/relationships/video" Target="file:///C:\Documents%20and%20Settings\staylor\My%20Documents\My%20Videos\roy%20demonstrates%20a%20cognitive%20map%20-%20YouTube.wmv"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6.png"/><Relationship Id="rId5" Type="http://schemas.openxmlformats.org/officeDocument/2006/relationships/image" Target="../media/image7.jpeg"/><Relationship Id="rId1" Type="http://schemas.microsoft.com/office/2007/relationships/media" Target="file:///C:\Documents%20and%20Settings\staylor\My%20Documents\My%20Videos\Albert%20Bandura%20Bobo%20Doll%20experiment%20tesis%20agresividad%20-%20YouTube.wmv" TargetMode="External"/><Relationship Id="rId2" Type="http://schemas.openxmlformats.org/officeDocument/2006/relationships/video" Target="file:///C:\Documents%20and%20Settings\staylor\My%20Documents\My%20Videos\Albert%20Bandura%20Bobo%20Doll%20experiment%20tesis%20agresividad%20-%20YouTube.wmv"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8.png"/><Relationship Id="rId1" Type="http://schemas.microsoft.com/office/2007/relationships/media" Target="file:///C:\Documents%20and%20Settings\staylor\My%20Documents\My%20Videos\children%20See,%20Children%20Do%20%20%20-%20YouTube.wmv" TargetMode="External"/><Relationship Id="rId2" Type="http://schemas.openxmlformats.org/officeDocument/2006/relationships/video" Target="file:///C:\Documents%20and%20Settings\staylor\My%20Documents\My%20Videos\children%20See,%20Children%20Do%20%20%20-%20YouTube.wmv"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hyperlink" Target="http://www.cbsnews.com/video/watch/?id=3433531n" TargetMode="External"/><Relationship Id="rId5" Type="http://schemas.openxmlformats.org/officeDocument/2006/relationships/image" Target="../media/image9.pn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10.jpeg"/><Relationship Id="rId1" Type="http://schemas.openxmlformats.org/officeDocument/2006/relationships/tags" Target="../tags/tag5.xml"/><Relationship Id="rId2"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1" Type="http://schemas.openxmlformats.org/officeDocument/2006/relationships/tags" Target="../tags/tag7.xml"/><Relationship Id="rId2"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1" Type="http://schemas.openxmlformats.org/officeDocument/2006/relationships/tags" Target="../tags/tag9.xml"/><Relationship Id="rId2" Type="http://schemas.openxmlformats.org/officeDocument/2006/relationships/tags" Target="../tags/tag10.xml"/></Relationships>
</file>

<file path=ppt/slides/_rels/slide17.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12.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video" Target="file:///C:\Documents%20and%20Settings\staylor\My%20Documents\My%20Videos\mirror%20neurons%20part%201.wmv" TargetMode="External"/><Relationship Id="rId4" Type="http://schemas.openxmlformats.org/officeDocument/2006/relationships/slideLayout" Target="../slideLayouts/slideLayout12.xml"/><Relationship Id="rId5" Type="http://schemas.openxmlformats.org/officeDocument/2006/relationships/image" Target="../media/image12.png"/><Relationship Id="rId6" Type="http://schemas.openxmlformats.org/officeDocument/2006/relationships/hyperlink" Target="http://www.ted.com/talks/vs_ramachandran_the_neurons_that_shaped_civilization.html" TargetMode="External"/><Relationship Id="rId1" Type="http://schemas.openxmlformats.org/officeDocument/2006/relationships/tags" Target="../tags/tag13.xml"/><Relationship Id="rId2" Type="http://schemas.microsoft.com/office/2007/relationships/media" Target="file:///C:\Documents%20and%20Settings\staylor\My%20Documents\My%20Videos\mirror%20neurons%20part%201.wmv" TargetMode="Externa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12.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12.xm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hyperlink" Target="http://ezinearticles.com/?9-Top-Baseball-Superstitions&amp;id=1526015" TargetMode="External"/></Relationships>
</file>

<file path=ppt/slides/_rels/slide23.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ctfl.org/images/April08TLEMarkParisiCartoonOffTheMark.jpg" TargetMode="External"/><Relationship Id="rId4" Type="http://schemas.openxmlformats.org/officeDocument/2006/relationships/hyperlink" Target="http://www.sangrea.net/free-cartoons/phil_joy-of-learning.jpg" TargetMode="External"/><Relationship Id="rId5" Type="http://schemas.openxmlformats.org/officeDocument/2006/relationships/hyperlink" Target="http://hollywoodhatesme.files.wordpress.com/2009/10/jason.jpg" TargetMode="External"/><Relationship Id="rId6" Type="http://schemas.openxmlformats.org/officeDocument/2006/relationships/hyperlink" Target="http://blogs.smh.com.au/sit/broccoli2.jpg" TargetMode="External"/><Relationship Id="rId7" Type="http://schemas.openxmlformats.org/officeDocument/2006/relationships/hyperlink" Target="http://www.blog.joelx.com/de-motivational-posters/730/" TargetMode="External"/><Relationship Id="rId1" Type="http://schemas.openxmlformats.org/officeDocument/2006/relationships/slideLayout" Target="../slideLayouts/slideLayout2.xml"/><Relationship Id="rId2" Type="http://schemas.openxmlformats.org/officeDocument/2006/relationships/hyperlink" Target="http://www.appsychology.com/appsychPP/appsychology/APpresentationshome.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youtube.com/watch?v=QB9vxiMigh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png"/><Relationship Id="rId5" Type="http://schemas.openxmlformats.org/officeDocument/2006/relationships/hyperlink" Target="http://www.youtube.com/watch?v=a9UDvHAsddE" TargetMode="External"/><Relationship Id="rId1" Type="http://schemas.openxmlformats.org/officeDocument/2006/relationships/tags" Target="../tags/tag2.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video" Target="file:///C:\Documents%20and%20Settings\staylor\My%20Documents\My%20Videos\examples%20of%20Latent%20Learning%20-%20YouTube.wmv" TargetMode="External"/><Relationship Id="rId4" Type="http://schemas.openxmlformats.org/officeDocument/2006/relationships/slideLayout" Target="../slideLayouts/slideLayout12.xml"/><Relationship Id="rId5" Type="http://schemas.openxmlformats.org/officeDocument/2006/relationships/notesSlide" Target="../notesSlides/notesSlide3.xml"/><Relationship Id="rId6" Type="http://schemas.openxmlformats.org/officeDocument/2006/relationships/image" Target="../media/image2.png"/><Relationship Id="rId1" Type="http://schemas.openxmlformats.org/officeDocument/2006/relationships/tags" Target="../tags/tag3.xml"/><Relationship Id="rId2" Type="http://schemas.microsoft.com/office/2007/relationships/media" Target="file:///C:\Documents%20and%20Settings\staylor\My%20Documents\My%20Videos\examples%20of%20Latent%20Learning%20-%20YouTube.wmv"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3.png"/><Relationship Id="rId5" Type="http://schemas.openxmlformats.org/officeDocument/2006/relationships/hyperlink" Target="http://www.youtube.com/watch?v=fPz6uvIbWZE" TargetMode="External"/><Relationship Id="rId1" Type="http://schemas.microsoft.com/office/2007/relationships/media" Target="file:///C:\Documents%20and%20Settings\staylor\My%20Documents\My%20Videos\insight%20learning%20%20Chimpanzee%20Problem%20Solving%20-%20YouTube.wmv" TargetMode="External"/><Relationship Id="rId2" Type="http://schemas.openxmlformats.org/officeDocument/2006/relationships/video" Target="file:///C:\Documents%20and%20Settings\staylor\My%20Documents\My%20Videos\insight%20learning%20%20Chimpanzee%20Problem%20Solving%20-%20YouTube.wmv"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hyperlink" Target="http://www.youtube.com/watch?v=j82GKTgVDkw" TargetMode="External"/><Relationship Id="rId5" Type="http://schemas.openxmlformats.org/officeDocument/2006/relationships/image" Target="../media/image4.png"/><Relationship Id="rId1" Type="http://schemas.microsoft.com/office/2007/relationships/media" Target="file:///C:\Documents%20and%20Settings\staylor\My%20Documents\My%20Videos\matrix%20-%20Neo%20vs%20Morpheus%20-%20YouTube.wmv" TargetMode="External"/><Relationship Id="rId2" Type="http://schemas.openxmlformats.org/officeDocument/2006/relationships/video" Target="file:///C:\Documents%20and%20Settings\staylor\My%20Documents\My%20Videos\matrix%20-%20Neo%20vs%20Morpheus%20-%20YouTube.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6 Cognitive Learning</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Thought Process:</a:t>
            </a:r>
          </a:p>
          <a:p>
            <a:r>
              <a:rPr lang="en-US" dirty="0" smtClean="0"/>
              <a:t>Watson and Skinner thought learning was from environment.  Cognitive theorist interpreted learning as a thinking process.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Learning</a:t>
            </a:r>
            <a:endParaRPr lang="en-US" dirty="0"/>
          </a:p>
        </p:txBody>
      </p:sp>
      <p:sp>
        <p:nvSpPr>
          <p:cNvPr id="3" name="Content Placeholder 2"/>
          <p:cNvSpPr>
            <a:spLocks noGrp="1"/>
          </p:cNvSpPr>
          <p:nvPr>
            <p:ph sz="half" idx="1"/>
          </p:nvPr>
        </p:nvSpPr>
        <p:spPr>
          <a:xfrm>
            <a:off x="228600" y="1676400"/>
            <a:ext cx="4011613" cy="4168775"/>
          </a:xfrm>
        </p:spPr>
        <p:txBody>
          <a:bodyPr/>
          <a:lstStyle/>
          <a:p>
            <a:r>
              <a:rPr lang="en-US" b="1" u="sng" dirty="0" smtClean="0">
                <a:solidFill>
                  <a:srgbClr val="C00000"/>
                </a:solidFill>
                <a:latin typeface="Times New Roman" pitchFamily="18" charset="0"/>
              </a:rPr>
              <a:t>Edward </a:t>
            </a:r>
            <a:r>
              <a:rPr lang="en-US" b="1" u="sng" dirty="0" err="1" smtClean="0">
                <a:solidFill>
                  <a:srgbClr val="C00000"/>
                </a:solidFill>
                <a:latin typeface="Times New Roman" pitchFamily="18" charset="0"/>
              </a:rPr>
              <a:t>Tolman</a:t>
            </a:r>
            <a:r>
              <a:rPr lang="en-US" b="1" dirty="0" smtClean="0">
                <a:solidFill>
                  <a:srgbClr val="C00000"/>
                </a:solidFill>
                <a:latin typeface="Times New Roman" pitchFamily="18" charset="0"/>
              </a:rPr>
              <a:t> </a:t>
            </a:r>
            <a:r>
              <a:rPr lang="en-US" dirty="0" smtClean="0">
                <a:latin typeface="Times New Roman" pitchFamily="18" charset="0"/>
              </a:rPr>
              <a:t>– Rats and maze example (rats created a cognitive map)</a:t>
            </a:r>
          </a:p>
          <a:p>
            <a:r>
              <a:rPr lang="en-US" b="1" u="sng" dirty="0" smtClean="0">
                <a:solidFill>
                  <a:srgbClr val="C00000"/>
                </a:solidFill>
                <a:latin typeface="Times New Roman" pitchFamily="18" charset="0"/>
              </a:rPr>
              <a:t>Cognitive Map:  </a:t>
            </a:r>
            <a:r>
              <a:rPr lang="en-US" dirty="0" smtClean="0">
                <a:latin typeface="Times New Roman" pitchFamily="18" charset="0"/>
              </a:rPr>
              <a:t>mental picture</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5" name="roy demonstrates a cognitive map - YouTube.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4419600" y="1752600"/>
            <a:ext cx="4556760" cy="3505200"/>
          </a:xfrm>
          <a:prstGeom prst="rect">
            <a:avLst/>
          </a:prstGeom>
        </p:spPr>
      </p:pic>
      <p:sp>
        <p:nvSpPr>
          <p:cNvPr id="6" name="Rectangle 5"/>
          <p:cNvSpPr/>
          <p:nvPr/>
        </p:nvSpPr>
        <p:spPr>
          <a:xfrm>
            <a:off x="4419600" y="5638800"/>
            <a:ext cx="4572000" cy="923330"/>
          </a:xfrm>
          <a:prstGeom prst="rect">
            <a:avLst/>
          </a:prstGeom>
        </p:spPr>
        <p:txBody>
          <a:bodyPr>
            <a:spAutoFit/>
          </a:bodyPr>
          <a:lstStyle/>
          <a:p>
            <a:r>
              <a:rPr lang="en-US" dirty="0" smtClean="0">
                <a:hlinkClick r:id="rId5"/>
              </a:rPr>
              <a:t>http://www.youtube.com/watch?v=SBTP7W5c3c8&amp;feature=related</a:t>
            </a:r>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itle 6"/>
          <p:cNvSpPr>
            <a:spLocks noGrp="1"/>
          </p:cNvSpPr>
          <p:nvPr>
            <p:ph type="title"/>
          </p:nvPr>
        </p:nvSpPr>
        <p:spPr>
          <a:xfrm>
            <a:off x="457200" y="274638"/>
            <a:ext cx="6477000" cy="1143000"/>
          </a:xfrm>
        </p:spPr>
        <p:txBody>
          <a:bodyPr>
            <a:normAutofit fontScale="90000"/>
          </a:bodyPr>
          <a:lstStyle/>
          <a:p>
            <a:pPr algn="ctr" eaLnBrk="1" fontAlgn="auto" hangingPunct="1">
              <a:spcAft>
                <a:spcPts val="0"/>
              </a:spcAft>
              <a:defRPr/>
            </a:pPr>
            <a:r>
              <a:rPr lang="en-US" dirty="0" smtClean="0">
                <a:latin typeface="Comic Sans MS" pitchFamily="66" charset="0"/>
              </a:rPr>
              <a:t>Socia</a:t>
            </a:r>
            <a:r>
              <a:rPr dirty="0" smtClean="0">
                <a:latin typeface="Comic Sans MS" pitchFamily="66" charset="0"/>
              </a:rPr>
              <a:t>l </a:t>
            </a:r>
            <a:r>
              <a:rPr lang="en-US" dirty="0" smtClean="0">
                <a:latin typeface="Comic Sans MS" pitchFamily="66" charset="0"/>
              </a:rPr>
              <a:t>or Observational Learning</a:t>
            </a:r>
            <a:endParaRPr dirty="0" smtClean="0">
              <a:latin typeface="Comic Sans MS" pitchFamily="66" charset="0"/>
            </a:endParaRPr>
          </a:p>
        </p:txBody>
      </p:sp>
      <p:sp>
        <p:nvSpPr>
          <p:cNvPr id="8" name="Content Placeholder 7"/>
          <p:cNvSpPr>
            <a:spLocks noGrp="1"/>
          </p:cNvSpPr>
          <p:nvPr>
            <p:ph sz="half" idx="1"/>
          </p:nvPr>
        </p:nvSpPr>
        <p:spPr>
          <a:xfrm>
            <a:off x="0" y="1600200"/>
            <a:ext cx="3733800" cy="5257800"/>
          </a:xfrm>
        </p:spPr>
        <p:txBody>
          <a:bodyPr>
            <a:normAutofit fontScale="92500" lnSpcReduction="20000"/>
          </a:bodyPr>
          <a:lstStyle/>
          <a:p>
            <a:pPr eaLnBrk="1" hangingPunct="1"/>
            <a:r>
              <a:rPr lang="en-US" b="1" u="sng" dirty="0" smtClean="0">
                <a:solidFill>
                  <a:srgbClr val="C00000"/>
                </a:solidFill>
              </a:rPr>
              <a:t>Modeling</a:t>
            </a:r>
            <a:r>
              <a:rPr lang="en-US" dirty="0" smtClean="0"/>
              <a:t> by watching the behavior of a model.  For example; if you want to learn a new dance step you watch someone else do it.</a:t>
            </a:r>
          </a:p>
          <a:p>
            <a:pPr eaLnBrk="1" hangingPunct="1"/>
            <a:r>
              <a:rPr lang="en-US" b="1" u="sng" dirty="0" smtClean="0">
                <a:solidFill>
                  <a:srgbClr val="C00000"/>
                </a:solidFill>
              </a:rPr>
              <a:t>Albert </a:t>
            </a:r>
            <a:r>
              <a:rPr lang="en-US" b="1" u="sng" dirty="0" err="1" smtClean="0">
                <a:solidFill>
                  <a:srgbClr val="C00000"/>
                </a:solidFill>
              </a:rPr>
              <a:t>Bandura</a:t>
            </a:r>
            <a:r>
              <a:rPr lang="en-US" b="1" u="sng" dirty="0" smtClean="0">
                <a:solidFill>
                  <a:srgbClr val="C00000"/>
                </a:solidFill>
              </a:rPr>
              <a:t> and his </a:t>
            </a:r>
            <a:r>
              <a:rPr lang="en-US" b="1" u="sng" dirty="0" err="1" smtClean="0">
                <a:solidFill>
                  <a:srgbClr val="C00000"/>
                </a:solidFill>
              </a:rPr>
              <a:t>BoBo</a:t>
            </a:r>
            <a:r>
              <a:rPr lang="en-US" b="1" u="sng" dirty="0" smtClean="0">
                <a:solidFill>
                  <a:srgbClr val="C00000"/>
                </a:solidFill>
              </a:rPr>
              <a:t> Doll</a:t>
            </a:r>
          </a:p>
          <a:p>
            <a:pPr eaLnBrk="1" hangingPunct="1"/>
            <a:r>
              <a:rPr lang="en-US" dirty="0" smtClean="0"/>
              <a:t>We learn through modeling behavior from others.</a:t>
            </a:r>
          </a:p>
          <a:p>
            <a:pPr eaLnBrk="1" hangingPunct="1"/>
            <a:r>
              <a:rPr lang="en-US" dirty="0" smtClean="0"/>
              <a:t>Observational learning + Operant Conditioning</a:t>
            </a:r>
            <a:endParaRPr lang="en-US" b="1" u="sng" dirty="0" smtClean="0">
              <a:solidFill>
                <a:srgbClr val="C00000"/>
              </a:solidFill>
            </a:endParaRPr>
          </a:p>
        </p:txBody>
      </p:sp>
      <p:pic>
        <p:nvPicPr>
          <p:cNvPr id="9" name="Albert Bandura Bobo Doll experiment tesis agresividad - YouTube.wmv">
            <a:hlinkClick r:id="" action="ppaction://media"/>
          </p:cNvPr>
          <p:cNvPicPr>
            <a:picLocks noGrp="1" noRot="1" noChangeAspect="1"/>
          </p:cNvPicPr>
          <p:nvPr>
            <p:ph sz="half" idx="2"/>
            <a:videoFile r:link="rId2"/>
            <p:extLst>
              <p:ext uri="{DAA4B4D4-6D71-4841-9C94-3DE7FCFB9230}">
                <p14:media xmlns:p14="http://schemas.microsoft.com/office/powerpoint/2010/main" r:link="rId1"/>
              </p:ext>
            </p:extLst>
          </p:nvPr>
        </p:nvPicPr>
        <p:blipFill>
          <a:blip r:embed="rId4" cstate="print"/>
          <a:srcRect l="24346" r="24346"/>
          <a:stretch>
            <a:fillRect/>
          </a:stretch>
        </p:blipFill>
        <p:spPr/>
      </p:pic>
      <p:sp>
        <p:nvSpPr>
          <p:cNvPr id="12" name="TextBox 11"/>
          <p:cNvSpPr txBox="1">
            <a:spLocks noChangeArrowheads="1"/>
          </p:cNvSpPr>
          <p:nvPr/>
        </p:nvSpPr>
        <p:spPr bwMode="auto">
          <a:xfrm>
            <a:off x="4572000" y="5257800"/>
            <a:ext cx="4332288" cy="369888"/>
          </a:xfrm>
          <a:prstGeom prst="rect">
            <a:avLst/>
          </a:prstGeom>
          <a:noFill/>
          <a:ln w="9525">
            <a:noFill/>
            <a:miter lim="800000"/>
            <a:headEnd/>
            <a:tailEnd/>
          </a:ln>
        </p:spPr>
        <p:txBody>
          <a:bodyPr wrap="none">
            <a:spAutoFit/>
          </a:bodyPr>
          <a:lstStyle/>
          <a:p>
            <a:r>
              <a:rPr lang="en-US">
                <a:latin typeface="Calibri" pitchFamily="34" charset="0"/>
              </a:rPr>
              <a:t>Click pic to see some observational learning.</a:t>
            </a:r>
          </a:p>
        </p:txBody>
      </p:sp>
      <p:pic>
        <p:nvPicPr>
          <p:cNvPr id="56326" name="Picture 8" descr="http://t1.gstatic.com/images?q=tbn:ANd9GcTKvgS4L9YNj87kZkBnxtTsA-NG-9mO4sihjK445d-_OCrdICRI"/>
          <p:cNvPicPr>
            <a:picLocks noChangeAspect="1" noChangeArrowheads="1"/>
          </p:cNvPicPr>
          <p:nvPr/>
        </p:nvPicPr>
        <p:blipFill>
          <a:blip r:embed="rId5" cstate="print"/>
          <a:srcRect/>
          <a:stretch>
            <a:fillRect/>
          </a:stretch>
        </p:blipFill>
        <p:spPr bwMode="auto">
          <a:xfrm>
            <a:off x="7391400" y="228600"/>
            <a:ext cx="1752600" cy="1752600"/>
          </a:xfrm>
          <a:prstGeom prst="rect">
            <a:avLst/>
          </a:prstGeom>
          <a:noFill/>
          <a:ln w="9525">
            <a:noFill/>
            <a:miter lim="800000"/>
            <a:headEnd/>
            <a:tailEnd/>
          </a:ln>
        </p:spPr>
      </p:pic>
      <p:pic>
        <p:nvPicPr>
          <p:cNvPr id="7" name="Albert Bandura Bobo Doll experiment tesis agresividad - YouTube.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rcRect/>
          <a:stretch>
            <a:fillRect/>
          </a:stretch>
        </p:blipFill>
        <p:spPr bwMode="auto">
          <a:xfrm>
            <a:off x="3709988" y="2286000"/>
            <a:ext cx="5434012" cy="4038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9"/>
                                        </p:tgtEl>
                                      </p:cBhvr>
                                    </p:cmd>
                                  </p:childTnLst>
                                </p:cTn>
                              </p:par>
                            </p:childTnLst>
                          </p:cTn>
                        </p:par>
                      </p:childTnLst>
                    </p:cTn>
                  </p:par>
                </p:childTnLst>
              </p:cTn>
              <p:nextCondLst>
                <p:cond evt="onClick" delay="0">
                  <p:tgtEl>
                    <p:spTgt spid="9"/>
                  </p:tgtEl>
                </p:cond>
              </p:nextCondLst>
            </p:seq>
            <p:video>
              <p:cMediaNode>
                <p:cTn id="20" fill="hold" display="0">
                  <p:stCondLst>
                    <p:cond delay="indefinite"/>
                  </p:stCondLst>
                  <p:endCondLst>
                    <p:cond evt="onNext" delay="0">
                      <p:tgtEl>
                        <p:sldTgt/>
                      </p:tgtEl>
                    </p:cond>
                    <p:cond evt="onPrev" delay="0">
                      <p:tgtEl>
                        <p:sldTgt/>
                      </p:tgtEl>
                    </p:cond>
                  </p:endCondLst>
                </p:cTn>
                <p:tgtEl>
                  <p:spTgt spid="9"/>
                </p:tgtEl>
              </p:cMediaNode>
            </p:video>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7"/>
                                        </p:tgtEl>
                                      </p:cBhvr>
                                    </p:cmd>
                                  </p:childTnLst>
                                </p:cTn>
                              </p:par>
                            </p:childTnLst>
                          </p:cTn>
                        </p:par>
                      </p:childTnLst>
                    </p:cTn>
                  </p:par>
                </p:childTnLst>
              </p:cTn>
              <p:nextCondLst>
                <p:cond evt="onClick" delay="0">
                  <p:tgtEl>
                    <p:spTgt spid="7"/>
                  </p:tgtEl>
                </p:cond>
              </p:nextCondLst>
            </p:seq>
            <p:video>
              <p:cMediaNode>
                <p:cTn id="26"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8" grpId="0" autoUpdateAnimBg="0"/>
      <p:bldP spid="1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defRPr/>
            </a:pPr>
            <a:r>
              <a:rPr lang="en-US" dirty="0" smtClean="0"/>
              <a:t>Children See, Children Do</a:t>
            </a:r>
            <a:endParaRPr dirty="0"/>
          </a:p>
        </p:txBody>
      </p:sp>
      <p:pic>
        <p:nvPicPr>
          <p:cNvPr id="5" name="children See, Children Do   - YouTube.wmv">
            <a:hlinkClick r:id="" action="ppaction://media"/>
          </p:cNvPr>
          <p:cNvPicPr>
            <a:picLocks noGrp="1" noRot="1" noChangeAspect="1"/>
          </p:cNvPicPr>
          <p:nvPr>
            <p:ph sz="half" idx="1"/>
            <a:videoFile r:link="rId2"/>
            <p:extLst>
              <p:ext uri="{DAA4B4D4-6D71-4841-9C94-3DE7FCFB9230}">
                <p14:media xmlns:p14="http://schemas.microsoft.com/office/powerpoint/2010/main" r:link="rId1"/>
              </p:ext>
            </p:extLst>
          </p:nvPr>
        </p:nvPicPr>
        <p:blipFill>
          <a:blip r:embed="rId4" cstate="print"/>
          <a:srcRect/>
          <a:stretch>
            <a:fillRect/>
          </a:stretch>
        </p:blipFill>
        <p:spPr>
          <a:xfrm>
            <a:off x="990600" y="914400"/>
            <a:ext cx="6961188" cy="5568950"/>
          </a:xfrm>
        </p:spPr>
      </p:pic>
      <p:sp>
        <p:nvSpPr>
          <p:cNvPr id="57347" name="Content Placeholder 3"/>
          <p:cNvSpPr>
            <a:spLocks noGrp="1"/>
          </p:cNvSpPr>
          <p:nvPr>
            <p:ph sz="half" idx="2"/>
          </p:nvPr>
        </p:nvSpPr>
        <p:spPr>
          <a:xfrm>
            <a:off x="4648200" y="1524000"/>
            <a:ext cx="4059238" cy="4572000"/>
          </a:xfrm>
        </p:spPr>
        <p:txBody>
          <a:bodyPr/>
          <a:lstStyle/>
          <a:p>
            <a:endParaRPr lang="en-US" smtClean="0"/>
          </a:p>
        </p:txBody>
      </p:sp>
      <p:sp>
        <p:nvSpPr>
          <p:cNvPr id="6" name="Rectangle 5"/>
          <p:cNvSpPr/>
          <p:nvPr/>
        </p:nvSpPr>
        <p:spPr>
          <a:xfrm>
            <a:off x="1600200" y="6488668"/>
            <a:ext cx="6400800" cy="369332"/>
          </a:xfrm>
          <a:prstGeom prst="rect">
            <a:avLst/>
          </a:prstGeom>
        </p:spPr>
        <p:txBody>
          <a:bodyPr wrap="square">
            <a:spAutoFit/>
          </a:bodyPr>
          <a:lstStyle/>
          <a:p>
            <a:r>
              <a:rPr lang="en-US" dirty="0" smtClean="0"/>
              <a:t>http://www.youtube.com/watch?v=KHi2dxSf9hw</a:t>
            </a:r>
            <a:endParaRPr lang="en-US" dirty="0"/>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smtClean="0"/>
              <a:t>Further Research: Observational Learning</a:t>
            </a:r>
          </a:p>
        </p:txBody>
      </p:sp>
      <p:pic>
        <p:nvPicPr>
          <p:cNvPr id="66564" name="Picture 6">
            <a:hlinkClick r:id="rId4"/>
          </p:cNvPr>
          <p:cNvPicPr>
            <a:picLocks noGrp="1" noChangeAspect="1" noChangeArrowheads="1"/>
          </p:cNvPicPr>
          <p:nvPr>
            <p:ph sz="half" idx="1"/>
          </p:nvPr>
        </p:nvPicPr>
        <p:blipFill>
          <a:blip r:embed="rId5" cstate="print"/>
          <a:srcRect t="17504" b="17504"/>
          <a:stretch>
            <a:fillRect/>
          </a:stretch>
        </p:blipFill>
        <p:spPr/>
      </p:pic>
      <p:sp>
        <p:nvSpPr>
          <p:cNvPr id="66563" name="Rectangle 3"/>
          <p:cNvSpPr>
            <a:spLocks noGrp="1" noChangeArrowheads="1"/>
          </p:cNvSpPr>
          <p:nvPr>
            <p:ph type="body" sz="half" idx="2"/>
          </p:nvPr>
        </p:nvSpPr>
        <p:spPr/>
        <p:txBody>
          <a:bodyPr/>
          <a:lstStyle/>
          <a:p>
            <a:pPr marL="342900" indent="-342900">
              <a:lnSpc>
                <a:spcPct val="80000"/>
              </a:lnSpc>
              <a:spcBef>
                <a:spcPct val="20000"/>
              </a:spcBef>
              <a:buClr>
                <a:srgbClr val="000000"/>
              </a:buClr>
              <a:buFont typeface="Times New Roman" pitchFamily="18" charset="0"/>
              <a:buChar char="•"/>
            </a:pPr>
            <a:r>
              <a:rPr lang="en-US" sz="2400" dirty="0" smtClean="0">
                <a:latin typeface="Times New Roman" pitchFamily="18" charset="0"/>
              </a:rPr>
              <a:t>Viewing violence can increase the likelihood of aggressive behavior. (300)</a:t>
            </a:r>
          </a:p>
          <a:p>
            <a:pPr marL="342900" indent="-342900">
              <a:lnSpc>
                <a:spcPct val="80000"/>
              </a:lnSpc>
              <a:spcBef>
                <a:spcPct val="20000"/>
              </a:spcBef>
              <a:buClr>
                <a:srgbClr val="000000"/>
              </a:buClr>
              <a:buFont typeface="Times New Roman" pitchFamily="18" charset="0"/>
              <a:buChar char="•"/>
            </a:pPr>
            <a:r>
              <a:rPr lang="en-US" sz="2400" dirty="0" smtClean="0">
                <a:latin typeface="Times New Roman" pitchFamily="18" charset="0"/>
              </a:rPr>
              <a:t>Viewing violence reduces our sensitivity to violence. (videogames)</a:t>
            </a:r>
          </a:p>
          <a:p>
            <a:pPr marL="342900" indent="-342900">
              <a:lnSpc>
                <a:spcPct val="80000"/>
              </a:lnSpc>
              <a:spcBef>
                <a:spcPct val="20000"/>
              </a:spcBef>
              <a:buClr>
                <a:srgbClr val="000000"/>
              </a:buClr>
              <a:buFont typeface="Times New Roman" pitchFamily="18" charset="0"/>
              <a:buChar char="•"/>
            </a:pPr>
            <a:r>
              <a:rPr lang="en-US" sz="2400" dirty="0" smtClean="0">
                <a:latin typeface="Times New Roman" pitchFamily="18" charset="0"/>
              </a:rPr>
              <a:t>Viewing violence decreases our concern about the suffering of victims</a:t>
            </a:r>
          </a:p>
          <a:p>
            <a:pPr marL="342900" indent="-342900">
              <a:lnSpc>
                <a:spcPct val="80000"/>
              </a:lnSpc>
              <a:spcBef>
                <a:spcPct val="20000"/>
              </a:spcBef>
              <a:buClr>
                <a:srgbClr val="000000"/>
              </a:buClr>
              <a:buFont typeface="Times New Roman" pitchFamily="18" charset="0"/>
              <a:buChar char="•"/>
            </a:pPr>
            <a:r>
              <a:rPr lang="en-US" sz="2400" dirty="0" smtClean="0">
                <a:latin typeface="Times New Roman" pitchFamily="18" charset="0"/>
              </a:rPr>
              <a:t>Feeling pride or shame here impacts our further reaction(s) to violence</a:t>
            </a:r>
          </a:p>
          <a:p>
            <a:pPr marL="342900" indent="-342900">
              <a:lnSpc>
                <a:spcPct val="80000"/>
              </a:lnSpc>
              <a:spcBef>
                <a:spcPct val="20000"/>
              </a:spcBef>
              <a:buClr>
                <a:srgbClr val="000000"/>
              </a:buClr>
              <a:buFont typeface="Times New Roman" pitchFamily="18" charset="0"/>
              <a:buChar char="•"/>
            </a:pPr>
            <a:endParaRPr lang="en-US" sz="2400" dirty="0" smtClean="0">
              <a:latin typeface="Times New Roman" pitchFamily="18" charset="0"/>
            </a:endParaRPr>
          </a:p>
        </p:txBody>
      </p:sp>
      <p:sp>
        <p:nvSpPr>
          <p:cNvPr id="66565" name="Text Box 7"/>
          <p:cNvSpPr txBox="1">
            <a:spLocks noChangeArrowheads="1"/>
          </p:cNvSpPr>
          <p:nvPr/>
        </p:nvSpPr>
        <p:spPr bwMode="auto">
          <a:xfrm>
            <a:off x="990600" y="6096000"/>
            <a:ext cx="2362200" cy="457200"/>
          </a:xfrm>
          <a:prstGeom prst="rect">
            <a:avLst/>
          </a:prstGeom>
          <a:noFill/>
          <a:ln w="9525">
            <a:noFill/>
            <a:miter lim="800000"/>
            <a:headEnd/>
            <a:tailEnd/>
          </a:ln>
        </p:spPr>
        <p:txBody>
          <a:bodyPr>
            <a:spAutoFit/>
          </a:bodyPr>
          <a:lstStyle/>
          <a:p>
            <a:pPr>
              <a:spcBef>
                <a:spcPct val="50000"/>
              </a:spcBef>
            </a:pPr>
            <a:r>
              <a:rPr lang="en-US">
                <a:solidFill>
                  <a:schemeClr val="accent2"/>
                </a:solidFill>
              </a:rPr>
              <a:t>Click the PIC!</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PQuestion"/>
          <p:cNvSpPr>
            <a:spLocks noGrp="1" noChangeArrowheads="1"/>
          </p:cNvSpPr>
          <p:nvPr>
            <p:ph type="title"/>
          </p:nvPr>
        </p:nvSpPr>
        <p:spPr>
          <a:xfrm>
            <a:off x="457200" y="274638"/>
            <a:ext cx="7769225" cy="1311275"/>
          </a:xfrm>
        </p:spPr>
        <p:txBody>
          <a:bodyPr/>
          <a:lstStyle/>
          <a:p>
            <a:r>
              <a:rPr lang="en-US" sz="2400" smtClean="0"/>
              <a:t>At what age do you think that media violence impacts people the most?</a:t>
            </a:r>
          </a:p>
        </p:txBody>
      </p:sp>
      <p:sp>
        <p:nvSpPr>
          <p:cNvPr id="6148" name="TPAnswers"/>
          <p:cNvSpPr>
            <a:spLocks noGrp="1" noChangeArrowheads="1"/>
          </p:cNvSpPr>
          <p:nvPr>
            <p:ph idx="1"/>
            <p:custDataLst>
              <p:tags r:id="rId2"/>
            </p:custDataLst>
          </p:nvPr>
        </p:nvSpPr>
        <p:spPr>
          <a:xfrm>
            <a:off x="457200" y="1600200"/>
            <a:ext cx="4114800" cy="4168775"/>
          </a:xfrm>
        </p:spPr>
        <p:txBody>
          <a:bodyPr/>
          <a:lstStyle/>
          <a:p>
            <a:pPr marL="609600" indent="-609600">
              <a:spcBef>
                <a:spcPct val="20000"/>
              </a:spcBef>
              <a:buFont typeface="Monotype Sorts" pitchFamily="2" charset="2"/>
              <a:buAutoNum type="arabicPeriod"/>
            </a:pPr>
            <a:r>
              <a:rPr lang="en-US" smtClean="0"/>
              <a:t>Elementary school</a:t>
            </a:r>
          </a:p>
          <a:p>
            <a:pPr marL="609600" indent="-609600">
              <a:spcBef>
                <a:spcPct val="20000"/>
              </a:spcBef>
              <a:buFont typeface="Monotype Sorts" pitchFamily="2" charset="2"/>
              <a:buAutoNum type="arabicPeriod"/>
            </a:pPr>
            <a:r>
              <a:rPr lang="en-US" smtClean="0"/>
              <a:t>Middle school</a:t>
            </a:r>
          </a:p>
          <a:p>
            <a:pPr marL="609600" indent="-609600">
              <a:spcBef>
                <a:spcPct val="20000"/>
              </a:spcBef>
              <a:buFont typeface="Monotype Sorts" pitchFamily="2" charset="2"/>
              <a:buAutoNum type="arabicPeriod"/>
            </a:pPr>
            <a:r>
              <a:rPr lang="en-US" smtClean="0"/>
              <a:t>High school</a:t>
            </a:r>
          </a:p>
          <a:p>
            <a:pPr marL="609600" indent="-609600">
              <a:spcBef>
                <a:spcPct val="20000"/>
              </a:spcBef>
              <a:buFont typeface="Monotype Sorts" pitchFamily="2" charset="2"/>
              <a:buAutoNum type="arabicPeriod"/>
            </a:pPr>
            <a:r>
              <a:rPr lang="en-US" smtClean="0"/>
              <a:t>College</a:t>
            </a:r>
          </a:p>
          <a:p>
            <a:pPr marL="609600" indent="-609600">
              <a:spcBef>
                <a:spcPct val="20000"/>
              </a:spcBef>
              <a:buFont typeface="Monotype Sorts" pitchFamily="2" charset="2"/>
              <a:buAutoNum type="arabicPeriod"/>
            </a:pPr>
            <a:r>
              <a:rPr lang="en-US" smtClean="0"/>
              <a:t>Adult</a:t>
            </a:r>
          </a:p>
        </p:txBody>
      </p:sp>
      <p:pic>
        <p:nvPicPr>
          <p:cNvPr id="1028" name="Picture 4" descr="http://t0.gstatic.com/images?q=tbn:ANd9GcRr7cqH3wOZ0-7xfTaylBxH01tznv0xC7l04eFzVPBvN2Uej7lE"/>
          <p:cNvPicPr>
            <a:picLocks noChangeAspect="1" noChangeArrowheads="1"/>
          </p:cNvPicPr>
          <p:nvPr/>
        </p:nvPicPr>
        <p:blipFill>
          <a:blip r:embed="rId5" cstate="print"/>
          <a:srcRect/>
          <a:stretch>
            <a:fillRect/>
          </a:stretch>
        </p:blipFill>
        <p:spPr bwMode="auto">
          <a:xfrm>
            <a:off x="3429000" y="2590800"/>
            <a:ext cx="5377657" cy="3657600"/>
          </a:xfrm>
          <a:prstGeom prst="rect">
            <a:avLst/>
          </a:prstGeom>
          <a:noFill/>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PQuestion"/>
          <p:cNvSpPr>
            <a:spLocks noGrp="1" noChangeArrowheads="1"/>
          </p:cNvSpPr>
          <p:nvPr>
            <p:ph type="title"/>
          </p:nvPr>
        </p:nvSpPr>
        <p:spPr>
          <a:xfrm>
            <a:off x="457200" y="274638"/>
            <a:ext cx="7769225" cy="1311275"/>
          </a:xfrm>
        </p:spPr>
        <p:txBody>
          <a:bodyPr/>
          <a:lstStyle/>
          <a:p>
            <a:r>
              <a:rPr lang="en-US" sz="2400" smtClean="0"/>
              <a:t>Do you think that it is important to have ratings on media?</a:t>
            </a:r>
          </a:p>
        </p:txBody>
      </p:sp>
      <p:sp>
        <p:nvSpPr>
          <p:cNvPr id="7172" name="TPAnswers"/>
          <p:cNvSpPr>
            <a:spLocks noGrp="1" noChangeArrowheads="1"/>
          </p:cNvSpPr>
          <p:nvPr>
            <p:ph idx="1"/>
            <p:custDataLst>
              <p:tags r:id="rId2"/>
            </p:custDataLst>
          </p:nvPr>
        </p:nvSpPr>
        <p:spPr>
          <a:xfrm>
            <a:off x="457200" y="1600200"/>
            <a:ext cx="4114800" cy="4168775"/>
          </a:xfrm>
        </p:spPr>
        <p:txBody>
          <a:bodyPr/>
          <a:lstStyle/>
          <a:p>
            <a:pPr marL="609600" indent="-609600">
              <a:spcBef>
                <a:spcPct val="20000"/>
              </a:spcBef>
              <a:buFont typeface="Monotype Sorts" pitchFamily="2" charset="2"/>
              <a:buAutoNum type="arabicPeriod"/>
            </a:pPr>
            <a:r>
              <a:rPr lang="en-US" smtClean="0"/>
              <a:t>Yes</a:t>
            </a:r>
          </a:p>
          <a:p>
            <a:pPr marL="609600" indent="-609600">
              <a:spcBef>
                <a:spcPct val="20000"/>
              </a:spcBef>
              <a:buFont typeface="Monotype Sorts" pitchFamily="2" charset="2"/>
              <a:buAutoNum type="arabicPeriod"/>
            </a:pPr>
            <a:r>
              <a:rPr lang="en-US" smtClean="0"/>
              <a:t>Maybe</a:t>
            </a:r>
          </a:p>
          <a:p>
            <a:pPr marL="609600" indent="-609600">
              <a:spcBef>
                <a:spcPct val="20000"/>
              </a:spcBef>
              <a:buFont typeface="Monotype Sorts" pitchFamily="2" charset="2"/>
              <a:buAutoNum type="arabicPeriod"/>
            </a:pPr>
            <a:r>
              <a:rPr lang="en-US" smtClean="0"/>
              <a:t>No</a:t>
            </a:r>
          </a:p>
          <a:p>
            <a:pPr marL="609600" indent="-609600">
              <a:spcBef>
                <a:spcPct val="20000"/>
              </a:spcBef>
              <a:buFont typeface="Monotype Sorts" pitchFamily="2" charset="2"/>
              <a:buAutoNum type="arabicPeriod"/>
            </a:pPr>
            <a:r>
              <a:rPr lang="en-US" smtClean="0"/>
              <a:t>Not sure</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PQuestion"/>
          <p:cNvSpPr>
            <a:spLocks noGrp="1" noChangeArrowheads="1"/>
          </p:cNvSpPr>
          <p:nvPr>
            <p:ph type="title"/>
          </p:nvPr>
        </p:nvSpPr>
        <p:spPr>
          <a:xfrm>
            <a:off x="457200" y="274638"/>
            <a:ext cx="7769225" cy="1311275"/>
          </a:xfrm>
        </p:spPr>
        <p:txBody>
          <a:bodyPr/>
          <a:lstStyle/>
          <a:p>
            <a:r>
              <a:rPr lang="en-US" sz="2400" smtClean="0"/>
              <a:t>Which of the following forms of media impact children most when it comes to violence?</a:t>
            </a:r>
          </a:p>
        </p:txBody>
      </p:sp>
      <p:sp>
        <p:nvSpPr>
          <p:cNvPr id="8196" name="TPAnswers"/>
          <p:cNvSpPr>
            <a:spLocks noGrp="1" noChangeArrowheads="1"/>
          </p:cNvSpPr>
          <p:nvPr>
            <p:ph idx="1"/>
            <p:custDataLst>
              <p:tags r:id="rId2"/>
            </p:custDataLst>
          </p:nvPr>
        </p:nvSpPr>
        <p:spPr>
          <a:xfrm>
            <a:off x="457200" y="1600200"/>
            <a:ext cx="4114800" cy="4168775"/>
          </a:xfrm>
        </p:spPr>
        <p:txBody>
          <a:bodyPr/>
          <a:lstStyle/>
          <a:p>
            <a:pPr marL="609600" indent="-609600">
              <a:spcBef>
                <a:spcPct val="20000"/>
              </a:spcBef>
              <a:buFont typeface="Monotype Sorts" pitchFamily="2" charset="2"/>
              <a:buAutoNum type="arabicPeriod"/>
            </a:pPr>
            <a:r>
              <a:rPr lang="en-US" smtClean="0"/>
              <a:t>Video Games</a:t>
            </a:r>
          </a:p>
          <a:p>
            <a:pPr marL="609600" indent="-609600">
              <a:spcBef>
                <a:spcPct val="20000"/>
              </a:spcBef>
              <a:buFont typeface="Monotype Sorts" pitchFamily="2" charset="2"/>
              <a:buAutoNum type="arabicPeriod"/>
            </a:pPr>
            <a:r>
              <a:rPr lang="en-US" smtClean="0"/>
              <a:t>Movies</a:t>
            </a:r>
          </a:p>
          <a:p>
            <a:pPr marL="609600" indent="-609600">
              <a:spcBef>
                <a:spcPct val="20000"/>
              </a:spcBef>
              <a:buFont typeface="Monotype Sorts" pitchFamily="2" charset="2"/>
              <a:buAutoNum type="arabicPeriod"/>
            </a:pPr>
            <a:r>
              <a:rPr lang="en-US" smtClean="0"/>
              <a:t>Music</a:t>
            </a:r>
          </a:p>
          <a:p>
            <a:pPr marL="609600" indent="-609600">
              <a:spcBef>
                <a:spcPct val="20000"/>
              </a:spcBef>
              <a:buFont typeface="Monotype Sorts" pitchFamily="2" charset="2"/>
              <a:buAutoNum type="arabicPeriod"/>
            </a:pPr>
            <a:r>
              <a:rPr lang="en-US" smtClean="0"/>
              <a:t>Television</a:t>
            </a:r>
          </a:p>
          <a:p>
            <a:pPr marL="609600" indent="-609600">
              <a:spcBef>
                <a:spcPct val="20000"/>
              </a:spcBef>
              <a:buFont typeface="Monotype Sorts" pitchFamily="2" charset="2"/>
              <a:buAutoNum type="arabicPeriod"/>
            </a:pPr>
            <a:r>
              <a:rPr lang="en-US" smtClean="0"/>
              <a:t>Internet</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Before We Start:</a:t>
            </a:r>
          </a:p>
        </p:txBody>
      </p:sp>
      <p:sp>
        <p:nvSpPr>
          <p:cNvPr id="70659" name="Rectangle 3"/>
          <p:cNvSpPr>
            <a:spLocks noGrp="1" noChangeArrowheads="1"/>
          </p:cNvSpPr>
          <p:nvPr>
            <p:ph idx="1"/>
          </p:nvPr>
        </p:nvSpPr>
        <p:spPr/>
        <p:txBody>
          <a:bodyPr/>
          <a:lstStyle/>
          <a:p>
            <a:r>
              <a:rPr lang="en-US" smtClean="0"/>
              <a:t>Recap from yesterday:</a:t>
            </a:r>
          </a:p>
          <a:p>
            <a:r>
              <a:rPr lang="en-US" smtClean="0"/>
              <a:t>1. Insight learning - Kohler</a:t>
            </a:r>
          </a:p>
          <a:p>
            <a:r>
              <a:rPr lang="en-US" smtClean="0"/>
              <a:t>2. Latent learning - Tolman</a:t>
            </a:r>
          </a:p>
          <a:p>
            <a:r>
              <a:rPr lang="en-US" smtClean="0"/>
              <a:t>3. Social Learning - Bandura</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r>
              <a:rPr lang="en-US" smtClean="0"/>
              <a:t>Biological Factors in Learning:</a:t>
            </a:r>
          </a:p>
        </p:txBody>
      </p:sp>
      <p:sp>
        <p:nvSpPr>
          <p:cNvPr id="71683" name="Rectangle 4"/>
          <p:cNvSpPr>
            <a:spLocks noGrp="1" noChangeArrowheads="1"/>
          </p:cNvSpPr>
          <p:nvPr>
            <p:ph sz="half" idx="1"/>
          </p:nvPr>
        </p:nvSpPr>
        <p:spPr/>
        <p:txBody>
          <a:bodyPr/>
          <a:lstStyle/>
          <a:p>
            <a:pPr marL="342900" indent="-342900">
              <a:lnSpc>
                <a:spcPct val="90000"/>
              </a:lnSpc>
              <a:spcBef>
                <a:spcPct val="20000"/>
              </a:spcBef>
              <a:buClr>
                <a:srgbClr val="000000"/>
              </a:buClr>
              <a:buFont typeface="Times New Roman" pitchFamily="18" charset="0"/>
              <a:buChar char="•"/>
            </a:pPr>
            <a:endParaRPr lang="en-US" sz="2400" smtClean="0">
              <a:latin typeface="Times New Roman" pitchFamily="18" charset="0"/>
            </a:endParaRPr>
          </a:p>
        </p:txBody>
      </p:sp>
      <p:sp>
        <p:nvSpPr>
          <p:cNvPr id="71684" name="Rectangle 3"/>
          <p:cNvSpPr>
            <a:spLocks noGrp="1" noChangeArrowheads="1"/>
          </p:cNvSpPr>
          <p:nvPr>
            <p:ph type="body" sz="half" idx="2"/>
          </p:nvPr>
        </p:nvSpPr>
        <p:spPr/>
        <p:txBody>
          <a:bodyPr/>
          <a:lstStyle/>
          <a:p>
            <a:pPr marL="342900" indent="-342900">
              <a:lnSpc>
                <a:spcPct val="90000"/>
              </a:lnSpc>
              <a:spcBef>
                <a:spcPct val="20000"/>
              </a:spcBef>
              <a:buClr>
                <a:srgbClr val="000000"/>
              </a:buClr>
              <a:buFont typeface="Times New Roman" pitchFamily="18" charset="0"/>
              <a:buChar char="•"/>
            </a:pPr>
            <a:r>
              <a:rPr lang="en-US" sz="2400" dirty="0" smtClean="0">
                <a:latin typeface="Times New Roman" pitchFamily="18" charset="0"/>
              </a:rPr>
              <a:t>Historically speaking, humans have avoided foods that are sour/bitter from a survival standpoint.</a:t>
            </a:r>
          </a:p>
          <a:p>
            <a:pPr marL="342900" indent="-342900">
              <a:lnSpc>
                <a:spcPct val="90000"/>
              </a:lnSpc>
              <a:spcBef>
                <a:spcPct val="20000"/>
              </a:spcBef>
              <a:buClr>
                <a:srgbClr val="000000"/>
              </a:buClr>
              <a:buFont typeface="Times New Roman" pitchFamily="18" charset="0"/>
              <a:buChar char="•"/>
            </a:pPr>
            <a:r>
              <a:rPr lang="en-US" sz="2400" b="1" u="sng" dirty="0" smtClean="0">
                <a:latin typeface="Times New Roman" pitchFamily="18" charset="0"/>
              </a:rPr>
              <a:t>Taste Aversions</a:t>
            </a:r>
            <a:r>
              <a:rPr lang="en-US" sz="2400" dirty="0" smtClean="0">
                <a:latin typeface="Times New Roman" pitchFamily="18" charset="0"/>
              </a:rPr>
              <a:t> – an intense dislike or avoidance of food because of its association with an unpleasant or painful stimulus through backward conditioning.</a:t>
            </a:r>
          </a:p>
        </p:txBody>
      </p:sp>
      <p:pic>
        <p:nvPicPr>
          <p:cNvPr id="71685" name="Picture 6" descr="Fruitshield"/>
          <p:cNvPicPr>
            <a:picLocks noChangeAspect="1" noChangeArrowheads="1"/>
          </p:cNvPicPr>
          <p:nvPr/>
        </p:nvPicPr>
        <p:blipFill>
          <a:blip r:embed="rId3" cstate="print"/>
          <a:srcRect/>
          <a:stretch>
            <a:fillRect/>
          </a:stretch>
        </p:blipFill>
        <p:spPr bwMode="auto">
          <a:xfrm>
            <a:off x="685800" y="1828800"/>
            <a:ext cx="3602038" cy="4238625"/>
          </a:xfrm>
          <a:prstGeom prst="rect">
            <a:avLst/>
          </a:prstGeom>
          <a:noFill/>
          <a:ln w="9525">
            <a:noFill/>
            <a:miter lim="800000"/>
            <a:headEnd/>
            <a:tailEnd/>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r>
              <a:rPr lang="en-US" smtClean="0"/>
              <a:t>Biological Factors in Learning:</a:t>
            </a:r>
          </a:p>
        </p:txBody>
      </p:sp>
      <p:pic>
        <p:nvPicPr>
          <p:cNvPr id="6" name="mirror neurons part 1.wmv">
            <a:hlinkClick r:id="" action="ppaction://media"/>
          </p:cNvPr>
          <p:cNvPicPr>
            <a:picLocks noGrp="1" noRot="1" noChangeAspect="1"/>
          </p:cNvPicPr>
          <p:nvPr>
            <p:ph sz="half" idx="1"/>
            <a:videoFile r:link="rId3"/>
            <p:extLst>
              <p:ext uri="{DAA4B4D4-6D71-4841-9C94-3DE7FCFB9230}">
                <p14:media xmlns:p14="http://schemas.microsoft.com/office/powerpoint/2010/main" r:link="rId2"/>
              </p:ext>
            </p:extLst>
          </p:nvPr>
        </p:nvPicPr>
        <p:blipFill>
          <a:blip r:embed="rId5" cstate="print"/>
          <a:stretch>
            <a:fillRect/>
          </a:stretch>
        </p:blipFill>
        <p:spPr>
          <a:xfrm>
            <a:off x="1676400" y="1143000"/>
            <a:ext cx="5080000" cy="3810000"/>
          </a:xfrm>
          <a:prstGeom prst="rect">
            <a:avLst/>
          </a:prstGeom>
        </p:spPr>
      </p:pic>
      <p:sp>
        <p:nvSpPr>
          <p:cNvPr id="71684" name="Rectangle 3"/>
          <p:cNvSpPr>
            <a:spLocks noGrp="1" noChangeArrowheads="1"/>
          </p:cNvSpPr>
          <p:nvPr>
            <p:ph type="body" sz="half" idx="2"/>
          </p:nvPr>
        </p:nvSpPr>
        <p:spPr>
          <a:xfrm>
            <a:off x="381001" y="4953000"/>
            <a:ext cx="7848600" cy="1905000"/>
          </a:xfrm>
        </p:spPr>
        <p:txBody>
          <a:bodyPr>
            <a:normAutofit/>
          </a:bodyPr>
          <a:lstStyle/>
          <a:p>
            <a:pPr marL="342900" indent="-342900">
              <a:lnSpc>
                <a:spcPct val="90000"/>
              </a:lnSpc>
              <a:spcBef>
                <a:spcPct val="20000"/>
              </a:spcBef>
              <a:buClr>
                <a:srgbClr val="000000"/>
              </a:buClr>
              <a:buFont typeface="Times New Roman" pitchFamily="18" charset="0"/>
              <a:buChar char="•"/>
            </a:pPr>
            <a:r>
              <a:rPr lang="en-US" sz="2400" dirty="0" smtClean="0">
                <a:latin typeface="Times New Roman" pitchFamily="18" charset="0"/>
              </a:rPr>
              <a:t>Mirror Neurons:  Provide basis for observational learning.  The neurons are activated not only when you perform an action, but also when you observe someone else perform the action.   Empathy.</a:t>
            </a:r>
          </a:p>
          <a:p>
            <a:pPr>
              <a:lnSpc>
                <a:spcPct val="90000"/>
              </a:lnSpc>
              <a:buClr>
                <a:srgbClr val="000000"/>
              </a:buClr>
              <a:buFont typeface="Times New Roman" pitchFamily="18" charset="0"/>
              <a:buChar char="•"/>
            </a:pPr>
            <a:r>
              <a:rPr lang="en-US" sz="1300" dirty="0" smtClean="0">
                <a:latin typeface="Times New Roman" pitchFamily="18" charset="0"/>
                <a:hlinkClick r:id="rId6"/>
              </a:rPr>
              <a:t>http://www.ted.com/talks/vs_ramachandran_the_neurons_that_shaped_civilization.html</a:t>
            </a:r>
            <a:endParaRPr lang="en-US" sz="1300" dirty="0" smtClean="0">
              <a:latin typeface="Times New Roman" pitchFamily="18" charset="0"/>
            </a:endParaRPr>
          </a:p>
          <a:p>
            <a:pPr>
              <a:lnSpc>
                <a:spcPct val="90000"/>
              </a:lnSpc>
              <a:buClr>
                <a:srgbClr val="000000"/>
              </a:buClr>
              <a:buFont typeface="Times New Roman" pitchFamily="18" charset="0"/>
              <a:buChar char="•"/>
            </a:pPr>
            <a:endParaRPr lang="en-US" sz="2400" dirty="0" smtClean="0">
              <a:latin typeface="Times New Roman" pitchFamily="18" charset="0"/>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Objectives</a:t>
            </a:r>
          </a:p>
        </p:txBody>
      </p:sp>
      <p:sp>
        <p:nvSpPr>
          <p:cNvPr id="60419" name="Rectangle 3"/>
          <p:cNvSpPr>
            <a:spLocks noGrp="1" noChangeArrowheads="1"/>
          </p:cNvSpPr>
          <p:nvPr>
            <p:ph idx="1"/>
          </p:nvPr>
        </p:nvSpPr>
        <p:spPr/>
        <p:txBody>
          <a:bodyPr/>
          <a:lstStyle/>
          <a:p>
            <a:r>
              <a:rPr lang="en-US" u="sng" dirty="0" smtClean="0"/>
              <a:t>By the end of this lesson, I will be able to:</a:t>
            </a:r>
          </a:p>
          <a:p>
            <a:r>
              <a:rPr lang="en-US" dirty="0" smtClean="0"/>
              <a:t>1. Describe the essential characteristics of insight learning, The Contingency Model, latent learning, and social learning</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Taste Aversion Scenario:</a:t>
            </a:r>
          </a:p>
        </p:txBody>
      </p:sp>
      <p:sp>
        <p:nvSpPr>
          <p:cNvPr id="72707" name="Rectangle 4"/>
          <p:cNvSpPr>
            <a:spLocks noGrp="1" noChangeArrowheads="1"/>
          </p:cNvSpPr>
          <p:nvPr>
            <p:ph sz="half" idx="1"/>
          </p:nvPr>
        </p:nvSpPr>
        <p:spPr/>
        <p:txBody>
          <a:bodyPr/>
          <a:lstStyle/>
          <a:p>
            <a:pPr marL="342900" indent="-342900">
              <a:lnSpc>
                <a:spcPct val="90000"/>
              </a:lnSpc>
              <a:spcBef>
                <a:spcPct val="20000"/>
              </a:spcBef>
              <a:buClr>
                <a:srgbClr val="000000"/>
              </a:buClr>
              <a:buFont typeface="Times New Roman" pitchFamily="18" charset="0"/>
              <a:buChar char="•"/>
            </a:pPr>
            <a:endParaRPr lang="en-US" sz="1600" smtClean="0">
              <a:latin typeface="Times New Roman" pitchFamily="18" charset="0"/>
            </a:endParaRPr>
          </a:p>
        </p:txBody>
      </p:sp>
      <p:sp>
        <p:nvSpPr>
          <p:cNvPr id="72708" name="Rectangle 3"/>
          <p:cNvSpPr>
            <a:spLocks noGrp="1" noChangeArrowheads="1"/>
          </p:cNvSpPr>
          <p:nvPr>
            <p:ph type="body" sz="half" idx="2"/>
          </p:nvPr>
        </p:nvSpPr>
        <p:spPr/>
        <p:txBody>
          <a:bodyPr/>
          <a:lstStyle/>
          <a:p>
            <a:pPr marL="342900" indent="-342900">
              <a:lnSpc>
                <a:spcPct val="80000"/>
              </a:lnSpc>
              <a:spcBef>
                <a:spcPct val="20000"/>
              </a:spcBef>
              <a:buClr>
                <a:srgbClr val="000000"/>
              </a:buClr>
              <a:buFont typeface="Times New Roman" pitchFamily="18" charset="0"/>
              <a:buChar char="•"/>
            </a:pPr>
            <a:r>
              <a:rPr lang="en-US" sz="2000" smtClean="0">
                <a:latin typeface="Times New Roman" pitchFamily="18" charset="0"/>
              </a:rPr>
              <a:t>You have the stomach flu</a:t>
            </a:r>
          </a:p>
          <a:p>
            <a:pPr marL="342900" indent="-342900">
              <a:lnSpc>
                <a:spcPct val="80000"/>
              </a:lnSpc>
              <a:spcBef>
                <a:spcPct val="20000"/>
              </a:spcBef>
              <a:buClr>
                <a:srgbClr val="000000"/>
              </a:buClr>
              <a:buFont typeface="Times New Roman" pitchFamily="18" charset="0"/>
              <a:buChar char="•"/>
            </a:pPr>
            <a:r>
              <a:rPr lang="en-US" sz="2000" smtClean="0">
                <a:latin typeface="Times New Roman" pitchFamily="18" charset="0"/>
              </a:rPr>
              <a:t>You eat popcorn and throw up 2 hours later (the delay portion of this is important)</a:t>
            </a:r>
          </a:p>
          <a:p>
            <a:pPr marL="342900" indent="-342900">
              <a:lnSpc>
                <a:spcPct val="80000"/>
              </a:lnSpc>
              <a:spcBef>
                <a:spcPct val="20000"/>
              </a:spcBef>
              <a:buClr>
                <a:srgbClr val="000000"/>
              </a:buClr>
              <a:buFont typeface="Times New Roman" pitchFamily="18" charset="0"/>
              <a:buChar char="•"/>
            </a:pPr>
            <a:r>
              <a:rPr lang="en-US" sz="2000" smtClean="0">
                <a:latin typeface="Times New Roman" pitchFamily="18" charset="0"/>
              </a:rPr>
              <a:t>Stomach Virus is the UCS</a:t>
            </a:r>
          </a:p>
          <a:p>
            <a:pPr marL="342900" indent="-342900">
              <a:lnSpc>
                <a:spcPct val="80000"/>
              </a:lnSpc>
              <a:spcBef>
                <a:spcPct val="20000"/>
              </a:spcBef>
              <a:buClr>
                <a:srgbClr val="000000"/>
              </a:buClr>
              <a:buFont typeface="Times New Roman" pitchFamily="18" charset="0"/>
              <a:buChar char="•"/>
            </a:pPr>
            <a:r>
              <a:rPr lang="en-US" sz="2000" smtClean="0">
                <a:latin typeface="Times New Roman" pitchFamily="18" charset="0"/>
              </a:rPr>
              <a:t>Vomiting is the UCR</a:t>
            </a:r>
          </a:p>
          <a:p>
            <a:pPr marL="342900" indent="-342900">
              <a:lnSpc>
                <a:spcPct val="80000"/>
              </a:lnSpc>
              <a:spcBef>
                <a:spcPct val="20000"/>
              </a:spcBef>
              <a:buClr>
                <a:srgbClr val="000000"/>
              </a:buClr>
              <a:buFont typeface="Times New Roman" pitchFamily="18" charset="0"/>
              <a:buChar char="•"/>
            </a:pPr>
            <a:r>
              <a:rPr lang="en-US" sz="2000" smtClean="0">
                <a:latin typeface="Times New Roman" pitchFamily="18" charset="0"/>
              </a:rPr>
              <a:t>Now you don’t want to eat popcorn</a:t>
            </a:r>
          </a:p>
          <a:p>
            <a:pPr marL="342900" indent="-342900">
              <a:lnSpc>
                <a:spcPct val="80000"/>
              </a:lnSpc>
              <a:spcBef>
                <a:spcPct val="20000"/>
              </a:spcBef>
              <a:buClr>
                <a:srgbClr val="000000"/>
              </a:buClr>
              <a:buFont typeface="Times New Roman" pitchFamily="18" charset="0"/>
              <a:buChar char="•"/>
            </a:pPr>
            <a:r>
              <a:rPr lang="en-US" sz="2000" b="1" u="sng" smtClean="0">
                <a:latin typeface="Times New Roman" pitchFamily="18" charset="0"/>
              </a:rPr>
              <a:t>NOTE</a:t>
            </a:r>
            <a:r>
              <a:rPr lang="en-US" sz="2000" smtClean="0">
                <a:latin typeface="Times New Roman" pitchFamily="18" charset="0"/>
              </a:rPr>
              <a:t>: Behavioral psychologists have a tough time explaining this because of the length of time in between eating something and getting sick.</a:t>
            </a:r>
          </a:p>
          <a:p>
            <a:pPr marL="342900" indent="-342900">
              <a:lnSpc>
                <a:spcPct val="80000"/>
              </a:lnSpc>
              <a:spcBef>
                <a:spcPct val="20000"/>
              </a:spcBef>
              <a:buClr>
                <a:srgbClr val="000000"/>
              </a:buClr>
              <a:buFont typeface="Times New Roman" pitchFamily="18" charset="0"/>
              <a:buChar char="•"/>
            </a:pPr>
            <a:r>
              <a:rPr lang="en-US" sz="2000" smtClean="0">
                <a:latin typeface="Times New Roman" pitchFamily="18" charset="0"/>
              </a:rPr>
              <a:t>How do we choose what to blame the sickness on?</a:t>
            </a:r>
          </a:p>
        </p:txBody>
      </p:sp>
      <p:pic>
        <p:nvPicPr>
          <p:cNvPr id="72709" name="Picture 6" descr="sick_pumpkin_2_353x470"/>
          <p:cNvPicPr>
            <a:picLocks noChangeAspect="1" noChangeArrowheads="1"/>
          </p:cNvPicPr>
          <p:nvPr/>
        </p:nvPicPr>
        <p:blipFill>
          <a:blip r:embed="rId3" cstate="print"/>
          <a:srcRect/>
          <a:stretch>
            <a:fillRect/>
          </a:stretch>
        </p:blipFill>
        <p:spPr bwMode="auto">
          <a:xfrm>
            <a:off x="762000" y="1600200"/>
            <a:ext cx="3362325" cy="4476750"/>
          </a:xfrm>
          <a:prstGeom prst="rect">
            <a:avLst/>
          </a:prstGeom>
          <a:noFill/>
          <a:ln w="9525">
            <a:noFill/>
            <a:miter lim="800000"/>
            <a:headEnd/>
            <a:tailEnd/>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Preparedness</a:t>
            </a:r>
          </a:p>
        </p:txBody>
      </p:sp>
      <p:sp>
        <p:nvSpPr>
          <p:cNvPr id="73731" name="Rectangle 4"/>
          <p:cNvSpPr>
            <a:spLocks noGrp="1" noChangeArrowheads="1"/>
          </p:cNvSpPr>
          <p:nvPr>
            <p:ph sz="half" idx="1"/>
          </p:nvPr>
        </p:nvSpPr>
        <p:spPr/>
        <p:txBody>
          <a:bodyPr/>
          <a:lstStyle/>
          <a:p>
            <a:pPr marL="342900" indent="-342900">
              <a:lnSpc>
                <a:spcPct val="90000"/>
              </a:lnSpc>
              <a:spcBef>
                <a:spcPct val="20000"/>
              </a:spcBef>
              <a:buClr>
                <a:srgbClr val="000000"/>
              </a:buClr>
              <a:buFont typeface="Times New Roman" pitchFamily="18" charset="0"/>
              <a:buChar char="•"/>
            </a:pPr>
            <a:endParaRPr lang="en-US" sz="1600" smtClean="0">
              <a:latin typeface="Times New Roman" pitchFamily="18" charset="0"/>
            </a:endParaRPr>
          </a:p>
        </p:txBody>
      </p:sp>
      <p:sp>
        <p:nvSpPr>
          <p:cNvPr id="73732" name="Rectangle 3"/>
          <p:cNvSpPr>
            <a:spLocks noGrp="1" noChangeArrowheads="1"/>
          </p:cNvSpPr>
          <p:nvPr>
            <p:ph type="body" sz="half" idx="2"/>
          </p:nvPr>
        </p:nvSpPr>
        <p:spPr>
          <a:xfrm>
            <a:off x="5257800" y="1885950"/>
            <a:ext cx="3375025" cy="4168775"/>
          </a:xfrm>
        </p:spPr>
        <p:txBody>
          <a:bodyPr/>
          <a:lstStyle/>
          <a:p>
            <a:pPr marL="342900" indent="-342900">
              <a:lnSpc>
                <a:spcPct val="80000"/>
              </a:lnSpc>
              <a:spcBef>
                <a:spcPct val="20000"/>
              </a:spcBef>
              <a:buClr>
                <a:srgbClr val="000000"/>
              </a:buClr>
              <a:buFont typeface="Times New Roman" pitchFamily="18" charset="0"/>
              <a:buChar char="•"/>
            </a:pPr>
            <a:r>
              <a:rPr lang="en-US" sz="2000" b="1" u="sng" smtClean="0">
                <a:latin typeface="Times New Roman" pitchFamily="18" charset="0"/>
              </a:rPr>
              <a:t>Preparedness</a:t>
            </a:r>
            <a:r>
              <a:rPr lang="en-US" sz="2000" smtClean="0">
                <a:latin typeface="Times New Roman" pitchFamily="18" charset="0"/>
              </a:rPr>
              <a:t> – Through evolution, animals are biologically pre-disposed or prepared to associate illness with bitter or sour foods.</a:t>
            </a:r>
          </a:p>
          <a:p>
            <a:pPr marL="342900" indent="-342900">
              <a:lnSpc>
                <a:spcPct val="80000"/>
              </a:lnSpc>
              <a:spcBef>
                <a:spcPct val="20000"/>
              </a:spcBef>
              <a:buClr>
                <a:srgbClr val="000000"/>
              </a:buClr>
              <a:buFont typeface="Times New Roman" pitchFamily="18" charset="0"/>
              <a:buChar char="•"/>
            </a:pPr>
            <a:r>
              <a:rPr lang="en-US" sz="2000" smtClean="0">
                <a:latin typeface="Times New Roman" pitchFamily="18" charset="0"/>
              </a:rPr>
              <a:t>Other behaviors are learned slowly or not at all.</a:t>
            </a:r>
          </a:p>
          <a:p>
            <a:pPr marL="342900" indent="-342900">
              <a:lnSpc>
                <a:spcPct val="80000"/>
              </a:lnSpc>
              <a:spcBef>
                <a:spcPct val="20000"/>
              </a:spcBef>
              <a:buClr>
                <a:srgbClr val="000000"/>
              </a:buClr>
              <a:buFont typeface="Times New Roman" pitchFamily="18" charset="0"/>
              <a:buChar char="•"/>
            </a:pPr>
            <a:r>
              <a:rPr lang="en-US" sz="2000" smtClean="0">
                <a:latin typeface="Times New Roman" pitchFamily="18" charset="0"/>
              </a:rPr>
              <a:t>Example: People are more likely to be afraid of snakes and spiders than flowers or happy faces.</a:t>
            </a:r>
          </a:p>
        </p:txBody>
      </p:sp>
      <p:pic>
        <p:nvPicPr>
          <p:cNvPr id="73733" name="Picture 6" descr="beprepared_tire.jpg"/>
          <p:cNvPicPr>
            <a:picLocks noChangeAspect="1" noChangeArrowheads="1"/>
          </p:cNvPicPr>
          <p:nvPr/>
        </p:nvPicPr>
        <p:blipFill>
          <a:blip r:embed="rId3" cstate="print"/>
          <a:srcRect/>
          <a:stretch>
            <a:fillRect/>
          </a:stretch>
        </p:blipFill>
        <p:spPr bwMode="auto">
          <a:xfrm>
            <a:off x="0" y="1371600"/>
            <a:ext cx="5257800" cy="5181600"/>
          </a:xfrm>
          <a:prstGeom prst="rect">
            <a:avLst/>
          </a:prstGeom>
          <a:noFill/>
          <a:ln w="9525">
            <a:noFill/>
            <a:miter lim="800000"/>
            <a:headEnd/>
            <a:tailEnd/>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Last Few Terms:</a:t>
            </a:r>
          </a:p>
        </p:txBody>
      </p:sp>
      <p:sp>
        <p:nvSpPr>
          <p:cNvPr id="76803" name="Rectangle 3"/>
          <p:cNvSpPr>
            <a:spLocks noGrp="1" noChangeArrowheads="1"/>
          </p:cNvSpPr>
          <p:nvPr>
            <p:ph idx="1"/>
          </p:nvPr>
        </p:nvSpPr>
        <p:spPr/>
        <p:txBody>
          <a:bodyPr/>
          <a:lstStyle/>
          <a:p>
            <a:pPr>
              <a:lnSpc>
                <a:spcPct val="90000"/>
              </a:lnSpc>
              <a:buFont typeface="Monotype Sorts" pitchFamily="2" charset="2"/>
              <a:buNone/>
            </a:pPr>
            <a:endParaRPr lang="en-US" sz="2800" dirty="0" smtClean="0"/>
          </a:p>
          <a:p>
            <a:pPr>
              <a:lnSpc>
                <a:spcPct val="90000"/>
              </a:lnSpc>
            </a:pPr>
            <a:r>
              <a:rPr lang="en-US" sz="2800" b="1" u="sng" dirty="0" smtClean="0"/>
              <a:t>Counter conditioning</a:t>
            </a:r>
            <a:r>
              <a:rPr lang="en-US" sz="2800" dirty="0" smtClean="0"/>
              <a:t> – reward behavior when improvement is made</a:t>
            </a:r>
          </a:p>
          <a:p>
            <a:pPr>
              <a:lnSpc>
                <a:spcPct val="90000"/>
              </a:lnSpc>
            </a:pPr>
            <a:r>
              <a:rPr lang="en-US" sz="2800" b="1" u="sng" dirty="0" smtClean="0"/>
              <a:t>Mere exposure effect</a:t>
            </a:r>
            <a:r>
              <a:rPr lang="en-US" sz="2800" dirty="0" smtClean="0"/>
              <a:t> – the more you see something, the more likely you are to buy it or do it.</a:t>
            </a:r>
          </a:p>
          <a:p>
            <a:pPr>
              <a:lnSpc>
                <a:spcPct val="90000"/>
              </a:lnSpc>
            </a:pPr>
            <a:r>
              <a:rPr lang="en-US" sz="2800" b="1" u="sng" dirty="0" smtClean="0">
                <a:hlinkClick r:id="rId3"/>
              </a:rPr>
              <a:t>Superstitions</a:t>
            </a:r>
            <a:r>
              <a:rPr lang="en-US" sz="2800" dirty="0" smtClean="0">
                <a:hlinkClick r:id="rId3"/>
              </a:rPr>
              <a:t> </a:t>
            </a:r>
            <a:r>
              <a:rPr lang="en-US" sz="2800" dirty="0" smtClean="0"/>
              <a:t>– happen just like any other association – something positive happened so they want to do it again</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Behavioral Modification:</a:t>
            </a:r>
          </a:p>
        </p:txBody>
      </p:sp>
      <p:sp>
        <p:nvSpPr>
          <p:cNvPr id="75779" name="Rectangle 3"/>
          <p:cNvSpPr>
            <a:spLocks noGrp="1" noChangeArrowheads="1"/>
          </p:cNvSpPr>
          <p:nvPr>
            <p:ph idx="1"/>
          </p:nvPr>
        </p:nvSpPr>
        <p:spPr/>
        <p:txBody>
          <a:bodyPr/>
          <a:lstStyle/>
          <a:p>
            <a:pPr>
              <a:lnSpc>
                <a:spcPct val="90000"/>
              </a:lnSpc>
            </a:pPr>
            <a:r>
              <a:rPr lang="en-US" sz="2400" b="1" u="sng" smtClean="0"/>
              <a:t>Systematic Desensitization</a:t>
            </a:r>
            <a:r>
              <a:rPr lang="en-US" sz="2400" smtClean="0"/>
              <a:t> – Provide the person with a very minor version of the phobia and work them up to handling the phobia comfortably.</a:t>
            </a:r>
          </a:p>
          <a:p>
            <a:pPr>
              <a:lnSpc>
                <a:spcPct val="90000"/>
              </a:lnSpc>
            </a:pPr>
            <a:r>
              <a:rPr lang="en-US" sz="2400" b="1" u="sng" smtClean="0"/>
              <a:t>Example</a:t>
            </a:r>
            <a:r>
              <a:rPr lang="en-US" sz="2400" smtClean="0"/>
              <a:t>: Fear of snakes:</a:t>
            </a:r>
          </a:p>
          <a:p>
            <a:pPr>
              <a:lnSpc>
                <a:spcPct val="90000"/>
              </a:lnSpc>
            </a:pPr>
            <a:r>
              <a:rPr lang="en-US" sz="2400" smtClean="0"/>
              <a:t>1. Have them watch a short movie about snakes</a:t>
            </a:r>
          </a:p>
          <a:p>
            <a:pPr>
              <a:lnSpc>
                <a:spcPct val="90000"/>
              </a:lnSpc>
            </a:pPr>
            <a:r>
              <a:rPr lang="en-US" sz="2400" smtClean="0"/>
              <a:t>2. Have them hold a stuffed animal snake</a:t>
            </a:r>
          </a:p>
          <a:p>
            <a:pPr>
              <a:lnSpc>
                <a:spcPct val="90000"/>
              </a:lnSpc>
            </a:pPr>
            <a:r>
              <a:rPr lang="en-US" sz="2400" smtClean="0"/>
              <a:t>3. Have them hold a plastic snake</a:t>
            </a:r>
          </a:p>
          <a:p>
            <a:pPr>
              <a:lnSpc>
                <a:spcPct val="90000"/>
              </a:lnSpc>
            </a:pPr>
            <a:r>
              <a:rPr lang="en-US" sz="2400" smtClean="0"/>
              <a:t>4. Have them hold a glass container with a snake inside</a:t>
            </a:r>
          </a:p>
          <a:p>
            <a:pPr>
              <a:lnSpc>
                <a:spcPct val="90000"/>
              </a:lnSpc>
            </a:pPr>
            <a:r>
              <a:rPr lang="en-US" sz="2400" smtClean="0"/>
              <a:t>5. Have them touch a small harmless snake</a:t>
            </a:r>
          </a:p>
          <a:p>
            <a:pPr>
              <a:lnSpc>
                <a:spcPct val="90000"/>
              </a:lnSpc>
            </a:pPr>
            <a:r>
              <a:rPr lang="en-US" sz="2400" smtClean="0"/>
              <a:t>6. Gradually work to holding a regular size snake</a:t>
            </a:r>
          </a:p>
        </p:txBody>
      </p:sp>
    </p:spTree>
    <p:custDataLst>
      <p:tags r:id="rId1"/>
    </p:custData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endParaRPr/>
          </a:p>
        </p:txBody>
      </p:sp>
      <p:sp>
        <p:nvSpPr>
          <p:cNvPr id="58370" name="Content Placeholder 1"/>
          <p:cNvSpPr>
            <a:spLocks noGrp="1"/>
          </p:cNvSpPr>
          <p:nvPr>
            <p:ph idx="1"/>
          </p:nvPr>
        </p:nvSpPr>
        <p:spPr/>
        <p:txBody>
          <a:bodyPr>
            <a:normAutofit fontScale="77500" lnSpcReduction="20000"/>
          </a:bodyPr>
          <a:lstStyle/>
          <a:p>
            <a:pPr eaLnBrk="1" hangingPunct="1"/>
            <a:r>
              <a:rPr lang="en-US" smtClean="0"/>
              <a:t>Power point was adapted from :</a:t>
            </a:r>
          </a:p>
          <a:p>
            <a:pPr eaLnBrk="1" hangingPunct="1"/>
            <a:r>
              <a:rPr lang="en-US" smtClean="0">
                <a:hlinkClick r:id="rId2"/>
              </a:rPr>
              <a:t>http://www.appsychology.com/appsychPP/appsychology/APpresentationshome.htm</a:t>
            </a:r>
            <a:endParaRPr lang="en-US" smtClean="0"/>
          </a:p>
          <a:p>
            <a:pPr eaLnBrk="1" hangingPunct="1"/>
            <a:r>
              <a:rPr lang="en-US" smtClean="0">
                <a:hlinkClick r:id="rId3"/>
              </a:rPr>
              <a:t>http://www.actfl.org/images/April08TLEMarkParisiCartoonOffTheMark.jpg</a:t>
            </a:r>
            <a:endParaRPr lang="en-US" smtClean="0"/>
          </a:p>
          <a:p>
            <a:pPr eaLnBrk="1" hangingPunct="1"/>
            <a:r>
              <a:rPr lang="en-US" smtClean="0">
                <a:hlinkClick r:id="rId4"/>
              </a:rPr>
              <a:t>http://www.sangrea.net/free-cartoons/phil_joy-of-learning.jpg</a:t>
            </a:r>
            <a:endParaRPr lang="en-US" smtClean="0"/>
          </a:p>
          <a:p>
            <a:pPr eaLnBrk="1" hangingPunct="1"/>
            <a:r>
              <a:rPr lang="en-US" smtClean="0">
                <a:hlinkClick r:id="rId5"/>
              </a:rPr>
              <a:t>http://hollywoodhatesme.files.wordpress.com/2009/10/jason.jpg</a:t>
            </a:r>
            <a:endParaRPr lang="en-US" smtClean="0"/>
          </a:p>
          <a:p>
            <a:pPr eaLnBrk="1" hangingPunct="1"/>
            <a:r>
              <a:rPr lang="en-US" smtClean="0">
                <a:hlinkClick r:id="rId6"/>
              </a:rPr>
              <a:t>http://blogs.smh.com.au/sit/broccoli2.jpg</a:t>
            </a:r>
            <a:endParaRPr lang="en-US" smtClean="0"/>
          </a:p>
          <a:p>
            <a:pPr eaLnBrk="1" hangingPunct="1"/>
            <a:r>
              <a:rPr lang="en-US" smtClean="0">
                <a:hlinkClick r:id="rId7"/>
              </a:rPr>
              <a:t>http://www.blog.joelx.com/de-motivational-posters/730/</a:t>
            </a:r>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Contingency Model</a:t>
            </a:r>
            <a:endParaRPr lang="en-US" dirty="0"/>
          </a:p>
        </p:txBody>
      </p:sp>
      <p:sp>
        <p:nvSpPr>
          <p:cNvPr id="3" name="Content Placeholder 2"/>
          <p:cNvSpPr>
            <a:spLocks noGrp="1"/>
          </p:cNvSpPr>
          <p:nvPr>
            <p:ph sz="half" idx="1"/>
          </p:nvPr>
        </p:nvSpPr>
        <p:spPr>
          <a:xfrm>
            <a:off x="152400" y="1828800"/>
            <a:ext cx="8686800" cy="4168775"/>
          </a:xfrm>
        </p:spPr>
        <p:txBody>
          <a:bodyPr>
            <a:normAutofit fontScale="70000" lnSpcReduction="20000"/>
          </a:bodyPr>
          <a:lstStyle/>
          <a:p>
            <a:r>
              <a:rPr lang="en-US" dirty="0" err="1" smtClean="0"/>
              <a:t>Cognitivists</a:t>
            </a:r>
            <a:r>
              <a:rPr lang="en-US" dirty="0" smtClean="0"/>
              <a:t> interpret classical and operant conditioning differently. Beyond making associations between stimuli and learning from rewards and punishment, cognitive theorists believe that humans and other animals are capable of forming expectations and consciously being motivated by rewards. </a:t>
            </a:r>
            <a:r>
              <a:rPr lang="en-US" i="1" u="sng" dirty="0" smtClean="0">
                <a:solidFill>
                  <a:srgbClr val="C00000"/>
                </a:solidFill>
              </a:rPr>
              <a:t>Pavlov's view of classical conditioning is called the </a:t>
            </a:r>
            <a:r>
              <a:rPr lang="en-US" b="1" u="sng" dirty="0" smtClean="0">
                <a:solidFill>
                  <a:srgbClr val="C00000"/>
                </a:solidFill>
                <a:effectLst>
                  <a:outerShdw blurRad="38100" dist="38100" dir="2700000" algn="tl">
                    <a:srgbClr val="000000">
                      <a:alpha val="43137"/>
                    </a:srgbClr>
                  </a:outerShdw>
                </a:effectLst>
              </a:rPr>
              <a:t>contiguity model</a:t>
            </a:r>
            <a:r>
              <a:rPr lang="en-US" b="1" u="sng" dirty="0" smtClean="0">
                <a:solidFill>
                  <a:schemeClr val="tx1">
                    <a:lumMod val="95000"/>
                    <a:lumOff val="5000"/>
                  </a:schemeClr>
                </a:solidFill>
                <a:effectLst>
                  <a:outerShdw blurRad="38100" dist="38100" dir="2700000" algn="tl">
                    <a:srgbClr val="000000">
                      <a:alpha val="43137"/>
                    </a:srgbClr>
                  </a:outerShdw>
                </a:effectLst>
              </a:rPr>
              <a:t>. </a:t>
            </a:r>
            <a:r>
              <a:rPr lang="en-US" dirty="0" smtClean="0"/>
              <a:t>He believed that the close time between the CS and the US was most important for making the connection between the two stimuli and that the CS eventually substituted for the US. </a:t>
            </a:r>
            <a:r>
              <a:rPr lang="en-US" dirty="0" err="1" smtClean="0"/>
              <a:t>Cognitivist</a:t>
            </a:r>
            <a:r>
              <a:rPr lang="en-US" dirty="0" smtClean="0"/>
              <a:t> Robert </a:t>
            </a:r>
            <a:r>
              <a:rPr lang="en-US" i="1" u="sng" dirty="0" err="1" smtClean="0">
                <a:solidFill>
                  <a:srgbClr val="C00000"/>
                </a:solidFill>
                <a:effectLst>
                  <a:outerShdw blurRad="38100" dist="38100" dir="2700000" algn="tl">
                    <a:srgbClr val="000000">
                      <a:alpha val="43137"/>
                    </a:srgbClr>
                  </a:outerShdw>
                </a:effectLst>
              </a:rPr>
              <a:t>Rescorla</a:t>
            </a:r>
            <a:r>
              <a:rPr lang="en-US" i="1" u="sng" dirty="0" smtClean="0"/>
              <a:t> </a:t>
            </a:r>
            <a:r>
              <a:rPr lang="en-US" i="1" u="sng" dirty="0" smtClean="0">
                <a:solidFill>
                  <a:srgbClr val="C00000"/>
                </a:solidFill>
              </a:rPr>
              <a:t>challenged this viewpoint, suggesting a </a:t>
            </a:r>
            <a:r>
              <a:rPr lang="en-US" b="1" u="sng" dirty="0" smtClean="0">
                <a:solidFill>
                  <a:srgbClr val="C00000"/>
                </a:solidFill>
                <a:effectLst>
                  <a:outerShdw blurRad="38100" dist="38100" dir="2700000" algn="tl">
                    <a:srgbClr val="000000">
                      <a:alpha val="43137"/>
                    </a:srgbClr>
                  </a:outerShdw>
                </a:effectLst>
              </a:rPr>
              <a:t>contingency </a:t>
            </a:r>
            <a:r>
              <a:rPr lang="en-US" b="1" i="1" u="sng" dirty="0" smtClean="0">
                <a:solidFill>
                  <a:srgbClr val="C00000"/>
                </a:solidFill>
              </a:rPr>
              <a:t>model</a:t>
            </a:r>
            <a:r>
              <a:rPr lang="en-US" i="1" u="sng" dirty="0" smtClean="0">
                <a:solidFill>
                  <a:srgbClr val="C00000"/>
                </a:solidFill>
              </a:rPr>
              <a:t> of classical conditioning that the CS tells the organism that the US will follow</a:t>
            </a:r>
            <a:r>
              <a:rPr lang="en-US" dirty="0" smtClean="0"/>
              <a:t>. Although the close pairing in time between the two stimuli is important, the key is how well the CS predicts the appearance of the UCS.</a:t>
            </a:r>
            <a:endParaRPr lang="en-US" dirty="0"/>
          </a:p>
        </p:txBody>
      </p:sp>
      <p:sp>
        <p:nvSpPr>
          <p:cNvPr id="4" name="Rectangle 3"/>
          <p:cNvSpPr/>
          <p:nvPr/>
        </p:nvSpPr>
        <p:spPr>
          <a:xfrm>
            <a:off x="609600" y="5715000"/>
            <a:ext cx="8915400" cy="646331"/>
          </a:xfrm>
          <a:prstGeom prst="rect">
            <a:avLst/>
          </a:prstGeom>
        </p:spPr>
        <p:txBody>
          <a:bodyPr wrap="square">
            <a:spAutoFit/>
          </a:bodyPr>
          <a:lstStyle/>
          <a:p>
            <a:r>
              <a:rPr lang="en-US" dirty="0">
                <a:hlinkClick r:id="rId2"/>
              </a:rPr>
              <a:t>http://www.youtube.com/watch?v=</a:t>
            </a:r>
            <a:r>
              <a:rPr lang="en-US" dirty="0" smtClean="0">
                <a:hlinkClick r:id="rId2"/>
              </a:rPr>
              <a:t>QB9vxiMighM</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Contigency</a:t>
            </a:r>
            <a:r>
              <a:rPr lang="en-US" dirty="0" smtClean="0"/>
              <a:t> Model</a:t>
            </a:r>
            <a:endParaRPr lang="en-US" dirty="0"/>
          </a:p>
        </p:txBody>
      </p:sp>
      <p:sp>
        <p:nvSpPr>
          <p:cNvPr id="3" name="Content Placeholder 2"/>
          <p:cNvSpPr>
            <a:spLocks noGrp="1"/>
          </p:cNvSpPr>
          <p:nvPr>
            <p:ph sz="half" idx="1"/>
          </p:nvPr>
        </p:nvSpPr>
        <p:spPr>
          <a:xfrm>
            <a:off x="381000" y="1066800"/>
            <a:ext cx="8382000" cy="4168775"/>
          </a:xfrm>
        </p:spPr>
        <p:txBody>
          <a:bodyPr>
            <a:normAutofit fontScale="92500" lnSpcReduction="20000"/>
          </a:bodyPr>
          <a:lstStyle/>
          <a:p>
            <a:r>
              <a:rPr lang="en-US" dirty="0" smtClean="0"/>
              <a:t>Another challenge to Pavlov's model is what </a:t>
            </a:r>
            <a:r>
              <a:rPr lang="en-US" b="1" u="sng" dirty="0" smtClean="0">
                <a:solidFill>
                  <a:srgbClr val="C00000"/>
                </a:solidFill>
              </a:rPr>
              <a:t>Leon </a:t>
            </a:r>
            <a:r>
              <a:rPr lang="en-US" b="1" u="sng" dirty="0" err="1" smtClean="0">
                <a:solidFill>
                  <a:srgbClr val="C00000"/>
                </a:solidFill>
              </a:rPr>
              <a:t>Kamin</a:t>
            </a:r>
            <a:r>
              <a:rPr lang="en-US" dirty="0" smtClean="0"/>
              <a:t> calls </a:t>
            </a:r>
            <a:r>
              <a:rPr lang="en-US" u="sng" dirty="0" smtClean="0">
                <a:solidFill>
                  <a:srgbClr val="C00000"/>
                </a:solidFill>
                <a:effectLst>
                  <a:outerShdw blurRad="38100" dist="38100" dir="2700000" algn="tl">
                    <a:srgbClr val="000000">
                      <a:alpha val="43137"/>
                    </a:srgbClr>
                  </a:outerShdw>
                </a:effectLst>
              </a:rPr>
              <a:t>the </a:t>
            </a:r>
            <a:r>
              <a:rPr lang="en-US" b="1" u="sng" dirty="0" smtClean="0">
                <a:solidFill>
                  <a:srgbClr val="C00000"/>
                </a:solidFill>
                <a:effectLst>
                  <a:outerShdw blurRad="38100" dist="38100" dir="2700000" algn="tl">
                    <a:srgbClr val="000000">
                      <a:alpha val="43137"/>
                    </a:srgbClr>
                  </a:outerShdw>
                </a:effectLst>
              </a:rPr>
              <a:t>blocking</a:t>
            </a:r>
            <a:r>
              <a:rPr lang="en-US" u="sng" dirty="0" smtClean="0">
                <a:solidFill>
                  <a:srgbClr val="C00000"/>
                </a:solidFill>
                <a:effectLst>
                  <a:outerShdw blurRad="38100" dist="38100" dir="2700000" algn="tl">
                    <a:srgbClr val="000000">
                      <a:alpha val="43137"/>
                    </a:srgbClr>
                  </a:outerShdw>
                </a:effectLst>
              </a:rPr>
              <a:t> </a:t>
            </a:r>
            <a:r>
              <a:rPr lang="en-US" dirty="0" smtClean="0"/>
              <a:t>effect. </a:t>
            </a:r>
            <a:r>
              <a:rPr lang="en-US" dirty="0" err="1" smtClean="0"/>
              <a:t>Kamin</a:t>
            </a:r>
            <a:r>
              <a:rPr lang="en-US" dirty="0" smtClean="0"/>
              <a:t> paired a light (NS) with a tone (CS) that had already been classically conditioned with shock (UCS) to produce fear (CR). He found that he was unable to produce conditioned fear to the light alone. He argued that the rat had already learned to associate the signal for shock with the tone so that the light offered no new information. The conditioning effect of the light was blocked.</a:t>
            </a:r>
          </a:p>
          <a:p>
            <a:endParaRPr lang="en-US" dirty="0"/>
          </a:p>
        </p:txBody>
      </p:sp>
      <p:sp>
        <p:nvSpPr>
          <p:cNvPr id="5" name="Rectangle 4"/>
          <p:cNvSpPr/>
          <p:nvPr/>
        </p:nvSpPr>
        <p:spPr>
          <a:xfrm>
            <a:off x="685800" y="5257800"/>
            <a:ext cx="7391400" cy="1200329"/>
          </a:xfrm>
          <a:prstGeom prst="rect">
            <a:avLst/>
          </a:prstGeom>
        </p:spPr>
        <p:txBody>
          <a:bodyPr wrap="square">
            <a:spAutoFit/>
          </a:bodyPr>
          <a:lstStyle/>
          <a:p>
            <a:r>
              <a:rPr lang="en-US" sz="2400" b="1" u="sng" dirty="0" smtClean="0">
                <a:solidFill>
                  <a:srgbClr val="C00000"/>
                </a:solidFill>
                <a:latin typeface="Times New Roman" pitchFamily="18" charset="0"/>
              </a:rPr>
              <a:t>Blocking:  if learner is already making an association between two things, a second neutral stimulus will be blocked from creating a reaction. </a:t>
            </a:r>
            <a:endParaRPr lang="en-US" sz="2400" b="1" u="sng"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Contingency Model</a:t>
            </a:r>
            <a:endParaRPr lang="en-US" dirty="0"/>
          </a:p>
        </p:txBody>
      </p:sp>
      <p:sp>
        <p:nvSpPr>
          <p:cNvPr id="3" name="Content Placeholder 2"/>
          <p:cNvSpPr>
            <a:spLocks noGrp="1"/>
          </p:cNvSpPr>
          <p:nvPr>
            <p:ph idx="1"/>
          </p:nvPr>
        </p:nvSpPr>
        <p:spPr>
          <a:xfrm>
            <a:off x="457200" y="1600200"/>
            <a:ext cx="8229600" cy="4114800"/>
          </a:xfrm>
        </p:spPr>
        <p:txBody>
          <a:bodyPr>
            <a:normAutofit fontScale="92500" lnSpcReduction="20000"/>
          </a:bodyPr>
          <a:lstStyle/>
          <a:p>
            <a:r>
              <a:rPr lang="en-US" dirty="0" smtClean="0"/>
              <a:t>Contingency theorists argue that types of learning exist that are not explained by operant and classical conditioning. </a:t>
            </a:r>
            <a:r>
              <a:rPr lang="en-US" b="1" u="sng" dirty="0" smtClean="0">
                <a:solidFill>
                  <a:srgbClr val="C00000"/>
                </a:solidFill>
                <a:effectLst>
                  <a:outerShdw blurRad="38100" dist="38100" dir="2700000" algn="tl">
                    <a:srgbClr val="000000">
                      <a:alpha val="43137"/>
                    </a:srgbClr>
                  </a:outerShdw>
                </a:effectLst>
              </a:rPr>
              <a:t>Contingency theory</a:t>
            </a:r>
            <a:r>
              <a:rPr lang="en-US" u="sng" dirty="0" smtClean="0">
                <a:solidFill>
                  <a:srgbClr val="C00000"/>
                </a:solidFill>
                <a:effectLst>
                  <a:outerShdw blurRad="38100" dist="38100" dir="2700000" algn="tl">
                    <a:srgbClr val="000000">
                      <a:alpha val="43137"/>
                    </a:srgbClr>
                  </a:outerShdw>
                </a:effectLst>
              </a:rPr>
              <a:t> </a:t>
            </a:r>
            <a:r>
              <a:rPr lang="en-US" dirty="0" smtClean="0"/>
              <a:t>proposes that for </a:t>
            </a:r>
            <a:r>
              <a:rPr lang="en-US" b="1" i="1" dirty="0" smtClean="0">
                <a:solidFill>
                  <a:srgbClr val="C00000"/>
                </a:solidFill>
              </a:rPr>
              <a:t>learning to take place, a stimulus must provide the subject information about the likelihood that certain events will occur. </a:t>
            </a:r>
            <a:r>
              <a:rPr lang="en-US" dirty="0" smtClean="0"/>
              <a:t>Robert </a:t>
            </a:r>
            <a:r>
              <a:rPr lang="en-US" dirty="0" err="1" smtClean="0">
                <a:solidFill>
                  <a:srgbClr val="C00000"/>
                </a:solidFill>
              </a:rPr>
              <a:t>Rescorla</a:t>
            </a:r>
            <a:r>
              <a:rPr lang="en-US" dirty="0" smtClean="0">
                <a:solidFill>
                  <a:srgbClr val="C00000"/>
                </a:solidFill>
              </a:rPr>
              <a:t> </a:t>
            </a:r>
            <a:r>
              <a:rPr lang="en-US" dirty="0" smtClean="0"/>
              <a:t>demonstrated that the pairing of a conditioned stimulus (CS) and unconditioned stimulus (UCS) does not always produce learning and contended that it is necessary for the CS to signify a </a:t>
            </a:r>
            <a:r>
              <a:rPr lang="en-US" b="1" dirty="0" smtClean="0"/>
              <a:t>contingency</a:t>
            </a:r>
            <a:r>
              <a:rPr lang="en-US" dirty="0" smtClean="0"/>
              <a:t>. </a:t>
            </a:r>
          </a:p>
          <a:p>
            <a:endParaRPr lang="en-US" dirty="0"/>
          </a:p>
        </p:txBody>
      </p:sp>
      <p:sp>
        <p:nvSpPr>
          <p:cNvPr id="4" name="TextBox 3"/>
          <p:cNvSpPr txBox="1"/>
          <p:nvPr/>
        </p:nvSpPr>
        <p:spPr>
          <a:xfrm>
            <a:off x="914400" y="5867400"/>
            <a:ext cx="7772400" cy="646331"/>
          </a:xfrm>
          <a:prstGeom prst="rect">
            <a:avLst/>
          </a:prstGeom>
          <a:noFill/>
        </p:spPr>
        <p:txBody>
          <a:bodyPr wrap="square" rtlCol="0">
            <a:spAutoFit/>
          </a:bodyPr>
          <a:lstStyle/>
          <a:p>
            <a:r>
              <a:rPr lang="en-US" dirty="0" smtClean="0"/>
              <a:t>This is one of the reasons some people can not lose weight or quit smoking.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06401" y="57150"/>
            <a:ext cx="4622800" cy="1311275"/>
          </a:xfrm>
        </p:spPr>
        <p:txBody>
          <a:bodyPr/>
          <a:lstStyle/>
          <a:p>
            <a:r>
              <a:rPr lang="en-US" dirty="0" smtClean="0"/>
              <a:t>Latent Learning:</a:t>
            </a:r>
          </a:p>
        </p:txBody>
      </p:sp>
      <p:pic>
        <p:nvPicPr>
          <p:cNvPr id="63491" name="Picture 4"/>
          <p:cNvPicPr>
            <a:picLocks noGrp="1" noChangeAspect="1" noChangeArrowheads="1"/>
          </p:cNvPicPr>
          <p:nvPr>
            <p:ph sz="half" idx="1"/>
          </p:nvPr>
        </p:nvPicPr>
        <p:blipFill>
          <a:blip r:embed="rId4" cstate="print"/>
          <a:srcRect l="13914" r="13914"/>
          <a:stretch>
            <a:fillRect/>
          </a:stretch>
        </p:blipFill>
        <p:spPr/>
      </p:pic>
      <p:sp>
        <p:nvSpPr>
          <p:cNvPr id="63492" name="Rectangle 3"/>
          <p:cNvSpPr>
            <a:spLocks noGrp="1" noChangeArrowheads="1"/>
          </p:cNvSpPr>
          <p:nvPr>
            <p:ph type="body" sz="half" idx="2"/>
          </p:nvPr>
        </p:nvSpPr>
        <p:spPr>
          <a:xfrm>
            <a:off x="4621213" y="533400"/>
            <a:ext cx="4011612" cy="5521325"/>
          </a:xfrm>
        </p:spPr>
        <p:txBody>
          <a:bodyPr>
            <a:noAutofit/>
          </a:bodyPr>
          <a:lstStyle/>
          <a:p>
            <a:pPr marL="342900" indent="-342900">
              <a:lnSpc>
                <a:spcPct val="80000"/>
              </a:lnSpc>
              <a:spcBef>
                <a:spcPct val="20000"/>
              </a:spcBef>
              <a:buClr>
                <a:srgbClr val="000000"/>
              </a:buClr>
              <a:buFont typeface="Times New Roman" pitchFamily="18" charset="0"/>
              <a:buChar char="•"/>
            </a:pPr>
            <a:r>
              <a:rPr lang="en-US" sz="2400" b="1" u="sng" dirty="0" smtClean="0">
                <a:latin typeface="Times New Roman" pitchFamily="18" charset="0"/>
              </a:rPr>
              <a:t>Latent learning</a:t>
            </a:r>
            <a:r>
              <a:rPr lang="en-US" sz="2400" dirty="0" smtClean="0">
                <a:latin typeface="Times New Roman" pitchFamily="18" charset="0"/>
              </a:rPr>
              <a:t> – </a:t>
            </a:r>
            <a:r>
              <a:rPr lang="en-US" sz="2400" b="1" dirty="0" smtClean="0">
                <a:solidFill>
                  <a:srgbClr val="C00000"/>
                </a:solidFill>
                <a:latin typeface="Times New Roman" pitchFamily="18" charset="0"/>
              </a:rPr>
              <a:t>learning in the absence of rewards</a:t>
            </a:r>
          </a:p>
          <a:p>
            <a:pPr marL="342900" indent="-342900">
              <a:lnSpc>
                <a:spcPct val="80000"/>
              </a:lnSpc>
              <a:spcBef>
                <a:spcPct val="20000"/>
              </a:spcBef>
              <a:buClr>
                <a:srgbClr val="000000"/>
              </a:buClr>
              <a:buFont typeface="Times New Roman" pitchFamily="18" charset="0"/>
              <a:buChar char="•"/>
            </a:pPr>
            <a:r>
              <a:rPr lang="en-US" sz="2400" dirty="0" smtClean="0">
                <a:latin typeface="Times New Roman" pitchFamily="18" charset="0"/>
              </a:rPr>
              <a:t>Humans and animals will work in the absence of rewards</a:t>
            </a:r>
          </a:p>
          <a:p>
            <a:pPr marL="342900" indent="-342900">
              <a:lnSpc>
                <a:spcPct val="80000"/>
              </a:lnSpc>
              <a:spcBef>
                <a:spcPct val="20000"/>
              </a:spcBef>
              <a:buClr>
                <a:srgbClr val="000000"/>
              </a:buClr>
              <a:buFont typeface="Times New Roman" pitchFamily="18" charset="0"/>
              <a:buChar char="•"/>
            </a:pPr>
            <a:r>
              <a:rPr lang="en-US" sz="2400" dirty="0" smtClean="0">
                <a:latin typeface="Times New Roman" pitchFamily="18" charset="0"/>
              </a:rPr>
              <a:t>If one group is given rewards and the other is not, the rewarded group will work harder</a:t>
            </a:r>
          </a:p>
          <a:p>
            <a:pPr marL="342900" indent="-342900">
              <a:lnSpc>
                <a:spcPct val="80000"/>
              </a:lnSpc>
              <a:spcBef>
                <a:spcPct val="20000"/>
              </a:spcBef>
              <a:buClr>
                <a:srgbClr val="000000"/>
              </a:buClr>
              <a:buFont typeface="Times New Roman" pitchFamily="18" charset="0"/>
              <a:buChar char="•"/>
            </a:pPr>
            <a:r>
              <a:rPr lang="en-US" sz="2400" dirty="0" smtClean="0">
                <a:latin typeface="Times New Roman" pitchFamily="18" charset="0"/>
              </a:rPr>
              <a:t>But…if the non rewarded group is eventually rewarded at a later time, they will work hard because the think a reward might come at a later time.</a:t>
            </a:r>
          </a:p>
          <a:p>
            <a:pPr marL="342900" indent="-342900">
              <a:lnSpc>
                <a:spcPct val="80000"/>
              </a:lnSpc>
              <a:spcBef>
                <a:spcPct val="20000"/>
              </a:spcBef>
              <a:buClr>
                <a:srgbClr val="000000"/>
              </a:buClr>
              <a:buFont typeface="Times New Roman" pitchFamily="18" charset="0"/>
              <a:buChar char="•"/>
            </a:pPr>
            <a:r>
              <a:rPr lang="en-US" sz="2400" u="sng" dirty="0" smtClean="0">
                <a:latin typeface="Times New Roman" pitchFamily="18" charset="0"/>
              </a:rPr>
              <a:t>Edward </a:t>
            </a:r>
            <a:r>
              <a:rPr lang="en-US" sz="2400" u="sng" dirty="0" err="1" smtClean="0">
                <a:latin typeface="Times New Roman" pitchFamily="18" charset="0"/>
              </a:rPr>
              <a:t>Tolman</a:t>
            </a:r>
            <a:r>
              <a:rPr lang="en-US" sz="2400" dirty="0" smtClean="0">
                <a:latin typeface="Times New Roman" pitchFamily="18" charset="0"/>
              </a:rPr>
              <a:t> – Rats and maze example (rats created a cognitive map)</a:t>
            </a:r>
          </a:p>
        </p:txBody>
      </p:sp>
      <p:sp>
        <p:nvSpPr>
          <p:cNvPr id="5" name="Rectangle 4"/>
          <p:cNvSpPr/>
          <p:nvPr/>
        </p:nvSpPr>
        <p:spPr>
          <a:xfrm>
            <a:off x="0" y="6096000"/>
            <a:ext cx="4572000" cy="923330"/>
          </a:xfrm>
          <a:prstGeom prst="rect">
            <a:avLst/>
          </a:prstGeom>
        </p:spPr>
        <p:txBody>
          <a:bodyPr>
            <a:spAutoFit/>
          </a:bodyPr>
          <a:lstStyle/>
          <a:p>
            <a:r>
              <a:rPr lang="en-US" dirty="0" smtClean="0">
                <a:hlinkClick r:id="rId5"/>
              </a:rPr>
              <a:t>http://www.youtube.com/watch?v=a9UDvHAsddE</a:t>
            </a:r>
            <a:endParaRPr lang="en-US" dirty="0" smtClean="0"/>
          </a:p>
          <a:p>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Latent Learning:</a:t>
            </a:r>
          </a:p>
        </p:txBody>
      </p:sp>
      <p:pic>
        <p:nvPicPr>
          <p:cNvPr id="7" name="examples of Latent Learning - YouTube.wmv">
            <a:hlinkClick r:id="" action="ppaction://media"/>
          </p:cNvPr>
          <p:cNvPicPr>
            <a:picLocks noGrp="1" noRot="1" noChangeAspect="1"/>
          </p:cNvPicPr>
          <p:nvPr>
            <p:ph sz="half" idx="1"/>
            <a:videoFile r:link="rId3"/>
            <p:extLst>
              <p:ext uri="{DAA4B4D4-6D71-4841-9C94-3DE7FCFB9230}">
                <p14:media xmlns:p14="http://schemas.microsoft.com/office/powerpoint/2010/main" r:link="rId2"/>
              </p:ext>
            </p:extLst>
          </p:nvPr>
        </p:nvPicPr>
        <p:blipFill>
          <a:blip r:embed="rId6" cstate="print"/>
          <a:stretch>
            <a:fillRect/>
          </a:stretch>
        </p:blipFill>
        <p:spPr>
          <a:xfrm>
            <a:off x="457200" y="1600200"/>
            <a:ext cx="7620000" cy="4381500"/>
          </a:xfrm>
          <a:prstGeom prst="rect">
            <a:avLst/>
          </a:prstGeom>
        </p:spPr>
      </p:pic>
      <p:sp>
        <p:nvSpPr>
          <p:cNvPr id="63492" name="Rectangle 3"/>
          <p:cNvSpPr>
            <a:spLocks noGrp="1" noChangeArrowheads="1"/>
          </p:cNvSpPr>
          <p:nvPr>
            <p:ph type="body" sz="half" idx="2"/>
          </p:nvPr>
        </p:nvSpPr>
        <p:spPr>
          <a:xfrm>
            <a:off x="4621213" y="533400"/>
            <a:ext cx="4011612" cy="5521325"/>
          </a:xfrm>
        </p:spPr>
        <p:txBody>
          <a:bodyPr>
            <a:noAutofit/>
          </a:bodyPr>
          <a:lstStyle/>
          <a:p>
            <a:pPr marL="342900" indent="-342900">
              <a:lnSpc>
                <a:spcPct val="80000"/>
              </a:lnSpc>
              <a:spcBef>
                <a:spcPct val="20000"/>
              </a:spcBef>
              <a:buClr>
                <a:srgbClr val="000000"/>
              </a:buClr>
              <a:buFont typeface="Times New Roman" pitchFamily="18" charset="0"/>
              <a:buChar char="•"/>
            </a:pPr>
            <a:endParaRPr lang="en-US" sz="2400" dirty="0" smtClean="0">
              <a:latin typeface="Times New Roman" pitchFamily="18" charset="0"/>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1311275"/>
          </a:xfrm>
        </p:spPr>
        <p:txBody>
          <a:bodyPr>
            <a:normAutofit/>
          </a:bodyPr>
          <a:lstStyle/>
          <a:p>
            <a:r>
              <a:rPr lang="en-US" u="sng" dirty="0" smtClean="0">
                <a:solidFill>
                  <a:srgbClr val="C00000"/>
                </a:solidFill>
              </a:rPr>
              <a:t>Insight Learning: </a:t>
            </a:r>
            <a:r>
              <a:rPr lang="en-US" sz="3100" dirty="0" smtClean="0">
                <a:solidFill>
                  <a:schemeClr val="tx1"/>
                </a:solidFill>
              </a:rPr>
              <a:t>the sudden appearance of an answer or solution to a problem.</a:t>
            </a:r>
            <a:endParaRPr lang="en-US" sz="3100" dirty="0">
              <a:solidFill>
                <a:schemeClr val="tx1"/>
              </a:solidFill>
            </a:endParaRPr>
          </a:p>
        </p:txBody>
      </p:sp>
      <p:pic>
        <p:nvPicPr>
          <p:cNvPr id="5" name="insight learning  Chimpanzee Problem Solving - YouTube.wmv">
            <a:hlinkClick r:id="" action="ppaction://media"/>
          </p:cNvPr>
          <p:cNvPicPr>
            <a:picLocks noGrp="1" noRot="1" noChangeAspect="1"/>
          </p:cNvPicPr>
          <p:nvPr>
            <p:ph sz="half" idx="1"/>
            <a:videoFile r:link="rId2"/>
            <p:extLst>
              <p:ext uri="{DAA4B4D4-6D71-4841-9C94-3DE7FCFB9230}">
                <p14:media xmlns:p14="http://schemas.microsoft.com/office/powerpoint/2010/main" r:link="rId1"/>
              </p:ext>
            </p:extLst>
          </p:nvPr>
        </p:nvPicPr>
        <p:blipFill>
          <a:blip r:embed="rId4" cstate="print"/>
          <a:srcRect l="13914" r="13914"/>
          <a:stretch>
            <a:fillRect/>
          </a:stretch>
        </p:blipFill>
        <p:spPr>
          <a:prstGeom prst="rect">
            <a:avLst/>
          </a:prstGeom>
        </p:spPr>
      </p:pic>
      <p:sp>
        <p:nvSpPr>
          <p:cNvPr id="4" name="Text Placeholder 3"/>
          <p:cNvSpPr>
            <a:spLocks noGrp="1"/>
          </p:cNvSpPr>
          <p:nvPr>
            <p:ph type="body" sz="half" idx="2"/>
          </p:nvPr>
        </p:nvSpPr>
        <p:spPr>
          <a:xfrm>
            <a:off x="6629399" y="1885950"/>
            <a:ext cx="2514601" cy="4168775"/>
          </a:xfrm>
        </p:spPr>
        <p:txBody>
          <a:bodyPr>
            <a:normAutofit fontScale="92500" lnSpcReduction="20000"/>
          </a:bodyPr>
          <a:lstStyle/>
          <a:p>
            <a:r>
              <a:rPr lang="en-US" b="1" u="sng" dirty="0" smtClean="0">
                <a:solidFill>
                  <a:srgbClr val="C00000"/>
                </a:solidFill>
              </a:rPr>
              <a:t>Wolfgang Kohler: </a:t>
            </a:r>
            <a:r>
              <a:rPr lang="en-US" dirty="0" smtClean="0"/>
              <a:t>exposed chimpanzees to new learning tasks and concluded the learn by insight.</a:t>
            </a:r>
            <a:endParaRPr lang="en-US" dirty="0"/>
          </a:p>
        </p:txBody>
      </p:sp>
      <p:sp>
        <p:nvSpPr>
          <p:cNvPr id="6" name="Rectangle 5"/>
          <p:cNvSpPr/>
          <p:nvPr/>
        </p:nvSpPr>
        <p:spPr>
          <a:xfrm>
            <a:off x="1371600" y="6400800"/>
            <a:ext cx="6172200" cy="646331"/>
          </a:xfrm>
          <a:prstGeom prst="rect">
            <a:avLst/>
          </a:prstGeom>
        </p:spPr>
        <p:txBody>
          <a:bodyPr wrap="square">
            <a:spAutoFit/>
          </a:bodyPr>
          <a:lstStyle/>
          <a:p>
            <a:r>
              <a:rPr lang="en-US" dirty="0" smtClean="0">
                <a:hlinkClick r:id="rId5"/>
              </a:rPr>
              <a:t>http://www.youtube.com/watch?v=fPz6uvIbWZE</a:t>
            </a:r>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 learning</a:t>
            </a:r>
            <a:endParaRPr lang="en-US" dirty="0"/>
          </a:p>
        </p:txBody>
      </p:sp>
      <p:sp>
        <p:nvSpPr>
          <p:cNvPr id="3" name="Content Placeholder 2"/>
          <p:cNvSpPr>
            <a:spLocks noGrp="1"/>
          </p:cNvSpPr>
          <p:nvPr>
            <p:ph sz="half" idx="1"/>
          </p:nvPr>
        </p:nvSpPr>
        <p:spPr>
          <a:xfrm>
            <a:off x="457200" y="5715000"/>
            <a:ext cx="8458200" cy="434975"/>
          </a:xfrm>
        </p:spPr>
        <p:txBody>
          <a:bodyPr>
            <a:normAutofit fontScale="85000" lnSpcReduction="20000"/>
          </a:bodyPr>
          <a:lstStyle/>
          <a:p>
            <a:r>
              <a:rPr lang="en-US" dirty="0" smtClean="0"/>
              <a:t>Neo did not know kung fu until he needed to use it.</a:t>
            </a:r>
            <a:endParaRPr lang="en-US" dirty="0"/>
          </a:p>
        </p:txBody>
      </p:sp>
      <p:sp>
        <p:nvSpPr>
          <p:cNvPr id="5" name="Rectangle 4"/>
          <p:cNvSpPr/>
          <p:nvPr/>
        </p:nvSpPr>
        <p:spPr>
          <a:xfrm>
            <a:off x="1295400" y="6488668"/>
            <a:ext cx="6858000" cy="646331"/>
          </a:xfrm>
          <a:prstGeom prst="rect">
            <a:avLst/>
          </a:prstGeom>
        </p:spPr>
        <p:txBody>
          <a:bodyPr wrap="square">
            <a:spAutoFit/>
          </a:bodyPr>
          <a:lstStyle/>
          <a:p>
            <a:r>
              <a:rPr lang="en-US" dirty="0" smtClean="0">
                <a:hlinkClick r:id="rId4"/>
              </a:rPr>
              <a:t>http://www.youtube.com/watch?v=j82GKTgVDkw</a:t>
            </a:r>
            <a:endParaRPr lang="en-US" dirty="0" smtClean="0"/>
          </a:p>
          <a:p>
            <a:endParaRPr lang="en-US" dirty="0"/>
          </a:p>
        </p:txBody>
      </p:sp>
      <p:pic>
        <p:nvPicPr>
          <p:cNvPr id="6" name="matrix - Neo vs Morpheus - YouTube.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457200" y="1447800"/>
            <a:ext cx="7797800" cy="409384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ANSWERBULLETS" val="3"/>
  <p:tag name="TEXTLENGTH" val="48"/>
  <p:tag name="FONTSIZE" val="32"/>
  <p:tag name="BULLETTYPE" val="ppBulletArabicPeriod"/>
  <p:tag name="ANSWERTEXT" val="Video Games&#10;Movies&#10;Music&#10;Television&#10;Internet"/>
  <p:tag name="OLDNUMANSWERS" val="5"/>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SLIDEGUID" val="D4F1DAF428EF4436B09AC0D86F9BC8CD"/>
  <p:tag name="SLIDEID" val="D4F1DAF428EF4436B09AC0D86F9BC8CD"/>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At what age do you think that media violence impacts children the most?"/>
  <p:tag name="ANSWERSALIAS" val="Elementary school|smicln|Middle school|smicln|High school|smicln|College|smicln|Adult"/>
  <p:tag name="COUNTDOWNSECONDS" val="20"/>
  <p:tag name="VALUES" val="No Value|smicln|No Value|smicln|No Value|smicln|No Value|smicln|No Value"/>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TEXTLENGTH" val="61"/>
  <p:tag name="FONTSIZE" val="32"/>
  <p:tag name="BULLETTYPE" val="ppBulletArabicPeriod"/>
  <p:tag name="ANSWERTEXT" val="Elementary school&#10;Middle school&#10;High school&#10;College&#10;Adult"/>
  <p:tag name="OLDNUMANSWERS" val="5"/>
</p:tagLst>
</file>

<file path=ppt/tags/tag7.xml><?xml version="1.0" encoding="utf-8"?>
<p:tagLst xmlns:a="http://schemas.openxmlformats.org/drawingml/2006/main" xmlns:r="http://schemas.openxmlformats.org/officeDocument/2006/relationships" xmlns:p="http://schemas.openxmlformats.org/presentationml/2006/main">
  <p:tag name="SLIDEGUID" val="9428AB91096A4563952485A57E6685DB"/>
  <p:tag name="SLIDEID" val="9428AB91096A4563952485A57E6685DB"/>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Do you think that it is important to have ratings on media?"/>
  <p:tag name="ANSWERSALIAS" val="Yes|smicln|Maybe|smicln|No|smicln|Not sure"/>
  <p:tag name="COUNTDOWNSECONDS" val="20"/>
</p:tagLst>
</file>

<file path=ppt/tags/tag8.xml><?xml version="1.0" encoding="utf-8"?>
<p:tagLst xmlns:a="http://schemas.openxmlformats.org/drawingml/2006/main" xmlns:r="http://schemas.openxmlformats.org/officeDocument/2006/relationships" xmlns:p="http://schemas.openxmlformats.org/presentationml/2006/main">
  <p:tag name="ANSWERBULLETS" val="3"/>
  <p:tag name="TEXTLENGTH" val="24"/>
  <p:tag name="FONTSIZE" val="32"/>
  <p:tag name="BULLETTYPE" val="ppBulletArabicPeriod"/>
  <p:tag name="ANSWERTEXT" val="Yes&#10;Maybe&#10;No&#10;Not sure"/>
  <p:tag name="OLDNUMANSWERS" val="4"/>
</p:tagLst>
</file>

<file path=ppt/tags/tag9.xml><?xml version="1.0" encoding="utf-8"?>
<p:tagLst xmlns:a="http://schemas.openxmlformats.org/drawingml/2006/main" xmlns:r="http://schemas.openxmlformats.org/officeDocument/2006/relationships" xmlns:p="http://schemas.openxmlformats.org/presentationml/2006/main">
  <p:tag name="SLIDEGUID" val="271240CDA5D9422C9BC1CA4D64980F16"/>
  <p:tag name="SLIDEID" val="271240CDA5D9422C9BC1CA4D64980F16"/>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Which of the following forms of media impact children most when it comes to violence?"/>
  <p:tag name="ANSWERSALIAS" val="Video Games|smicln|Movies|smicln|Music|smicln|Television|smicln|Internet"/>
  <p:tag name="COUNTDOWNSECONDS" val="20"/>
</p:tagLst>
</file>

<file path=ppt/theme/theme1.xml><?xml version="1.0" encoding="utf-8"?>
<a:theme xmlns:a="http://schemas.openxmlformats.org/drawingml/2006/main" name="Black">
  <a:themeElements>
    <a:clrScheme name="Custom 2">
      <a:dk1>
        <a:sysClr val="windowText" lastClr="000000"/>
      </a:dk1>
      <a:lt1>
        <a:srgbClr val="FF18DD"/>
      </a:lt1>
      <a:dk2>
        <a:srgbClr val="1F497D"/>
      </a:dk2>
      <a:lt2>
        <a:srgbClr val="EE10E7"/>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162</TotalTime>
  <Words>1303</Words>
  <Application>Microsoft Macintosh PowerPoint</Application>
  <PresentationFormat>On-screen Show (4:3)</PresentationFormat>
  <Paragraphs>111</Paragraphs>
  <Slides>24</Slides>
  <Notes>7</Notes>
  <HiddenSlides>0</HiddenSlides>
  <MMClips>8</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Black</vt:lpstr>
      <vt:lpstr>Unit 6 Cognitive Learning</vt:lpstr>
      <vt:lpstr>Objectives</vt:lpstr>
      <vt:lpstr>The Contingency Model</vt:lpstr>
      <vt:lpstr>The Contigency Model</vt:lpstr>
      <vt:lpstr>The Contingency Model</vt:lpstr>
      <vt:lpstr>Latent Learning:</vt:lpstr>
      <vt:lpstr>Latent Learning:</vt:lpstr>
      <vt:lpstr>Insight Learning: the sudden appearance of an answer or solution to a problem.</vt:lpstr>
      <vt:lpstr>Insight learning</vt:lpstr>
      <vt:lpstr>Latent Learning</vt:lpstr>
      <vt:lpstr>Social or Observational Learning</vt:lpstr>
      <vt:lpstr>Children See, Children Do</vt:lpstr>
      <vt:lpstr>Further Research: Observational Learning</vt:lpstr>
      <vt:lpstr>At what age do you think that media violence impacts people the most?</vt:lpstr>
      <vt:lpstr>Do you think that it is important to have ratings on media?</vt:lpstr>
      <vt:lpstr>Which of the following forms of media impact children most when it comes to violence?</vt:lpstr>
      <vt:lpstr>Before We Start:</vt:lpstr>
      <vt:lpstr>Biological Factors in Learning:</vt:lpstr>
      <vt:lpstr>Biological Factors in Learning:</vt:lpstr>
      <vt:lpstr>Taste Aversion Scenario:</vt:lpstr>
      <vt:lpstr>Preparedness</vt:lpstr>
      <vt:lpstr>Last Few Terms:</vt:lpstr>
      <vt:lpstr>Behavioral Modification:</vt:lpstr>
      <vt:lpstr>PowerPoint Presentation</vt:lpstr>
    </vt:vector>
  </TitlesOfParts>
  <Company>BOE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staylor</dc:creator>
  <cp:lastModifiedBy>Justin Wisdom</cp:lastModifiedBy>
  <cp:revision>5</cp:revision>
  <dcterms:created xsi:type="dcterms:W3CDTF">2012-11-17T19:13:29Z</dcterms:created>
  <dcterms:modified xsi:type="dcterms:W3CDTF">2015-02-16T15:10:48Z</dcterms:modified>
</cp:coreProperties>
</file>