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1" d="100"/>
          <a:sy n="61" d="100"/>
        </p:scale>
        <p:origin x="-183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F0ACB-5B6E-EA43-836C-3A2CCC5010AC}" type="datetimeFigureOut">
              <a:rPr lang="en-US" smtClean="0"/>
              <a:t>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F4590E-0DF1-A94B-A75B-248B02921589}" type="slidenum">
              <a:rPr lang="en-US" smtClean="0"/>
              <a:t>‹#›</a:t>
            </a:fld>
            <a:endParaRPr lang="en-US"/>
          </a:p>
        </p:txBody>
      </p:sp>
    </p:spTree>
    <p:extLst>
      <p:ext uri="{BB962C8B-B14F-4D97-AF65-F5344CB8AC3E}">
        <p14:creationId xmlns:p14="http://schemas.microsoft.com/office/powerpoint/2010/main" val="280076977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4F8C840-0653-CC4F-A08E-1B21D507D083}" type="slidenum">
              <a:rPr lang="en-US"/>
              <a:pPr>
                <a:defRPr/>
              </a:pPr>
              <a:t>5</a:t>
            </a:fld>
            <a:endParaRPr lang="en-US"/>
          </a:p>
        </p:txBody>
      </p:sp>
      <p:sp>
        <p:nvSpPr>
          <p:cNvPr id="5027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02787" name="Rectangle 3"/>
          <p:cNvSpPr>
            <a:spLocks noGrp="1" noChangeArrowheads="1"/>
          </p:cNvSpPr>
          <p:nvPr>
            <p:ph type="body" idx="1"/>
          </p:nvPr>
        </p:nvSpPr>
        <p:spPr/>
        <p:txBody>
          <a:bodyPr/>
          <a:lstStyle/>
          <a:p>
            <a:pPr eaLnBrk="1" hangingPunct="1">
              <a:defRPr/>
            </a:pPr>
            <a:r>
              <a:rPr lang="en-US" b="1" smtClean="0">
                <a:cs typeface="+mn-cs"/>
              </a:rPr>
              <a:t>OBJECTIVE 12</a:t>
            </a:r>
            <a:r>
              <a:rPr lang="en-US" b="1" smtClean="0">
                <a:cs typeface="Arial" charset="0"/>
              </a:rPr>
              <a:t>| Trace the course of language acquisition from the babbling stage through two-word stage.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E613203-681B-424F-99DE-CD61286D3668}" type="slidenum">
              <a:rPr lang="en-US"/>
              <a:pPr>
                <a:defRPr/>
              </a:pPr>
              <a:t>22</a:t>
            </a:fld>
            <a:endParaRPr lang="en-US"/>
          </a:p>
        </p:txBody>
      </p:sp>
      <p:sp>
        <p:nvSpPr>
          <p:cNvPr id="5273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27363" name="Rectangle 3"/>
          <p:cNvSpPr>
            <a:spLocks noGrp="1" noChangeArrowheads="1"/>
          </p:cNvSpPr>
          <p:nvPr>
            <p:ph type="body" idx="1"/>
          </p:nvPr>
        </p:nvSpPr>
        <p:spPr/>
        <p:txBody>
          <a:bodyPr/>
          <a:lstStyle/>
          <a:p>
            <a:pPr eaLnBrk="1" hangingPunct="1">
              <a:defRPr/>
            </a:pPr>
            <a:endParaRPr lang="en-US" b="1" smtClean="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24989F1-487D-1445-86E6-5312375510AC}" type="slidenum">
              <a:rPr lang="en-US"/>
              <a:pPr>
                <a:defRPr/>
              </a:pPr>
              <a:t>24</a:t>
            </a:fld>
            <a:endParaRPr lang="en-US"/>
          </a:p>
        </p:txBody>
      </p:sp>
      <p:sp>
        <p:nvSpPr>
          <p:cNvPr id="5294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29411" name="Rectangle 3"/>
          <p:cNvSpPr>
            <a:spLocks noGrp="1" noChangeArrowheads="1"/>
          </p:cNvSpPr>
          <p:nvPr>
            <p:ph type="body" idx="1"/>
          </p:nvPr>
        </p:nvSpPr>
        <p:spPr/>
        <p:txBody>
          <a:bodyPr/>
          <a:lstStyle/>
          <a:p>
            <a:pPr eaLnBrk="1" hangingPunct="1">
              <a:defRPr/>
            </a:pPr>
            <a:r>
              <a:rPr lang="en-US" b="1" smtClean="0">
                <a:cs typeface="+mn-cs"/>
              </a:rPr>
              <a:t>OBJECTIVE 16</a:t>
            </a:r>
            <a:r>
              <a:rPr lang="en-US" b="1" smtClean="0">
                <a:cs typeface="Arial" charset="0"/>
              </a:rPr>
              <a:t>| List five cognitive skills shared by the great apes and humans.</a:t>
            </a:r>
            <a:endParaRPr lang="en-US" smtClean="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8A523B5-C086-C545-837D-679D75B60453}" type="slidenum">
              <a:rPr lang="en-US"/>
              <a:pPr>
                <a:defRPr/>
              </a:pPr>
              <a:t>25</a:t>
            </a:fld>
            <a:endParaRPr lang="en-US"/>
          </a:p>
        </p:txBody>
      </p:sp>
      <p:sp>
        <p:nvSpPr>
          <p:cNvPr id="5355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3555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5C35F5B-468A-7741-BED4-C165DDA8CCEA}" type="slidenum">
              <a:rPr lang="en-US"/>
              <a:pPr>
                <a:defRPr/>
              </a:pPr>
              <a:t>26</a:t>
            </a:fld>
            <a:endParaRPr lang="en-US"/>
          </a:p>
        </p:txBody>
      </p:sp>
      <p:sp>
        <p:nvSpPr>
          <p:cNvPr id="5376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3760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638E2E0-B2C5-6E4F-92BE-3F56D768E7B2}" type="slidenum">
              <a:rPr lang="en-US"/>
              <a:pPr>
                <a:defRPr/>
              </a:pPr>
              <a:t>29</a:t>
            </a:fld>
            <a:endParaRPr lang="en-US"/>
          </a:p>
        </p:txBody>
      </p:sp>
      <p:sp>
        <p:nvSpPr>
          <p:cNvPr id="5468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46819" name="Rectangle 3"/>
          <p:cNvSpPr>
            <a:spLocks noGrp="1" noChangeArrowheads="1"/>
          </p:cNvSpPr>
          <p:nvPr>
            <p:ph type="body" idx="1"/>
          </p:nvPr>
        </p:nvSpPr>
        <p:spPr/>
        <p:txBody>
          <a:bodyPr/>
          <a:lstStyle/>
          <a:p>
            <a:pPr eaLnBrk="1" hangingPunct="1">
              <a:defRPr/>
            </a:pPr>
            <a:r>
              <a:rPr lang="en-US" b="1" smtClean="0">
                <a:cs typeface="+mn-cs"/>
              </a:rPr>
              <a:t>OBJECTIVE 17</a:t>
            </a:r>
            <a:r>
              <a:rPr lang="en-US" b="1" smtClean="0">
                <a:cs typeface="Arial" charset="0"/>
              </a:rPr>
              <a:t>| Outline the arguments for and against the idea that animals and humans share the capacity for language.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F1CE2D2-CA24-0D4A-89F6-0CC852DDFEBF}" type="slidenum">
              <a:rPr lang="en-US"/>
              <a:pPr>
                <a:defRPr/>
              </a:pPr>
              <a:t>6</a:t>
            </a:fld>
            <a:endParaRPr lang="en-US"/>
          </a:p>
        </p:txBody>
      </p:sp>
      <p:sp>
        <p:nvSpPr>
          <p:cNvPr id="5150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15075" name="Rectangle 3"/>
          <p:cNvSpPr>
            <a:spLocks noGrp="1" noChangeArrowheads="1"/>
          </p:cNvSpPr>
          <p:nvPr>
            <p:ph type="body" idx="1"/>
          </p:nvPr>
        </p:nvSpPr>
        <p:spPr/>
        <p:txBody>
          <a:bodyPr/>
          <a:lstStyle/>
          <a:p>
            <a:pPr eaLnBrk="1" hangingPunct="1">
              <a:defRPr/>
            </a:pPr>
            <a:endParaRPr lang="en-US" b="1" smtClean="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EBBCF08-99FD-BF4F-963A-AAD6461F4E6E}" type="slidenum">
              <a:rPr lang="en-US"/>
              <a:pPr>
                <a:defRPr/>
              </a:pPr>
              <a:t>10</a:t>
            </a:fld>
            <a:endParaRPr lang="en-US"/>
          </a:p>
        </p:txBody>
      </p:sp>
      <p:sp>
        <p:nvSpPr>
          <p:cNvPr id="5079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07907" name="Rectangle 3"/>
          <p:cNvSpPr>
            <a:spLocks noGrp="1" noChangeArrowheads="1"/>
          </p:cNvSpPr>
          <p:nvPr>
            <p:ph type="body" idx="1"/>
          </p:nvPr>
        </p:nvSpPr>
        <p:spPr/>
        <p:txBody>
          <a:bodyPr/>
          <a:lstStyle/>
          <a:p>
            <a:pPr eaLnBrk="1" hangingPunct="1">
              <a:defRPr/>
            </a:pPr>
            <a:r>
              <a:rPr lang="en-US" b="1" smtClean="0">
                <a:cs typeface="+mn-cs"/>
              </a:rPr>
              <a:t>OBJECTIVE 13</a:t>
            </a:r>
            <a:r>
              <a:rPr lang="en-US" b="1" smtClean="0">
                <a:cs typeface="Arial" charset="0"/>
              </a:rPr>
              <a:t>| Discuss Skinner</a:t>
            </a:r>
            <a:r>
              <a:rPr lang="ja-JP" altLang="en-US" b="1" smtClean="0">
                <a:latin typeface="Arial"/>
                <a:cs typeface="Arial" charset="0"/>
              </a:rPr>
              <a:t>’</a:t>
            </a:r>
            <a:r>
              <a:rPr lang="en-US" b="1" smtClean="0">
                <a:cs typeface="Arial" charset="0"/>
              </a:rPr>
              <a:t>s and Chomsky</a:t>
            </a:r>
            <a:r>
              <a:rPr lang="ja-JP" altLang="en-US" b="1" smtClean="0">
                <a:latin typeface="Arial"/>
                <a:cs typeface="Arial" charset="0"/>
              </a:rPr>
              <a:t>’</a:t>
            </a:r>
            <a:r>
              <a:rPr lang="en-US" b="1" smtClean="0">
                <a:cs typeface="Arial" charset="0"/>
              </a:rPr>
              <a:t>s contributions to the nature-nurture debate over how children acquire language, and explain why statistical learning and critical periods are important concepts in children</a:t>
            </a:r>
            <a:r>
              <a:rPr lang="ja-JP" altLang="en-US" b="1" smtClean="0">
                <a:latin typeface="Arial"/>
                <a:cs typeface="Arial" charset="0"/>
              </a:rPr>
              <a:t>’</a:t>
            </a:r>
            <a:r>
              <a:rPr lang="en-US" b="1" smtClean="0">
                <a:cs typeface="Arial" charset="0"/>
              </a:rPr>
              <a:t>s language learning.</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C0E2DB9-086F-9148-818E-70F7DF9F5BCD}" type="slidenum">
              <a:rPr lang="en-US"/>
              <a:pPr>
                <a:defRPr/>
              </a:pPr>
              <a:t>11</a:t>
            </a:fld>
            <a:endParaRPr lang="en-US"/>
          </a:p>
        </p:txBody>
      </p:sp>
      <p:sp>
        <p:nvSpPr>
          <p:cNvPr id="5099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09955" name="Rectangle 3"/>
          <p:cNvSpPr>
            <a:spLocks noGrp="1" noChangeArrowheads="1"/>
          </p:cNvSpPr>
          <p:nvPr>
            <p:ph type="body" idx="1"/>
          </p:nvPr>
        </p:nvSpPr>
        <p:spPr/>
        <p:txBody>
          <a:bodyPr/>
          <a:lstStyle/>
          <a:p>
            <a:pPr eaLnBrk="1" hangingPunct="1">
              <a:defRPr/>
            </a:pPr>
            <a:endParaRPr lang="en-US" b="1" smtClean="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80950CD-7E82-BC4D-B0B2-8B0EAFD9D555}" type="slidenum">
              <a:rPr lang="en-US"/>
              <a:pPr>
                <a:defRPr/>
              </a:pPr>
              <a:t>12</a:t>
            </a:fld>
            <a:endParaRPr lang="en-US"/>
          </a:p>
        </p:txBody>
      </p:sp>
      <p:sp>
        <p:nvSpPr>
          <p:cNvPr id="5120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12003" name="Rectangle 3"/>
          <p:cNvSpPr>
            <a:spLocks noGrp="1" noChangeArrowheads="1"/>
          </p:cNvSpPr>
          <p:nvPr>
            <p:ph type="body" idx="1"/>
          </p:nvPr>
        </p:nvSpPr>
        <p:spPr/>
        <p:txBody>
          <a:bodyPr/>
          <a:lstStyle/>
          <a:p>
            <a:pPr eaLnBrk="1" hangingPunct="1">
              <a:defRPr/>
            </a:pPr>
            <a:endParaRPr lang="en-US" b="1" smtClean="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8269A77-7BEA-E941-A888-387227CC8C06}" type="slidenum">
              <a:rPr lang="en-US"/>
              <a:pPr>
                <a:defRPr/>
              </a:pPr>
              <a:t>16</a:t>
            </a:fld>
            <a:endParaRPr lang="en-US"/>
          </a:p>
        </p:txBody>
      </p:sp>
      <p:sp>
        <p:nvSpPr>
          <p:cNvPr id="5181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18147" name="Rectangle 3"/>
          <p:cNvSpPr>
            <a:spLocks noGrp="1" noChangeArrowheads="1"/>
          </p:cNvSpPr>
          <p:nvPr>
            <p:ph type="body" idx="1"/>
          </p:nvPr>
        </p:nvSpPr>
        <p:spPr/>
        <p:txBody>
          <a:bodyPr/>
          <a:lstStyle/>
          <a:p>
            <a:pPr eaLnBrk="1" hangingPunct="1">
              <a:defRPr/>
            </a:pPr>
            <a:r>
              <a:rPr lang="en-US" b="1" smtClean="0">
                <a:cs typeface="+mn-cs"/>
              </a:rPr>
              <a:t>OBJECTIVE 14</a:t>
            </a:r>
            <a:r>
              <a:rPr lang="en-US" b="1" smtClean="0">
                <a:cs typeface="Arial" charset="0"/>
              </a:rPr>
              <a:t>| Summarize Whorf</a:t>
            </a:r>
            <a:r>
              <a:rPr lang="ja-JP" altLang="en-US" b="1" smtClean="0">
                <a:latin typeface="Arial"/>
                <a:cs typeface="Arial" charset="0"/>
              </a:rPr>
              <a:t>’</a:t>
            </a:r>
            <a:r>
              <a:rPr lang="en-US" b="1" smtClean="0">
                <a:cs typeface="Arial" charset="0"/>
              </a:rPr>
              <a:t>s linguistic determinism hypothesis, and comment on its standing in contemporary psychology.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760770D-01E5-134C-AD4F-82F7C45D816D}" type="slidenum">
              <a:rPr lang="en-US"/>
              <a:pPr>
                <a:defRPr/>
              </a:pPr>
              <a:t>17</a:t>
            </a:fld>
            <a:endParaRPr lang="en-US"/>
          </a:p>
        </p:txBody>
      </p:sp>
      <p:sp>
        <p:nvSpPr>
          <p:cNvPr id="5201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20195" name="Rectangle 3"/>
          <p:cNvSpPr>
            <a:spLocks noGrp="1" noChangeArrowheads="1"/>
          </p:cNvSpPr>
          <p:nvPr>
            <p:ph type="body" idx="1"/>
          </p:nvPr>
        </p:nvSpPr>
        <p:spPr/>
        <p:txBody>
          <a:bodyPr/>
          <a:lstStyle/>
          <a:p>
            <a:pPr eaLnBrk="1" hangingPunct="1">
              <a:defRPr/>
            </a:pPr>
            <a:endParaRPr lang="en-US" b="1" smtClean="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370E07C-EAF5-DE49-B46E-B1390E331424}" type="slidenum">
              <a:rPr lang="en-US"/>
              <a:pPr>
                <a:defRPr/>
              </a:pPr>
              <a:t>20</a:t>
            </a:fld>
            <a:endParaRPr lang="en-US"/>
          </a:p>
        </p:txBody>
      </p:sp>
      <p:sp>
        <p:nvSpPr>
          <p:cNvPr id="5232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23267" name="Rectangle 3"/>
          <p:cNvSpPr>
            <a:spLocks noGrp="1" noChangeArrowheads="1"/>
          </p:cNvSpPr>
          <p:nvPr>
            <p:ph type="body" idx="1"/>
          </p:nvPr>
        </p:nvSpPr>
        <p:spPr/>
        <p:txBody>
          <a:bodyPr/>
          <a:lstStyle/>
          <a:p>
            <a:pPr eaLnBrk="1" hangingPunct="1">
              <a:defRPr/>
            </a:pPr>
            <a:r>
              <a:rPr lang="en-US" b="1" smtClean="0">
                <a:cs typeface="+mn-cs"/>
              </a:rPr>
              <a:t>OBJECTIVE 15</a:t>
            </a:r>
            <a:r>
              <a:rPr lang="en-US" b="1" smtClean="0">
                <a:cs typeface="Arial" charset="0"/>
              </a:rPr>
              <a:t>| Discuss the value of thinking in images.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546CF43-19B7-A44D-B17B-59E7192C534E}" type="slidenum">
              <a:rPr lang="en-US"/>
              <a:pPr>
                <a:defRPr/>
              </a:pPr>
              <a:t>21</a:t>
            </a:fld>
            <a:endParaRPr lang="en-US"/>
          </a:p>
        </p:txBody>
      </p:sp>
      <p:sp>
        <p:nvSpPr>
          <p:cNvPr id="5253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25315" name="Rectangle 3"/>
          <p:cNvSpPr>
            <a:spLocks noGrp="1" noChangeArrowheads="1"/>
          </p:cNvSpPr>
          <p:nvPr>
            <p:ph type="body" idx="1"/>
          </p:nvPr>
        </p:nvSpPr>
        <p:spPr/>
        <p:txBody>
          <a:bodyPr/>
          <a:lstStyle/>
          <a:p>
            <a:pPr eaLnBrk="1" hangingPunct="1">
              <a:defRPr/>
            </a:pPr>
            <a:endParaRPr lang="en-US" b="1"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45B453-4413-E743-BC27-66F4D370BAC6}" type="datetimeFigureOut">
              <a:rPr lang="en-US" smtClean="0"/>
              <a:t>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AD15DE-BFE9-7642-8E4E-2A0A8A4077FA}" type="slidenum">
              <a:rPr lang="en-US" smtClean="0"/>
              <a:t>‹#›</a:t>
            </a:fld>
            <a:endParaRPr lang="en-US"/>
          </a:p>
        </p:txBody>
      </p:sp>
    </p:spTree>
    <p:extLst>
      <p:ext uri="{BB962C8B-B14F-4D97-AF65-F5344CB8AC3E}">
        <p14:creationId xmlns:p14="http://schemas.microsoft.com/office/powerpoint/2010/main" val="3436244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45B453-4413-E743-BC27-66F4D370BAC6}" type="datetimeFigureOut">
              <a:rPr lang="en-US" smtClean="0"/>
              <a:t>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AD15DE-BFE9-7642-8E4E-2A0A8A4077FA}" type="slidenum">
              <a:rPr lang="en-US" smtClean="0"/>
              <a:t>‹#›</a:t>
            </a:fld>
            <a:endParaRPr lang="en-US"/>
          </a:p>
        </p:txBody>
      </p:sp>
    </p:spTree>
    <p:extLst>
      <p:ext uri="{BB962C8B-B14F-4D97-AF65-F5344CB8AC3E}">
        <p14:creationId xmlns:p14="http://schemas.microsoft.com/office/powerpoint/2010/main" val="379564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45B453-4413-E743-BC27-66F4D370BAC6}" type="datetimeFigureOut">
              <a:rPr lang="en-US" smtClean="0"/>
              <a:t>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AD15DE-BFE9-7642-8E4E-2A0A8A4077FA}" type="slidenum">
              <a:rPr lang="en-US" smtClean="0"/>
              <a:t>‹#›</a:t>
            </a:fld>
            <a:endParaRPr lang="en-US"/>
          </a:p>
        </p:txBody>
      </p:sp>
    </p:spTree>
    <p:extLst>
      <p:ext uri="{BB962C8B-B14F-4D97-AF65-F5344CB8AC3E}">
        <p14:creationId xmlns:p14="http://schemas.microsoft.com/office/powerpoint/2010/main" val="40455087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86F3DD1-9208-364F-AE01-526B7B8B1DA6}" type="slidenum">
              <a:rPr lang="en-US"/>
              <a:pPr>
                <a:defRPr/>
              </a:pPr>
              <a:t>‹#›</a:t>
            </a:fld>
            <a:endParaRPr lang="en-US"/>
          </a:p>
        </p:txBody>
      </p:sp>
    </p:spTree>
    <p:extLst>
      <p:ext uri="{BB962C8B-B14F-4D97-AF65-F5344CB8AC3E}">
        <p14:creationId xmlns:p14="http://schemas.microsoft.com/office/powerpoint/2010/main" val="38051336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263263D3-6F21-4243-A9CF-BC10B3D9EFC8}" type="slidenum">
              <a:rPr lang="en-US"/>
              <a:pPr>
                <a:defRPr/>
              </a:pPr>
              <a:t>‹#›</a:t>
            </a:fld>
            <a:endParaRPr lang="en-US"/>
          </a:p>
        </p:txBody>
      </p:sp>
    </p:spTree>
    <p:extLst>
      <p:ext uri="{BB962C8B-B14F-4D97-AF65-F5344CB8AC3E}">
        <p14:creationId xmlns:p14="http://schemas.microsoft.com/office/powerpoint/2010/main" val="988047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45B453-4413-E743-BC27-66F4D370BAC6}" type="datetimeFigureOut">
              <a:rPr lang="en-US" smtClean="0"/>
              <a:t>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AD15DE-BFE9-7642-8E4E-2A0A8A4077FA}" type="slidenum">
              <a:rPr lang="en-US" smtClean="0"/>
              <a:t>‹#›</a:t>
            </a:fld>
            <a:endParaRPr lang="en-US"/>
          </a:p>
        </p:txBody>
      </p:sp>
    </p:spTree>
    <p:extLst>
      <p:ext uri="{BB962C8B-B14F-4D97-AF65-F5344CB8AC3E}">
        <p14:creationId xmlns:p14="http://schemas.microsoft.com/office/powerpoint/2010/main" val="3496193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45B453-4413-E743-BC27-66F4D370BAC6}" type="datetimeFigureOut">
              <a:rPr lang="en-US" smtClean="0"/>
              <a:t>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AD15DE-BFE9-7642-8E4E-2A0A8A4077FA}" type="slidenum">
              <a:rPr lang="en-US" smtClean="0"/>
              <a:t>‹#›</a:t>
            </a:fld>
            <a:endParaRPr lang="en-US"/>
          </a:p>
        </p:txBody>
      </p:sp>
    </p:spTree>
    <p:extLst>
      <p:ext uri="{BB962C8B-B14F-4D97-AF65-F5344CB8AC3E}">
        <p14:creationId xmlns:p14="http://schemas.microsoft.com/office/powerpoint/2010/main" val="575889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45B453-4413-E743-BC27-66F4D370BAC6}" type="datetimeFigureOut">
              <a:rPr lang="en-US" smtClean="0"/>
              <a:t>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AD15DE-BFE9-7642-8E4E-2A0A8A4077FA}" type="slidenum">
              <a:rPr lang="en-US" smtClean="0"/>
              <a:t>‹#›</a:t>
            </a:fld>
            <a:endParaRPr lang="en-US"/>
          </a:p>
        </p:txBody>
      </p:sp>
    </p:spTree>
    <p:extLst>
      <p:ext uri="{BB962C8B-B14F-4D97-AF65-F5344CB8AC3E}">
        <p14:creationId xmlns:p14="http://schemas.microsoft.com/office/powerpoint/2010/main" val="1029865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45B453-4413-E743-BC27-66F4D370BAC6}" type="datetimeFigureOut">
              <a:rPr lang="en-US" smtClean="0"/>
              <a:t>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AD15DE-BFE9-7642-8E4E-2A0A8A4077FA}" type="slidenum">
              <a:rPr lang="en-US" smtClean="0"/>
              <a:t>‹#›</a:t>
            </a:fld>
            <a:endParaRPr lang="en-US"/>
          </a:p>
        </p:txBody>
      </p:sp>
    </p:spTree>
    <p:extLst>
      <p:ext uri="{BB962C8B-B14F-4D97-AF65-F5344CB8AC3E}">
        <p14:creationId xmlns:p14="http://schemas.microsoft.com/office/powerpoint/2010/main" val="1886892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45B453-4413-E743-BC27-66F4D370BAC6}" type="datetimeFigureOut">
              <a:rPr lang="en-US" smtClean="0"/>
              <a:t>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AD15DE-BFE9-7642-8E4E-2A0A8A4077FA}" type="slidenum">
              <a:rPr lang="en-US" smtClean="0"/>
              <a:t>‹#›</a:t>
            </a:fld>
            <a:endParaRPr lang="en-US"/>
          </a:p>
        </p:txBody>
      </p:sp>
    </p:spTree>
    <p:extLst>
      <p:ext uri="{BB962C8B-B14F-4D97-AF65-F5344CB8AC3E}">
        <p14:creationId xmlns:p14="http://schemas.microsoft.com/office/powerpoint/2010/main" val="1065854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45B453-4413-E743-BC27-66F4D370BAC6}" type="datetimeFigureOut">
              <a:rPr lang="en-US" smtClean="0"/>
              <a:t>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AD15DE-BFE9-7642-8E4E-2A0A8A4077FA}" type="slidenum">
              <a:rPr lang="en-US" smtClean="0"/>
              <a:t>‹#›</a:t>
            </a:fld>
            <a:endParaRPr lang="en-US"/>
          </a:p>
        </p:txBody>
      </p:sp>
    </p:spTree>
    <p:extLst>
      <p:ext uri="{BB962C8B-B14F-4D97-AF65-F5344CB8AC3E}">
        <p14:creationId xmlns:p14="http://schemas.microsoft.com/office/powerpoint/2010/main" val="1139409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45B453-4413-E743-BC27-66F4D370BAC6}" type="datetimeFigureOut">
              <a:rPr lang="en-US" smtClean="0"/>
              <a:t>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AD15DE-BFE9-7642-8E4E-2A0A8A4077FA}" type="slidenum">
              <a:rPr lang="en-US" smtClean="0"/>
              <a:t>‹#›</a:t>
            </a:fld>
            <a:endParaRPr lang="en-US"/>
          </a:p>
        </p:txBody>
      </p:sp>
    </p:spTree>
    <p:extLst>
      <p:ext uri="{BB962C8B-B14F-4D97-AF65-F5344CB8AC3E}">
        <p14:creationId xmlns:p14="http://schemas.microsoft.com/office/powerpoint/2010/main" val="3193657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45B453-4413-E743-BC27-66F4D370BAC6}" type="datetimeFigureOut">
              <a:rPr lang="en-US" smtClean="0"/>
              <a:t>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AD15DE-BFE9-7642-8E4E-2A0A8A4077FA}" type="slidenum">
              <a:rPr lang="en-US" smtClean="0"/>
              <a:t>‹#›</a:t>
            </a:fld>
            <a:endParaRPr lang="en-US"/>
          </a:p>
        </p:txBody>
      </p:sp>
    </p:spTree>
    <p:extLst>
      <p:ext uri="{BB962C8B-B14F-4D97-AF65-F5344CB8AC3E}">
        <p14:creationId xmlns:p14="http://schemas.microsoft.com/office/powerpoint/2010/main" val="389564325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45B453-4413-E743-BC27-66F4D370BAC6}" type="datetimeFigureOut">
              <a:rPr lang="en-US" smtClean="0"/>
              <a:t>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AD15DE-BFE9-7642-8E4E-2A0A8A4077FA}" type="slidenum">
              <a:rPr lang="en-US" smtClean="0"/>
              <a:t>‹#›</a:t>
            </a:fld>
            <a:endParaRPr lang="en-US"/>
          </a:p>
        </p:txBody>
      </p:sp>
    </p:spTree>
    <p:extLst>
      <p:ext uri="{BB962C8B-B14F-4D97-AF65-F5344CB8AC3E}">
        <p14:creationId xmlns:p14="http://schemas.microsoft.com/office/powerpoint/2010/main" val="12791688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5.jpeg"/><Relationship Id="rId3" Type="http://schemas.openxmlformats.org/officeDocument/2006/relationships/image" Target="../media/image1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 Id="rId3" Type="http://schemas.openxmlformats.org/officeDocument/2006/relationships/image" Target="../media/image19.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0.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1.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pPr>
              <a:defRPr/>
            </a:pPr>
            <a:fld id="{1C694643-4805-3B4A-90E9-D0B4BFCDA6F1}" type="slidenum">
              <a:rPr lang="en-US"/>
              <a:pPr>
                <a:defRPr/>
              </a:pPr>
              <a:t>1</a:t>
            </a:fld>
            <a:endParaRPr lang="en-US"/>
          </a:p>
        </p:txBody>
      </p:sp>
      <p:sp>
        <p:nvSpPr>
          <p:cNvPr id="410626" name="Rectangle 2"/>
          <p:cNvSpPr>
            <a:spLocks noGrp="1" noChangeArrowheads="1"/>
          </p:cNvSpPr>
          <p:nvPr>
            <p:ph type="title"/>
          </p:nvPr>
        </p:nvSpPr>
        <p:spPr>
          <a:xfrm>
            <a:off x="685800" y="276225"/>
            <a:ext cx="7772400" cy="1143000"/>
          </a:xfrm>
        </p:spPr>
        <p:txBody>
          <a:bodyPr/>
          <a:lstStyle/>
          <a:p>
            <a:pPr eaLnBrk="1" hangingPunct="1">
              <a:defRPr/>
            </a:pPr>
            <a:r>
              <a:rPr lang="en-US" sz="4000" smtClean="0">
                <a:latin typeface="Palatino Linotype" charset="0"/>
                <a:cs typeface="+mj-cs"/>
              </a:rPr>
              <a:t>Grammar</a:t>
            </a:r>
          </a:p>
        </p:txBody>
      </p:sp>
      <p:sp>
        <p:nvSpPr>
          <p:cNvPr id="410627" name="Rectangle 3"/>
          <p:cNvSpPr>
            <a:spLocks noGrp="1" noChangeArrowheads="1"/>
          </p:cNvSpPr>
          <p:nvPr>
            <p:ph type="body" idx="1"/>
          </p:nvPr>
        </p:nvSpPr>
        <p:spPr>
          <a:xfrm>
            <a:off x="671513" y="1600200"/>
            <a:ext cx="7772400" cy="1143000"/>
          </a:xfrm>
        </p:spPr>
        <p:txBody>
          <a:bodyPr>
            <a:normAutofit lnSpcReduction="10000"/>
          </a:bodyPr>
          <a:lstStyle/>
          <a:p>
            <a:pPr marL="0" indent="0" algn="ctr" eaLnBrk="1" hangingPunct="1">
              <a:lnSpc>
                <a:spcPct val="90000"/>
              </a:lnSpc>
              <a:spcBef>
                <a:spcPct val="0"/>
              </a:spcBef>
              <a:buFontTx/>
              <a:buNone/>
              <a:defRPr/>
            </a:pPr>
            <a:r>
              <a:rPr lang="en-US" sz="2800" smtClean="0">
                <a:latin typeface="Palatino Linotype" charset="0"/>
                <a:cs typeface="+mn-cs"/>
              </a:rPr>
              <a:t>Grammar is the system of rules in a language that enable us to communicate with and understand others.</a:t>
            </a:r>
            <a:endParaRPr lang="en-US" sz="2800" smtClean="0">
              <a:solidFill>
                <a:srgbClr val="6600CC"/>
              </a:solidFill>
              <a:latin typeface="Palatino Linotype" charset="0"/>
              <a:cs typeface="+mn-cs"/>
            </a:endParaRPr>
          </a:p>
        </p:txBody>
      </p:sp>
      <p:sp>
        <p:nvSpPr>
          <p:cNvPr id="410628" name="Text Box 4"/>
          <p:cNvSpPr txBox="1">
            <a:spLocks noChangeArrowheads="1"/>
          </p:cNvSpPr>
          <p:nvPr/>
        </p:nvSpPr>
        <p:spPr bwMode="auto">
          <a:xfrm>
            <a:off x="3697288" y="3138488"/>
            <a:ext cx="171926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800">
                <a:latin typeface="Palatino Linotype" charset="0"/>
                <a:cs typeface="+mn-cs"/>
              </a:rPr>
              <a:t>Grammar</a:t>
            </a:r>
          </a:p>
        </p:txBody>
      </p:sp>
      <p:sp>
        <p:nvSpPr>
          <p:cNvPr id="410629" name="Text Box 5"/>
          <p:cNvSpPr txBox="1">
            <a:spLocks noChangeArrowheads="1"/>
          </p:cNvSpPr>
          <p:nvPr/>
        </p:nvSpPr>
        <p:spPr bwMode="auto">
          <a:xfrm>
            <a:off x="5362575" y="4419600"/>
            <a:ext cx="12541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800">
                <a:latin typeface="Palatino Linotype" charset="0"/>
                <a:cs typeface="+mn-cs"/>
              </a:rPr>
              <a:t>Syntax</a:t>
            </a:r>
          </a:p>
        </p:txBody>
      </p:sp>
      <p:sp>
        <p:nvSpPr>
          <p:cNvPr id="410630" name="Text Box 6"/>
          <p:cNvSpPr txBox="1">
            <a:spLocks noChangeArrowheads="1"/>
          </p:cNvSpPr>
          <p:nvPr/>
        </p:nvSpPr>
        <p:spPr bwMode="auto">
          <a:xfrm>
            <a:off x="2271713" y="4419600"/>
            <a:ext cx="17668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800">
                <a:latin typeface="Palatino Linotype" charset="0"/>
                <a:cs typeface="+mn-cs"/>
              </a:rPr>
              <a:t>Semantics</a:t>
            </a:r>
          </a:p>
        </p:txBody>
      </p:sp>
      <p:cxnSp>
        <p:nvCxnSpPr>
          <p:cNvPr id="410633" name="AutoShape 9"/>
          <p:cNvCxnSpPr>
            <a:cxnSpLocks noChangeShapeType="1"/>
            <a:stCxn id="410630" idx="0"/>
            <a:endCxn id="410628" idx="2"/>
          </p:cNvCxnSpPr>
          <p:nvPr/>
        </p:nvCxnSpPr>
        <p:spPr bwMode="auto">
          <a:xfrm rot="16200000">
            <a:off x="3475832" y="3337718"/>
            <a:ext cx="762000" cy="1401763"/>
          </a:xfrm>
          <a:prstGeom prst="bentConnector3">
            <a:avLst>
              <a:gd name="adj1" fmla="val 50000"/>
            </a:avLst>
          </a:prstGeom>
          <a:noFill/>
          <a:ln w="381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10634" name="AutoShape 10"/>
          <p:cNvCxnSpPr>
            <a:cxnSpLocks noChangeShapeType="1"/>
            <a:stCxn id="410628" idx="2"/>
            <a:endCxn id="410629" idx="0"/>
          </p:cNvCxnSpPr>
          <p:nvPr/>
        </p:nvCxnSpPr>
        <p:spPr bwMode="auto">
          <a:xfrm rot="16200000" flipH="1">
            <a:off x="4892676" y="3322637"/>
            <a:ext cx="762000" cy="1431925"/>
          </a:xfrm>
          <a:prstGeom prst="bentConnector3">
            <a:avLst>
              <a:gd name="adj1" fmla="val 50000"/>
            </a:avLst>
          </a:prstGeom>
          <a:noFill/>
          <a:ln w="381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191626493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094D863F-F56F-0D44-AD92-936AAF2287F4}" type="slidenum">
              <a:rPr lang="en-US"/>
              <a:pPr>
                <a:defRPr/>
              </a:pPr>
              <a:t>10</a:t>
            </a:fld>
            <a:endParaRPr lang="en-US"/>
          </a:p>
        </p:txBody>
      </p:sp>
      <p:sp>
        <p:nvSpPr>
          <p:cNvPr id="413698" name="Rectangle 2"/>
          <p:cNvSpPr>
            <a:spLocks noGrp="1" noChangeArrowheads="1"/>
          </p:cNvSpPr>
          <p:nvPr>
            <p:ph type="title"/>
          </p:nvPr>
        </p:nvSpPr>
        <p:spPr>
          <a:xfrm>
            <a:off x="671513" y="276225"/>
            <a:ext cx="7772400" cy="1143000"/>
          </a:xfrm>
        </p:spPr>
        <p:txBody>
          <a:bodyPr/>
          <a:lstStyle/>
          <a:p>
            <a:pPr eaLnBrk="1" hangingPunct="1">
              <a:defRPr/>
            </a:pPr>
            <a:r>
              <a:rPr lang="en-US" sz="3600" smtClean="0">
                <a:latin typeface="Palatino Linotype" charset="0"/>
                <a:cs typeface="+mj-cs"/>
              </a:rPr>
              <a:t>Explaining Language Development</a:t>
            </a:r>
          </a:p>
        </p:txBody>
      </p:sp>
      <p:sp>
        <p:nvSpPr>
          <p:cNvPr id="413699" name="Rectangle 3"/>
          <p:cNvSpPr>
            <a:spLocks noGrp="1" noChangeArrowheads="1"/>
          </p:cNvSpPr>
          <p:nvPr>
            <p:ph type="body" idx="1"/>
          </p:nvPr>
        </p:nvSpPr>
        <p:spPr>
          <a:xfrm>
            <a:off x="585788" y="1600200"/>
            <a:ext cx="7939087" cy="2438400"/>
          </a:xfrm>
        </p:spPr>
        <p:txBody>
          <a:bodyPr/>
          <a:lstStyle/>
          <a:p>
            <a:pPr marL="609600" indent="-609600" eaLnBrk="1" hangingPunct="1">
              <a:buFontTx/>
              <a:buAutoNum type="arabicPeriod"/>
              <a:defRPr/>
            </a:pPr>
            <a:r>
              <a:rPr lang="en-US" sz="2800" smtClean="0">
                <a:solidFill>
                  <a:srgbClr val="0000FF"/>
                </a:solidFill>
                <a:latin typeface="Palatino Linotype" charset="0"/>
                <a:cs typeface="+mn-cs"/>
              </a:rPr>
              <a:t>Operant Learning</a:t>
            </a:r>
            <a:r>
              <a:rPr lang="en-US" sz="2800" smtClean="0">
                <a:latin typeface="Palatino Linotype" charset="0"/>
                <a:cs typeface="+mn-cs"/>
              </a:rPr>
              <a:t>: Skinner (1957, 1985) believed that language development may be explained on the basis of learning principles such as association, imitation, and reinforcement.</a:t>
            </a:r>
          </a:p>
        </p:txBody>
      </p:sp>
    </p:spTree>
    <p:extLst>
      <p:ext uri="{BB962C8B-B14F-4D97-AF65-F5344CB8AC3E}">
        <p14:creationId xmlns:p14="http://schemas.microsoft.com/office/powerpoint/2010/main" val="69517199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EE56661E-9656-4D4B-B31C-829FF1E2B0DE}" type="slidenum">
              <a:rPr lang="en-US"/>
              <a:pPr>
                <a:defRPr/>
              </a:pPr>
              <a:t>11</a:t>
            </a:fld>
            <a:endParaRPr lang="en-US"/>
          </a:p>
        </p:txBody>
      </p:sp>
      <p:sp>
        <p:nvSpPr>
          <p:cNvPr id="508930" name="Rectangle 2"/>
          <p:cNvSpPr>
            <a:spLocks noGrp="1" noChangeArrowheads="1"/>
          </p:cNvSpPr>
          <p:nvPr>
            <p:ph type="title"/>
          </p:nvPr>
        </p:nvSpPr>
        <p:spPr>
          <a:xfrm>
            <a:off x="671513" y="276225"/>
            <a:ext cx="7772400" cy="1143000"/>
          </a:xfrm>
        </p:spPr>
        <p:txBody>
          <a:bodyPr/>
          <a:lstStyle/>
          <a:p>
            <a:pPr eaLnBrk="1" hangingPunct="1">
              <a:defRPr/>
            </a:pPr>
            <a:r>
              <a:rPr lang="en-US" sz="3600" smtClean="0">
                <a:latin typeface="Palatino Linotype" charset="0"/>
                <a:cs typeface="+mj-cs"/>
              </a:rPr>
              <a:t>Explaining Language Development</a:t>
            </a:r>
          </a:p>
        </p:txBody>
      </p:sp>
      <p:sp>
        <p:nvSpPr>
          <p:cNvPr id="508931" name="Rectangle 3"/>
          <p:cNvSpPr>
            <a:spLocks noGrp="1" noChangeArrowheads="1"/>
          </p:cNvSpPr>
          <p:nvPr>
            <p:ph type="body" idx="1"/>
          </p:nvPr>
        </p:nvSpPr>
        <p:spPr>
          <a:xfrm>
            <a:off x="590550" y="1600200"/>
            <a:ext cx="7939088" cy="2286000"/>
          </a:xfrm>
        </p:spPr>
        <p:txBody>
          <a:bodyPr>
            <a:normAutofit fontScale="92500"/>
          </a:bodyPr>
          <a:lstStyle/>
          <a:p>
            <a:pPr marL="609600" indent="-609600" eaLnBrk="1" hangingPunct="1">
              <a:buFontTx/>
              <a:buNone/>
              <a:defRPr/>
            </a:pPr>
            <a:r>
              <a:rPr lang="en-US" sz="2800" smtClean="0">
                <a:solidFill>
                  <a:srgbClr val="0000FF"/>
                </a:solidFill>
                <a:latin typeface="Palatino Linotype" charset="0"/>
                <a:cs typeface="+mn-cs"/>
              </a:rPr>
              <a:t>2.	Inborn Universal Grammar:</a:t>
            </a:r>
            <a:r>
              <a:rPr lang="en-US" sz="2800" smtClean="0">
                <a:latin typeface="Palatino Linotype" charset="0"/>
                <a:cs typeface="+mn-cs"/>
              </a:rPr>
              <a:t> Chomsky (1959, 1987) opposed Skinner</a:t>
            </a:r>
            <a:r>
              <a:rPr lang="ja-JP" altLang="en-US" sz="2800" smtClean="0">
                <a:latin typeface="Arial"/>
                <a:cs typeface="+mn-cs"/>
              </a:rPr>
              <a:t>’</a:t>
            </a:r>
            <a:r>
              <a:rPr lang="en-US" sz="2800" smtClean="0">
                <a:latin typeface="Palatino Linotype" charset="0"/>
                <a:cs typeface="+mn-cs"/>
              </a:rPr>
              <a:t>s ideas and suggested that the rate of language acquisition is so fast that it cannot be explained through learning principles, and thus most of it is inborn.</a:t>
            </a:r>
            <a:endParaRPr lang="en-US" sz="2800" u="sng" smtClean="0">
              <a:latin typeface="Palatino Linotype" charset="0"/>
              <a:cs typeface="+mn-cs"/>
            </a:endParaRPr>
          </a:p>
        </p:txBody>
      </p:sp>
    </p:spTree>
    <p:extLst>
      <p:ext uri="{BB962C8B-B14F-4D97-AF65-F5344CB8AC3E}">
        <p14:creationId xmlns:p14="http://schemas.microsoft.com/office/powerpoint/2010/main" val="390477779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pPr>
              <a:defRPr/>
            </a:pPr>
            <a:fld id="{B1A22AE7-D331-464A-9BE1-D9044AC33787}" type="slidenum">
              <a:rPr lang="en-US"/>
              <a:pPr>
                <a:defRPr/>
              </a:pPr>
              <a:t>12</a:t>
            </a:fld>
            <a:endParaRPr lang="en-US"/>
          </a:p>
        </p:txBody>
      </p:sp>
      <p:sp>
        <p:nvSpPr>
          <p:cNvPr id="510978" name="Rectangle 2"/>
          <p:cNvSpPr>
            <a:spLocks noGrp="1" noChangeArrowheads="1"/>
          </p:cNvSpPr>
          <p:nvPr>
            <p:ph type="title"/>
          </p:nvPr>
        </p:nvSpPr>
        <p:spPr>
          <a:xfrm>
            <a:off x="671513" y="271463"/>
            <a:ext cx="7772400" cy="1143000"/>
          </a:xfrm>
        </p:spPr>
        <p:txBody>
          <a:bodyPr/>
          <a:lstStyle/>
          <a:p>
            <a:pPr eaLnBrk="1" hangingPunct="1">
              <a:defRPr/>
            </a:pPr>
            <a:r>
              <a:rPr lang="en-US" sz="3600" smtClean="0">
                <a:latin typeface="Palatino Linotype" charset="0"/>
                <a:cs typeface="+mj-cs"/>
              </a:rPr>
              <a:t>Explaining Language Development</a:t>
            </a:r>
          </a:p>
        </p:txBody>
      </p:sp>
      <p:sp>
        <p:nvSpPr>
          <p:cNvPr id="510979" name="Rectangle 3"/>
          <p:cNvSpPr>
            <a:spLocks noGrp="1" noChangeArrowheads="1"/>
          </p:cNvSpPr>
          <p:nvPr>
            <p:ph type="body" sz="half" idx="1"/>
          </p:nvPr>
        </p:nvSpPr>
        <p:spPr>
          <a:xfrm>
            <a:off x="628650" y="1600200"/>
            <a:ext cx="7848600" cy="3124200"/>
          </a:xfrm>
        </p:spPr>
        <p:txBody>
          <a:bodyPr/>
          <a:lstStyle/>
          <a:p>
            <a:pPr marL="609600" indent="-609600" eaLnBrk="1" hangingPunct="1">
              <a:buFontTx/>
              <a:buNone/>
              <a:defRPr/>
            </a:pPr>
            <a:r>
              <a:rPr lang="en-US" sz="2800" smtClean="0">
                <a:solidFill>
                  <a:srgbClr val="0000FF"/>
                </a:solidFill>
                <a:latin typeface="Palatino Linotype" charset="0"/>
                <a:cs typeface="+mn-cs"/>
              </a:rPr>
              <a:t>3.	Statistical Learning and Critical Periods:</a:t>
            </a:r>
            <a:r>
              <a:rPr lang="en-US" sz="2800" smtClean="0">
                <a:latin typeface="Palatino Linotype" charset="0"/>
                <a:cs typeface="+mn-cs"/>
              </a:rPr>
              <a:t> Well before our first birthday, our brains are discerning word breaks by statistically analyzing which syllables in </a:t>
            </a:r>
            <a:r>
              <a:rPr lang="en-US" sz="2800" i="1" smtClean="0">
                <a:latin typeface="Palatino Linotype" charset="0"/>
                <a:cs typeface="+mn-cs"/>
              </a:rPr>
              <a:t>hap-py-ba-by</a:t>
            </a:r>
            <a:r>
              <a:rPr lang="en-US" sz="2800" smtClean="0">
                <a:latin typeface="Palatino Linotype" charset="0"/>
                <a:cs typeface="+mn-cs"/>
              </a:rPr>
              <a:t> go together. These statistical analyses are learned during critical periods of child development.</a:t>
            </a:r>
            <a:endParaRPr lang="en-US" sz="2800" u="sng" smtClean="0">
              <a:latin typeface="Palatino Linotype" charset="0"/>
              <a:cs typeface="+mn-cs"/>
            </a:endParaRPr>
          </a:p>
        </p:txBody>
      </p:sp>
      <p:pic>
        <p:nvPicPr>
          <p:cNvPr id="510980" name="Picture 4" descr="12356_HCD2e_11UN06"/>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76800" y="4495800"/>
            <a:ext cx="2667000" cy="18065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87756225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6"/>
          <p:cNvSpPr>
            <a:spLocks noGrp="1"/>
          </p:cNvSpPr>
          <p:nvPr>
            <p:ph type="sldNum" sz="quarter" idx="12"/>
          </p:nvPr>
        </p:nvSpPr>
        <p:spPr/>
        <p:txBody>
          <a:bodyPr/>
          <a:lstStyle/>
          <a:p>
            <a:pPr>
              <a:defRPr/>
            </a:pPr>
            <a:fld id="{F57C4199-85AA-934E-8526-F4632DFDB88F}" type="slidenum">
              <a:rPr lang="en-US"/>
              <a:pPr>
                <a:defRPr/>
              </a:pPr>
              <a:t>13</a:t>
            </a:fld>
            <a:endParaRPr lang="en-US"/>
          </a:p>
        </p:txBody>
      </p:sp>
      <p:sp>
        <p:nvSpPr>
          <p:cNvPr id="326662" name="Rectangle 6"/>
          <p:cNvSpPr>
            <a:spLocks noGrp="1" noChangeArrowheads="1"/>
          </p:cNvSpPr>
          <p:nvPr>
            <p:ph type="title"/>
          </p:nvPr>
        </p:nvSpPr>
        <p:spPr>
          <a:xfrm>
            <a:off x="671513" y="271463"/>
            <a:ext cx="7772400" cy="1143000"/>
          </a:xfrm>
        </p:spPr>
        <p:txBody>
          <a:bodyPr/>
          <a:lstStyle/>
          <a:p>
            <a:pPr eaLnBrk="1" hangingPunct="1">
              <a:defRPr/>
            </a:pPr>
            <a:r>
              <a:rPr lang="en-US" sz="4000" smtClean="0">
                <a:latin typeface="Palatino Linotype" charset="0"/>
                <a:cs typeface="+mj-cs"/>
              </a:rPr>
              <a:t>Genes, Brain, &amp; Language</a:t>
            </a:r>
          </a:p>
        </p:txBody>
      </p:sp>
      <p:sp>
        <p:nvSpPr>
          <p:cNvPr id="326659" name="Rectangle 3"/>
          <p:cNvSpPr>
            <a:spLocks noGrp="1" noChangeArrowheads="1"/>
          </p:cNvSpPr>
          <p:nvPr>
            <p:ph type="body" sz="half" idx="1"/>
          </p:nvPr>
        </p:nvSpPr>
        <p:spPr>
          <a:xfrm>
            <a:off x="900113" y="1524000"/>
            <a:ext cx="7315200" cy="1371600"/>
          </a:xfrm>
        </p:spPr>
        <p:txBody>
          <a:bodyPr/>
          <a:lstStyle/>
          <a:p>
            <a:pPr marL="0" indent="0" algn="ctr" eaLnBrk="1" hangingPunct="1">
              <a:lnSpc>
                <a:spcPct val="90000"/>
              </a:lnSpc>
              <a:buFont typeface="Wingdings" charset="0"/>
              <a:buNone/>
              <a:defRPr/>
            </a:pPr>
            <a:r>
              <a:rPr lang="en-US" sz="2800" smtClean="0">
                <a:latin typeface="Palatino Linotype" charset="0"/>
                <a:cs typeface="+mn-cs"/>
              </a:rPr>
              <a:t>Genes design the mechanisms for a language, and experience modifies the brain.</a:t>
            </a:r>
          </a:p>
        </p:txBody>
      </p:sp>
      <p:pic>
        <p:nvPicPr>
          <p:cNvPr id="326666" name="Picture 10" descr="12673_MyersPsy8e_fi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000250" y="2520950"/>
            <a:ext cx="5110163" cy="416401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326668" name="Text Box 12"/>
          <p:cNvSpPr txBox="1">
            <a:spLocks noChangeArrowheads="1"/>
          </p:cNvSpPr>
          <p:nvPr/>
        </p:nvSpPr>
        <p:spPr bwMode="auto">
          <a:xfrm rot="16200000">
            <a:off x="2976562" y="3043238"/>
            <a:ext cx="1241425"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600">
                <a:cs typeface="+mn-cs"/>
              </a:rPr>
              <a:t>Michael Newman/ Photo Edit, Inc.</a:t>
            </a:r>
          </a:p>
        </p:txBody>
      </p:sp>
      <p:sp>
        <p:nvSpPr>
          <p:cNvPr id="326669" name="Text Box 13"/>
          <p:cNvSpPr txBox="1">
            <a:spLocks noChangeArrowheads="1"/>
          </p:cNvSpPr>
          <p:nvPr/>
        </p:nvSpPr>
        <p:spPr bwMode="auto">
          <a:xfrm rot="16200000">
            <a:off x="1223168" y="4034632"/>
            <a:ext cx="1395413"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600">
                <a:cs typeface="+mn-cs"/>
              </a:rPr>
              <a:t>Eye of Science/ Photo Researchers, Inc.</a:t>
            </a:r>
          </a:p>
        </p:txBody>
      </p:sp>
      <p:sp>
        <p:nvSpPr>
          <p:cNvPr id="326670" name="Text Box 14"/>
          <p:cNvSpPr txBox="1">
            <a:spLocks noChangeArrowheads="1"/>
          </p:cNvSpPr>
          <p:nvPr/>
        </p:nvSpPr>
        <p:spPr bwMode="auto">
          <a:xfrm rot="16200000">
            <a:off x="4917281" y="3693319"/>
            <a:ext cx="13223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600">
                <a:cs typeface="+mn-cs"/>
              </a:rPr>
              <a:t>David Hume Kennerly/ Getty Images</a:t>
            </a:r>
          </a:p>
        </p:txBody>
      </p:sp>
    </p:spTree>
    <p:extLst>
      <p:ext uri="{BB962C8B-B14F-4D97-AF65-F5344CB8AC3E}">
        <p14:creationId xmlns:p14="http://schemas.microsoft.com/office/powerpoint/2010/main" val="6002258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pPr>
              <a:defRPr/>
            </a:pPr>
            <a:fld id="{83488E4D-0691-0141-A400-292AE3F0B0DE}" type="slidenum">
              <a:rPr lang="en-US"/>
              <a:pPr>
                <a:defRPr/>
              </a:pPr>
              <a:t>14</a:t>
            </a:fld>
            <a:endParaRPr lang="en-US"/>
          </a:p>
        </p:txBody>
      </p:sp>
      <p:sp>
        <p:nvSpPr>
          <p:cNvPr id="327716" name="Rectangle 36"/>
          <p:cNvSpPr>
            <a:spLocks noGrp="1" noChangeArrowheads="1"/>
          </p:cNvSpPr>
          <p:nvPr>
            <p:ph type="title"/>
          </p:nvPr>
        </p:nvSpPr>
        <p:spPr>
          <a:xfrm>
            <a:off x="671513" y="276225"/>
            <a:ext cx="7772400" cy="1143000"/>
          </a:xfrm>
        </p:spPr>
        <p:txBody>
          <a:bodyPr/>
          <a:lstStyle/>
          <a:p>
            <a:pPr eaLnBrk="1" hangingPunct="1">
              <a:defRPr/>
            </a:pPr>
            <a:r>
              <a:rPr lang="en-US" sz="4000" smtClean="0">
                <a:latin typeface="Palatino Linotype" charset="0"/>
                <a:cs typeface="+mj-cs"/>
              </a:rPr>
              <a:t>Language &amp; Age</a:t>
            </a:r>
          </a:p>
        </p:txBody>
      </p:sp>
      <p:sp>
        <p:nvSpPr>
          <p:cNvPr id="327683" name="Rectangle 3"/>
          <p:cNvSpPr>
            <a:spLocks noGrp="1" noChangeArrowheads="1"/>
          </p:cNvSpPr>
          <p:nvPr>
            <p:ph type="body" sz="half" idx="1"/>
          </p:nvPr>
        </p:nvSpPr>
        <p:spPr>
          <a:xfrm>
            <a:off x="785813" y="1600200"/>
            <a:ext cx="7543800" cy="533400"/>
          </a:xfrm>
        </p:spPr>
        <p:txBody>
          <a:bodyPr/>
          <a:lstStyle/>
          <a:p>
            <a:pPr marL="0" indent="0" algn="ctr" eaLnBrk="1" hangingPunct="1">
              <a:buFont typeface="Wingdings" charset="0"/>
              <a:buNone/>
              <a:defRPr/>
            </a:pPr>
            <a:r>
              <a:rPr lang="en-US" sz="2800" smtClean="0">
                <a:latin typeface="Palatino Linotype" charset="0"/>
                <a:cs typeface="+mn-cs"/>
              </a:rPr>
              <a:t>Learning new languages gets harder with age.</a:t>
            </a:r>
          </a:p>
        </p:txBody>
      </p:sp>
      <p:pic>
        <p:nvPicPr>
          <p:cNvPr id="327717" name="Picture 37" descr="figure-29-03a"/>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047875" y="2193925"/>
            <a:ext cx="5005388" cy="444023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6280722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pPr>
              <a:defRPr/>
            </a:pPr>
            <a:fld id="{A4DEC668-8899-BF44-84ED-18275012C769}" type="slidenum">
              <a:rPr lang="en-US"/>
              <a:pPr>
                <a:defRPr/>
              </a:pPr>
              <a:t>15</a:t>
            </a:fld>
            <a:endParaRPr lang="en-US"/>
          </a:p>
        </p:txBody>
      </p:sp>
      <p:sp>
        <p:nvSpPr>
          <p:cNvPr id="328710" name="Rectangle 6"/>
          <p:cNvSpPr>
            <a:spLocks noGrp="1" noChangeArrowheads="1"/>
          </p:cNvSpPr>
          <p:nvPr>
            <p:ph type="title"/>
          </p:nvPr>
        </p:nvSpPr>
        <p:spPr>
          <a:xfrm>
            <a:off x="671513" y="276225"/>
            <a:ext cx="7772400" cy="1143000"/>
          </a:xfrm>
        </p:spPr>
        <p:txBody>
          <a:bodyPr/>
          <a:lstStyle/>
          <a:p>
            <a:pPr eaLnBrk="1" hangingPunct="1">
              <a:defRPr/>
            </a:pPr>
            <a:r>
              <a:rPr lang="en-US" sz="4000" smtClean="0">
                <a:latin typeface="Palatino Linotype" charset="0"/>
                <a:cs typeface="+mj-cs"/>
              </a:rPr>
              <a:t>Language &amp; Thinking</a:t>
            </a:r>
          </a:p>
        </p:txBody>
      </p:sp>
      <p:sp>
        <p:nvSpPr>
          <p:cNvPr id="328709" name="Rectangle 5"/>
          <p:cNvSpPr>
            <a:spLocks noGrp="1" noChangeArrowheads="1"/>
          </p:cNvSpPr>
          <p:nvPr>
            <p:ph type="body" sz="half" idx="1"/>
          </p:nvPr>
        </p:nvSpPr>
        <p:spPr>
          <a:xfrm>
            <a:off x="671513" y="1614488"/>
            <a:ext cx="7772400" cy="671512"/>
          </a:xfrm>
        </p:spPr>
        <p:txBody>
          <a:bodyPr/>
          <a:lstStyle/>
          <a:p>
            <a:pPr marL="0" indent="0" algn="ctr" eaLnBrk="1" hangingPunct="1">
              <a:buFont typeface="Wingdings" charset="0"/>
              <a:buNone/>
              <a:defRPr/>
            </a:pPr>
            <a:r>
              <a:rPr lang="en-US" sz="2800" smtClean="0">
                <a:latin typeface="Palatino Linotype" charset="0"/>
                <a:cs typeface="+mn-cs"/>
              </a:rPr>
              <a:t>Language and thinking intricately intertwine.</a:t>
            </a:r>
          </a:p>
        </p:txBody>
      </p:sp>
      <p:pic>
        <p:nvPicPr>
          <p:cNvPr id="328717" name="Picture 13" descr="Thinkin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557463" y="2209800"/>
            <a:ext cx="4013200" cy="4419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328719" name="Text Box 15"/>
          <p:cNvSpPr txBox="1">
            <a:spLocks noChangeArrowheads="1"/>
          </p:cNvSpPr>
          <p:nvPr/>
        </p:nvSpPr>
        <p:spPr bwMode="auto">
          <a:xfrm rot="5400000">
            <a:off x="5273675" y="4937125"/>
            <a:ext cx="11112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900">
                <a:cs typeface="+mn-cs"/>
              </a:rPr>
              <a:t>Rubber Ball/ Almay</a:t>
            </a:r>
          </a:p>
        </p:txBody>
      </p:sp>
    </p:spTree>
    <p:extLst>
      <p:ext uri="{BB962C8B-B14F-4D97-AF65-F5344CB8AC3E}">
        <p14:creationId xmlns:p14="http://schemas.microsoft.com/office/powerpoint/2010/main" val="58433672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12"/>
          </p:nvPr>
        </p:nvSpPr>
        <p:spPr/>
        <p:txBody>
          <a:bodyPr/>
          <a:lstStyle/>
          <a:p>
            <a:pPr>
              <a:defRPr/>
            </a:pPr>
            <a:fld id="{03F37A05-F39E-4740-A861-E30B2FB70040}" type="slidenum">
              <a:rPr lang="en-US"/>
              <a:pPr>
                <a:defRPr/>
              </a:pPr>
              <a:t>16</a:t>
            </a:fld>
            <a:endParaRPr lang="en-US"/>
          </a:p>
        </p:txBody>
      </p:sp>
      <p:sp>
        <p:nvSpPr>
          <p:cNvPr id="517122" name="Rectangle 2"/>
          <p:cNvSpPr>
            <a:spLocks noGrp="1" noChangeArrowheads="1"/>
          </p:cNvSpPr>
          <p:nvPr>
            <p:ph type="title"/>
          </p:nvPr>
        </p:nvSpPr>
        <p:spPr>
          <a:xfrm>
            <a:off x="671513" y="261938"/>
            <a:ext cx="7772400" cy="1143000"/>
          </a:xfrm>
        </p:spPr>
        <p:txBody>
          <a:bodyPr/>
          <a:lstStyle/>
          <a:p>
            <a:pPr eaLnBrk="1" hangingPunct="1">
              <a:defRPr/>
            </a:pPr>
            <a:r>
              <a:rPr lang="en-US" sz="4000" smtClean="0">
                <a:latin typeface="Palatino Linotype" charset="0"/>
                <a:cs typeface="+mj-cs"/>
              </a:rPr>
              <a:t>Language Influences Thinking</a:t>
            </a:r>
          </a:p>
        </p:txBody>
      </p:sp>
      <p:sp>
        <p:nvSpPr>
          <p:cNvPr id="517123" name="Rectangle 3"/>
          <p:cNvSpPr>
            <a:spLocks noGrp="1" noChangeArrowheads="1"/>
          </p:cNvSpPr>
          <p:nvPr>
            <p:ph type="body" sz="half" idx="1"/>
          </p:nvPr>
        </p:nvSpPr>
        <p:spPr>
          <a:xfrm>
            <a:off x="642938" y="1600200"/>
            <a:ext cx="7967662" cy="2743200"/>
          </a:xfrm>
        </p:spPr>
        <p:txBody>
          <a:bodyPr/>
          <a:lstStyle/>
          <a:p>
            <a:pPr marL="0" indent="0" eaLnBrk="1" hangingPunct="1">
              <a:buFont typeface="Wingdings" charset="0"/>
              <a:buNone/>
              <a:defRPr/>
            </a:pPr>
            <a:r>
              <a:rPr lang="en-US" sz="2800" smtClean="0">
                <a:solidFill>
                  <a:srgbClr val="0000FF"/>
                </a:solidFill>
                <a:latin typeface="Palatino Linotype" charset="0"/>
                <a:cs typeface="+mn-cs"/>
              </a:rPr>
              <a:t>Linguistic Determinism:</a:t>
            </a:r>
            <a:r>
              <a:rPr lang="en-US" sz="2800" smtClean="0">
                <a:solidFill>
                  <a:srgbClr val="6600CC"/>
                </a:solidFill>
                <a:latin typeface="Palatino Linotype" charset="0"/>
                <a:cs typeface="+mn-cs"/>
              </a:rPr>
              <a:t> </a:t>
            </a:r>
            <a:r>
              <a:rPr lang="en-US" sz="2800" smtClean="0">
                <a:latin typeface="Palatino Linotype" charset="0"/>
                <a:cs typeface="+mn-cs"/>
              </a:rPr>
              <a:t>Whorf (1956) suggested that language determines the way we think. For example, he noted that the Hopi people do not have the past tense for verbs. Therefore, the Hopi cannot think readily about the past.</a:t>
            </a:r>
          </a:p>
        </p:txBody>
      </p:sp>
    </p:spTree>
    <p:extLst>
      <p:ext uri="{BB962C8B-B14F-4D97-AF65-F5344CB8AC3E}">
        <p14:creationId xmlns:p14="http://schemas.microsoft.com/office/powerpoint/2010/main" val="2389304325"/>
      </p:ext>
    </p:extLst>
  </p:cSld>
  <p:clrMapOvr>
    <a:masterClrMapping/>
  </p:clrMapOvr>
  <p:transition xmlns:p14="http://schemas.microsoft.com/office/powerpoint/2010/mai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pPr>
              <a:defRPr/>
            </a:pPr>
            <a:fld id="{CBC9DA2F-3F57-EC49-967D-2064631138C8}" type="slidenum">
              <a:rPr lang="en-US"/>
              <a:pPr>
                <a:defRPr/>
              </a:pPr>
              <a:t>17</a:t>
            </a:fld>
            <a:endParaRPr lang="en-US"/>
          </a:p>
        </p:txBody>
      </p:sp>
      <p:sp>
        <p:nvSpPr>
          <p:cNvPr id="519170" name="Rectangle 2"/>
          <p:cNvSpPr>
            <a:spLocks noGrp="1" noChangeArrowheads="1"/>
          </p:cNvSpPr>
          <p:nvPr>
            <p:ph type="title"/>
          </p:nvPr>
        </p:nvSpPr>
        <p:spPr>
          <a:xfrm>
            <a:off x="671513" y="261938"/>
            <a:ext cx="7772400" cy="1143000"/>
          </a:xfrm>
        </p:spPr>
        <p:txBody>
          <a:bodyPr/>
          <a:lstStyle/>
          <a:p>
            <a:pPr eaLnBrk="1" hangingPunct="1">
              <a:defRPr/>
            </a:pPr>
            <a:r>
              <a:rPr lang="en-US" sz="4000" smtClean="0">
                <a:latin typeface="Palatino Linotype" charset="0"/>
                <a:cs typeface="+mj-cs"/>
              </a:rPr>
              <a:t>Language Influences Thinking</a:t>
            </a:r>
          </a:p>
        </p:txBody>
      </p:sp>
      <p:sp>
        <p:nvSpPr>
          <p:cNvPr id="519171" name="Rectangle 3"/>
          <p:cNvSpPr>
            <a:spLocks noGrp="1" noChangeArrowheads="1"/>
          </p:cNvSpPr>
          <p:nvPr>
            <p:ph type="body" sz="half" idx="1"/>
          </p:nvPr>
        </p:nvSpPr>
        <p:spPr>
          <a:xfrm>
            <a:off x="566738" y="1600200"/>
            <a:ext cx="7967662" cy="2286000"/>
          </a:xfrm>
        </p:spPr>
        <p:txBody>
          <a:bodyPr/>
          <a:lstStyle/>
          <a:p>
            <a:pPr marL="0" indent="0" algn="ctr" eaLnBrk="1" hangingPunct="1">
              <a:buFont typeface="Wingdings" charset="0"/>
              <a:buNone/>
              <a:defRPr/>
            </a:pPr>
            <a:r>
              <a:rPr lang="en-US" sz="2400" smtClean="0">
                <a:latin typeface="Palatino Linotype" charset="0"/>
                <a:cs typeface="+mn-cs"/>
              </a:rPr>
              <a:t>When a language provides words for objects or events, we can think about these objects more clearly and remember them. It is easier to think about two colors with two different names (A) than colors with the same name (B) (Özgen, 2004).</a:t>
            </a:r>
          </a:p>
        </p:txBody>
      </p:sp>
      <p:pic>
        <p:nvPicPr>
          <p:cNvPr id="519172" name="Picture 4" descr="12673_MyersPsy8e_fi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947738" y="3886200"/>
            <a:ext cx="7239000" cy="2235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280463506"/>
      </p:ext>
    </p:extLst>
  </p:cSld>
  <p:clrMapOvr>
    <a:masterClrMapping/>
  </p:clrMapOvr>
  <p:transition xmlns:p14="http://schemas.microsoft.com/office/powerpoint/2010/mai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141CB8BF-D9DE-DD4D-A384-D69AA1257789}" type="slidenum">
              <a:rPr lang="en-US"/>
              <a:pPr>
                <a:defRPr/>
              </a:pPr>
              <a:t>18</a:t>
            </a:fld>
            <a:endParaRPr lang="en-US"/>
          </a:p>
        </p:txBody>
      </p:sp>
      <p:sp>
        <p:nvSpPr>
          <p:cNvPr id="424962" name="Rectangle 2"/>
          <p:cNvSpPr>
            <a:spLocks noGrp="1" noChangeArrowheads="1"/>
          </p:cNvSpPr>
          <p:nvPr>
            <p:ph type="title"/>
          </p:nvPr>
        </p:nvSpPr>
        <p:spPr>
          <a:xfrm>
            <a:off x="671513" y="257175"/>
            <a:ext cx="7772400" cy="1143000"/>
          </a:xfrm>
        </p:spPr>
        <p:txBody>
          <a:bodyPr/>
          <a:lstStyle/>
          <a:p>
            <a:pPr eaLnBrk="1" hangingPunct="1">
              <a:defRPr/>
            </a:pPr>
            <a:r>
              <a:rPr lang="en-US" sz="3600" smtClean="0">
                <a:latin typeface="Palatino Linotype" charset="0"/>
                <a:cs typeface="+mj-cs"/>
              </a:rPr>
              <a:t>Word Power</a:t>
            </a:r>
          </a:p>
        </p:txBody>
      </p:sp>
      <p:sp>
        <p:nvSpPr>
          <p:cNvPr id="424963" name="Rectangle 3"/>
          <p:cNvSpPr>
            <a:spLocks noGrp="1" noChangeArrowheads="1"/>
          </p:cNvSpPr>
          <p:nvPr>
            <p:ph type="body" idx="1"/>
          </p:nvPr>
        </p:nvSpPr>
        <p:spPr>
          <a:xfrm>
            <a:off x="552450" y="1600200"/>
            <a:ext cx="8015288" cy="1600200"/>
          </a:xfrm>
        </p:spPr>
        <p:txBody>
          <a:bodyPr/>
          <a:lstStyle/>
          <a:p>
            <a:pPr marL="0" indent="0" algn="ctr" eaLnBrk="1" hangingPunct="1">
              <a:buFontTx/>
              <a:buNone/>
              <a:defRPr/>
            </a:pPr>
            <a:r>
              <a:rPr lang="en-US" sz="2800" smtClean="0">
                <a:latin typeface="Palatino Linotype" charset="0"/>
                <a:cs typeface="+mn-cs"/>
              </a:rPr>
              <a:t>Increasing word power pays its dividends. It pays for speakers and deaf individuals who learn sign language.</a:t>
            </a:r>
          </a:p>
        </p:txBody>
      </p:sp>
    </p:spTree>
    <p:extLst>
      <p:ext uri="{BB962C8B-B14F-4D97-AF65-F5344CB8AC3E}">
        <p14:creationId xmlns:p14="http://schemas.microsoft.com/office/powerpoint/2010/main" val="339525614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624F0E29-4B8F-F041-B4B7-CF29DFBE97B8}" type="slidenum">
              <a:rPr lang="en-US"/>
              <a:pPr>
                <a:defRPr/>
              </a:pPr>
              <a:t>19</a:t>
            </a:fld>
            <a:endParaRPr lang="en-US"/>
          </a:p>
        </p:txBody>
      </p:sp>
      <p:sp>
        <p:nvSpPr>
          <p:cNvPr id="521218" name="Rectangle 2"/>
          <p:cNvSpPr>
            <a:spLocks noGrp="1" noChangeArrowheads="1"/>
          </p:cNvSpPr>
          <p:nvPr>
            <p:ph type="title"/>
          </p:nvPr>
        </p:nvSpPr>
        <p:spPr>
          <a:xfrm>
            <a:off x="671513" y="257175"/>
            <a:ext cx="7772400" cy="1143000"/>
          </a:xfrm>
        </p:spPr>
        <p:txBody>
          <a:bodyPr/>
          <a:lstStyle/>
          <a:p>
            <a:pPr eaLnBrk="1" hangingPunct="1">
              <a:defRPr/>
            </a:pPr>
            <a:r>
              <a:rPr lang="en-US" sz="3600" smtClean="0">
                <a:latin typeface="Palatino Linotype" charset="0"/>
                <a:cs typeface="+mj-cs"/>
              </a:rPr>
              <a:t>Linguistic Determinism Questioned</a:t>
            </a:r>
          </a:p>
        </p:txBody>
      </p:sp>
      <p:sp>
        <p:nvSpPr>
          <p:cNvPr id="521219" name="Rectangle 3"/>
          <p:cNvSpPr>
            <a:spLocks noGrp="1" noChangeArrowheads="1"/>
          </p:cNvSpPr>
          <p:nvPr>
            <p:ph type="body" idx="1"/>
          </p:nvPr>
        </p:nvSpPr>
        <p:spPr>
          <a:xfrm>
            <a:off x="685800" y="1600200"/>
            <a:ext cx="7772400" cy="1447800"/>
          </a:xfrm>
        </p:spPr>
        <p:txBody>
          <a:bodyPr/>
          <a:lstStyle/>
          <a:p>
            <a:pPr marL="0" indent="0" algn="ctr" eaLnBrk="1" hangingPunct="1">
              <a:buFontTx/>
              <a:buNone/>
              <a:defRPr/>
            </a:pPr>
            <a:r>
              <a:rPr lang="en-US" sz="2800" smtClean="0">
                <a:latin typeface="Palatino Linotype" charset="0"/>
                <a:cs typeface="+mn-cs"/>
              </a:rPr>
              <a:t>Although people from Papua New Guinea do not use our words for colors and shapes, they still perceive them as we do (Rosch, 1974).</a:t>
            </a:r>
          </a:p>
        </p:txBody>
      </p:sp>
    </p:spTree>
    <p:extLst>
      <p:ext uri="{BB962C8B-B14F-4D97-AF65-F5344CB8AC3E}">
        <p14:creationId xmlns:p14="http://schemas.microsoft.com/office/powerpoint/2010/main" val="154477816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01558AB4-DE82-9A46-9D9B-53722AA479A1}" type="slidenum">
              <a:rPr lang="en-US"/>
              <a:pPr>
                <a:defRPr/>
              </a:pPr>
              <a:t>2</a:t>
            </a:fld>
            <a:endParaRPr lang="en-US"/>
          </a:p>
        </p:txBody>
      </p:sp>
      <p:sp>
        <p:nvSpPr>
          <p:cNvPr id="498690" name="Rectangle 2"/>
          <p:cNvSpPr>
            <a:spLocks noGrp="1" noChangeArrowheads="1"/>
          </p:cNvSpPr>
          <p:nvPr>
            <p:ph type="title"/>
          </p:nvPr>
        </p:nvSpPr>
        <p:spPr>
          <a:xfrm>
            <a:off x="671513" y="290513"/>
            <a:ext cx="7772400" cy="1143000"/>
          </a:xfrm>
        </p:spPr>
        <p:txBody>
          <a:bodyPr/>
          <a:lstStyle/>
          <a:p>
            <a:pPr eaLnBrk="1" hangingPunct="1">
              <a:defRPr/>
            </a:pPr>
            <a:r>
              <a:rPr lang="en-US" sz="4000" smtClean="0">
                <a:latin typeface="Palatino Linotype" charset="0"/>
                <a:cs typeface="+mj-cs"/>
              </a:rPr>
              <a:t>Semantics</a:t>
            </a:r>
          </a:p>
        </p:txBody>
      </p:sp>
      <p:sp>
        <p:nvSpPr>
          <p:cNvPr id="498691" name="Rectangle 3"/>
          <p:cNvSpPr>
            <a:spLocks noGrp="1" noChangeArrowheads="1"/>
          </p:cNvSpPr>
          <p:nvPr>
            <p:ph type="body" idx="1"/>
          </p:nvPr>
        </p:nvSpPr>
        <p:spPr>
          <a:xfrm>
            <a:off x="685800" y="1600200"/>
            <a:ext cx="7772400" cy="1295400"/>
          </a:xfrm>
        </p:spPr>
        <p:txBody>
          <a:bodyPr/>
          <a:lstStyle/>
          <a:p>
            <a:pPr marL="0" indent="0" algn="ctr" eaLnBrk="1" hangingPunct="1">
              <a:lnSpc>
                <a:spcPct val="90000"/>
              </a:lnSpc>
              <a:spcBef>
                <a:spcPct val="0"/>
              </a:spcBef>
              <a:buFontTx/>
              <a:buNone/>
              <a:defRPr/>
            </a:pPr>
            <a:r>
              <a:rPr lang="en-US" sz="2800" smtClean="0">
                <a:latin typeface="Palatino Linotype" charset="0"/>
                <a:cs typeface="+mn-cs"/>
              </a:rPr>
              <a:t>Semantics is the set of rules by which we derive meaning from morphemes, words, and sentences. For example:</a:t>
            </a:r>
          </a:p>
        </p:txBody>
      </p:sp>
      <p:sp>
        <p:nvSpPr>
          <p:cNvPr id="498692" name="Rectangle 4"/>
          <p:cNvSpPr>
            <a:spLocks noChangeArrowheads="1"/>
          </p:cNvSpPr>
          <p:nvPr/>
        </p:nvSpPr>
        <p:spPr bwMode="auto">
          <a:xfrm>
            <a:off x="671513" y="3429000"/>
            <a:ext cx="7772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r>
              <a:rPr lang="en-US" sz="2800">
                <a:latin typeface="Palatino Linotype" charset="0"/>
                <a:cs typeface="+mn-cs"/>
              </a:rPr>
              <a:t>Semantic rule tells us that adding </a:t>
            </a:r>
            <a:r>
              <a:rPr lang="en-US" sz="2800" i="1">
                <a:latin typeface="Palatino Linotype" charset="0"/>
                <a:cs typeface="+mn-cs"/>
              </a:rPr>
              <a:t>–ed</a:t>
            </a:r>
            <a:r>
              <a:rPr lang="en-US" sz="2800">
                <a:latin typeface="Palatino Linotype" charset="0"/>
                <a:cs typeface="+mn-cs"/>
              </a:rPr>
              <a:t> to the word </a:t>
            </a:r>
            <a:r>
              <a:rPr lang="en-US" sz="2800" i="1">
                <a:latin typeface="Palatino Linotype" charset="0"/>
                <a:cs typeface="+mn-cs"/>
              </a:rPr>
              <a:t>laugh</a:t>
            </a:r>
            <a:r>
              <a:rPr lang="en-US" sz="2800">
                <a:latin typeface="Palatino Linotype" charset="0"/>
                <a:cs typeface="+mn-cs"/>
              </a:rPr>
              <a:t> means that it happened in the past.</a:t>
            </a:r>
          </a:p>
        </p:txBody>
      </p:sp>
    </p:spTree>
    <p:extLst>
      <p:ext uri="{BB962C8B-B14F-4D97-AF65-F5344CB8AC3E}">
        <p14:creationId xmlns:p14="http://schemas.microsoft.com/office/powerpoint/2010/main" val="2047813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D463609C-954F-3140-90B6-825C9A60B7BC}" type="slidenum">
              <a:rPr lang="en-US"/>
              <a:pPr>
                <a:defRPr/>
              </a:pPr>
              <a:t>20</a:t>
            </a:fld>
            <a:endParaRPr lang="en-US"/>
          </a:p>
        </p:txBody>
      </p:sp>
      <p:sp>
        <p:nvSpPr>
          <p:cNvPr id="522242" name="Rectangle 2"/>
          <p:cNvSpPr>
            <a:spLocks noGrp="1" noChangeArrowheads="1"/>
          </p:cNvSpPr>
          <p:nvPr>
            <p:ph type="title"/>
          </p:nvPr>
        </p:nvSpPr>
        <p:spPr>
          <a:xfrm>
            <a:off x="671513" y="261938"/>
            <a:ext cx="7772400" cy="1143000"/>
          </a:xfrm>
        </p:spPr>
        <p:txBody>
          <a:bodyPr/>
          <a:lstStyle/>
          <a:p>
            <a:pPr eaLnBrk="1" hangingPunct="1">
              <a:defRPr/>
            </a:pPr>
            <a:r>
              <a:rPr lang="en-US" sz="4000" smtClean="0">
                <a:latin typeface="Palatino Linotype" charset="0"/>
                <a:cs typeface="+mj-cs"/>
              </a:rPr>
              <a:t>Thinking in Images</a:t>
            </a:r>
          </a:p>
        </p:txBody>
      </p:sp>
      <p:sp>
        <p:nvSpPr>
          <p:cNvPr id="522243" name="Rectangle 3"/>
          <p:cNvSpPr>
            <a:spLocks noGrp="1" noChangeArrowheads="1"/>
          </p:cNvSpPr>
          <p:nvPr>
            <p:ph type="body" sz="half" idx="1"/>
          </p:nvPr>
        </p:nvSpPr>
        <p:spPr>
          <a:xfrm>
            <a:off x="576263" y="1600200"/>
            <a:ext cx="7967662" cy="1524000"/>
          </a:xfrm>
        </p:spPr>
        <p:txBody>
          <a:bodyPr/>
          <a:lstStyle/>
          <a:p>
            <a:pPr marL="0" indent="0" algn="ctr" eaLnBrk="1" hangingPunct="1">
              <a:buFont typeface="Wingdings" charset="0"/>
              <a:buNone/>
              <a:defRPr/>
            </a:pPr>
            <a:r>
              <a:rPr lang="en-US" sz="2800" smtClean="0">
                <a:latin typeface="Palatino Linotype" charset="0"/>
                <a:cs typeface="+mn-cs"/>
              </a:rPr>
              <a:t>To a large extent thinking is language-based. When alone, we may talk to ourselves. However, we also think in images.</a:t>
            </a:r>
          </a:p>
        </p:txBody>
      </p:sp>
      <p:sp>
        <p:nvSpPr>
          <p:cNvPr id="522245" name="Rectangle 5"/>
          <p:cNvSpPr>
            <a:spLocks noChangeArrowheads="1"/>
          </p:cNvSpPr>
          <p:nvPr/>
        </p:nvSpPr>
        <p:spPr bwMode="auto">
          <a:xfrm>
            <a:off x="1816100" y="5257800"/>
            <a:ext cx="5484813" cy="547688"/>
          </a:xfrm>
          <a:prstGeom prst="rect">
            <a:avLst/>
          </a:prstGeom>
          <a:solidFill>
            <a:srgbClr val="FFB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20000"/>
              </a:spcBef>
              <a:defRPr/>
            </a:pPr>
            <a:r>
              <a:rPr lang="en-US">
                <a:latin typeface="Palatino Linotype" charset="0"/>
                <a:cs typeface="+mn-cs"/>
              </a:rPr>
              <a:t> 2. When we are riding our bicycle.</a:t>
            </a:r>
          </a:p>
        </p:txBody>
      </p:sp>
      <p:sp>
        <p:nvSpPr>
          <p:cNvPr id="522246" name="Rectangle 6"/>
          <p:cNvSpPr>
            <a:spLocks noChangeArrowheads="1"/>
          </p:cNvSpPr>
          <p:nvPr/>
        </p:nvSpPr>
        <p:spPr bwMode="auto">
          <a:xfrm>
            <a:off x="1816100" y="4633913"/>
            <a:ext cx="5484813" cy="547687"/>
          </a:xfrm>
          <a:prstGeom prst="rect">
            <a:avLst/>
          </a:prstGeom>
          <a:solidFill>
            <a:srgbClr val="FFB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r>
              <a:rPr lang="en-US">
                <a:latin typeface="Palatino Linotype" charset="0"/>
                <a:cs typeface="+mn-cs"/>
              </a:rPr>
              <a:t> 1. When we open the hot water tap.</a:t>
            </a:r>
          </a:p>
        </p:txBody>
      </p:sp>
      <p:sp>
        <p:nvSpPr>
          <p:cNvPr id="522247" name="Rectangle 7"/>
          <p:cNvSpPr>
            <a:spLocks noChangeArrowheads="1"/>
          </p:cNvSpPr>
          <p:nvPr/>
        </p:nvSpPr>
        <p:spPr bwMode="auto">
          <a:xfrm>
            <a:off x="1816100" y="3795713"/>
            <a:ext cx="5484813" cy="547687"/>
          </a:xfrm>
          <a:prstGeom prst="rect">
            <a:avLst/>
          </a:prstGeom>
          <a:solidFill>
            <a:srgbClr val="47C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spcBef>
                <a:spcPct val="20000"/>
              </a:spcBef>
              <a:defRPr/>
            </a:pPr>
            <a:r>
              <a:rPr lang="en-US">
                <a:latin typeface="Palatino Linotype" charset="0"/>
                <a:cs typeface="+mn-cs"/>
              </a:rPr>
              <a:t>We don</a:t>
            </a:r>
            <a:r>
              <a:rPr lang="ja-JP" altLang="en-US">
                <a:latin typeface="Arial"/>
                <a:cs typeface="+mn-cs"/>
              </a:rPr>
              <a:t>’</a:t>
            </a:r>
            <a:r>
              <a:rPr lang="en-US">
                <a:latin typeface="Palatino Linotype" charset="0"/>
                <a:cs typeface="+mn-cs"/>
              </a:rPr>
              <a:t>t think in words, when:</a:t>
            </a:r>
          </a:p>
        </p:txBody>
      </p:sp>
    </p:spTree>
    <p:extLst>
      <p:ext uri="{BB962C8B-B14F-4D97-AF65-F5344CB8AC3E}">
        <p14:creationId xmlns:p14="http://schemas.microsoft.com/office/powerpoint/2010/main" val="379213333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22247"/>
                                        </p:tgtEl>
                                        <p:attrNameLst>
                                          <p:attrName>style.visibility</p:attrName>
                                        </p:attrNameLst>
                                      </p:cBhvr>
                                      <p:to>
                                        <p:strVal val="visible"/>
                                      </p:to>
                                    </p:set>
                                    <p:animEffect transition="in" filter="dissolve">
                                      <p:cBhvr>
                                        <p:cTn id="7" dur="500"/>
                                        <p:tgtEl>
                                          <p:spTgt spid="5222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22246"/>
                                        </p:tgtEl>
                                        <p:attrNameLst>
                                          <p:attrName>style.visibility</p:attrName>
                                        </p:attrNameLst>
                                      </p:cBhvr>
                                      <p:to>
                                        <p:strVal val="visible"/>
                                      </p:to>
                                    </p:set>
                                    <p:animEffect transition="in" filter="dissolve">
                                      <p:cBhvr>
                                        <p:cTn id="12" dur="500"/>
                                        <p:tgtEl>
                                          <p:spTgt spid="52224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22245"/>
                                        </p:tgtEl>
                                        <p:attrNameLst>
                                          <p:attrName>style.visibility</p:attrName>
                                        </p:attrNameLst>
                                      </p:cBhvr>
                                      <p:to>
                                        <p:strVal val="visible"/>
                                      </p:to>
                                    </p:set>
                                    <p:animEffect transition="in" filter="dissolve">
                                      <p:cBhvr>
                                        <p:cTn id="17" dur="500"/>
                                        <p:tgtEl>
                                          <p:spTgt spid="522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45" grpId="0" animBg="1"/>
      <p:bldP spid="522246" grpId="0" animBg="1"/>
      <p:bldP spid="52224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pPr>
              <a:defRPr/>
            </a:pPr>
            <a:fld id="{C04873A0-232B-494C-9A5B-2FBDA5156ADC}" type="slidenum">
              <a:rPr lang="en-US"/>
              <a:pPr>
                <a:defRPr/>
              </a:pPr>
              <a:t>21</a:t>
            </a:fld>
            <a:endParaRPr lang="en-US"/>
          </a:p>
        </p:txBody>
      </p:sp>
      <p:sp>
        <p:nvSpPr>
          <p:cNvPr id="524290" name="Rectangle 2"/>
          <p:cNvSpPr>
            <a:spLocks noGrp="1" noChangeArrowheads="1"/>
          </p:cNvSpPr>
          <p:nvPr>
            <p:ph type="title"/>
          </p:nvPr>
        </p:nvSpPr>
        <p:spPr>
          <a:xfrm>
            <a:off x="671513" y="261938"/>
            <a:ext cx="7772400" cy="1143000"/>
          </a:xfrm>
        </p:spPr>
        <p:txBody>
          <a:bodyPr/>
          <a:lstStyle/>
          <a:p>
            <a:pPr eaLnBrk="1" hangingPunct="1">
              <a:defRPr/>
            </a:pPr>
            <a:r>
              <a:rPr lang="en-US" sz="4000" smtClean="0">
                <a:latin typeface="Palatino Linotype" charset="0"/>
                <a:cs typeface="+mj-cs"/>
              </a:rPr>
              <a:t>Images and Brain</a:t>
            </a:r>
          </a:p>
        </p:txBody>
      </p:sp>
      <p:sp>
        <p:nvSpPr>
          <p:cNvPr id="524291" name="Rectangle 3"/>
          <p:cNvSpPr>
            <a:spLocks noGrp="1" noChangeArrowheads="1"/>
          </p:cNvSpPr>
          <p:nvPr>
            <p:ph type="body" sz="half" idx="1"/>
          </p:nvPr>
        </p:nvSpPr>
        <p:spPr>
          <a:xfrm>
            <a:off x="576263" y="1600200"/>
            <a:ext cx="7967662" cy="1524000"/>
          </a:xfrm>
        </p:spPr>
        <p:txBody>
          <a:bodyPr/>
          <a:lstStyle/>
          <a:p>
            <a:pPr marL="0" indent="0" algn="ctr" eaLnBrk="1" hangingPunct="1">
              <a:buFont typeface="Wingdings" charset="0"/>
              <a:buNone/>
              <a:defRPr/>
            </a:pPr>
            <a:r>
              <a:rPr lang="en-US" sz="2800" smtClean="0">
                <a:latin typeface="Palatino Linotype" charset="0"/>
                <a:cs typeface="+mn-cs"/>
              </a:rPr>
              <a:t>Imagining a physical activity activates the same brain regions as when actually performing the activity.</a:t>
            </a:r>
          </a:p>
        </p:txBody>
      </p:sp>
      <p:pic>
        <p:nvPicPr>
          <p:cNvPr id="524295" name="Picture 7" descr="12673_MyersPsy8e_fi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247775" y="3276600"/>
            <a:ext cx="6629400" cy="28924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524297" name="Text Box 9"/>
          <p:cNvSpPr txBox="1">
            <a:spLocks noChangeArrowheads="1"/>
          </p:cNvSpPr>
          <p:nvPr/>
        </p:nvSpPr>
        <p:spPr bwMode="auto">
          <a:xfrm rot="5400000">
            <a:off x="7040562" y="5151438"/>
            <a:ext cx="18446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900">
                <a:cs typeface="+mn-cs"/>
              </a:rPr>
              <a:t>Jean Duffy Decety, September 2003</a:t>
            </a:r>
          </a:p>
        </p:txBody>
      </p:sp>
    </p:spTree>
    <p:extLst>
      <p:ext uri="{BB962C8B-B14F-4D97-AF65-F5344CB8AC3E}">
        <p14:creationId xmlns:p14="http://schemas.microsoft.com/office/powerpoint/2010/main" val="5630971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pPr>
              <a:defRPr/>
            </a:pPr>
            <a:fld id="{964BF3A0-BC4B-194D-852B-840649B58CAC}" type="slidenum">
              <a:rPr lang="en-US"/>
              <a:pPr>
                <a:defRPr/>
              </a:pPr>
              <a:t>22</a:t>
            </a:fld>
            <a:endParaRPr lang="en-US"/>
          </a:p>
        </p:txBody>
      </p:sp>
      <p:sp>
        <p:nvSpPr>
          <p:cNvPr id="526338" name="Rectangle 2"/>
          <p:cNvSpPr>
            <a:spLocks noGrp="1" noChangeArrowheads="1"/>
          </p:cNvSpPr>
          <p:nvPr>
            <p:ph type="title"/>
          </p:nvPr>
        </p:nvSpPr>
        <p:spPr>
          <a:xfrm>
            <a:off x="671513" y="261938"/>
            <a:ext cx="7772400" cy="1143000"/>
          </a:xfrm>
        </p:spPr>
        <p:txBody>
          <a:bodyPr/>
          <a:lstStyle/>
          <a:p>
            <a:pPr eaLnBrk="1" hangingPunct="1">
              <a:defRPr/>
            </a:pPr>
            <a:r>
              <a:rPr lang="en-US" sz="4000" smtClean="0">
                <a:latin typeface="Palatino Linotype" charset="0"/>
                <a:cs typeface="+mj-cs"/>
              </a:rPr>
              <a:t>Language and Thinking</a:t>
            </a:r>
          </a:p>
        </p:txBody>
      </p:sp>
      <p:sp>
        <p:nvSpPr>
          <p:cNvPr id="526339" name="Rectangle 3"/>
          <p:cNvSpPr>
            <a:spLocks noGrp="1" noChangeArrowheads="1"/>
          </p:cNvSpPr>
          <p:nvPr>
            <p:ph type="body" sz="half" idx="1"/>
          </p:nvPr>
        </p:nvSpPr>
        <p:spPr>
          <a:xfrm>
            <a:off x="576263" y="1600200"/>
            <a:ext cx="7967662" cy="1066800"/>
          </a:xfrm>
        </p:spPr>
        <p:txBody>
          <a:bodyPr/>
          <a:lstStyle/>
          <a:p>
            <a:pPr marL="0" indent="0" algn="ctr" eaLnBrk="1" hangingPunct="1">
              <a:buFont typeface="Wingdings" charset="0"/>
              <a:buNone/>
              <a:defRPr/>
            </a:pPr>
            <a:r>
              <a:rPr lang="en-US" sz="2800" smtClean="0">
                <a:latin typeface="Palatino Linotype" charset="0"/>
                <a:cs typeface="+mn-cs"/>
              </a:rPr>
              <a:t>Traffic runs both ways between language and thinking.</a:t>
            </a:r>
          </a:p>
        </p:txBody>
      </p:sp>
      <p:pic>
        <p:nvPicPr>
          <p:cNvPr id="526342" name="Picture 6" descr="un-29-0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089275" y="2971800"/>
            <a:ext cx="2936875" cy="3352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18058255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4AD82065-7D3B-104C-A2A5-218631E36BD9}" type="slidenum">
              <a:rPr lang="en-US"/>
              <a:pPr>
                <a:defRPr/>
              </a:pPr>
              <a:t>23</a:t>
            </a:fld>
            <a:endParaRPr lang="en-US"/>
          </a:p>
        </p:txBody>
      </p:sp>
      <p:sp>
        <p:nvSpPr>
          <p:cNvPr id="330755" name="Rectangle 3"/>
          <p:cNvSpPr>
            <a:spLocks noGrp="1" noChangeArrowheads="1"/>
          </p:cNvSpPr>
          <p:nvPr>
            <p:ph type="body" idx="1"/>
          </p:nvPr>
        </p:nvSpPr>
        <p:spPr>
          <a:xfrm>
            <a:off x="638175" y="1600200"/>
            <a:ext cx="7848600" cy="685800"/>
          </a:xfrm>
        </p:spPr>
        <p:txBody>
          <a:bodyPr/>
          <a:lstStyle/>
          <a:p>
            <a:pPr marL="0" indent="0" algn="ctr" eaLnBrk="1" hangingPunct="1">
              <a:buFont typeface="Wingdings" charset="0"/>
              <a:buNone/>
              <a:defRPr/>
            </a:pPr>
            <a:r>
              <a:rPr lang="en-US" sz="2800" smtClean="0">
                <a:latin typeface="Palatino Linotype" charset="0"/>
                <a:cs typeface="+mn-cs"/>
              </a:rPr>
              <a:t>Do animals have a language?</a:t>
            </a:r>
          </a:p>
        </p:txBody>
      </p:sp>
      <p:sp>
        <p:nvSpPr>
          <p:cNvPr id="330761" name="Rectangle 9"/>
          <p:cNvSpPr>
            <a:spLocks noGrp="1" noChangeArrowheads="1"/>
          </p:cNvSpPr>
          <p:nvPr>
            <p:ph type="title"/>
          </p:nvPr>
        </p:nvSpPr>
        <p:spPr>
          <a:xfrm>
            <a:off x="671513" y="276225"/>
            <a:ext cx="7772400" cy="1143000"/>
          </a:xfrm>
        </p:spPr>
        <p:txBody>
          <a:bodyPr/>
          <a:lstStyle/>
          <a:p>
            <a:pPr eaLnBrk="1" hangingPunct="1">
              <a:defRPr/>
            </a:pPr>
            <a:r>
              <a:rPr lang="en-US" sz="4000" smtClean="0">
                <a:latin typeface="Palatino Linotype" charset="0"/>
                <a:cs typeface="+mj-cs"/>
              </a:rPr>
              <a:t>Animals &amp; Language</a:t>
            </a:r>
          </a:p>
        </p:txBody>
      </p:sp>
      <p:grpSp>
        <p:nvGrpSpPr>
          <p:cNvPr id="99332" name="Group 13"/>
          <p:cNvGrpSpPr>
            <a:grpSpLocks/>
          </p:cNvGrpSpPr>
          <p:nvPr/>
        </p:nvGrpSpPr>
        <p:grpSpPr bwMode="auto">
          <a:xfrm>
            <a:off x="2849563" y="2503488"/>
            <a:ext cx="3273425" cy="3363912"/>
            <a:chOff x="1849" y="2031"/>
            <a:chExt cx="2062" cy="2119"/>
          </a:xfrm>
        </p:grpSpPr>
        <p:pic>
          <p:nvPicPr>
            <p:cNvPr id="99334" name="Picture 5" descr="10-10"/>
            <p:cNvPicPr>
              <a:picLocks noChangeAspect="1" noChangeArrowheads="1"/>
            </p:cNvPicPr>
            <p:nvPr/>
          </p:nvPicPr>
          <p:blipFill>
            <a:blip r:embed="rId2">
              <a:extLst>
                <a:ext uri="{28A0092B-C50C-407E-A947-70E740481C1C}">
                  <a14:useLocalDpi xmlns:a14="http://schemas.microsoft.com/office/drawing/2010/main" val="0"/>
                </a:ext>
              </a:extLst>
            </a:blip>
            <a:srcRect l="5142" t="16919" r="3429" b="3000"/>
            <a:stretch>
              <a:fillRect/>
            </a:stretch>
          </p:blipFill>
          <p:spPr bwMode="auto">
            <a:xfrm>
              <a:off x="1849" y="2160"/>
              <a:ext cx="2062" cy="1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0762" name="Line 10"/>
            <p:cNvSpPr>
              <a:spLocks noChangeShapeType="1"/>
            </p:cNvSpPr>
            <p:nvPr/>
          </p:nvSpPr>
          <p:spPr bwMode="auto">
            <a:xfrm flipV="1">
              <a:off x="2934" y="2031"/>
              <a:ext cx="0" cy="42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sp>
        <p:nvSpPr>
          <p:cNvPr id="330766" name="Rectangle 14"/>
          <p:cNvSpPr>
            <a:spLocks noChangeArrowheads="1"/>
          </p:cNvSpPr>
          <p:nvPr/>
        </p:nvSpPr>
        <p:spPr bwMode="auto">
          <a:xfrm>
            <a:off x="1157288" y="5791200"/>
            <a:ext cx="68103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90000"/>
              </a:lnSpc>
              <a:spcBef>
                <a:spcPct val="20000"/>
              </a:spcBef>
              <a:buFont typeface="Wingdings" charset="0"/>
              <a:buNone/>
              <a:defRPr/>
            </a:pPr>
            <a:r>
              <a:rPr lang="en-US">
                <a:latin typeface="Palatino Linotype" charset="0"/>
                <a:cs typeface="+mn-cs"/>
              </a:rPr>
              <a:t>Honey bees communicate by dancing. The dance</a:t>
            </a:r>
          </a:p>
          <a:p>
            <a:pPr>
              <a:lnSpc>
                <a:spcPct val="90000"/>
              </a:lnSpc>
              <a:spcBef>
                <a:spcPct val="20000"/>
              </a:spcBef>
              <a:buFont typeface="Wingdings" charset="0"/>
              <a:buNone/>
              <a:defRPr/>
            </a:pPr>
            <a:r>
              <a:rPr lang="en-US">
                <a:latin typeface="Palatino Linotype" charset="0"/>
                <a:cs typeface="+mn-cs"/>
              </a:rPr>
              <a:t>moves clearly indicate the direction of the nectar.</a:t>
            </a:r>
          </a:p>
        </p:txBody>
      </p:sp>
    </p:spTree>
    <p:extLst>
      <p:ext uri="{BB962C8B-B14F-4D97-AF65-F5344CB8AC3E}">
        <p14:creationId xmlns:p14="http://schemas.microsoft.com/office/powerpoint/2010/main" val="26796872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6"/>
          <p:cNvSpPr>
            <a:spLocks noGrp="1"/>
          </p:cNvSpPr>
          <p:nvPr>
            <p:ph type="sldNum" sz="quarter" idx="12"/>
          </p:nvPr>
        </p:nvSpPr>
        <p:spPr/>
        <p:txBody>
          <a:bodyPr/>
          <a:lstStyle/>
          <a:p>
            <a:pPr>
              <a:defRPr/>
            </a:pPr>
            <a:fld id="{23DE9639-38DD-9B46-8FD1-5ABEE0F9E7E9}" type="slidenum">
              <a:rPr lang="en-US"/>
              <a:pPr>
                <a:defRPr/>
              </a:pPr>
              <a:t>24</a:t>
            </a:fld>
            <a:endParaRPr lang="en-US"/>
          </a:p>
        </p:txBody>
      </p:sp>
      <p:sp>
        <p:nvSpPr>
          <p:cNvPr id="425986" name="Rectangle 2"/>
          <p:cNvSpPr>
            <a:spLocks noGrp="1" noChangeArrowheads="1"/>
          </p:cNvSpPr>
          <p:nvPr>
            <p:ph type="title"/>
          </p:nvPr>
        </p:nvSpPr>
        <p:spPr>
          <a:xfrm>
            <a:off x="671513" y="261938"/>
            <a:ext cx="7772400" cy="1143000"/>
          </a:xfrm>
        </p:spPr>
        <p:txBody>
          <a:bodyPr/>
          <a:lstStyle/>
          <a:p>
            <a:pPr eaLnBrk="1" hangingPunct="1">
              <a:defRPr/>
            </a:pPr>
            <a:r>
              <a:rPr lang="en-US" sz="4000" smtClean="0">
                <a:latin typeface="Palatino Linotype" charset="0"/>
                <a:cs typeface="+mj-cs"/>
              </a:rPr>
              <a:t>Do Animals Think?</a:t>
            </a:r>
          </a:p>
        </p:txBody>
      </p:sp>
      <p:sp>
        <p:nvSpPr>
          <p:cNvPr id="425987" name="Rectangle 3"/>
          <p:cNvSpPr>
            <a:spLocks noGrp="1" noChangeArrowheads="1"/>
          </p:cNvSpPr>
          <p:nvPr>
            <p:ph type="body" sz="half" idx="1"/>
          </p:nvPr>
        </p:nvSpPr>
        <p:spPr>
          <a:xfrm>
            <a:off x="642938" y="1600200"/>
            <a:ext cx="3810000" cy="1371600"/>
          </a:xfrm>
        </p:spPr>
        <p:txBody>
          <a:bodyPr/>
          <a:lstStyle/>
          <a:p>
            <a:pPr marL="0" indent="0" algn="ctr" eaLnBrk="1" hangingPunct="1">
              <a:buFontTx/>
              <a:buNone/>
              <a:defRPr/>
            </a:pPr>
            <a:r>
              <a:rPr lang="en-US" sz="2400" smtClean="0">
                <a:latin typeface="Palatino Linotype" charset="0"/>
                <a:cs typeface="+mn-cs"/>
              </a:rPr>
              <a:t>Common cognitive skills in humans and apes include the following:</a:t>
            </a:r>
          </a:p>
        </p:txBody>
      </p:sp>
      <p:sp>
        <p:nvSpPr>
          <p:cNvPr id="425990" name="Rectangle 6"/>
          <p:cNvSpPr>
            <a:spLocks noChangeArrowheads="1"/>
          </p:cNvSpPr>
          <p:nvPr/>
        </p:nvSpPr>
        <p:spPr bwMode="auto">
          <a:xfrm>
            <a:off x="609600" y="3124200"/>
            <a:ext cx="38100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533400" indent="-533400">
              <a:spcBef>
                <a:spcPct val="20000"/>
              </a:spcBef>
              <a:buFontTx/>
              <a:buAutoNum type="arabicPeriod"/>
              <a:defRPr/>
            </a:pPr>
            <a:r>
              <a:rPr lang="en-US" sz="2800">
                <a:latin typeface="Palatino Linotype" charset="0"/>
                <a:cs typeface="+mn-cs"/>
              </a:rPr>
              <a:t>Concept formation.</a:t>
            </a:r>
          </a:p>
          <a:p>
            <a:pPr marL="533400" indent="-533400">
              <a:spcBef>
                <a:spcPct val="20000"/>
              </a:spcBef>
              <a:buFontTx/>
              <a:buAutoNum type="arabicPeriod"/>
              <a:defRPr/>
            </a:pPr>
            <a:r>
              <a:rPr lang="en-US" sz="2800">
                <a:latin typeface="Palatino Linotype" charset="0"/>
                <a:cs typeface="+mn-cs"/>
              </a:rPr>
              <a:t>Insight</a:t>
            </a:r>
          </a:p>
          <a:p>
            <a:pPr marL="533400" indent="-533400">
              <a:spcBef>
                <a:spcPct val="20000"/>
              </a:spcBef>
              <a:buFontTx/>
              <a:buAutoNum type="arabicPeriod"/>
              <a:defRPr/>
            </a:pPr>
            <a:r>
              <a:rPr lang="en-US" sz="2800">
                <a:latin typeface="Palatino Linotype" charset="0"/>
                <a:cs typeface="+mn-cs"/>
              </a:rPr>
              <a:t>Problem Solving</a:t>
            </a:r>
          </a:p>
          <a:p>
            <a:pPr marL="533400" indent="-533400">
              <a:spcBef>
                <a:spcPct val="20000"/>
              </a:spcBef>
              <a:buFontTx/>
              <a:buAutoNum type="arabicPeriod"/>
              <a:defRPr/>
            </a:pPr>
            <a:r>
              <a:rPr lang="en-US" sz="2800">
                <a:latin typeface="Palatino Linotype" charset="0"/>
                <a:cs typeface="+mn-cs"/>
              </a:rPr>
              <a:t>Culture</a:t>
            </a:r>
          </a:p>
          <a:p>
            <a:pPr marL="533400" indent="-533400">
              <a:spcBef>
                <a:spcPct val="20000"/>
              </a:spcBef>
              <a:buFontTx/>
              <a:buAutoNum type="arabicPeriod"/>
              <a:defRPr/>
            </a:pPr>
            <a:r>
              <a:rPr lang="en-US" sz="2800">
                <a:latin typeface="Palatino Linotype" charset="0"/>
                <a:cs typeface="+mn-cs"/>
              </a:rPr>
              <a:t>Mind?</a:t>
            </a:r>
          </a:p>
        </p:txBody>
      </p:sp>
      <p:sp>
        <p:nvSpPr>
          <p:cNvPr id="425991" name="Text Box 7"/>
          <p:cNvSpPr txBox="1">
            <a:spLocks noChangeArrowheads="1"/>
          </p:cNvSpPr>
          <p:nvPr/>
        </p:nvSpPr>
        <p:spPr bwMode="auto">
          <a:xfrm>
            <a:off x="4962525" y="4800600"/>
            <a:ext cx="36353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a:latin typeface="Palatino Linotype" charset="0"/>
                <a:cs typeface="+mn-cs"/>
              </a:rPr>
              <a:t>African grey parrot assorts red</a:t>
            </a:r>
          </a:p>
          <a:p>
            <a:pPr algn="ctr">
              <a:defRPr/>
            </a:pPr>
            <a:r>
              <a:rPr lang="en-US" sz="2000">
                <a:latin typeface="Palatino Linotype" charset="0"/>
                <a:cs typeface="+mn-cs"/>
              </a:rPr>
              <a:t>blocks from green balls.</a:t>
            </a:r>
          </a:p>
        </p:txBody>
      </p:sp>
      <p:pic>
        <p:nvPicPr>
          <p:cNvPr id="425993" name="Picture 9" descr="12673_MyersPsy8e_10UN28"/>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76800" y="2159000"/>
            <a:ext cx="3810000" cy="2540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425995" name="Text Box 11"/>
          <p:cNvSpPr txBox="1">
            <a:spLocks noChangeArrowheads="1"/>
          </p:cNvSpPr>
          <p:nvPr/>
        </p:nvSpPr>
        <p:spPr bwMode="auto">
          <a:xfrm rot="5400000">
            <a:off x="8312944" y="4183856"/>
            <a:ext cx="9921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000">
                <a:cs typeface="+mn-cs"/>
              </a:rPr>
              <a:t>William Munoz</a:t>
            </a:r>
          </a:p>
        </p:txBody>
      </p:sp>
    </p:spTree>
    <p:extLst>
      <p:ext uri="{BB962C8B-B14F-4D97-AF65-F5344CB8AC3E}">
        <p14:creationId xmlns:p14="http://schemas.microsoft.com/office/powerpoint/2010/main" val="392284174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pPr>
              <a:defRPr/>
            </a:pPr>
            <a:fld id="{05E9C3F1-C1D9-F942-B713-9F63C77548FF}" type="slidenum">
              <a:rPr lang="en-US"/>
              <a:pPr>
                <a:defRPr/>
              </a:pPr>
              <a:t>25</a:t>
            </a:fld>
            <a:endParaRPr lang="en-US"/>
          </a:p>
        </p:txBody>
      </p:sp>
      <p:sp>
        <p:nvSpPr>
          <p:cNvPr id="534530" name="Rectangle 2"/>
          <p:cNvSpPr>
            <a:spLocks noGrp="1" noChangeArrowheads="1"/>
          </p:cNvSpPr>
          <p:nvPr>
            <p:ph type="title"/>
          </p:nvPr>
        </p:nvSpPr>
        <p:spPr>
          <a:xfrm>
            <a:off x="671513" y="261938"/>
            <a:ext cx="7772400" cy="1143000"/>
          </a:xfrm>
        </p:spPr>
        <p:txBody>
          <a:bodyPr/>
          <a:lstStyle/>
          <a:p>
            <a:pPr eaLnBrk="1" hangingPunct="1">
              <a:defRPr/>
            </a:pPr>
            <a:r>
              <a:rPr lang="en-US" sz="4000" smtClean="0">
                <a:latin typeface="Palatino Linotype" charset="0"/>
                <a:cs typeface="+mj-cs"/>
              </a:rPr>
              <a:t>Insight</a:t>
            </a:r>
          </a:p>
        </p:txBody>
      </p:sp>
      <p:sp>
        <p:nvSpPr>
          <p:cNvPr id="534531" name="Rectangle 3"/>
          <p:cNvSpPr>
            <a:spLocks noGrp="1" noChangeArrowheads="1"/>
          </p:cNvSpPr>
          <p:nvPr>
            <p:ph type="body" sz="half" idx="1"/>
          </p:nvPr>
        </p:nvSpPr>
        <p:spPr>
          <a:xfrm>
            <a:off x="642938" y="1600200"/>
            <a:ext cx="7967662" cy="990600"/>
          </a:xfrm>
        </p:spPr>
        <p:txBody>
          <a:bodyPr/>
          <a:lstStyle/>
          <a:p>
            <a:pPr marL="0" indent="0" algn="ctr" eaLnBrk="1" hangingPunct="1">
              <a:buFontTx/>
              <a:buNone/>
              <a:defRPr/>
            </a:pPr>
            <a:r>
              <a:rPr lang="en-US" sz="2800" smtClean="0">
                <a:latin typeface="Palatino Linotype" charset="0"/>
                <a:cs typeface="+mn-cs"/>
              </a:rPr>
              <a:t>Chimpanzees show insightful behavior when solving problems.</a:t>
            </a:r>
          </a:p>
        </p:txBody>
      </p:sp>
      <p:sp>
        <p:nvSpPr>
          <p:cNvPr id="534534" name="Text Box 6"/>
          <p:cNvSpPr txBox="1">
            <a:spLocks noChangeArrowheads="1"/>
          </p:cNvSpPr>
          <p:nvPr/>
        </p:nvSpPr>
        <p:spPr bwMode="auto">
          <a:xfrm>
            <a:off x="2487613" y="5972175"/>
            <a:ext cx="414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Palatino Linotype" charset="0"/>
                <a:cs typeface="+mn-cs"/>
              </a:rPr>
              <a:t>Sultan uses sticks to get food.</a:t>
            </a:r>
          </a:p>
        </p:txBody>
      </p:sp>
      <p:pic>
        <p:nvPicPr>
          <p:cNvPr id="534536" name="Picture 8" descr="Sultan"/>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428875" y="2674938"/>
            <a:ext cx="4243388" cy="329723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231285056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8FF59C53-3288-E848-8026-05413E764B84}" type="slidenum">
              <a:rPr lang="en-US"/>
              <a:pPr>
                <a:defRPr/>
              </a:pPr>
              <a:t>26</a:t>
            </a:fld>
            <a:endParaRPr lang="en-US"/>
          </a:p>
        </p:txBody>
      </p:sp>
      <p:sp>
        <p:nvSpPr>
          <p:cNvPr id="536578" name="Rectangle 2"/>
          <p:cNvSpPr>
            <a:spLocks noGrp="1" noChangeArrowheads="1"/>
          </p:cNvSpPr>
          <p:nvPr>
            <p:ph type="title"/>
          </p:nvPr>
        </p:nvSpPr>
        <p:spPr>
          <a:xfrm>
            <a:off x="671513" y="261938"/>
            <a:ext cx="7772400" cy="1143000"/>
          </a:xfrm>
        </p:spPr>
        <p:txBody>
          <a:bodyPr/>
          <a:lstStyle/>
          <a:p>
            <a:pPr eaLnBrk="1" hangingPunct="1">
              <a:defRPr/>
            </a:pPr>
            <a:r>
              <a:rPr lang="en-US" sz="4000" smtClean="0">
                <a:latin typeface="Palatino Linotype" charset="0"/>
                <a:cs typeface="+mj-cs"/>
              </a:rPr>
              <a:t>Problem Solving</a:t>
            </a:r>
          </a:p>
        </p:txBody>
      </p:sp>
      <p:sp>
        <p:nvSpPr>
          <p:cNvPr id="536579" name="Rectangle 3"/>
          <p:cNvSpPr>
            <a:spLocks noGrp="1" noChangeArrowheads="1"/>
          </p:cNvSpPr>
          <p:nvPr>
            <p:ph type="body" sz="half" idx="1"/>
          </p:nvPr>
        </p:nvSpPr>
        <p:spPr>
          <a:xfrm>
            <a:off x="762000" y="2743200"/>
            <a:ext cx="3810000" cy="1371600"/>
          </a:xfrm>
        </p:spPr>
        <p:txBody>
          <a:bodyPr/>
          <a:lstStyle/>
          <a:p>
            <a:pPr marL="0" indent="0" algn="ctr" eaLnBrk="1" hangingPunct="1">
              <a:lnSpc>
                <a:spcPct val="90000"/>
              </a:lnSpc>
              <a:buFontTx/>
              <a:buNone/>
              <a:defRPr/>
            </a:pPr>
            <a:r>
              <a:rPr lang="en-US" sz="2800" smtClean="0">
                <a:latin typeface="Palatino Linotype" charset="0"/>
                <a:cs typeface="+mn-cs"/>
              </a:rPr>
              <a:t>Apes are famous, much like us, for solving problems.</a:t>
            </a:r>
          </a:p>
        </p:txBody>
      </p:sp>
      <p:pic>
        <p:nvPicPr>
          <p:cNvPr id="536580" name="Picture 4" descr="12673_MyersPsy8e_10UN25"/>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230813" y="1447800"/>
            <a:ext cx="2887662" cy="4495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536582" name="Text Box 6"/>
          <p:cNvSpPr txBox="1">
            <a:spLocks noChangeArrowheads="1"/>
          </p:cNvSpPr>
          <p:nvPr/>
        </p:nvSpPr>
        <p:spPr bwMode="auto">
          <a:xfrm>
            <a:off x="4953000" y="5927725"/>
            <a:ext cx="34274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a:latin typeface="Palatino Linotype" charset="0"/>
                <a:cs typeface="+mn-cs"/>
              </a:rPr>
              <a:t>Chimpanzee fishing for ants.</a:t>
            </a:r>
          </a:p>
        </p:txBody>
      </p:sp>
      <p:sp>
        <p:nvSpPr>
          <p:cNvPr id="536583" name="Text Box 7"/>
          <p:cNvSpPr txBox="1">
            <a:spLocks noChangeArrowheads="1"/>
          </p:cNvSpPr>
          <p:nvPr/>
        </p:nvSpPr>
        <p:spPr bwMode="auto">
          <a:xfrm rot="5400000">
            <a:off x="6773863" y="4275137"/>
            <a:ext cx="31242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900">
                <a:cs typeface="+mn-cs"/>
              </a:rPr>
              <a:t>Courtesy of Jennifer Byrne, c/o Richard Byrne, </a:t>
            </a:r>
          </a:p>
          <a:p>
            <a:pPr>
              <a:defRPr/>
            </a:pPr>
            <a:r>
              <a:rPr lang="en-US" sz="900">
                <a:cs typeface="+mn-cs"/>
              </a:rPr>
              <a:t>Department of Psychology, University of St. Andrews, Scotland</a:t>
            </a:r>
          </a:p>
        </p:txBody>
      </p:sp>
    </p:spTree>
    <p:extLst>
      <p:ext uri="{BB962C8B-B14F-4D97-AF65-F5344CB8AC3E}">
        <p14:creationId xmlns:p14="http://schemas.microsoft.com/office/powerpoint/2010/main" val="219583297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7"/>
          <p:cNvSpPr>
            <a:spLocks noGrp="1"/>
          </p:cNvSpPr>
          <p:nvPr>
            <p:ph type="sldNum" sz="quarter" idx="12"/>
          </p:nvPr>
        </p:nvSpPr>
        <p:spPr/>
        <p:txBody>
          <a:bodyPr/>
          <a:lstStyle/>
          <a:p>
            <a:pPr>
              <a:defRPr/>
            </a:pPr>
            <a:fld id="{1E5D3A01-0E20-304D-B1C1-0C7E2E4D0812}" type="slidenum">
              <a:rPr lang="en-US"/>
              <a:pPr>
                <a:defRPr/>
              </a:pPr>
              <a:t>27</a:t>
            </a:fld>
            <a:endParaRPr lang="en-US"/>
          </a:p>
        </p:txBody>
      </p:sp>
      <p:sp>
        <p:nvSpPr>
          <p:cNvPr id="528386" name="Rectangle 2"/>
          <p:cNvSpPr>
            <a:spLocks noGrp="1" noChangeArrowheads="1"/>
          </p:cNvSpPr>
          <p:nvPr>
            <p:ph type="title"/>
          </p:nvPr>
        </p:nvSpPr>
        <p:spPr>
          <a:xfrm>
            <a:off x="685800" y="276225"/>
            <a:ext cx="7772400" cy="1143000"/>
          </a:xfrm>
        </p:spPr>
        <p:txBody>
          <a:bodyPr/>
          <a:lstStyle/>
          <a:p>
            <a:pPr eaLnBrk="1" hangingPunct="1">
              <a:defRPr/>
            </a:pPr>
            <a:r>
              <a:rPr lang="en-US" sz="4000" smtClean="0">
                <a:latin typeface="Palatino Linotype" charset="0"/>
                <a:cs typeface="+mj-cs"/>
              </a:rPr>
              <a:t>Animal Culture</a:t>
            </a:r>
          </a:p>
        </p:txBody>
      </p:sp>
      <p:sp>
        <p:nvSpPr>
          <p:cNvPr id="528387" name="Rectangle 3"/>
          <p:cNvSpPr>
            <a:spLocks noGrp="1" noChangeArrowheads="1"/>
          </p:cNvSpPr>
          <p:nvPr>
            <p:ph type="body" sz="half" idx="1"/>
          </p:nvPr>
        </p:nvSpPr>
        <p:spPr>
          <a:xfrm>
            <a:off x="557213" y="1576388"/>
            <a:ext cx="8001000" cy="1143000"/>
          </a:xfrm>
        </p:spPr>
        <p:txBody>
          <a:bodyPr/>
          <a:lstStyle/>
          <a:p>
            <a:pPr marL="0" indent="0" algn="ctr" eaLnBrk="1" hangingPunct="1">
              <a:buFontTx/>
              <a:buNone/>
              <a:defRPr/>
            </a:pPr>
            <a:r>
              <a:rPr lang="en-US" sz="2800" smtClean="0">
                <a:latin typeface="Palatino Linotype" charset="0"/>
                <a:cs typeface="+mn-cs"/>
              </a:rPr>
              <a:t>Animals display customs and culture that are learned and transmitted over generations.</a:t>
            </a:r>
          </a:p>
        </p:txBody>
      </p:sp>
      <p:pic>
        <p:nvPicPr>
          <p:cNvPr id="528388" name="Picture 4" descr="12673_MyersPsy8e_10UN26"/>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4981575" y="3048000"/>
            <a:ext cx="3656013" cy="24669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528390" name="Picture 6" descr="12673_MyersPsy8e_10UN27"/>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485775" y="3048000"/>
            <a:ext cx="3656013" cy="24447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528392" name="Text Box 8"/>
          <p:cNvSpPr txBox="1">
            <a:spLocks noChangeArrowheads="1"/>
          </p:cNvSpPr>
          <p:nvPr/>
        </p:nvSpPr>
        <p:spPr bwMode="auto">
          <a:xfrm>
            <a:off x="698500" y="5508625"/>
            <a:ext cx="31908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a:latin typeface="Palatino Linotype" charset="0"/>
                <a:cs typeface="+mn-cs"/>
              </a:rPr>
              <a:t>Dolphins using sponges as</a:t>
            </a:r>
          </a:p>
          <a:p>
            <a:pPr algn="ctr">
              <a:defRPr/>
            </a:pPr>
            <a:r>
              <a:rPr lang="en-US" sz="2000">
                <a:latin typeface="Palatino Linotype" charset="0"/>
                <a:cs typeface="+mn-cs"/>
              </a:rPr>
              <a:t>forging tools.</a:t>
            </a:r>
          </a:p>
        </p:txBody>
      </p:sp>
      <p:sp>
        <p:nvSpPr>
          <p:cNvPr id="528393" name="Text Box 9"/>
          <p:cNvSpPr txBox="1">
            <a:spLocks noChangeArrowheads="1"/>
          </p:cNvSpPr>
          <p:nvPr/>
        </p:nvSpPr>
        <p:spPr bwMode="auto">
          <a:xfrm>
            <a:off x="5030788" y="5562600"/>
            <a:ext cx="36671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a:latin typeface="Palatino Linotype" charset="0"/>
                <a:cs typeface="+mn-cs"/>
              </a:rPr>
              <a:t>Chimpanzee mother using and</a:t>
            </a:r>
          </a:p>
          <a:p>
            <a:pPr algn="ctr">
              <a:defRPr/>
            </a:pPr>
            <a:r>
              <a:rPr lang="en-US" sz="2000">
                <a:latin typeface="Palatino Linotype" charset="0"/>
                <a:cs typeface="+mn-cs"/>
              </a:rPr>
              <a:t>teaching a young how to use</a:t>
            </a:r>
          </a:p>
          <a:p>
            <a:pPr algn="ctr">
              <a:defRPr/>
            </a:pPr>
            <a:r>
              <a:rPr lang="en-US" sz="2000">
                <a:latin typeface="Palatino Linotype" charset="0"/>
                <a:cs typeface="+mn-cs"/>
              </a:rPr>
              <a:t>a stone hammer.</a:t>
            </a:r>
          </a:p>
        </p:txBody>
      </p:sp>
      <p:sp>
        <p:nvSpPr>
          <p:cNvPr id="528394" name="Text Box 10"/>
          <p:cNvSpPr txBox="1">
            <a:spLocks noChangeArrowheads="1"/>
          </p:cNvSpPr>
          <p:nvPr/>
        </p:nvSpPr>
        <p:spPr bwMode="auto">
          <a:xfrm rot="5400000">
            <a:off x="3459162" y="4618038"/>
            <a:ext cx="15398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900">
                <a:cs typeface="+mn-cs"/>
              </a:rPr>
              <a:t>Copyright Amanda K Coakes</a:t>
            </a:r>
          </a:p>
        </p:txBody>
      </p:sp>
      <p:sp>
        <p:nvSpPr>
          <p:cNvPr id="528396" name="Text Box 12"/>
          <p:cNvSpPr txBox="1">
            <a:spLocks noChangeArrowheads="1"/>
          </p:cNvSpPr>
          <p:nvPr/>
        </p:nvSpPr>
        <p:spPr bwMode="auto">
          <a:xfrm rot="5400000">
            <a:off x="7559675" y="4327525"/>
            <a:ext cx="23304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900">
                <a:cs typeface="+mn-cs"/>
              </a:rPr>
              <a:t>Michael Nichols/ National Geographic Society</a:t>
            </a:r>
          </a:p>
        </p:txBody>
      </p:sp>
    </p:spTree>
    <p:extLst>
      <p:ext uri="{BB962C8B-B14F-4D97-AF65-F5344CB8AC3E}">
        <p14:creationId xmlns:p14="http://schemas.microsoft.com/office/powerpoint/2010/main" val="197845799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7"/>
          <p:cNvSpPr>
            <a:spLocks noGrp="1"/>
          </p:cNvSpPr>
          <p:nvPr>
            <p:ph type="sldNum" sz="quarter" idx="12"/>
          </p:nvPr>
        </p:nvSpPr>
        <p:spPr/>
        <p:txBody>
          <a:bodyPr/>
          <a:lstStyle/>
          <a:p>
            <a:pPr>
              <a:defRPr/>
            </a:pPr>
            <a:fld id="{5CA29ED2-B8ED-964C-9042-75D4167D8BB9}" type="slidenum">
              <a:rPr lang="en-US"/>
              <a:pPr>
                <a:defRPr/>
              </a:pPr>
              <a:t>28</a:t>
            </a:fld>
            <a:endParaRPr lang="en-US"/>
          </a:p>
        </p:txBody>
      </p:sp>
      <p:sp>
        <p:nvSpPr>
          <p:cNvPr id="538626" name="Rectangle 2"/>
          <p:cNvSpPr>
            <a:spLocks noGrp="1" noChangeArrowheads="1"/>
          </p:cNvSpPr>
          <p:nvPr>
            <p:ph type="title"/>
          </p:nvPr>
        </p:nvSpPr>
        <p:spPr>
          <a:xfrm>
            <a:off x="685800" y="276225"/>
            <a:ext cx="7772400" cy="1143000"/>
          </a:xfrm>
        </p:spPr>
        <p:txBody>
          <a:bodyPr/>
          <a:lstStyle/>
          <a:p>
            <a:pPr eaLnBrk="1" hangingPunct="1">
              <a:defRPr/>
            </a:pPr>
            <a:r>
              <a:rPr lang="en-US" sz="4000" smtClean="0">
                <a:latin typeface="Palatino Linotype" charset="0"/>
                <a:cs typeface="+mj-cs"/>
              </a:rPr>
              <a:t>Mental States</a:t>
            </a:r>
          </a:p>
        </p:txBody>
      </p:sp>
      <p:sp>
        <p:nvSpPr>
          <p:cNvPr id="538627" name="Rectangle 3"/>
          <p:cNvSpPr>
            <a:spLocks noGrp="1" noChangeArrowheads="1"/>
          </p:cNvSpPr>
          <p:nvPr>
            <p:ph type="body" sz="half" idx="1"/>
          </p:nvPr>
        </p:nvSpPr>
        <p:spPr>
          <a:xfrm>
            <a:off x="557213" y="1576388"/>
            <a:ext cx="7977187" cy="3529012"/>
          </a:xfrm>
        </p:spPr>
        <p:txBody>
          <a:bodyPr/>
          <a:lstStyle/>
          <a:p>
            <a:pPr marL="0" indent="0" algn="ctr" eaLnBrk="1" hangingPunct="1">
              <a:buFontTx/>
              <a:buNone/>
              <a:defRPr/>
            </a:pPr>
            <a:r>
              <a:rPr lang="en-US" sz="2800" smtClean="0">
                <a:latin typeface="Palatino Linotype" charset="0"/>
                <a:cs typeface="+mn-cs"/>
              </a:rPr>
              <a:t>Can animals infer mental states in themselves and others? </a:t>
            </a:r>
          </a:p>
          <a:p>
            <a:pPr marL="0" indent="0" algn="ctr" eaLnBrk="1" hangingPunct="1">
              <a:buFontTx/>
              <a:buNone/>
              <a:defRPr/>
            </a:pPr>
            <a:endParaRPr lang="en-US" sz="2800" smtClean="0">
              <a:latin typeface="Palatino Linotype" charset="0"/>
              <a:cs typeface="+mn-cs"/>
            </a:endParaRPr>
          </a:p>
          <a:p>
            <a:pPr marL="0" indent="0" algn="ctr" eaLnBrk="1" hangingPunct="1">
              <a:buFontTx/>
              <a:buNone/>
              <a:defRPr/>
            </a:pPr>
            <a:r>
              <a:rPr lang="en-US" sz="2800" smtClean="0">
                <a:latin typeface="Palatino Linotype" charset="0"/>
                <a:cs typeface="+mn-cs"/>
              </a:rPr>
              <a:t>To some extent. Chimps and orangutans (and dolphins) used mirrors to inspect themselves when a researcher put paint spots on their faces or bodies.</a:t>
            </a:r>
          </a:p>
        </p:txBody>
      </p:sp>
    </p:spTree>
    <p:extLst>
      <p:ext uri="{BB962C8B-B14F-4D97-AF65-F5344CB8AC3E}">
        <p14:creationId xmlns:p14="http://schemas.microsoft.com/office/powerpoint/2010/main" val="80576969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720B18A1-450C-D643-AEA5-6ADEB089CB2C}" type="slidenum">
              <a:rPr lang="en-US"/>
              <a:pPr>
                <a:defRPr/>
              </a:pPr>
              <a:t>29</a:t>
            </a:fld>
            <a:endParaRPr lang="en-US"/>
          </a:p>
        </p:txBody>
      </p:sp>
      <p:sp>
        <p:nvSpPr>
          <p:cNvPr id="531458" name="Rectangle 2"/>
          <p:cNvSpPr>
            <a:spLocks noGrp="1" noChangeArrowheads="1"/>
          </p:cNvSpPr>
          <p:nvPr>
            <p:ph type="title"/>
          </p:nvPr>
        </p:nvSpPr>
        <p:spPr>
          <a:xfrm>
            <a:off x="671513" y="276225"/>
            <a:ext cx="7772400" cy="1143000"/>
          </a:xfrm>
        </p:spPr>
        <p:txBody>
          <a:bodyPr/>
          <a:lstStyle/>
          <a:p>
            <a:pPr eaLnBrk="1" hangingPunct="1">
              <a:defRPr/>
            </a:pPr>
            <a:r>
              <a:rPr lang="en-US" sz="4000" smtClean="0">
                <a:latin typeface="Palatino Linotype" charset="0"/>
                <a:cs typeface="+mj-cs"/>
              </a:rPr>
              <a:t>Do Animals Exhibit Language?</a:t>
            </a:r>
          </a:p>
        </p:txBody>
      </p:sp>
      <p:sp>
        <p:nvSpPr>
          <p:cNvPr id="531459" name="Rectangle 3"/>
          <p:cNvSpPr>
            <a:spLocks noGrp="1" noChangeArrowheads="1"/>
          </p:cNvSpPr>
          <p:nvPr>
            <p:ph type="body" sz="half" idx="1"/>
          </p:nvPr>
        </p:nvSpPr>
        <p:spPr>
          <a:xfrm>
            <a:off x="685800" y="1600200"/>
            <a:ext cx="3886200" cy="4648200"/>
          </a:xfrm>
        </p:spPr>
        <p:txBody>
          <a:bodyPr/>
          <a:lstStyle/>
          <a:p>
            <a:pPr marL="0" indent="0" algn="ctr" eaLnBrk="1" hangingPunct="1">
              <a:buFontTx/>
              <a:buNone/>
              <a:defRPr/>
            </a:pPr>
            <a:r>
              <a:rPr lang="en-US" sz="2800" smtClean="0">
                <a:latin typeface="Palatino Linotype" charset="0"/>
                <a:cs typeface="+mn-cs"/>
              </a:rPr>
              <a:t>There is no doubt that animals communicate.</a:t>
            </a:r>
          </a:p>
          <a:p>
            <a:pPr marL="0" indent="0" algn="ctr" eaLnBrk="1" hangingPunct="1">
              <a:buFontTx/>
              <a:buNone/>
              <a:defRPr/>
            </a:pPr>
            <a:endParaRPr lang="en-US" sz="2800" smtClean="0">
              <a:latin typeface="Palatino Linotype" charset="0"/>
              <a:cs typeface="+mn-cs"/>
            </a:endParaRPr>
          </a:p>
          <a:p>
            <a:pPr marL="0" indent="0" algn="ctr" eaLnBrk="1" hangingPunct="1">
              <a:buFontTx/>
              <a:buNone/>
              <a:defRPr/>
            </a:pPr>
            <a:r>
              <a:rPr lang="en-US" sz="2800" smtClean="0">
                <a:latin typeface="Palatino Linotype" charset="0"/>
                <a:cs typeface="+mn-cs"/>
              </a:rPr>
              <a:t>Vervet monkeys, whales and even honey bees communicate with members of their species and other species.</a:t>
            </a:r>
          </a:p>
        </p:txBody>
      </p:sp>
      <p:pic>
        <p:nvPicPr>
          <p:cNvPr id="531460" name="Picture 4" descr="12673_MyersPsy8e_10UN29"/>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410200" y="1600200"/>
            <a:ext cx="2743200" cy="411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531462" name="Text Box 6"/>
          <p:cNvSpPr txBox="1">
            <a:spLocks noChangeArrowheads="1"/>
          </p:cNvSpPr>
          <p:nvPr/>
        </p:nvSpPr>
        <p:spPr bwMode="auto">
          <a:xfrm>
            <a:off x="5578475" y="5737225"/>
            <a:ext cx="25749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a:latin typeface="Palatino Linotype" charset="0"/>
                <a:cs typeface="+mn-cs"/>
              </a:rPr>
              <a:t>Rico (collie) has a</a:t>
            </a:r>
          </a:p>
          <a:p>
            <a:pPr algn="ctr">
              <a:defRPr/>
            </a:pPr>
            <a:r>
              <a:rPr lang="en-US" sz="2000">
                <a:latin typeface="Palatino Linotype" charset="0"/>
                <a:cs typeface="+mn-cs"/>
              </a:rPr>
              <a:t>200-word vocabulary</a:t>
            </a:r>
          </a:p>
        </p:txBody>
      </p:sp>
      <p:sp>
        <p:nvSpPr>
          <p:cNvPr id="531463" name="Text Box 7"/>
          <p:cNvSpPr txBox="1">
            <a:spLocks noChangeArrowheads="1"/>
          </p:cNvSpPr>
          <p:nvPr/>
        </p:nvSpPr>
        <p:spPr bwMode="auto">
          <a:xfrm rot="5400000">
            <a:off x="7524750" y="4895850"/>
            <a:ext cx="14859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900">
                <a:cs typeface="+mn-cs"/>
              </a:rPr>
              <a:t>Copyright Baus/ Kreslowski</a:t>
            </a:r>
          </a:p>
        </p:txBody>
      </p:sp>
    </p:spTree>
    <p:extLst>
      <p:ext uri="{BB962C8B-B14F-4D97-AF65-F5344CB8AC3E}">
        <p14:creationId xmlns:p14="http://schemas.microsoft.com/office/powerpoint/2010/main" val="102675406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305C5F9A-D6B2-B54B-B066-2A8FE9BD71C3}" type="slidenum">
              <a:rPr lang="en-US"/>
              <a:pPr>
                <a:defRPr/>
              </a:pPr>
              <a:t>3</a:t>
            </a:fld>
            <a:endParaRPr lang="en-US"/>
          </a:p>
        </p:txBody>
      </p:sp>
      <p:sp>
        <p:nvSpPr>
          <p:cNvPr id="499714" name="Rectangle 1026"/>
          <p:cNvSpPr>
            <a:spLocks noGrp="1" noChangeArrowheads="1"/>
          </p:cNvSpPr>
          <p:nvPr>
            <p:ph type="title"/>
          </p:nvPr>
        </p:nvSpPr>
        <p:spPr>
          <a:xfrm>
            <a:off x="671513" y="290513"/>
            <a:ext cx="7772400" cy="1143000"/>
          </a:xfrm>
        </p:spPr>
        <p:txBody>
          <a:bodyPr/>
          <a:lstStyle/>
          <a:p>
            <a:pPr eaLnBrk="1" hangingPunct="1">
              <a:defRPr/>
            </a:pPr>
            <a:r>
              <a:rPr lang="en-US" sz="4000" smtClean="0">
                <a:latin typeface="Palatino Linotype" charset="0"/>
                <a:cs typeface="+mj-cs"/>
              </a:rPr>
              <a:t>Syntax</a:t>
            </a:r>
          </a:p>
        </p:txBody>
      </p:sp>
      <p:sp>
        <p:nvSpPr>
          <p:cNvPr id="499715" name="Rectangle 1027"/>
          <p:cNvSpPr>
            <a:spLocks noGrp="1" noChangeArrowheads="1"/>
          </p:cNvSpPr>
          <p:nvPr>
            <p:ph type="body" idx="1"/>
          </p:nvPr>
        </p:nvSpPr>
        <p:spPr>
          <a:xfrm>
            <a:off x="671513" y="1524000"/>
            <a:ext cx="7772400" cy="1143000"/>
          </a:xfrm>
        </p:spPr>
        <p:txBody>
          <a:bodyPr>
            <a:normAutofit lnSpcReduction="10000"/>
          </a:bodyPr>
          <a:lstStyle/>
          <a:p>
            <a:pPr marL="0" indent="0" algn="ctr" eaLnBrk="1" hangingPunct="1">
              <a:lnSpc>
                <a:spcPct val="90000"/>
              </a:lnSpc>
              <a:spcBef>
                <a:spcPct val="0"/>
              </a:spcBef>
              <a:buFontTx/>
              <a:buNone/>
              <a:defRPr/>
            </a:pPr>
            <a:r>
              <a:rPr lang="en-US" sz="2800" smtClean="0">
                <a:latin typeface="Palatino Linotype" charset="0"/>
                <a:cs typeface="+mn-cs"/>
              </a:rPr>
              <a:t>Syntax consists of the rules for combining words into grammatically sensible sentences. For example: </a:t>
            </a:r>
          </a:p>
        </p:txBody>
      </p:sp>
      <p:sp>
        <p:nvSpPr>
          <p:cNvPr id="499716" name="Rectangle 1028"/>
          <p:cNvSpPr>
            <a:spLocks noChangeArrowheads="1"/>
          </p:cNvSpPr>
          <p:nvPr/>
        </p:nvSpPr>
        <p:spPr bwMode="auto">
          <a:xfrm>
            <a:off x="547688" y="3429000"/>
            <a:ext cx="8015287"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r>
              <a:rPr lang="en-US" sz="2800">
                <a:latin typeface="Palatino Linotype" charset="0"/>
                <a:cs typeface="+mn-cs"/>
              </a:rPr>
              <a:t>In English, syntactical rule says that adjectives come before nouns; </a:t>
            </a:r>
            <a:r>
              <a:rPr lang="en-US" sz="2800" i="1">
                <a:latin typeface="Palatino Linotype" charset="0"/>
                <a:cs typeface="+mn-cs"/>
              </a:rPr>
              <a:t>white house</a:t>
            </a:r>
            <a:r>
              <a:rPr lang="en-US" sz="2800">
                <a:latin typeface="Palatino Linotype" charset="0"/>
                <a:cs typeface="+mn-cs"/>
              </a:rPr>
              <a:t>. In Spanish, it is reversed; </a:t>
            </a:r>
            <a:r>
              <a:rPr lang="en-US" sz="2800" i="1">
                <a:latin typeface="Palatino Linotype" charset="0"/>
                <a:cs typeface="+mn-cs"/>
              </a:rPr>
              <a:t>casa blanca</a:t>
            </a:r>
            <a:r>
              <a:rPr lang="en-US" sz="2800">
                <a:latin typeface="Palatino Linotype" charset="0"/>
                <a:cs typeface="+mn-cs"/>
              </a:rPr>
              <a:t>.</a:t>
            </a:r>
          </a:p>
        </p:txBody>
      </p:sp>
    </p:spTree>
    <p:extLst>
      <p:ext uri="{BB962C8B-B14F-4D97-AF65-F5344CB8AC3E}">
        <p14:creationId xmlns:p14="http://schemas.microsoft.com/office/powerpoint/2010/main" val="22605154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38F45A54-B479-6E41-A43F-7AD56CDAFD70}" type="slidenum">
              <a:rPr lang="en-US"/>
              <a:pPr>
                <a:defRPr/>
              </a:pPr>
              <a:t>30</a:t>
            </a:fld>
            <a:endParaRPr lang="en-US"/>
          </a:p>
        </p:txBody>
      </p:sp>
      <p:sp>
        <p:nvSpPr>
          <p:cNvPr id="541698" name="Rectangle 2"/>
          <p:cNvSpPr>
            <a:spLocks noGrp="1" noChangeArrowheads="1"/>
          </p:cNvSpPr>
          <p:nvPr>
            <p:ph type="title"/>
          </p:nvPr>
        </p:nvSpPr>
        <p:spPr>
          <a:xfrm>
            <a:off x="671513" y="271463"/>
            <a:ext cx="7772400" cy="1143000"/>
          </a:xfrm>
        </p:spPr>
        <p:txBody>
          <a:bodyPr/>
          <a:lstStyle/>
          <a:p>
            <a:pPr eaLnBrk="1" hangingPunct="1">
              <a:defRPr/>
            </a:pPr>
            <a:r>
              <a:rPr lang="en-US" sz="4000" smtClean="0">
                <a:latin typeface="Palatino Linotype" charset="0"/>
                <a:cs typeface="+mj-cs"/>
              </a:rPr>
              <a:t>The Case of Apes</a:t>
            </a:r>
          </a:p>
        </p:txBody>
      </p:sp>
      <p:sp>
        <p:nvSpPr>
          <p:cNvPr id="541699" name="Rectangle 3"/>
          <p:cNvSpPr>
            <a:spLocks noGrp="1" noChangeArrowheads="1"/>
          </p:cNvSpPr>
          <p:nvPr>
            <p:ph type="body" idx="1"/>
          </p:nvPr>
        </p:nvSpPr>
        <p:spPr>
          <a:xfrm>
            <a:off x="671513" y="1585913"/>
            <a:ext cx="7772400" cy="2300287"/>
          </a:xfrm>
        </p:spPr>
        <p:txBody>
          <a:bodyPr/>
          <a:lstStyle/>
          <a:p>
            <a:pPr marL="0" indent="0" algn="ctr" eaLnBrk="1" hangingPunct="1">
              <a:lnSpc>
                <a:spcPct val="90000"/>
              </a:lnSpc>
              <a:buFontTx/>
              <a:buNone/>
              <a:defRPr/>
            </a:pPr>
            <a:r>
              <a:rPr lang="en-US" sz="2800" smtClean="0">
                <a:latin typeface="Palatino Linotype" charset="0"/>
                <a:cs typeface="+mn-cs"/>
              </a:rPr>
              <a:t>Chimps do not have a vocal apparatus for human-like speech (Hayes &amp; Hayes,1951). Therefore, Gardner and Gardner (1969) used American Sign Language (ASL) to train Washoe, a chimp, who learned 182 signs by the age of 32.</a:t>
            </a:r>
          </a:p>
        </p:txBody>
      </p:sp>
    </p:spTree>
    <p:extLst>
      <p:ext uri="{BB962C8B-B14F-4D97-AF65-F5344CB8AC3E}">
        <p14:creationId xmlns:p14="http://schemas.microsoft.com/office/powerpoint/2010/main" val="232439551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A27BE31C-C203-A14E-90C0-63E92A6D9C4D}" type="slidenum">
              <a:rPr lang="en-US"/>
              <a:pPr>
                <a:defRPr/>
              </a:pPr>
              <a:t>31</a:t>
            </a:fld>
            <a:endParaRPr lang="en-US"/>
          </a:p>
        </p:txBody>
      </p:sp>
      <p:pic>
        <p:nvPicPr>
          <p:cNvPr id="11161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7513" y="3810000"/>
            <a:ext cx="4103687"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1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575" y="3810000"/>
            <a:ext cx="2906713" cy="228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1784" name="Rectangle 8"/>
          <p:cNvSpPr>
            <a:spLocks noGrp="1" noChangeArrowheads="1"/>
          </p:cNvSpPr>
          <p:nvPr>
            <p:ph type="title"/>
          </p:nvPr>
        </p:nvSpPr>
        <p:spPr>
          <a:xfrm>
            <a:off x="671513" y="276225"/>
            <a:ext cx="7772400" cy="1143000"/>
          </a:xfrm>
        </p:spPr>
        <p:txBody>
          <a:bodyPr/>
          <a:lstStyle/>
          <a:p>
            <a:pPr eaLnBrk="1" hangingPunct="1">
              <a:defRPr/>
            </a:pPr>
            <a:r>
              <a:rPr lang="en-US" sz="4000" smtClean="0">
                <a:latin typeface="Palatino Linotype" charset="0"/>
                <a:cs typeface="+mj-cs"/>
              </a:rPr>
              <a:t>Gestured Communication</a:t>
            </a:r>
          </a:p>
        </p:txBody>
      </p:sp>
      <p:sp>
        <p:nvSpPr>
          <p:cNvPr id="331786" name="Rectangle 10"/>
          <p:cNvSpPr>
            <a:spLocks noGrp="1" noChangeArrowheads="1"/>
          </p:cNvSpPr>
          <p:nvPr>
            <p:ph type="body" idx="1"/>
          </p:nvPr>
        </p:nvSpPr>
        <p:spPr>
          <a:xfrm>
            <a:off x="671513" y="1585913"/>
            <a:ext cx="7772400" cy="1614487"/>
          </a:xfrm>
        </p:spPr>
        <p:txBody>
          <a:bodyPr/>
          <a:lstStyle/>
          <a:p>
            <a:pPr marL="0" indent="0" algn="ctr" eaLnBrk="1" hangingPunct="1">
              <a:lnSpc>
                <a:spcPct val="80000"/>
              </a:lnSpc>
              <a:buFontTx/>
              <a:buNone/>
              <a:defRPr/>
            </a:pPr>
            <a:r>
              <a:rPr lang="en-US" sz="2800" smtClean="0">
                <a:latin typeface="Palatino Linotype" charset="0"/>
                <a:cs typeface="+mn-cs"/>
              </a:rPr>
              <a:t>Animals, like humans, exhibit communication through gestures. It is possible that vocal speech developed from gestures during the course of evolution.</a:t>
            </a:r>
          </a:p>
        </p:txBody>
      </p:sp>
    </p:spTree>
    <p:extLst>
      <p:ext uri="{BB962C8B-B14F-4D97-AF65-F5344CB8AC3E}">
        <p14:creationId xmlns:p14="http://schemas.microsoft.com/office/powerpoint/2010/main" val="259962788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84CE98E3-F222-0146-BC56-68A28850018B}" type="slidenum">
              <a:rPr lang="en-US"/>
              <a:pPr>
                <a:defRPr/>
              </a:pPr>
              <a:t>32</a:t>
            </a:fld>
            <a:endParaRPr lang="en-US"/>
          </a:p>
        </p:txBody>
      </p:sp>
      <p:sp>
        <p:nvSpPr>
          <p:cNvPr id="542722" name="Rectangle 2"/>
          <p:cNvSpPr>
            <a:spLocks noGrp="1" noChangeArrowheads="1"/>
          </p:cNvSpPr>
          <p:nvPr>
            <p:ph type="title"/>
          </p:nvPr>
        </p:nvSpPr>
        <p:spPr>
          <a:xfrm>
            <a:off x="671513" y="276225"/>
            <a:ext cx="7772400" cy="1143000"/>
          </a:xfrm>
        </p:spPr>
        <p:txBody>
          <a:bodyPr/>
          <a:lstStyle/>
          <a:p>
            <a:pPr eaLnBrk="1" hangingPunct="1">
              <a:defRPr/>
            </a:pPr>
            <a:r>
              <a:rPr lang="en-US" sz="4000" smtClean="0">
                <a:latin typeface="Palatino Linotype" charset="0"/>
                <a:cs typeface="+mj-cs"/>
              </a:rPr>
              <a:t>Sign Language</a:t>
            </a:r>
          </a:p>
        </p:txBody>
      </p:sp>
      <p:sp>
        <p:nvSpPr>
          <p:cNvPr id="542723" name="Rectangle 3"/>
          <p:cNvSpPr>
            <a:spLocks noGrp="1" noChangeArrowheads="1"/>
          </p:cNvSpPr>
          <p:nvPr>
            <p:ph type="body" sz="half" idx="1"/>
          </p:nvPr>
        </p:nvSpPr>
        <p:spPr>
          <a:xfrm>
            <a:off x="933450" y="1600200"/>
            <a:ext cx="7239000" cy="1524000"/>
          </a:xfrm>
        </p:spPr>
        <p:txBody>
          <a:bodyPr/>
          <a:lstStyle/>
          <a:p>
            <a:pPr marL="0" indent="0" algn="ctr" eaLnBrk="1" hangingPunct="1">
              <a:buFontTx/>
              <a:buNone/>
              <a:defRPr/>
            </a:pPr>
            <a:r>
              <a:rPr lang="en-US" sz="2800" smtClean="0">
                <a:latin typeface="Palatino Linotype" charset="0"/>
                <a:cs typeface="+mn-cs"/>
              </a:rPr>
              <a:t>American Sign Language (ASL) is instrumental in teaching chimpanzees a form of communication.</a:t>
            </a:r>
          </a:p>
        </p:txBody>
      </p:sp>
      <p:pic>
        <p:nvPicPr>
          <p:cNvPr id="542724" name="Picture 4" descr="un10-p387-top"/>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640013" y="3089275"/>
            <a:ext cx="3833812" cy="279558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542725" name="Text Box 5"/>
          <p:cNvSpPr txBox="1">
            <a:spLocks noChangeArrowheads="1"/>
          </p:cNvSpPr>
          <p:nvPr/>
        </p:nvSpPr>
        <p:spPr bwMode="auto">
          <a:xfrm>
            <a:off x="2520950" y="5854700"/>
            <a:ext cx="40878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a:latin typeface="Palatino Linotype" charset="0"/>
                <a:cs typeface="+mn-cs"/>
              </a:rPr>
              <a:t>When asked, this chimpanzee uses</a:t>
            </a:r>
          </a:p>
          <a:p>
            <a:pPr algn="ctr">
              <a:defRPr/>
            </a:pPr>
            <a:r>
              <a:rPr lang="en-US" sz="2000">
                <a:latin typeface="Palatino Linotype" charset="0"/>
                <a:cs typeface="+mn-cs"/>
              </a:rPr>
              <a:t>a sign to say it is a baby.</a:t>
            </a:r>
          </a:p>
        </p:txBody>
      </p:sp>
      <p:sp>
        <p:nvSpPr>
          <p:cNvPr id="542726" name="Text Box 6"/>
          <p:cNvSpPr txBox="1">
            <a:spLocks noChangeArrowheads="1"/>
          </p:cNvSpPr>
          <p:nvPr/>
        </p:nvSpPr>
        <p:spPr bwMode="auto">
          <a:xfrm rot="5400000">
            <a:off x="5699919" y="4968081"/>
            <a:ext cx="16462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000">
                <a:cs typeface="+mn-cs"/>
              </a:rPr>
              <a:t>Paul Fusco/ Magnum Photos</a:t>
            </a:r>
          </a:p>
        </p:txBody>
      </p:sp>
    </p:spTree>
    <p:extLst>
      <p:ext uri="{BB962C8B-B14F-4D97-AF65-F5344CB8AC3E}">
        <p14:creationId xmlns:p14="http://schemas.microsoft.com/office/powerpoint/2010/main" val="352595306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pPr>
              <a:defRPr/>
            </a:pPr>
            <a:fld id="{3D7F647C-1244-5541-8000-2C8D2F2D057A}" type="slidenum">
              <a:rPr lang="en-US"/>
              <a:pPr>
                <a:defRPr/>
              </a:pPr>
              <a:t>33</a:t>
            </a:fld>
            <a:endParaRPr lang="en-US"/>
          </a:p>
        </p:txBody>
      </p:sp>
      <p:sp>
        <p:nvSpPr>
          <p:cNvPr id="428034" name="Rectangle 2"/>
          <p:cNvSpPr>
            <a:spLocks noGrp="1" noChangeArrowheads="1"/>
          </p:cNvSpPr>
          <p:nvPr>
            <p:ph type="title"/>
          </p:nvPr>
        </p:nvSpPr>
        <p:spPr>
          <a:xfrm>
            <a:off x="685800" y="276225"/>
            <a:ext cx="7772400" cy="1143000"/>
          </a:xfrm>
        </p:spPr>
        <p:txBody>
          <a:bodyPr/>
          <a:lstStyle/>
          <a:p>
            <a:pPr eaLnBrk="1" hangingPunct="1">
              <a:defRPr/>
            </a:pPr>
            <a:r>
              <a:rPr lang="en-US" sz="4000" smtClean="0">
                <a:latin typeface="Palatino Linotype" charset="0"/>
                <a:cs typeface="+mj-cs"/>
              </a:rPr>
              <a:t>Computer Assisted Language</a:t>
            </a:r>
          </a:p>
        </p:txBody>
      </p:sp>
      <p:sp>
        <p:nvSpPr>
          <p:cNvPr id="428035" name="Rectangle 3"/>
          <p:cNvSpPr>
            <a:spLocks noGrp="1" noChangeArrowheads="1"/>
          </p:cNvSpPr>
          <p:nvPr>
            <p:ph type="body" sz="half" idx="1"/>
          </p:nvPr>
        </p:nvSpPr>
        <p:spPr>
          <a:xfrm>
            <a:off x="561975" y="1600200"/>
            <a:ext cx="8001000" cy="2209800"/>
          </a:xfrm>
        </p:spPr>
        <p:txBody>
          <a:bodyPr/>
          <a:lstStyle/>
          <a:p>
            <a:pPr marL="0" indent="0" algn="ctr" eaLnBrk="1" hangingPunct="1">
              <a:buFontTx/>
              <a:buNone/>
              <a:defRPr/>
            </a:pPr>
            <a:r>
              <a:rPr lang="en-US" sz="2400" smtClean="0">
                <a:latin typeface="Palatino Linotype" charset="0"/>
                <a:cs typeface="+mn-cs"/>
              </a:rPr>
              <a:t>Others have shown that </a:t>
            </a:r>
            <a:r>
              <a:rPr lang="en-US" sz="2400" i="1" smtClean="0">
                <a:latin typeface="Palatino Linotype" charset="0"/>
                <a:cs typeface="+mn-cs"/>
              </a:rPr>
              <a:t>bonobo pygmy chimpanzees </a:t>
            </a:r>
            <a:r>
              <a:rPr lang="en-US" sz="2400" smtClean="0">
                <a:latin typeface="Palatino Linotype" charset="0"/>
                <a:cs typeface="+mn-cs"/>
              </a:rPr>
              <a:t>can develop even greater vocabularies and perhaps semantic nuances in learning a language (Savage-Rumbaugh, 1991). </a:t>
            </a:r>
            <a:r>
              <a:rPr lang="en-US" sz="2400" i="1" smtClean="0">
                <a:latin typeface="Palatino Linotype" charset="0"/>
                <a:cs typeface="+mn-cs"/>
              </a:rPr>
              <a:t>Kanzi and Panbanish</a:t>
            </a:r>
            <a:r>
              <a:rPr lang="en-US" sz="2400" smtClean="0">
                <a:latin typeface="Palatino Linotype" charset="0"/>
                <a:cs typeface="+mn-cs"/>
              </a:rPr>
              <a:t> developed vocabulary for hundreds of words and phrases.</a:t>
            </a:r>
          </a:p>
        </p:txBody>
      </p:sp>
      <p:pic>
        <p:nvPicPr>
          <p:cNvPr id="428036" name="Picture 4" descr="12673_MyersPsy8e_10UN3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862263" y="3886200"/>
            <a:ext cx="3390900" cy="25368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428038" name="Text Box 6"/>
          <p:cNvSpPr txBox="1">
            <a:spLocks noChangeArrowheads="1"/>
          </p:cNvSpPr>
          <p:nvPr/>
        </p:nvSpPr>
        <p:spPr bwMode="auto">
          <a:xfrm rot="5400000">
            <a:off x="5309394" y="5282406"/>
            <a:ext cx="21224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000">
                <a:cs typeface="+mn-cs"/>
              </a:rPr>
              <a:t>Copyright of Great Ape Trust of Iowa</a:t>
            </a:r>
          </a:p>
        </p:txBody>
      </p:sp>
    </p:spTree>
    <p:extLst>
      <p:ext uri="{BB962C8B-B14F-4D97-AF65-F5344CB8AC3E}">
        <p14:creationId xmlns:p14="http://schemas.microsoft.com/office/powerpoint/2010/main" val="104498381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891E7818-67A8-AC46-9E4C-1AA4D7534C84}" type="slidenum">
              <a:rPr lang="en-US"/>
              <a:pPr>
                <a:defRPr/>
              </a:pPr>
              <a:t>34</a:t>
            </a:fld>
            <a:endParaRPr lang="en-US"/>
          </a:p>
        </p:txBody>
      </p:sp>
      <p:sp>
        <p:nvSpPr>
          <p:cNvPr id="429058" name="Rectangle 2"/>
          <p:cNvSpPr>
            <a:spLocks noGrp="1" noChangeArrowheads="1"/>
          </p:cNvSpPr>
          <p:nvPr>
            <p:ph type="title"/>
          </p:nvPr>
        </p:nvSpPr>
        <p:spPr>
          <a:xfrm>
            <a:off x="671513" y="276225"/>
            <a:ext cx="7772400" cy="1143000"/>
          </a:xfrm>
        </p:spPr>
        <p:txBody>
          <a:bodyPr/>
          <a:lstStyle/>
          <a:p>
            <a:pPr eaLnBrk="1" hangingPunct="1">
              <a:defRPr/>
            </a:pPr>
            <a:r>
              <a:rPr lang="en-US" sz="4000" smtClean="0">
                <a:latin typeface="Palatino Linotype" charset="0"/>
                <a:cs typeface="+mj-cs"/>
              </a:rPr>
              <a:t>Criticism</a:t>
            </a:r>
          </a:p>
        </p:txBody>
      </p:sp>
      <p:sp>
        <p:nvSpPr>
          <p:cNvPr id="429059" name="Rectangle 3"/>
          <p:cNvSpPr>
            <a:spLocks noGrp="1" noChangeArrowheads="1"/>
          </p:cNvSpPr>
          <p:nvPr>
            <p:ph type="body" idx="1"/>
          </p:nvPr>
        </p:nvSpPr>
        <p:spPr>
          <a:xfrm>
            <a:off x="685800" y="1600200"/>
            <a:ext cx="7772400" cy="4572000"/>
          </a:xfrm>
        </p:spPr>
        <p:txBody>
          <a:bodyPr/>
          <a:lstStyle/>
          <a:p>
            <a:pPr marL="609600" indent="-609600" eaLnBrk="1" hangingPunct="1">
              <a:lnSpc>
                <a:spcPct val="90000"/>
              </a:lnSpc>
              <a:buFontTx/>
              <a:buAutoNum type="arabicPeriod"/>
              <a:defRPr/>
            </a:pPr>
            <a:r>
              <a:rPr lang="en-US" sz="2600" smtClean="0">
                <a:latin typeface="Palatino Linotype" charset="0"/>
                <a:cs typeface="+mn-cs"/>
              </a:rPr>
              <a:t>Apes acquire their limited vocabularies with a great deal of difficulty, unlike children who develop vocabularies at amazing rates.</a:t>
            </a:r>
          </a:p>
          <a:p>
            <a:pPr marL="609600" indent="-609600" eaLnBrk="1" hangingPunct="1">
              <a:lnSpc>
                <a:spcPct val="90000"/>
              </a:lnSpc>
              <a:buFontTx/>
              <a:buAutoNum type="arabicPeriod"/>
              <a:defRPr/>
            </a:pPr>
            <a:r>
              <a:rPr lang="en-US" sz="2600" smtClean="0">
                <a:latin typeface="Palatino Linotype" charset="0"/>
                <a:cs typeface="+mn-cs"/>
              </a:rPr>
              <a:t>Chimpanzees can make signs to receive a  reward, just as a pigeon who pecks at the key receives a reward. However, pigeons have not learned a language.</a:t>
            </a:r>
          </a:p>
          <a:p>
            <a:pPr marL="609600" indent="-609600" eaLnBrk="1" hangingPunct="1">
              <a:lnSpc>
                <a:spcPct val="90000"/>
              </a:lnSpc>
              <a:buFontTx/>
              <a:buAutoNum type="arabicPeriod"/>
              <a:defRPr/>
            </a:pPr>
            <a:r>
              <a:rPr lang="en-US" sz="2600" smtClean="0">
                <a:latin typeface="Palatino Linotype" charset="0"/>
                <a:cs typeface="+mn-cs"/>
              </a:rPr>
              <a:t>Chimpanzees use signs meaningfully but lack syntax.</a:t>
            </a:r>
          </a:p>
          <a:p>
            <a:pPr marL="609600" indent="-609600" eaLnBrk="1" hangingPunct="1">
              <a:lnSpc>
                <a:spcPct val="90000"/>
              </a:lnSpc>
              <a:buFontTx/>
              <a:buAutoNum type="arabicPeriod"/>
              <a:defRPr/>
            </a:pPr>
            <a:r>
              <a:rPr lang="en-US" sz="2600" smtClean="0">
                <a:latin typeface="Palatino Linotype" charset="0"/>
                <a:cs typeface="+mn-cs"/>
              </a:rPr>
              <a:t>Presented with ambiguous information, people tend to see what they want to see.</a:t>
            </a:r>
          </a:p>
        </p:txBody>
      </p:sp>
    </p:spTree>
    <p:extLst>
      <p:ext uri="{BB962C8B-B14F-4D97-AF65-F5344CB8AC3E}">
        <p14:creationId xmlns:p14="http://schemas.microsoft.com/office/powerpoint/2010/main" val="321987470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12"/>
          </p:nvPr>
        </p:nvSpPr>
        <p:spPr/>
        <p:txBody>
          <a:bodyPr/>
          <a:lstStyle/>
          <a:p>
            <a:pPr>
              <a:defRPr/>
            </a:pPr>
            <a:fld id="{BCE26554-C898-B647-8A4B-6A5816F36E68}" type="slidenum">
              <a:rPr lang="en-US"/>
              <a:pPr>
                <a:defRPr/>
              </a:pPr>
              <a:t>35</a:t>
            </a:fld>
            <a:endParaRPr lang="en-US"/>
          </a:p>
        </p:txBody>
      </p:sp>
      <p:sp>
        <p:nvSpPr>
          <p:cNvPr id="547842" name="Rectangle 2"/>
          <p:cNvSpPr>
            <a:spLocks noGrp="1" noChangeArrowheads="1"/>
          </p:cNvSpPr>
          <p:nvPr>
            <p:ph type="title"/>
          </p:nvPr>
        </p:nvSpPr>
        <p:spPr>
          <a:xfrm>
            <a:off x="671513" y="276225"/>
            <a:ext cx="7772400" cy="1143000"/>
          </a:xfrm>
        </p:spPr>
        <p:txBody>
          <a:bodyPr/>
          <a:lstStyle/>
          <a:p>
            <a:pPr eaLnBrk="1" hangingPunct="1">
              <a:defRPr/>
            </a:pPr>
            <a:r>
              <a:rPr lang="en-US" sz="4000" smtClean="0">
                <a:latin typeface="Palatino Linotype" charset="0"/>
                <a:cs typeface="+mj-cs"/>
              </a:rPr>
              <a:t>Conclusions</a:t>
            </a:r>
          </a:p>
        </p:txBody>
      </p:sp>
      <p:sp>
        <p:nvSpPr>
          <p:cNvPr id="547843" name="Rectangle 3"/>
          <p:cNvSpPr>
            <a:spLocks noGrp="1" noChangeArrowheads="1"/>
          </p:cNvSpPr>
          <p:nvPr>
            <p:ph type="body" sz="half" idx="1"/>
          </p:nvPr>
        </p:nvSpPr>
        <p:spPr>
          <a:xfrm>
            <a:off x="685800" y="1600200"/>
            <a:ext cx="7924800" cy="2286000"/>
          </a:xfrm>
        </p:spPr>
        <p:txBody>
          <a:bodyPr/>
          <a:lstStyle/>
          <a:p>
            <a:pPr marL="0" indent="0" algn="ctr" eaLnBrk="1" hangingPunct="1">
              <a:buFontTx/>
              <a:buNone/>
              <a:defRPr/>
            </a:pPr>
            <a:r>
              <a:rPr lang="en-US" sz="2800" smtClean="0">
                <a:latin typeface="Palatino Linotype" charset="0"/>
                <a:cs typeface="+mn-cs"/>
              </a:rPr>
              <a:t>If we say that animals can use meaningful sequences of signs to communicate a capability for language, our understanding would be naive… Steven Pinker (1995) concludes, </a:t>
            </a:r>
            <a:r>
              <a:rPr lang="ja-JP" altLang="en-US" sz="2800" smtClean="0">
                <a:latin typeface="Arial"/>
                <a:cs typeface="+mn-cs"/>
              </a:rPr>
              <a:t>“</a:t>
            </a:r>
            <a:r>
              <a:rPr lang="en-US" sz="2800" smtClean="0">
                <a:latin typeface="Palatino Linotype" charset="0"/>
                <a:cs typeface="+mn-cs"/>
              </a:rPr>
              <a:t>chimps do not develop language.</a:t>
            </a:r>
            <a:r>
              <a:rPr lang="ja-JP" altLang="en-US" sz="2800" smtClean="0">
                <a:latin typeface="Arial"/>
                <a:cs typeface="+mn-cs"/>
              </a:rPr>
              <a:t>”</a:t>
            </a:r>
            <a:r>
              <a:rPr lang="en-US" sz="2800" smtClean="0">
                <a:latin typeface="Palatino Linotype" charset="0"/>
                <a:cs typeface="+mn-cs"/>
              </a:rPr>
              <a:t>  </a:t>
            </a:r>
          </a:p>
        </p:txBody>
      </p:sp>
    </p:spTree>
    <p:extLst>
      <p:ext uri="{BB962C8B-B14F-4D97-AF65-F5344CB8AC3E}">
        <p14:creationId xmlns:p14="http://schemas.microsoft.com/office/powerpoint/2010/main" val="322793373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pPr>
              <a:defRPr/>
            </a:pPr>
            <a:fld id="{FB122DF7-27A5-3D45-A81F-D3A8621EADBE}" type="slidenum">
              <a:rPr lang="en-US"/>
              <a:pPr>
                <a:defRPr/>
              </a:pPr>
              <a:t>4</a:t>
            </a:fld>
            <a:endParaRPr lang="en-US"/>
          </a:p>
        </p:txBody>
      </p:sp>
      <p:sp>
        <p:nvSpPr>
          <p:cNvPr id="323589" name="Rectangle 5"/>
          <p:cNvSpPr>
            <a:spLocks noGrp="1" noChangeArrowheads="1"/>
          </p:cNvSpPr>
          <p:nvPr>
            <p:ph type="title"/>
          </p:nvPr>
        </p:nvSpPr>
        <p:spPr>
          <a:xfrm>
            <a:off x="685800" y="257175"/>
            <a:ext cx="7772400" cy="1143000"/>
          </a:xfrm>
        </p:spPr>
        <p:txBody>
          <a:bodyPr/>
          <a:lstStyle/>
          <a:p>
            <a:pPr eaLnBrk="1" hangingPunct="1">
              <a:defRPr/>
            </a:pPr>
            <a:r>
              <a:rPr lang="en-US" sz="4000" smtClean="0">
                <a:latin typeface="Palatino Linotype" charset="0"/>
                <a:cs typeface="+mj-cs"/>
              </a:rPr>
              <a:t>Language Development</a:t>
            </a:r>
          </a:p>
        </p:txBody>
      </p:sp>
      <p:sp>
        <p:nvSpPr>
          <p:cNvPr id="323590" name="Rectangle 6"/>
          <p:cNvSpPr>
            <a:spLocks noGrp="1" noChangeArrowheads="1"/>
          </p:cNvSpPr>
          <p:nvPr>
            <p:ph type="body" sz="half" idx="1"/>
          </p:nvPr>
        </p:nvSpPr>
        <p:spPr>
          <a:xfrm>
            <a:off x="457200" y="1585913"/>
            <a:ext cx="4114800" cy="4891087"/>
          </a:xfrm>
        </p:spPr>
        <p:txBody>
          <a:bodyPr/>
          <a:lstStyle/>
          <a:p>
            <a:pPr marL="0" indent="0" algn="ctr" eaLnBrk="1" hangingPunct="1">
              <a:buFontTx/>
              <a:buNone/>
              <a:defRPr/>
            </a:pPr>
            <a:r>
              <a:rPr lang="en-US" sz="2800" smtClean="0">
                <a:latin typeface="Palatino Linotype" charset="0"/>
                <a:cs typeface="+mn-cs"/>
              </a:rPr>
              <a:t>Children learn their native languages much before learning to add 2+2.</a:t>
            </a:r>
          </a:p>
          <a:p>
            <a:pPr marL="0" indent="0" algn="ctr" eaLnBrk="1" hangingPunct="1">
              <a:buFontTx/>
              <a:buNone/>
              <a:defRPr/>
            </a:pPr>
            <a:r>
              <a:rPr lang="en-US" sz="2800" smtClean="0">
                <a:latin typeface="Palatino Linotype" charset="0"/>
                <a:cs typeface="+mn-cs"/>
              </a:rPr>
              <a:t>We learn, on average (after age 1), 3,500 words a year, amassing 60,000 words by the time we graduate from high school.</a:t>
            </a:r>
          </a:p>
        </p:txBody>
      </p:sp>
      <p:pic>
        <p:nvPicPr>
          <p:cNvPr id="323591" name="Picture 7" descr="12673_MyersPsy8e_10UN35"/>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938713" y="1752600"/>
            <a:ext cx="3341687" cy="411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323593" name="Text Box 9"/>
          <p:cNvSpPr txBox="1">
            <a:spLocks noChangeArrowheads="1"/>
          </p:cNvSpPr>
          <p:nvPr/>
        </p:nvSpPr>
        <p:spPr bwMode="auto">
          <a:xfrm rot="5400000">
            <a:off x="7484269" y="4860131"/>
            <a:ext cx="18875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000">
                <a:cs typeface="+mn-cs"/>
              </a:rPr>
              <a:t>Time Life Pictures/ Getty Images</a:t>
            </a:r>
          </a:p>
        </p:txBody>
      </p:sp>
    </p:spTree>
    <p:extLst>
      <p:ext uri="{BB962C8B-B14F-4D97-AF65-F5344CB8AC3E}">
        <p14:creationId xmlns:p14="http://schemas.microsoft.com/office/powerpoint/2010/main" val="220675198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pPr>
              <a:defRPr/>
            </a:pPr>
            <a:fld id="{6B6DE379-EFE3-8F41-89DA-6F0CA69FCF90}" type="slidenum">
              <a:rPr lang="en-US"/>
              <a:pPr>
                <a:defRPr/>
              </a:pPr>
              <a:t>5</a:t>
            </a:fld>
            <a:endParaRPr lang="en-US"/>
          </a:p>
        </p:txBody>
      </p:sp>
      <p:sp>
        <p:nvSpPr>
          <p:cNvPr id="501762" name="Rectangle 1026"/>
          <p:cNvSpPr>
            <a:spLocks noGrp="1" noChangeArrowheads="1"/>
          </p:cNvSpPr>
          <p:nvPr>
            <p:ph type="title"/>
          </p:nvPr>
        </p:nvSpPr>
        <p:spPr>
          <a:xfrm>
            <a:off x="685800" y="257175"/>
            <a:ext cx="7772400" cy="1143000"/>
          </a:xfrm>
        </p:spPr>
        <p:txBody>
          <a:bodyPr/>
          <a:lstStyle/>
          <a:p>
            <a:pPr eaLnBrk="1" hangingPunct="1">
              <a:defRPr/>
            </a:pPr>
            <a:r>
              <a:rPr lang="en-US" sz="4000" smtClean="0">
                <a:latin typeface="Palatino Linotype" charset="0"/>
                <a:cs typeface="+mj-cs"/>
              </a:rPr>
              <a:t>When do we learn language?</a:t>
            </a:r>
          </a:p>
        </p:txBody>
      </p:sp>
      <p:sp>
        <p:nvSpPr>
          <p:cNvPr id="501763" name="Rectangle 1027"/>
          <p:cNvSpPr>
            <a:spLocks noGrp="1" noChangeArrowheads="1"/>
          </p:cNvSpPr>
          <p:nvPr>
            <p:ph type="body" sz="half" idx="1"/>
          </p:nvPr>
        </p:nvSpPr>
        <p:spPr>
          <a:xfrm>
            <a:off x="685800" y="1905000"/>
            <a:ext cx="3886200" cy="3733800"/>
          </a:xfrm>
        </p:spPr>
        <p:txBody>
          <a:bodyPr/>
          <a:lstStyle/>
          <a:p>
            <a:pPr marL="0" indent="0" algn="ctr" eaLnBrk="1" hangingPunct="1">
              <a:buFontTx/>
              <a:buNone/>
              <a:defRPr/>
            </a:pPr>
            <a:r>
              <a:rPr lang="en-US" sz="2800" smtClean="0">
                <a:solidFill>
                  <a:srgbClr val="0000FF"/>
                </a:solidFill>
                <a:latin typeface="Palatino Linotype" charset="0"/>
                <a:cs typeface="+mn-cs"/>
              </a:rPr>
              <a:t>Babbling Stage:</a:t>
            </a:r>
            <a:r>
              <a:rPr lang="en-US" sz="2800" smtClean="0">
                <a:solidFill>
                  <a:srgbClr val="6600CC"/>
                </a:solidFill>
                <a:latin typeface="Palatino Linotype" charset="0"/>
                <a:cs typeface="+mn-cs"/>
              </a:rPr>
              <a:t> </a:t>
            </a:r>
            <a:r>
              <a:rPr lang="en-US" sz="2800" smtClean="0">
                <a:latin typeface="Palatino Linotype" charset="0"/>
                <a:cs typeface="+mn-cs"/>
              </a:rPr>
              <a:t>Beginning at 4 months, the infant spontaneously utters various sounds, like </a:t>
            </a:r>
            <a:r>
              <a:rPr lang="en-US" sz="2800" i="1" smtClean="0">
                <a:latin typeface="Palatino Linotype" charset="0"/>
                <a:cs typeface="+mn-cs"/>
              </a:rPr>
              <a:t>ah-goo</a:t>
            </a:r>
            <a:r>
              <a:rPr lang="en-US" sz="2800" smtClean="0">
                <a:latin typeface="Palatino Linotype" charset="0"/>
                <a:cs typeface="+mn-cs"/>
              </a:rPr>
              <a:t>. Babbling is not imitation of adult speech.</a:t>
            </a:r>
          </a:p>
        </p:txBody>
      </p:sp>
      <p:pic>
        <p:nvPicPr>
          <p:cNvPr id="501767" name="Picture 1031" descr="12356_HCD2e_10UN0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341938" y="1600200"/>
            <a:ext cx="2971800" cy="4572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32076403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12"/>
          </p:nvPr>
        </p:nvSpPr>
        <p:spPr/>
        <p:txBody>
          <a:bodyPr/>
          <a:lstStyle/>
          <a:p>
            <a:pPr>
              <a:defRPr/>
            </a:pPr>
            <a:fld id="{D7608985-35CD-9F4D-82B6-45E8E16044ED}" type="slidenum">
              <a:rPr lang="en-US"/>
              <a:pPr>
                <a:defRPr/>
              </a:pPr>
              <a:t>6</a:t>
            </a:fld>
            <a:endParaRPr lang="en-US"/>
          </a:p>
        </p:txBody>
      </p:sp>
      <p:sp>
        <p:nvSpPr>
          <p:cNvPr id="514050" name="Rectangle 2"/>
          <p:cNvSpPr>
            <a:spLocks noGrp="1" noChangeArrowheads="1"/>
          </p:cNvSpPr>
          <p:nvPr>
            <p:ph type="title"/>
          </p:nvPr>
        </p:nvSpPr>
        <p:spPr>
          <a:xfrm>
            <a:off x="685800" y="257175"/>
            <a:ext cx="7772400" cy="1143000"/>
          </a:xfrm>
        </p:spPr>
        <p:txBody>
          <a:bodyPr/>
          <a:lstStyle/>
          <a:p>
            <a:pPr eaLnBrk="1" hangingPunct="1">
              <a:defRPr/>
            </a:pPr>
            <a:r>
              <a:rPr lang="en-US" sz="4000" smtClean="0">
                <a:latin typeface="Palatino Linotype" charset="0"/>
                <a:cs typeface="+mj-cs"/>
              </a:rPr>
              <a:t>When do we learn language?</a:t>
            </a:r>
          </a:p>
        </p:txBody>
      </p:sp>
      <p:sp>
        <p:nvSpPr>
          <p:cNvPr id="514052" name="Rectangle 4"/>
          <p:cNvSpPr>
            <a:spLocks noChangeArrowheads="1"/>
          </p:cNvSpPr>
          <p:nvPr/>
        </p:nvSpPr>
        <p:spPr bwMode="auto">
          <a:xfrm>
            <a:off x="600075" y="1524000"/>
            <a:ext cx="7939088"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spcBef>
                <a:spcPct val="20000"/>
              </a:spcBef>
              <a:defRPr/>
            </a:pPr>
            <a:r>
              <a:rPr lang="en-US" sz="2800">
                <a:solidFill>
                  <a:srgbClr val="0000FF"/>
                </a:solidFill>
                <a:latin typeface="Palatino Linotype" charset="0"/>
                <a:cs typeface="+mn-cs"/>
              </a:rPr>
              <a:t>One-Word Stage:</a:t>
            </a:r>
            <a:r>
              <a:rPr lang="en-US" sz="2800">
                <a:solidFill>
                  <a:srgbClr val="6600CC"/>
                </a:solidFill>
                <a:latin typeface="Palatino Linotype" charset="0"/>
                <a:cs typeface="+mn-cs"/>
              </a:rPr>
              <a:t> </a:t>
            </a:r>
            <a:r>
              <a:rPr lang="en-US" sz="2800">
                <a:latin typeface="Palatino Linotype" charset="0"/>
                <a:cs typeface="+mn-cs"/>
              </a:rPr>
              <a:t>Beginning at or around his first birthday, a child starts to speak one word at a time and is able to make family members understand him. The word </a:t>
            </a:r>
            <a:r>
              <a:rPr lang="en-US" sz="2800" i="1">
                <a:latin typeface="Palatino Linotype" charset="0"/>
                <a:cs typeface="+mn-cs"/>
              </a:rPr>
              <a:t>doggy</a:t>
            </a:r>
            <a:r>
              <a:rPr lang="en-US" sz="2800">
                <a:latin typeface="Palatino Linotype" charset="0"/>
                <a:cs typeface="+mn-cs"/>
              </a:rPr>
              <a:t> may mean </a:t>
            </a:r>
            <a:r>
              <a:rPr lang="en-US" sz="2800" i="1">
                <a:latin typeface="Palatino Linotype" charset="0"/>
                <a:cs typeface="+mn-cs"/>
              </a:rPr>
              <a:t>look at the dog out there</a:t>
            </a:r>
            <a:r>
              <a:rPr lang="en-US" sz="2800">
                <a:latin typeface="Palatino Linotype" charset="0"/>
                <a:cs typeface="+mn-cs"/>
              </a:rPr>
              <a:t>.</a:t>
            </a:r>
          </a:p>
        </p:txBody>
      </p:sp>
    </p:spTree>
    <p:extLst>
      <p:ext uri="{BB962C8B-B14F-4D97-AF65-F5344CB8AC3E}">
        <p14:creationId xmlns:p14="http://schemas.microsoft.com/office/powerpoint/2010/main" val="299849308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4052"/>
                                        </p:tgtEl>
                                        <p:attrNameLst>
                                          <p:attrName>style.visibility</p:attrName>
                                        </p:attrNameLst>
                                      </p:cBhvr>
                                      <p:to>
                                        <p:strVal val="visible"/>
                                      </p:to>
                                    </p:set>
                                    <p:animEffect transition="in" filter="dissolve">
                                      <p:cBhvr>
                                        <p:cTn id="7" dur="500"/>
                                        <p:tgtEl>
                                          <p:spTgt spid="514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05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658BFD71-2A01-9449-A192-138585C81396}" type="slidenum">
              <a:rPr lang="en-US"/>
              <a:pPr>
                <a:defRPr/>
              </a:pPr>
              <a:t>7</a:t>
            </a:fld>
            <a:endParaRPr lang="en-US"/>
          </a:p>
        </p:txBody>
      </p:sp>
      <p:sp>
        <p:nvSpPr>
          <p:cNvPr id="412674" name="Rectangle 2"/>
          <p:cNvSpPr>
            <a:spLocks noGrp="1" noChangeArrowheads="1"/>
          </p:cNvSpPr>
          <p:nvPr>
            <p:ph type="title"/>
          </p:nvPr>
        </p:nvSpPr>
        <p:spPr>
          <a:xfrm>
            <a:off x="671513" y="276225"/>
            <a:ext cx="7772400" cy="1143000"/>
          </a:xfrm>
        </p:spPr>
        <p:txBody>
          <a:bodyPr/>
          <a:lstStyle/>
          <a:p>
            <a:pPr eaLnBrk="1" hangingPunct="1">
              <a:defRPr/>
            </a:pPr>
            <a:r>
              <a:rPr lang="en-US" sz="4000" smtClean="0">
                <a:latin typeface="Palatino Linotype" charset="0"/>
                <a:cs typeface="+mj-cs"/>
              </a:rPr>
              <a:t>When do we learn language?</a:t>
            </a:r>
          </a:p>
        </p:txBody>
      </p:sp>
      <p:sp>
        <p:nvSpPr>
          <p:cNvPr id="412675" name="Rectangle 3"/>
          <p:cNvSpPr>
            <a:spLocks noGrp="1" noChangeArrowheads="1"/>
          </p:cNvSpPr>
          <p:nvPr>
            <p:ph type="body" idx="1"/>
          </p:nvPr>
        </p:nvSpPr>
        <p:spPr>
          <a:xfrm>
            <a:off x="685800" y="1581150"/>
            <a:ext cx="7772400" cy="2686050"/>
          </a:xfrm>
        </p:spPr>
        <p:txBody>
          <a:bodyPr/>
          <a:lstStyle/>
          <a:p>
            <a:pPr marL="0" indent="0" eaLnBrk="1" hangingPunct="1">
              <a:buFont typeface="Wingdings" charset="0"/>
              <a:buNone/>
              <a:defRPr/>
            </a:pPr>
            <a:r>
              <a:rPr lang="en-US" sz="2800" smtClean="0">
                <a:solidFill>
                  <a:srgbClr val="0000FF"/>
                </a:solidFill>
                <a:latin typeface="Palatino Linotype" charset="0"/>
                <a:cs typeface="+mn-cs"/>
              </a:rPr>
              <a:t>Two-Word Stage:</a:t>
            </a:r>
            <a:r>
              <a:rPr lang="en-US" sz="2800" smtClean="0">
                <a:solidFill>
                  <a:srgbClr val="6600CC"/>
                </a:solidFill>
                <a:latin typeface="Palatino Linotype" charset="0"/>
                <a:cs typeface="+mn-cs"/>
              </a:rPr>
              <a:t> </a:t>
            </a:r>
            <a:r>
              <a:rPr lang="en-US" sz="2800" smtClean="0">
                <a:latin typeface="Palatino Linotype" charset="0"/>
                <a:cs typeface="+mn-cs"/>
              </a:rPr>
              <a:t>Before the 2nd year a child starts to speak in two-word sentences. This form of speech is called </a:t>
            </a:r>
            <a:r>
              <a:rPr lang="en-US" sz="2800" smtClean="0">
                <a:solidFill>
                  <a:srgbClr val="0000FF"/>
                </a:solidFill>
                <a:latin typeface="Palatino Linotype" charset="0"/>
                <a:cs typeface="+mn-cs"/>
              </a:rPr>
              <a:t>telegraphic speech </a:t>
            </a:r>
            <a:r>
              <a:rPr lang="en-US" sz="2800" smtClean="0">
                <a:latin typeface="Palatino Linotype" charset="0"/>
                <a:cs typeface="+mn-cs"/>
              </a:rPr>
              <a:t>because the child speaks like a telegram: “Go car,” means </a:t>
            </a:r>
            <a:r>
              <a:rPr lang="en-US" sz="2800" i="1" smtClean="0">
                <a:latin typeface="Palatino Linotype" charset="0"/>
                <a:cs typeface="+mn-cs"/>
              </a:rPr>
              <a:t>I would like to go for a ride in the car.</a:t>
            </a:r>
          </a:p>
        </p:txBody>
      </p:sp>
    </p:spTree>
    <p:extLst>
      <p:ext uri="{BB962C8B-B14F-4D97-AF65-F5344CB8AC3E}">
        <p14:creationId xmlns:p14="http://schemas.microsoft.com/office/powerpoint/2010/main" val="316297755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E3C3219E-3958-C849-9E13-10CF58C37854}" type="slidenum">
              <a:rPr lang="en-US"/>
              <a:pPr>
                <a:defRPr/>
              </a:pPr>
              <a:t>8</a:t>
            </a:fld>
            <a:endParaRPr lang="en-US"/>
          </a:p>
        </p:txBody>
      </p:sp>
      <p:sp>
        <p:nvSpPr>
          <p:cNvPr id="503810" name="Rectangle 2"/>
          <p:cNvSpPr>
            <a:spLocks noGrp="1" noChangeArrowheads="1"/>
          </p:cNvSpPr>
          <p:nvPr>
            <p:ph type="title"/>
          </p:nvPr>
        </p:nvSpPr>
        <p:spPr>
          <a:xfrm>
            <a:off x="671513" y="276225"/>
            <a:ext cx="7772400" cy="1143000"/>
          </a:xfrm>
        </p:spPr>
        <p:txBody>
          <a:bodyPr/>
          <a:lstStyle/>
          <a:p>
            <a:pPr eaLnBrk="1" hangingPunct="1">
              <a:defRPr/>
            </a:pPr>
            <a:r>
              <a:rPr lang="en-US" smtClean="0">
                <a:latin typeface="Palatino Linotype" charset="0"/>
                <a:cs typeface="+mj-cs"/>
              </a:rPr>
              <a:t>When do we learn language?</a:t>
            </a:r>
          </a:p>
        </p:txBody>
      </p:sp>
      <p:sp>
        <p:nvSpPr>
          <p:cNvPr id="503812" name="Rectangle 4"/>
          <p:cNvSpPr>
            <a:spLocks noChangeArrowheads="1"/>
          </p:cNvSpPr>
          <p:nvPr/>
        </p:nvSpPr>
        <p:spPr bwMode="auto">
          <a:xfrm>
            <a:off x="685800" y="1600200"/>
            <a:ext cx="77724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spcBef>
                <a:spcPct val="20000"/>
              </a:spcBef>
              <a:buFont typeface="Wingdings" charset="0"/>
              <a:buNone/>
              <a:defRPr/>
            </a:pPr>
            <a:r>
              <a:rPr lang="en-US" sz="2800">
                <a:solidFill>
                  <a:srgbClr val="0000FF"/>
                </a:solidFill>
                <a:latin typeface="Palatino Linotype" charset="0"/>
                <a:cs typeface="+mn-cs"/>
              </a:rPr>
              <a:t>Longer phrases:</a:t>
            </a:r>
            <a:r>
              <a:rPr lang="en-US" sz="2800">
                <a:latin typeface="Palatino Linotype" charset="0"/>
                <a:cs typeface="+mn-cs"/>
              </a:rPr>
              <a:t> After telegraphic speech, children begin uttering longer phrases (</a:t>
            </a:r>
            <a:r>
              <a:rPr lang="en-US" sz="2800" i="1">
                <a:latin typeface="Palatino Linotype" charset="0"/>
                <a:cs typeface="+mn-cs"/>
              </a:rPr>
              <a:t>Mommy get ball</a:t>
            </a:r>
            <a:r>
              <a:rPr lang="en-US" sz="2800">
                <a:latin typeface="Palatino Linotype" charset="0"/>
                <a:cs typeface="+mn-cs"/>
              </a:rPr>
              <a:t>) with syntactical sense, and by early elementary school they are employing humor.</a:t>
            </a:r>
          </a:p>
          <a:p>
            <a:pPr>
              <a:spcBef>
                <a:spcPct val="20000"/>
              </a:spcBef>
              <a:buFont typeface="Wingdings" charset="0"/>
              <a:buNone/>
              <a:defRPr/>
            </a:pPr>
            <a:endParaRPr lang="en-US" sz="2800">
              <a:latin typeface="Palatino Linotype" charset="0"/>
              <a:cs typeface="+mn-cs"/>
            </a:endParaRPr>
          </a:p>
          <a:p>
            <a:pPr algn="ctr">
              <a:spcBef>
                <a:spcPct val="20000"/>
              </a:spcBef>
              <a:buFont typeface="Wingdings" charset="0"/>
              <a:buNone/>
              <a:defRPr/>
            </a:pPr>
            <a:r>
              <a:rPr lang="en-US" sz="2800" i="1">
                <a:latin typeface="Palatino Linotype" charset="0"/>
                <a:cs typeface="+mn-cs"/>
              </a:rPr>
              <a:t>You never starve in the desert because of all the sand-which-is there.</a:t>
            </a:r>
          </a:p>
        </p:txBody>
      </p:sp>
    </p:spTree>
    <p:extLst>
      <p:ext uri="{BB962C8B-B14F-4D97-AF65-F5344CB8AC3E}">
        <p14:creationId xmlns:p14="http://schemas.microsoft.com/office/powerpoint/2010/main" val="240542913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B118EC18-D9E8-0A48-8F5D-45EFF8B9C632}" type="slidenum">
              <a:rPr lang="en-US"/>
              <a:pPr>
                <a:defRPr/>
              </a:pPr>
              <a:t>9</a:t>
            </a:fld>
            <a:endParaRPr lang="en-US"/>
          </a:p>
        </p:txBody>
      </p:sp>
      <p:sp>
        <p:nvSpPr>
          <p:cNvPr id="504834" name="Rectangle 1026"/>
          <p:cNvSpPr>
            <a:spLocks noGrp="1" noChangeArrowheads="1"/>
          </p:cNvSpPr>
          <p:nvPr>
            <p:ph type="title"/>
          </p:nvPr>
        </p:nvSpPr>
        <p:spPr>
          <a:xfrm>
            <a:off x="685800" y="271463"/>
            <a:ext cx="7772400" cy="1143000"/>
          </a:xfrm>
        </p:spPr>
        <p:txBody>
          <a:bodyPr/>
          <a:lstStyle/>
          <a:p>
            <a:pPr eaLnBrk="1" hangingPunct="1">
              <a:defRPr/>
            </a:pPr>
            <a:r>
              <a:rPr lang="en-US" sz="4000" smtClean="0">
                <a:latin typeface="Palatino Linotype" charset="0"/>
                <a:cs typeface="+mj-cs"/>
              </a:rPr>
              <a:t>When do we learn language?</a:t>
            </a:r>
          </a:p>
        </p:txBody>
      </p:sp>
      <p:pic>
        <p:nvPicPr>
          <p:cNvPr id="504839" name="Picture 1031" descr="Summar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3400" y="1981200"/>
            <a:ext cx="8153400" cy="373221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1757286345"/>
      </p:ext>
    </p:extLst>
  </p:cSld>
  <p:clrMapOvr>
    <a:masterClrMapping/>
  </p:clrMapOvr>
  <p:transition xmlns:p14="http://schemas.microsoft.com/office/powerpoint/2010/mai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1432</Words>
  <Application>Microsoft Macintosh PowerPoint</Application>
  <PresentationFormat>On-screen Show (4:3)</PresentationFormat>
  <Paragraphs>176</Paragraphs>
  <Slides>35</Slides>
  <Notes>14</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Grammar</vt:lpstr>
      <vt:lpstr>Semantics</vt:lpstr>
      <vt:lpstr>Syntax</vt:lpstr>
      <vt:lpstr>Language Development</vt:lpstr>
      <vt:lpstr>When do we learn language?</vt:lpstr>
      <vt:lpstr>When do we learn language?</vt:lpstr>
      <vt:lpstr>When do we learn language?</vt:lpstr>
      <vt:lpstr>When do we learn language?</vt:lpstr>
      <vt:lpstr>When do we learn language?</vt:lpstr>
      <vt:lpstr>Explaining Language Development</vt:lpstr>
      <vt:lpstr>Explaining Language Development</vt:lpstr>
      <vt:lpstr>Explaining Language Development</vt:lpstr>
      <vt:lpstr>Genes, Brain, &amp; Language</vt:lpstr>
      <vt:lpstr>Language &amp; Age</vt:lpstr>
      <vt:lpstr>Language &amp; Thinking</vt:lpstr>
      <vt:lpstr>Language Influences Thinking</vt:lpstr>
      <vt:lpstr>Language Influences Thinking</vt:lpstr>
      <vt:lpstr>Word Power</vt:lpstr>
      <vt:lpstr>Linguistic Determinism Questioned</vt:lpstr>
      <vt:lpstr>Thinking in Images</vt:lpstr>
      <vt:lpstr>Images and Brain</vt:lpstr>
      <vt:lpstr>Language and Thinking</vt:lpstr>
      <vt:lpstr>Animals &amp; Language</vt:lpstr>
      <vt:lpstr>Do Animals Think?</vt:lpstr>
      <vt:lpstr>Insight</vt:lpstr>
      <vt:lpstr>Problem Solving</vt:lpstr>
      <vt:lpstr>Animal Culture</vt:lpstr>
      <vt:lpstr>Mental States</vt:lpstr>
      <vt:lpstr>Do Animals Exhibit Language?</vt:lpstr>
      <vt:lpstr>The Case of Apes</vt:lpstr>
      <vt:lpstr>Gestured Communication</vt:lpstr>
      <vt:lpstr>Sign Language</vt:lpstr>
      <vt:lpstr>Computer Assisted Language</vt:lpstr>
      <vt:lpstr>Criticism</vt:lpstr>
      <vt:lpstr>Conclusions</vt:lpstr>
    </vt:vector>
  </TitlesOfParts>
  <Company>McKinney Boyd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Grammar</dc:title>
  <dc:creator>Justin Wisdom</dc:creator>
  <cp:lastModifiedBy>Justin Wisdom</cp:lastModifiedBy>
  <cp:revision>1</cp:revision>
  <dcterms:created xsi:type="dcterms:W3CDTF">2015-02-20T21:45:37Z</dcterms:created>
  <dcterms:modified xsi:type="dcterms:W3CDTF">2015-02-20T21:45:54Z</dcterms:modified>
</cp:coreProperties>
</file>