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62" r:id="rId2"/>
    <p:sldId id="584" r:id="rId3"/>
    <p:sldId id="428" r:id="rId4"/>
    <p:sldId id="588" r:id="rId5"/>
    <p:sldId id="629" r:id="rId6"/>
    <p:sldId id="651" r:id="rId7"/>
    <p:sldId id="630" r:id="rId8"/>
    <p:sldId id="601" r:id="rId9"/>
    <p:sldId id="586" r:id="rId10"/>
    <p:sldId id="666" r:id="rId11"/>
    <p:sldId id="667" r:id="rId12"/>
    <p:sldId id="668" r:id="rId13"/>
    <p:sldId id="652" r:id="rId14"/>
    <p:sldId id="591" r:id="rId15"/>
    <p:sldId id="592" r:id="rId16"/>
    <p:sldId id="558" r:id="rId17"/>
    <p:sldId id="631" r:id="rId18"/>
    <p:sldId id="534" r:id="rId19"/>
    <p:sldId id="585" r:id="rId20"/>
    <p:sldId id="509" r:id="rId21"/>
    <p:sldId id="653" r:id="rId22"/>
    <p:sldId id="427" r:id="rId23"/>
    <p:sldId id="632" r:id="rId24"/>
    <p:sldId id="531" r:id="rId25"/>
    <p:sldId id="654" r:id="rId26"/>
    <p:sldId id="626" r:id="rId27"/>
    <p:sldId id="633" r:id="rId28"/>
    <p:sldId id="634" r:id="rId29"/>
    <p:sldId id="583" r:id="rId30"/>
    <p:sldId id="635" r:id="rId31"/>
    <p:sldId id="655" r:id="rId32"/>
    <p:sldId id="636" r:id="rId33"/>
    <p:sldId id="637" r:id="rId34"/>
    <p:sldId id="434" r:id="rId35"/>
    <p:sldId id="587" r:id="rId36"/>
    <p:sldId id="638" r:id="rId37"/>
    <p:sldId id="640" r:id="rId38"/>
    <p:sldId id="627" r:id="rId39"/>
    <p:sldId id="641" r:id="rId40"/>
    <p:sldId id="642" r:id="rId41"/>
    <p:sldId id="596" r:id="rId42"/>
    <p:sldId id="643" r:id="rId43"/>
    <p:sldId id="644" r:id="rId44"/>
    <p:sldId id="656" r:id="rId45"/>
    <p:sldId id="657" r:id="rId46"/>
    <p:sldId id="645" r:id="rId47"/>
    <p:sldId id="646" r:id="rId48"/>
    <p:sldId id="658" r:id="rId49"/>
    <p:sldId id="659" r:id="rId50"/>
    <p:sldId id="660" r:id="rId51"/>
    <p:sldId id="661" r:id="rId52"/>
    <p:sldId id="662" r:id="rId53"/>
    <p:sldId id="647" r:id="rId54"/>
    <p:sldId id="648" r:id="rId55"/>
    <p:sldId id="649" r:id="rId56"/>
    <p:sldId id="650" r:id="rId57"/>
    <p:sldId id="663" r:id="rId58"/>
    <p:sldId id="664" r:id="rId59"/>
    <p:sldId id="665" r:id="rId60"/>
    <p:sldId id="544" r:id="rId61"/>
    <p:sldId id="500"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EA2"/>
    <a:srgbClr val="F36F21"/>
    <a:srgbClr val="F8F6E3"/>
    <a:srgbClr val="FBD3BB"/>
    <a:srgbClr val="CAECE2"/>
    <a:srgbClr val="3AA082"/>
    <a:srgbClr val="A93971"/>
    <a:srgbClr val="AA7A2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629" autoAdjust="0"/>
    <p:restoredTop sz="77751" autoAdjust="0"/>
  </p:normalViewPr>
  <p:slideViewPr>
    <p:cSldViewPr snapToGrid="0">
      <p:cViewPr varScale="1">
        <p:scale>
          <a:sx n="84" d="100"/>
          <a:sy n="84" d="100"/>
        </p:scale>
        <p:origin x="-4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AE05F73-70CC-49CC-94FE-EB4013F88512}" type="datetimeFigureOut">
              <a:rPr lang="en-US"/>
              <a:pPr>
                <a:defRPr/>
              </a:pPr>
              <a:t>4/18/2016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89076B8-1A16-4E82-B6A1-BBCBD54670F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Click to reveal all bullets.</a:t>
            </a:r>
          </a:p>
          <a:p>
            <a:pPr eaLnBrk="1" hangingPunct="1">
              <a:spcBef>
                <a:spcPct val="0"/>
              </a:spcBef>
            </a:pPr>
            <a:r>
              <a:rPr lang="en-US" dirty="0" smtClean="0"/>
              <a:t>Instructor: </a:t>
            </a:r>
            <a:r>
              <a:rPr lang="en-US" dirty="0" err="1" smtClean="0"/>
              <a:t>Chazz</a:t>
            </a:r>
            <a:r>
              <a:rPr lang="en-US" dirty="0" smtClean="0"/>
              <a:t> can introduce this slide by saying, “let’s get a realistic view of the therapeutic challenges ahead of us.”</a:t>
            </a:r>
          </a:p>
          <a:p>
            <a:pPr eaLnBrk="1" hangingPunct="1">
              <a:spcBef>
                <a:spcPct val="0"/>
              </a:spcBef>
            </a:pPr>
            <a:endParaRPr lang="en-US" b="1" dirty="0" smtClean="0"/>
          </a:p>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5C121E-482B-4768-94D0-169676767CFF}" type="slidenum">
              <a:rPr lang="en-US" smtClean="0">
                <a:cs typeface="Arial" charset="0"/>
              </a:rPr>
              <a:pPr fontAlgn="base">
                <a:spcBef>
                  <a:spcPct val="0"/>
                </a:spcBef>
                <a:spcAft>
                  <a:spcPct val="0"/>
                </a:spcAft>
                <a:defRPr/>
              </a:pPr>
              <a:t>1</a:t>
            </a:fld>
            <a:endParaRPr lang="en-US" dirty="0"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36B2F8A-EB9D-40F5-8181-6AD64BD78864}" type="slidenum">
              <a:rPr lang="en-US" smtClean="0">
                <a:latin typeface="Times New Roman" pitchFamily="18" charset="0"/>
              </a:rPr>
              <a:pPr/>
              <a:t>13</a:t>
            </a:fld>
            <a:endParaRPr lang="en-US"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b="1" smtClean="0">
                <a:latin typeface="Times New Roman" pitchFamily="18" charset="0"/>
              </a:rPr>
              <a:t>OBJECTIVE 5</a:t>
            </a:r>
            <a:r>
              <a:rPr lang="en-US" b="1" smtClean="0">
                <a:latin typeface="Times New Roman" pitchFamily="18" charset="0"/>
                <a:cs typeface="Arial" charset="0"/>
              </a:rPr>
              <a:t>| Identify the basic characteristics of the humanistic therapies, and describe the specific goals and techniques of Carl Rogers’ client-centered therapy.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bubbles.</a:t>
            </a: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02600E-C6CE-497A-849F-6496C6BB1CE9}" type="slidenum">
              <a:rPr lang="en-US" smtClean="0">
                <a:cs typeface="Arial" charset="0"/>
              </a:rPr>
              <a:pPr fontAlgn="base">
                <a:spcBef>
                  <a:spcPct val="0"/>
                </a:spcBef>
                <a:spcAft>
                  <a:spcPct val="0"/>
                </a:spcAft>
                <a:defRPr/>
              </a:pPr>
              <a:t>14</a:t>
            </a:fld>
            <a:endParaRPr lang="en-US" dirty="0"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more about each component.</a:t>
            </a:r>
          </a:p>
          <a:p>
            <a:pPr eaLnBrk="1" hangingPunct="1">
              <a:spcBef>
                <a:spcPct val="0"/>
              </a:spcBef>
            </a:pPr>
            <a:r>
              <a:rPr lang="en-US" b="1" smtClean="0"/>
              <a:t>Click to reveal sidebar.</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BB0582-986F-4C6D-AC8A-B7E5C0DB6DF8}" type="slidenum">
              <a:rPr lang="en-US" smtClean="0">
                <a:cs typeface="Arial" charset="0"/>
              </a:rPr>
              <a:pPr fontAlgn="base">
                <a:spcBef>
                  <a:spcPct val="0"/>
                </a:spcBef>
                <a:spcAft>
                  <a:spcPct val="0"/>
                </a:spcAft>
                <a:defRPr/>
              </a:pPr>
              <a:t>15</a:t>
            </a:fld>
            <a:endParaRPr lang="en-US" dirty="0"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endParaRPr lang="en-US" b="1"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3CC3AD-EF73-4E15-8C52-CEEFFA8B5B8D}" type="slidenum">
              <a:rPr lang="en-US" smtClean="0">
                <a:cs typeface="Arial" charset="0"/>
              </a:rPr>
              <a:pPr fontAlgn="base">
                <a:spcBef>
                  <a:spcPct val="0"/>
                </a:spcBef>
                <a:spcAft>
                  <a:spcPct val="0"/>
                </a:spcAft>
                <a:defRPr/>
              </a:pPr>
              <a:t>16</a:t>
            </a:fld>
            <a:endParaRPr lang="en-US" dirty="0"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A critique of this approach reverses the first bullet point; for many problems, simply shaping a behavior or response is not enough without the insight about the origin or function of the behavior. </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1DB6FB-8E54-4481-91C3-F96B9AB8DD27}" type="slidenum">
              <a:rPr lang="en-US" smtClean="0">
                <a:cs typeface="Arial" charset="0"/>
              </a:rPr>
              <a:pPr fontAlgn="base">
                <a:spcBef>
                  <a:spcPct val="0"/>
                </a:spcBef>
                <a:spcAft>
                  <a:spcPct val="0"/>
                </a:spcAft>
                <a:defRPr/>
              </a:pPr>
              <a:t>17</a:t>
            </a:fld>
            <a:endParaRPr lang="en-US" dirty="0"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example.</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27DA94-88D2-423E-B129-35FE1B7FEB68}" type="slidenum">
              <a:rPr lang="en-US" smtClean="0">
                <a:cs typeface="Arial" charset="0"/>
              </a:rPr>
              <a:pPr fontAlgn="base">
                <a:spcBef>
                  <a:spcPct val="0"/>
                </a:spcBef>
                <a:spcAft>
                  <a:spcPct val="0"/>
                </a:spcAft>
                <a:defRPr/>
              </a:pPr>
              <a:t>18</a:t>
            </a:fld>
            <a:endParaRPr lang="en-US" dirty="0"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then the cartoon. Another click brings up the question and hint.</a:t>
            </a:r>
          </a:p>
          <a:p>
            <a:pPr eaLnBrk="1" hangingPunct="1">
              <a:spcBef>
                <a:spcPct val="0"/>
              </a:spcBef>
            </a:pPr>
            <a:endParaRPr lang="en-US" b="1"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80619A-55B2-4584-B35D-678F060F76BE}" type="slidenum">
              <a:rPr lang="en-US" smtClean="0">
                <a:cs typeface="Arial" charset="0"/>
              </a:rPr>
              <a:pPr fontAlgn="base">
                <a:spcBef>
                  <a:spcPct val="0"/>
                </a:spcBef>
                <a:spcAft>
                  <a:spcPct val="0"/>
                </a:spcAft>
                <a:defRPr/>
              </a:pPr>
              <a:t>19</a:t>
            </a:fld>
            <a:endParaRPr lang="en-US" dirty="0"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 image on the right is the client’s view through the virtual reality glasses. You could ask students, “would this be effective if she knew it was a simulation?” If they are quick to answer no, prompt them to consider the comparison between a 3D cartoonish but immersive scene, compared to just imagining she’s in a plane, or compared to actually going on a plane despite her phobia. This cartoonish reality might be just the right step up in exposure intensity from a picture or mental image, but not as panic-provoking as an actual flight, which she may not be ready for… yet.</a:t>
            </a:r>
          </a:p>
          <a:p>
            <a:pPr eaLnBrk="1" hangingPunct="1">
              <a:spcBef>
                <a:spcPct val="0"/>
              </a:spcBef>
            </a:pPr>
            <a:endParaRPr lang="en-US" b="1" i="1" smtClean="0"/>
          </a:p>
          <a:p>
            <a:pPr eaLnBrk="1" hangingPunct="1">
              <a:spcBef>
                <a:spcPct val="0"/>
              </a:spcBef>
            </a:pPr>
            <a:endParaRPr lang="en-US" b="1" i="1"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10DC8B-F9B0-4CB3-9429-75FCA5F77A99}" type="slidenum">
              <a:rPr lang="en-US" smtClean="0">
                <a:cs typeface="Arial" charset="0"/>
              </a:rPr>
              <a:pPr fontAlgn="base">
                <a:spcBef>
                  <a:spcPct val="0"/>
                </a:spcBef>
                <a:spcAft>
                  <a:spcPct val="0"/>
                </a:spcAft>
                <a:defRPr/>
              </a:pPr>
              <a:t>20</a:t>
            </a:fld>
            <a:endParaRPr lang="en-US" dirty="0"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4431FA4-2620-433A-8D98-E4B50B491C82}" type="slidenum">
              <a:rPr lang="en-US" smtClean="0">
                <a:latin typeface="Times New Roman" pitchFamily="18" charset="0"/>
              </a:rPr>
              <a:pPr/>
              <a:t>21</a:t>
            </a:fld>
            <a:endParaRPr lang="en-US"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This example, like many, does not neatly fit into categories but is presented in the text as classical conditioning, which it fits more closely. </a:t>
            </a:r>
          </a:p>
          <a:p>
            <a:pPr eaLnBrk="1" hangingPunct="1">
              <a:spcBef>
                <a:spcPct val="0"/>
              </a:spcBef>
            </a:pPr>
            <a:endParaRPr lang="en-US" smtClean="0"/>
          </a:p>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7B389F-77FE-404F-8C28-604A3E73708E}" type="slidenum">
              <a:rPr lang="en-US" smtClean="0">
                <a:cs typeface="Arial" charset="0"/>
              </a:rPr>
              <a:pPr fontAlgn="base">
                <a:spcBef>
                  <a:spcPct val="0"/>
                </a:spcBef>
                <a:spcAft>
                  <a:spcPct val="0"/>
                </a:spcAft>
                <a:defRPr/>
              </a:pPr>
              <a:t>22</a:t>
            </a:fld>
            <a:endParaRPr lang="en-US" dirty="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text.</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B0ACB-4A82-4984-A35F-0723DD653898}" type="slidenum">
              <a:rPr lang="en-US" smtClean="0">
                <a:cs typeface="Arial" charset="0"/>
              </a:rPr>
              <a:pPr fontAlgn="base">
                <a:spcBef>
                  <a:spcPct val="0"/>
                </a:spcBef>
                <a:spcAft>
                  <a:spcPct val="0"/>
                </a:spcAft>
                <a:defRPr/>
              </a:pPr>
              <a:t>2</a:t>
            </a:fld>
            <a:endParaRPr lang="en-US" dirty="0"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Instructor: you might want to ask students to narrate, one line per student, what is represented in this graphic. Then, a fourth student could summarize how this aversive conditioning might help with a drug use habit.</a:t>
            </a:r>
          </a:p>
          <a:p>
            <a:pPr eaLnBrk="1" hangingPunct="1">
              <a:spcBef>
                <a:spcPct val="0"/>
              </a:spcBef>
            </a:pPr>
            <a:r>
              <a:rPr lang="en-US" smtClean="0"/>
              <a:t>The problem with aversive conditioning is that the conditioning is not always generalized to a situation outside of the treatment situation. </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2EF1A7-A3DB-41CB-8D23-78889AD99321}" type="slidenum">
              <a:rPr lang="en-US" smtClean="0">
                <a:cs typeface="Arial" charset="0"/>
              </a:rPr>
              <a:pPr fontAlgn="base">
                <a:spcBef>
                  <a:spcPct val="0"/>
                </a:spcBef>
                <a:spcAft>
                  <a:spcPct val="0"/>
                </a:spcAft>
                <a:defRPr/>
              </a:pPr>
              <a:t>23</a:t>
            </a:fld>
            <a:endParaRPr lang="en-US" dirty="0"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on the right.</a:t>
            </a: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36202E-8959-4728-A868-6CE931AD0D16}" type="slidenum">
              <a:rPr lang="en-US" smtClean="0">
                <a:cs typeface="Arial" charset="0"/>
              </a:rPr>
              <a:pPr fontAlgn="base">
                <a:spcBef>
                  <a:spcPct val="0"/>
                </a:spcBef>
                <a:spcAft>
                  <a:spcPct val="0"/>
                </a:spcAft>
                <a:defRPr/>
              </a:pPr>
              <a:t>24</a:t>
            </a:fld>
            <a:endParaRPr lang="en-US" dirty="0"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16CA2D5-9D72-4F51-88DD-56B3FC6149A3}" type="slidenum">
              <a:rPr lang="en-US" smtClean="0">
                <a:latin typeface="Times New Roman" pitchFamily="18" charset="0"/>
              </a:rPr>
              <a:pPr/>
              <a:t>25</a:t>
            </a:fld>
            <a:endParaRPr lang="en-US"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498908-8C27-4704-BEB0-EEDB867892D1}" type="slidenum">
              <a:rPr lang="en-US" smtClean="0">
                <a:cs typeface="Arial" charset="0"/>
              </a:rPr>
              <a:pPr fontAlgn="base">
                <a:spcBef>
                  <a:spcPct val="0"/>
                </a:spcBef>
                <a:spcAft>
                  <a:spcPct val="0"/>
                </a:spcAft>
                <a:defRPr/>
              </a:pPr>
              <a:t>26</a:t>
            </a:fld>
            <a:endParaRPr lang="en-US" dirty="0"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The chart on this slide assumes the direction of causation is to the right. In reality, pessimistic cognition can be a function of the depression. However, even if the depression came first, these negative thoughts and interpretations can make depression worse.</a:t>
            </a:r>
          </a:p>
          <a:p>
            <a:pPr eaLnBrk="1" hangingPunct="1">
              <a:spcBef>
                <a:spcPct val="0"/>
              </a:spcBef>
            </a:pPr>
            <a:r>
              <a:rPr lang="en-US" smtClean="0"/>
              <a:t>The chart also skips the fact that repeated stress can lead to depression, not just through thinking, but through a biological reaction to chronically high cortisol levels.</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E4287F-EE52-4107-B0F2-5A1FDE203B76}" type="slidenum">
              <a:rPr lang="en-US" smtClean="0">
                <a:cs typeface="Arial" charset="0"/>
              </a:rPr>
              <a:pPr fontAlgn="base">
                <a:spcBef>
                  <a:spcPct val="0"/>
                </a:spcBef>
                <a:spcAft>
                  <a:spcPct val="0"/>
                </a:spcAft>
                <a:defRPr/>
              </a:pPr>
              <a:t>27</a:t>
            </a:fld>
            <a:endParaRPr lang="en-US" dirty="0"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text boxes and “Schools of Cognitive Therapy,” then click to reveal bullets under each school.</a:t>
            </a:r>
          </a:p>
          <a:p>
            <a:pPr eaLnBrk="1" hangingPunct="1">
              <a:spcBef>
                <a:spcPct val="0"/>
              </a:spcBef>
            </a:pPr>
            <a:r>
              <a:rPr lang="en-US" smtClean="0"/>
              <a:t>The third style of therapy is very much less important than the other two styles of therapy mentioned, which is why it doesn’t have its own section in the book or its own slide.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453304-97D5-436E-BF5C-CA57E84B11A8}" type="slidenum">
              <a:rPr lang="en-US" smtClean="0">
                <a:cs typeface="Arial" charset="0"/>
              </a:rPr>
              <a:pPr fontAlgn="base">
                <a:spcBef>
                  <a:spcPct val="0"/>
                </a:spcBef>
                <a:spcAft>
                  <a:spcPct val="0"/>
                </a:spcAft>
                <a:defRPr/>
              </a:pPr>
              <a:t>28</a:t>
            </a:fld>
            <a:endParaRPr lang="en-US" dirty="0"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 text implies that the “behavior” part of this therapy allows the enabling of healthy behaviors. Albert Ellis added the “behavior” part to his “rational therapy” by adding operant conditioning; you can reward yourself sometimes for using the replacement thoughts to help establish the new thinking as a habit.</a:t>
            </a:r>
          </a:p>
          <a:p>
            <a:pPr eaLnBrk="1" hangingPunct="1">
              <a:spcBef>
                <a:spcPct val="0"/>
              </a:spcBef>
            </a:pPr>
            <a:endParaRPr lang="en-US" b="1"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D71B74-FEC9-46E4-A737-037BDE4C4C3A}" type="slidenum">
              <a:rPr lang="en-US" smtClean="0">
                <a:cs typeface="Arial" charset="0"/>
              </a:rPr>
              <a:pPr fontAlgn="base">
                <a:spcBef>
                  <a:spcPct val="0"/>
                </a:spcBef>
                <a:spcAft>
                  <a:spcPct val="0"/>
                </a:spcAft>
                <a:defRPr/>
              </a:pPr>
              <a:t>29</a:t>
            </a:fld>
            <a:endParaRPr lang="en-US" dirty="0"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5A3C7F-494D-4C94-9E28-3541D2B0F18B}" type="slidenum">
              <a:rPr lang="en-US" smtClean="0">
                <a:cs typeface="Arial" charset="0"/>
              </a:rPr>
              <a:pPr fontAlgn="base">
                <a:spcBef>
                  <a:spcPct val="0"/>
                </a:spcBef>
                <a:spcAft>
                  <a:spcPct val="0"/>
                </a:spcAft>
                <a:defRPr/>
              </a:pPr>
              <a:t>30</a:t>
            </a:fld>
            <a:endParaRPr lang="en-US" dirty="0"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E246BE3-4059-444E-BE62-FE36DFA2D5BD}" type="slidenum">
              <a:rPr lang="en-US" smtClean="0">
                <a:latin typeface="Times New Roman" pitchFamily="18" charset="0"/>
              </a:rPr>
              <a:pPr/>
              <a:t>31</a:t>
            </a:fld>
            <a:endParaRPr lang="en-US" smtClean="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b="1" smtClean="0">
              <a:latin typeface="Times New Roman" pitchFamily="18"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Instructor: CBT is one of the most commonly practiced and thoroughly researched forms of psychotherapy. </a:t>
            </a:r>
          </a:p>
          <a:p>
            <a:pPr eaLnBrk="1" hangingPunct="1">
              <a:spcBef>
                <a:spcPct val="0"/>
              </a:spcBef>
            </a:pPr>
            <a:r>
              <a:rPr lang="en-US" smtClean="0"/>
              <a:t>For people with OCD struggling to resist giving in to compulsions, such as the “need” to check three times to make sure a door is closed “the right way” (people with OCD use compulsions to reduce anxiety, even if they know that the actions don’t make sense), there is “exposure and response prevention.” This involves being in the situation that would trigger the compulsion, but doing something else instead until the anxiety subsides. </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8E9205-2041-4F6C-B6DD-605A81BA6146}" type="slidenum">
              <a:rPr lang="en-US" smtClean="0">
                <a:cs typeface="Arial" charset="0"/>
              </a:rPr>
              <a:pPr fontAlgn="base">
                <a:spcBef>
                  <a:spcPct val="0"/>
                </a:spcBef>
                <a:spcAft>
                  <a:spcPct val="0"/>
                </a:spcAft>
                <a:defRPr/>
              </a:pPr>
              <a:t>32</a:t>
            </a:fld>
            <a:endParaRPr lang="en-US" dirty="0"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Click to reveal sidebar bullets.</a:t>
            </a:r>
          </a:p>
          <a:p>
            <a:pPr eaLnBrk="1" hangingPunct="1">
              <a:spcBef>
                <a:spcPct val="0"/>
              </a:spcBef>
            </a:pPr>
            <a:r>
              <a:rPr lang="en-US" dirty="0" smtClean="0"/>
              <a:t>Instructor, you can add that the designer of this chair, Benjamin Rush (1746-1813), was a strong advocate for more humane treatment of the mentally ill. Students may laugh about the supposed humanity of this chair, but compare it to trephination. Actually, some people with autism find firm restraint to be dramatically soothing when they are overwhelmed and stressed.</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884B83-08AA-4108-A471-21C5CA10A6FF}" type="slidenum">
              <a:rPr lang="en-US" smtClean="0">
                <a:cs typeface="Arial" charset="0"/>
              </a:rPr>
              <a:pPr fontAlgn="base">
                <a:spcBef>
                  <a:spcPct val="0"/>
                </a:spcBef>
                <a:spcAft>
                  <a:spcPct val="0"/>
                </a:spcAft>
                <a:defRPr/>
              </a:pPr>
              <a:t>3</a:t>
            </a:fld>
            <a:endParaRPr lang="en-US" dirty="0"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description of each type of therapy.</a:t>
            </a:r>
          </a:p>
          <a:p>
            <a:pPr eaLnBrk="1" hangingPunct="1">
              <a:spcBef>
                <a:spcPct val="0"/>
              </a:spcBef>
            </a:pPr>
            <a:r>
              <a:rPr lang="en-US" smtClean="0"/>
              <a:t>Instructor: you might also make the point that sometimes even individual symptoms are a function of problems in the family system. For example, a child may be reinforced for acting out if it brings the disaffected parents together.</a:t>
            </a:r>
          </a:p>
          <a:p>
            <a:pPr eaLnBrk="1" hangingPunct="1">
              <a:spcBef>
                <a:spcPct val="0"/>
              </a:spcBef>
            </a:pPr>
            <a:r>
              <a:rPr lang="en-US" smtClean="0"/>
              <a:t>A well-known example of a self-help group is a “Twelve Step” group like Alcoholics Anonymous; these groups support members’ work on recommended steps of managing problems with addiction.</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DF3D46-42B9-4624-824D-E5A0DA5AAF84}" type="slidenum">
              <a:rPr lang="en-US" smtClean="0">
                <a:cs typeface="Arial" charset="0"/>
              </a:rPr>
              <a:pPr fontAlgn="base">
                <a:spcBef>
                  <a:spcPct val="0"/>
                </a:spcBef>
                <a:spcAft>
                  <a:spcPct val="0"/>
                </a:spcAft>
                <a:defRPr/>
              </a:pPr>
              <a:t>33</a:t>
            </a:fld>
            <a:endParaRPr lang="en-US" dirty="0"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on left.</a:t>
            </a:r>
          </a:p>
          <a:p>
            <a:pPr eaLnBrk="1" hangingPunct="1">
              <a:spcBef>
                <a:spcPct val="0"/>
              </a:spcBef>
            </a:pPr>
            <a:r>
              <a:rPr lang="en-US" b="1" smtClean="0"/>
              <a:t>Click to reveal sidebar</a:t>
            </a:r>
            <a:r>
              <a:rPr lang="en-US" smtClean="0"/>
              <a:t>. The crucial question related to the first bullet point is, “would the client have improved even without therapy?” </a:t>
            </a:r>
          </a:p>
          <a:p>
            <a:pPr eaLnBrk="1" hangingPunct="1">
              <a:spcBef>
                <a:spcPct val="0"/>
              </a:spcBef>
            </a:pPr>
            <a:r>
              <a:rPr lang="en-US" b="1" smtClean="0"/>
              <a:t>Click to reveal bottom bar.</a:t>
            </a:r>
          </a:p>
          <a:p>
            <a:pPr eaLnBrk="1" hangingPunct="1">
              <a:spcBef>
                <a:spcPct val="0"/>
              </a:spcBef>
            </a:pPr>
            <a:r>
              <a:rPr lang="en-US" smtClean="0"/>
              <a:t>The placebo group might receive a bogus intervention.</a:t>
            </a:r>
          </a:p>
          <a:p>
            <a:pPr eaLnBrk="1" hangingPunct="1">
              <a:spcBef>
                <a:spcPct val="0"/>
              </a:spcBef>
            </a:pPr>
            <a:r>
              <a:rPr lang="en-US" smtClean="0"/>
              <a:t>See if students can guess the value of a control group: </a:t>
            </a:r>
            <a:r>
              <a:rPr lang="en-US" i="1" smtClean="0"/>
              <a:t>to control for maturation/regression to the mean, getting better with time.</a:t>
            </a:r>
          </a:p>
          <a:p>
            <a:pPr eaLnBrk="1" hangingPunct="1">
              <a:spcBef>
                <a:spcPct val="0"/>
              </a:spcBef>
            </a:pPr>
            <a:r>
              <a:rPr lang="en-US" smtClean="0"/>
              <a:t>See if students can guess the value of a placebo: </a:t>
            </a:r>
            <a:r>
              <a:rPr lang="en-US" i="1" smtClean="0"/>
              <a:t>to control for client expectations of improvement with intervention.</a:t>
            </a:r>
            <a:endParaRPr lang="en-US" smtClean="0"/>
          </a:p>
          <a:p>
            <a:pPr eaLnBrk="1" hangingPunct="1">
              <a:spcBef>
                <a:spcPct val="0"/>
              </a:spcBef>
            </a:pPr>
            <a:r>
              <a:rPr lang="en-US" smtClean="0"/>
              <a:t>In this case, “control for” means “make sure improvement is not caused by.”</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795D54-B839-4BAC-BD41-D01AEF141B6F}" type="slidenum">
              <a:rPr lang="en-US" smtClean="0">
                <a:cs typeface="Arial" charset="0"/>
              </a:rPr>
              <a:pPr fontAlgn="base">
                <a:spcBef>
                  <a:spcPct val="0"/>
                </a:spcBef>
                <a:spcAft>
                  <a:spcPct val="0"/>
                </a:spcAft>
                <a:defRPr/>
              </a:pPr>
              <a:t>34</a:t>
            </a:fld>
            <a:endParaRPr lang="en-US" dirty="0"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Instructor: to see if students understand this information, ask the following question and wait for laughter as well as a response: “What percentage of TREATED people had poorer outcomes than the average treated person? [The answer is just under 50 percent, by definition]? Do you find this surprising? Would you find it surprising if almost 50 percent of your test scores were lower than your average score?</a:t>
            </a:r>
          </a:p>
          <a:p>
            <a:pPr eaLnBrk="1" hangingPunct="1">
              <a:spcBef>
                <a:spcPct val="0"/>
              </a:spcBef>
            </a:pPr>
            <a:r>
              <a:rPr lang="en-US" smtClean="0">
                <a:sym typeface="Wingdings" pitchFamily="2" charset="2"/>
              </a:rPr>
              <a:t>A statistics-savvy student might speaks up here, using information from the intelligence chapter to ask, “don’t you mean “median” score?” Or s/he might challenge whether it’s really 50 percent depending on skewing of the data. The student is technically correct, but ask her/him to keep focus on the main point.</a:t>
            </a:r>
            <a:endParaRPr lang="en-US" smtClean="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3F7F23-C636-4762-8419-C52069442B0F}" type="slidenum">
              <a:rPr lang="en-US" smtClean="0">
                <a:cs typeface="Arial" charset="0"/>
              </a:rPr>
              <a:pPr fontAlgn="base">
                <a:spcBef>
                  <a:spcPct val="0"/>
                </a:spcBef>
                <a:spcAft>
                  <a:spcPct val="0"/>
                </a:spcAft>
                <a:defRPr/>
              </a:pPr>
              <a:t>35</a:t>
            </a:fld>
            <a:endParaRPr lang="en-US" dirty="0"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show the most effective therapy for each problem.</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EB7E8D-052B-4594-8EF7-FA0F115D0641}" type="slidenum">
              <a:rPr lang="en-US" smtClean="0">
                <a:cs typeface="Arial" charset="0"/>
              </a:rPr>
              <a:pPr fontAlgn="base">
                <a:spcBef>
                  <a:spcPct val="0"/>
                </a:spcBef>
                <a:spcAft>
                  <a:spcPct val="0"/>
                </a:spcAft>
                <a:defRPr/>
              </a:pPr>
              <a:t>36</a:t>
            </a:fld>
            <a:endParaRPr lang="en-US" dirty="0"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show bottom bar.</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9F625-DA62-4FB4-890E-23A1361F391D}" type="slidenum">
              <a:rPr lang="en-US" smtClean="0">
                <a:cs typeface="Arial" charset="0"/>
              </a:rPr>
              <a:pPr fontAlgn="base">
                <a:spcBef>
                  <a:spcPct val="0"/>
                </a:spcBef>
                <a:spcAft>
                  <a:spcPct val="0"/>
                </a:spcAft>
                <a:defRPr/>
              </a:pPr>
              <a:t>37</a:t>
            </a:fld>
            <a:endParaRPr lang="en-US" dirty="0"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8E5758-BE8B-4CE0-A5B3-D007DF1989E5}" type="slidenum">
              <a:rPr lang="en-US" smtClean="0">
                <a:cs typeface="Arial" charset="0"/>
              </a:rPr>
              <a:pPr fontAlgn="base">
                <a:spcBef>
                  <a:spcPct val="0"/>
                </a:spcBef>
                <a:spcAft>
                  <a:spcPct val="0"/>
                </a:spcAft>
                <a:defRPr/>
              </a:pPr>
              <a:t>38</a:t>
            </a:fld>
            <a:endParaRPr lang="en-US" dirty="0"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a:t>
            </a:r>
          </a:p>
          <a:p>
            <a:pPr eaLnBrk="1" hangingPunct="1">
              <a:spcBef>
                <a:spcPct val="0"/>
              </a:spcBef>
            </a:pPr>
            <a:r>
              <a:rPr lang="en-US" smtClean="0"/>
              <a:t>The successful working relationship between therapist and client has been called the</a:t>
            </a:r>
            <a:r>
              <a:rPr lang="en-US" b="1" smtClean="0"/>
              <a:t> </a:t>
            </a:r>
            <a:r>
              <a:rPr lang="en-US" u="sng" smtClean="0"/>
              <a:t>therapeutic alliance</a:t>
            </a:r>
            <a:r>
              <a:rPr lang="en-US" smtClean="0"/>
              <a:t>.</a:t>
            </a:r>
          </a:p>
          <a:p>
            <a:pPr eaLnBrk="1" hangingPunct="1">
              <a:spcBef>
                <a:spcPct val="0"/>
              </a:spcBef>
            </a:pPr>
            <a:r>
              <a:rPr lang="en-US" smtClean="0"/>
              <a:t>Psychotherapy also may offer:</a:t>
            </a:r>
          </a:p>
          <a:p>
            <a:pPr eaLnBrk="1" hangingPunct="1">
              <a:spcBef>
                <a:spcPct val="0"/>
              </a:spcBef>
            </a:pPr>
            <a:r>
              <a:rPr lang="en-US" smtClean="0"/>
              <a:t>1. a safe place to explore feelings, ideas, self.</a:t>
            </a:r>
          </a:p>
          <a:p>
            <a:pPr eaLnBrk="1" hangingPunct="1">
              <a:spcBef>
                <a:spcPct val="0"/>
              </a:spcBef>
            </a:pPr>
            <a:r>
              <a:rPr lang="en-US" smtClean="0"/>
              <a:t>2. a source of ideas (not “advice”) and options for behaving and seeing things differently.</a:t>
            </a:r>
          </a:p>
          <a:p>
            <a:pPr eaLnBrk="1" hangingPunct="1">
              <a:spcBef>
                <a:spcPct val="0"/>
              </a:spcBef>
            </a:pPr>
            <a:r>
              <a:rPr lang="en-US" smtClean="0"/>
              <a:t>3. exercises in behavioral, cognitive, and emotional change.</a:t>
            </a:r>
          </a:p>
          <a:p>
            <a:pPr eaLnBrk="1" hangingPunct="1">
              <a:spcBef>
                <a:spcPct val="0"/>
              </a:spcBef>
            </a:pPr>
            <a:r>
              <a:rPr lang="en-US" smtClean="0"/>
              <a:t>4. affirmation for who you are, along with support for change.</a:t>
            </a:r>
          </a:p>
          <a:p>
            <a:pPr eaLnBrk="1" hangingPunct="1">
              <a:spcBef>
                <a:spcPct val="0"/>
              </a:spcBef>
            </a:pPr>
            <a:r>
              <a:rPr lang="en-US" smtClean="0"/>
              <a:t>5. a source of challenge and enrichment to support neural growth and integration.</a:t>
            </a:r>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61B6D4-2377-4BE4-BBDC-FB6DC70C4A4C}" type="slidenum">
              <a:rPr lang="en-US" smtClean="0">
                <a:cs typeface="Arial" charset="0"/>
              </a:rPr>
              <a:pPr fontAlgn="base">
                <a:spcBef>
                  <a:spcPct val="0"/>
                </a:spcBef>
                <a:spcAft>
                  <a:spcPct val="0"/>
                </a:spcAft>
                <a:defRPr/>
              </a:pPr>
              <a:t>39</a:t>
            </a:fld>
            <a:endParaRPr lang="en-US" dirty="0"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Instructor: you might begin introduce this slide by saying, “therapists do not say ‘I understand’ or ‘I know what you mean.’ Everyone’s has different experiences, backgrounds, meanings, and even if you’ve been through a similar event, the client may have experienced it differently.” Even if you go to the same denomination of church, your beliefs may serve a different function in your life. </a:t>
            </a:r>
          </a:p>
          <a:p>
            <a:pPr eaLnBrk="1" hangingPunct="1">
              <a:spcBef>
                <a:spcPct val="0"/>
              </a:spcBef>
            </a:pPr>
            <a:r>
              <a:rPr lang="en-US" smtClean="0"/>
              <a:t>Research shows that therapists who are curious and open are more effective at working with clients from different backgrounds than therapists who study a great deal of diversity material.</a:t>
            </a: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6EC2B6-3E65-40C8-BCBE-3A89D30D2473}" type="slidenum">
              <a:rPr lang="en-US" smtClean="0">
                <a:cs typeface="Arial" charset="0"/>
              </a:rPr>
              <a:pPr fontAlgn="base">
                <a:spcBef>
                  <a:spcPct val="0"/>
                </a:spcBef>
                <a:spcAft>
                  <a:spcPct val="0"/>
                </a:spcAft>
                <a:defRPr/>
              </a:pPr>
              <a:t>40</a:t>
            </a:fld>
            <a:endParaRPr lang="en-US" dirty="0"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smtClean="0"/>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80371C-07C6-4546-B8A8-CAC511F95545}" type="slidenum">
              <a:rPr lang="en-US" smtClean="0">
                <a:cs typeface="Arial" charset="0"/>
              </a:rPr>
              <a:pPr fontAlgn="base">
                <a:spcBef>
                  <a:spcPct val="0"/>
                </a:spcBef>
                <a:spcAft>
                  <a:spcPct val="0"/>
                </a:spcAft>
                <a:defRPr/>
              </a:pPr>
              <a:t>41</a:t>
            </a:fld>
            <a:endParaRPr lang="en-US" dirty="0"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Remember, although there is still psychosurgery, we are not drilling holes in skulls anymore.</a:t>
            </a:r>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39D36C-1EAB-408F-9F61-06B0880A3A30}" type="slidenum">
              <a:rPr lang="en-US" smtClean="0">
                <a:cs typeface="Arial" charset="0"/>
              </a:rPr>
              <a:pPr fontAlgn="base">
                <a:spcBef>
                  <a:spcPct val="0"/>
                </a:spcBef>
                <a:spcAft>
                  <a:spcPct val="0"/>
                </a:spcAft>
                <a:defRPr/>
              </a:pPr>
              <a:t>42</a:t>
            </a:fld>
            <a:endParaRPr lang="en-US" dirty="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After bubbles appear, click through to reveal remaining text.</a:t>
            </a:r>
            <a:endParaRPr lang="en-US" smtClean="0"/>
          </a:p>
          <a:p>
            <a:pPr eaLnBrk="1" hangingPunct="1">
              <a:spcBef>
                <a:spcPct val="0"/>
              </a:spcBef>
            </a:pPr>
            <a:r>
              <a:rPr lang="en-US" smtClean="0"/>
              <a:t> </a:t>
            </a:r>
            <a:endParaRPr lang="en-US" b="1"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ECDB57-CCE7-4D30-9761-9A7BAC2CB47C}" type="slidenum">
              <a:rPr lang="en-US" smtClean="0">
                <a:cs typeface="Arial" charset="0"/>
              </a:rPr>
              <a:pPr fontAlgn="base">
                <a:spcBef>
                  <a:spcPct val="0"/>
                </a:spcBef>
                <a:spcAft>
                  <a:spcPct val="0"/>
                </a:spcAft>
                <a:defRPr/>
              </a:pPr>
              <a:t>4</a:t>
            </a:fld>
            <a:endParaRPr lang="en-US" dirty="0"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674BF3-04AC-465A-97F4-E9EB6A464970}" type="slidenum">
              <a:rPr lang="en-US" smtClean="0">
                <a:cs typeface="Arial" charset="0"/>
              </a:rPr>
              <a:pPr fontAlgn="base">
                <a:spcBef>
                  <a:spcPct val="0"/>
                </a:spcBef>
                <a:spcAft>
                  <a:spcPct val="0"/>
                </a:spcAft>
                <a:defRPr/>
              </a:pPr>
              <a:t>43</a:t>
            </a:fld>
            <a:endParaRPr lang="en-US" dirty="0"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09409CE-CFEC-4059-9A7C-14C2C86BE83C}" type="slidenum">
              <a:rPr lang="en-US" smtClean="0">
                <a:latin typeface="Times New Roman" pitchFamily="18" charset="0"/>
              </a:rPr>
              <a:pPr/>
              <a:t>44</a:t>
            </a:fld>
            <a:endParaRPr lang="en-US"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b="1" smtClean="0">
                <a:latin typeface="Times New Roman" pitchFamily="18" charset="0"/>
              </a:rPr>
              <a:t>OBJECTIVE 18</a:t>
            </a:r>
            <a:r>
              <a:rPr lang="en-US" b="1" smtClean="0">
                <a:latin typeface="Times New Roman" pitchFamily="18" charset="0"/>
                <a:cs typeface="Arial" charset="0"/>
              </a:rPr>
              <a:t>| Define psychopharmacology, and explain how double-blind studies help researchers evaluate a drug’s effectiveness.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5E4F9DC-8A33-4F7D-AECB-50B07043C9B5}" type="slidenum">
              <a:rPr lang="en-US" smtClean="0">
                <a:latin typeface="Times New Roman" pitchFamily="18" charset="0"/>
              </a:rPr>
              <a:pPr/>
              <a:t>45</a:t>
            </a:fld>
            <a:endParaRPr lang="en-US" smtClean="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b="1" smtClean="0">
                <a:latin typeface="Times New Roman" pitchFamily="18" charset="0"/>
              </a:rPr>
              <a:t>OBJECTIVE 18</a:t>
            </a:r>
            <a:r>
              <a:rPr lang="en-US" b="1" smtClean="0">
                <a:latin typeface="Times New Roman" pitchFamily="18" charset="0"/>
                <a:cs typeface="Arial" charset="0"/>
              </a:rPr>
              <a:t>| Define psychopharmacology, and explain how double-blind studies help researchers evaluate a drug’s effectiveness.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Brand names for antipsychotics that students might have heard of: Haldol, Risperdal, Clozaril, Zyprexa, Abilify, Seroquel. I have left Zyprexa on the list because it’s mentioned in the text, even though it’s rarely used because of the increased risk of diabetes. </a:t>
            </a:r>
          </a:p>
          <a:p>
            <a:pPr eaLnBrk="1" hangingPunct="1">
              <a:spcBef>
                <a:spcPct val="0"/>
              </a:spcBef>
            </a:pPr>
            <a:r>
              <a:rPr lang="en-US" smtClean="0"/>
              <a:t> “Tardive dykenesia” literally means “late bad movements”; it shows up</a:t>
            </a:r>
            <a:r>
              <a:rPr lang="en-US" b="1" smtClean="0"/>
              <a:t> </a:t>
            </a:r>
            <a:r>
              <a:rPr lang="en-US" u="sng" smtClean="0"/>
              <a:t>later</a:t>
            </a:r>
            <a:r>
              <a:rPr lang="en-US" smtClean="0"/>
              <a:t> than other side effects, and only after chronic use.</a:t>
            </a:r>
          </a:p>
          <a:p>
            <a:pPr eaLnBrk="1" hangingPunct="1">
              <a:spcBef>
                <a:spcPct val="0"/>
              </a:spcBef>
            </a:pPr>
            <a:r>
              <a:rPr lang="en-US" smtClean="0"/>
              <a:t>Antianxiety medicine includes alprazolam (Xanax), lorazepam (Ativan), and buspirone (Buspar).</a:t>
            </a:r>
          </a:p>
          <a:p>
            <a:pPr eaLnBrk="1" hangingPunct="1">
              <a:spcBef>
                <a:spcPct val="0"/>
              </a:spcBef>
            </a:pPr>
            <a:r>
              <a:rPr lang="en-US" smtClean="0"/>
              <a:t>A student might say, “I take Paxil (or Effexor or Prozac) for anxiety.” Yes, many medications for depression also have benefits for anxiety disorders. This is especially true for OCD more for the “worrying” than for the physical agitation parts of anxiety. </a:t>
            </a:r>
          </a:p>
          <a:p>
            <a:pPr eaLnBrk="1" hangingPunct="1">
              <a:spcBef>
                <a:spcPct val="0"/>
              </a:spcBef>
            </a:pPr>
            <a:r>
              <a:rPr lang="en-US" smtClean="0"/>
              <a:t>In case someone asks, “slowing nervous system activity” (under “Antianxiety”) is mostly about increasing synaptic levels of the inhibitory neurotransmitter GABA.</a:t>
            </a:r>
          </a:p>
          <a:p>
            <a:pPr eaLnBrk="1" hangingPunct="1">
              <a:spcBef>
                <a:spcPct val="0"/>
              </a:spcBef>
            </a:pPr>
            <a:r>
              <a:rPr lang="en-US" smtClean="0"/>
              <a:t>Antidepressant medication includes fluoxetine (Prozac), citalopram (Celexa), paroxetine (Paxil), and sertraline (Zoloft).</a:t>
            </a: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5E6AC1-E610-40E3-A0DB-8FECB908319F}" type="slidenum">
              <a:rPr lang="en-US" smtClean="0">
                <a:cs typeface="Arial" charset="0"/>
              </a:rPr>
              <a:pPr fontAlgn="base">
                <a:spcBef>
                  <a:spcPct val="0"/>
                </a:spcBef>
                <a:spcAft>
                  <a:spcPct val="0"/>
                </a:spcAft>
                <a:defRPr/>
              </a:pPr>
              <a:t>46</a:t>
            </a:fld>
            <a:endParaRPr lang="en-US" dirty="0"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461600-9E85-4CCE-9FD7-9670A0571DFF}" type="slidenum">
              <a:rPr lang="en-US" smtClean="0">
                <a:cs typeface="Arial" charset="0"/>
              </a:rPr>
              <a:pPr fontAlgn="base">
                <a:spcBef>
                  <a:spcPct val="0"/>
                </a:spcBef>
                <a:spcAft>
                  <a:spcPct val="0"/>
                </a:spcAft>
                <a:defRPr/>
              </a:pPr>
              <a:t>47</a:t>
            </a:fld>
            <a:endParaRPr lang="en-US" dirty="0"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7656F40-8BC8-44B5-B850-AC637A1FFE92}" type="slidenum">
              <a:rPr lang="en-US" smtClean="0">
                <a:latin typeface="Times New Roman" pitchFamily="18" charset="0"/>
              </a:rPr>
              <a:pPr/>
              <a:t>48</a:t>
            </a:fld>
            <a:endParaRPr lang="en-US" smtClean="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CFD08A8-DED0-4674-B2A6-E615AC052206}" type="slidenum">
              <a:rPr lang="en-US" smtClean="0">
                <a:latin typeface="Times New Roman" pitchFamily="18" charset="0"/>
              </a:rPr>
              <a:pPr/>
              <a:t>49</a:t>
            </a:fld>
            <a:endParaRPr lang="en-US"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b="1" smtClean="0">
                <a:latin typeface="Times New Roman" pitchFamily="18" charset="0"/>
              </a:rPr>
              <a:t>OBJECTIVE 19</a:t>
            </a:r>
            <a:r>
              <a:rPr lang="en-US" b="1" smtClean="0">
                <a:latin typeface="Times New Roman" pitchFamily="18" charset="0"/>
                <a:cs typeface="Arial" charset="0"/>
              </a:rPr>
              <a:t>| Describe the characteristics of antipsychotic drugs, and discuss their use in treating specific disorders.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583913F-727D-48B7-8624-03B1EB917AA7}" type="slidenum">
              <a:rPr lang="en-US" smtClean="0">
                <a:latin typeface="Times New Roman" pitchFamily="18" charset="0"/>
              </a:rPr>
              <a:pPr/>
              <a:t>50</a:t>
            </a:fld>
            <a:endParaRPr lang="en-US"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b="1" smtClean="0">
              <a:latin typeface="Times New Roman" pitchFamily="18"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19F7382-E69D-4669-83AA-492514113C14}" type="slidenum">
              <a:rPr lang="en-US" smtClean="0">
                <a:latin typeface="Times New Roman" pitchFamily="18" charset="0"/>
              </a:rPr>
              <a:pPr/>
              <a:t>51</a:t>
            </a:fld>
            <a:endParaRPr lang="en-US"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b="1" smtClean="0">
                <a:latin typeface="Times New Roman" pitchFamily="18" charset="0"/>
              </a:rPr>
              <a:t>OBJECTIVE 20</a:t>
            </a:r>
            <a:r>
              <a:rPr lang="en-US" b="1" smtClean="0">
                <a:latin typeface="Times New Roman" pitchFamily="18" charset="0"/>
                <a:cs typeface="Arial" charset="0"/>
              </a:rPr>
              <a:t>| Describe the characteristics of antianxiety drugs, and discuss their use in treating specific disorders.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8A33F18-AFD0-4CA8-BD9D-D6CEA0454D14}" type="slidenum">
              <a:rPr lang="en-US" smtClean="0">
                <a:latin typeface="Times New Roman" pitchFamily="18" charset="0"/>
              </a:rPr>
              <a:pPr/>
              <a:t>52</a:t>
            </a:fld>
            <a:endParaRPr lang="en-US" smtClean="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b="1" smtClean="0">
                <a:latin typeface="Times New Roman" pitchFamily="18" charset="0"/>
              </a:rPr>
              <a:t>OBJECTIVE 21</a:t>
            </a:r>
            <a:r>
              <a:rPr lang="en-US" b="1" smtClean="0">
                <a:latin typeface="Times New Roman" pitchFamily="18" charset="0"/>
                <a:cs typeface="Arial" charset="0"/>
              </a:rPr>
              <a:t>| Describe the characteristics of antidepressant drugs, and discuss their use in treating specific disorders.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Click to reveal sub-bullets for each type of therapy.</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F9F8F4-5C9F-4D81-97C9-092F89ABA29E}" type="slidenum">
              <a:rPr lang="en-US" smtClean="0">
                <a:cs typeface="Arial" charset="0"/>
              </a:rPr>
              <a:pPr fontAlgn="base">
                <a:spcBef>
                  <a:spcPct val="0"/>
                </a:spcBef>
                <a:spcAft>
                  <a:spcPct val="0"/>
                </a:spcAft>
                <a:defRPr/>
              </a:pPr>
              <a:t>5</a:t>
            </a:fld>
            <a:endParaRPr lang="en-US" dirty="0" smtClean="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a:p>
            <a:pPr eaLnBrk="1" hangingPunct="1">
              <a:spcBef>
                <a:spcPct val="0"/>
              </a:spcBef>
            </a:pPr>
            <a:r>
              <a:rPr lang="en-US" smtClean="0"/>
              <a:t>Mood stabilizers include lithium, and anti-seizure medications such as Depakote, Tegretol, and Lamictal.</a:t>
            </a:r>
          </a:p>
          <a:p>
            <a:pPr eaLnBrk="1" hangingPunct="1">
              <a:spcBef>
                <a:spcPct val="0"/>
              </a:spcBef>
            </a:pPr>
            <a:r>
              <a:rPr lang="en-US" smtClean="0"/>
              <a:t>ADHD stimulants include methlyphenidate (Ritalin, Concerta) and amphetamine salts (Adderal).</a:t>
            </a:r>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D72D38-67C0-4886-80D4-2EE2938763B5}" type="slidenum">
              <a:rPr lang="en-US" smtClean="0">
                <a:cs typeface="Arial" charset="0"/>
              </a:rPr>
              <a:pPr fontAlgn="base">
                <a:spcBef>
                  <a:spcPct val="0"/>
                </a:spcBef>
                <a:spcAft>
                  <a:spcPct val="0"/>
                </a:spcAft>
                <a:defRPr/>
              </a:pPr>
              <a:t>53</a:t>
            </a:fld>
            <a:endParaRPr lang="en-US" dirty="0"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7F3D05-A60A-407D-978F-20832DE738CE}" type="slidenum">
              <a:rPr lang="en-US" smtClean="0">
                <a:cs typeface="Arial" charset="0"/>
              </a:rPr>
              <a:pPr fontAlgn="base">
                <a:spcBef>
                  <a:spcPct val="0"/>
                </a:spcBef>
                <a:spcAft>
                  <a:spcPct val="0"/>
                </a:spcAft>
                <a:defRPr/>
              </a:pPr>
              <a:t>54</a:t>
            </a:fld>
            <a:endParaRPr lang="en-US" dirty="0" smtClean="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692876-FA7B-46DB-A5BC-826E7417656D}" type="slidenum">
              <a:rPr lang="en-US" smtClean="0">
                <a:cs typeface="Arial" charset="0"/>
              </a:rPr>
              <a:pPr fontAlgn="base">
                <a:spcBef>
                  <a:spcPct val="0"/>
                </a:spcBef>
                <a:spcAft>
                  <a:spcPct val="0"/>
                </a:spcAft>
                <a:defRPr/>
              </a:pPr>
              <a:t>55</a:t>
            </a:fld>
            <a:endParaRPr lang="en-US" dirty="0" smtClean="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Automatic animation.</a:t>
            </a:r>
            <a:endParaRPr lang="en-US" smtClean="0"/>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72519E-E634-47C8-A2C8-0F63100C5196}" type="slidenum">
              <a:rPr lang="en-US" smtClean="0">
                <a:cs typeface="Arial" charset="0"/>
              </a:rPr>
              <a:pPr fontAlgn="base">
                <a:spcBef>
                  <a:spcPct val="0"/>
                </a:spcBef>
                <a:spcAft>
                  <a:spcPct val="0"/>
                </a:spcAft>
                <a:defRPr/>
              </a:pPr>
              <a:t>56</a:t>
            </a:fld>
            <a:endParaRPr lang="en-US" dirty="0" smtClean="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3CCD503-44AB-410A-8A91-3DC873EFAAF5}" type="slidenum">
              <a:rPr lang="en-US" smtClean="0">
                <a:latin typeface="Times New Roman" pitchFamily="18" charset="0"/>
              </a:rPr>
              <a:pPr/>
              <a:t>57</a:t>
            </a:fld>
            <a:endParaRPr lang="en-US" smtClean="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b="1" smtClean="0">
                <a:latin typeface="Times New Roman" pitchFamily="18" charset="0"/>
              </a:rPr>
              <a:t>OBJECTIVE 24</a:t>
            </a:r>
            <a:r>
              <a:rPr lang="en-US" b="1" smtClean="0">
                <a:latin typeface="Times New Roman" pitchFamily="18" charset="0"/>
                <a:cs typeface="Arial" charset="0"/>
              </a:rPr>
              <a:t>| Summarize the history of the psychosurgical procedure known as lobotomy, and discuss the use of psychosurgery today.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3006C57-AA00-4975-B9D5-0D7C67206243}" type="slidenum">
              <a:rPr lang="en-US" smtClean="0">
                <a:latin typeface="Times New Roman" pitchFamily="18" charset="0"/>
              </a:rPr>
              <a:pPr/>
              <a:t>58</a:t>
            </a:fld>
            <a:endParaRPr lang="en-US" smtClean="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3586AC3-334A-461A-887F-130093B07DF9}" type="slidenum">
              <a:rPr lang="en-US" smtClean="0">
                <a:latin typeface="Times New Roman" pitchFamily="18" charset="0"/>
              </a:rPr>
              <a:pPr/>
              <a:t>59</a:t>
            </a:fld>
            <a:endParaRPr lang="en-US" smtClean="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endParaRPr lang="en-US" b="1"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AD1390-56A1-4978-95F6-50E1C07A5A23}" type="slidenum">
              <a:rPr lang="en-US" smtClean="0">
                <a:cs typeface="Arial" charset="0"/>
              </a:rPr>
              <a:pPr fontAlgn="base">
                <a:spcBef>
                  <a:spcPct val="0"/>
                </a:spcBef>
                <a:spcAft>
                  <a:spcPct val="0"/>
                </a:spcAft>
                <a:defRPr/>
              </a:pPr>
              <a:t>60</a:t>
            </a:fld>
            <a:endParaRPr lang="en-US" dirty="0" smtClean="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endParaRPr lang="en-US" smtClean="0"/>
          </a:p>
          <a:p>
            <a:pPr eaLnBrk="1" hangingPunct="1">
              <a:spcBef>
                <a:spcPct val="0"/>
              </a:spcBef>
            </a:pPr>
            <a:endParaRPr lang="en-US" b="1"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7A0366-3FBE-4481-AFC3-9DD291AB0FD7}" type="slidenum">
              <a:rPr lang="en-US" smtClean="0">
                <a:cs typeface="Arial" charset="0"/>
              </a:rPr>
              <a:pPr fontAlgn="base">
                <a:spcBef>
                  <a:spcPct val="0"/>
                </a:spcBef>
                <a:spcAft>
                  <a:spcPct val="0"/>
                </a:spcAft>
                <a:defRPr/>
              </a:pPr>
              <a:t>61</a:t>
            </a:fld>
            <a:endParaRPr lang="en-US" dirty="0"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285C58C-EF24-4E5E-8B73-8CAAFD7A6395}" type="slidenum">
              <a:rPr lang="en-US" smtClean="0">
                <a:latin typeface="Times New Roman" pitchFamily="18" charset="0"/>
              </a:rPr>
              <a:pPr/>
              <a:t>6</a:t>
            </a:fld>
            <a:endParaRPr lang="en-US"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b="1" smtClean="0">
              <a:latin typeface="Times New Roman" pitchFamily="18"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a:t>
            </a:r>
          </a:p>
          <a:p>
            <a:pPr eaLnBrk="1" hangingPunct="1">
              <a:spcBef>
                <a:spcPct val="0"/>
              </a:spcBef>
            </a:pPr>
            <a:r>
              <a:rPr lang="en-US" smtClean="0"/>
              <a:t>These psychoanalytic conflicts were presumed to exist among the id, ego, and superego. These are parts of the personality, often assumed to be related to sexual desires, that are repressed because they feel inappropriate. You can note, as this picture shows, that Freud sat out of his patients’ view so that they would be more uninhibited in their associations, less likely to be distracted by him, and more likely to transfer onto the therapist the feelings associated with past people. </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8F5501-82D8-4D3A-B434-8B6466A744A4}" type="slidenum">
              <a:rPr lang="en-US" smtClean="0">
                <a:cs typeface="Arial" charset="0"/>
              </a:rPr>
              <a:pPr fontAlgn="base">
                <a:spcBef>
                  <a:spcPct val="0"/>
                </a:spcBef>
                <a:spcAft>
                  <a:spcPct val="0"/>
                </a:spcAft>
                <a:defRPr/>
              </a:pPr>
              <a:t>7</a:t>
            </a:fld>
            <a:endParaRPr lang="en-US" dirty="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 animation.</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18BB64-367A-4A1B-89D3-978E6841CAF7}" type="slidenum">
              <a:rPr lang="en-US" smtClean="0">
                <a:cs typeface="Arial" charset="0"/>
              </a:rPr>
              <a:pPr fontAlgn="base">
                <a:spcBef>
                  <a:spcPct val="0"/>
                </a:spcBef>
                <a:spcAft>
                  <a:spcPct val="0"/>
                </a:spcAft>
                <a:defRPr/>
              </a:pPr>
              <a:t>8</a:t>
            </a:fld>
            <a:endParaRPr lang="en-US" dirty="0"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Click to reveal bullets under each heading.</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D5D280-C877-454F-B7DE-8994CB4AF9A5}" type="slidenum">
              <a:rPr lang="en-US" smtClean="0">
                <a:cs typeface="Arial" charset="0"/>
              </a:rPr>
              <a:pPr fontAlgn="base">
                <a:spcBef>
                  <a:spcPct val="0"/>
                </a:spcBef>
                <a:spcAft>
                  <a:spcPct val="0"/>
                </a:spcAft>
                <a:defRPr/>
              </a:pPr>
              <a:t>9</a:t>
            </a:fld>
            <a:endParaRPr lang="en-US"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C61A37B-FF07-4AC9-948B-F44E89E7D6EA}" type="datetimeFigureOut">
              <a:rPr lang="en-US"/>
              <a:pPr>
                <a:defRPr/>
              </a:pPr>
              <a:t>4/18/2016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42403F-FF48-44DC-B5FE-2DEABCED9D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E009B1-9C07-40D3-9EA0-8AAA6D06FFD1}" type="datetimeFigureOut">
              <a:rPr lang="en-US"/>
              <a:pPr>
                <a:defRPr/>
              </a:pPr>
              <a:t>4/18/2016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90E11D-C248-4594-A79C-6659C46B2AE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03FB28-7E3D-49D3-97BE-1723B014E8CD}" type="datetimeFigureOut">
              <a:rPr lang="en-US"/>
              <a:pPr>
                <a:defRPr/>
              </a:pPr>
              <a:t>4/18/2016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CDFE06-8722-4245-8CE5-28A0A324C7B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Psychology 7e in Modules</a:t>
            </a:r>
          </a:p>
        </p:txBody>
      </p:sp>
      <p:sp>
        <p:nvSpPr>
          <p:cNvPr id="7" name="Rectangle 6"/>
          <p:cNvSpPr>
            <a:spLocks noGrp="1" noChangeArrowheads="1"/>
          </p:cNvSpPr>
          <p:nvPr>
            <p:ph type="sldNum" sz="quarter" idx="12"/>
          </p:nvPr>
        </p:nvSpPr>
        <p:spPr/>
        <p:txBody>
          <a:bodyPr/>
          <a:lstStyle>
            <a:lvl1pPr>
              <a:defRPr/>
            </a:lvl1pPr>
          </a:lstStyle>
          <a:p>
            <a:pPr>
              <a:defRPr/>
            </a:pPr>
            <a:fld id="{B8892513-AAF7-4284-85D9-065B6CBEA95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A75BB-6433-4E47-90EE-6AB5F83F4D5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D2C0D1-5D89-43ED-ABA3-8BC3F66E97E9}" type="datetimeFigureOut">
              <a:rPr lang="en-US"/>
              <a:pPr>
                <a:defRPr/>
              </a:pPr>
              <a:t>4/18/2016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31BDD-635A-44D0-BDFB-80B6D1524E4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ADC379-B88A-4DBA-8F60-33D38764F863}" type="datetimeFigureOut">
              <a:rPr lang="en-US"/>
              <a:pPr>
                <a:defRPr/>
              </a:pPr>
              <a:t>4/18/2016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E25F69-8FCE-4BA6-88E4-509A05B2D12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3ED3A2-7685-46A6-A37F-E6CA8B0DC43E}" type="datetimeFigureOut">
              <a:rPr lang="en-US"/>
              <a:pPr>
                <a:defRPr/>
              </a:pPr>
              <a:t>4/18/2016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D85127-3DE0-4E45-8C00-98768711B58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6C4E78-8C3E-425D-83FA-786CE0BC1D69}" type="datetimeFigureOut">
              <a:rPr lang="en-US"/>
              <a:pPr>
                <a:defRPr/>
              </a:pPr>
              <a:t>4/18/2016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081686-F451-49FF-ABCE-8562E1ECB7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AD6F54-DA26-40CB-B997-CF9C936C1B2D}" type="datetimeFigureOut">
              <a:rPr lang="en-US"/>
              <a:pPr>
                <a:defRPr/>
              </a:pPr>
              <a:t>4/18/2016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2E99F5B-6C09-4EBF-AB79-E7C581ADD3F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9D83BA-EA82-4ACE-9DB9-A2733B7CB1A0}" type="datetimeFigureOut">
              <a:rPr lang="en-US"/>
              <a:pPr>
                <a:defRPr/>
              </a:pPr>
              <a:t>4/18/2016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4870182-F43E-4B78-AF50-A1E236DBA84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BE7D86-DBCF-4EBC-A53B-B716088871FE}" type="datetimeFigureOut">
              <a:rPr lang="en-US"/>
              <a:pPr>
                <a:defRPr/>
              </a:pPr>
              <a:t>4/18/2016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50FDA2-2FC5-4596-9E35-24D1227CE83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B7D238-927B-48B8-8ECE-ACD8606B4B42}" type="datetimeFigureOut">
              <a:rPr lang="en-US"/>
              <a:pPr>
                <a:defRPr/>
              </a:pPr>
              <a:t>4/18/2016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800D41-143D-431A-B9D7-B5B792F4166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241420F-C311-4D79-83C3-CB49229BE7C5}" type="datetimeFigureOut">
              <a:rPr lang="en-US"/>
              <a:pPr>
                <a:defRPr/>
              </a:pPr>
              <a:t>4/18/2016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A46FE12-A110-4085-AD9E-445A4D40F3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329238" y="2436636"/>
            <a:ext cx="3541712" cy="2327275"/>
          </a:xfrm>
          <a:prstGeom prst="rect">
            <a:avLst/>
          </a:prstGeom>
          <a:ln>
            <a:noFill/>
          </a:ln>
          <a:effectLst>
            <a:outerShdw blurRad="292100" dist="139700" dir="2700000" algn="tl" rotWithShape="0">
              <a:srgbClr val="333333">
                <a:alpha val="65000"/>
              </a:srgbClr>
            </a:outerShdw>
          </a:effectLst>
          <a:extLst/>
        </p:spPr>
      </p:pic>
      <p:sp>
        <p:nvSpPr>
          <p:cNvPr id="4099" name="Title 1"/>
          <p:cNvSpPr>
            <a:spLocks noGrp="1"/>
          </p:cNvSpPr>
          <p:nvPr>
            <p:ph type="title"/>
          </p:nvPr>
        </p:nvSpPr>
        <p:spPr>
          <a:xfrm>
            <a:off x="0" y="0"/>
            <a:ext cx="9144000" cy="1039813"/>
          </a:xfrm>
          <a:solidFill>
            <a:srgbClr val="3AA082"/>
          </a:solidFill>
        </p:spPr>
        <p:txBody>
          <a:bodyPr lIns="274320"/>
          <a:lstStyle/>
          <a:p>
            <a:pPr algn="l" eaLnBrk="1" hangingPunct="1">
              <a:lnSpc>
                <a:spcPts val="4200"/>
              </a:lnSpc>
            </a:pPr>
            <a:r>
              <a:rPr lang="en-US" b="1" dirty="0" smtClean="0">
                <a:solidFill>
                  <a:srgbClr val="F8F6E3"/>
                </a:solidFill>
              </a:rPr>
              <a:t>        Overview</a:t>
            </a:r>
            <a:endParaRPr lang="en-US" sz="3200" b="1" i="1" dirty="0" smtClean="0">
              <a:solidFill>
                <a:srgbClr val="F8F6E3"/>
              </a:solidFill>
            </a:endParaRPr>
          </a:p>
        </p:txBody>
      </p:sp>
      <p:sp>
        <p:nvSpPr>
          <p:cNvPr id="3" name="Content Placeholder 2"/>
          <p:cNvSpPr>
            <a:spLocks noGrp="1"/>
          </p:cNvSpPr>
          <p:nvPr>
            <p:ph idx="1"/>
          </p:nvPr>
        </p:nvSpPr>
        <p:spPr>
          <a:xfrm>
            <a:off x="136525" y="1096963"/>
            <a:ext cx="5864225" cy="5600700"/>
          </a:xfrm>
          <a:prstGeom prst="roundRect">
            <a:avLst>
              <a:gd name="adj" fmla="val 16667"/>
            </a:avLst>
          </a:prstGeom>
          <a:solidFill>
            <a:srgbClr val="F8F6E3">
              <a:alpha val="79999"/>
            </a:srgbClr>
          </a:solidFill>
        </p:spPr>
        <p:txBody>
          <a:bodyPr anchor="ctr"/>
          <a:lstStyle/>
          <a:p>
            <a:pPr eaLnBrk="1" hangingPunct="1">
              <a:lnSpc>
                <a:spcPts val="2400"/>
              </a:lnSpc>
              <a:spcBef>
                <a:spcPct val="0"/>
              </a:spcBef>
              <a:spcAft>
                <a:spcPts val="600"/>
              </a:spcAft>
              <a:buFont typeface="Wingdings" pitchFamily="2" charset="2"/>
              <a:buChar char="§"/>
            </a:pPr>
            <a:r>
              <a:rPr lang="en-US" sz="2600" smtClean="0"/>
              <a:t>Major types of psychotherapy include psychoanalytic, humanistic, behavior, cognitive, and individual, group, and family psychotherapy.</a:t>
            </a:r>
          </a:p>
          <a:p>
            <a:pPr eaLnBrk="1" hangingPunct="1">
              <a:lnSpc>
                <a:spcPts val="2400"/>
              </a:lnSpc>
              <a:spcBef>
                <a:spcPct val="0"/>
              </a:spcBef>
              <a:spcAft>
                <a:spcPts val="600"/>
              </a:spcAft>
              <a:buFont typeface="Wingdings" pitchFamily="2" charset="2"/>
              <a:buChar char="§"/>
            </a:pPr>
            <a:r>
              <a:rPr lang="en-US" sz="2600" smtClean="0"/>
              <a:t>Issues in psychotherapy include culture, gender, values, effective factors and types, and the evaluation of psychotherapy effectiveness.</a:t>
            </a:r>
          </a:p>
          <a:p>
            <a:pPr eaLnBrk="1" hangingPunct="1">
              <a:lnSpc>
                <a:spcPts val="2400"/>
              </a:lnSpc>
              <a:spcBef>
                <a:spcPct val="0"/>
              </a:spcBef>
              <a:spcAft>
                <a:spcPts val="600"/>
              </a:spcAft>
              <a:buFont typeface="Wingdings" pitchFamily="2" charset="2"/>
              <a:buChar char="§"/>
            </a:pPr>
            <a:r>
              <a:rPr lang="en-US" sz="2600" smtClean="0"/>
              <a:t>We’ll also look at biomedical therapies such as drugs, brain stimulation, surgery, and lifestyle change.</a:t>
            </a:r>
          </a:p>
          <a:p>
            <a:pPr eaLnBrk="1" hangingPunct="1">
              <a:lnSpc>
                <a:spcPts val="2400"/>
              </a:lnSpc>
              <a:spcBef>
                <a:spcPct val="0"/>
              </a:spcBef>
              <a:spcAft>
                <a:spcPts val="600"/>
              </a:spcAft>
              <a:buFont typeface="Wingdings" pitchFamily="2" charset="2"/>
              <a:buChar char="§"/>
            </a:pPr>
            <a:r>
              <a:rPr lang="en-US" sz="2600" smtClean="0"/>
              <a:t>Finally, we’ll briefly consider the prevention of psychological disorders.</a:t>
            </a:r>
          </a:p>
        </p:txBody>
      </p:sp>
      <p:sp>
        <p:nvSpPr>
          <p:cNvPr id="4" name="Rounded Rectangle 3"/>
          <p:cNvSpPr/>
          <p:nvPr/>
        </p:nvSpPr>
        <p:spPr>
          <a:xfrm>
            <a:off x="5413375" y="137936"/>
            <a:ext cx="3730625" cy="1622425"/>
          </a:xfrm>
          <a:prstGeom prst="roundRect">
            <a:avLst/>
          </a:prstGeom>
          <a:solidFill>
            <a:srgbClr val="A5366C"/>
          </a:solidFill>
        </p:spPr>
        <p:txBody>
          <a:bodyPr anchor="ctr"/>
          <a:lstStyle/>
          <a:p>
            <a:pPr algn="ctr" fontAlgn="auto">
              <a:lnSpc>
                <a:spcPts val="2400"/>
              </a:lnSpc>
              <a:spcBef>
                <a:spcPct val="20000"/>
              </a:spcBef>
              <a:spcAft>
                <a:spcPts val="0"/>
              </a:spcAft>
              <a:defRPr/>
            </a:pPr>
            <a:r>
              <a:rPr lang="en-US" sz="2400" b="1" dirty="0">
                <a:solidFill>
                  <a:schemeClr val="accent6">
                    <a:lumMod val="60000"/>
                    <a:lumOff val="40000"/>
                  </a:schemeClr>
                </a:solidFill>
                <a:latin typeface="+mn-lt"/>
                <a:cs typeface="+mn-cs"/>
              </a:rPr>
              <a:t>Therapy </a:t>
            </a:r>
            <a:r>
              <a:rPr lang="en-US" sz="2400" dirty="0">
                <a:solidFill>
                  <a:srgbClr val="F8F6E3"/>
                </a:solidFill>
                <a:latin typeface="+mn-lt"/>
                <a:cs typeface="+mn-cs"/>
              </a:rPr>
              <a:t>refers to how mental disorders are treated, with the help of the knowledge base of psychology.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50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06400" y="228600"/>
            <a:ext cx="6985000" cy="1143000"/>
          </a:xfrm>
        </p:spPr>
        <p:txBody>
          <a:bodyPr/>
          <a:lstStyle/>
          <a:p>
            <a:r>
              <a:rPr lang="en-US" sz="4400" smtClean="0">
                <a:solidFill>
                  <a:srgbClr val="6600CC"/>
                </a:solidFill>
              </a:rPr>
              <a:t>Assessing the Unconscious</a:t>
            </a:r>
          </a:p>
        </p:txBody>
      </p:sp>
      <p:sp>
        <p:nvSpPr>
          <p:cNvPr id="21507" name="Rectangle 3"/>
          <p:cNvSpPr>
            <a:spLocks noGrp="1" noChangeArrowheads="1"/>
          </p:cNvSpPr>
          <p:nvPr>
            <p:ph type="body" idx="1"/>
          </p:nvPr>
        </p:nvSpPr>
        <p:spPr>
          <a:xfrm>
            <a:off x="609600" y="1905000"/>
            <a:ext cx="3962400" cy="4171950"/>
          </a:xfrm>
        </p:spPr>
        <p:txBody>
          <a:bodyPr/>
          <a:lstStyle/>
          <a:p>
            <a:r>
              <a:rPr lang="en-US" smtClean="0">
                <a:solidFill>
                  <a:srgbClr val="6600CC"/>
                </a:solidFill>
              </a:rPr>
              <a:t>Projective Test</a:t>
            </a:r>
            <a:r>
              <a:rPr lang="en-US" smtClean="0"/>
              <a:t> </a:t>
            </a:r>
          </a:p>
          <a:p>
            <a:pPr lvl="1"/>
            <a:r>
              <a:rPr lang="en-US" smtClean="0"/>
              <a:t>a personality test, that provides ambiguous stimuli designed to trigger projection of one’s inner dynamics</a:t>
            </a:r>
          </a:p>
          <a:p>
            <a:pPr lvl="2"/>
            <a:r>
              <a:rPr lang="en-US" smtClean="0"/>
              <a:t>TAT</a:t>
            </a:r>
          </a:p>
          <a:p>
            <a:pPr lvl="2"/>
            <a:r>
              <a:rPr lang="en-US" smtClean="0"/>
              <a:t>Rorschach</a:t>
            </a:r>
          </a:p>
        </p:txBody>
      </p:sp>
      <p:pic>
        <p:nvPicPr>
          <p:cNvPr id="26628" name="Picture 8" descr="http://image.shutterstock.com/display_pic_with_logo/10629/10629,1239099942,2/stock-photo-old-home-film-projector-running-and-projecting-blank-movie-on-a-screen-with-visible-beam-of-light-28097680.jpg"/>
          <p:cNvPicPr>
            <a:picLocks noChangeAspect="1" noChangeArrowheads="1"/>
          </p:cNvPicPr>
          <p:nvPr/>
        </p:nvPicPr>
        <p:blipFill>
          <a:blip r:embed="rId2" cstate="print"/>
          <a:srcRect/>
          <a:stretch>
            <a:fillRect/>
          </a:stretch>
        </p:blipFill>
        <p:spPr bwMode="auto">
          <a:xfrm>
            <a:off x="4648200" y="2133600"/>
            <a:ext cx="428625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7" dur="500"/>
                                        <p:tgtEl>
                                          <p:spTgt spid="2150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10"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06400" y="228600"/>
            <a:ext cx="6985000" cy="1143000"/>
          </a:xfrm>
        </p:spPr>
        <p:txBody>
          <a:bodyPr/>
          <a:lstStyle/>
          <a:p>
            <a:r>
              <a:rPr lang="en-US" sz="4400" smtClean="0">
                <a:solidFill>
                  <a:srgbClr val="6600CC"/>
                </a:solidFill>
              </a:rPr>
              <a:t>Assessing the Unconscious</a:t>
            </a:r>
          </a:p>
        </p:txBody>
      </p:sp>
      <p:sp>
        <p:nvSpPr>
          <p:cNvPr id="25603" name="Rectangle 3"/>
          <p:cNvSpPr>
            <a:spLocks noGrp="1" noChangeArrowheads="1"/>
          </p:cNvSpPr>
          <p:nvPr>
            <p:ph type="body" idx="1"/>
          </p:nvPr>
        </p:nvSpPr>
        <p:spPr>
          <a:xfrm>
            <a:off x="152400" y="1905000"/>
            <a:ext cx="3810000" cy="4171950"/>
          </a:xfrm>
        </p:spPr>
        <p:txBody>
          <a:bodyPr>
            <a:normAutofit fontScale="92500"/>
          </a:bodyPr>
          <a:lstStyle/>
          <a:p>
            <a:pPr>
              <a:defRPr/>
            </a:pPr>
            <a:r>
              <a:rPr lang="en-US" dirty="0" smtClean="0">
                <a:solidFill>
                  <a:srgbClr val="6600CC"/>
                </a:solidFill>
              </a:rPr>
              <a:t>Thematic Apperception Test (TAT)</a:t>
            </a:r>
            <a:r>
              <a:rPr lang="en-US" dirty="0" smtClean="0"/>
              <a:t> </a:t>
            </a:r>
          </a:p>
          <a:p>
            <a:pPr lvl="1">
              <a:defRPr/>
            </a:pPr>
            <a:r>
              <a:rPr lang="en-US" dirty="0" smtClean="0"/>
              <a:t>people express their inner feelings and interests through the stories they make up about ambiguous scenes</a:t>
            </a:r>
          </a:p>
        </p:txBody>
      </p:sp>
      <p:pic>
        <p:nvPicPr>
          <p:cNvPr id="22532" name="Picture 6" descr="H:\Psychology\picture\couple.jpg"/>
          <p:cNvPicPr>
            <a:picLocks noChangeAspect="1" noChangeArrowheads="1"/>
          </p:cNvPicPr>
          <p:nvPr/>
        </p:nvPicPr>
        <p:blipFill>
          <a:blip r:embed="rId2" cstate="print"/>
          <a:srcRect/>
          <a:stretch>
            <a:fillRect/>
          </a:stretch>
        </p:blipFill>
        <p:spPr bwMode="auto">
          <a:xfrm>
            <a:off x="5486400" y="457200"/>
            <a:ext cx="2728913" cy="2743200"/>
          </a:xfrm>
          <a:prstGeom prst="rect">
            <a:avLst/>
          </a:prstGeom>
          <a:noFill/>
          <a:ln w="9525">
            <a:noFill/>
            <a:miter lim="800000"/>
            <a:headEnd/>
            <a:tailEnd/>
          </a:ln>
        </p:spPr>
      </p:pic>
      <p:pic>
        <p:nvPicPr>
          <p:cNvPr id="22533" name="Picture 2" descr="http://images1.fanpop.com/images/photos/1300000/Example-of-Thematic-Apperception-Test-psychology-1310980-305-400.gif"/>
          <p:cNvPicPr>
            <a:picLocks noChangeAspect="1" noChangeArrowheads="1"/>
          </p:cNvPicPr>
          <p:nvPr/>
        </p:nvPicPr>
        <p:blipFill>
          <a:blip r:embed="rId3" cstate="print"/>
          <a:srcRect/>
          <a:stretch>
            <a:fillRect/>
          </a:stretch>
        </p:blipFill>
        <p:spPr bwMode="auto">
          <a:xfrm>
            <a:off x="3962400" y="3505200"/>
            <a:ext cx="2149475" cy="2819400"/>
          </a:xfrm>
          <a:prstGeom prst="rect">
            <a:avLst/>
          </a:prstGeom>
          <a:noFill/>
          <a:ln w="9525">
            <a:noFill/>
            <a:miter lim="800000"/>
            <a:headEnd/>
            <a:tailEnd/>
          </a:ln>
        </p:spPr>
      </p:pic>
      <p:pic>
        <p:nvPicPr>
          <p:cNvPr id="22534" name="Picture 4" descr="http://www.dissentingview.net/ThematicApperceptionTestImage13MF.gif"/>
          <p:cNvPicPr>
            <a:picLocks noChangeAspect="1" noChangeArrowheads="1"/>
          </p:cNvPicPr>
          <p:nvPr/>
        </p:nvPicPr>
        <p:blipFill>
          <a:blip r:embed="rId4" cstate="print"/>
          <a:srcRect l="11163" t="5054" r="10698" b="3999"/>
          <a:stretch>
            <a:fillRect/>
          </a:stretch>
        </p:blipFill>
        <p:spPr bwMode="auto">
          <a:xfrm>
            <a:off x="6324600" y="3886200"/>
            <a:ext cx="24892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linds(horizontal)">
                                      <p:cBhvr>
                                        <p:cTn id="7" dur="500"/>
                                        <p:tgtEl>
                                          <p:spTgt spid="22533"/>
                                        </p:tgtEl>
                                      </p:cBhvr>
                                    </p:animEffect>
                                  </p:childTnLst>
                                </p:cTn>
                              </p:par>
                              <p:par>
                                <p:cTn id="8" presetID="3" presetClass="entr" presetSubtype="10" fill="hold" nodeType="withEffect">
                                  <p:stCondLst>
                                    <p:cond delay="0"/>
                                  </p:stCondLst>
                                  <p:childTnLst>
                                    <p:set>
                                      <p:cBhvr>
                                        <p:cTn id="9" dur="1" fill="hold">
                                          <p:stCondLst>
                                            <p:cond delay="0"/>
                                          </p:stCondLst>
                                        </p:cTn>
                                        <p:tgtEl>
                                          <p:spTgt spid="22534"/>
                                        </p:tgtEl>
                                        <p:attrNameLst>
                                          <p:attrName>style.visibility</p:attrName>
                                        </p:attrNameLst>
                                      </p:cBhvr>
                                      <p:to>
                                        <p:strVal val="visible"/>
                                      </p:to>
                                    </p:set>
                                    <p:animEffect transition="in" filter="blinds(horizontal)">
                                      <p:cBhvr>
                                        <p:cTn id="10" dur="500"/>
                                        <p:tgtEl>
                                          <p:spTgt spid="22534"/>
                                        </p:tgtEl>
                                      </p:cBhvr>
                                    </p:animEffect>
                                  </p:childTnLst>
                                </p:cTn>
                              </p:par>
                              <p:par>
                                <p:cTn id="11" presetID="3" presetClass="entr" presetSubtype="10" fill="hold" nodeType="with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blinds(horizontal)">
                                      <p:cBhvr>
                                        <p:cTn id="13"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06400" y="228600"/>
            <a:ext cx="6985000" cy="1143000"/>
          </a:xfrm>
        </p:spPr>
        <p:txBody>
          <a:bodyPr/>
          <a:lstStyle/>
          <a:p>
            <a:r>
              <a:rPr lang="en-US" sz="4400" smtClean="0">
                <a:solidFill>
                  <a:srgbClr val="6600CC"/>
                </a:solidFill>
              </a:rPr>
              <a:t>Assessing the Unconscious</a:t>
            </a:r>
          </a:p>
        </p:txBody>
      </p:sp>
      <p:sp>
        <p:nvSpPr>
          <p:cNvPr id="27651" name="Rectangle 3"/>
          <p:cNvSpPr>
            <a:spLocks noGrp="1" noChangeArrowheads="1"/>
          </p:cNvSpPr>
          <p:nvPr>
            <p:ph type="body" idx="1"/>
          </p:nvPr>
        </p:nvSpPr>
        <p:spPr>
          <a:xfrm>
            <a:off x="0" y="1676400"/>
            <a:ext cx="3581400" cy="4171950"/>
          </a:xfrm>
        </p:spPr>
        <p:txBody>
          <a:bodyPr>
            <a:normAutofit fontScale="85000" lnSpcReduction="20000"/>
          </a:bodyPr>
          <a:lstStyle/>
          <a:p>
            <a:pPr>
              <a:defRPr/>
            </a:pPr>
            <a:r>
              <a:rPr lang="en-US" sz="3600" dirty="0" smtClean="0">
                <a:solidFill>
                  <a:srgbClr val="6600CC"/>
                </a:solidFill>
              </a:rPr>
              <a:t>Rorschach Inkblot Test</a:t>
            </a:r>
            <a:r>
              <a:rPr lang="en-US" sz="3600" dirty="0" smtClean="0"/>
              <a:t> </a:t>
            </a:r>
          </a:p>
          <a:p>
            <a:pPr lvl="1">
              <a:defRPr/>
            </a:pPr>
            <a:r>
              <a:rPr lang="en-US" sz="3200" dirty="0" smtClean="0"/>
              <a:t>the most widely used projective test</a:t>
            </a:r>
          </a:p>
          <a:p>
            <a:pPr lvl="1">
              <a:defRPr/>
            </a:pPr>
            <a:r>
              <a:rPr lang="en-US" sz="3200" dirty="0" smtClean="0"/>
              <a:t>seeks to identify people’s inner feelings by analyzing their interpretations of the blots</a:t>
            </a:r>
          </a:p>
        </p:txBody>
      </p:sp>
      <p:pic>
        <p:nvPicPr>
          <p:cNvPr id="23556" name="Picture 6" descr="http://www.all-about-forensic-psychology.com/images/inkblotjoke.jpg"/>
          <p:cNvPicPr>
            <a:picLocks noChangeAspect="1" noChangeArrowheads="1"/>
          </p:cNvPicPr>
          <p:nvPr/>
        </p:nvPicPr>
        <p:blipFill>
          <a:blip r:embed="rId2" cstate="print"/>
          <a:srcRect/>
          <a:stretch>
            <a:fillRect/>
          </a:stretch>
        </p:blipFill>
        <p:spPr bwMode="auto">
          <a:xfrm>
            <a:off x="3505200" y="1752600"/>
            <a:ext cx="2819400" cy="3763963"/>
          </a:xfrm>
          <a:prstGeom prst="rect">
            <a:avLst/>
          </a:prstGeom>
          <a:noFill/>
          <a:ln w="9525">
            <a:noFill/>
            <a:miter lim="800000"/>
            <a:headEnd/>
            <a:tailEnd/>
          </a:ln>
        </p:spPr>
      </p:pic>
      <p:pic>
        <p:nvPicPr>
          <p:cNvPr id="23557" name="Picture 5" descr="http://3.bp.blogspot.com/-_9LnBad1dac/TegMQPt9oGI/AAAAAAAAAcw/tRWwG6zL3kA/s1600/watchmen-rorschach02-plain.jpg"/>
          <p:cNvPicPr>
            <a:picLocks noChangeAspect="1" noChangeArrowheads="1"/>
          </p:cNvPicPr>
          <p:nvPr/>
        </p:nvPicPr>
        <p:blipFill>
          <a:blip r:embed="rId3" cstate="print"/>
          <a:srcRect l="14999"/>
          <a:stretch>
            <a:fillRect/>
          </a:stretch>
        </p:blipFill>
        <p:spPr bwMode="auto">
          <a:xfrm>
            <a:off x="6400800" y="1295400"/>
            <a:ext cx="2590800" cy="2286000"/>
          </a:xfrm>
          <a:prstGeom prst="rect">
            <a:avLst/>
          </a:prstGeom>
          <a:noFill/>
          <a:ln w="9525">
            <a:noFill/>
            <a:miter lim="800000"/>
            <a:headEnd/>
            <a:tailEnd/>
          </a:ln>
        </p:spPr>
      </p:pic>
      <p:pic>
        <p:nvPicPr>
          <p:cNvPr id="28678" name="Picture 1031" descr="http://www.inkblottestwallpaper.com/inkblottest3"/>
          <p:cNvPicPr>
            <a:picLocks noChangeAspect="1" noChangeArrowheads="1"/>
          </p:cNvPicPr>
          <p:nvPr/>
        </p:nvPicPr>
        <p:blipFill>
          <a:blip r:embed="rId4" cstate="print"/>
          <a:srcRect/>
          <a:stretch>
            <a:fillRect/>
          </a:stretch>
        </p:blipFill>
        <p:spPr bwMode="auto">
          <a:xfrm>
            <a:off x="6410325" y="4652963"/>
            <a:ext cx="2733675" cy="2205037"/>
          </a:xfrm>
          <a:prstGeom prst="rect">
            <a:avLst/>
          </a:prstGeom>
          <a:noFill/>
          <a:ln w="9525">
            <a:noFill/>
            <a:miter lim="800000"/>
            <a:headEnd/>
            <a:tailEnd/>
          </a:ln>
        </p:spPr>
      </p:pic>
      <p:pic>
        <p:nvPicPr>
          <p:cNvPr id="28679" name="Picture 3" descr="PSYCH.jpg"/>
          <p:cNvPicPr>
            <a:picLocks noChangeAspect="1"/>
          </p:cNvPicPr>
          <p:nvPr/>
        </p:nvPicPr>
        <p:blipFill>
          <a:blip r:embed="rId5" cstate="print"/>
          <a:srcRect/>
          <a:stretch>
            <a:fillRect/>
          </a:stretch>
        </p:blipFill>
        <p:spPr bwMode="auto">
          <a:xfrm>
            <a:off x="0" y="0"/>
            <a:ext cx="9144000" cy="6888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5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blinds(horizontal)">
                                      <p:cBhvr>
                                        <p:cTn id="12"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C67F5ABD-3686-494C-847B-CD78F7C514C6}" type="slidenum">
              <a:rPr lang="en-US"/>
              <a:pPr>
                <a:defRPr/>
              </a:pPr>
              <a:t>13</a:t>
            </a:fld>
            <a:endParaRPr lang="en-US"/>
          </a:p>
        </p:txBody>
      </p:sp>
      <p:sp>
        <p:nvSpPr>
          <p:cNvPr id="12291" name="Rectangle 2"/>
          <p:cNvSpPr>
            <a:spLocks noGrp="1" noChangeArrowheads="1"/>
          </p:cNvSpPr>
          <p:nvPr>
            <p:ph type="title"/>
          </p:nvPr>
        </p:nvSpPr>
        <p:spPr>
          <a:xfrm>
            <a:off x="685800" y="0"/>
            <a:ext cx="7772400" cy="1143000"/>
          </a:xfrm>
        </p:spPr>
        <p:txBody>
          <a:bodyPr/>
          <a:lstStyle/>
          <a:p>
            <a:pPr eaLnBrk="1" hangingPunct="1"/>
            <a:r>
              <a:rPr lang="en-US" sz="4000" smtClean="0">
                <a:solidFill>
                  <a:schemeClr val="tx1"/>
                </a:solidFill>
                <a:latin typeface="Palatino Linotype" pitchFamily="18" charset="0"/>
              </a:rPr>
              <a:t>Humanistic Therapies</a:t>
            </a:r>
          </a:p>
        </p:txBody>
      </p:sp>
      <p:sp>
        <p:nvSpPr>
          <p:cNvPr id="12292" name="Rectangle 3"/>
          <p:cNvSpPr>
            <a:spLocks noGrp="1" noChangeArrowheads="1"/>
          </p:cNvSpPr>
          <p:nvPr>
            <p:ph type="body" sz="half" idx="1"/>
          </p:nvPr>
        </p:nvSpPr>
        <p:spPr>
          <a:xfrm>
            <a:off x="914400" y="1143000"/>
            <a:ext cx="7772400" cy="4800600"/>
          </a:xfrm>
        </p:spPr>
        <p:txBody>
          <a:bodyPr/>
          <a:lstStyle/>
          <a:p>
            <a:pPr marL="0" indent="0" eaLnBrk="1" hangingPunct="1"/>
            <a:r>
              <a:rPr lang="en-US" sz="2800" smtClean="0">
                <a:solidFill>
                  <a:srgbClr val="0000FF"/>
                </a:solidFill>
                <a:latin typeface="Palatino Linotype" pitchFamily="18" charset="0"/>
              </a:rPr>
              <a:t>Humanistic therapists</a:t>
            </a:r>
            <a:r>
              <a:rPr lang="en-US" sz="2800" smtClean="0">
                <a:latin typeface="Palatino Linotype" pitchFamily="18" charset="0"/>
              </a:rPr>
              <a:t> aim to boost self-fulfillment by helping people grow in self-awareness and self-acceptance.</a:t>
            </a:r>
          </a:p>
          <a:p>
            <a:pPr marL="0" indent="0" eaLnBrk="1" hangingPunct="1">
              <a:buFontTx/>
              <a:buNone/>
            </a:pPr>
            <a:r>
              <a:rPr lang="en-US" sz="2800" smtClean="0">
                <a:latin typeface="Palatino Linotype" pitchFamily="18" charset="0"/>
              </a:rPr>
              <a:t>  </a:t>
            </a:r>
          </a:p>
          <a:p>
            <a:pPr marL="0" indent="0" eaLnBrk="1" hangingPunct="1"/>
            <a:r>
              <a:rPr lang="en-US" sz="2800" smtClean="0">
                <a:latin typeface="Palatino Linotype" pitchFamily="18" charset="0"/>
              </a:rPr>
              <a:t>Activating the </a:t>
            </a:r>
            <a:r>
              <a:rPr lang="en-US" sz="2800" smtClean="0">
                <a:solidFill>
                  <a:srgbClr val="FF0000"/>
                </a:solidFill>
                <a:latin typeface="Palatino Linotype" pitchFamily="18" charset="0"/>
              </a:rPr>
              <a:t>self-actualizing tendency </a:t>
            </a:r>
            <a:r>
              <a:rPr lang="en-US" sz="2800" smtClean="0">
                <a:latin typeface="Palatino Linotype" pitchFamily="18" charset="0"/>
              </a:rPr>
              <a:t>is a primary goal.</a:t>
            </a:r>
          </a:p>
          <a:p>
            <a:pPr marL="0" indent="0" eaLnBrk="1" hangingPunct="1"/>
            <a:endParaRPr lang="en-US" sz="2800" smtClean="0">
              <a:solidFill>
                <a:srgbClr val="6600CC"/>
              </a:solidFill>
              <a:latin typeface="Palatino Linotype" pitchFamily="18" charset="0"/>
            </a:endParaRPr>
          </a:p>
          <a:p>
            <a:pPr marL="0" indent="0" eaLnBrk="1" hangingPunct="1"/>
            <a:r>
              <a:rPr lang="en-US" sz="2800" smtClean="0">
                <a:latin typeface="Palatino Linotype" pitchFamily="18" charset="0"/>
              </a:rPr>
              <a:t>Reconciling the </a:t>
            </a:r>
            <a:r>
              <a:rPr lang="en-US" sz="2800" smtClean="0">
                <a:solidFill>
                  <a:srgbClr val="FF0000"/>
                </a:solidFill>
                <a:latin typeface="Palatino Linotype" pitchFamily="18" charset="0"/>
              </a:rPr>
              <a:t>Real Self and Ideal Self</a:t>
            </a:r>
            <a:r>
              <a:rPr lang="en-US" sz="2800" smtClean="0">
                <a:latin typeface="Palatino Linotype" pitchFamily="18" charset="0"/>
              </a:rPr>
              <a:t>, thereby reducing </a:t>
            </a:r>
            <a:r>
              <a:rPr lang="en-US" sz="2800" smtClean="0">
                <a:solidFill>
                  <a:srgbClr val="0000FF"/>
                </a:solidFill>
                <a:latin typeface="Palatino Linotype" pitchFamily="18" charset="0"/>
              </a:rPr>
              <a:t>incongruence</a:t>
            </a:r>
            <a:r>
              <a:rPr lang="en-US" sz="2800" smtClean="0">
                <a:latin typeface="Palatino Linotype" pitchFamily="18" charset="0"/>
              </a:rPr>
              <a:t>, is also a focus.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766763" y="2152650"/>
            <a:ext cx="4206875" cy="4206875"/>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A9397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spcCol="1270" anchor="ctr"/>
          <a:lstStyle/>
          <a:p>
            <a:pPr algn="ctr" defTabSz="1066800" fontAlgn="auto">
              <a:lnSpc>
                <a:spcPts val="2800"/>
              </a:lnSpc>
              <a:spcAft>
                <a:spcPts val="0"/>
              </a:spcAft>
              <a:defRPr/>
            </a:pPr>
            <a:r>
              <a:rPr lang="en-US" sz="2800" b="1" dirty="0">
                <a:solidFill>
                  <a:schemeClr val="accent6">
                    <a:lumMod val="60000"/>
                    <a:lumOff val="40000"/>
                  </a:schemeClr>
                </a:solidFill>
              </a:rPr>
              <a:t>Humanistic therapy </a:t>
            </a:r>
            <a:r>
              <a:rPr lang="en-US" sz="2800" dirty="0">
                <a:solidFill>
                  <a:srgbClr val="F8F6E3"/>
                </a:solidFill>
              </a:rPr>
              <a:t>attempts to s</a:t>
            </a:r>
            <a:r>
              <a:rPr lang="en-US" sz="2800" i="1" dirty="0">
                <a:solidFill>
                  <a:srgbClr val="F8F6E3"/>
                </a:solidFill>
              </a:rPr>
              <a:t>upport personal growth by helping people gain self-awareness and self-acceptance.</a:t>
            </a:r>
          </a:p>
        </p:txBody>
      </p:sp>
      <p:sp>
        <p:nvSpPr>
          <p:cNvPr id="11" name="Rectangle 10"/>
          <p:cNvSpPr/>
          <p:nvPr/>
        </p:nvSpPr>
        <p:spPr>
          <a:xfrm>
            <a:off x="652463" y="150813"/>
            <a:ext cx="7932737" cy="769937"/>
          </a:xfrm>
          <a:prstGeom prst="rect">
            <a:avLst/>
          </a:prstGeom>
        </p:spPr>
        <p:txBody>
          <a:bodyPr anchor="ctr">
            <a:normAutofit/>
          </a:bodyPr>
          <a:lstStyle/>
          <a:p>
            <a:pPr algn="ctr" fontAlgn="auto">
              <a:spcAft>
                <a:spcPts val="0"/>
              </a:spcAft>
              <a:defRPr/>
            </a:pPr>
            <a:r>
              <a:rPr lang="en-US" sz="4400" b="1" dirty="0">
                <a:solidFill>
                  <a:srgbClr val="3AA082"/>
                </a:solidFill>
                <a:latin typeface="+mj-lt"/>
                <a:ea typeface="+mj-ea"/>
                <a:cs typeface="+mj-cs"/>
              </a:rPr>
              <a:t>Humanistic Therapies</a:t>
            </a:r>
            <a:endParaRPr lang="en-US" sz="4400" b="1" baseline="30000" dirty="0">
              <a:solidFill>
                <a:srgbClr val="3AA082"/>
              </a:solidFill>
              <a:latin typeface="+mj-lt"/>
              <a:ea typeface="+mj-ea"/>
              <a:cs typeface="+mj-cs"/>
            </a:endParaRPr>
          </a:p>
        </p:txBody>
      </p:sp>
      <p:sp>
        <p:nvSpPr>
          <p:cNvPr id="9" name="Freeform 8"/>
          <p:cNvSpPr/>
          <p:nvPr/>
        </p:nvSpPr>
        <p:spPr>
          <a:xfrm>
            <a:off x="4500563" y="2960688"/>
            <a:ext cx="3565525" cy="3565525"/>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3AA0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spcCol="1270" anchor="ctr"/>
          <a:lstStyle/>
          <a:p>
            <a:pPr algn="ctr" defTabSz="1066800" fontAlgn="auto">
              <a:lnSpc>
                <a:spcPts val="2800"/>
              </a:lnSpc>
              <a:spcAft>
                <a:spcPts val="0"/>
              </a:spcAft>
              <a:defRPr/>
            </a:pPr>
            <a:r>
              <a:rPr lang="en-US" sz="2800" b="1" dirty="0">
                <a:solidFill>
                  <a:schemeClr val="accent6">
                    <a:lumMod val="60000"/>
                    <a:lumOff val="40000"/>
                  </a:schemeClr>
                </a:solidFill>
              </a:rPr>
              <a:t>“Client-centered therapy” </a:t>
            </a:r>
          </a:p>
          <a:p>
            <a:pPr algn="ctr" defTabSz="1066800" fontAlgn="auto">
              <a:lnSpc>
                <a:spcPts val="2800"/>
              </a:lnSpc>
              <a:spcAft>
                <a:spcPts val="0"/>
              </a:spcAft>
              <a:defRPr/>
            </a:pPr>
            <a:r>
              <a:rPr lang="en-US" sz="2800" dirty="0">
                <a:solidFill>
                  <a:srgbClr val="F8F6E3"/>
                </a:solidFill>
              </a:rPr>
              <a:t>is Carl Rogers’s name for his style of humanistic therapy.</a:t>
            </a:r>
          </a:p>
        </p:txBody>
      </p:sp>
      <p:sp>
        <p:nvSpPr>
          <p:cNvPr id="2" name="Rectangle 1"/>
          <p:cNvSpPr>
            <a:spLocks noChangeArrowheads="1"/>
          </p:cNvSpPr>
          <p:nvPr/>
        </p:nvSpPr>
        <p:spPr bwMode="auto">
          <a:xfrm>
            <a:off x="549275" y="989013"/>
            <a:ext cx="8251825" cy="1104900"/>
          </a:xfrm>
          <a:prstGeom prst="rect">
            <a:avLst/>
          </a:prstGeom>
          <a:noFill/>
          <a:ln w="9525">
            <a:noFill/>
            <a:miter lim="800000"/>
            <a:headEnd/>
            <a:tailEnd/>
          </a:ln>
        </p:spPr>
        <p:txBody>
          <a:bodyPr>
            <a:spAutoFit/>
          </a:bodyPr>
          <a:lstStyle/>
          <a:p>
            <a:pPr>
              <a:lnSpc>
                <a:spcPts val="2600"/>
              </a:lnSpc>
              <a:spcAft>
                <a:spcPts val="600"/>
              </a:spcAft>
            </a:pPr>
            <a:r>
              <a:rPr lang="en-US" sz="2800" b="1">
                <a:solidFill>
                  <a:srgbClr val="444EA2"/>
                </a:solidFill>
                <a:latin typeface="Calibri" pitchFamily="34" charset="0"/>
              </a:rPr>
              <a:t>Humanistic psychology</a:t>
            </a:r>
            <a:r>
              <a:rPr lang="en-US" sz="2800">
                <a:solidFill>
                  <a:srgbClr val="444EA2"/>
                </a:solidFill>
                <a:latin typeface="Calibri" pitchFamily="34" charset="0"/>
              </a:rPr>
              <a:t> </a:t>
            </a:r>
            <a:r>
              <a:rPr lang="en-US" sz="2800">
                <a:latin typeface="Calibri" pitchFamily="34" charset="0"/>
              </a:rPr>
              <a:t>(Abraham Maslow and Carl Rogers) emphasizes the human potential for growth, self-actualization, and personal fulfillment.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ppt_w</p:attrName>
                                        </p:attrNameLst>
                                      </p:cBhvr>
                                      <p:tavLst>
                                        <p:tav tm="0" fmla="#ppt_w*sin(2.5*pi*$)">
                                          <p:val>
                                            <p:fltVal val="0"/>
                                          </p:val>
                                        </p:tav>
                                        <p:tav tm="100000">
                                          <p:val>
                                            <p:fltVal val="1"/>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ppt_w</p:attrName>
                                        </p:attrNameLst>
                                      </p:cBhvr>
                                      <p:tavLst>
                                        <p:tav tm="0" fmla="#ppt_w*sin(2.5*pi*$)">
                                          <p:val>
                                            <p:fltVal val="0"/>
                                          </p:val>
                                        </p:tav>
                                        <p:tav tm="100000">
                                          <p:val>
                                            <p:fltVal val="1"/>
                                          </p:val>
                                        </p:tav>
                                      </p:tavLst>
                                    </p:anim>
                                    <p:anim calcmode="lin" valueType="num">
                                      <p:cBhvr>
                                        <p:cTn id="21"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34950" y="1287463"/>
            <a:ext cx="4965700" cy="1150937"/>
          </a:xfrm>
          <a:custGeom>
            <a:avLst/>
            <a:gdLst>
              <a:gd name="connsiteX0" fmla="*/ 0 w 9144000"/>
              <a:gd name="connsiteY0" fmla="*/ 0 h 935550"/>
              <a:gd name="connsiteX1" fmla="*/ 9144000 w 9144000"/>
              <a:gd name="connsiteY1" fmla="*/ 0 h 935550"/>
              <a:gd name="connsiteX2" fmla="*/ 9144000 w 9144000"/>
              <a:gd name="connsiteY2" fmla="*/ 935550 h 935550"/>
              <a:gd name="connsiteX3" fmla="*/ 0 w 9144000"/>
              <a:gd name="connsiteY3" fmla="*/ 935550 h 935550"/>
              <a:gd name="connsiteX4" fmla="*/ 0 w 9144000"/>
              <a:gd name="connsiteY4" fmla="*/ 0 h 93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35550">
                <a:moveTo>
                  <a:pt x="0" y="0"/>
                </a:moveTo>
                <a:lnTo>
                  <a:pt x="9144000" y="0"/>
                </a:lnTo>
                <a:lnTo>
                  <a:pt x="9144000" y="935550"/>
                </a:lnTo>
                <a:lnTo>
                  <a:pt x="0" y="935550"/>
                </a:lnTo>
                <a:lnTo>
                  <a:pt x="0" y="0"/>
                </a:lnTo>
                <a:close/>
              </a:path>
            </a:pathLst>
          </a:custGeom>
          <a:ln>
            <a:solidFill>
              <a:srgbClr val="F36F2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182880" rIns="182880" bIns="156464" spcCol="1270"/>
          <a:lstStyle/>
          <a:p>
            <a:pPr marL="0" lvl="1" defTabSz="977900" fontAlgn="auto">
              <a:lnSpc>
                <a:spcPts val="2400"/>
              </a:lnSpc>
              <a:spcAft>
                <a:spcPct val="15000"/>
              </a:spcAft>
              <a:defRPr/>
            </a:pPr>
            <a:r>
              <a:rPr lang="en-US" sz="2400" dirty="0"/>
              <a:t>Let insight and goals come from the client, rather than dictating interpretations.</a:t>
            </a:r>
          </a:p>
        </p:txBody>
      </p:sp>
      <p:sp>
        <p:nvSpPr>
          <p:cNvPr id="6" name="Freeform 5"/>
          <p:cNvSpPr/>
          <p:nvPr/>
        </p:nvSpPr>
        <p:spPr>
          <a:xfrm>
            <a:off x="61913" y="1104900"/>
            <a:ext cx="5165725" cy="365125"/>
          </a:xfrm>
          <a:custGeom>
            <a:avLst/>
            <a:gdLst>
              <a:gd name="connsiteX0" fmla="*/ 0 w 6400800"/>
              <a:gd name="connsiteY0" fmla="*/ 108242 h 649440"/>
              <a:gd name="connsiteX1" fmla="*/ 108242 w 6400800"/>
              <a:gd name="connsiteY1" fmla="*/ 0 h 649440"/>
              <a:gd name="connsiteX2" fmla="*/ 6292558 w 6400800"/>
              <a:gd name="connsiteY2" fmla="*/ 0 h 649440"/>
              <a:gd name="connsiteX3" fmla="*/ 6400800 w 6400800"/>
              <a:gd name="connsiteY3" fmla="*/ 108242 h 649440"/>
              <a:gd name="connsiteX4" fmla="*/ 6400800 w 6400800"/>
              <a:gd name="connsiteY4" fmla="*/ 541198 h 649440"/>
              <a:gd name="connsiteX5" fmla="*/ 6292558 w 6400800"/>
              <a:gd name="connsiteY5" fmla="*/ 649440 h 649440"/>
              <a:gd name="connsiteX6" fmla="*/ 108242 w 6400800"/>
              <a:gd name="connsiteY6" fmla="*/ 649440 h 649440"/>
              <a:gd name="connsiteX7" fmla="*/ 0 w 6400800"/>
              <a:gd name="connsiteY7" fmla="*/ 541198 h 649440"/>
              <a:gd name="connsiteX8" fmla="*/ 0 w 64008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649440">
                <a:moveTo>
                  <a:pt x="0" y="108242"/>
                </a:moveTo>
                <a:cubicBezTo>
                  <a:pt x="0" y="48462"/>
                  <a:pt x="48462" y="0"/>
                  <a:pt x="108242" y="0"/>
                </a:cubicBezTo>
                <a:lnTo>
                  <a:pt x="6292558" y="0"/>
                </a:lnTo>
                <a:cubicBezTo>
                  <a:pt x="6352338" y="0"/>
                  <a:pt x="6400800" y="48462"/>
                  <a:pt x="6400800" y="108242"/>
                </a:cubicBezTo>
                <a:lnTo>
                  <a:pt x="6400800" y="541198"/>
                </a:lnTo>
                <a:cubicBezTo>
                  <a:pt x="6400800" y="600978"/>
                  <a:pt x="6352338" y="649440"/>
                  <a:pt x="6292558" y="649440"/>
                </a:cubicBezTo>
                <a:lnTo>
                  <a:pt x="108242" y="649440"/>
                </a:lnTo>
                <a:cubicBezTo>
                  <a:pt x="48462" y="649440"/>
                  <a:pt x="0" y="600978"/>
                  <a:pt x="0" y="541198"/>
                </a:cubicBezTo>
                <a:lnTo>
                  <a:pt x="0" y="108242"/>
                </a:lnTo>
                <a:close/>
              </a:path>
            </a:pathLst>
          </a:custGeom>
          <a:solidFill>
            <a:srgbClr val="A939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73638" tIns="31703" rIns="273638" bIns="31703" spcCol="1270" anchor="ctr"/>
          <a:lstStyle/>
          <a:p>
            <a:pPr defTabSz="977900" fontAlgn="auto">
              <a:lnSpc>
                <a:spcPct val="90000"/>
              </a:lnSpc>
              <a:spcAft>
                <a:spcPct val="35000"/>
              </a:spcAft>
              <a:defRPr/>
            </a:pPr>
            <a:r>
              <a:rPr lang="en-US" sz="2400" b="1" dirty="0">
                <a:solidFill>
                  <a:srgbClr val="F8F6E3"/>
                </a:solidFill>
              </a:rPr>
              <a:t>Being </a:t>
            </a:r>
            <a:r>
              <a:rPr lang="en-US" sz="2400" b="1" dirty="0">
                <a:solidFill>
                  <a:schemeClr val="accent6">
                    <a:lumMod val="60000"/>
                    <a:lumOff val="40000"/>
                  </a:schemeClr>
                </a:solidFill>
              </a:rPr>
              <a:t>non-directive </a:t>
            </a:r>
            <a:endParaRPr lang="en-US" sz="2400" dirty="0">
              <a:solidFill>
                <a:schemeClr val="accent6">
                  <a:lumMod val="60000"/>
                  <a:lumOff val="40000"/>
                </a:schemeClr>
              </a:solidFill>
            </a:endParaRPr>
          </a:p>
        </p:txBody>
      </p:sp>
      <p:sp>
        <p:nvSpPr>
          <p:cNvPr id="7" name="Freeform 6"/>
          <p:cNvSpPr/>
          <p:nvPr/>
        </p:nvSpPr>
        <p:spPr>
          <a:xfrm>
            <a:off x="211138" y="2687638"/>
            <a:ext cx="4989512" cy="1027112"/>
          </a:xfrm>
          <a:custGeom>
            <a:avLst/>
            <a:gdLst>
              <a:gd name="connsiteX0" fmla="*/ 0 w 9144000"/>
              <a:gd name="connsiteY0" fmla="*/ 0 h 1247400"/>
              <a:gd name="connsiteX1" fmla="*/ 9144000 w 9144000"/>
              <a:gd name="connsiteY1" fmla="*/ 0 h 1247400"/>
              <a:gd name="connsiteX2" fmla="*/ 9144000 w 9144000"/>
              <a:gd name="connsiteY2" fmla="*/ 1247400 h 1247400"/>
              <a:gd name="connsiteX3" fmla="*/ 0 w 9144000"/>
              <a:gd name="connsiteY3" fmla="*/ 1247400 h 1247400"/>
              <a:gd name="connsiteX4" fmla="*/ 0 w 9144000"/>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47400">
                <a:moveTo>
                  <a:pt x="0" y="0"/>
                </a:moveTo>
                <a:lnTo>
                  <a:pt x="9144000" y="0"/>
                </a:lnTo>
                <a:lnTo>
                  <a:pt x="9144000" y="1247400"/>
                </a:lnTo>
                <a:lnTo>
                  <a:pt x="0" y="1247400"/>
                </a:lnTo>
                <a:lnTo>
                  <a:pt x="0" y="0"/>
                </a:lnTo>
                <a:close/>
              </a:path>
            </a:pathLst>
          </a:custGeom>
          <a:ln>
            <a:solidFill>
              <a:srgbClr val="F36F2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182880" rIns="182880" bIns="182880" spcCol="1270"/>
          <a:lstStyle/>
          <a:p>
            <a:pPr marL="0" lvl="1" defTabSz="977900" fontAlgn="auto">
              <a:lnSpc>
                <a:spcPts val="2400"/>
              </a:lnSpc>
              <a:spcAft>
                <a:spcPct val="15000"/>
              </a:spcAft>
              <a:defRPr/>
            </a:pPr>
            <a:r>
              <a:rPr lang="en-US" sz="2400" dirty="0"/>
              <a:t>Be yourself and be truthful; don’t put on a therapist façade. </a:t>
            </a:r>
          </a:p>
        </p:txBody>
      </p:sp>
      <p:sp>
        <p:nvSpPr>
          <p:cNvPr id="8" name="Freeform 7"/>
          <p:cNvSpPr/>
          <p:nvPr/>
        </p:nvSpPr>
        <p:spPr>
          <a:xfrm>
            <a:off x="34925" y="2495550"/>
            <a:ext cx="5165725" cy="365125"/>
          </a:xfrm>
          <a:custGeom>
            <a:avLst/>
            <a:gdLst>
              <a:gd name="connsiteX0" fmla="*/ 0 w 6400800"/>
              <a:gd name="connsiteY0" fmla="*/ 108242 h 649440"/>
              <a:gd name="connsiteX1" fmla="*/ 108242 w 6400800"/>
              <a:gd name="connsiteY1" fmla="*/ 0 h 649440"/>
              <a:gd name="connsiteX2" fmla="*/ 6292558 w 6400800"/>
              <a:gd name="connsiteY2" fmla="*/ 0 h 649440"/>
              <a:gd name="connsiteX3" fmla="*/ 6400800 w 6400800"/>
              <a:gd name="connsiteY3" fmla="*/ 108242 h 649440"/>
              <a:gd name="connsiteX4" fmla="*/ 6400800 w 6400800"/>
              <a:gd name="connsiteY4" fmla="*/ 541198 h 649440"/>
              <a:gd name="connsiteX5" fmla="*/ 6292558 w 6400800"/>
              <a:gd name="connsiteY5" fmla="*/ 649440 h 649440"/>
              <a:gd name="connsiteX6" fmla="*/ 108242 w 6400800"/>
              <a:gd name="connsiteY6" fmla="*/ 649440 h 649440"/>
              <a:gd name="connsiteX7" fmla="*/ 0 w 6400800"/>
              <a:gd name="connsiteY7" fmla="*/ 541198 h 649440"/>
              <a:gd name="connsiteX8" fmla="*/ 0 w 64008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649440">
                <a:moveTo>
                  <a:pt x="0" y="108242"/>
                </a:moveTo>
                <a:cubicBezTo>
                  <a:pt x="0" y="48462"/>
                  <a:pt x="48462" y="0"/>
                  <a:pt x="108242" y="0"/>
                </a:cubicBezTo>
                <a:lnTo>
                  <a:pt x="6292558" y="0"/>
                </a:lnTo>
                <a:cubicBezTo>
                  <a:pt x="6352338" y="0"/>
                  <a:pt x="6400800" y="48462"/>
                  <a:pt x="6400800" y="108242"/>
                </a:cubicBezTo>
                <a:lnTo>
                  <a:pt x="6400800" y="541198"/>
                </a:lnTo>
                <a:cubicBezTo>
                  <a:pt x="6400800" y="600978"/>
                  <a:pt x="6352338" y="649440"/>
                  <a:pt x="6292558" y="649440"/>
                </a:cubicBezTo>
                <a:lnTo>
                  <a:pt x="108242" y="649440"/>
                </a:lnTo>
                <a:cubicBezTo>
                  <a:pt x="48462" y="649440"/>
                  <a:pt x="0" y="600978"/>
                  <a:pt x="0" y="541198"/>
                </a:cubicBezTo>
                <a:lnTo>
                  <a:pt x="0" y="108242"/>
                </a:lnTo>
                <a:close/>
              </a:path>
            </a:pathLst>
          </a:custGeom>
          <a:solidFill>
            <a:srgbClr val="A939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73638" tIns="31703" rIns="273638" bIns="31703" spcCol="1270" anchor="ctr"/>
          <a:lstStyle/>
          <a:p>
            <a:pPr defTabSz="977900" fontAlgn="auto">
              <a:lnSpc>
                <a:spcPct val="90000"/>
              </a:lnSpc>
              <a:spcAft>
                <a:spcPct val="35000"/>
              </a:spcAft>
              <a:defRPr/>
            </a:pPr>
            <a:r>
              <a:rPr lang="en-US" sz="2400" b="1" dirty="0">
                <a:solidFill>
                  <a:srgbClr val="F8F6E3"/>
                </a:solidFill>
              </a:rPr>
              <a:t>Being </a:t>
            </a:r>
            <a:r>
              <a:rPr lang="en-US" sz="2400" b="1" dirty="0">
                <a:solidFill>
                  <a:schemeClr val="accent6">
                    <a:lumMod val="60000"/>
                    <a:lumOff val="40000"/>
                  </a:schemeClr>
                </a:solidFill>
              </a:rPr>
              <a:t>genuine</a:t>
            </a:r>
            <a:endParaRPr lang="en-US" sz="2400" dirty="0">
              <a:solidFill>
                <a:schemeClr val="accent6">
                  <a:lumMod val="60000"/>
                  <a:lumOff val="40000"/>
                </a:schemeClr>
              </a:solidFill>
            </a:endParaRPr>
          </a:p>
        </p:txBody>
      </p:sp>
      <p:sp>
        <p:nvSpPr>
          <p:cNvPr id="9" name="Freeform 8"/>
          <p:cNvSpPr/>
          <p:nvPr/>
        </p:nvSpPr>
        <p:spPr>
          <a:xfrm>
            <a:off x="211138" y="4030663"/>
            <a:ext cx="4989512" cy="1098550"/>
          </a:xfrm>
          <a:custGeom>
            <a:avLst/>
            <a:gdLst>
              <a:gd name="connsiteX0" fmla="*/ 0 w 9144000"/>
              <a:gd name="connsiteY0" fmla="*/ 0 h 935550"/>
              <a:gd name="connsiteX1" fmla="*/ 9144000 w 9144000"/>
              <a:gd name="connsiteY1" fmla="*/ 0 h 935550"/>
              <a:gd name="connsiteX2" fmla="*/ 9144000 w 9144000"/>
              <a:gd name="connsiteY2" fmla="*/ 935550 h 935550"/>
              <a:gd name="connsiteX3" fmla="*/ 0 w 9144000"/>
              <a:gd name="connsiteY3" fmla="*/ 935550 h 935550"/>
              <a:gd name="connsiteX4" fmla="*/ 0 w 9144000"/>
              <a:gd name="connsiteY4" fmla="*/ 0 h 93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35550">
                <a:moveTo>
                  <a:pt x="0" y="0"/>
                </a:moveTo>
                <a:lnTo>
                  <a:pt x="9144000" y="0"/>
                </a:lnTo>
                <a:lnTo>
                  <a:pt x="9144000" y="935550"/>
                </a:lnTo>
                <a:lnTo>
                  <a:pt x="0" y="935550"/>
                </a:lnTo>
                <a:lnTo>
                  <a:pt x="0" y="0"/>
                </a:lnTo>
                <a:close/>
              </a:path>
            </a:pathLst>
          </a:custGeom>
          <a:ln>
            <a:solidFill>
              <a:srgbClr val="F36F2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458216" rIns="182880" bIns="156464" spcCol="1270"/>
          <a:lstStyle/>
          <a:p>
            <a:pPr marL="0" lvl="1" defTabSz="977900" fontAlgn="auto">
              <a:lnSpc>
                <a:spcPts val="2400"/>
              </a:lnSpc>
              <a:spcAft>
                <a:spcPct val="15000"/>
              </a:spcAft>
              <a:defRPr/>
            </a:pPr>
            <a:r>
              <a:rPr lang="en-US" sz="2400" dirty="0"/>
              <a:t>Help the client learn to accept themselves despite any weaknesses.</a:t>
            </a:r>
          </a:p>
        </p:txBody>
      </p:sp>
      <p:sp>
        <p:nvSpPr>
          <p:cNvPr id="10" name="Freeform 9"/>
          <p:cNvSpPr/>
          <p:nvPr/>
        </p:nvSpPr>
        <p:spPr>
          <a:xfrm>
            <a:off x="122238" y="3771900"/>
            <a:ext cx="5167312" cy="658813"/>
          </a:xfrm>
          <a:custGeom>
            <a:avLst/>
            <a:gdLst>
              <a:gd name="connsiteX0" fmla="*/ 0 w 6400800"/>
              <a:gd name="connsiteY0" fmla="*/ 108242 h 649440"/>
              <a:gd name="connsiteX1" fmla="*/ 108242 w 6400800"/>
              <a:gd name="connsiteY1" fmla="*/ 0 h 649440"/>
              <a:gd name="connsiteX2" fmla="*/ 6292558 w 6400800"/>
              <a:gd name="connsiteY2" fmla="*/ 0 h 649440"/>
              <a:gd name="connsiteX3" fmla="*/ 6400800 w 6400800"/>
              <a:gd name="connsiteY3" fmla="*/ 108242 h 649440"/>
              <a:gd name="connsiteX4" fmla="*/ 6400800 w 6400800"/>
              <a:gd name="connsiteY4" fmla="*/ 541198 h 649440"/>
              <a:gd name="connsiteX5" fmla="*/ 6292558 w 6400800"/>
              <a:gd name="connsiteY5" fmla="*/ 649440 h 649440"/>
              <a:gd name="connsiteX6" fmla="*/ 108242 w 6400800"/>
              <a:gd name="connsiteY6" fmla="*/ 649440 h 649440"/>
              <a:gd name="connsiteX7" fmla="*/ 0 w 6400800"/>
              <a:gd name="connsiteY7" fmla="*/ 541198 h 649440"/>
              <a:gd name="connsiteX8" fmla="*/ 0 w 64008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649440">
                <a:moveTo>
                  <a:pt x="0" y="108242"/>
                </a:moveTo>
                <a:cubicBezTo>
                  <a:pt x="0" y="48462"/>
                  <a:pt x="48462" y="0"/>
                  <a:pt x="108242" y="0"/>
                </a:cubicBezTo>
                <a:lnTo>
                  <a:pt x="6292558" y="0"/>
                </a:lnTo>
                <a:cubicBezTo>
                  <a:pt x="6352338" y="0"/>
                  <a:pt x="6400800" y="48462"/>
                  <a:pt x="6400800" y="108242"/>
                </a:cubicBezTo>
                <a:lnTo>
                  <a:pt x="6400800" y="541198"/>
                </a:lnTo>
                <a:cubicBezTo>
                  <a:pt x="6400800" y="600978"/>
                  <a:pt x="6352338" y="649440"/>
                  <a:pt x="6292558" y="649440"/>
                </a:cubicBezTo>
                <a:lnTo>
                  <a:pt x="108242" y="649440"/>
                </a:lnTo>
                <a:cubicBezTo>
                  <a:pt x="48462" y="649440"/>
                  <a:pt x="0" y="600978"/>
                  <a:pt x="0" y="541198"/>
                </a:cubicBezTo>
                <a:lnTo>
                  <a:pt x="0" y="108242"/>
                </a:lnTo>
                <a:close/>
              </a:path>
            </a:pathLst>
          </a:custGeom>
          <a:solidFill>
            <a:srgbClr val="A939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73638" tIns="31703" rIns="273638" bIns="31703" spcCol="1270" anchor="ctr"/>
          <a:lstStyle/>
          <a:p>
            <a:pPr defTabSz="977900" fontAlgn="auto">
              <a:lnSpc>
                <a:spcPct val="90000"/>
              </a:lnSpc>
              <a:spcAft>
                <a:spcPct val="35000"/>
              </a:spcAft>
              <a:defRPr/>
            </a:pPr>
            <a:r>
              <a:rPr lang="en-US" sz="2400" b="1" dirty="0">
                <a:solidFill>
                  <a:srgbClr val="F8F6E3"/>
                </a:solidFill>
              </a:rPr>
              <a:t>Being </a:t>
            </a:r>
            <a:r>
              <a:rPr lang="en-US" sz="2400" b="1" dirty="0">
                <a:solidFill>
                  <a:schemeClr val="accent6">
                    <a:lumMod val="60000"/>
                    <a:lumOff val="40000"/>
                  </a:schemeClr>
                </a:solidFill>
              </a:rPr>
              <a:t>accepting</a:t>
            </a:r>
            <a:r>
              <a:rPr lang="en-US" sz="2400" b="1" dirty="0">
                <a:solidFill>
                  <a:srgbClr val="F8F6E3"/>
                </a:solidFill>
              </a:rPr>
              <a:t> and showing </a:t>
            </a:r>
            <a:r>
              <a:rPr lang="en-US" sz="2400" b="1" dirty="0">
                <a:solidFill>
                  <a:schemeClr val="accent6">
                    <a:lumMod val="60000"/>
                    <a:lumOff val="40000"/>
                  </a:schemeClr>
                </a:solidFill>
              </a:rPr>
              <a:t>unconditional positive regard</a:t>
            </a:r>
            <a:endParaRPr lang="en-US" sz="2400" dirty="0">
              <a:solidFill>
                <a:schemeClr val="accent6">
                  <a:lumMod val="60000"/>
                  <a:lumOff val="40000"/>
                </a:schemeClr>
              </a:solidFill>
            </a:endParaRPr>
          </a:p>
        </p:txBody>
      </p:sp>
      <p:sp>
        <p:nvSpPr>
          <p:cNvPr id="11" name="Freeform 10"/>
          <p:cNvSpPr/>
          <p:nvPr/>
        </p:nvSpPr>
        <p:spPr>
          <a:xfrm>
            <a:off x="231775" y="5422900"/>
            <a:ext cx="4968875" cy="1328738"/>
          </a:xfrm>
          <a:custGeom>
            <a:avLst/>
            <a:gdLst>
              <a:gd name="connsiteX0" fmla="*/ 0 w 9144000"/>
              <a:gd name="connsiteY0" fmla="*/ 0 h 935550"/>
              <a:gd name="connsiteX1" fmla="*/ 9144000 w 9144000"/>
              <a:gd name="connsiteY1" fmla="*/ 0 h 935550"/>
              <a:gd name="connsiteX2" fmla="*/ 9144000 w 9144000"/>
              <a:gd name="connsiteY2" fmla="*/ 935550 h 935550"/>
              <a:gd name="connsiteX3" fmla="*/ 0 w 9144000"/>
              <a:gd name="connsiteY3" fmla="*/ 935550 h 935550"/>
              <a:gd name="connsiteX4" fmla="*/ 0 w 9144000"/>
              <a:gd name="connsiteY4" fmla="*/ 0 h 93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935550">
                <a:moveTo>
                  <a:pt x="0" y="0"/>
                </a:moveTo>
                <a:lnTo>
                  <a:pt x="9144000" y="0"/>
                </a:lnTo>
                <a:lnTo>
                  <a:pt x="9144000" y="935550"/>
                </a:lnTo>
                <a:lnTo>
                  <a:pt x="0" y="935550"/>
                </a:lnTo>
                <a:lnTo>
                  <a:pt x="0" y="0"/>
                </a:lnTo>
                <a:close/>
              </a:path>
            </a:pathLst>
          </a:custGeom>
          <a:ln>
            <a:solidFill>
              <a:srgbClr val="F36F2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182880" rIns="182880" bIns="156464" spcCol="1270"/>
          <a:lstStyle/>
          <a:p>
            <a:pPr marL="0" lvl="1" defTabSz="977900" fontAlgn="auto">
              <a:lnSpc>
                <a:spcPts val="2400"/>
              </a:lnSpc>
              <a:spcAft>
                <a:spcPct val="15000"/>
              </a:spcAft>
              <a:defRPr/>
            </a:pPr>
            <a:r>
              <a:rPr lang="en-US" sz="2400" dirty="0"/>
              <a:t>Demonstrate careful attention to the clients’ feelings, partly by reflecting what you hear the client saying.</a:t>
            </a:r>
          </a:p>
        </p:txBody>
      </p:sp>
      <p:sp>
        <p:nvSpPr>
          <p:cNvPr id="12" name="Freeform 11"/>
          <p:cNvSpPr/>
          <p:nvPr/>
        </p:nvSpPr>
        <p:spPr>
          <a:xfrm>
            <a:off x="122238" y="5243513"/>
            <a:ext cx="5167312" cy="365125"/>
          </a:xfrm>
          <a:custGeom>
            <a:avLst/>
            <a:gdLst>
              <a:gd name="connsiteX0" fmla="*/ 0 w 6400800"/>
              <a:gd name="connsiteY0" fmla="*/ 108242 h 649440"/>
              <a:gd name="connsiteX1" fmla="*/ 108242 w 6400800"/>
              <a:gd name="connsiteY1" fmla="*/ 0 h 649440"/>
              <a:gd name="connsiteX2" fmla="*/ 6292558 w 6400800"/>
              <a:gd name="connsiteY2" fmla="*/ 0 h 649440"/>
              <a:gd name="connsiteX3" fmla="*/ 6400800 w 6400800"/>
              <a:gd name="connsiteY3" fmla="*/ 108242 h 649440"/>
              <a:gd name="connsiteX4" fmla="*/ 6400800 w 6400800"/>
              <a:gd name="connsiteY4" fmla="*/ 541198 h 649440"/>
              <a:gd name="connsiteX5" fmla="*/ 6292558 w 6400800"/>
              <a:gd name="connsiteY5" fmla="*/ 649440 h 649440"/>
              <a:gd name="connsiteX6" fmla="*/ 108242 w 6400800"/>
              <a:gd name="connsiteY6" fmla="*/ 649440 h 649440"/>
              <a:gd name="connsiteX7" fmla="*/ 0 w 6400800"/>
              <a:gd name="connsiteY7" fmla="*/ 541198 h 649440"/>
              <a:gd name="connsiteX8" fmla="*/ 0 w 64008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649440">
                <a:moveTo>
                  <a:pt x="0" y="108242"/>
                </a:moveTo>
                <a:cubicBezTo>
                  <a:pt x="0" y="48462"/>
                  <a:pt x="48462" y="0"/>
                  <a:pt x="108242" y="0"/>
                </a:cubicBezTo>
                <a:lnTo>
                  <a:pt x="6292558" y="0"/>
                </a:lnTo>
                <a:cubicBezTo>
                  <a:pt x="6352338" y="0"/>
                  <a:pt x="6400800" y="48462"/>
                  <a:pt x="6400800" y="108242"/>
                </a:cubicBezTo>
                <a:lnTo>
                  <a:pt x="6400800" y="541198"/>
                </a:lnTo>
                <a:cubicBezTo>
                  <a:pt x="6400800" y="600978"/>
                  <a:pt x="6352338" y="649440"/>
                  <a:pt x="6292558" y="649440"/>
                </a:cubicBezTo>
                <a:lnTo>
                  <a:pt x="108242" y="649440"/>
                </a:lnTo>
                <a:cubicBezTo>
                  <a:pt x="48462" y="649440"/>
                  <a:pt x="0" y="600978"/>
                  <a:pt x="0" y="541198"/>
                </a:cubicBezTo>
                <a:lnTo>
                  <a:pt x="0" y="108242"/>
                </a:lnTo>
                <a:close/>
              </a:path>
            </a:pathLst>
          </a:custGeom>
          <a:solidFill>
            <a:srgbClr val="A939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73638" tIns="31703" rIns="273638" bIns="31703" spcCol="1270" anchor="ctr"/>
          <a:lstStyle/>
          <a:p>
            <a:pPr defTabSz="977900" fontAlgn="auto">
              <a:lnSpc>
                <a:spcPct val="90000"/>
              </a:lnSpc>
              <a:spcAft>
                <a:spcPct val="35000"/>
              </a:spcAft>
              <a:defRPr/>
            </a:pPr>
            <a:r>
              <a:rPr lang="en-US" sz="2400" b="1" dirty="0">
                <a:solidFill>
                  <a:srgbClr val="F8F6E3"/>
                </a:solidFill>
              </a:rPr>
              <a:t>Being </a:t>
            </a:r>
            <a:r>
              <a:rPr lang="en-US" sz="2400" b="1" dirty="0">
                <a:solidFill>
                  <a:schemeClr val="accent6">
                    <a:lumMod val="60000"/>
                    <a:lumOff val="40000"/>
                  </a:schemeClr>
                </a:solidFill>
              </a:rPr>
              <a:t>empathetic</a:t>
            </a:r>
            <a:endParaRPr lang="en-US" sz="2400" dirty="0">
              <a:solidFill>
                <a:schemeClr val="accent6">
                  <a:lumMod val="60000"/>
                  <a:lumOff val="40000"/>
                </a:schemeClr>
              </a:solidFill>
            </a:endParaRPr>
          </a:p>
        </p:txBody>
      </p:sp>
      <p:sp>
        <p:nvSpPr>
          <p:cNvPr id="3" name="Rectangle 2"/>
          <p:cNvSpPr/>
          <p:nvPr/>
        </p:nvSpPr>
        <p:spPr>
          <a:xfrm>
            <a:off x="0" y="0"/>
            <a:ext cx="5289550" cy="1177925"/>
          </a:xfrm>
          <a:prstGeom prst="rect">
            <a:avLst/>
          </a:prstGeom>
        </p:spPr>
        <p:txBody>
          <a:bodyPr anchor="ctr">
            <a:normAutofit fontScale="92500" lnSpcReduction="20000"/>
          </a:bodyPr>
          <a:lstStyle/>
          <a:p>
            <a:pPr algn="ctr" fontAlgn="auto">
              <a:spcAft>
                <a:spcPts val="0"/>
              </a:spcAft>
              <a:defRPr/>
            </a:pPr>
            <a:r>
              <a:rPr lang="en-US" sz="4400" b="1" dirty="0">
                <a:solidFill>
                  <a:srgbClr val="F36F21"/>
                </a:solidFill>
                <a:latin typeface="+mj-lt"/>
                <a:ea typeface="+mj-ea"/>
                <a:cs typeface="+mj-cs"/>
              </a:rPr>
              <a:t>Style of the Client-Centered Therapist</a:t>
            </a:r>
          </a:p>
        </p:txBody>
      </p:sp>
      <p:sp>
        <p:nvSpPr>
          <p:cNvPr id="13" name="TextBox 12"/>
          <p:cNvSpPr txBox="1"/>
          <p:nvPr/>
        </p:nvSpPr>
        <p:spPr>
          <a:xfrm>
            <a:off x="5383213" y="0"/>
            <a:ext cx="3760787" cy="6858000"/>
          </a:xfrm>
          <a:prstGeom prst="rect">
            <a:avLst/>
          </a:prstGeom>
          <a:solidFill>
            <a:srgbClr val="A93971"/>
          </a:solidFill>
        </p:spPr>
        <p:txBody>
          <a:bodyPr anchor="ctr"/>
          <a:lstStyle/>
          <a:p>
            <a:pPr fontAlgn="auto">
              <a:lnSpc>
                <a:spcPts val="2400"/>
              </a:lnSpc>
              <a:spcBef>
                <a:spcPts val="0"/>
              </a:spcBef>
              <a:spcAft>
                <a:spcPts val="0"/>
              </a:spcAft>
              <a:defRPr/>
            </a:pPr>
            <a:r>
              <a:rPr lang="en-US" sz="2400" b="1" dirty="0">
                <a:solidFill>
                  <a:srgbClr val="F8F6E3"/>
                </a:solidFill>
                <a:latin typeface="+mn-lt"/>
                <a:cs typeface="+mn-cs"/>
              </a:rPr>
              <a:t>Showing Empathy Through </a:t>
            </a:r>
          </a:p>
          <a:p>
            <a:pPr fontAlgn="auto">
              <a:lnSpc>
                <a:spcPts val="2400"/>
              </a:lnSpc>
              <a:spcBef>
                <a:spcPts val="0"/>
              </a:spcBef>
              <a:spcAft>
                <a:spcPts val="600"/>
              </a:spcAft>
              <a:defRPr/>
            </a:pPr>
            <a:r>
              <a:rPr lang="en-US" sz="2400" b="1" dirty="0">
                <a:solidFill>
                  <a:srgbClr val="F8F6E3"/>
                </a:solidFill>
                <a:latin typeface="+mn-lt"/>
                <a:cs typeface="+mn-cs"/>
              </a:rPr>
              <a:t>Active Listening</a:t>
            </a:r>
          </a:p>
          <a:p>
            <a:pPr fontAlgn="auto">
              <a:lnSpc>
                <a:spcPts val="2400"/>
              </a:lnSpc>
              <a:spcBef>
                <a:spcPts val="0"/>
              </a:spcBef>
              <a:spcAft>
                <a:spcPts val="600"/>
              </a:spcAft>
              <a:defRPr/>
            </a:pPr>
            <a:r>
              <a:rPr lang="en-US" sz="2400" dirty="0">
                <a:solidFill>
                  <a:srgbClr val="F8F6E3"/>
                </a:solidFill>
                <a:latin typeface="+mn-lt"/>
                <a:cs typeface="+mn-cs"/>
              </a:rPr>
              <a:t>Client-centered therapists show that they are tuning in to clients’ feelings and meanings.</a:t>
            </a:r>
          </a:p>
          <a:p>
            <a:pPr marL="457200" indent="-457200" fontAlgn="auto">
              <a:lnSpc>
                <a:spcPts val="2400"/>
              </a:lnSpc>
              <a:spcBef>
                <a:spcPts val="0"/>
              </a:spcBef>
              <a:spcAft>
                <a:spcPts val="600"/>
              </a:spcAft>
              <a:buFont typeface="+mj-lt"/>
              <a:buAutoNum type="arabicPeriod"/>
              <a:defRPr/>
            </a:pPr>
            <a:r>
              <a:rPr lang="en-US" sz="2400" b="1" dirty="0">
                <a:solidFill>
                  <a:srgbClr val="F8F6E3"/>
                </a:solidFill>
                <a:latin typeface="+mn-lt"/>
                <a:cs typeface="+mn-cs"/>
              </a:rPr>
              <a:t>Summarize, paraphrase</a:t>
            </a:r>
          </a:p>
          <a:p>
            <a:pPr lvl="1" fontAlgn="auto">
              <a:lnSpc>
                <a:spcPts val="2400"/>
              </a:lnSpc>
              <a:spcBef>
                <a:spcPts val="0"/>
              </a:spcBef>
              <a:spcAft>
                <a:spcPts val="600"/>
              </a:spcAft>
              <a:defRPr/>
            </a:pPr>
            <a:r>
              <a:rPr lang="en-US" sz="2400" dirty="0">
                <a:solidFill>
                  <a:srgbClr val="F8F6E3"/>
                </a:solidFill>
                <a:latin typeface="+mn-lt"/>
                <a:cs typeface="+mn-cs"/>
              </a:rPr>
              <a:t>“So your father wasn’t around much?”</a:t>
            </a:r>
          </a:p>
          <a:p>
            <a:pPr marL="457200" indent="-457200" fontAlgn="auto">
              <a:lnSpc>
                <a:spcPts val="2400"/>
              </a:lnSpc>
              <a:spcBef>
                <a:spcPts val="0"/>
              </a:spcBef>
              <a:spcAft>
                <a:spcPts val="600"/>
              </a:spcAft>
              <a:buFont typeface="+mj-lt"/>
              <a:buAutoNum type="arabicPeriod"/>
              <a:defRPr/>
            </a:pPr>
            <a:r>
              <a:rPr lang="en-US" sz="2400" b="1" dirty="0">
                <a:solidFill>
                  <a:srgbClr val="F8F6E3"/>
                </a:solidFill>
                <a:latin typeface="+mn-lt"/>
                <a:cs typeface="+mn-cs"/>
              </a:rPr>
              <a:t>Invite clarification and elaboration</a:t>
            </a:r>
          </a:p>
          <a:p>
            <a:pPr lvl="1" fontAlgn="auto">
              <a:lnSpc>
                <a:spcPts val="2400"/>
              </a:lnSpc>
              <a:spcBef>
                <a:spcPts val="0"/>
              </a:spcBef>
              <a:spcAft>
                <a:spcPts val="600"/>
              </a:spcAft>
              <a:defRPr/>
            </a:pPr>
            <a:r>
              <a:rPr lang="en-US" sz="2400" dirty="0">
                <a:solidFill>
                  <a:srgbClr val="F8F6E3"/>
                </a:solidFill>
                <a:latin typeface="+mn-lt"/>
                <a:cs typeface="+mn-cs"/>
              </a:rPr>
              <a:t>“When you say ‘anxiety,’ what does that feel like to you? What is going on in your body and thoughts?”</a:t>
            </a:r>
          </a:p>
          <a:p>
            <a:pPr marL="457200" indent="-457200" fontAlgn="auto">
              <a:lnSpc>
                <a:spcPts val="2400"/>
              </a:lnSpc>
              <a:spcBef>
                <a:spcPts val="0"/>
              </a:spcBef>
              <a:spcAft>
                <a:spcPts val="600"/>
              </a:spcAft>
              <a:buFont typeface="+mj-lt"/>
              <a:buAutoNum type="arabicPeriod"/>
              <a:defRPr/>
            </a:pPr>
            <a:r>
              <a:rPr lang="en-US" sz="2400" b="1" dirty="0">
                <a:solidFill>
                  <a:srgbClr val="F8F6E3"/>
                </a:solidFill>
                <a:latin typeface="+mn-lt"/>
                <a:cs typeface="+mn-cs"/>
              </a:rPr>
              <a:t>Reflect Feelings</a:t>
            </a:r>
          </a:p>
          <a:p>
            <a:pPr lvl="1" fontAlgn="auto">
              <a:lnSpc>
                <a:spcPts val="2400"/>
              </a:lnSpc>
              <a:spcBef>
                <a:spcPts val="0"/>
              </a:spcBef>
              <a:spcAft>
                <a:spcPts val="600"/>
              </a:spcAft>
              <a:defRPr/>
            </a:pPr>
            <a:r>
              <a:rPr lang="en-US" sz="2400" dirty="0">
                <a:solidFill>
                  <a:srgbClr val="F8F6E3"/>
                </a:solidFill>
                <a:latin typeface="+mn-lt"/>
                <a:cs typeface="+mn-cs"/>
              </a:rPr>
              <a:t>“It seems like you are disappointed; am I right?”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bg/>
                                          </p:spTgt>
                                        </p:tgtEl>
                                        <p:attrNameLst>
                                          <p:attrName>style.visibility</p:attrName>
                                        </p:attrNameLst>
                                      </p:cBhvr>
                                      <p:to>
                                        <p:strVal val="visible"/>
                                      </p:to>
                                    </p:set>
                                    <p:animEffect transition="in" filter="fade">
                                      <p:cBhvr>
                                        <p:cTn id="27" dur="500"/>
                                        <p:tgtEl>
                                          <p:spTgt spid="13">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fade">
                                      <p:cBhvr>
                                        <p:cTn id="30" dur="500"/>
                                        <p:tgtEl>
                                          <p:spTgt spid="1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fade">
                                      <p:cBhvr>
                                        <p:cTn id="33" dur="500"/>
                                        <p:tgtEl>
                                          <p:spTgt spid="13">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Effect transition="in" filter="fade">
                                      <p:cBhvr>
                                        <p:cTn id="38" dur="500"/>
                                        <p:tgtEl>
                                          <p:spTgt spid="1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500"/>
                                        <p:tgtEl>
                                          <p:spTgt spid="13">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xEl>
                                              <p:pRg st="4" end="4"/>
                                            </p:txEl>
                                          </p:spTgt>
                                        </p:tgtEl>
                                        <p:attrNameLst>
                                          <p:attrName>style.visibility</p:attrName>
                                        </p:attrNameLst>
                                      </p:cBhvr>
                                      <p:to>
                                        <p:strVal val="visible"/>
                                      </p:to>
                                    </p:set>
                                    <p:animEffect transition="in" filter="fade">
                                      <p:cBhvr>
                                        <p:cTn id="46" dur="500"/>
                                        <p:tgtEl>
                                          <p:spTgt spid="13">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xEl>
                                              <p:pRg st="5" end="5"/>
                                            </p:txEl>
                                          </p:spTgt>
                                        </p:tgtEl>
                                        <p:attrNameLst>
                                          <p:attrName>style.visibility</p:attrName>
                                        </p:attrNameLst>
                                      </p:cBhvr>
                                      <p:to>
                                        <p:strVal val="visible"/>
                                      </p:to>
                                    </p:set>
                                    <p:animEffect transition="in" filter="fade">
                                      <p:cBhvr>
                                        <p:cTn id="51" dur="500"/>
                                        <p:tgtEl>
                                          <p:spTgt spid="13">
                                            <p:txEl>
                                              <p:pRg st="5" end="5"/>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xEl>
                                              <p:pRg st="6" end="6"/>
                                            </p:txEl>
                                          </p:spTgt>
                                        </p:tgtEl>
                                        <p:attrNameLst>
                                          <p:attrName>style.visibility</p:attrName>
                                        </p:attrNameLst>
                                      </p:cBhvr>
                                      <p:to>
                                        <p:strVal val="visible"/>
                                      </p:to>
                                    </p:set>
                                    <p:animEffect transition="in" filter="fade">
                                      <p:cBhvr>
                                        <p:cTn id="54" dur="500"/>
                                        <p:tgtEl>
                                          <p:spTgt spid="13">
                                            <p:txEl>
                                              <p:pRg st="6" end="6"/>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xEl>
                                              <p:pRg st="7" end="7"/>
                                            </p:txEl>
                                          </p:spTgt>
                                        </p:tgtEl>
                                        <p:attrNameLst>
                                          <p:attrName>style.visibility</p:attrName>
                                        </p:attrNameLst>
                                      </p:cBhvr>
                                      <p:to>
                                        <p:strVal val="visible"/>
                                      </p:to>
                                    </p:set>
                                    <p:animEffect transition="in" filter="fade">
                                      <p:cBhvr>
                                        <p:cTn id="59" dur="500"/>
                                        <p:tgtEl>
                                          <p:spTgt spid="13">
                                            <p:txEl>
                                              <p:pRg st="7" end="7"/>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xEl>
                                              <p:pRg st="8" end="8"/>
                                            </p:txEl>
                                          </p:spTgt>
                                        </p:tgtEl>
                                        <p:attrNameLst>
                                          <p:attrName>style.visibility</p:attrName>
                                        </p:attrNameLst>
                                      </p:cBhvr>
                                      <p:to>
                                        <p:strVal val="visible"/>
                                      </p:to>
                                    </p:set>
                                    <p:animEffect transition="in" filter="fade">
                                      <p:cBhvr>
                                        <p:cTn id="6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143000"/>
          </a:xfrm>
          <a:solidFill>
            <a:srgbClr val="444EA2"/>
          </a:solidFill>
        </p:spPr>
        <p:txBody>
          <a:bodyPr lIns="274320"/>
          <a:lstStyle/>
          <a:p>
            <a:pPr algn="l" eaLnBrk="1" hangingPunct="1">
              <a:lnSpc>
                <a:spcPts val="4200"/>
              </a:lnSpc>
            </a:pPr>
            <a:r>
              <a:rPr lang="en-US" sz="4200" b="1" smtClean="0">
                <a:solidFill>
                  <a:srgbClr val="F8F6E3"/>
                </a:solidFill>
              </a:rPr>
              <a:t>Humanistic vs. Psychoanalytic Therapy</a:t>
            </a:r>
          </a:p>
        </p:txBody>
      </p:sp>
      <p:graphicFrame>
        <p:nvGraphicFramePr>
          <p:cNvPr id="6" name="Table 5"/>
          <p:cNvGraphicFramePr>
            <a:graphicFrameLocks noGrp="1"/>
          </p:cNvGraphicFramePr>
          <p:nvPr/>
        </p:nvGraphicFramePr>
        <p:xfrm>
          <a:off x="250825" y="1531938"/>
          <a:ext cx="8664576" cy="4530726"/>
        </p:xfrm>
        <a:graphic>
          <a:graphicData uri="http://schemas.openxmlformats.org/drawingml/2006/table">
            <a:tbl>
              <a:tblPr firstRow="1" firstCol="1" bandRow="1">
                <a:tableStyleId>{F5AB1C69-6EDB-4FF4-983F-18BD219EF322}</a:tableStyleId>
              </a:tblPr>
              <a:tblGrid>
                <a:gridCol w="1630903"/>
                <a:gridCol w="3182512"/>
                <a:gridCol w="3851161"/>
              </a:tblGrid>
              <a:tr h="558799">
                <a:tc>
                  <a:txBody>
                    <a:bodyPr/>
                    <a:lstStyle/>
                    <a:p>
                      <a:pPr marL="0" marR="0">
                        <a:lnSpc>
                          <a:spcPts val="2200"/>
                        </a:lnSpc>
                        <a:spcBef>
                          <a:spcPts val="0"/>
                        </a:spcBef>
                        <a:spcAft>
                          <a:spcPts val="0"/>
                        </a:spcAft>
                      </a:pPr>
                      <a:r>
                        <a:rPr lang="en-US" sz="2400" dirty="0">
                          <a:effectLst/>
                        </a:rPr>
                        <a:t> </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Humanistic </a:t>
                      </a:r>
                      <a:r>
                        <a:rPr lang="en-US" sz="2400" dirty="0" smtClean="0">
                          <a:effectLst/>
                        </a:rPr>
                        <a:t>psychotherapy</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Psychoanalytic </a:t>
                      </a:r>
                      <a:r>
                        <a:rPr lang="en-US" sz="2400" dirty="0" smtClean="0">
                          <a:effectLst/>
                        </a:rPr>
                        <a:t>psychotherapy</a:t>
                      </a:r>
                      <a:endParaRPr lang="en-US" sz="2400" dirty="0">
                        <a:effectLst/>
                        <a:latin typeface="Calibri"/>
                        <a:ea typeface="Calibri"/>
                        <a:cs typeface="Times New Roman"/>
                      </a:endParaRPr>
                    </a:p>
                  </a:txBody>
                  <a:tcPr marL="68585" marR="68585" marT="0" marB="0" anchor="ctr"/>
                </a:tc>
              </a:tr>
              <a:tr h="496490">
                <a:tc>
                  <a:txBody>
                    <a:bodyPr/>
                    <a:lstStyle/>
                    <a:p>
                      <a:pPr marL="0" marR="0" algn="ctr">
                        <a:lnSpc>
                          <a:spcPts val="2200"/>
                        </a:lnSpc>
                        <a:spcBef>
                          <a:spcPts val="0"/>
                        </a:spcBef>
                        <a:spcAft>
                          <a:spcPts val="0"/>
                        </a:spcAft>
                      </a:pPr>
                      <a:r>
                        <a:rPr lang="en-US" sz="2400" dirty="0">
                          <a:effectLst/>
                        </a:rPr>
                        <a:t>Goal</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Promote </a:t>
                      </a:r>
                      <a:r>
                        <a:rPr lang="en-US" sz="2400" dirty="0" smtClean="0">
                          <a:effectLst/>
                        </a:rPr>
                        <a:t>growth</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Cure mental illness</a:t>
                      </a:r>
                      <a:endParaRPr lang="en-US" sz="2400" dirty="0">
                        <a:effectLst/>
                        <a:latin typeface="Calibri"/>
                        <a:ea typeface="Calibri"/>
                        <a:cs typeface="Times New Roman"/>
                      </a:endParaRPr>
                    </a:p>
                  </a:txBody>
                  <a:tcPr marL="68585" marR="68585" marT="0" marB="0" anchor="ctr"/>
                </a:tc>
              </a:tr>
              <a:tr h="992982">
                <a:tc>
                  <a:txBody>
                    <a:bodyPr/>
                    <a:lstStyle/>
                    <a:p>
                      <a:pPr marL="0" marR="0" algn="ctr">
                        <a:lnSpc>
                          <a:spcPts val="2200"/>
                        </a:lnSpc>
                        <a:spcBef>
                          <a:spcPts val="0"/>
                        </a:spcBef>
                        <a:spcAft>
                          <a:spcPts val="0"/>
                        </a:spcAft>
                      </a:pPr>
                      <a:r>
                        <a:rPr lang="en-US" sz="2400" dirty="0">
                          <a:effectLst/>
                        </a:rPr>
                        <a:t>How to improve</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Take responsibility for feelings and actions</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Bring unconscious conflicts into conscious awareness</a:t>
                      </a:r>
                      <a:endParaRPr lang="en-US" sz="2400" dirty="0">
                        <a:effectLst/>
                        <a:latin typeface="Calibri"/>
                        <a:ea typeface="Calibri"/>
                        <a:cs typeface="Times New Roman"/>
                      </a:endParaRPr>
                    </a:p>
                  </a:txBody>
                  <a:tcPr marL="68585" marR="68585" marT="0" marB="0" anchor="ctr"/>
                </a:tc>
              </a:tr>
              <a:tr h="992982">
                <a:tc>
                  <a:txBody>
                    <a:bodyPr/>
                    <a:lstStyle/>
                    <a:p>
                      <a:pPr marL="0" marR="0" algn="ctr">
                        <a:lnSpc>
                          <a:spcPts val="2200"/>
                        </a:lnSpc>
                        <a:spcBef>
                          <a:spcPts val="0"/>
                        </a:spcBef>
                        <a:spcAft>
                          <a:spcPts val="0"/>
                        </a:spcAft>
                      </a:pPr>
                      <a:r>
                        <a:rPr lang="en-US" sz="2400" dirty="0">
                          <a:effectLst/>
                        </a:rPr>
                        <a:t>Role of therapist</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Provide an environment in which growth can occur</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Provide interpretations (e.g. of dreams, resistance and transference)</a:t>
                      </a:r>
                      <a:endParaRPr lang="en-US" sz="2400" dirty="0">
                        <a:effectLst/>
                        <a:latin typeface="Calibri"/>
                        <a:ea typeface="Calibri"/>
                        <a:cs typeface="Times New Roman"/>
                      </a:endParaRPr>
                    </a:p>
                  </a:txBody>
                  <a:tcPr marL="68585" marR="68585" marT="0" marB="0" anchor="ctr"/>
                </a:tc>
              </a:tr>
              <a:tr h="992982">
                <a:tc>
                  <a:txBody>
                    <a:bodyPr/>
                    <a:lstStyle/>
                    <a:p>
                      <a:pPr marL="0" marR="0" algn="ctr">
                        <a:lnSpc>
                          <a:spcPts val="2200"/>
                        </a:lnSpc>
                        <a:spcBef>
                          <a:spcPts val="0"/>
                        </a:spcBef>
                        <a:spcAft>
                          <a:spcPts val="0"/>
                        </a:spcAft>
                      </a:pPr>
                      <a:r>
                        <a:rPr lang="en-US" sz="2400" dirty="0">
                          <a:effectLst/>
                        </a:rPr>
                        <a:t>Content of therapy</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Conscious feelings, actual self and ideal self</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Unconscious conflicts</a:t>
                      </a:r>
                      <a:endParaRPr lang="en-US" sz="2400" dirty="0">
                        <a:effectLst/>
                        <a:latin typeface="Calibri"/>
                        <a:ea typeface="Calibri"/>
                        <a:cs typeface="Times New Roman"/>
                      </a:endParaRPr>
                    </a:p>
                  </a:txBody>
                  <a:tcPr marL="68585" marR="68585" marT="0" marB="0" anchor="ctr"/>
                </a:tc>
              </a:tr>
              <a:tr h="496490">
                <a:tc>
                  <a:txBody>
                    <a:bodyPr/>
                    <a:lstStyle/>
                    <a:p>
                      <a:pPr marL="0" marR="0" algn="ctr">
                        <a:lnSpc>
                          <a:spcPts val="2200"/>
                        </a:lnSpc>
                        <a:spcBef>
                          <a:spcPts val="0"/>
                        </a:spcBef>
                        <a:spcAft>
                          <a:spcPts val="0"/>
                        </a:spcAft>
                      </a:pPr>
                      <a:r>
                        <a:rPr lang="en-US" sz="2400" dirty="0">
                          <a:effectLst/>
                        </a:rPr>
                        <a:t>Time focus</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The </a:t>
                      </a:r>
                      <a:r>
                        <a:rPr lang="en-US" sz="2400" dirty="0" smtClean="0">
                          <a:effectLst/>
                        </a:rPr>
                        <a:t>present and </a:t>
                      </a:r>
                      <a:r>
                        <a:rPr lang="en-US" sz="2400" dirty="0">
                          <a:effectLst/>
                        </a:rPr>
                        <a:t>future</a:t>
                      </a:r>
                      <a:endParaRPr lang="en-US" sz="2400" dirty="0">
                        <a:effectLst/>
                        <a:latin typeface="Calibri"/>
                        <a:ea typeface="Calibri"/>
                        <a:cs typeface="Times New Roman"/>
                      </a:endParaRPr>
                    </a:p>
                  </a:txBody>
                  <a:tcPr marL="68585" marR="68585" marT="0" marB="0" anchor="ctr"/>
                </a:tc>
                <a:tc>
                  <a:txBody>
                    <a:bodyPr/>
                    <a:lstStyle/>
                    <a:p>
                      <a:pPr marL="0" marR="0" algn="ctr">
                        <a:lnSpc>
                          <a:spcPts val="2200"/>
                        </a:lnSpc>
                        <a:spcBef>
                          <a:spcPts val="0"/>
                        </a:spcBef>
                        <a:spcAft>
                          <a:spcPts val="0"/>
                        </a:spcAft>
                      </a:pPr>
                      <a:r>
                        <a:rPr lang="en-US" sz="2400" dirty="0">
                          <a:effectLst/>
                        </a:rPr>
                        <a:t>The past</a:t>
                      </a:r>
                      <a:endParaRPr lang="en-US" sz="2400" dirty="0">
                        <a:effectLst/>
                        <a:latin typeface="Calibri"/>
                        <a:ea typeface="Calibri"/>
                        <a:cs typeface="Times New Roman"/>
                      </a:endParaRPr>
                    </a:p>
                  </a:txBody>
                  <a:tcPr marL="68585" marR="68585" marT="0" marB="0"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1143000"/>
          </a:xfrm>
          <a:solidFill>
            <a:srgbClr val="F36F21"/>
          </a:solidFill>
        </p:spPr>
        <p:txBody>
          <a:bodyPr lIns="274320"/>
          <a:lstStyle/>
          <a:p>
            <a:pPr algn="l" eaLnBrk="1" hangingPunct="1">
              <a:lnSpc>
                <a:spcPts val="4200"/>
              </a:lnSpc>
            </a:pPr>
            <a:r>
              <a:rPr lang="en-US" b="1" smtClean="0">
                <a:solidFill>
                  <a:srgbClr val="F8F6E3"/>
                </a:solidFill>
              </a:rPr>
              <a:t>Behavior Therapy</a:t>
            </a:r>
          </a:p>
        </p:txBody>
      </p:sp>
      <p:sp>
        <p:nvSpPr>
          <p:cNvPr id="16387" name="Content Placeholder 2"/>
          <p:cNvSpPr>
            <a:spLocks noGrp="1"/>
          </p:cNvSpPr>
          <p:nvPr>
            <p:ph idx="1"/>
          </p:nvPr>
        </p:nvSpPr>
        <p:spPr>
          <a:xfrm>
            <a:off x="663575" y="1447800"/>
            <a:ext cx="7816850" cy="4678363"/>
          </a:xfrm>
        </p:spPr>
        <p:txBody>
          <a:bodyPr/>
          <a:lstStyle/>
          <a:p>
            <a:pPr eaLnBrk="1" hangingPunct="1">
              <a:lnSpc>
                <a:spcPts val="3000"/>
              </a:lnSpc>
              <a:buClr>
                <a:schemeClr val="tx1"/>
              </a:buClr>
              <a:buFont typeface="Wingdings" pitchFamily="2" charset="2"/>
              <a:buChar char="§"/>
            </a:pPr>
            <a:r>
              <a:rPr lang="en-US" smtClean="0"/>
              <a:t>Sometimes, insight is not helpful to recover from some mental health problems. The client might know the right changes to make, but finds that it’s hard to change actual behavior.</a:t>
            </a:r>
          </a:p>
          <a:p>
            <a:pPr eaLnBrk="1" hangingPunct="1">
              <a:lnSpc>
                <a:spcPts val="3000"/>
              </a:lnSpc>
              <a:buClr>
                <a:schemeClr val="tx1"/>
              </a:buClr>
              <a:buFont typeface="Wingdings" pitchFamily="2" charset="2"/>
              <a:buChar char="§"/>
            </a:pPr>
            <a:r>
              <a:rPr lang="en-US" b="1" smtClean="0"/>
              <a:t>Behavior therapy </a:t>
            </a:r>
            <a:r>
              <a:rPr lang="en-US" b="1" i="1" smtClean="0"/>
              <a:t>uses the principles of learning</a:t>
            </a:r>
            <a:r>
              <a:rPr lang="en-US" smtClean="0"/>
              <a:t>, especially classical and operant conditioning, </a:t>
            </a:r>
            <a:r>
              <a:rPr lang="en-US" b="1" i="1" smtClean="0"/>
              <a:t>to help reduce unwanted responses</a:t>
            </a:r>
            <a:r>
              <a:rPr lang="en-US" smtClean="0"/>
              <a:t>. These might include behaviors such as addictions, or emotions such as panic.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Retail, Shopping and Small Business PhotoDisc vol 21\21048.jpg"/>
          <p:cNvPicPr>
            <a:picLocks noChangeAspect="1" noChangeArrowheads="1"/>
          </p:cNvPicPr>
          <p:nvPr/>
        </p:nvPicPr>
        <p:blipFill>
          <a:blip r:embed="rId3" cstate="print"/>
          <a:srcRect l="1077" r="9502" b="13664"/>
          <a:stretch>
            <a:fillRect/>
          </a:stretch>
        </p:blipFill>
        <p:spPr bwMode="auto">
          <a:xfrm>
            <a:off x="0" y="1039813"/>
            <a:ext cx="9144000" cy="5921375"/>
          </a:xfrm>
          <a:prstGeom prst="rect">
            <a:avLst/>
          </a:prstGeom>
          <a:noFill/>
          <a:ln w="9525">
            <a:noFill/>
            <a:miter lim="800000"/>
            <a:headEnd/>
            <a:tailEnd/>
          </a:ln>
        </p:spPr>
      </p:pic>
      <p:sp>
        <p:nvSpPr>
          <p:cNvPr id="17411" name="Title 1"/>
          <p:cNvSpPr>
            <a:spLocks noGrp="1"/>
          </p:cNvSpPr>
          <p:nvPr>
            <p:ph type="title"/>
          </p:nvPr>
        </p:nvSpPr>
        <p:spPr>
          <a:xfrm>
            <a:off x="0" y="0"/>
            <a:ext cx="9144000" cy="1143000"/>
          </a:xfrm>
          <a:solidFill>
            <a:srgbClr val="AA7A2B"/>
          </a:solidFill>
        </p:spPr>
        <p:txBody>
          <a:bodyPr lIns="274320"/>
          <a:lstStyle/>
          <a:p>
            <a:pPr algn="l" eaLnBrk="1" hangingPunct="1">
              <a:lnSpc>
                <a:spcPts val="4200"/>
              </a:lnSpc>
            </a:pPr>
            <a:r>
              <a:rPr lang="en-US" b="1" smtClean="0">
                <a:solidFill>
                  <a:srgbClr val="F8F6E3"/>
                </a:solidFill>
              </a:rPr>
              <a:t>Classical Conditioning Techniques</a:t>
            </a:r>
          </a:p>
        </p:txBody>
      </p:sp>
      <p:sp>
        <p:nvSpPr>
          <p:cNvPr id="5" name="Rounded Rectangle 4"/>
          <p:cNvSpPr>
            <a:spLocks noChangeArrowheads="1"/>
          </p:cNvSpPr>
          <p:nvPr/>
        </p:nvSpPr>
        <p:spPr bwMode="auto">
          <a:xfrm>
            <a:off x="425450" y="1417638"/>
            <a:ext cx="3600450" cy="1817687"/>
          </a:xfrm>
          <a:prstGeom prst="roundRect">
            <a:avLst>
              <a:gd name="adj" fmla="val 16667"/>
            </a:avLst>
          </a:prstGeom>
          <a:solidFill>
            <a:srgbClr val="F8F6E3"/>
          </a:solidFill>
          <a:ln w="9525">
            <a:noFill/>
            <a:round/>
            <a:headEnd/>
            <a:tailEnd/>
          </a:ln>
        </p:spPr>
        <p:txBody>
          <a:bodyPr>
            <a:spAutoFit/>
          </a:bodyPr>
          <a:lstStyle/>
          <a:p>
            <a:pPr>
              <a:lnSpc>
                <a:spcPts val="2400"/>
              </a:lnSpc>
            </a:pPr>
            <a:r>
              <a:rPr lang="en-US" sz="2600" b="1">
                <a:solidFill>
                  <a:srgbClr val="444EA2"/>
                </a:solidFill>
                <a:latin typeface="Calibri" pitchFamily="34" charset="0"/>
              </a:rPr>
              <a:t>Counterconditioning </a:t>
            </a:r>
            <a:r>
              <a:rPr lang="en-US" sz="2600">
                <a:latin typeface="Calibri" pitchFamily="34" charset="0"/>
              </a:rPr>
              <a:t>refers to linking new, positive responses to previously aversive stimuli. </a:t>
            </a:r>
          </a:p>
        </p:txBody>
      </p:sp>
      <p:sp>
        <p:nvSpPr>
          <p:cNvPr id="7" name="Rounded Rectangle 6"/>
          <p:cNvSpPr>
            <a:spLocks noChangeArrowheads="1"/>
          </p:cNvSpPr>
          <p:nvPr/>
        </p:nvSpPr>
        <p:spPr bwMode="auto">
          <a:xfrm>
            <a:off x="685800" y="3625850"/>
            <a:ext cx="4567238" cy="3167063"/>
          </a:xfrm>
          <a:prstGeom prst="roundRect">
            <a:avLst>
              <a:gd name="adj" fmla="val 16667"/>
            </a:avLst>
          </a:prstGeom>
          <a:solidFill>
            <a:srgbClr val="F8F6E3"/>
          </a:solidFill>
          <a:ln w="9525">
            <a:noFill/>
            <a:round/>
            <a:headEnd/>
            <a:tailEnd/>
          </a:ln>
        </p:spPr>
        <p:txBody>
          <a:bodyPr>
            <a:spAutoFit/>
          </a:bodyPr>
          <a:lstStyle/>
          <a:p>
            <a:pPr>
              <a:lnSpc>
                <a:spcPts val="2400"/>
              </a:lnSpc>
            </a:pPr>
            <a:r>
              <a:rPr lang="en-US" sz="2600">
                <a:latin typeface="Calibri" pitchFamily="34" charset="0"/>
              </a:rPr>
              <a:t>If you have been conditioned to </a:t>
            </a:r>
            <a:r>
              <a:rPr lang="en-US" sz="2600" b="1">
                <a:latin typeface="Calibri" pitchFamily="34" charset="0"/>
              </a:rPr>
              <a:t>fear</a:t>
            </a:r>
            <a:r>
              <a:rPr lang="en-US" sz="2600">
                <a:latin typeface="Calibri" pitchFamily="34" charset="0"/>
              </a:rPr>
              <a:t> stores because you have had panic attacks there, you could be led into a </a:t>
            </a:r>
            <a:r>
              <a:rPr lang="en-US" sz="2600" b="1">
                <a:latin typeface="Calibri" pitchFamily="34" charset="0"/>
              </a:rPr>
              <a:t>store </a:t>
            </a:r>
            <a:r>
              <a:rPr lang="en-US" sz="2600">
                <a:latin typeface="Calibri" pitchFamily="34" charset="0"/>
              </a:rPr>
              <a:t>and then helped with </a:t>
            </a:r>
            <a:r>
              <a:rPr lang="en-US" sz="2600" b="1">
                <a:latin typeface="Calibri" pitchFamily="34" charset="0"/>
              </a:rPr>
              <a:t>relaxation</a:t>
            </a:r>
            <a:r>
              <a:rPr lang="en-US" sz="2600">
                <a:latin typeface="Calibri" pitchFamily="34" charset="0"/>
              </a:rPr>
              <a:t> exercises. The goal is to associate stores with relaxation, a state incompatible with fear.</a:t>
            </a:r>
          </a:p>
        </p:txBody>
      </p:sp>
      <p:sp>
        <p:nvSpPr>
          <p:cNvPr id="8" name="Down Arrow 7"/>
          <p:cNvSpPr/>
          <p:nvPr/>
        </p:nvSpPr>
        <p:spPr>
          <a:xfrm>
            <a:off x="1995488" y="2894013"/>
            <a:ext cx="685800" cy="95726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8150" y="0"/>
            <a:ext cx="8229600" cy="868363"/>
          </a:xfrm>
        </p:spPr>
        <p:txBody>
          <a:bodyPr/>
          <a:lstStyle/>
          <a:p>
            <a:pPr eaLnBrk="1" hangingPunct="1"/>
            <a:r>
              <a:rPr lang="en-US" sz="4000" b="1" smtClean="0">
                <a:solidFill>
                  <a:srgbClr val="A93971"/>
                </a:solidFill>
              </a:rPr>
              <a:t>Exposure Therapy</a:t>
            </a:r>
          </a:p>
        </p:txBody>
      </p:sp>
      <p:sp>
        <p:nvSpPr>
          <p:cNvPr id="3" name="Content Placeholder 2"/>
          <p:cNvSpPr>
            <a:spLocks noGrp="1"/>
          </p:cNvSpPr>
          <p:nvPr>
            <p:ph idx="1"/>
          </p:nvPr>
        </p:nvSpPr>
        <p:spPr>
          <a:xfrm>
            <a:off x="231775" y="846138"/>
            <a:ext cx="3357563" cy="4822825"/>
          </a:xfrm>
        </p:spPr>
        <p:txBody>
          <a:bodyPr/>
          <a:lstStyle/>
          <a:p>
            <a:pPr eaLnBrk="1" hangingPunct="1">
              <a:lnSpc>
                <a:spcPts val="2400"/>
              </a:lnSpc>
              <a:spcBef>
                <a:spcPct val="0"/>
              </a:spcBef>
              <a:spcAft>
                <a:spcPts val="600"/>
              </a:spcAft>
              <a:buFont typeface="Wingdings" pitchFamily="2" charset="2"/>
              <a:buChar char="§"/>
            </a:pPr>
            <a:r>
              <a:rPr lang="en-US" sz="2600" smtClean="0"/>
              <a:t>A conditioned fear can worsen when </a:t>
            </a:r>
            <a:r>
              <a:rPr lang="en-US" sz="2600" u="sng" smtClean="0"/>
              <a:t>avoidance</a:t>
            </a:r>
            <a:r>
              <a:rPr lang="en-US" sz="2600" smtClean="0"/>
              <a:t> of the feared situation gets reinforced by a quick reduction in anxiety.</a:t>
            </a:r>
          </a:p>
          <a:p>
            <a:pPr eaLnBrk="1" hangingPunct="1">
              <a:lnSpc>
                <a:spcPts val="2400"/>
              </a:lnSpc>
              <a:spcBef>
                <a:spcPct val="0"/>
              </a:spcBef>
              <a:spcAft>
                <a:spcPts val="600"/>
              </a:spcAft>
              <a:buFont typeface="Wingdings" pitchFamily="2" charset="2"/>
              <a:buChar char="§"/>
            </a:pPr>
            <a:r>
              <a:rPr lang="en-US" sz="2600" smtClean="0"/>
              <a:t>Guided </a:t>
            </a:r>
            <a:r>
              <a:rPr lang="en-US" sz="2600" b="1" smtClean="0">
                <a:solidFill>
                  <a:srgbClr val="444EA2"/>
                </a:solidFill>
              </a:rPr>
              <a:t>exposure</a:t>
            </a:r>
            <a:r>
              <a:rPr lang="en-US" sz="2600" smtClean="0"/>
              <a:t> to the feared situation can reverse this reinforcement by waiting for anxiety to subside </a:t>
            </a:r>
            <a:r>
              <a:rPr lang="en-US" sz="2600" u="sng" smtClean="0"/>
              <a:t>during</a:t>
            </a:r>
            <a:r>
              <a:rPr lang="en-US" sz="2600" smtClean="0"/>
              <a:t> the exposure. </a:t>
            </a:r>
          </a:p>
          <a:p>
            <a:pPr lvl="1" eaLnBrk="1" hangingPunct="1">
              <a:lnSpc>
                <a:spcPts val="2400"/>
              </a:lnSpc>
              <a:spcBef>
                <a:spcPct val="0"/>
              </a:spcBef>
              <a:spcAft>
                <a:spcPts val="600"/>
              </a:spcAft>
              <a:buFont typeface="Wingdings" pitchFamily="2" charset="2"/>
              <a:buChar char="§"/>
            </a:pPr>
            <a:r>
              <a:rPr lang="en-US" sz="2600" smtClean="0"/>
              <a:t>The person can habituate to (get used to) the anxiety itself, and then the feared situation. </a:t>
            </a:r>
          </a:p>
        </p:txBody>
      </p:sp>
      <p:pic>
        <p:nvPicPr>
          <p:cNvPr id="7" name="Picture 4" descr="MyersPsy8e_17UN10"/>
          <p:cNvPicPr>
            <a:picLocks noChangeAspect="1" noChangeArrowheads="1"/>
          </p:cNvPicPr>
          <p:nvPr/>
        </p:nvPicPr>
        <p:blipFill>
          <a:blip r:embed="rId3" cstate="print"/>
          <a:srcRect/>
          <a:stretch>
            <a:fillRect/>
          </a:stretch>
        </p:blipFill>
        <p:spPr bwMode="auto">
          <a:xfrm>
            <a:off x="4949825" y="1055688"/>
            <a:ext cx="3717925" cy="5532437"/>
          </a:xfrm>
          <a:prstGeom prst="rect">
            <a:avLst/>
          </a:prstGeom>
          <a:noFill/>
          <a:ln w="9525">
            <a:noFill/>
            <a:miter lim="800000"/>
            <a:headEnd/>
            <a:tailEnd/>
          </a:ln>
        </p:spPr>
      </p:pic>
      <p:sp>
        <p:nvSpPr>
          <p:cNvPr id="8" name="Rounded Rectangle 7"/>
          <p:cNvSpPr>
            <a:spLocks noChangeArrowheads="1"/>
          </p:cNvSpPr>
          <p:nvPr/>
        </p:nvSpPr>
        <p:spPr bwMode="auto">
          <a:xfrm>
            <a:off x="3829050" y="1597025"/>
            <a:ext cx="2811463" cy="954088"/>
          </a:xfrm>
          <a:prstGeom prst="roundRect">
            <a:avLst>
              <a:gd name="adj" fmla="val 16667"/>
            </a:avLst>
          </a:prstGeom>
          <a:solidFill>
            <a:srgbClr val="A93971"/>
          </a:solidFill>
          <a:ln w="9525">
            <a:noFill/>
            <a:round/>
            <a:headEnd/>
            <a:tailEnd/>
          </a:ln>
        </p:spPr>
        <p:txBody>
          <a:bodyPr>
            <a:spAutoFit/>
          </a:bodyPr>
          <a:lstStyle/>
          <a:p>
            <a:pPr algn="ctr">
              <a:lnSpc>
                <a:spcPts val="2000"/>
              </a:lnSpc>
            </a:pPr>
            <a:r>
              <a:rPr lang="en-US" sz="2400">
                <a:solidFill>
                  <a:srgbClr val="F8F6E3"/>
                </a:solidFill>
                <a:latin typeface="Calibri" pitchFamily="34" charset="0"/>
              </a:rPr>
              <a:t>What mistake is Professor Gallagher making here?</a:t>
            </a:r>
          </a:p>
        </p:txBody>
      </p:sp>
      <p:sp>
        <p:nvSpPr>
          <p:cNvPr id="9" name="Rounded Rectangle 8"/>
          <p:cNvSpPr>
            <a:spLocks noChangeArrowheads="1"/>
          </p:cNvSpPr>
          <p:nvPr/>
        </p:nvSpPr>
        <p:spPr bwMode="auto">
          <a:xfrm>
            <a:off x="3543300" y="2789238"/>
            <a:ext cx="2811463" cy="1824037"/>
          </a:xfrm>
          <a:prstGeom prst="roundRect">
            <a:avLst>
              <a:gd name="adj" fmla="val 16667"/>
            </a:avLst>
          </a:prstGeom>
          <a:solidFill>
            <a:srgbClr val="A93971"/>
          </a:solidFill>
          <a:ln w="9525">
            <a:noFill/>
            <a:round/>
            <a:headEnd/>
            <a:tailEnd/>
          </a:ln>
        </p:spPr>
        <p:txBody>
          <a:bodyPr>
            <a:spAutoFit/>
          </a:bodyPr>
          <a:lstStyle/>
          <a:p>
            <a:pPr algn="ctr">
              <a:lnSpc>
                <a:spcPts val="2000"/>
              </a:lnSpc>
            </a:pPr>
            <a:r>
              <a:rPr lang="en-US" sz="2400">
                <a:solidFill>
                  <a:srgbClr val="F8F6E3"/>
                </a:solidFill>
                <a:latin typeface="Calibri" pitchFamily="34" charset="0"/>
              </a:rPr>
              <a:t>Hint: systematic desensitization might have been more effective, though less dramatic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nodeType="afterGroup">
                            <p:stCondLst>
                              <p:cond delay="500"/>
                            </p:stCondLst>
                            <p:childTnLst>
                              <p:par>
                                <p:cTn id="29" presetID="10" presetClass="entr" presetSubtype="0" fill="hold" grpId="0" nodeType="after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1143000"/>
          </a:xfrm>
        </p:spPr>
        <p:txBody>
          <a:bodyPr rtlCol="0">
            <a:normAutofit fontScale="90000"/>
          </a:bodyPr>
          <a:lstStyle/>
          <a:p>
            <a:pPr eaLnBrk="1" fontAlgn="auto" hangingPunct="1">
              <a:spcAft>
                <a:spcPts val="0"/>
              </a:spcAft>
              <a:defRPr/>
            </a:pPr>
            <a:r>
              <a:rPr lang="en-US" b="1" dirty="0">
                <a:solidFill>
                  <a:srgbClr val="444EA2"/>
                </a:solidFill>
              </a:rPr>
              <a:t>History of Mental Health Treatment</a:t>
            </a:r>
            <a:endParaRPr lang="en-US" b="1" dirty="0">
              <a:solidFill>
                <a:srgbClr val="444EA2"/>
              </a:solidFill>
              <a:latin typeface="Cambria Math" pitchFamily="18" charset="0"/>
              <a:ea typeface="Cambria Math" pitchFamily="18" charset="0"/>
              <a:cs typeface="Arabic Typesetting" pitchFamily="66" charset="-78"/>
            </a:endParaRPr>
          </a:p>
        </p:txBody>
      </p:sp>
      <p:sp>
        <p:nvSpPr>
          <p:cNvPr id="3" name="Content Placeholder 2"/>
          <p:cNvSpPr>
            <a:spLocks noGrp="1"/>
          </p:cNvSpPr>
          <p:nvPr>
            <p:ph idx="1"/>
          </p:nvPr>
        </p:nvSpPr>
        <p:spPr>
          <a:xfrm>
            <a:off x="503238" y="949325"/>
            <a:ext cx="8229600" cy="1187450"/>
          </a:xfrm>
        </p:spPr>
        <p:txBody>
          <a:bodyPr/>
          <a:lstStyle/>
          <a:p>
            <a:pPr marL="0" indent="0" eaLnBrk="1" hangingPunct="1">
              <a:lnSpc>
                <a:spcPts val="2800"/>
              </a:lnSpc>
              <a:buFont typeface="Arial" charset="0"/>
              <a:buNone/>
            </a:pPr>
            <a:r>
              <a:rPr lang="en-US" sz="2800" smtClean="0"/>
              <a:t>When people have displayed unusual behaviors rooted in the mind, these people have often been locked away or “treated” using old ideas of mental illness. </a:t>
            </a:r>
          </a:p>
        </p:txBody>
      </p:sp>
      <p:sp>
        <p:nvSpPr>
          <p:cNvPr id="4" name="Content Placeholder 2"/>
          <p:cNvSpPr txBox="1">
            <a:spLocks/>
          </p:cNvSpPr>
          <p:nvPr/>
        </p:nvSpPr>
        <p:spPr>
          <a:xfrm>
            <a:off x="446088" y="2744788"/>
            <a:ext cx="4503737" cy="3352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3000"/>
              </a:lnSpc>
              <a:spcBef>
                <a:spcPts val="0"/>
              </a:spcBef>
              <a:spcAft>
                <a:spcPts val="600"/>
              </a:spcAft>
              <a:buFont typeface="Arial" pitchFamily="34" charset="0"/>
              <a:buNone/>
              <a:defRPr/>
            </a:pPr>
            <a:r>
              <a:rPr lang="en-US" b="1" i="1" dirty="0" smtClean="0">
                <a:solidFill>
                  <a:srgbClr val="AA7A2B"/>
                </a:solidFill>
              </a:rPr>
              <a:t>Old ways of getting rid of “the evil spirits” include: </a:t>
            </a:r>
          </a:p>
          <a:p>
            <a:pPr fontAlgn="auto">
              <a:lnSpc>
                <a:spcPts val="3000"/>
              </a:lnSpc>
              <a:spcBef>
                <a:spcPts val="0"/>
              </a:spcBef>
              <a:spcAft>
                <a:spcPts val="600"/>
              </a:spcAft>
              <a:buFont typeface="Wingdings" pitchFamily="2" charset="2"/>
              <a:buChar char="§"/>
              <a:defRPr/>
            </a:pPr>
            <a:r>
              <a:rPr lang="en-US" b="1" i="1" dirty="0" smtClean="0">
                <a:solidFill>
                  <a:srgbClr val="AA7A2B"/>
                </a:solidFill>
              </a:rPr>
              <a:t>beating them out of people. </a:t>
            </a:r>
          </a:p>
          <a:p>
            <a:pPr fontAlgn="auto">
              <a:lnSpc>
                <a:spcPts val="3000"/>
              </a:lnSpc>
              <a:spcBef>
                <a:spcPts val="0"/>
              </a:spcBef>
              <a:spcAft>
                <a:spcPts val="600"/>
              </a:spcAft>
              <a:buFont typeface="Wingdings" pitchFamily="2" charset="2"/>
              <a:buChar char="§"/>
              <a:defRPr/>
            </a:pPr>
            <a:r>
              <a:rPr lang="en-US" b="1" i="1" dirty="0" smtClean="0">
                <a:solidFill>
                  <a:srgbClr val="AA7A2B"/>
                </a:solidFill>
              </a:rPr>
              <a:t>bleeding them out. </a:t>
            </a:r>
          </a:p>
          <a:p>
            <a:pPr fontAlgn="auto">
              <a:lnSpc>
                <a:spcPts val="3000"/>
              </a:lnSpc>
              <a:spcBef>
                <a:spcPts val="0"/>
              </a:spcBef>
              <a:spcAft>
                <a:spcPts val="600"/>
              </a:spcAft>
              <a:buFont typeface="Wingdings" pitchFamily="2" charset="2"/>
              <a:buChar char="§"/>
              <a:defRPr/>
            </a:pPr>
            <a:r>
              <a:rPr lang="en-US" b="1" i="1" dirty="0" smtClean="0">
                <a:solidFill>
                  <a:srgbClr val="AA7A2B"/>
                </a:solidFill>
              </a:rPr>
              <a:t>letting the spirits out through holes drilled in the skull.</a:t>
            </a:r>
          </a:p>
        </p:txBody>
      </p:sp>
      <p:pic>
        <p:nvPicPr>
          <p:cNvPr id="6149" name="Picture 4" descr="MyersPsy8e_16UN03"/>
          <p:cNvPicPr>
            <a:picLocks noChangeAspect="1" noChangeArrowheads="1"/>
          </p:cNvPicPr>
          <p:nvPr/>
        </p:nvPicPr>
        <p:blipFill>
          <a:blip r:embed="rId3" cstate="print"/>
          <a:srcRect/>
          <a:stretch>
            <a:fillRect/>
          </a:stretch>
        </p:blipFill>
        <p:spPr bwMode="auto">
          <a:xfrm>
            <a:off x="5286375" y="2146300"/>
            <a:ext cx="3600450" cy="4548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0" y="0"/>
            <a:ext cx="9144000" cy="903288"/>
          </a:xfrm>
          <a:prstGeom prst="rect">
            <a:avLst/>
          </a:prstGeom>
          <a:solidFill>
            <a:srgbClr val="3AA082"/>
          </a:solidFill>
          <a:ln w="9525">
            <a:noFill/>
            <a:miter lim="800000"/>
            <a:headEnd/>
            <a:tailEnd/>
          </a:ln>
        </p:spPr>
        <p:txBody>
          <a:bodyPr lIns="274320" anchor="ctr"/>
          <a:lstStyle/>
          <a:p>
            <a:pPr>
              <a:lnSpc>
                <a:spcPts val="4200"/>
              </a:lnSpc>
            </a:pPr>
            <a:r>
              <a:rPr lang="en-US" sz="4400" b="1">
                <a:solidFill>
                  <a:srgbClr val="F8F6E3"/>
                </a:solidFill>
                <a:latin typeface="Calibri" pitchFamily="34" charset="0"/>
              </a:rPr>
              <a:t>Versions of Exposure Therapy</a:t>
            </a:r>
          </a:p>
        </p:txBody>
      </p:sp>
      <p:sp>
        <p:nvSpPr>
          <p:cNvPr id="5" name="Content Placeholder 2"/>
          <p:cNvSpPr txBox="1">
            <a:spLocks/>
          </p:cNvSpPr>
          <p:nvPr/>
        </p:nvSpPr>
        <p:spPr>
          <a:xfrm>
            <a:off x="263525" y="954088"/>
            <a:ext cx="8880475" cy="24860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2400"/>
              </a:lnSpc>
              <a:spcBef>
                <a:spcPts val="0"/>
              </a:spcBef>
              <a:spcAft>
                <a:spcPts val="600"/>
              </a:spcAft>
              <a:buFont typeface="Arial" pitchFamily="34" charset="0"/>
              <a:buNone/>
              <a:defRPr/>
            </a:pPr>
            <a:r>
              <a:rPr lang="en-US" sz="2600" dirty="0" smtClean="0"/>
              <a:t>Sometimes, exposure </a:t>
            </a:r>
            <a:r>
              <a:rPr lang="en-US" sz="2600" dirty="0"/>
              <a:t>to the feared situation is too anxiety-provoking or </a:t>
            </a:r>
            <a:r>
              <a:rPr lang="en-US" sz="2600" dirty="0" smtClean="0"/>
              <a:t>impractical. In those cases, you can use:</a:t>
            </a:r>
            <a:endParaRPr lang="en-US" sz="2600" dirty="0"/>
          </a:p>
          <a:p>
            <a:pPr fontAlgn="auto">
              <a:lnSpc>
                <a:spcPts val="2400"/>
              </a:lnSpc>
              <a:spcBef>
                <a:spcPts val="0"/>
              </a:spcBef>
              <a:spcAft>
                <a:spcPts val="600"/>
              </a:spcAft>
              <a:buFont typeface="Wingdings" pitchFamily="2" charset="2"/>
              <a:buChar char="§"/>
              <a:defRPr/>
            </a:pPr>
            <a:r>
              <a:rPr lang="en-US" sz="2600" b="1" dirty="0" smtClean="0">
                <a:solidFill>
                  <a:srgbClr val="444EA2"/>
                </a:solidFill>
              </a:rPr>
              <a:t>systematic desensitization</a:t>
            </a:r>
            <a:r>
              <a:rPr lang="en-US" sz="2600" i="1" dirty="0" smtClean="0"/>
              <a:t>. Beginning with </a:t>
            </a:r>
            <a:r>
              <a:rPr lang="en-US" sz="2600" i="1" dirty="0"/>
              <a:t>a tiny reminder of the feared situation, keep increasing the exposure intensity as the person learns to tolerate the previous level. </a:t>
            </a:r>
          </a:p>
          <a:p>
            <a:pPr fontAlgn="auto">
              <a:lnSpc>
                <a:spcPts val="2400"/>
              </a:lnSpc>
              <a:spcBef>
                <a:spcPts val="0"/>
              </a:spcBef>
              <a:spcAft>
                <a:spcPts val="600"/>
              </a:spcAft>
              <a:buFont typeface="Wingdings" pitchFamily="2" charset="2"/>
              <a:buChar char="§"/>
              <a:defRPr/>
            </a:pPr>
            <a:r>
              <a:rPr lang="en-US" sz="2600" b="1" dirty="0" smtClean="0">
                <a:solidFill>
                  <a:srgbClr val="444EA2"/>
                </a:solidFill>
              </a:rPr>
              <a:t>virtual reality therapy</a:t>
            </a:r>
            <a:r>
              <a:rPr lang="en-US" sz="2600" dirty="0" smtClean="0"/>
              <a:t>. This involves e</a:t>
            </a:r>
            <a:r>
              <a:rPr lang="en-US" sz="2600" i="1" dirty="0" smtClean="0"/>
              <a:t>xposure </a:t>
            </a:r>
            <a:r>
              <a:rPr lang="en-US" sz="2600" i="1" dirty="0"/>
              <a:t>to simulations, </a:t>
            </a:r>
            <a:r>
              <a:rPr lang="en-US" sz="2600" i="1" dirty="0" smtClean="0"/>
              <a:t>such as flying (below) or snakes.</a:t>
            </a:r>
            <a:endParaRPr lang="en-US" sz="2600" i="1" dirty="0"/>
          </a:p>
        </p:txBody>
      </p:sp>
      <p:pic>
        <p:nvPicPr>
          <p:cNvPr id="7" name="Picture 2"/>
          <p:cNvPicPr>
            <a:picLocks noChangeAspect="1" noChangeArrowheads="1"/>
          </p:cNvPicPr>
          <p:nvPr/>
        </p:nvPicPr>
        <p:blipFill rotWithShape="1">
          <a:blip r:embed="rId3" cstate="print"/>
          <a:srcRect l="10319" r="18511"/>
          <a:stretch/>
        </p:blipFill>
        <p:spPr bwMode="auto">
          <a:xfrm>
            <a:off x="357188" y="3486150"/>
            <a:ext cx="4070350" cy="3235325"/>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cstate="print"/>
          <a:srcRect/>
          <a:stretch>
            <a:fillRect/>
          </a:stretch>
        </p:blipFill>
        <p:spPr bwMode="auto">
          <a:xfrm>
            <a:off x="4633913" y="3475038"/>
            <a:ext cx="4167187" cy="324643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A5448B6A-E043-49DC-9476-0A18B5BEEBB1}" type="slidenum">
              <a:rPr lang="en-US"/>
              <a:pPr>
                <a:defRPr/>
              </a:pPr>
              <a:t>21</a:t>
            </a:fld>
            <a:endParaRPr lang="en-US"/>
          </a:p>
        </p:txBody>
      </p:sp>
      <p:sp>
        <p:nvSpPr>
          <p:cNvPr id="19459" name="Rectangle 2"/>
          <p:cNvSpPr>
            <a:spLocks noGrp="1" noChangeArrowheads="1"/>
          </p:cNvSpPr>
          <p:nvPr>
            <p:ph type="title"/>
          </p:nvPr>
        </p:nvSpPr>
        <p:spPr>
          <a:xfrm>
            <a:off x="671513" y="0"/>
            <a:ext cx="7772400" cy="1143000"/>
          </a:xfrm>
        </p:spPr>
        <p:txBody>
          <a:bodyPr/>
          <a:lstStyle/>
          <a:p>
            <a:pPr eaLnBrk="1" hangingPunct="1"/>
            <a:r>
              <a:rPr lang="en-US" sz="4000" smtClean="0">
                <a:solidFill>
                  <a:srgbClr val="0000FF"/>
                </a:solidFill>
                <a:latin typeface="Palatino Linotype" pitchFamily="18" charset="0"/>
              </a:rPr>
              <a:t>Systematic Desensitization</a:t>
            </a:r>
          </a:p>
        </p:txBody>
      </p:sp>
      <p:sp>
        <p:nvSpPr>
          <p:cNvPr id="19460" name="Rectangle 3"/>
          <p:cNvSpPr>
            <a:spLocks noGrp="1" noChangeArrowheads="1"/>
          </p:cNvSpPr>
          <p:nvPr>
            <p:ph type="body" sz="half" idx="1"/>
          </p:nvPr>
        </p:nvSpPr>
        <p:spPr>
          <a:xfrm>
            <a:off x="381000" y="990600"/>
            <a:ext cx="8305800" cy="1828800"/>
          </a:xfrm>
        </p:spPr>
        <p:txBody>
          <a:bodyPr/>
          <a:lstStyle/>
          <a:p>
            <a:pPr marL="0" indent="0" algn="ctr" eaLnBrk="1" hangingPunct="1">
              <a:buFont typeface="Wingdings" pitchFamily="2" charset="2"/>
              <a:buNone/>
            </a:pPr>
            <a:r>
              <a:rPr lang="en-US" sz="2800" smtClean="0">
                <a:latin typeface="Palatino Linotype" pitchFamily="18" charset="0"/>
              </a:rPr>
              <a:t>A type of therapy that associates a pleasant, relaxed state with gradually increasing anxiety-triggering stimuli commonly used to treat phobias.</a:t>
            </a:r>
          </a:p>
        </p:txBody>
      </p:sp>
      <p:pic>
        <p:nvPicPr>
          <p:cNvPr id="19461" name="Picture 4"/>
          <p:cNvPicPr>
            <a:picLocks noGrp="1" noChangeAspect="1" noChangeArrowheads="1"/>
          </p:cNvPicPr>
          <p:nvPr>
            <p:ph sz="half" idx="2"/>
          </p:nvPr>
        </p:nvPicPr>
        <p:blipFill>
          <a:blip r:embed="rId3" cstate="print"/>
          <a:srcRect/>
          <a:stretch>
            <a:fillRect/>
          </a:stretch>
        </p:blipFill>
        <p:spPr>
          <a:xfrm>
            <a:off x="381000" y="2419350"/>
            <a:ext cx="8086725" cy="4286250"/>
          </a:xfr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063625"/>
          </a:xfrm>
          <a:solidFill>
            <a:srgbClr val="A93971"/>
          </a:solidFill>
        </p:spPr>
        <p:txBody>
          <a:bodyPr lIns="274320"/>
          <a:lstStyle/>
          <a:p>
            <a:pPr algn="l" eaLnBrk="1" hangingPunct="1">
              <a:lnSpc>
                <a:spcPts val="4200"/>
              </a:lnSpc>
            </a:pPr>
            <a:r>
              <a:rPr lang="en-US" b="1" smtClean="0">
                <a:solidFill>
                  <a:srgbClr val="F8F6E3"/>
                </a:solidFill>
              </a:rPr>
              <a:t>The Bed-Wetting Alarm Example</a:t>
            </a:r>
          </a:p>
        </p:txBody>
      </p:sp>
      <p:sp>
        <p:nvSpPr>
          <p:cNvPr id="5" name="Slide Number Placeholder 4"/>
          <p:cNvSpPr>
            <a:spLocks noGrp="1"/>
          </p:cNvSpPr>
          <p:nvPr>
            <p:ph type="sldNum" sz="quarter" idx="12"/>
          </p:nvPr>
        </p:nvSpPr>
        <p:spPr/>
        <p:txBody>
          <a:bodyPr/>
          <a:lstStyle/>
          <a:p>
            <a:pPr>
              <a:defRPr/>
            </a:pPr>
            <a:fld id="{38E45456-4CE7-471D-BC25-2074D0094018}" type="slidenum">
              <a:rPr lang="en-US" smtClean="0"/>
              <a:pPr>
                <a:defRPr/>
              </a:pPr>
              <a:t>22</a:t>
            </a:fld>
            <a:endParaRPr lang="en-US" dirty="0"/>
          </a:p>
        </p:txBody>
      </p:sp>
      <p:sp>
        <p:nvSpPr>
          <p:cNvPr id="2" name="Rectangle 1"/>
          <p:cNvSpPr/>
          <p:nvPr/>
        </p:nvSpPr>
        <p:spPr>
          <a:xfrm>
            <a:off x="277813" y="2427288"/>
            <a:ext cx="4808537" cy="3103562"/>
          </a:xfrm>
          <a:prstGeom prst="rect">
            <a:avLst/>
          </a:prstGeom>
          <a:noFill/>
        </p:spPr>
        <p:txBody>
          <a:bodyPr anchor="ctr"/>
          <a:lstStyle/>
          <a:p>
            <a:pPr fontAlgn="auto">
              <a:lnSpc>
                <a:spcPts val="2400"/>
              </a:lnSpc>
              <a:spcBef>
                <a:spcPts val="0"/>
              </a:spcBef>
              <a:spcAft>
                <a:spcPts val="1200"/>
              </a:spcAft>
              <a:defRPr/>
            </a:pPr>
            <a:r>
              <a:rPr lang="en-US" sz="2800" dirty="0">
                <a:latin typeface="+mn-lt"/>
                <a:cs typeface="+mn-cs"/>
              </a:rPr>
              <a:t>Isn’t a bed-wetting alarm a form of operant conditioning? Doesn’t the child get a punishment for wetting the bed?</a:t>
            </a:r>
          </a:p>
          <a:p>
            <a:pPr fontAlgn="auto">
              <a:lnSpc>
                <a:spcPts val="2400"/>
              </a:lnSpc>
              <a:spcBef>
                <a:spcPts val="0"/>
              </a:spcBef>
              <a:spcAft>
                <a:spcPts val="1200"/>
              </a:spcAft>
              <a:defRPr/>
            </a:pPr>
            <a:r>
              <a:rPr lang="en-US" sz="2800" dirty="0">
                <a:latin typeface="+mn-lt"/>
                <a:cs typeface="+mn-cs"/>
              </a:rPr>
              <a:t>Assuming the child is not wetting on purpose: </a:t>
            </a:r>
          </a:p>
          <a:p>
            <a:pPr marL="457200" indent="-457200" fontAlgn="auto">
              <a:lnSpc>
                <a:spcPts val="2400"/>
              </a:lnSpc>
              <a:spcBef>
                <a:spcPts val="0"/>
              </a:spcBef>
              <a:spcAft>
                <a:spcPts val="1200"/>
              </a:spcAft>
              <a:buFont typeface="Wingdings" pitchFamily="2" charset="2"/>
              <a:buChar char="§"/>
              <a:defRPr/>
            </a:pPr>
            <a:r>
              <a:rPr lang="en-US" sz="2800" dirty="0">
                <a:latin typeface="+mn-lt"/>
                <a:cs typeface="+mn-cs"/>
              </a:rPr>
              <a:t>the bed wetting is not an operant behavior, and the child cannot choose to avoid the alarm. </a:t>
            </a:r>
          </a:p>
          <a:p>
            <a:pPr marL="457200" indent="-457200" fontAlgn="auto">
              <a:lnSpc>
                <a:spcPts val="2400"/>
              </a:lnSpc>
              <a:spcBef>
                <a:spcPts val="0"/>
              </a:spcBef>
              <a:spcAft>
                <a:spcPts val="1200"/>
              </a:spcAft>
              <a:buFont typeface="Wingdings" pitchFamily="2" charset="2"/>
              <a:buChar char="§"/>
              <a:defRPr/>
            </a:pPr>
            <a:r>
              <a:rPr lang="en-US" sz="2800" dirty="0">
                <a:latin typeface="+mn-lt"/>
                <a:cs typeface="+mn-cs"/>
              </a:rPr>
              <a:t>The association that is made is between a biological state (a full and relaxing bladder), and sudden alarming wakefulness. This resembles classical conditioning.</a:t>
            </a:r>
          </a:p>
        </p:txBody>
      </p:sp>
      <p:pic>
        <p:nvPicPr>
          <p:cNvPr id="3074" name="Picture 2" descr="E:\Vivid Faces Photodisc vol. 91\91007.JPG"/>
          <p:cNvPicPr>
            <a:picLocks noChangeAspect="1" noChangeArrowheads="1"/>
          </p:cNvPicPr>
          <p:nvPr/>
        </p:nvPicPr>
        <p:blipFill rotWithShape="1">
          <a:blip r:embed="rId3" cstate="print"/>
          <a:srcRect l="31425" b="23850"/>
          <a:stretch/>
        </p:blipFill>
        <p:spPr bwMode="auto">
          <a:xfrm>
            <a:off x="5086350" y="1489075"/>
            <a:ext cx="4019550" cy="3254375"/>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00050" y="0"/>
            <a:ext cx="8229600" cy="1143000"/>
          </a:xfrm>
        </p:spPr>
        <p:txBody>
          <a:bodyPr/>
          <a:lstStyle/>
          <a:p>
            <a:pPr eaLnBrk="1" hangingPunct="1"/>
            <a:r>
              <a:rPr lang="en-US" sz="4000" b="1" smtClean="0">
                <a:solidFill>
                  <a:srgbClr val="A93971"/>
                </a:solidFill>
              </a:rPr>
              <a:t>Aversive Conditioning</a:t>
            </a:r>
          </a:p>
        </p:txBody>
      </p:sp>
      <p:sp>
        <p:nvSpPr>
          <p:cNvPr id="21507" name="Content Placeholder 2"/>
          <p:cNvSpPr>
            <a:spLocks noGrp="1"/>
          </p:cNvSpPr>
          <p:nvPr>
            <p:ph idx="1"/>
          </p:nvPr>
        </p:nvSpPr>
        <p:spPr>
          <a:xfrm>
            <a:off x="296863" y="895350"/>
            <a:ext cx="8686800" cy="1447800"/>
          </a:xfrm>
        </p:spPr>
        <p:txBody>
          <a:bodyPr/>
          <a:lstStyle/>
          <a:p>
            <a:pPr marL="0" indent="0" eaLnBrk="1" hangingPunct="1">
              <a:lnSpc>
                <a:spcPts val="2400"/>
              </a:lnSpc>
              <a:spcBef>
                <a:spcPct val="0"/>
              </a:spcBef>
              <a:spcAft>
                <a:spcPts val="600"/>
              </a:spcAft>
              <a:buFont typeface="Arial" charset="0"/>
              <a:buNone/>
            </a:pPr>
            <a:r>
              <a:rPr lang="en-US" sz="2600" smtClean="0"/>
              <a:t>When a person has been conditioned to have a positive association with a drug...</a:t>
            </a:r>
          </a:p>
        </p:txBody>
      </p:sp>
      <p:pic>
        <p:nvPicPr>
          <p:cNvPr id="21508" name="Picture 2"/>
          <p:cNvPicPr>
            <a:picLocks noChangeAspect="1" noChangeArrowheads="1"/>
          </p:cNvPicPr>
          <p:nvPr/>
        </p:nvPicPr>
        <p:blipFill>
          <a:blip r:embed="rId3" cstate="print"/>
          <a:srcRect/>
          <a:stretch>
            <a:fillRect/>
          </a:stretch>
        </p:blipFill>
        <p:spPr bwMode="auto">
          <a:xfrm>
            <a:off x="98425" y="1774825"/>
            <a:ext cx="7748588" cy="4525963"/>
          </a:xfrm>
          <a:prstGeom prst="rect">
            <a:avLst/>
          </a:prstGeom>
          <a:noFill/>
          <a:ln w="9525">
            <a:noFill/>
            <a:miter lim="800000"/>
            <a:headEnd/>
            <a:tailEnd/>
          </a:ln>
        </p:spPr>
      </p:pic>
      <p:sp>
        <p:nvSpPr>
          <p:cNvPr id="21509" name="Content Placeholder 2"/>
          <p:cNvSpPr txBox="1">
            <a:spLocks/>
          </p:cNvSpPr>
          <p:nvPr/>
        </p:nvSpPr>
        <p:spPr bwMode="auto">
          <a:xfrm>
            <a:off x="5373688" y="1971675"/>
            <a:ext cx="3559175" cy="1428750"/>
          </a:xfrm>
          <a:prstGeom prst="rect">
            <a:avLst/>
          </a:prstGeom>
          <a:noFill/>
          <a:ln w="9525">
            <a:noFill/>
            <a:miter lim="800000"/>
            <a:headEnd/>
            <a:tailEnd/>
          </a:ln>
        </p:spPr>
        <p:txBody>
          <a:bodyPr/>
          <a:lstStyle/>
          <a:p>
            <a:pPr>
              <a:lnSpc>
                <a:spcPts val="2400"/>
              </a:lnSpc>
              <a:spcAft>
                <a:spcPts val="600"/>
              </a:spcAft>
              <a:buFont typeface="Arial" charset="0"/>
              <a:buNone/>
            </a:pPr>
            <a:r>
              <a:rPr lang="en-US" sz="2600" b="1">
                <a:solidFill>
                  <a:srgbClr val="444EA2"/>
                </a:solidFill>
                <a:latin typeface="Calibri" pitchFamily="34" charset="0"/>
              </a:rPr>
              <a:t>Aversive conditioning </a:t>
            </a:r>
            <a:r>
              <a:rPr lang="en-US" sz="2600">
                <a:latin typeface="Calibri" pitchFamily="34" charset="0"/>
              </a:rPr>
              <a:t>can associate the drug with a negative response.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1111250"/>
          </a:xfrm>
          <a:solidFill>
            <a:srgbClr val="444EA2"/>
          </a:solidFill>
        </p:spPr>
        <p:txBody>
          <a:bodyPr lIns="274320"/>
          <a:lstStyle/>
          <a:p>
            <a:pPr algn="l" eaLnBrk="1" hangingPunct="1">
              <a:lnSpc>
                <a:spcPts val="4200"/>
              </a:lnSpc>
            </a:pPr>
            <a:r>
              <a:rPr lang="en-US" b="1" smtClean="0">
                <a:solidFill>
                  <a:srgbClr val="F8F6E3"/>
                </a:solidFill>
              </a:rPr>
              <a:t>Operant Conditioning Therapy</a:t>
            </a:r>
          </a:p>
        </p:txBody>
      </p:sp>
      <p:sp>
        <p:nvSpPr>
          <p:cNvPr id="3" name="Content Placeholder 2"/>
          <p:cNvSpPr>
            <a:spLocks noGrp="1"/>
          </p:cNvSpPr>
          <p:nvPr>
            <p:ph idx="1"/>
          </p:nvPr>
        </p:nvSpPr>
        <p:spPr>
          <a:xfrm>
            <a:off x="0" y="1111250"/>
            <a:ext cx="4051300" cy="5746750"/>
          </a:xfrm>
          <a:solidFill>
            <a:srgbClr val="A93971"/>
          </a:solidFill>
        </p:spPr>
        <p:txBody>
          <a:bodyPr rtlCol="0" anchor="ctr">
            <a:noAutofit/>
          </a:bodyPr>
          <a:lstStyle/>
          <a:p>
            <a:pPr marL="0" indent="0" eaLnBrk="1" fontAlgn="auto" hangingPunct="1">
              <a:lnSpc>
                <a:spcPts val="2600"/>
              </a:lnSpc>
              <a:spcBef>
                <a:spcPts val="0"/>
              </a:spcBef>
              <a:spcAft>
                <a:spcPts val="1800"/>
              </a:spcAft>
              <a:buFont typeface="Arial" pitchFamily="34" charset="0"/>
              <a:buNone/>
              <a:defRPr/>
            </a:pPr>
            <a:endParaRPr lang="en-US" sz="2800" dirty="0" smtClean="0">
              <a:solidFill>
                <a:srgbClr val="F8F6E3"/>
              </a:solidFill>
            </a:endParaRPr>
          </a:p>
          <a:p>
            <a:pPr marL="0" indent="0" eaLnBrk="1" fontAlgn="auto" hangingPunct="1">
              <a:lnSpc>
                <a:spcPts val="2600"/>
              </a:lnSpc>
              <a:spcBef>
                <a:spcPts val="0"/>
              </a:spcBef>
              <a:spcAft>
                <a:spcPts val="1800"/>
              </a:spcAft>
              <a:buFont typeface="Arial" pitchFamily="34" charset="0"/>
              <a:buNone/>
              <a:defRPr/>
            </a:pPr>
            <a:r>
              <a:rPr lang="en-US" sz="2800" dirty="0" smtClean="0">
                <a:solidFill>
                  <a:srgbClr val="F8F6E3"/>
                </a:solidFill>
              </a:rPr>
              <a:t>Operant conditioning refers to the </a:t>
            </a:r>
            <a:r>
              <a:rPr lang="en-US" sz="2800" dirty="0">
                <a:solidFill>
                  <a:srgbClr val="F8F6E3"/>
                </a:solidFill>
              </a:rPr>
              <a:t>shaping of chosen behavior in response to the consequences of the behavior</a:t>
            </a:r>
            <a:r>
              <a:rPr lang="en-US" sz="2800" dirty="0" smtClean="0">
                <a:solidFill>
                  <a:srgbClr val="F8F6E3"/>
                </a:solidFill>
              </a:rPr>
              <a:t>. </a:t>
            </a:r>
            <a:endParaRPr lang="en-US" sz="2800" dirty="0">
              <a:solidFill>
                <a:srgbClr val="F8F6E3"/>
              </a:solidFill>
            </a:endParaRPr>
          </a:p>
          <a:p>
            <a:pPr marL="0" indent="0" eaLnBrk="1" fontAlgn="auto" hangingPunct="1">
              <a:lnSpc>
                <a:spcPts val="2600"/>
              </a:lnSpc>
              <a:spcBef>
                <a:spcPts val="0"/>
              </a:spcBef>
              <a:spcAft>
                <a:spcPts val="600"/>
              </a:spcAft>
              <a:buFont typeface="Arial" pitchFamily="34" charset="0"/>
              <a:buNone/>
              <a:defRPr/>
            </a:pPr>
            <a:r>
              <a:rPr lang="en-US" sz="2800" b="1" dirty="0">
                <a:solidFill>
                  <a:schemeClr val="accent6">
                    <a:lumMod val="60000"/>
                    <a:lumOff val="40000"/>
                  </a:schemeClr>
                </a:solidFill>
              </a:rPr>
              <a:t>Behavior </a:t>
            </a:r>
            <a:r>
              <a:rPr lang="en-US" sz="2800" b="1" dirty="0" smtClean="0">
                <a:solidFill>
                  <a:schemeClr val="accent6">
                    <a:lumMod val="60000"/>
                    <a:lumOff val="40000"/>
                  </a:schemeClr>
                </a:solidFill>
              </a:rPr>
              <a:t>modification </a:t>
            </a:r>
            <a:r>
              <a:rPr lang="en-US" sz="2800" dirty="0" smtClean="0">
                <a:solidFill>
                  <a:srgbClr val="F8F6E3"/>
                </a:solidFill>
              </a:rPr>
              <a:t>refers to shaping </a:t>
            </a:r>
            <a:r>
              <a:rPr lang="en-US" sz="2800" dirty="0">
                <a:solidFill>
                  <a:srgbClr val="F8F6E3"/>
                </a:solidFill>
              </a:rPr>
              <a:t>a client’s chosen behavior to look more like a desired behavior, by making sure that desired behaviors are rewarded and problematic behaviors are unrewarded or punished</a:t>
            </a:r>
            <a:r>
              <a:rPr lang="en-US" sz="2800" dirty="0" smtClean="0">
                <a:solidFill>
                  <a:srgbClr val="F8F6E3"/>
                </a:solidFill>
              </a:rPr>
              <a:t>.</a:t>
            </a:r>
            <a:endParaRPr lang="en-US" sz="2800" dirty="0"/>
          </a:p>
          <a:p>
            <a:pPr marL="0" indent="0" eaLnBrk="1" fontAlgn="auto" hangingPunct="1">
              <a:lnSpc>
                <a:spcPts val="2600"/>
              </a:lnSpc>
              <a:spcBef>
                <a:spcPts val="0"/>
              </a:spcBef>
              <a:spcAft>
                <a:spcPts val="600"/>
              </a:spcAft>
              <a:buFont typeface="Arial" pitchFamily="34" charset="0"/>
              <a:buNone/>
              <a:defRPr/>
            </a:pPr>
            <a:endParaRPr lang="en-US" sz="2800" dirty="0"/>
          </a:p>
        </p:txBody>
      </p:sp>
      <p:sp>
        <p:nvSpPr>
          <p:cNvPr id="4" name="Rectangle 3"/>
          <p:cNvSpPr>
            <a:spLocks noChangeArrowheads="1"/>
          </p:cNvSpPr>
          <p:nvPr/>
        </p:nvSpPr>
        <p:spPr bwMode="auto">
          <a:xfrm>
            <a:off x="4178300" y="2184400"/>
            <a:ext cx="4554538" cy="3783013"/>
          </a:xfrm>
          <a:prstGeom prst="rect">
            <a:avLst/>
          </a:prstGeom>
          <a:noFill/>
          <a:ln w="9525">
            <a:noFill/>
            <a:miter lim="800000"/>
            <a:headEnd/>
            <a:tailEnd/>
          </a:ln>
        </p:spPr>
        <p:txBody>
          <a:bodyPr/>
          <a:lstStyle/>
          <a:p>
            <a:pPr marL="342900" indent="-342900">
              <a:lnSpc>
                <a:spcPts val="2600"/>
              </a:lnSpc>
              <a:spcBef>
                <a:spcPct val="20000"/>
              </a:spcBef>
              <a:spcAft>
                <a:spcPts val="600"/>
              </a:spcAft>
              <a:buFont typeface="Wingdings" pitchFamily="2" charset="2"/>
              <a:buChar char="§"/>
            </a:pPr>
            <a:r>
              <a:rPr lang="en-US" sz="2600" b="1">
                <a:latin typeface="Calibri" pitchFamily="34" charset="0"/>
              </a:rPr>
              <a:t>Applied behavioral analysis/application </a:t>
            </a:r>
            <a:r>
              <a:rPr lang="en-US" sz="2600">
                <a:latin typeface="Calibri" pitchFamily="34" charset="0"/>
              </a:rPr>
              <a:t>is used with nonverbal children with autism. It rewards behaviors such as sitting with someone or making eye contact, and sometimes punishes self-harming behaviors.</a:t>
            </a:r>
          </a:p>
          <a:p>
            <a:pPr marL="342900" indent="-342900">
              <a:lnSpc>
                <a:spcPts val="2600"/>
              </a:lnSpc>
              <a:spcBef>
                <a:spcPct val="20000"/>
              </a:spcBef>
              <a:spcAft>
                <a:spcPts val="600"/>
              </a:spcAft>
              <a:buFont typeface="Wingdings" pitchFamily="2" charset="2"/>
              <a:buChar char="§"/>
            </a:pPr>
            <a:r>
              <a:rPr lang="en-US" sz="2600">
                <a:latin typeface="Calibri" pitchFamily="34" charset="0"/>
              </a:rPr>
              <a:t>A </a:t>
            </a:r>
            <a:r>
              <a:rPr lang="en-US" sz="2600" b="1">
                <a:solidFill>
                  <a:srgbClr val="444EA2"/>
                </a:solidFill>
                <a:latin typeface="Calibri" pitchFamily="34" charset="0"/>
              </a:rPr>
              <a:t>token economy </a:t>
            </a:r>
            <a:r>
              <a:rPr lang="en-US" sz="2600">
                <a:latin typeface="Calibri" pitchFamily="34" charset="0"/>
              </a:rPr>
              <a:t>uses coins, stars, or other indirect rewards as “tokens” that can be collected and traded later for real rewards.</a:t>
            </a:r>
          </a:p>
        </p:txBody>
      </p:sp>
      <p:sp>
        <p:nvSpPr>
          <p:cNvPr id="5" name="Rectangle 4"/>
          <p:cNvSpPr/>
          <p:nvPr/>
        </p:nvSpPr>
        <p:spPr>
          <a:xfrm>
            <a:off x="4195763" y="1401763"/>
            <a:ext cx="4662487" cy="769937"/>
          </a:xfrm>
          <a:prstGeom prst="rect">
            <a:avLst/>
          </a:prstGeom>
        </p:spPr>
        <p:txBody>
          <a:bodyPr anchor="ctr"/>
          <a:lstStyle/>
          <a:p>
            <a:pPr fontAlgn="auto">
              <a:lnSpc>
                <a:spcPts val="3000"/>
              </a:lnSpc>
              <a:spcAft>
                <a:spcPts val="0"/>
              </a:spcAft>
              <a:defRPr/>
            </a:pPr>
            <a:r>
              <a:rPr lang="en-US" sz="3200" b="1" dirty="0">
                <a:solidFill>
                  <a:srgbClr val="444EA2"/>
                </a:solidFill>
                <a:latin typeface="+mj-lt"/>
                <a:ea typeface="+mj-ea"/>
                <a:cs typeface="+mj-cs"/>
              </a:rPr>
              <a:t>Applications of Operant Conditioning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57A52B4-EB94-4C7D-8607-1D81CEB22153}" type="slidenum">
              <a:rPr lang="en-US"/>
              <a:pPr>
                <a:defRPr/>
              </a:pPr>
              <a:t>25</a:t>
            </a:fld>
            <a:endParaRPr lang="en-US"/>
          </a:p>
        </p:txBody>
      </p:sp>
      <p:sp>
        <p:nvSpPr>
          <p:cNvPr id="22531" name="Rectangle 2"/>
          <p:cNvSpPr>
            <a:spLocks noGrp="1" noChangeArrowheads="1"/>
          </p:cNvSpPr>
          <p:nvPr>
            <p:ph type="title"/>
          </p:nvPr>
        </p:nvSpPr>
        <p:spPr>
          <a:xfrm>
            <a:off x="682802" y="0"/>
            <a:ext cx="7772400" cy="1143000"/>
          </a:xfrm>
        </p:spPr>
        <p:txBody>
          <a:bodyPr/>
          <a:lstStyle/>
          <a:p>
            <a:pPr eaLnBrk="1" hangingPunct="1"/>
            <a:r>
              <a:rPr lang="en-US" sz="4000" dirty="0" smtClean="0">
                <a:solidFill>
                  <a:srgbClr val="0000FF"/>
                </a:solidFill>
                <a:latin typeface="Palatino Linotype" pitchFamily="18" charset="0"/>
              </a:rPr>
              <a:t>Token Economy</a:t>
            </a:r>
          </a:p>
        </p:txBody>
      </p:sp>
      <p:sp>
        <p:nvSpPr>
          <p:cNvPr id="22532" name="Rectangle 3"/>
          <p:cNvSpPr>
            <a:spLocks noGrp="1" noChangeArrowheads="1"/>
          </p:cNvSpPr>
          <p:nvPr>
            <p:ph type="body" idx="1"/>
          </p:nvPr>
        </p:nvSpPr>
        <p:spPr>
          <a:xfrm>
            <a:off x="660225" y="1019352"/>
            <a:ext cx="7939087" cy="1904470"/>
          </a:xfrm>
        </p:spPr>
        <p:txBody>
          <a:bodyPr/>
          <a:lstStyle/>
          <a:p>
            <a:pPr marL="0" indent="0" algn="ctr" eaLnBrk="1" hangingPunct="1">
              <a:buFont typeface="Wingdings" pitchFamily="2" charset="2"/>
              <a:buNone/>
            </a:pPr>
            <a:r>
              <a:rPr lang="en-US" sz="2800" dirty="0" smtClean="0">
                <a:latin typeface="Palatino Linotype" pitchFamily="18" charset="0"/>
              </a:rPr>
              <a:t>In institutional settings therapists may create a token economy in which patients exchange a token of some sort, earned for exhibiting the desired behavior, for various privileges or treats.</a:t>
            </a:r>
          </a:p>
        </p:txBody>
      </p:sp>
      <p:pic>
        <p:nvPicPr>
          <p:cNvPr id="22533" name="Picture 4"/>
          <p:cNvPicPr>
            <a:picLocks noChangeAspect="1" noChangeArrowheads="1"/>
          </p:cNvPicPr>
          <p:nvPr/>
        </p:nvPicPr>
        <p:blipFill>
          <a:blip r:embed="rId3" cstate="print"/>
          <a:srcRect/>
          <a:stretch>
            <a:fillRect/>
          </a:stretch>
        </p:blipFill>
        <p:spPr bwMode="auto">
          <a:xfrm>
            <a:off x="2088516" y="2912533"/>
            <a:ext cx="4696106" cy="3891872"/>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489450" y="936625"/>
            <a:ext cx="4654550" cy="5921375"/>
          </a:xfrm>
          <a:prstGeom prst="rect">
            <a:avLst/>
          </a:prstGeom>
          <a:solidFill>
            <a:srgbClr val="F8F6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0" y="936625"/>
            <a:ext cx="4489450" cy="5921375"/>
          </a:xfrm>
          <a:prstGeom prst="rect">
            <a:avLst/>
          </a:prstGeom>
          <a:solidFill>
            <a:srgbClr val="CAEC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556" name="Title 1"/>
          <p:cNvSpPr>
            <a:spLocks noGrp="1"/>
          </p:cNvSpPr>
          <p:nvPr>
            <p:ph type="title"/>
          </p:nvPr>
        </p:nvSpPr>
        <p:spPr>
          <a:xfrm>
            <a:off x="0" y="0"/>
            <a:ext cx="9144000" cy="949325"/>
          </a:xfrm>
          <a:solidFill>
            <a:srgbClr val="F36F21"/>
          </a:solidFill>
        </p:spPr>
        <p:txBody>
          <a:bodyPr lIns="274320"/>
          <a:lstStyle/>
          <a:p>
            <a:pPr algn="l" eaLnBrk="1" hangingPunct="1">
              <a:lnSpc>
                <a:spcPts val="4200"/>
              </a:lnSpc>
            </a:pPr>
            <a:r>
              <a:rPr lang="en-US" b="1" smtClean="0">
                <a:solidFill>
                  <a:srgbClr val="F8F6E3"/>
                </a:solidFill>
              </a:rPr>
              <a:t>Critiques of Behavior Therapy</a:t>
            </a:r>
          </a:p>
        </p:txBody>
      </p:sp>
      <p:sp>
        <p:nvSpPr>
          <p:cNvPr id="4" name="Content Placeholder 2"/>
          <p:cNvSpPr>
            <a:spLocks/>
          </p:cNvSpPr>
          <p:nvPr/>
        </p:nvSpPr>
        <p:spPr bwMode="auto">
          <a:xfrm>
            <a:off x="5403850" y="831850"/>
            <a:ext cx="2743200" cy="457200"/>
          </a:xfrm>
          <a:prstGeom prst="roundRect">
            <a:avLst>
              <a:gd name="adj" fmla="val 16667"/>
            </a:avLst>
          </a:prstGeom>
          <a:solidFill>
            <a:srgbClr val="444EA2"/>
          </a:solidFill>
          <a:ln w="9525">
            <a:noFill/>
            <a:round/>
            <a:headEnd/>
            <a:tailEnd/>
          </a:ln>
        </p:spPr>
        <p:txBody>
          <a:bodyPr/>
          <a:lstStyle/>
          <a:p>
            <a:pPr algn="ctr">
              <a:lnSpc>
                <a:spcPts val="2400"/>
              </a:lnSpc>
              <a:spcAft>
                <a:spcPts val="600"/>
              </a:spcAft>
              <a:buFont typeface="Arial" charset="0"/>
              <a:buNone/>
            </a:pPr>
            <a:r>
              <a:rPr lang="en-US" sz="2600" b="1">
                <a:solidFill>
                  <a:srgbClr val="F8F6E3"/>
                </a:solidFill>
                <a:latin typeface="Calibri" pitchFamily="34" charset="0"/>
              </a:rPr>
              <a:t>Is it ethical? </a:t>
            </a:r>
          </a:p>
        </p:txBody>
      </p:sp>
      <p:sp>
        <p:nvSpPr>
          <p:cNvPr id="5" name="Content Placeholder 2"/>
          <p:cNvSpPr>
            <a:spLocks/>
          </p:cNvSpPr>
          <p:nvPr/>
        </p:nvSpPr>
        <p:spPr bwMode="auto">
          <a:xfrm>
            <a:off x="1003300" y="831850"/>
            <a:ext cx="2743200" cy="457200"/>
          </a:xfrm>
          <a:prstGeom prst="roundRect">
            <a:avLst>
              <a:gd name="adj" fmla="val 16667"/>
            </a:avLst>
          </a:prstGeom>
          <a:solidFill>
            <a:srgbClr val="444EA2"/>
          </a:solidFill>
          <a:ln w="9525">
            <a:noFill/>
            <a:round/>
            <a:headEnd/>
            <a:tailEnd/>
          </a:ln>
        </p:spPr>
        <p:txBody>
          <a:bodyPr/>
          <a:lstStyle/>
          <a:p>
            <a:pPr algn="ctr">
              <a:lnSpc>
                <a:spcPts val="2400"/>
              </a:lnSpc>
              <a:spcAft>
                <a:spcPts val="600"/>
              </a:spcAft>
              <a:buFont typeface="Arial" charset="0"/>
              <a:buNone/>
            </a:pPr>
            <a:r>
              <a:rPr lang="en-US" sz="2600" b="1">
                <a:solidFill>
                  <a:srgbClr val="F8F6E3"/>
                </a:solidFill>
                <a:latin typeface="Calibri" pitchFamily="34" charset="0"/>
              </a:rPr>
              <a:t>Does it work? </a:t>
            </a:r>
          </a:p>
        </p:txBody>
      </p:sp>
      <p:sp>
        <p:nvSpPr>
          <p:cNvPr id="7" name="Rectangle 6"/>
          <p:cNvSpPr>
            <a:spLocks noChangeArrowheads="1"/>
          </p:cNvSpPr>
          <p:nvPr/>
        </p:nvSpPr>
        <p:spPr bwMode="auto">
          <a:xfrm>
            <a:off x="0" y="3552825"/>
            <a:ext cx="4164013" cy="2938463"/>
          </a:xfrm>
          <a:prstGeom prst="rect">
            <a:avLst/>
          </a:prstGeom>
          <a:noFill/>
          <a:ln w="9525">
            <a:noFill/>
            <a:miter lim="800000"/>
            <a:headEnd/>
            <a:tailEnd/>
          </a:ln>
        </p:spPr>
        <p:txBody>
          <a:bodyPr/>
          <a:lstStyle/>
          <a:p>
            <a:pPr marL="457200" indent="-457200">
              <a:lnSpc>
                <a:spcPts val="2400"/>
              </a:lnSpc>
              <a:spcAft>
                <a:spcPts val="600"/>
              </a:spcAft>
              <a:buFont typeface="Wingdings" pitchFamily="2" charset="2"/>
              <a:buChar char="§"/>
            </a:pPr>
            <a:r>
              <a:rPr lang="en-US" sz="2600">
                <a:latin typeface="Calibri" pitchFamily="34" charset="0"/>
              </a:rPr>
              <a:t>It does often work, but extinguished behaviors and reactions do spontaneously reappear.</a:t>
            </a:r>
          </a:p>
          <a:p>
            <a:pPr marL="457200" indent="-457200">
              <a:lnSpc>
                <a:spcPts val="2400"/>
              </a:lnSpc>
              <a:spcAft>
                <a:spcPts val="600"/>
              </a:spcAft>
              <a:buFont typeface="Wingdings" pitchFamily="2" charset="2"/>
              <a:buChar char="§"/>
            </a:pPr>
            <a:r>
              <a:rPr lang="en-US" sz="2600">
                <a:latin typeface="Calibri" pitchFamily="34" charset="0"/>
              </a:rPr>
              <a:t>To ensure maintenance of changes, a transition is needed from artificial rewards to awareness of natural, environmental consequences.</a:t>
            </a:r>
          </a:p>
        </p:txBody>
      </p:sp>
      <p:sp>
        <p:nvSpPr>
          <p:cNvPr id="8" name="Rectangle 7"/>
          <p:cNvSpPr/>
          <p:nvPr/>
        </p:nvSpPr>
        <p:spPr>
          <a:xfrm>
            <a:off x="4489450" y="3700463"/>
            <a:ext cx="4572000" cy="1862137"/>
          </a:xfrm>
          <a:prstGeom prst="rect">
            <a:avLst/>
          </a:prstGeom>
        </p:spPr>
        <p:txBody>
          <a:bodyPr/>
          <a:lstStyle/>
          <a:p>
            <a:pPr fontAlgn="auto">
              <a:lnSpc>
                <a:spcPts val="2400"/>
              </a:lnSpc>
              <a:spcBef>
                <a:spcPts val="0"/>
              </a:spcBef>
              <a:spcAft>
                <a:spcPts val="600"/>
              </a:spcAft>
              <a:buFont typeface="Arial" pitchFamily="34" charset="0"/>
              <a:buNone/>
              <a:defRPr/>
            </a:pPr>
            <a:r>
              <a:rPr lang="en-US" sz="2600" dirty="0">
                <a:latin typeface="+mn-lt"/>
                <a:cs typeface="+mn-cs"/>
              </a:rPr>
              <a:t>To minimize ethical problems:</a:t>
            </a:r>
          </a:p>
          <a:p>
            <a:pPr marL="457200" indent="-457200" fontAlgn="auto">
              <a:lnSpc>
                <a:spcPts val="2400"/>
              </a:lnSpc>
              <a:spcBef>
                <a:spcPts val="0"/>
              </a:spcBef>
              <a:spcAft>
                <a:spcPts val="600"/>
              </a:spcAft>
              <a:buFont typeface="Wingdings" pitchFamily="2" charset="2"/>
              <a:buChar char="§"/>
              <a:defRPr/>
            </a:pPr>
            <a:r>
              <a:rPr lang="en-US" sz="2600" dirty="0">
                <a:latin typeface="+mn-lt"/>
                <a:cs typeface="+mn-cs"/>
              </a:rPr>
              <a:t>acquire consent, at least of guardians.</a:t>
            </a:r>
          </a:p>
          <a:p>
            <a:pPr marL="457200" indent="-457200" fontAlgn="auto">
              <a:lnSpc>
                <a:spcPts val="2400"/>
              </a:lnSpc>
              <a:spcBef>
                <a:spcPts val="0"/>
              </a:spcBef>
              <a:spcAft>
                <a:spcPts val="600"/>
              </a:spcAft>
              <a:buFont typeface="Wingdings" pitchFamily="2" charset="2"/>
              <a:buChar char="§"/>
              <a:defRPr/>
            </a:pPr>
            <a:r>
              <a:rPr lang="en-US" sz="2600" dirty="0">
                <a:latin typeface="+mn-lt"/>
                <a:cs typeface="+mn-cs"/>
              </a:rPr>
              <a:t>develop goals for treatment that are more humane than the alternative. For example, shaping autistic behavior is seemingly better than institutionalization.</a:t>
            </a:r>
          </a:p>
        </p:txBody>
      </p:sp>
      <p:sp>
        <p:nvSpPr>
          <p:cNvPr id="9" name="Rectangle 8"/>
          <p:cNvSpPr>
            <a:spLocks noChangeArrowheads="1"/>
          </p:cNvSpPr>
          <p:nvPr/>
        </p:nvSpPr>
        <p:spPr bwMode="auto">
          <a:xfrm>
            <a:off x="346075" y="1438275"/>
            <a:ext cx="4014788" cy="1335088"/>
          </a:xfrm>
          <a:prstGeom prst="rect">
            <a:avLst/>
          </a:prstGeom>
          <a:noFill/>
          <a:ln w="9525">
            <a:noFill/>
            <a:miter lim="800000"/>
            <a:headEnd/>
            <a:tailEnd/>
          </a:ln>
        </p:spPr>
        <p:txBody>
          <a:bodyPr/>
          <a:lstStyle/>
          <a:p>
            <a:pPr>
              <a:lnSpc>
                <a:spcPts val="2400"/>
              </a:lnSpc>
              <a:spcAft>
                <a:spcPts val="600"/>
              </a:spcAft>
              <a:buFont typeface="Arial" charset="0"/>
              <a:buNone/>
            </a:pPr>
            <a:r>
              <a:rPr lang="en-US" sz="2600">
                <a:latin typeface="Calibri" pitchFamily="34" charset="0"/>
              </a:rPr>
              <a:t>And when it does, do the changes stick, without insights and other changes to hold the new behavior in place? </a:t>
            </a:r>
          </a:p>
        </p:txBody>
      </p:sp>
      <p:sp>
        <p:nvSpPr>
          <p:cNvPr id="10" name="Rectangle 9"/>
          <p:cNvSpPr>
            <a:spLocks noChangeArrowheads="1"/>
          </p:cNvSpPr>
          <p:nvPr/>
        </p:nvSpPr>
        <p:spPr bwMode="auto">
          <a:xfrm>
            <a:off x="4489450" y="1344613"/>
            <a:ext cx="4654550" cy="1981200"/>
          </a:xfrm>
          <a:prstGeom prst="rect">
            <a:avLst/>
          </a:prstGeom>
          <a:noFill/>
          <a:ln w="9525">
            <a:noFill/>
            <a:miter lim="800000"/>
            <a:headEnd/>
            <a:tailEnd/>
          </a:ln>
        </p:spPr>
        <p:txBody>
          <a:bodyPr/>
          <a:lstStyle/>
          <a:p>
            <a:pPr>
              <a:lnSpc>
                <a:spcPts val="2400"/>
              </a:lnSpc>
              <a:spcAft>
                <a:spcPts val="600"/>
              </a:spcAft>
              <a:buFont typeface="Arial" charset="0"/>
              <a:buNone/>
            </a:pPr>
            <a:r>
              <a:rPr lang="en-US" sz="2600">
                <a:latin typeface="Calibri" pitchFamily="34" charset="0"/>
              </a:rPr>
              <a:t>Since conditioning operates below conscious awareness, couldn’t people’s choices and reactions be manipulated without their consent?</a:t>
            </a:r>
          </a:p>
        </p:txBody>
      </p:sp>
      <p:sp>
        <p:nvSpPr>
          <p:cNvPr id="6" name="Down Arrow 5"/>
          <p:cNvSpPr/>
          <p:nvPr/>
        </p:nvSpPr>
        <p:spPr>
          <a:xfrm>
            <a:off x="1839913" y="2857500"/>
            <a:ext cx="652462" cy="606425"/>
          </a:xfrm>
          <a:prstGeom prst="downArrow">
            <a:avLst/>
          </a:prstGeom>
          <a:solidFill>
            <a:srgbClr val="44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Down Arrow 14"/>
          <p:cNvSpPr/>
          <p:nvPr/>
        </p:nvSpPr>
        <p:spPr>
          <a:xfrm>
            <a:off x="6207125" y="2905125"/>
            <a:ext cx="650875" cy="687388"/>
          </a:xfrm>
          <a:prstGeom prst="downArrow">
            <a:avLst/>
          </a:prstGeom>
          <a:solidFill>
            <a:srgbClr val="44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par>
                          <p:cTn id="23" fill="hold" nodeType="afterGroup">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nodeType="afterGroup">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par>
                          <p:cTn id="43" fill="hold" nodeType="afterGroup">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500"/>
                                        <p:tgtEl>
                                          <p:spTgt spid="8">
                                            <p:txEl>
                                              <p:pRg st="0" end="0"/>
                                            </p:txEl>
                                          </p:spTgt>
                                        </p:tgtEl>
                                      </p:cBhvr>
                                    </p:animEffect>
                                  </p:childTnLst>
                                </p:cTn>
                              </p:par>
                            </p:childTnLst>
                          </p:cTn>
                        </p:par>
                        <p:par>
                          <p:cTn id="47" fill="hold" nodeType="afterGroup">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fade">
                                      <p:cBhvr>
                                        <p:cTn id="50" dur="500"/>
                                        <p:tgtEl>
                                          <p:spTgt spid="8">
                                            <p:txEl>
                                              <p:pRg st="1" end="1"/>
                                            </p:txEl>
                                          </p:spTgt>
                                        </p:tgtEl>
                                      </p:cBhvr>
                                    </p:animEffect>
                                  </p:childTnLst>
                                </p:cTn>
                              </p:par>
                            </p:childTnLst>
                          </p:cTn>
                        </p:par>
                        <p:par>
                          <p:cTn id="51" fill="hold" nodeType="afterGroup">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build="p"/>
      <p:bldP spid="8" grpId="0" build="p"/>
      <p:bldP spid="9" grpId="0"/>
      <p:bldP spid="10" grpId="0"/>
      <p:bldP spid="6"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0"/>
            <a:ext cx="8229600" cy="1143000"/>
          </a:xfrm>
        </p:spPr>
        <p:txBody>
          <a:bodyPr/>
          <a:lstStyle/>
          <a:p>
            <a:pPr eaLnBrk="1" hangingPunct="1"/>
            <a:r>
              <a:rPr lang="en-US" sz="4000" b="1" smtClean="0">
                <a:solidFill>
                  <a:srgbClr val="F36F21"/>
                </a:solidFill>
              </a:rPr>
              <a:t>Cognitive Therapies: Theory</a:t>
            </a:r>
          </a:p>
        </p:txBody>
      </p:sp>
      <p:sp>
        <p:nvSpPr>
          <p:cNvPr id="24579" name="Content Placeholder 2"/>
          <p:cNvSpPr>
            <a:spLocks noGrp="1"/>
          </p:cNvSpPr>
          <p:nvPr>
            <p:ph idx="1"/>
          </p:nvPr>
        </p:nvSpPr>
        <p:spPr>
          <a:xfrm>
            <a:off x="457200" y="1103313"/>
            <a:ext cx="8229600" cy="1219200"/>
          </a:xfrm>
        </p:spPr>
        <p:txBody>
          <a:bodyPr/>
          <a:lstStyle/>
          <a:p>
            <a:pPr marL="0" indent="0" eaLnBrk="1" hangingPunct="1">
              <a:lnSpc>
                <a:spcPts val="2400"/>
              </a:lnSpc>
              <a:spcBef>
                <a:spcPct val="0"/>
              </a:spcBef>
              <a:spcAft>
                <a:spcPts val="600"/>
              </a:spcAft>
              <a:buFont typeface="Arial" charset="0"/>
              <a:buNone/>
            </a:pPr>
            <a:r>
              <a:rPr lang="en-US" sz="2600" smtClean="0"/>
              <a:t>Being depressed and/or anxious involves negative thoughts and interpretations.</a:t>
            </a:r>
          </a:p>
        </p:txBody>
      </p:sp>
      <p:sp>
        <p:nvSpPr>
          <p:cNvPr id="24580" name="Content Placeholder 2"/>
          <p:cNvSpPr txBox="1">
            <a:spLocks/>
          </p:cNvSpPr>
          <p:nvPr/>
        </p:nvSpPr>
        <p:spPr bwMode="auto">
          <a:xfrm>
            <a:off x="533400" y="5011738"/>
            <a:ext cx="8229600" cy="1447800"/>
          </a:xfrm>
          <a:prstGeom prst="rect">
            <a:avLst/>
          </a:prstGeom>
          <a:noFill/>
          <a:ln w="9525">
            <a:noFill/>
            <a:miter lim="800000"/>
            <a:headEnd/>
            <a:tailEnd/>
          </a:ln>
        </p:spPr>
        <p:txBody>
          <a:bodyPr/>
          <a:lstStyle/>
          <a:p>
            <a:pPr>
              <a:lnSpc>
                <a:spcPts val="2400"/>
              </a:lnSpc>
              <a:spcAft>
                <a:spcPts val="600"/>
              </a:spcAft>
              <a:buFont typeface="Arial" charset="0"/>
              <a:buNone/>
            </a:pPr>
            <a:r>
              <a:rPr lang="en-US" sz="2600">
                <a:latin typeface="Calibri" pitchFamily="34" charset="0"/>
              </a:rPr>
              <a:t>In the cognitive perspective, the cause of depression are not bad events, but </a:t>
            </a:r>
            <a:r>
              <a:rPr lang="en-US" sz="2600" i="1">
                <a:latin typeface="Calibri" pitchFamily="34" charset="0"/>
              </a:rPr>
              <a:t>our thoughts about those events</a:t>
            </a:r>
            <a:r>
              <a:rPr lang="en-US" sz="2600">
                <a:latin typeface="Calibri" pitchFamily="34" charset="0"/>
              </a:rPr>
              <a:t>. </a:t>
            </a:r>
          </a:p>
        </p:txBody>
      </p:sp>
      <p:pic>
        <p:nvPicPr>
          <p:cNvPr id="24581" name="Picture 2"/>
          <p:cNvPicPr>
            <a:picLocks noChangeAspect="1" noChangeArrowheads="1"/>
          </p:cNvPicPr>
          <p:nvPr/>
        </p:nvPicPr>
        <p:blipFill>
          <a:blip r:embed="rId3" cstate="print"/>
          <a:srcRect/>
          <a:stretch>
            <a:fillRect/>
          </a:stretch>
        </p:blipFill>
        <p:spPr bwMode="auto">
          <a:xfrm>
            <a:off x="0" y="2322513"/>
            <a:ext cx="9144000" cy="2525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042988"/>
          </a:xfrm>
          <a:solidFill>
            <a:srgbClr val="444EA2"/>
          </a:solidFill>
        </p:spPr>
        <p:txBody>
          <a:bodyPr lIns="274320"/>
          <a:lstStyle/>
          <a:p>
            <a:pPr algn="l" eaLnBrk="1" hangingPunct="1">
              <a:lnSpc>
                <a:spcPts val="4200"/>
              </a:lnSpc>
            </a:pPr>
            <a:r>
              <a:rPr lang="en-US" b="1" smtClean="0">
                <a:solidFill>
                  <a:srgbClr val="F8F6E3"/>
                </a:solidFill>
              </a:rPr>
              <a:t>Cognitive Therapies: Practice</a:t>
            </a:r>
          </a:p>
        </p:txBody>
      </p:sp>
      <p:sp>
        <p:nvSpPr>
          <p:cNvPr id="3" name="Content Placeholder 2"/>
          <p:cNvSpPr>
            <a:spLocks noGrp="1"/>
          </p:cNvSpPr>
          <p:nvPr>
            <p:ph idx="1"/>
          </p:nvPr>
        </p:nvSpPr>
        <p:spPr>
          <a:xfrm>
            <a:off x="4630738" y="1195388"/>
            <a:ext cx="4413250" cy="2016125"/>
          </a:xfrm>
        </p:spPr>
        <p:txBody>
          <a:bodyPr/>
          <a:lstStyle/>
          <a:p>
            <a:pPr marL="0" indent="0" eaLnBrk="1" hangingPunct="1">
              <a:lnSpc>
                <a:spcPts val="2400"/>
              </a:lnSpc>
              <a:spcBef>
                <a:spcPct val="0"/>
              </a:spcBef>
              <a:spcAft>
                <a:spcPts val="600"/>
              </a:spcAft>
              <a:buFont typeface="Arial" charset="0"/>
              <a:buNone/>
            </a:pPr>
            <a:r>
              <a:rPr lang="en-US" sz="2600" smtClean="0"/>
              <a:t>Therapists might suggest other thoughts that the clients could have about their lives, or at least point out when clients jump to conclusions that make them feel worse.</a:t>
            </a:r>
          </a:p>
        </p:txBody>
      </p:sp>
      <p:sp>
        <p:nvSpPr>
          <p:cNvPr id="5" name="Content Placeholder 2"/>
          <p:cNvSpPr txBox="1">
            <a:spLocks/>
          </p:cNvSpPr>
          <p:nvPr/>
        </p:nvSpPr>
        <p:spPr>
          <a:xfrm>
            <a:off x="87313" y="1184275"/>
            <a:ext cx="4203700" cy="1968500"/>
          </a:xfrm>
          <a:prstGeom prst="roundRect">
            <a:avLst/>
          </a:prstGeom>
          <a:solidFill>
            <a:srgbClr val="A9397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spcCol="1270" anchor="ctr"/>
          <a:lstStyle>
            <a:defPPr>
              <a:defRPr lang="en-US"/>
            </a:defPPr>
            <a:lvl1pPr lvl="0" algn="ctr" defTabSz="1066800">
              <a:lnSpc>
                <a:spcPts val="2400"/>
              </a:lnSpc>
              <a:spcBef>
                <a:spcPct val="0"/>
              </a:spcBef>
              <a:spcAft>
                <a:spcPts val="0"/>
              </a:spcAft>
              <a:defRPr sz="2800" b="1">
                <a:solidFill>
                  <a:schemeClr val="accent6">
                    <a:lumMod val="60000"/>
                    <a:lumOff val="4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defRPr/>
            </a:pPr>
            <a:r>
              <a:rPr lang="en-US" dirty="0"/>
              <a:t>Cognitive </a:t>
            </a:r>
            <a:r>
              <a:rPr lang="en-US" dirty="0" smtClean="0"/>
              <a:t>therapy </a:t>
            </a:r>
            <a:r>
              <a:rPr lang="en-US" b="0" dirty="0">
                <a:solidFill>
                  <a:srgbClr val="F8F6E3"/>
                </a:solidFill>
              </a:rPr>
              <a:t>helps people alter the negative thinking that worsens depression and anxiety.</a:t>
            </a:r>
          </a:p>
        </p:txBody>
      </p:sp>
      <p:sp>
        <p:nvSpPr>
          <p:cNvPr id="4" name="Right Arrow 3"/>
          <p:cNvSpPr/>
          <p:nvPr/>
        </p:nvSpPr>
        <p:spPr>
          <a:xfrm>
            <a:off x="3962400" y="1817688"/>
            <a:ext cx="738188" cy="690562"/>
          </a:xfrm>
          <a:prstGeom prst="rightArrow">
            <a:avLst/>
          </a:prstGeom>
          <a:solidFill>
            <a:srgbClr val="A939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Content Placeholder 2"/>
          <p:cNvSpPr txBox="1">
            <a:spLocks/>
          </p:cNvSpPr>
          <p:nvPr/>
        </p:nvSpPr>
        <p:spPr bwMode="auto">
          <a:xfrm>
            <a:off x="381000" y="3505200"/>
            <a:ext cx="8316913" cy="3211513"/>
          </a:xfrm>
          <a:prstGeom prst="rect">
            <a:avLst/>
          </a:prstGeom>
          <a:noFill/>
          <a:ln w="9525">
            <a:noFill/>
            <a:miter lim="800000"/>
            <a:headEnd/>
            <a:tailEnd/>
          </a:ln>
        </p:spPr>
        <p:txBody>
          <a:bodyPr/>
          <a:lstStyle/>
          <a:p>
            <a:pPr>
              <a:lnSpc>
                <a:spcPts val="2400"/>
              </a:lnSpc>
              <a:spcAft>
                <a:spcPts val="600"/>
              </a:spcAft>
              <a:buFont typeface="Arial" charset="0"/>
              <a:buNone/>
            </a:pPr>
            <a:r>
              <a:rPr lang="en-US" sz="2600" b="1">
                <a:latin typeface="Calibri" pitchFamily="34" charset="0"/>
              </a:rPr>
              <a:t>Schools of Cognitive Therapy </a:t>
            </a:r>
          </a:p>
          <a:p>
            <a:pPr>
              <a:lnSpc>
                <a:spcPts val="2400"/>
              </a:lnSpc>
              <a:spcAft>
                <a:spcPts val="600"/>
              </a:spcAft>
              <a:buFont typeface="Arial" charset="0"/>
              <a:buNone/>
            </a:pPr>
            <a:r>
              <a:rPr lang="en-US" sz="2600">
                <a:latin typeface="Calibri" pitchFamily="34" charset="0"/>
              </a:rPr>
              <a:t>Albert Ellis’s </a:t>
            </a:r>
            <a:r>
              <a:rPr lang="en-US" sz="2600" b="1">
                <a:solidFill>
                  <a:srgbClr val="444EA2"/>
                </a:solidFill>
                <a:latin typeface="Calibri" pitchFamily="34" charset="0"/>
              </a:rPr>
              <a:t>rational-emotive behavior therapy</a:t>
            </a:r>
          </a:p>
          <a:p>
            <a:pPr marL="742950" lvl="1" indent="-285750">
              <a:lnSpc>
                <a:spcPts val="2400"/>
              </a:lnSpc>
              <a:spcAft>
                <a:spcPts val="600"/>
              </a:spcAft>
              <a:buFont typeface="Arial" charset="0"/>
              <a:buChar char="–"/>
            </a:pPr>
            <a:r>
              <a:rPr lang="en-US" sz="2600">
                <a:latin typeface="Calibri" pitchFamily="34" charset="0"/>
              </a:rPr>
              <a:t>challenging irrational beliefs and assumptions</a:t>
            </a:r>
          </a:p>
          <a:p>
            <a:pPr>
              <a:lnSpc>
                <a:spcPts val="2400"/>
              </a:lnSpc>
              <a:spcAft>
                <a:spcPts val="600"/>
              </a:spcAft>
              <a:buFont typeface="Arial" charset="0"/>
              <a:buNone/>
            </a:pPr>
            <a:r>
              <a:rPr lang="en-US" sz="2600">
                <a:latin typeface="Calibri" pitchFamily="34" charset="0"/>
              </a:rPr>
              <a:t>Aaron Beck’s </a:t>
            </a:r>
            <a:r>
              <a:rPr lang="en-US" sz="2600" b="1">
                <a:solidFill>
                  <a:srgbClr val="444EA2"/>
                </a:solidFill>
                <a:latin typeface="Calibri" pitchFamily="34" charset="0"/>
              </a:rPr>
              <a:t>cognitive therapy for depression</a:t>
            </a:r>
          </a:p>
          <a:p>
            <a:pPr marL="742950" lvl="1" indent="-285750">
              <a:lnSpc>
                <a:spcPts val="2400"/>
              </a:lnSpc>
              <a:spcAft>
                <a:spcPts val="600"/>
              </a:spcAft>
              <a:buFont typeface="Arial" charset="0"/>
              <a:buChar char="–"/>
            </a:pPr>
            <a:r>
              <a:rPr lang="en-US" sz="2600">
                <a:latin typeface="Calibri" pitchFamily="34" charset="0"/>
              </a:rPr>
              <a:t>correcting cognitive distortions </a:t>
            </a:r>
          </a:p>
          <a:p>
            <a:pPr>
              <a:lnSpc>
                <a:spcPts val="2400"/>
              </a:lnSpc>
              <a:spcAft>
                <a:spcPts val="600"/>
              </a:spcAft>
              <a:buFont typeface="Arial" charset="0"/>
              <a:buNone/>
            </a:pPr>
            <a:r>
              <a:rPr lang="en-US" sz="2600">
                <a:latin typeface="Calibri" pitchFamily="34" charset="0"/>
              </a:rPr>
              <a:t>Donald Meichenbaum’s </a:t>
            </a:r>
            <a:r>
              <a:rPr lang="en-US" sz="2600" b="1">
                <a:solidFill>
                  <a:srgbClr val="444EA2"/>
                </a:solidFill>
                <a:latin typeface="Calibri" pitchFamily="34" charset="0"/>
              </a:rPr>
              <a:t>stress inoculation training</a:t>
            </a:r>
          </a:p>
          <a:p>
            <a:pPr marL="742950" lvl="1" indent="-285750">
              <a:lnSpc>
                <a:spcPts val="2400"/>
              </a:lnSpc>
              <a:spcAft>
                <a:spcPts val="600"/>
              </a:spcAft>
              <a:buFont typeface="Arial" charset="0"/>
              <a:buChar char="–"/>
            </a:pPr>
            <a:r>
              <a:rPr lang="en-US" sz="2600">
                <a:latin typeface="Calibri" pitchFamily="34" charset="0"/>
              </a:rPr>
              <a:t>practicing healthier thinking before facing a stressor, disappointment, or frustration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par>
                          <p:cTn id="29" fill="hold" nodeType="afterGroup">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500"/>
                                        <p:tgtEl>
                                          <p:spTgt spid="6">
                                            <p:txEl>
                                              <p:pRg st="5" end="5"/>
                                            </p:txEl>
                                          </p:spTgt>
                                        </p:tgtEl>
                                      </p:cBhvr>
                                    </p:animEffect>
                                  </p:childTnLst>
                                </p:cTn>
                              </p:par>
                            </p:childTnLst>
                          </p:cTn>
                        </p:par>
                        <p:par>
                          <p:cTn id="47" fill="hold" nodeType="afterGroup">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4" grpId="0" animBg="1"/>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0" y="0"/>
            <a:ext cx="9144000" cy="1143000"/>
          </a:xfrm>
          <a:prstGeom prst="rect">
            <a:avLst/>
          </a:prstGeom>
          <a:solidFill>
            <a:srgbClr val="AA7A2B"/>
          </a:solidFill>
          <a:ln w="9525">
            <a:noFill/>
            <a:miter lim="800000"/>
            <a:headEnd/>
            <a:tailEnd/>
          </a:ln>
        </p:spPr>
        <p:txBody>
          <a:bodyPr lIns="274320" anchor="ctr"/>
          <a:lstStyle/>
          <a:p>
            <a:pPr>
              <a:lnSpc>
                <a:spcPts val="4200"/>
              </a:lnSpc>
            </a:pPr>
            <a:r>
              <a:rPr lang="en-US" sz="4400" b="1">
                <a:solidFill>
                  <a:srgbClr val="F8F6E3"/>
                </a:solidFill>
                <a:latin typeface="Calibri" pitchFamily="34" charset="0"/>
              </a:rPr>
              <a:t>Rational-Emotive Behavior Therapy</a:t>
            </a:r>
          </a:p>
        </p:txBody>
      </p:sp>
      <p:sp>
        <p:nvSpPr>
          <p:cNvPr id="5" name="Rectangle 4"/>
          <p:cNvSpPr>
            <a:spLocks noChangeArrowheads="1"/>
          </p:cNvSpPr>
          <p:nvPr/>
        </p:nvSpPr>
        <p:spPr bwMode="auto">
          <a:xfrm>
            <a:off x="234950" y="1560513"/>
            <a:ext cx="8815388" cy="3111500"/>
          </a:xfrm>
          <a:prstGeom prst="rect">
            <a:avLst/>
          </a:prstGeom>
          <a:noFill/>
          <a:ln w="9525">
            <a:noFill/>
            <a:miter lim="800000"/>
            <a:headEnd/>
            <a:tailEnd/>
          </a:ln>
        </p:spPr>
        <p:txBody>
          <a:bodyPr anchor="ctr"/>
          <a:lstStyle/>
          <a:p>
            <a:pPr marL="457200" indent="-457200">
              <a:lnSpc>
                <a:spcPts val="2400"/>
              </a:lnSpc>
              <a:spcAft>
                <a:spcPts val="1200"/>
              </a:spcAft>
              <a:buFont typeface="Wingdings" pitchFamily="2" charset="2"/>
              <a:buChar char="§"/>
            </a:pPr>
            <a:r>
              <a:rPr lang="en-US" sz="2800">
                <a:latin typeface="Calibri" pitchFamily="34" charset="0"/>
              </a:rPr>
              <a:t>Albert Ellis showed </a:t>
            </a:r>
            <a:r>
              <a:rPr lang="en-US" sz="2800" b="1" i="1">
                <a:latin typeface="Calibri" pitchFamily="34" charset="0"/>
              </a:rPr>
              <a:t>how depression is worsened by irrational beliefs</a:t>
            </a:r>
            <a:r>
              <a:rPr lang="en-US" sz="2800" i="1">
                <a:latin typeface="Calibri" pitchFamily="34" charset="0"/>
              </a:rPr>
              <a:t>. These include </a:t>
            </a:r>
            <a:r>
              <a:rPr lang="en-US" sz="2800">
                <a:latin typeface="Calibri" pitchFamily="34" charset="0"/>
              </a:rPr>
              <a:t>depressing assumptions about the world such as “everyone should like me” or “I should never do anything wrong.” </a:t>
            </a:r>
          </a:p>
          <a:p>
            <a:pPr marL="457200" indent="-457200">
              <a:lnSpc>
                <a:spcPts val="2400"/>
              </a:lnSpc>
              <a:spcAft>
                <a:spcPts val="1200"/>
              </a:spcAft>
              <a:buFont typeface="Wingdings" pitchFamily="2" charset="2"/>
              <a:buChar char="§"/>
            </a:pPr>
            <a:r>
              <a:rPr lang="en-US" sz="2800" b="1">
                <a:solidFill>
                  <a:srgbClr val="444EA2"/>
                </a:solidFill>
                <a:latin typeface="Calibri" pitchFamily="34" charset="0"/>
              </a:rPr>
              <a:t>Rational-Emotive Behavior Therapy [REBT] </a:t>
            </a:r>
            <a:r>
              <a:rPr lang="en-US" sz="2800">
                <a:latin typeface="Calibri" pitchFamily="34" charset="0"/>
              </a:rPr>
              <a:t>helps people: 1) </a:t>
            </a:r>
            <a:r>
              <a:rPr lang="en-US" sz="2800" b="1" i="1">
                <a:latin typeface="Calibri" pitchFamily="34" charset="0"/>
              </a:rPr>
              <a:t>notice that they are operating on self-defeating assumptions</a:t>
            </a:r>
            <a:r>
              <a:rPr lang="en-US" sz="2800">
                <a:latin typeface="Calibri" pitchFamily="34" charset="0"/>
              </a:rPr>
              <a:t>, and 2) reward themselves for replacing these assumptions with realistic beliefs. For example, a more realistic belief might be, “some people won’t like me, many will have no opinion; it doesn’t matter.”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4770438" y="1108075"/>
            <a:ext cx="4373562" cy="5749925"/>
          </a:xfrm>
          <a:prstGeom prst="rect">
            <a:avLst/>
          </a:prstGeom>
          <a:solidFill>
            <a:srgbClr val="3AA082"/>
          </a:solidFill>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2600"/>
              </a:lnSpc>
              <a:spcBef>
                <a:spcPts val="0"/>
              </a:spcBef>
              <a:spcAft>
                <a:spcPts val="600"/>
              </a:spcAft>
              <a:buFont typeface="Arial" pitchFamily="34" charset="0"/>
              <a:buNone/>
              <a:defRPr/>
            </a:pPr>
            <a:r>
              <a:rPr lang="en-US" sz="2800" b="1" dirty="0" smtClean="0">
                <a:solidFill>
                  <a:schemeClr val="accent6">
                    <a:lumMod val="60000"/>
                    <a:lumOff val="40000"/>
                  </a:schemeClr>
                </a:solidFill>
              </a:rPr>
              <a:t>Other Reforms in Treatment</a:t>
            </a:r>
          </a:p>
          <a:p>
            <a:pPr fontAlgn="auto">
              <a:lnSpc>
                <a:spcPts val="2600"/>
              </a:lnSpc>
              <a:spcBef>
                <a:spcPts val="0"/>
              </a:spcBef>
              <a:spcAft>
                <a:spcPts val="600"/>
              </a:spcAft>
              <a:buFont typeface="Wingdings" pitchFamily="2" charset="2"/>
              <a:buChar char="§"/>
              <a:defRPr/>
            </a:pPr>
            <a:r>
              <a:rPr lang="en-US" sz="2800" dirty="0" smtClean="0">
                <a:solidFill>
                  <a:srgbClr val="F8F6E3"/>
                </a:solidFill>
              </a:rPr>
              <a:t>Seeing the “insane” as ill instead of “possessed”</a:t>
            </a:r>
          </a:p>
          <a:p>
            <a:pPr fontAlgn="auto">
              <a:lnSpc>
                <a:spcPts val="2600"/>
              </a:lnSpc>
              <a:spcBef>
                <a:spcPts val="0"/>
              </a:spcBef>
              <a:spcAft>
                <a:spcPts val="600"/>
              </a:spcAft>
              <a:buFont typeface="Wingdings" pitchFamily="2" charset="2"/>
              <a:buChar char="§"/>
              <a:defRPr/>
            </a:pPr>
            <a:r>
              <a:rPr lang="en-US" sz="2800" dirty="0" smtClean="0">
                <a:solidFill>
                  <a:srgbClr val="F8F6E3"/>
                </a:solidFill>
              </a:rPr>
              <a:t>Treating them with tenderness, not harshness</a:t>
            </a:r>
          </a:p>
          <a:p>
            <a:pPr fontAlgn="auto">
              <a:lnSpc>
                <a:spcPts val="2600"/>
              </a:lnSpc>
              <a:spcBef>
                <a:spcPts val="0"/>
              </a:spcBef>
              <a:spcAft>
                <a:spcPts val="600"/>
              </a:spcAft>
              <a:buFont typeface="Wingdings" pitchFamily="2" charset="2"/>
              <a:buChar char="§"/>
              <a:defRPr/>
            </a:pPr>
            <a:r>
              <a:rPr lang="en-US" sz="2800" dirty="0" smtClean="0">
                <a:solidFill>
                  <a:srgbClr val="F8F6E3"/>
                </a:solidFill>
              </a:rPr>
              <a:t>Housing them in hospitals rather than locking them up in asylums</a:t>
            </a:r>
          </a:p>
          <a:p>
            <a:pPr fontAlgn="auto">
              <a:lnSpc>
                <a:spcPts val="2600"/>
              </a:lnSpc>
              <a:spcBef>
                <a:spcPts val="0"/>
              </a:spcBef>
              <a:spcAft>
                <a:spcPts val="600"/>
              </a:spcAft>
              <a:buFont typeface="Wingdings" pitchFamily="2" charset="2"/>
              <a:buChar char="§"/>
              <a:defRPr/>
            </a:pPr>
            <a:r>
              <a:rPr lang="en-US" sz="2800" dirty="0" smtClean="0">
                <a:solidFill>
                  <a:srgbClr val="F8F6E3"/>
                </a:solidFill>
              </a:rPr>
              <a:t>Developing psychotherapeutic treatments, medications, and community supports to allow life outside hospitals</a:t>
            </a:r>
            <a:endParaRPr lang="en-US" sz="2800" dirty="0">
              <a:solidFill>
                <a:srgbClr val="F8F6E3"/>
              </a:solidFill>
            </a:endParaRPr>
          </a:p>
        </p:txBody>
      </p:sp>
      <p:sp>
        <p:nvSpPr>
          <p:cNvPr id="7171" name="Title 1"/>
          <p:cNvSpPr>
            <a:spLocks noGrp="1"/>
          </p:cNvSpPr>
          <p:nvPr>
            <p:ph type="title"/>
          </p:nvPr>
        </p:nvSpPr>
        <p:spPr>
          <a:xfrm>
            <a:off x="0" y="0"/>
            <a:ext cx="9144000" cy="1143000"/>
          </a:xfrm>
          <a:solidFill>
            <a:srgbClr val="A0366C"/>
          </a:solidFill>
        </p:spPr>
        <p:txBody>
          <a:bodyPr lIns="274320"/>
          <a:lstStyle/>
          <a:p>
            <a:pPr algn="l" eaLnBrk="1" hangingPunct="1">
              <a:lnSpc>
                <a:spcPts val="4200"/>
              </a:lnSpc>
            </a:pPr>
            <a:r>
              <a:rPr lang="en-US" b="1" smtClean="0">
                <a:solidFill>
                  <a:srgbClr val="F8F6E3"/>
                </a:solidFill>
              </a:rPr>
              <a:t>Reforms in Treatment</a:t>
            </a:r>
          </a:p>
        </p:txBody>
      </p:sp>
      <p:pic>
        <p:nvPicPr>
          <p:cNvPr id="7172" name="Picture 4" descr="MyersPsy8e_17UN01"/>
          <p:cNvPicPr>
            <a:picLocks noChangeAspect="1" noChangeArrowheads="1"/>
          </p:cNvPicPr>
          <p:nvPr/>
        </p:nvPicPr>
        <p:blipFill>
          <a:blip r:embed="rId3" cstate="print"/>
          <a:srcRect t="29745" r="71429"/>
          <a:stretch>
            <a:fillRect/>
          </a:stretch>
        </p:blipFill>
        <p:spPr bwMode="auto">
          <a:xfrm>
            <a:off x="1441450" y="3263900"/>
            <a:ext cx="2967038" cy="3594100"/>
          </a:xfrm>
          <a:prstGeom prst="rect">
            <a:avLst/>
          </a:prstGeom>
          <a:noFill/>
          <a:ln w="9525">
            <a:noFill/>
            <a:miter lim="800000"/>
            <a:headEnd/>
            <a:tailEnd/>
          </a:ln>
        </p:spPr>
      </p:pic>
      <p:sp>
        <p:nvSpPr>
          <p:cNvPr id="7173" name="Content Placeholder 2"/>
          <p:cNvSpPr>
            <a:spLocks noGrp="1"/>
          </p:cNvSpPr>
          <p:nvPr>
            <p:ph idx="1"/>
          </p:nvPr>
        </p:nvSpPr>
        <p:spPr>
          <a:xfrm>
            <a:off x="388938" y="1285875"/>
            <a:ext cx="4267200" cy="1874838"/>
          </a:xfrm>
        </p:spPr>
        <p:txBody>
          <a:bodyPr/>
          <a:lstStyle/>
          <a:p>
            <a:pPr marL="0" indent="0" eaLnBrk="1" hangingPunct="1">
              <a:lnSpc>
                <a:spcPts val="2600"/>
              </a:lnSpc>
              <a:spcBef>
                <a:spcPct val="0"/>
              </a:spcBef>
              <a:spcAft>
                <a:spcPts val="600"/>
              </a:spcAft>
              <a:buFont typeface="Arial" charset="0"/>
              <a:buNone/>
            </a:pPr>
            <a:r>
              <a:rPr lang="en-US" sz="2800" smtClean="0"/>
              <a:t>This chair was designed to be an improvement in medical treatment. It was meant to have a calming effect on people with mania.</a:t>
            </a:r>
          </a:p>
          <a:p>
            <a:pPr marL="0" indent="0" eaLnBrk="1" hangingPunct="1">
              <a:lnSpc>
                <a:spcPts val="2600"/>
              </a:lnSpc>
              <a:spcBef>
                <a:spcPct val="0"/>
              </a:spcBef>
              <a:spcAft>
                <a:spcPts val="600"/>
              </a:spcAft>
              <a:buFont typeface="Arial" charset="0"/>
              <a:buNone/>
            </a:pPr>
            <a:endParaRPr lang="en-US" sz="2800" smtClean="0"/>
          </a:p>
        </p:txBody>
      </p:sp>
      <p:sp>
        <p:nvSpPr>
          <p:cNvPr id="6" name="Cloud Callout 5"/>
          <p:cNvSpPr/>
          <p:nvPr/>
        </p:nvSpPr>
        <p:spPr>
          <a:xfrm>
            <a:off x="225778" y="3375377"/>
            <a:ext cx="2133600" cy="1535289"/>
          </a:xfrm>
          <a:prstGeom prst="cloudCallout">
            <a:avLst>
              <a:gd name="adj1" fmla="val 69643"/>
              <a:gd name="adj2" fmla="val -57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working remarkably well.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0" y="0"/>
            <a:ext cx="9144000" cy="1143000"/>
          </a:xfrm>
          <a:prstGeom prst="rect">
            <a:avLst/>
          </a:prstGeom>
          <a:solidFill>
            <a:srgbClr val="3AA082"/>
          </a:solidFill>
          <a:ln w="9525">
            <a:noFill/>
            <a:miter lim="800000"/>
            <a:headEnd/>
            <a:tailEnd/>
          </a:ln>
        </p:spPr>
        <p:txBody>
          <a:bodyPr lIns="274320" anchor="ctr"/>
          <a:lstStyle/>
          <a:p>
            <a:pPr>
              <a:lnSpc>
                <a:spcPts val="4200"/>
              </a:lnSpc>
            </a:pPr>
            <a:r>
              <a:rPr lang="en-US" sz="4400" b="1">
                <a:solidFill>
                  <a:srgbClr val="F8F6E3"/>
                </a:solidFill>
                <a:latin typeface="Calibri" pitchFamily="34" charset="0"/>
              </a:rPr>
              <a:t>Aaron Beck’s Therapy for Depression</a:t>
            </a:r>
          </a:p>
        </p:txBody>
      </p:sp>
      <p:sp>
        <p:nvSpPr>
          <p:cNvPr id="5" name="Rectangle 4"/>
          <p:cNvSpPr>
            <a:spLocks noChangeArrowheads="1"/>
          </p:cNvSpPr>
          <p:nvPr/>
        </p:nvSpPr>
        <p:spPr bwMode="auto">
          <a:xfrm>
            <a:off x="234950" y="1181100"/>
            <a:ext cx="8815388" cy="2160588"/>
          </a:xfrm>
          <a:prstGeom prst="rect">
            <a:avLst/>
          </a:prstGeom>
          <a:noFill/>
          <a:ln w="9525">
            <a:noFill/>
            <a:miter lim="800000"/>
            <a:headEnd/>
            <a:tailEnd/>
          </a:ln>
        </p:spPr>
        <p:txBody>
          <a:bodyPr anchor="ctr"/>
          <a:lstStyle/>
          <a:p>
            <a:pPr marL="457200" indent="-457200">
              <a:lnSpc>
                <a:spcPts val="2400"/>
              </a:lnSpc>
              <a:spcAft>
                <a:spcPts val="1200"/>
              </a:spcAft>
              <a:buFont typeface="Wingdings" pitchFamily="2" charset="2"/>
              <a:buChar char="§"/>
            </a:pPr>
            <a:r>
              <a:rPr lang="en-US" sz="2800">
                <a:latin typeface="Calibri" pitchFamily="34" charset="0"/>
              </a:rPr>
              <a:t>Aaron Beck helped people see how their depression was worsened by errors in thinking such as </a:t>
            </a:r>
            <a:r>
              <a:rPr lang="en-US" sz="2800" b="1" i="1">
                <a:latin typeface="Calibri" pitchFamily="34" charset="0"/>
              </a:rPr>
              <a:t>catastrophizing</a:t>
            </a:r>
            <a:r>
              <a:rPr lang="en-US" sz="2800">
                <a:latin typeface="Calibri" pitchFamily="34" charset="0"/>
              </a:rPr>
              <a:t>, (interpreting current events as signs of the worst possible outcome). For example:</a:t>
            </a:r>
          </a:p>
        </p:txBody>
      </p:sp>
      <p:sp>
        <p:nvSpPr>
          <p:cNvPr id="3" name="Rectangle 2"/>
          <p:cNvSpPr>
            <a:spLocks noChangeArrowheads="1"/>
          </p:cNvSpPr>
          <p:nvPr/>
        </p:nvSpPr>
        <p:spPr bwMode="auto">
          <a:xfrm>
            <a:off x="234950" y="4979988"/>
            <a:ext cx="8545513" cy="1341437"/>
          </a:xfrm>
          <a:prstGeom prst="rect">
            <a:avLst/>
          </a:prstGeom>
          <a:noFill/>
          <a:ln w="9525">
            <a:noFill/>
            <a:miter lim="800000"/>
            <a:headEnd/>
            <a:tailEnd/>
          </a:ln>
        </p:spPr>
        <p:txBody>
          <a:bodyPr anchor="ctr"/>
          <a:lstStyle/>
          <a:p>
            <a:pPr marL="457200" indent="-457200">
              <a:lnSpc>
                <a:spcPts val="2400"/>
              </a:lnSpc>
              <a:spcAft>
                <a:spcPts val="1200"/>
              </a:spcAft>
              <a:buFont typeface="Wingdings" pitchFamily="2" charset="2"/>
              <a:buChar char="§"/>
            </a:pPr>
            <a:r>
              <a:rPr lang="en-US" sz="2800">
                <a:latin typeface="Calibri" pitchFamily="34" charset="0"/>
              </a:rPr>
              <a:t>Beck’s style of therapy helps clients notice and challenge these errors in thinking.</a:t>
            </a:r>
          </a:p>
        </p:txBody>
      </p:sp>
      <p:sp>
        <p:nvSpPr>
          <p:cNvPr id="4" name="Rectangle 3"/>
          <p:cNvSpPr>
            <a:spLocks noChangeArrowheads="1"/>
          </p:cNvSpPr>
          <p:nvPr/>
        </p:nvSpPr>
        <p:spPr bwMode="auto">
          <a:xfrm>
            <a:off x="1547813" y="3168650"/>
            <a:ext cx="6002337" cy="1200150"/>
          </a:xfrm>
          <a:prstGeom prst="rect">
            <a:avLst/>
          </a:prstGeom>
          <a:noFill/>
          <a:ln w="9525">
            <a:noFill/>
            <a:miter lim="800000"/>
            <a:headEnd/>
            <a:tailEnd/>
          </a:ln>
        </p:spPr>
        <p:txBody>
          <a:bodyPr/>
          <a:lstStyle/>
          <a:p>
            <a:pPr marL="0" lvl="1" algn="ctr">
              <a:spcBef>
                <a:spcPct val="20000"/>
              </a:spcBef>
            </a:pPr>
            <a:r>
              <a:rPr lang="en-US" sz="2800" b="1">
                <a:solidFill>
                  <a:srgbClr val="F36F21"/>
                </a:solidFill>
                <a:latin typeface="Calibri" pitchFamily="34" charset="0"/>
              </a:rPr>
              <a:t>“Now that I’ve made a mistake in my lecture, I’ve failed as a professor. Students can’t take me seriously, and they can’t learn from 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73E4166-9CBF-4F98-81FD-4D740093E39A}" type="slidenum">
              <a:rPr lang="en-US"/>
              <a:pPr>
                <a:defRPr/>
              </a:pPr>
              <a:t>31</a:t>
            </a:fld>
            <a:endParaRPr lang="en-US"/>
          </a:p>
        </p:txBody>
      </p:sp>
      <p:sp>
        <p:nvSpPr>
          <p:cNvPr id="25603" name="Rectangle 2"/>
          <p:cNvSpPr>
            <a:spLocks noGrp="1" noChangeArrowheads="1"/>
          </p:cNvSpPr>
          <p:nvPr>
            <p:ph type="title"/>
          </p:nvPr>
        </p:nvSpPr>
        <p:spPr>
          <a:xfrm>
            <a:off x="671513" y="290513"/>
            <a:ext cx="7772400" cy="1143000"/>
          </a:xfrm>
        </p:spPr>
        <p:txBody>
          <a:bodyPr/>
          <a:lstStyle/>
          <a:p>
            <a:pPr eaLnBrk="1" hangingPunct="1"/>
            <a:r>
              <a:rPr lang="en-US" sz="3600" smtClean="0">
                <a:solidFill>
                  <a:schemeClr val="tx1"/>
                </a:solidFill>
                <a:latin typeface="Palatino Linotype" pitchFamily="18" charset="0"/>
              </a:rPr>
              <a:t>Cognitive Therapy for Depression</a:t>
            </a:r>
          </a:p>
        </p:txBody>
      </p:sp>
      <p:pic>
        <p:nvPicPr>
          <p:cNvPr id="25604" name="Picture 5" descr="MyersPsy8e_fig"/>
          <p:cNvPicPr>
            <a:picLocks noGrp="1" noChangeAspect="1" noChangeArrowheads="1"/>
          </p:cNvPicPr>
          <p:nvPr>
            <p:ph idx="1"/>
          </p:nvPr>
        </p:nvPicPr>
        <p:blipFill>
          <a:blip r:embed="rId3" cstate="print"/>
          <a:srcRect/>
          <a:stretch>
            <a:fillRect/>
          </a:stretch>
        </p:blipFill>
        <p:spPr>
          <a:xfrm>
            <a:off x="3872089" y="1600200"/>
            <a:ext cx="4827411" cy="4481608"/>
          </a:xfrm>
          <a:noFill/>
        </p:spPr>
      </p:pic>
      <p:sp>
        <p:nvSpPr>
          <p:cNvPr id="25605" name="Rectangle 7"/>
          <p:cNvSpPr>
            <a:spLocks noChangeArrowheads="1"/>
          </p:cNvSpPr>
          <p:nvPr/>
        </p:nvSpPr>
        <p:spPr bwMode="auto">
          <a:xfrm>
            <a:off x="457200" y="1600200"/>
            <a:ext cx="4233863" cy="4572000"/>
          </a:xfrm>
          <a:prstGeom prst="rect">
            <a:avLst/>
          </a:prstGeom>
          <a:noFill/>
          <a:ln w="9525">
            <a:noFill/>
            <a:miter lim="800000"/>
            <a:headEnd/>
            <a:tailEnd/>
          </a:ln>
        </p:spPr>
        <p:txBody>
          <a:bodyPr/>
          <a:lstStyle/>
          <a:p>
            <a:pPr>
              <a:spcBef>
                <a:spcPct val="20000"/>
              </a:spcBef>
              <a:buFont typeface="Wingdings" pitchFamily="2" charset="2"/>
              <a:buNone/>
            </a:pPr>
            <a:r>
              <a:rPr lang="en-US" sz="2800" dirty="0">
                <a:latin typeface="Palatino Linotype" pitchFamily="18" charset="0"/>
              </a:rPr>
              <a:t>Rabin et al., (1986) trained depressed patients to record positive events each day, and relate how they contributed to these events. Compared to other depressed patients, trained patients showed lower depression scores</a:t>
            </a:r>
            <a:r>
              <a:rPr lang="en-US" dirty="0"/>
              <a:t>.</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smtClean="0">
                <a:solidFill>
                  <a:srgbClr val="AA7A2B"/>
                </a:solidFill>
              </a:rPr>
              <a:t>Cognitive Behavioral Therapy</a:t>
            </a:r>
          </a:p>
        </p:txBody>
      </p:sp>
      <p:sp>
        <p:nvSpPr>
          <p:cNvPr id="3" name="Content Placeholder 2"/>
          <p:cNvSpPr>
            <a:spLocks noGrp="1"/>
          </p:cNvSpPr>
          <p:nvPr>
            <p:ph idx="1"/>
          </p:nvPr>
        </p:nvSpPr>
        <p:spPr>
          <a:xfrm>
            <a:off x="727075" y="4619625"/>
            <a:ext cx="7983538" cy="1452563"/>
          </a:xfrm>
        </p:spPr>
        <p:txBody>
          <a:bodyPr/>
          <a:lstStyle/>
          <a:p>
            <a:pPr marL="0" indent="0" eaLnBrk="1" hangingPunct="1">
              <a:lnSpc>
                <a:spcPts val="2400"/>
              </a:lnSpc>
              <a:spcBef>
                <a:spcPct val="0"/>
              </a:spcBef>
              <a:spcAft>
                <a:spcPts val="600"/>
              </a:spcAft>
              <a:buFont typeface="Arial" charset="0"/>
              <a:buNone/>
            </a:pPr>
            <a:endParaRPr lang="en-US" sz="2600" smtClean="0"/>
          </a:p>
          <a:p>
            <a:pPr marL="0" indent="0" eaLnBrk="1" hangingPunct="1">
              <a:lnSpc>
                <a:spcPts val="2400"/>
              </a:lnSpc>
              <a:spcBef>
                <a:spcPct val="0"/>
              </a:spcBef>
              <a:spcAft>
                <a:spcPts val="600"/>
              </a:spcAft>
              <a:buFont typeface="Arial" charset="0"/>
              <a:buNone/>
            </a:pPr>
            <a:r>
              <a:rPr lang="en-US" sz="2600" smtClean="0"/>
              <a:t>Using cognitive behavioral therapy, people with OCD are led to resist the urge to act on their compulsions, as well as to learn to manage obsessional thinking.</a:t>
            </a:r>
          </a:p>
        </p:txBody>
      </p:sp>
      <p:sp>
        <p:nvSpPr>
          <p:cNvPr id="4" name="Rectangle 3"/>
          <p:cNvSpPr/>
          <p:nvPr/>
        </p:nvSpPr>
        <p:spPr>
          <a:xfrm>
            <a:off x="1454150" y="1560513"/>
            <a:ext cx="6775450" cy="1839912"/>
          </a:xfrm>
          <a:prstGeom prst="rect">
            <a:avLst/>
          </a:prstGeom>
          <a:solidFill>
            <a:srgbClr val="3AA0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spcCol="1270" anchor="ctr"/>
          <a:lstStyle/>
          <a:p>
            <a:pPr algn="ctr" defTabSz="1066800" fontAlgn="auto">
              <a:lnSpc>
                <a:spcPts val="2400"/>
              </a:lnSpc>
              <a:spcAft>
                <a:spcPts val="0"/>
              </a:spcAft>
              <a:defRPr/>
            </a:pPr>
            <a:r>
              <a:rPr lang="en-US" sz="2800" b="1" dirty="0">
                <a:solidFill>
                  <a:schemeClr val="accent6">
                    <a:lumMod val="60000"/>
                    <a:lumOff val="40000"/>
                  </a:schemeClr>
                </a:solidFill>
              </a:rPr>
              <a:t>Cognitive behavioral therapy [CBT] </a:t>
            </a:r>
            <a:r>
              <a:rPr lang="en-US" sz="2800" dirty="0">
                <a:solidFill>
                  <a:srgbClr val="F8F6E3"/>
                </a:solidFill>
              </a:rPr>
              <a:t>works to change both cognitions and behaviors that are part of a mental health disorder.</a:t>
            </a:r>
          </a:p>
        </p:txBody>
      </p:sp>
      <p:sp>
        <p:nvSpPr>
          <p:cNvPr id="5" name="Down Arrow 4"/>
          <p:cNvSpPr/>
          <p:nvPr/>
        </p:nvSpPr>
        <p:spPr>
          <a:xfrm>
            <a:off x="3921125" y="3259138"/>
            <a:ext cx="1841500" cy="1570037"/>
          </a:xfrm>
          <a:prstGeom prst="downArrow">
            <a:avLst/>
          </a:prstGeom>
          <a:solidFill>
            <a:srgbClr val="3AA0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999288"/>
        </p:xfrm>
        <a:graphic>
          <a:graphicData uri="http://schemas.openxmlformats.org/drawingml/2006/table">
            <a:tbl>
              <a:tblPr bandRow="1">
                <a:tableStyleId>{93296810-A885-4BE3-A3E7-6D5BEEA58F35}</a:tableStyleId>
              </a:tblPr>
              <a:tblGrid>
                <a:gridCol w="2743200"/>
                <a:gridCol w="6400800"/>
              </a:tblGrid>
              <a:tr h="2285884">
                <a:tc>
                  <a:txBody>
                    <a:bodyPr/>
                    <a:lstStyle/>
                    <a:p>
                      <a:r>
                        <a:rPr lang="en-US" sz="2800" b="1" dirty="0" smtClean="0"/>
                        <a:t>Family Therapy</a:t>
                      </a:r>
                      <a:endParaRPr lang="en-US" sz="2800" b="1" dirty="0"/>
                    </a:p>
                  </a:txBody>
                  <a:tcPr marT="45718" marB="45718"/>
                </a:tc>
                <a:tc>
                  <a:txBody>
                    <a:bodyPr/>
                    <a:lstStyle/>
                    <a:p>
                      <a:endParaRPr lang="en-US" sz="1800" dirty="0"/>
                    </a:p>
                  </a:txBody>
                  <a:tcPr marT="45718" marB="45718"/>
                </a:tc>
              </a:tr>
              <a:tr h="2518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Group</a:t>
                      </a:r>
                      <a:r>
                        <a:rPr lang="en-US" sz="2800" b="1" baseline="0" dirty="0" smtClean="0"/>
                        <a:t> Therapy</a:t>
                      </a:r>
                      <a:endParaRPr lang="en-US" sz="2800" b="1" dirty="0" smtClean="0"/>
                    </a:p>
                    <a:p>
                      <a:endParaRPr lang="en-US" sz="2800" b="1" dirty="0"/>
                    </a:p>
                  </a:txBody>
                  <a:tcPr marT="45718" marB="45718"/>
                </a:tc>
                <a:tc>
                  <a:txBody>
                    <a:bodyPr/>
                    <a:lstStyle/>
                    <a:p>
                      <a:endParaRPr lang="en-US" sz="1800" dirty="0"/>
                    </a:p>
                  </a:txBody>
                  <a:tcPr marT="45718" marB="45718"/>
                </a:tc>
              </a:tr>
              <a:tr h="2194449">
                <a:tc>
                  <a:txBody>
                    <a:bodyPr/>
                    <a:lstStyle/>
                    <a:p>
                      <a:r>
                        <a:rPr lang="en-US" sz="2800" b="1" dirty="0" smtClean="0"/>
                        <a:t>Self-Help Groups</a:t>
                      </a:r>
                      <a:endParaRPr lang="en-US" sz="2800" b="1" dirty="0"/>
                    </a:p>
                  </a:txBody>
                  <a:tcPr marT="45718" marB="45718"/>
                </a:tc>
                <a:tc>
                  <a:txBody>
                    <a:bodyPr/>
                    <a:lstStyle/>
                    <a:p>
                      <a:endParaRPr lang="en-US" sz="1800" dirty="0"/>
                    </a:p>
                  </a:txBody>
                  <a:tcPr marT="45718" marB="45718"/>
                </a:tc>
              </a:tr>
            </a:tbl>
          </a:graphicData>
        </a:graphic>
      </p:graphicFrame>
      <p:pic>
        <p:nvPicPr>
          <p:cNvPr id="3" name="Picture 2"/>
          <p:cNvPicPr>
            <a:picLocks noChangeAspect="1" noChangeArrowheads="1"/>
          </p:cNvPicPr>
          <p:nvPr/>
        </p:nvPicPr>
        <p:blipFill>
          <a:blip r:embed="rId3" cstate="print"/>
          <a:srcRect/>
          <a:stretch>
            <a:fillRect/>
          </a:stretch>
        </p:blipFill>
        <p:spPr bwMode="auto">
          <a:xfrm>
            <a:off x="200025" y="620713"/>
            <a:ext cx="2279650" cy="1395412"/>
          </a:xfrm>
          <a:prstGeom prst="rect">
            <a:avLst/>
          </a:prstGeom>
          <a:ln>
            <a:noFill/>
          </a:ln>
          <a:effectLst>
            <a:outerShdw blurRad="292100" dist="139700" dir="2700000" algn="tl" rotWithShape="0">
              <a:srgbClr val="333333">
                <a:alpha val="65000"/>
              </a:srgbClr>
            </a:outerShdw>
          </a:effectLst>
        </p:spPr>
      </p:pic>
      <p:pic>
        <p:nvPicPr>
          <p:cNvPr id="4" name="Picture 4" descr="MyersPsy8e_17UN14"/>
          <p:cNvPicPr>
            <a:picLocks noChangeAspect="1" noChangeArrowheads="1"/>
          </p:cNvPicPr>
          <p:nvPr/>
        </p:nvPicPr>
        <p:blipFill rotWithShape="1">
          <a:blip r:embed="rId4" cstate="print"/>
          <a:srcRect l="7583" t="9234"/>
          <a:stretch/>
        </p:blipFill>
        <p:spPr>
          <a:xfrm>
            <a:off x="142875" y="3017838"/>
            <a:ext cx="2336800" cy="1477962"/>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2743200" y="4930775"/>
            <a:ext cx="6400800" cy="1552575"/>
          </a:xfrm>
          <a:prstGeom prst="rect">
            <a:avLst/>
          </a:prstGeom>
          <a:noFill/>
          <a:ln w="9525">
            <a:noFill/>
            <a:miter lim="800000"/>
            <a:headEnd/>
            <a:tailEnd/>
          </a:ln>
        </p:spPr>
        <p:txBody>
          <a:bodyPr/>
          <a:lstStyle/>
          <a:p>
            <a:pPr marL="342900" indent="-342900">
              <a:lnSpc>
                <a:spcPts val="2200"/>
              </a:lnSpc>
              <a:buFont typeface="Wingdings" pitchFamily="2" charset="2"/>
              <a:buChar char="§"/>
            </a:pPr>
            <a:r>
              <a:rPr lang="en-US" sz="2400">
                <a:latin typeface="Calibri" pitchFamily="34" charset="0"/>
              </a:rPr>
              <a:t>Self-help groups are led by group members instead of a therapist.</a:t>
            </a:r>
          </a:p>
          <a:p>
            <a:pPr marL="342900" indent="-342900">
              <a:lnSpc>
                <a:spcPts val="2200"/>
              </a:lnSpc>
              <a:buFont typeface="Wingdings" pitchFamily="2" charset="2"/>
              <a:buChar char="§"/>
            </a:pPr>
            <a:r>
              <a:rPr lang="en-US" sz="2400">
                <a:latin typeface="Calibri" pitchFamily="34" charset="0"/>
              </a:rPr>
              <a:t>They can be much larger than group therapy, with less interaction.</a:t>
            </a:r>
          </a:p>
          <a:p>
            <a:pPr marL="342900" indent="-342900">
              <a:lnSpc>
                <a:spcPts val="2200"/>
              </a:lnSpc>
              <a:buFont typeface="Wingdings" pitchFamily="2" charset="2"/>
              <a:buChar char="§"/>
            </a:pPr>
            <a:r>
              <a:rPr lang="en-US" sz="2400">
                <a:latin typeface="Calibri" pitchFamily="34" charset="0"/>
              </a:rPr>
              <a:t>The focus is more on support rather than on working on goals during the group session.</a:t>
            </a:r>
          </a:p>
        </p:txBody>
      </p:sp>
      <p:sp>
        <p:nvSpPr>
          <p:cNvPr id="6" name="Rectangle 5"/>
          <p:cNvSpPr/>
          <p:nvPr/>
        </p:nvSpPr>
        <p:spPr>
          <a:xfrm>
            <a:off x="2743200" y="2301875"/>
            <a:ext cx="6400800" cy="1795463"/>
          </a:xfrm>
          <a:prstGeom prst="rect">
            <a:avLst/>
          </a:prstGeom>
        </p:spPr>
        <p:txBody>
          <a:bodyPr/>
          <a:lstStyle/>
          <a:p>
            <a:pPr fontAlgn="auto">
              <a:lnSpc>
                <a:spcPts val="2200"/>
              </a:lnSpc>
              <a:spcBef>
                <a:spcPts val="0"/>
              </a:spcBef>
              <a:spcAft>
                <a:spcPts val="0"/>
              </a:spcAft>
              <a:defRPr/>
            </a:pPr>
            <a:r>
              <a:rPr lang="en-US" sz="2400" b="1" dirty="0">
                <a:solidFill>
                  <a:srgbClr val="444EA2"/>
                </a:solidFill>
                <a:latin typeface="+mn-lt"/>
                <a:cs typeface="+mn-cs"/>
              </a:rPr>
              <a:t>Group therapy</a:t>
            </a:r>
            <a:r>
              <a:rPr lang="en-US" sz="2400" dirty="0">
                <a:latin typeface="+mn-lt"/>
                <a:cs typeface="+mn-cs"/>
              </a:rPr>
              <a:t> assembles about six to nine people with related needs into a group, facilitated by a therapist, to work on therapeutic goals together. The benefits include: </a:t>
            </a:r>
          </a:p>
          <a:p>
            <a:pPr marL="342900" indent="-342900" fontAlgn="auto">
              <a:lnSpc>
                <a:spcPts val="2200"/>
              </a:lnSpc>
              <a:spcBef>
                <a:spcPts val="0"/>
              </a:spcBef>
              <a:spcAft>
                <a:spcPts val="0"/>
              </a:spcAft>
              <a:buFont typeface="Wingdings" pitchFamily="2" charset="2"/>
              <a:buChar char="§"/>
              <a:defRPr/>
            </a:pPr>
            <a:r>
              <a:rPr lang="en-US" sz="2400" dirty="0">
                <a:latin typeface="+mn-lt"/>
                <a:cs typeface="+mn-cs"/>
              </a:rPr>
              <a:t>less cost per person.</a:t>
            </a:r>
          </a:p>
          <a:p>
            <a:pPr marL="342900" indent="-342900" fontAlgn="auto">
              <a:lnSpc>
                <a:spcPts val="2200"/>
              </a:lnSpc>
              <a:spcBef>
                <a:spcPts val="0"/>
              </a:spcBef>
              <a:spcAft>
                <a:spcPts val="0"/>
              </a:spcAft>
              <a:buFont typeface="Wingdings" pitchFamily="2" charset="2"/>
              <a:buChar char="§"/>
              <a:defRPr/>
            </a:pPr>
            <a:r>
              <a:rPr lang="en-US" sz="2400" dirty="0">
                <a:latin typeface="+mn-lt"/>
                <a:cs typeface="+mn-cs"/>
              </a:rPr>
              <a:t>more interaction, feedback, and support.</a:t>
            </a:r>
          </a:p>
          <a:p>
            <a:pPr marL="342900" indent="-342900" fontAlgn="auto">
              <a:lnSpc>
                <a:spcPts val="2200"/>
              </a:lnSpc>
              <a:spcBef>
                <a:spcPts val="0"/>
              </a:spcBef>
              <a:spcAft>
                <a:spcPts val="0"/>
              </a:spcAft>
              <a:buFont typeface="Wingdings" pitchFamily="2" charset="2"/>
              <a:buChar char="§"/>
              <a:defRPr/>
            </a:pPr>
            <a:r>
              <a:rPr lang="en-US" sz="2400" dirty="0">
                <a:latin typeface="+mn-lt"/>
                <a:cs typeface="+mn-cs"/>
              </a:rPr>
              <a:t>clients realize others share their problems and they are not alone.</a:t>
            </a:r>
          </a:p>
          <a:p>
            <a:pPr marL="342900" indent="-342900" fontAlgn="auto">
              <a:lnSpc>
                <a:spcPts val="2200"/>
              </a:lnSpc>
              <a:spcBef>
                <a:spcPts val="0"/>
              </a:spcBef>
              <a:spcAft>
                <a:spcPts val="0"/>
              </a:spcAft>
              <a:buFont typeface="Wingdings" pitchFamily="2" charset="2"/>
              <a:buChar char="§"/>
              <a:defRPr/>
            </a:pPr>
            <a:endParaRPr lang="en-US" sz="2400" dirty="0">
              <a:latin typeface="+mn-lt"/>
              <a:cs typeface="+mn-cs"/>
            </a:endParaRPr>
          </a:p>
        </p:txBody>
      </p:sp>
      <p:sp>
        <p:nvSpPr>
          <p:cNvPr id="7" name="Rectangle 6"/>
          <p:cNvSpPr>
            <a:spLocks noChangeArrowheads="1"/>
          </p:cNvSpPr>
          <p:nvPr/>
        </p:nvSpPr>
        <p:spPr bwMode="auto">
          <a:xfrm>
            <a:off x="2743200" y="214313"/>
            <a:ext cx="6400800" cy="1784350"/>
          </a:xfrm>
          <a:prstGeom prst="rect">
            <a:avLst/>
          </a:prstGeom>
          <a:noFill/>
          <a:ln w="9525">
            <a:noFill/>
            <a:miter lim="800000"/>
            <a:headEnd/>
            <a:tailEnd/>
          </a:ln>
        </p:spPr>
        <p:txBody>
          <a:bodyPr/>
          <a:lstStyle/>
          <a:p>
            <a:pPr marL="342900" indent="-342900">
              <a:lnSpc>
                <a:spcPts val="2200"/>
              </a:lnSpc>
              <a:buFont typeface="Wingdings" pitchFamily="2" charset="2"/>
              <a:buChar char="§"/>
            </a:pPr>
            <a:r>
              <a:rPr lang="en-US" sz="2400">
                <a:latin typeface="Calibri" pitchFamily="34" charset="0"/>
              </a:rPr>
              <a:t>Having a session with the whole family, at home or in the office, allows the therapist to work on the family </a:t>
            </a:r>
            <a:r>
              <a:rPr lang="en-US" sz="2400" b="1">
                <a:latin typeface="Calibri" pitchFamily="34" charset="0"/>
              </a:rPr>
              <a:t>system</a:t>
            </a:r>
            <a:r>
              <a:rPr lang="en-US" sz="2400">
                <a:latin typeface="Calibri" pitchFamily="34" charset="0"/>
              </a:rPr>
              <a:t>, that is, </a:t>
            </a:r>
            <a:r>
              <a:rPr lang="en-US" sz="2400" i="1">
                <a:latin typeface="Calibri" pitchFamily="34" charset="0"/>
              </a:rPr>
              <a:t>the family’s patterns of alliances, authority, and communication. </a:t>
            </a:r>
          </a:p>
          <a:p>
            <a:pPr marL="342900" indent="-342900">
              <a:lnSpc>
                <a:spcPts val="2200"/>
              </a:lnSpc>
              <a:buFont typeface="Wingdings" pitchFamily="2" charset="2"/>
              <a:buChar char="§"/>
            </a:pPr>
            <a:r>
              <a:rPr lang="en-US" sz="2400">
                <a:latin typeface="Calibri" pitchFamily="34" charset="0"/>
              </a:rPr>
              <a:t>A related modality is </a:t>
            </a:r>
            <a:r>
              <a:rPr lang="en-US" sz="2400" b="1">
                <a:latin typeface="Calibri" pitchFamily="34" charset="0"/>
              </a:rPr>
              <a:t>couples/marital</a:t>
            </a:r>
            <a:r>
              <a:rPr lang="en-US" sz="2400">
                <a:latin typeface="Calibri" pitchFamily="34" charset="0"/>
              </a:rPr>
              <a:t> therapy.</a:t>
            </a:r>
          </a:p>
        </p:txBody>
      </p:sp>
      <p:pic>
        <p:nvPicPr>
          <p:cNvPr id="6147" name="Picture 3" descr="C:\Users\michael\Documents\CityStyle\Worth Publishers\Myers\Single Purchase RFs ©2002 to ©2010\ANF508.jpg"/>
          <p:cNvPicPr>
            <a:picLocks noChangeAspect="1" noChangeArrowheads="1"/>
          </p:cNvPicPr>
          <p:nvPr/>
        </p:nvPicPr>
        <p:blipFill rotWithShape="1">
          <a:blip r:embed="rId5" cstate="print"/>
          <a:srcRect l="14825" b="65793"/>
          <a:stretch/>
        </p:blipFill>
        <p:spPr bwMode="auto">
          <a:xfrm>
            <a:off x="142875" y="5486400"/>
            <a:ext cx="2336800" cy="11303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925513"/>
          </a:xfrm>
          <a:solidFill>
            <a:srgbClr val="A93971"/>
          </a:solidFill>
        </p:spPr>
        <p:txBody>
          <a:bodyPr lIns="274320"/>
          <a:lstStyle/>
          <a:p>
            <a:pPr algn="l" eaLnBrk="1" hangingPunct="1">
              <a:lnSpc>
                <a:spcPts val="4200"/>
              </a:lnSpc>
            </a:pPr>
            <a:r>
              <a:rPr lang="en-US" b="1" smtClean="0">
                <a:solidFill>
                  <a:srgbClr val="F8F6E3"/>
                </a:solidFill>
              </a:rPr>
              <a:t>Is Psychotherapy Effective?</a:t>
            </a:r>
          </a:p>
        </p:txBody>
      </p:sp>
      <p:sp>
        <p:nvSpPr>
          <p:cNvPr id="3" name="Content Placeholder 2"/>
          <p:cNvSpPr>
            <a:spLocks noGrp="1"/>
          </p:cNvSpPr>
          <p:nvPr>
            <p:ph idx="1"/>
          </p:nvPr>
        </p:nvSpPr>
        <p:spPr>
          <a:xfrm>
            <a:off x="196850" y="987425"/>
            <a:ext cx="4492625" cy="1550988"/>
          </a:xfrm>
        </p:spPr>
        <p:txBody>
          <a:bodyPr rtlCol="0">
            <a:noAutofit/>
          </a:bodyPr>
          <a:lstStyle/>
          <a:p>
            <a:pPr marL="0" indent="0" eaLnBrk="1" fontAlgn="auto" hangingPunct="1">
              <a:lnSpc>
                <a:spcPts val="2200"/>
              </a:lnSpc>
              <a:spcBef>
                <a:spcPts val="0"/>
              </a:spcBef>
              <a:spcAft>
                <a:spcPts val="600"/>
              </a:spcAft>
              <a:buFont typeface="Arial" pitchFamily="34" charset="0"/>
              <a:buNone/>
              <a:defRPr/>
            </a:pPr>
            <a:r>
              <a:rPr lang="en-US" sz="2400" dirty="0"/>
              <a:t>There are different measures of the value and effectiveness of psychotherapy:</a:t>
            </a:r>
          </a:p>
          <a:p>
            <a:pPr eaLnBrk="1" fontAlgn="auto" hangingPunct="1">
              <a:lnSpc>
                <a:spcPts val="2200"/>
              </a:lnSpc>
              <a:spcBef>
                <a:spcPts val="0"/>
              </a:spcBef>
              <a:spcAft>
                <a:spcPts val="600"/>
              </a:spcAft>
              <a:buFont typeface="Wingdings" pitchFamily="2" charset="2"/>
              <a:buChar char="§"/>
              <a:defRPr/>
            </a:pPr>
            <a:r>
              <a:rPr lang="en-US" sz="2400" dirty="0" smtClean="0"/>
              <a:t>whether </a:t>
            </a:r>
            <a:r>
              <a:rPr lang="en-US" sz="2400" dirty="0"/>
              <a:t>the client is satisfied</a:t>
            </a:r>
          </a:p>
          <a:p>
            <a:pPr eaLnBrk="1" fontAlgn="auto" hangingPunct="1">
              <a:lnSpc>
                <a:spcPts val="2200"/>
              </a:lnSpc>
              <a:spcBef>
                <a:spcPts val="0"/>
              </a:spcBef>
              <a:spcAft>
                <a:spcPts val="600"/>
              </a:spcAft>
              <a:buFont typeface="Wingdings" pitchFamily="2" charset="2"/>
              <a:buChar char="§"/>
              <a:defRPr/>
            </a:pPr>
            <a:r>
              <a:rPr lang="en-US" sz="2400" dirty="0" smtClean="0"/>
              <a:t>whether </a:t>
            </a:r>
            <a:r>
              <a:rPr lang="en-US" sz="2400" dirty="0"/>
              <a:t>the client senses improvement</a:t>
            </a:r>
          </a:p>
          <a:p>
            <a:pPr eaLnBrk="1" fontAlgn="auto" hangingPunct="1">
              <a:lnSpc>
                <a:spcPts val="2200"/>
              </a:lnSpc>
              <a:spcBef>
                <a:spcPts val="0"/>
              </a:spcBef>
              <a:spcAft>
                <a:spcPts val="600"/>
              </a:spcAft>
              <a:buFont typeface="Wingdings" pitchFamily="2" charset="2"/>
              <a:buChar char="§"/>
              <a:defRPr/>
            </a:pPr>
            <a:r>
              <a:rPr lang="en-US" sz="2400" dirty="0" smtClean="0"/>
              <a:t>whether </a:t>
            </a:r>
            <a:r>
              <a:rPr lang="en-US" sz="2400" dirty="0"/>
              <a:t>the therapist sees improvement</a:t>
            </a:r>
          </a:p>
          <a:p>
            <a:pPr eaLnBrk="1" fontAlgn="auto" hangingPunct="1">
              <a:lnSpc>
                <a:spcPts val="2200"/>
              </a:lnSpc>
              <a:spcBef>
                <a:spcPts val="0"/>
              </a:spcBef>
              <a:spcAft>
                <a:spcPts val="600"/>
              </a:spcAft>
              <a:buFont typeface="Wingdings" pitchFamily="2" charset="2"/>
              <a:buChar char="§"/>
              <a:defRPr/>
            </a:pPr>
            <a:r>
              <a:rPr lang="en-US" sz="2400" dirty="0" smtClean="0"/>
              <a:t>whether </a:t>
            </a:r>
            <a:r>
              <a:rPr lang="en-US" sz="2400" dirty="0"/>
              <a:t>there has been an observable, measured change in initial </a:t>
            </a:r>
            <a:r>
              <a:rPr lang="en-US" sz="2400" dirty="0" smtClean="0"/>
              <a:t>symptoms</a:t>
            </a:r>
            <a:endParaRPr lang="en-US" sz="2400" dirty="0"/>
          </a:p>
        </p:txBody>
      </p:sp>
      <p:sp>
        <p:nvSpPr>
          <p:cNvPr id="5" name="Rounded Rectangle 4"/>
          <p:cNvSpPr>
            <a:spLocks noChangeArrowheads="1"/>
          </p:cNvSpPr>
          <p:nvPr/>
        </p:nvSpPr>
        <p:spPr bwMode="auto">
          <a:xfrm>
            <a:off x="4606925" y="800100"/>
            <a:ext cx="4537075" cy="3790950"/>
          </a:xfrm>
          <a:prstGeom prst="roundRect">
            <a:avLst>
              <a:gd name="adj" fmla="val 16667"/>
            </a:avLst>
          </a:prstGeom>
          <a:solidFill>
            <a:srgbClr val="F8F6E3"/>
          </a:solidFill>
          <a:ln w="9525">
            <a:noFill/>
            <a:round/>
            <a:headEnd/>
            <a:tailEnd/>
          </a:ln>
        </p:spPr>
        <p:txBody>
          <a:bodyPr>
            <a:spAutoFit/>
          </a:bodyPr>
          <a:lstStyle/>
          <a:p>
            <a:pPr algn="ctr">
              <a:lnSpc>
                <a:spcPts val="2200"/>
              </a:lnSpc>
              <a:spcAft>
                <a:spcPts val="600"/>
              </a:spcAft>
            </a:pPr>
            <a:r>
              <a:rPr lang="en-US" sz="2400" b="1">
                <a:solidFill>
                  <a:srgbClr val="A93971"/>
                </a:solidFill>
                <a:latin typeface="Calibri" pitchFamily="34" charset="0"/>
              </a:rPr>
              <a:t>What Causes Improvement?</a:t>
            </a:r>
          </a:p>
          <a:p>
            <a:pPr>
              <a:lnSpc>
                <a:spcPts val="2200"/>
              </a:lnSpc>
              <a:spcAft>
                <a:spcPts val="600"/>
              </a:spcAft>
            </a:pPr>
            <a:r>
              <a:rPr lang="en-US" sz="2400">
                <a:latin typeface="Calibri" pitchFamily="34" charset="0"/>
              </a:rPr>
              <a:t>Even if clients do improve, is the improvement really caused by therapy? It could be:</a:t>
            </a:r>
          </a:p>
          <a:p>
            <a:pPr>
              <a:lnSpc>
                <a:spcPts val="2200"/>
              </a:lnSpc>
              <a:spcAft>
                <a:spcPts val="600"/>
              </a:spcAft>
            </a:pPr>
            <a:r>
              <a:rPr lang="en-US" sz="2400">
                <a:latin typeface="Calibri" pitchFamily="34" charset="0"/>
                <a:sym typeface="Wingdings" pitchFamily="2" charset="2"/>
              </a:rPr>
              <a:t></a:t>
            </a:r>
            <a:r>
              <a:rPr lang="en-US" sz="2400" b="1">
                <a:latin typeface="Calibri" pitchFamily="34" charset="0"/>
              </a:rPr>
              <a:t>regression to the mean</a:t>
            </a:r>
            <a:r>
              <a:rPr lang="en-US" sz="2400">
                <a:latin typeface="Calibri" pitchFamily="34" charset="0"/>
              </a:rPr>
              <a:t>, </a:t>
            </a:r>
            <a:r>
              <a:rPr lang="en-US" sz="2400" i="1">
                <a:latin typeface="Calibri" pitchFamily="34" charset="0"/>
              </a:rPr>
              <a:t>drifting from initial crisis back to an average state.</a:t>
            </a:r>
          </a:p>
          <a:p>
            <a:pPr>
              <a:lnSpc>
                <a:spcPts val="2200"/>
              </a:lnSpc>
              <a:spcAft>
                <a:spcPts val="600"/>
              </a:spcAft>
            </a:pPr>
            <a:r>
              <a:rPr lang="en-US" sz="2400">
                <a:latin typeface="Calibri" pitchFamily="34" charset="0"/>
                <a:sym typeface="Wingdings" pitchFamily="2" charset="2"/>
              </a:rPr>
              <a:t>the c</a:t>
            </a:r>
            <a:r>
              <a:rPr lang="en-US" sz="2400">
                <a:latin typeface="Calibri" pitchFamily="34" charset="0"/>
              </a:rPr>
              <a:t>lient’s motivation to appear better in order to please the therapist or to justify the cost of therapy.</a:t>
            </a:r>
          </a:p>
        </p:txBody>
      </p:sp>
      <p:grpSp>
        <p:nvGrpSpPr>
          <p:cNvPr id="2" name="Group 9"/>
          <p:cNvGrpSpPr>
            <a:grpSpLocks/>
          </p:cNvGrpSpPr>
          <p:nvPr/>
        </p:nvGrpSpPr>
        <p:grpSpPr bwMode="auto">
          <a:xfrm>
            <a:off x="0" y="4454525"/>
            <a:ext cx="9144000" cy="2403475"/>
            <a:chOff x="0" y="4454291"/>
            <a:chExt cx="9144000" cy="2403709"/>
          </a:xfrm>
        </p:grpSpPr>
        <p:sp>
          <p:nvSpPr>
            <p:cNvPr id="9" name="Rectangle 8"/>
            <p:cNvSpPr/>
            <p:nvPr/>
          </p:nvSpPr>
          <p:spPr>
            <a:xfrm>
              <a:off x="0" y="4454291"/>
              <a:ext cx="9144000" cy="2403709"/>
            </a:xfrm>
            <a:prstGeom prst="rect">
              <a:avLst/>
            </a:prstGeom>
            <a:solidFill>
              <a:srgbClr val="44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27" name="Rectangle 3"/>
            <p:cNvSpPr>
              <a:spLocks noChangeArrowheads="1"/>
            </p:cNvSpPr>
            <p:nvPr/>
          </p:nvSpPr>
          <p:spPr bwMode="auto">
            <a:xfrm>
              <a:off x="105508" y="5185786"/>
              <a:ext cx="4595935" cy="1321099"/>
            </a:xfrm>
            <a:prstGeom prst="rect">
              <a:avLst/>
            </a:prstGeom>
            <a:noFill/>
            <a:ln w="9525">
              <a:noFill/>
              <a:miter lim="800000"/>
              <a:headEnd/>
              <a:tailEnd/>
            </a:ln>
          </p:spPr>
          <p:txBody>
            <a:bodyPr/>
            <a:lstStyle/>
            <a:p>
              <a:pPr>
                <a:lnSpc>
                  <a:spcPts val="2200"/>
                </a:lnSpc>
                <a:spcAft>
                  <a:spcPts val="600"/>
                </a:spcAft>
                <a:buFont typeface="Arial" charset="0"/>
                <a:buNone/>
              </a:pPr>
              <a:r>
                <a:rPr lang="en-US" sz="2400" b="1">
                  <a:solidFill>
                    <a:srgbClr val="F8F6E3"/>
                  </a:solidFill>
                  <a:latin typeface="Calibri" pitchFamily="34" charset="0"/>
                </a:rPr>
                <a:t>To track the effectiveness of an intervention</a:t>
              </a:r>
              <a:r>
                <a:rPr lang="en-US" sz="2400">
                  <a:solidFill>
                    <a:srgbClr val="F8F6E3"/>
                  </a:solidFill>
                  <a:latin typeface="Calibri" pitchFamily="34" charset="0"/>
                </a:rPr>
                <a:t>, use a control group not receiving the intervention, or even a placebo group.</a:t>
              </a:r>
            </a:p>
          </p:txBody>
        </p:sp>
        <p:sp>
          <p:nvSpPr>
            <p:cNvPr id="30728" name="Rectangle 5"/>
            <p:cNvSpPr>
              <a:spLocks noChangeArrowheads="1"/>
            </p:cNvSpPr>
            <p:nvPr/>
          </p:nvSpPr>
          <p:spPr bwMode="auto">
            <a:xfrm>
              <a:off x="4536142" y="5117930"/>
              <a:ext cx="4444164" cy="1456809"/>
            </a:xfrm>
            <a:prstGeom prst="rect">
              <a:avLst/>
            </a:prstGeom>
            <a:noFill/>
            <a:ln w="9525">
              <a:noFill/>
              <a:miter lim="800000"/>
              <a:headEnd/>
              <a:tailEnd/>
            </a:ln>
          </p:spPr>
          <p:txBody>
            <a:bodyPr/>
            <a:lstStyle/>
            <a:p>
              <a:pPr>
                <a:lnSpc>
                  <a:spcPts val="2200"/>
                </a:lnSpc>
                <a:spcAft>
                  <a:spcPts val="600"/>
                </a:spcAft>
                <a:buFont typeface="Arial" charset="0"/>
                <a:buNone/>
              </a:pPr>
              <a:r>
                <a:rPr lang="en-US" sz="2400" b="1">
                  <a:solidFill>
                    <a:srgbClr val="F8F6E3"/>
                  </a:solidFill>
                  <a:latin typeface="Calibri" pitchFamily="34" charset="0"/>
                </a:rPr>
                <a:t>To measure effectiveness</a:t>
              </a:r>
              <a:r>
                <a:rPr lang="en-US" sz="2400">
                  <a:solidFill>
                    <a:srgbClr val="F8F6E3"/>
                  </a:solidFill>
                  <a:latin typeface="Calibri" pitchFamily="34" charset="0"/>
                </a:rPr>
                <a:t>, use objective, observable measures of symptoms rather than relying on client or therapist perceptions.</a:t>
              </a:r>
            </a:p>
          </p:txBody>
        </p:sp>
        <p:sp>
          <p:nvSpPr>
            <p:cNvPr id="11" name="Title 1"/>
            <p:cNvSpPr txBox="1">
              <a:spLocks/>
            </p:cNvSpPr>
            <p:nvPr/>
          </p:nvSpPr>
          <p:spPr>
            <a:xfrm>
              <a:off x="104775" y="4617820"/>
              <a:ext cx="8229600" cy="571556"/>
            </a:xfrm>
            <a:prstGeom prst="rect">
              <a:avLst/>
            </a:prstGeom>
          </p:spPr>
          <p:txBody>
            <a:bodyPr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smtClean="0">
                  <a:solidFill>
                    <a:srgbClr val="F8F6E3"/>
                  </a:solidFill>
                </a:rPr>
                <a:t>Studying Treatment Outcomes</a:t>
              </a:r>
              <a:endParaRPr lang="en-US" sz="3200" b="1" dirty="0">
                <a:solidFill>
                  <a:srgbClr val="F8F6E3"/>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096963"/>
          </a:xfrm>
        </p:spPr>
        <p:txBody>
          <a:bodyPr/>
          <a:lstStyle/>
          <a:p>
            <a:pPr eaLnBrk="1" hangingPunct="1"/>
            <a:r>
              <a:rPr lang="en-US" b="1" smtClean="0">
                <a:solidFill>
                  <a:srgbClr val="F36F21"/>
                </a:solidFill>
              </a:rPr>
              <a:t>Understanding Outcome Data</a:t>
            </a:r>
          </a:p>
        </p:txBody>
      </p:sp>
      <p:sp>
        <p:nvSpPr>
          <p:cNvPr id="31747" name="Content Placeholder 2"/>
          <p:cNvSpPr>
            <a:spLocks noGrp="1"/>
          </p:cNvSpPr>
          <p:nvPr>
            <p:ph idx="1"/>
          </p:nvPr>
        </p:nvSpPr>
        <p:spPr>
          <a:xfrm>
            <a:off x="346075" y="990600"/>
            <a:ext cx="8229600" cy="1119188"/>
          </a:xfrm>
        </p:spPr>
        <p:txBody>
          <a:bodyPr/>
          <a:lstStyle/>
          <a:p>
            <a:pPr marL="0" indent="0" eaLnBrk="1" hangingPunct="1">
              <a:lnSpc>
                <a:spcPts val="2400"/>
              </a:lnSpc>
              <a:spcBef>
                <a:spcPct val="0"/>
              </a:spcBef>
              <a:spcAft>
                <a:spcPts val="600"/>
              </a:spcAft>
              <a:buFont typeface="Arial" charset="0"/>
              <a:buNone/>
            </a:pPr>
            <a:r>
              <a:rPr lang="en-US" sz="2600" smtClean="0"/>
              <a:t>If we find that even people in a control group (e.g. on a waiting list) showed improvement, is therapy a waste of time?</a:t>
            </a:r>
          </a:p>
        </p:txBody>
      </p:sp>
      <p:grpSp>
        <p:nvGrpSpPr>
          <p:cNvPr id="31748" name="Group 2"/>
          <p:cNvGrpSpPr>
            <a:grpSpLocks/>
          </p:cNvGrpSpPr>
          <p:nvPr/>
        </p:nvGrpSpPr>
        <p:grpSpPr bwMode="auto">
          <a:xfrm>
            <a:off x="739775" y="1863725"/>
            <a:ext cx="8255000" cy="4876800"/>
            <a:chOff x="739838" y="1863020"/>
            <a:chExt cx="8255611" cy="4877749"/>
          </a:xfrm>
        </p:grpSpPr>
        <p:pic>
          <p:nvPicPr>
            <p:cNvPr id="31750" name="Picture 2"/>
            <p:cNvPicPr>
              <a:picLocks noChangeAspect="1" noChangeArrowheads="1"/>
            </p:cNvPicPr>
            <p:nvPr/>
          </p:nvPicPr>
          <p:blipFill>
            <a:blip r:embed="rId3" cstate="print"/>
            <a:srcRect/>
            <a:stretch>
              <a:fillRect/>
            </a:stretch>
          </p:blipFill>
          <p:spPr bwMode="auto">
            <a:xfrm>
              <a:off x="2029376" y="1863020"/>
              <a:ext cx="6966073" cy="4304783"/>
            </a:xfrm>
            <a:prstGeom prst="rect">
              <a:avLst/>
            </a:prstGeom>
            <a:noFill/>
            <a:ln w="9525">
              <a:noFill/>
              <a:miter lim="800000"/>
              <a:headEnd/>
              <a:tailEnd/>
            </a:ln>
          </p:spPr>
        </p:pic>
        <p:sp>
          <p:nvSpPr>
            <p:cNvPr id="31751" name="Content Placeholder 2"/>
            <p:cNvSpPr txBox="1">
              <a:spLocks/>
            </p:cNvSpPr>
            <p:nvPr/>
          </p:nvSpPr>
          <p:spPr bwMode="auto">
            <a:xfrm>
              <a:off x="1093783" y="6076949"/>
              <a:ext cx="6616443" cy="663820"/>
            </a:xfrm>
            <a:prstGeom prst="rect">
              <a:avLst/>
            </a:prstGeom>
            <a:noFill/>
            <a:ln w="9525">
              <a:noFill/>
              <a:miter lim="800000"/>
              <a:headEnd/>
              <a:tailEnd/>
            </a:ln>
          </p:spPr>
          <p:txBody>
            <a:bodyPr/>
            <a:lstStyle/>
            <a:p>
              <a:pPr algn="ctr">
                <a:lnSpc>
                  <a:spcPts val="2400"/>
                </a:lnSpc>
                <a:spcAft>
                  <a:spcPts val="600"/>
                </a:spcAft>
                <a:buFont typeface="Arial" charset="0"/>
                <a:buNone/>
              </a:pPr>
              <a:r>
                <a:rPr lang="en-US" sz="2400" b="1">
                  <a:latin typeface="Calibri" pitchFamily="34" charset="0"/>
                </a:rPr>
                <a:t>About 80 percent of untreated people have poorer outcomes than the average treated person.</a:t>
              </a:r>
            </a:p>
          </p:txBody>
        </p:sp>
        <p:sp>
          <p:nvSpPr>
            <p:cNvPr id="31752" name="Content Placeholder 2"/>
            <p:cNvSpPr txBox="1">
              <a:spLocks/>
            </p:cNvSpPr>
            <p:nvPr/>
          </p:nvSpPr>
          <p:spPr bwMode="auto">
            <a:xfrm>
              <a:off x="739838" y="2259622"/>
              <a:ext cx="2344615" cy="663820"/>
            </a:xfrm>
            <a:prstGeom prst="rect">
              <a:avLst/>
            </a:prstGeom>
            <a:noFill/>
            <a:ln w="9525">
              <a:noFill/>
              <a:miter lim="800000"/>
              <a:headEnd/>
              <a:tailEnd/>
            </a:ln>
          </p:spPr>
          <p:txBody>
            <a:bodyPr/>
            <a:lstStyle/>
            <a:p>
              <a:pPr algn="ctr">
                <a:lnSpc>
                  <a:spcPts val="2400"/>
                </a:lnSpc>
                <a:spcAft>
                  <a:spcPts val="600"/>
                </a:spcAft>
                <a:buFont typeface="Arial" charset="0"/>
                <a:buNone/>
              </a:pPr>
              <a:r>
                <a:rPr lang="en-US" sz="2400" b="1">
                  <a:latin typeface="Calibri" pitchFamily="34" charset="0"/>
                </a:rPr>
                <a:t>Number of persons</a:t>
              </a:r>
            </a:p>
          </p:txBody>
        </p:sp>
      </p:grpSp>
      <p:sp>
        <p:nvSpPr>
          <p:cNvPr id="31749" name="TextBox 6"/>
          <p:cNvSpPr txBox="1">
            <a:spLocks noChangeArrowheads="1"/>
          </p:cNvSpPr>
          <p:nvPr/>
        </p:nvSpPr>
        <p:spPr bwMode="auto">
          <a:xfrm>
            <a:off x="0" y="4378325"/>
            <a:ext cx="2667000" cy="1025525"/>
          </a:xfrm>
          <a:prstGeom prst="rect">
            <a:avLst/>
          </a:prstGeom>
          <a:noFill/>
          <a:ln w="9525">
            <a:noFill/>
            <a:miter lim="800000"/>
            <a:headEnd/>
            <a:tailEnd/>
          </a:ln>
        </p:spPr>
        <p:txBody>
          <a:bodyPr/>
          <a:lstStyle/>
          <a:p>
            <a:pPr>
              <a:lnSpc>
                <a:spcPts val="2400"/>
              </a:lnSpc>
              <a:spcAft>
                <a:spcPts val="600"/>
              </a:spcAft>
              <a:buFont typeface="Arial" charset="0"/>
              <a:buNone/>
            </a:pPr>
            <a:r>
              <a:rPr lang="en-US" sz="2600">
                <a:latin typeface="Calibri" pitchFamily="34" charset="0"/>
              </a:rPr>
              <a:t>People are more likely to improve with treatment.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925513"/>
          </a:xfrm>
          <a:solidFill>
            <a:srgbClr val="A93971"/>
          </a:solidFill>
        </p:spPr>
        <p:txBody>
          <a:bodyPr lIns="274320"/>
          <a:lstStyle/>
          <a:p>
            <a:pPr algn="l" eaLnBrk="1" hangingPunct="1">
              <a:lnSpc>
                <a:spcPts val="4200"/>
              </a:lnSpc>
            </a:pPr>
            <a:r>
              <a:rPr lang="en-US" b="1" smtClean="0">
                <a:solidFill>
                  <a:srgbClr val="F8F6E3"/>
                </a:solidFill>
              </a:rPr>
              <a:t>Results of Outcome Research</a:t>
            </a:r>
          </a:p>
        </p:txBody>
      </p:sp>
      <p:sp>
        <p:nvSpPr>
          <p:cNvPr id="32771" name="Content Placeholder 4"/>
          <p:cNvSpPr>
            <a:spLocks noGrp="1"/>
          </p:cNvSpPr>
          <p:nvPr>
            <p:ph sz="half" idx="1"/>
          </p:nvPr>
        </p:nvSpPr>
        <p:spPr>
          <a:xfrm>
            <a:off x="457200" y="1828800"/>
            <a:ext cx="2590800" cy="4525963"/>
          </a:xfrm>
        </p:spPr>
        <p:txBody>
          <a:bodyPr/>
          <a:lstStyle/>
          <a:p>
            <a:pPr marL="0" indent="0" eaLnBrk="1" hangingPunct="1">
              <a:buFont typeface="Arial" charset="0"/>
              <a:buNone/>
            </a:pPr>
            <a:r>
              <a:rPr lang="en-US" sz="3200" b="1" smtClean="0">
                <a:solidFill>
                  <a:srgbClr val="A93971"/>
                </a:solidFill>
              </a:rPr>
              <a:t>Depression</a:t>
            </a:r>
          </a:p>
          <a:p>
            <a:pPr marL="0" indent="0" eaLnBrk="1" hangingPunct="1">
              <a:buFont typeface="Arial" charset="0"/>
              <a:buNone/>
            </a:pPr>
            <a:endParaRPr lang="en-US" sz="3200" smtClean="0"/>
          </a:p>
          <a:p>
            <a:pPr marL="0" indent="0" eaLnBrk="1" hangingPunct="1">
              <a:buFont typeface="Arial" charset="0"/>
              <a:buNone/>
            </a:pPr>
            <a:r>
              <a:rPr lang="en-US" sz="3200" b="1" smtClean="0">
                <a:solidFill>
                  <a:srgbClr val="444EA2"/>
                </a:solidFill>
              </a:rPr>
              <a:t>Anxiety</a:t>
            </a:r>
          </a:p>
          <a:p>
            <a:pPr marL="0" indent="0" eaLnBrk="1" hangingPunct="1">
              <a:buFont typeface="Arial" charset="0"/>
              <a:buNone/>
            </a:pPr>
            <a:endParaRPr lang="en-US" sz="3200" smtClean="0"/>
          </a:p>
          <a:p>
            <a:pPr marL="0" indent="0" eaLnBrk="1" hangingPunct="1">
              <a:buFont typeface="Arial" charset="0"/>
              <a:buNone/>
            </a:pPr>
            <a:r>
              <a:rPr lang="en-US" sz="3200" b="1" smtClean="0">
                <a:solidFill>
                  <a:srgbClr val="F36F21"/>
                </a:solidFill>
              </a:rPr>
              <a:t>Phobias</a:t>
            </a:r>
          </a:p>
          <a:p>
            <a:pPr marL="0" indent="0" eaLnBrk="1" hangingPunct="1">
              <a:buFont typeface="Arial" charset="0"/>
              <a:buNone/>
            </a:pPr>
            <a:endParaRPr lang="en-US" sz="3200" smtClean="0"/>
          </a:p>
          <a:p>
            <a:pPr marL="0" indent="0" eaLnBrk="1" hangingPunct="1">
              <a:buFont typeface="Arial" charset="0"/>
              <a:buNone/>
            </a:pPr>
            <a:r>
              <a:rPr lang="en-US" sz="3200" b="1" smtClean="0">
                <a:solidFill>
                  <a:srgbClr val="3AA082"/>
                </a:solidFill>
              </a:rPr>
              <a:t>Bedwetting</a:t>
            </a:r>
          </a:p>
        </p:txBody>
      </p:sp>
      <p:sp>
        <p:nvSpPr>
          <p:cNvPr id="32772" name="Content Placeholder 5"/>
          <p:cNvSpPr>
            <a:spLocks noGrp="1"/>
          </p:cNvSpPr>
          <p:nvPr>
            <p:ph sz="half" idx="2"/>
          </p:nvPr>
        </p:nvSpPr>
        <p:spPr>
          <a:xfrm>
            <a:off x="4038600" y="1817688"/>
            <a:ext cx="4800600" cy="4602162"/>
          </a:xfrm>
        </p:spPr>
        <p:txBody>
          <a:bodyPr/>
          <a:lstStyle/>
          <a:p>
            <a:pPr marL="0" indent="0" eaLnBrk="1" hangingPunct="1">
              <a:buFont typeface="Arial" charset="0"/>
              <a:buNone/>
            </a:pPr>
            <a:r>
              <a:rPr lang="en-US" sz="3200" smtClean="0"/>
              <a:t>Cognitive-behavioral</a:t>
            </a:r>
          </a:p>
          <a:p>
            <a:pPr marL="0" indent="0" eaLnBrk="1" hangingPunct="1">
              <a:buFont typeface="Arial" charset="0"/>
              <a:buNone/>
            </a:pPr>
            <a:endParaRPr lang="en-US" sz="3200" smtClean="0"/>
          </a:p>
          <a:p>
            <a:pPr marL="0" indent="0" eaLnBrk="1" hangingPunct="1">
              <a:buFont typeface="Arial" charset="0"/>
              <a:buNone/>
            </a:pPr>
            <a:r>
              <a:rPr lang="en-US" sz="3200" smtClean="0"/>
              <a:t>Psychodynamic therapy</a:t>
            </a:r>
          </a:p>
          <a:p>
            <a:pPr marL="0" indent="0" eaLnBrk="1" hangingPunct="1">
              <a:buFont typeface="Arial" charset="0"/>
              <a:buNone/>
            </a:pPr>
            <a:endParaRPr lang="en-US" sz="3200" smtClean="0"/>
          </a:p>
          <a:p>
            <a:pPr marL="0" indent="0" eaLnBrk="1" hangingPunct="1">
              <a:buFont typeface="Arial" charset="0"/>
              <a:buNone/>
            </a:pPr>
            <a:r>
              <a:rPr lang="en-US" sz="3200" smtClean="0"/>
              <a:t>Exposure therapy</a:t>
            </a:r>
          </a:p>
          <a:p>
            <a:pPr marL="0" indent="0" eaLnBrk="1" hangingPunct="1">
              <a:buFont typeface="Arial" charset="0"/>
              <a:buNone/>
            </a:pPr>
            <a:endParaRPr lang="en-US" sz="3200" smtClean="0"/>
          </a:p>
          <a:p>
            <a:pPr marL="0" indent="0" eaLnBrk="1" hangingPunct="1">
              <a:buFont typeface="Arial" charset="0"/>
              <a:buNone/>
            </a:pPr>
            <a:r>
              <a:rPr lang="en-US" sz="3200" smtClean="0"/>
              <a:t>Behavior conditioning</a:t>
            </a:r>
          </a:p>
        </p:txBody>
      </p:sp>
      <p:cxnSp>
        <p:nvCxnSpPr>
          <p:cNvPr id="8" name="Straight Connector 7"/>
          <p:cNvCxnSpPr/>
          <p:nvPr/>
        </p:nvCxnSpPr>
        <p:spPr>
          <a:xfrm>
            <a:off x="2514600" y="2133600"/>
            <a:ext cx="1600200" cy="1143000"/>
          </a:xfrm>
          <a:prstGeom prst="line">
            <a:avLst/>
          </a:prstGeom>
          <a:ln w="28575">
            <a:solidFill>
              <a:srgbClr val="A9397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97063" y="3276600"/>
            <a:ext cx="2217737" cy="0"/>
          </a:xfrm>
          <a:prstGeom prst="line">
            <a:avLst/>
          </a:prstGeom>
          <a:ln w="38100">
            <a:solidFill>
              <a:srgbClr val="444EA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14600" y="5676900"/>
            <a:ext cx="1600200" cy="0"/>
          </a:xfrm>
          <a:prstGeom prst="line">
            <a:avLst/>
          </a:prstGeom>
          <a:ln w="38100">
            <a:solidFill>
              <a:srgbClr val="3AA0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97063" y="3276600"/>
            <a:ext cx="2217737" cy="1143000"/>
          </a:xfrm>
          <a:prstGeom prst="line">
            <a:avLst/>
          </a:prstGeom>
          <a:ln w="38100">
            <a:solidFill>
              <a:srgbClr val="444EA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97063" y="4419600"/>
            <a:ext cx="2138362" cy="0"/>
          </a:xfrm>
          <a:prstGeom prst="line">
            <a:avLst/>
          </a:prstGeom>
          <a:ln w="38100">
            <a:solidFill>
              <a:srgbClr val="F36F2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14600" y="2133600"/>
            <a:ext cx="1600200" cy="0"/>
          </a:xfrm>
          <a:prstGeom prst="line">
            <a:avLst/>
          </a:prstGeom>
          <a:ln w="28575">
            <a:solidFill>
              <a:srgbClr val="A9397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897063" y="2286000"/>
            <a:ext cx="2217737" cy="990600"/>
          </a:xfrm>
          <a:prstGeom prst="line">
            <a:avLst/>
          </a:prstGeom>
          <a:ln w="38100">
            <a:solidFill>
              <a:srgbClr val="444EA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97063" y="4419600"/>
            <a:ext cx="2138362" cy="1146175"/>
          </a:xfrm>
          <a:prstGeom prst="line">
            <a:avLst/>
          </a:prstGeom>
          <a:ln w="38100">
            <a:solidFill>
              <a:srgbClr val="F36F21"/>
            </a:solidFill>
          </a:ln>
        </p:spPr>
        <p:style>
          <a:lnRef idx="1">
            <a:schemeClr val="accent1"/>
          </a:lnRef>
          <a:fillRef idx="0">
            <a:schemeClr val="accent1"/>
          </a:fillRef>
          <a:effectRef idx="0">
            <a:schemeClr val="accent1"/>
          </a:effectRef>
          <a:fontRef idx="minor">
            <a:schemeClr val="tx1"/>
          </a:fontRef>
        </p:style>
      </p:cxnSp>
      <p:sp>
        <p:nvSpPr>
          <p:cNvPr id="32781" name="Rectangle 34"/>
          <p:cNvSpPr>
            <a:spLocks noChangeArrowheads="1"/>
          </p:cNvSpPr>
          <p:nvPr/>
        </p:nvSpPr>
        <p:spPr bwMode="auto">
          <a:xfrm>
            <a:off x="228600" y="1019175"/>
            <a:ext cx="8469313" cy="866775"/>
          </a:xfrm>
          <a:prstGeom prst="rect">
            <a:avLst/>
          </a:prstGeom>
          <a:noFill/>
          <a:ln w="9525">
            <a:noFill/>
            <a:miter lim="800000"/>
            <a:headEnd/>
            <a:tailEnd/>
          </a:ln>
        </p:spPr>
        <p:txBody>
          <a:bodyPr/>
          <a:lstStyle/>
          <a:p>
            <a:pPr>
              <a:lnSpc>
                <a:spcPts val="2400"/>
              </a:lnSpc>
              <a:spcAft>
                <a:spcPts val="600"/>
              </a:spcAft>
              <a:buFont typeface="Arial" charset="0"/>
              <a:buNone/>
            </a:pPr>
            <a:r>
              <a:rPr lang="en-US" sz="2600">
                <a:latin typeface="Calibri" pitchFamily="34" charset="0"/>
              </a:rPr>
              <a:t>Some forms of psychotherapy have been found to be effective for certain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Vivid Faces Photodisc vol. 91\91091.JPG"/>
          <p:cNvPicPr>
            <a:picLocks noChangeAspect="1" noChangeArrowheads="1"/>
          </p:cNvPicPr>
          <p:nvPr/>
        </p:nvPicPr>
        <p:blipFill>
          <a:blip r:embed="rId3" cstate="print"/>
          <a:srcRect l="4662"/>
          <a:stretch>
            <a:fillRect/>
          </a:stretch>
        </p:blipFill>
        <p:spPr bwMode="auto">
          <a:xfrm>
            <a:off x="0" y="-125413"/>
            <a:ext cx="9144000" cy="6992938"/>
          </a:xfrm>
          <a:prstGeom prst="rect">
            <a:avLst/>
          </a:prstGeom>
          <a:noFill/>
          <a:ln w="9525">
            <a:noFill/>
            <a:miter lim="800000"/>
            <a:headEnd/>
            <a:tailEnd/>
          </a:ln>
        </p:spPr>
      </p:pic>
      <p:sp>
        <p:nvSpPr>
          <p:cNvPr id="35843" name="Rectangle 3"/>
          <p:cNvSpPr>
            <a:spLocks noChangeArrowheads="1"/>
          </p:cNvSpPr>
          <p:nvPr/>
        </p:nvSpPr>
        <p:spPr bwMode="auto">
          <a:xfrm>
            <a:off x="2000250" y="1522413"/>
            <a:ext cx="3246438" cy="949325"/>
          </a:xfrm>
          <a:prstGeom prst="rect">
            <a:avLst/>
          </a:prstGeom>
          <a:noFill/>
          <a:ln w="9525">
            <a:noFill/>
            <a:miter lim="800000"/>
            <a:headEnd/>
            <a:tailEnd/>
          </a:ln>
        </p:spPr>
        <p:txBody>
          <a:bodyPr/>
          <a:lstStyle/>
          <a:p>
            <a:pPr>
              <a:lnSpc>
                <a:spcPts val="2200"/>
              </a:lnSpc>
              <a:spcAft>
                <a:spcPts val="600"/>
              </a:spcAft>
            </a:pPr>
            <a:r>
              <a:rPr lang="en-US" sz="2400">
                <a:solidFill>
                  <a:srgbClr val="F8F6E3"/>
                </a:solidFill>
                <a:latin typeface="Calibri" pitchFamily="34" charset="0"/>
              </a:rPr>
              <a:t>In EMDR therapy, the therapist attempts to unlock and reprocess previous frozen traumatic memories. The therapist waves a finger or light in front of the eyes of the client, in order to integrate past and present, and left and right hemispheres.</a:t>
            </a:r>
          </a:p>
          <a:p>
            <a:pPr>
              <a:lnSpc>
                <a:spcPts val="2200"/>
              </a:lnSpc>
              <a:spcAft>
                <a:spcPts val="600"/>
              </a:spcAft>
              <a:buFont typeface="Arial" charset="0"/>
              <a:buNone/>
            </a:pPr>
            <a:r>
              <a:rPr lang="en-US" sz="2400">
                <a:solidFill>
                  <a:srgbClr val="F8F6E3"/>
                </a:solidFill>
                <a:latin typeface="Calibri" pitchFamily="34" charset="0"/>
              </a:rPr>
              <a:t> </a:t>
            </a:r>
          </a:p>
        </p:txBody>
      </p:sp>
      <p:pic>
        <p:nvPicPr>
          <p:cNvPr id="35844" name="Picture 3" descr="E:\everyday icons II imagesource\EV208-072.jpg"/>
          <p:cNvPicPr>
            <a:picLocks noChangeAspect="1" noChangeArrowheads="1"/>
          </p:cNvPicPr>
          <p:nvPr/>
        </p:nvPicPr>
        <p:blipFill>
          <a:blip r:embed="rId4" cstate="print"/>
          <a:srcRect l="30235" t="15778" r="27695" b="2081"/>
          <a:stretch>
            <a:fillRect/>
          </a:stretch>
        </p:blipFill>
        <p:spPr bwMode="auto">
          <a:xfrm>
            <a:off x="0" y="1373188"/>
            <a:ext cx="1871663" cy="5484812"/>
          </a:xfrm>
          <a:prstGeom prst="rect">
            <a:avLst/>
          </a:prstGeom>
          <a:noFill/>
          <a:ln w="9525">
            <a:noFill/>
            <a:miter lim="800000"/>
            <a:headEnd/>
            <a:tailEnd/>
          </a:ln>
        </p:spPr>
      </p:pic>
      <p:sp>
        <p:nvSpPr>
          <p:cNvPr id="2" name="Title 1"/>
          <p:cNvSpPr>
            <a:spLocks noGrp="1"/>
          </p:cNvSpPr>
          <p:nvPr>
            <p:ph type="title"/>
          </p:nvPr>
        </p:nvSpPr>
        <p:spPr>
          <a:xfrm>
            <a:off x="0" y="125413"/>
            <a:ext cx="6286500" cy="1143000"/>
          </a:xfrm>
        </p:spPr>
        <p:txBody>
          <a:bodyPr rtlCol="0">
            <a:normAutofit fontScale="90000"/>
          </a:bodyPr>
          <a:lstStyle/>
          <a:p>
            <a:pPr algn="l" eaLnBrk="1" fontAlgn="auto" hangingPunct="1">
              <a:lnSpc>
                <a:spcPts val="3600"/>
              </a:lnSpc>
              <a:spcAft>
                <a:spcPts val="0"/>
              </a:spcAft>
              <a:defRPr/>
            </a:pPr>
            <a:r>
              <a:rPr lang="en-US" b="1" dirty="0">
                <a:solidFill>
                  <a:srgbClr val="F8F6E3"/>
                </a:solidFill>
              </a:rPr>
              <a:t>Eye Movement Desensitization and Reprocessing (EMDR)</a:t>
            </a:r>
          </a:p>
        </p:txBody>
      </p:sp>
      <p:sp>
        <p:nvSpPr>
          <p:cNvPr id="7" name="Rectangle 6"/>
          <p:cNvSpPr>
            <a:spLocks noChangeArrowheads="1"/>
          </p:cNvSpPr>
          <p:nvPr/>
        </p:nvSpPr>
        <p:spPr bwMode="auto">
          <a:xfrm>
            <a:off x="0" y="4891088"/>
            <a:ext cx="9144000" cy="1976437"/>
          </a:xfrm>
          <a:prstGeom prst="rect">
            <a:avLst/>
          </a:prstGeom>
          <a:solidFill>
            <a:srgbClr val="444EA2"/>
          </a:solidFill>
          <a:ln w="9525">
            <a:noFill/>
            <a:miter lim="800000"/>
            <a:headEnd/>
            <a:tailEnd/>
          </a:ln>
        </p:spPr>
        <p:txBody>
          <a:bodyPr/>
          <a:lstStyle/>
          <a:p>
            <a:pPr>
              <a:lnSpc>
                <a:spcPts val="2200"/>
              </a:lnSpc>
              <a:spcAft>
                <a:spcPts val="1200"/>
              </a:spcAft>
            </a:pPr>
            <a:r>
              <a:rPr lang="en-US" sz="2400">
                <a:solidFill>
                  <a:srgbClr val="F8F6E3"/>
                </a:solidFill>
                <a:latin typeface="Calibri" pitchFamily="34" charset="0"/>
              </a:rPr>
              <a:t>Some studies show EMDR is effective and some do not. Studies which did not show effectiveness were critiqued by the founder as being done without adequate training in EMDR. </a:t>
            </a:r>
            <a:r>
              <a:rPr lang="en-US" sz="2400" i="1">
                <a:solidFill>
                  <a:srgbClr val="F8F6E3"/>
                </a:solidFill>
                <a:latin typeface="Calibri" pitchFamily="34" charset="0"/>
              </a:rPr>
              <a:t>Is this a valid critique of the research?</a:t>
            </a:r>
          </a:p>
          <a:p>
            <a:pPr>
              <a:lnSpc>
                <a:spcPts val="2200"/>
              </a:lnSpc>
              <a:spcAft>
                <a:spcPts val="1200"/>
              </a:spcAft>
            </a:pPr>
            <a:r>
              <a:rPr lang="en-US" sz="2400">
                <a:solidFill>
                  <a:srgbClr val="F8F6E3"/>
                </a:solidFill>
                <a:latin typeface="Calibri" pitchFamily="34" charset="0"/>
              </a:rPr>
              <a:t>Research suggests that the effectiveness of EMDR, even when it does work, may not depend on the eye movement technique.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MyersPsy8e_17UN15"/>
          <p:cNvPicPr>
            <a:picLocks noChangeAspect="1" noChangeArrowheads="1"/>
          </p:cNvPicPr>
          <p:nvPr/>
        </p:nvPicPr>
        <p:blipFill>
          <a:blip r:embed="rId3" cstate="print"/>
          <a:srcRect t="13846" b="9610"/>
          <a:stretch>
            <a:fillRect/>
          </a:stretch>
        </p:blipFill>
        <p:spPr bwMode="auto">
          <a:xfrm>
            <a:off x="3508375" y="1106488"/>
            <a:ext cx="5635625" cy="5751512"/>
          </a:xfrm>
          <a:prstGeom prst="rect">
            <a:avLst/>
          </a:prstGeom>
          <a:noFill/>
          <a:ln w="9525">
            <a:noFill/>
            <a:miter lim="800000"/>
            <a:headEnd/>
            <a:tailEnd/>
          </a:ln>
        </p:spPr>
      </p:pic>
      <p:sp>
        <p:nvSpPr>
          <p:cNvPr id="36867" name="Title 1"/>
          <p:cNvSpPr>
            <a:spLocks noGrp="1"/>
          </p:cNvSpPr>
          <p:nvPr>
            <p:ph type="title"/>
          </p:nvPr>
        </p:nvSpPr>
        <p:spPr>
          <a:xfrm>
            <a:off x="0" y="0"/>
            <a:ext cx="9144000" cy="1120775"/>
          </a:xfrm>
          <a:solidFill>
            <a:srgbClr val="AA7A2B"/>
          </a:solidFill>
        </p:spPr>
        <p:txBody>
          <a:bodyPr lIns="274320"/>
          <a:lstStyle/>
          <a:p>
            <a:pPr algn="l" eaLnBrk="1" hangingPunct="1">
              <a:lnSpc>
                <a:spcPts val="4200"/>
              </a:lnSpc>
            </a:pPr>
            <a:r>
              <a:rPr lang="en-US" b="1" smtClean="0">
                <a:solidFill>
                  <a:srgbClr val="F8F6E3"/>
                </a:solidFill>
              </a:rPr>
              <a:t>Light Exposure Therapy</a:t>
            </a:r>
          </a:p>
        </p:txBody>
      </p:sp>
      <p:sp>
        <p:nvSpPr>
          <p:cNvPr id="36868" name="Content Placeholder 2"/>
          <p:cNvSpPr>
            <a:spLocks noGrp="1"/>
          </p:cNvSpPr>
          <p:nvPr>
            <p:ph idx="1"/>
          </p:nvPr>
        </p:nvSpPr>
        <p:spPr>
          <a:xfrm>
            <a:off x="182563" y="1436688"/>
            <a:ext cx="3097212" cy="4373562"/>
          </a:xfrm>
        </p:spPr>
        <p:txBody>
          <a:bodyPr/>
          <a:lstStyle/>
          <a:p>
            <a:pPr marL="0" indent="0" eaLnBrk="1" hangingPunct="1">
              <a:lnSpc>
                <a:spcPts val="2800"/>
              </a:lnSpc>
              <a:spcAft>
                <a:spcPts val="600"/>
              </a:spcAft>
              <a:buFont typeface="Arial" charset="0"/>
              <a:buNone/>
            </a:pPr>
            <a:r>
              <a:rPr lang="en-US" sz="2800" smtClean="0"/>
              <a:t>Research supports the idea that daily exposure to bright light, especially with a blue tint, is effective in treating the depressive symptoms of </a:t>
            </a:r>
            <a:r>
              <a:rPr lang="en-US" sz="2800" b="1" smtClean="0"/>
              <a:t>seasonal affective disorder [SAD]</a:t>
            </a:r>
            <a:r>
              <a:rPr lang="en-US" sz="2800" smtClean="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Everyday Faces PhotoDisc Volume 116\116057.JPG"/>
          <p:cNvPicPr>
            <a:picLocks noChangeAspect="1" noChangeArrowheads="1"/>
          </p:cNvPicPr>
          <p:nvPr/>
        </p:nvPicPr>
        <p:blipFill>
          <a:blip r:embed="rId3" cstate="print"/>
          <a:srcRect l="6784" r="2759"/>
          <a:stretch>
            <a:fillRect/>
          </a:stretch>
        </p:blipFill>
        <p:spPr bwMode="auto">
          <a:xfrm>
            <a:off x="0" y="1104900"/>
            <a:ext cx="5157788" cy="5753100"/>
          </a:xfrm>
          <a:prstGeom prst="rect">
            <a:avLst/>
          </a:prstGeom>
          <a:noFill/>
          <a:ln w="9525">
            <a:noFill/>
            <a:miter lim="800000"/>
            <a:headEnd/>
            <a:tailEnd/>
          </a:ln>
        </p:spPr>
      </p:pic>
      <p:sp>
        <p:nvSpPr>
          <p:cNvPr id="37891" name="Title 1"/>
          <p:cNvSpPr>
            <a:spLocks noGrp="1"/>
          </p:cNvSpPr>
          <p:nvPr>
            <p:ph type="title"/>
          </p:nvPr>
        </p:nvSpPr>
        <p:spPr>
          <a:xfrm>
            <a:off x="0" y="0"/>
            <a:ext cx="9144000" cy="1143000"/>
          </a:xfrm>
          <a:solidFill>
            <a:srgbClr val="F36F21"/>
          </a:solidFill>
        </p:spPr>
        <p:txBody>
          <a:bodyPr lIns="274320"/>
          <a:lstStyle/>
          <a:p>
            <a:pPr eaLnBrk="1" hangingPunct="1">
              <a:lnSpc>
                <a:spcPts val="4200"/>
              </a:lnSpc>
            </a:pPr>
            <a:r>
              <a:rPr lang="en-US" b="1" dirty="0" smtClean="0">
                <a:solidFill>
                  <a:srgbClr val="F8F6E3"/>
                </a:solidFill>
              </a:rPr>
              <a:t>What do effective psychotherapy styles seem to have in common?</a:t>
            </a:r>
          </a:p>
        </p:txBody>
      </p:sp>
      <p:sp>
        <p:nvSpPr>
          <p:cNvPr id="3" name="Content Placeholder 2"/>
          <p:cNvSpPr>
            <a:spLocks noGrp="1"/>
          </p:cNvSpPr>
          <p:nvPr>
            <p:ph idx="1"/>
          </p:nvPr>
        </p:nvSpPr>
        <p:spPr>
          <a:xfrm>
            <a:off x="5291138" y="1217613"/>
            <a:ext cx="3852862" cy="4525962"/>
          </a:xfrm>
        </p:spPr>
        <p:txBody>
          <a:bodyPr/>
          <a:lstStyle/>
          <a:p>
            <a:pPr eaLnBrk="1" hangingPunct="1">
              <a:lnSpc>
                <a:spcPts val="2400"/>
              </a:lnSpc>
              <a:buFont typeface="Wingdings" pitchFamily="2" charset="2"/>
              <a:buChar char="§"/>
            </a:pPr>
            <a:r>
              <a:rPr lang="en-US" sz="2600" b="1" smtClean="0"/>
              <a:t>Hope: </a:t>
            </a:r>
            <a:r>
              <a:rPr lang="en-US" sz="2600" smtClean="0"/>
              <a:t>therapists assume the client has resources that can be used for recovery, and that improvement is possible</a:t>
            </a:r>
          </a:p>
          <a:p>
            <a:pPr eaLnBrk="1" hangingPunct="1">
              <a:lnSpc>
                <a:spcPts val="2400"/>
              </a:lnSpc>
              <a:buFont typeface="Wingdings" pitchFamily="2" charset="2"/>
              <a:buChar char="§"/>
            </a:pPr>
            <a:r>
              <a:rPr lang="en-US" sz="2600" b="1" smtClean="0"/>
              <a:t>A new perspective: </a:t>
            </a:r>
            <a:r>
              <a:rPr lang="en-US" sz="2600" smtClean="0"/>
              <a:t>new interpretations and narratives (from “victim” to “survivor”) can improve mood and motivate change</a:t>
            </a:r>
          </a:p>
          <a:p>
            <a:pPr eaLnBrk="1" hangingPunct="1">
              <a:lnSpc>
                <a:spcPts val="2400"/>
              </a:lnSpc>
              <a:buFont typeface="Wingdings" pitchFamily="2" charset="2"/>
              <a:buChar char="§"/>
            </a:pPr>
            <a:r>
              <a:rPr lang="en-US" sz="2600" b="1" smtClean="0"/>
              <a:t>The relationship: </a:t>
            </a:r>
            <a:r>
              <a:rPr lang="en-US" sz="2600" smtClean="0"/>
              <a:t>empathy, trust, and caring provide an environment for healthy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34938" y="866775"/>
            <a:ext cx="4297362" cy="3292475"/>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A9397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spcCol="1270" anchor="ctr"/>
          <a:lstStyle/>
          <a:p>
            <a:pPr algn="ctr" defTabSz="1066800" fontAlgn="auto">
              <a:lnSpc>
                <a:spcPts val="2400"/>
              </a:lnSpc>
              <a:spcAft>
                <a:spcPts val="0"/>
              </a:spcAft>
              <a:defRPr/>
            </a:pPr>
            <a:r>
              <a:rPr lang="en-US" sz="2600" b="1" dirty="0">
                <a:solidFill>
                  <a:schemeClr val="accent6">
                    <a:lumMod val="60000"/>
                    <a:lumOff val="40000"/>
                  </a:schemeClr>
                </a:solidFill>
              </a:rPr>
              <a:t>Psychotherapy: </a:t>
            </a:r>
          </a:p>
          <a:p>
            <a:pPr algn="ctr" defTabSz="1066800" fontAlgn="auto">
              <a:lnSpc>
                <a:spcPts val="2400"/>
              </a:lnSpc>
              <a:spcAft>
                <a:spcPts val="0"/>
              </a:spcAft>
              <a:defRPr/>
            </a:pPr>
            <a:r>
              <a:rPr lang="en-US" sz="2600" i="1" dirty="0">
                <a:solidFill>
                  <a:srgbClr val="F8F6E3"/>
                </a:solidFill>
              </a:rPr>
              <a:t>an interactive experience with a trained professional, working on understanding and changing behavior, thinking, relationships, and emotions</a:t>
            </a:r>
          </a:p>
        </p:txBody>
      </p:sp>
      <p:sp>
        <p:nvSpPr>
          <p:cNvPr id="11" name="Rectangle 10"/>
          <p:cNvSpPr/>
          <p:nvPr/>
        </p:nvSpPr>
        <p:spPr>
          <a:xfrm>
            <a:off x="0" y="47625"/>
            <a:ext cx="9144000" cy="768350"/>
          </a:xfrm>
          <a:prstGeom prst="rect">
            <a:avLst/>
          </a:prstGeom>
        </p:spPr>
        <p:txBody>
          <a:bodyPr anchor="ctr">
            <a:normAutofit/>
          </a:bodyPr>
          <a:lstStyle/>
          <a:p>
            <a:pPr algn="ctr" fontAlgn="auto">
              <a:spcAft>
                <a:spcPts val="0"/>
              </a:spcAft>
              <a:defRPr/>
            </a:pPr>
            <a:r>
              <a:rPr lang="en-US" sz="4400" b="1" dirty="0">
                <a:solidFill>
                  <a:srgbClr val="3AA082"/>
                </a:solidFill>
                <a:latin typeface="+mj-lt"/>
                <a:ea typeface="+mj-ea"/>
                <a:cs typeface="+mj-cs"/>
              </a:rPr>
              <a:t>Current Forms of Therapy</a:t>
            </a:r>
            <a:endParaRPr lang="en-US" sz="4400" b="1" baseline="30000" dirty="0">
              <a:solidFill>
                <a:srgbClr val="3AA082"/>
              </a:solidFill>
              <a:latin typeface="+mj-lt"/>
              <a:ea typeface="+mj-ea"/>
              <a:cs typeface="+mj-cs"/>
            </a:endParaRPr>
          </a:p>
        </p:txBody>
      </p:sp>
      <p:sp>
        <p:nvSpPr>
          <p:cNvPr id="8" name="Freeform 7"/>
          <p:cNvSpPr/>
          <p:nvPr/>
        </p:nvSpPr>
        <p:spPr>
          <a:xfrm>
            <a:off x="4675188" y="866775"/>
            <a:ext cx="4297362" cy="3292475"/>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EAE4A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spcCol="1270" anchor="ctr"/>
          <a:lstStyle/>
          <a:p>
            <a:pPr algn="ctr" defTabSz="1066800" fontAlgn="auto">
              <a:lnSpc>
                <a:spcPts val="2400"/>
              </a:lnSpc>
              <a:spcAft>
                <a:spcPts val="0"/>
              </a:spcAft>
              <a:defRPr/>
            </a:pPr>
            <a:r>
              <a:rPr lang="en-US" sz="2600" b="1" dirty="0">
                <a:solidFill>
                  <a:srgbClr val="444EA2"/>
                </a:solidFill>
              </a:rPr>
              <a:t>Biomedical therapy:</a:t>
            </a:r>
          </a:p>
          <a:p>
            <a:pPr algn="ctr" defTabSz="1066800" fontAlgn="auto">
              <a:lnSpc>
                <a:spcPts val="2400"/>
              </a:lnSpc>
              <a:spcAft>
                <a:spcPts val="0"/>
              </a:spcAft>
              <a:defRPr/>
            </a:pPr>
            <a:r>
              <a:rPr lang="en-US" sz="2600" i="1" dirty="0">
                <a:solidFill>
                  <a:schemeClr val="tx1"/>
                </a:solidFill>
              </a:rPr>
              <a:t>the use of medications and other procedures acting directly on the body to reduce the symptoms of mental disorders</a:t>
            </a:r>
          </a:p>
        </p:txBody>
      </p:sp>
      <p:sp>
        <p:nvSpPr>
          <p:cNvPr id="2" name="Rectangle 1"/>
          <p:cNvSpPr>
            <a:spLocks noChangeArrowheads="1"/>
          </p:cNvSpPr>
          <p:nvPr/>
        </p:nvSpPr>
        <p:spPr bwMode="auto">
          <a:xfrm>
            <a:off x="0" y="4524375"/>
            <a:ext cx="9144000" cy="523875"/>
          </a:xfrm>
          <a:prstGeom prst="rect">
            <a:avLst/>
          </a:prstGeom>
          <a:noFill/>
          <a:ln w="9525">
            <a:noFill/>
            <a:miter lim="800000"/>
            <a:headEnd/>
            <a:tailEnd/>
          </a:ln>
        </p:spPr>
        <p:txBody>
          <a:bodyPr>
            <a:spAutoFit/>
          </a:bodyPr>
          <a:lstStyle/>
          <a:p>
            <a:pPr algn="ctr"/>
            <a:r>
              <a:rPr lang="en-US" sz="2800">
                <a:latin typeface="Calibri" pitchFamily="34" charset="0"/>
              </a:rPr>
              <a:t>There are various forms of psychotherapy.</a:t>
            </a:r>
          </a:p>
        </p:txBody>
      </p:sp>
      <p:sp>
        <p:nvSpPr>
          <p:cNvPr id="12" name="Title 1"/>
          <p:cNvSpPr txBox="1">
            <a:spLocks/>
          </p:cNvSpPr>
          <p:nvPr/>
        </p:nvSpPr>
        <p:spPr bwMode="auto">
          <a:xfrm>
            <a:off x="0" y="4100513"/>
            <a:ext cx="9144000" cy="1143000"/>
          </a:xfrm>
          <a:prstGeom prst="rect">
            <a:avLst/>
          </a:prstGeom>
          <a:noFill/>
          <a:ln w="9525">
            <a:noFill/>
            <a:miter lim="800000"/>
            <a:headEnd/>
            <a:tailEnd/>
          </a:ln>
        </p:spPr>
        <p:txBody>
          <a:bodyPr/>
          <a:lstStyle/>
          <a:p>
            <a:pPr algn="ctr"/>
            <a:r>
              <a:rPr lang="en-US" sz="3200" b="1">
                <a:latin typeface="Calibri" pitchFamily="34" charset="0"/>
              </a:rPr>
              <a:t>Combining Therapies</a:t>
            </a:r>
          </a:p>
        </p:txBody>
      </p:sp>
      <p:sp>
        <p:nvSpPr>
          <p:cNvPr id="3" name="Rectangle 2"/>
          <p:cNvSpPr>
            <a:spLocks noChangeArrowheads="1"/>
          </p:cNvSpPr>
          <p:nvPr/>
        </p:nvSpPr>
        <p:spPr bwMode="auto">
          <a:xfrm>
            <a:off x="134938" y="5081588"/>
            <a:ext cx="4572000" cy="1641475"/>
          </a:xfrm>
          <a:prstGeom prst="rect">
            <a:avLst/>
          </a:prstGeom>
          <a:noFill/>
          <a:ln w="9525">
            <a:noFill/>
            <a:miter lim="800000"/>
            <a:headEnd/>
            <a:tailEnd/>
          </a:ln>
        </p:spPr>
        <p:txBody>
          <a:bodyPr>
            <a:spAutoFit/>
          </a:bodyPr>
          <a:lstStyle/>
          <a:p>
            <a:pPr>
              <a:lnSpc>
                <a:spcPts val="2400"/>
              </a:lnSpc>
            </a:pPr>
            <a:r>
              <a:rPr lang="en-US" sz="2600">
                <a:latin typeface="Calibri" pitchFamily="34" charset="0"/>
              </a:rPr>
              <a:t>An </a:t>
            </a:r>
            <a:r>
              <a:rPr lang="en-US" sz="2600" b="1">
                <a:solidFill>
                  <a:srgbClr val="444EA2"/>
                </a:solidFill>
                <a:latin typeface="Calibri" pitchFamily="34" charset="0"/>
              </a:rPr>
              <a:t>eclectic</a:t>
            </a:r>
            <a:r>
              <a:rPr lang="en-US" sz="2600" b="1">
                <a:solidFill>
                  <a:srgbClr val="0428DA"/>
                </a:solidFill>
                <a:latin typeface="Calibri" pitchFamily="34" charset="0"/>
              </a:rPr>
              <a:t> </a:t>
            </a:r>
            <a:r>
              <a:rPr lang="en-US" sz="2600">
                <a:latin typeface="Calibri" pitchFamily="34" charset="0"/>
              </a:rPr>
              <a:t>approach uses </a:t>
            </a:r>
            <a:r>
              <a:rPr lang="en-US" sz="2600" i="1">
                <a:latin typeface="Calibri" pitchFamily="34" charset="0"/>
              </a:rPr>
              <a:t>techniques from various forms of therapy</a:t>
            </a:r>
            <a:r>
              <a:rPr lang="en-US" sz="2600">
                <a:latin typeface="Calibri" pitchFamily="34" charset="0"/>
              </a:rPr>
              <a:t> to fit the client’s problems, strengths, and preferences.</a:t>
            </a:r>
          </a:p>
        </p:txBody>
      </p:sp>
      <p:sp>
        <p:nvSpPr>
          <p:cNvPr id="4" name="Rectangle 3"/>
          <p:cNvSpPr>
            <a:spLocks noChangeArrowheads="1"/>
          </p:cNvSpPr>
          <p:nvPr/>
        </p:nvSpPr>
        <p:spPr bwMode="auto">
          <a:xfrm>
            <a:off x="4432300" y="5114925"/>
            <a:ext cx="4572000" cy="1335088"/>
          </a:xfrm>
          <a:prstGeom prst="rect">
            <a:avLst/>
          </a:prstGeom>
          <a:noFill/>
          <a:ln w="9525">
            <a:noFill/>
            <a:miter lim="800000"/>
            <a:headEnd/>
            <a:tailEnd/>
          </a:ln>
        </p:spPr>
        <p:txBody>
          <a:bodyPr>
            <a:spAutoFit/>
          </a:bodyPr>
          <a:lstStyle/>
          <a:p>
            <a:pPr>
              <a:lnSpc>
                <a:spcPts val="2400"/>
              </a:lnSpc>
            </a:pPr>
            <a:r>
              <a:rPr lang="en-US" sz="2600" i="1">
                <a:latin typeface="Calibri" pitchFamily="34" charset="0"/>
              </a:rPr>
              <a:t>Medications and psychotherapy can be used together</a:t>
            </a:r>
            <a:r>
              <a:rPr lang="en-US" sz="2600">
                <a:latin typeface="Calibri" pitchFamily="34" charset="0"/>
              </a:rPr>
              <a:t>, and may help the each other achieve better reduction in symptoms.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ppt_w</p:attrName>
                                        </p:attrNameLst>
                                      </p:cBhvr>
                                      <p:tavLst>
                                        <p:tav tm="0" fmla="#ppt_w*sin(2.5*pi*$)">
                                          <p:val>
                                            <p:fltVal val="0"/>
                                          </p:val>
                                        </p:tav>
                                        <p:tav tm="100000">
                                          <p:val>
                                            <p:fltVal val="1"/>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2" grpId="0"/>
      <p:bldP spid="1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l="8351" b="1936"/>
          <a:stretch>
            <a:fillRect/>
          </a:stretch>
        </p:blipFill>
        <p:spPr bwMode="auto">
          <a:xfrm>
            <a:off x="5053013" y="777875"/>
            <a:ext cx="4090987" cy="6080125"/>
          </a:xfrm>
          <a:prstGeom prst="rect">
            <a:avLst/>
          </a:prstGeom>
          <a:noFill/>
          <a:ln w="9525">
            <a:noFill/>
            <a:miter lim="800000"/>
            <a:headEnd/>
            <a:tailEnd/>
          </a:ln>
        </p:spPr>
      </p:pic>
      <p:sp>
        <p:nvSpPr>
          <p:cNvPr id="38915" name="Title 1"/>
          <p:cNvSpPr>
            <a:spLocks noGrp="1"/>
          </p:cNvSpPr>
          <p:nvPr>
            <p:ph type="title"/>
          </p:nvPr>
        </p:nvSpPr>
        <p:spPr>
          <a:xfrm>
            <a:off x="0" y="0"/>
            <a:ext cx="9144000" cy="914400"/>
          </a:xfrm>
          <a:solidFill>
            <a:srgbClr val="A93971"/>
          </a:solidFill>
        </p:spPr>
        <p:txBody>
          <a:bodyPr lIns="274320"/>
          <a:lstStyle/>
          <a:p>
            <a:pPr eaLnBrk="1" hangingPunct="1">
              <a:lnSpc>
                <a:spcPts val="4200"/>
              </a:lnSpc>
            </a:pPr>
            <a:r>
              <a:rPr lang="en-US" b="1" dirty="0" smtClean="0">
                <a:solidFill>
                  <a:srgbClr val="F8F6E3"/>
                </a:solidFill>
              </a:rPr>
              <a:t>Client-Therapist Differences</a:t>
            </a:r>
          </a:p>
        </p:txBody>
      </p:sp>
      <p:sp>
        <p:nvSpPr>
          <p:cNvPr id="3" name="Content Placeholder 2"/>
          <p:cNvSpPr>
            <a:spLocks noGrp="1"/>
          </p:cNvSpPr>
          <p:nvPr>
            <p:ph idx="1"/>
          </p:nvPr>
        </p:nvSpPr>
        <p:spPr>
          <a:xfrm>
            <a:off x="144463" y="1012825"/>
            <a:ext cx="4770437" cy="5105400"/>
          </a:xfrm>
        </p:spPr>
        <p:txBody>
          <a:bodyPr rtlCol="0">
            <a:noAutofit/>
          </a:bodyPr>
          <a:lstStyle/>
          <a:p>
            <a:pPr marL="0" indent="0" eaLnBrk="1" fontAlgn="auto" hangingPunct="1">
              <a:lnSpc>
                <a:spcPts val="2400"/>
              </a:lnSpc>
              <a:spcBef>
                <a:spcPts val="0"/>
              </a:spcBef>
              <a:spcAft>
                <a:spcPts val="600"/>
              </a:spcAft>
              <a:buFont typeface="Arial" pitchFamily="34" charset="0"/>
              <a:buNone/>
              <a:defRPr/>
            </a:pPr>
            <a:r>
              <a:rPr lang="en-US" sz="2600" dirty="0"/>
              <a:t>Therapists differ from clients (and from each other) in beliefs, values, cultural background, conversational style, and personality.</a:t>
            </a:r>
          </a:p>
          <a:p>
            <a:pPr marL="0" indent="0" eaLnBrk="1" fontAlgn="auto" hangingPunct="1">
              <a:lnSpc>
                <a:spcPts val="2400"/>
              </a:lnSpc>
              <a:spcBef>
                <a:spcPts val="0"/>
              </a:spcBef>
              <a:spcAft>
                <a:spcPts val="600"/>
              </a:spcAft>
              <a:buFont typeface="Arial" pitchFamily="34" charset="0"/>
              <a:buNone/>
              <a:defRPr/>
            </a:pPr>
            <a:r>
              <a:rPr lang="en-US" sz="2600" b="1" i="1" dirty="0" smtClean="0"/>
              <a:t>Ways to </a:t>
            </a:r>
            <a:r>
              <a:rPr lang="en-US" sz="2600" b="1" i="1" dirty="0"/>
              <a:t>serve </a:t>
            </a:r>
            <a:r>
              <a:rPr lang="en-US" sz="2600" b="1" i="1" dirty="0" smtClean="0"/>
              <a:t>diverse clients</a:t>
            </a:r>
            <a:endParaRPr lang="en-US" sz="2600" b="1" i="1" dirty="0"/>
          </a:p>
          <a:p>
            <a:pPr eaLnBrk="1" fontAlgn="auto" hangingPunct="1">
              <a:lnSpc>
                <a:spcPts val="2400"/>
              </a:lnSpc>
              <a:spcBef>
                <a:spcPts val="0"/>
              </a:spcBef>
              <a:spcAft>
                <a:spcPts val="600"/>
              </a:spcAft>
              <a:buFont typeface="Wingdings" pitchFamily="2" charset="2"/>
              <a:buChar char="§"/>
              <a:defRPr/>
            </a:pPr>
            <a:r>
              <a:rPr lang="en-US" sz="2600" dirty="0" smtClean="0"/>
              <a:t>Therapists </a:t>
            </a:r>
            <a:r>
              <a:rPr lang="en-US" sz="2600" dirty="0"/>
              <a:t>should be receptive, respectful, curious, and </a:t>
            </a:r>
            <a:r>
              <a:rPr lang="en-US" sz="2600" b="1" dirty="0"/>
              <a:t>seek</a:t>
            </a:r>
            <a:r>
              <a:rPr lang="en-US" sz="2600" dirty="0"/>
              <a:t> understanding rather than </a:t>
            </a:r>
            <a:r>
              <a:rPr lang="en-US" sz="2600" b="1" dirty="0"/>
              <a:t>assuming</a:t>
            </a:r>
            <a:r>
              <a:rPr lang="en-US" sz="2600" dirty="0"/>
              <a:t> it</a:t>
            </a:r>
            <a:r>
              <a:rPr lang="en-US" sz="2600" dirty="0" smtClean="0"/>
              <a:t>. </a:t>
            </a:r>
            <a:endParaRPr lang="en-US" sz="2600" dirty="0"/>
          </a:p>
          <a:p>
            <a:pPr eaLnBrk="1" fontAlgn="auto" hangingPunct="1">
              <a:lnSpc>
                <a:spcPts val="2400"/>
              </a:lnSpc>
              <a:spcBef>
                <a:spcPts val="0"/>
              </a:spcBef>
              <a:spcAft>
                <a:spcPts val="600"/>
              </a:spcAft>
              <a:buFont typeface="Wingdings" pitchFamily="2" charset="2"/>
              <a:buChar char="§"/>
              <a:defRPr/>
            </a:pPr>
            <a:r>
              <a:rPr lang="en-US" sz="2600" dirty="0" smtClean="0"/>
              <a:t>The therapist and client do NOT have to have similar backgrounds for </a:t>
            </a:r>
            <a:r>
              <a:rPr lang="en-US" sz="2600" dirty="0"/>
              <a:t>effective therapy and a good therapeutic relationship</a:t>
            </a:r>
            <a:r>
              <a:rPr lang="en-US" sz="2600" dirty="0" smtClean="0"/>
              <a:t>. It </a:t>
            </a:r>
            <a:r>
              <a:rPr lang="en-US" sz="2600" dirty="0"/>
              <a:t>is more important </a:t>
            </a:r>
            <a:r>
              <a:rPr lang="en-US" sz="2600" dirty="0" smtClean="0"/>
              <a:t>to have </a:t>
            </a:r>
            <a:r>
              <a:rPr lang="en-US" sz="2600" dirty="0"/>
              <a:t>similar ideas about the function and style of therapy.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4378325" y="1063625"/>
            <a:ext cx="4765675" cy="5794375"/>
          </a:xfrm>
          <a:prstGeom prst="rect">
            <a:avLst/>
          </a:prstGeom>
          <a:solidFill>
            <a:srgbClr val="3AA082"/>
          </a:solidFill>
          <a:ln w="9525">
            <a:noFill/>
            <a:miter lim="800000"/>
            <a:headEnd/>
            <a:tailEnd/>
          </a:ln>
        </p:spPr>
        <p:txBody>
          <a:bodyPr anchor="ctr"/>
          <a:lstStyle/>
          <a:p>
            <a:pPr>
              <a:lnSpc>
                <a:spcPts val="3000"/>
              </a:lnSpc>
              <a:spcAft>
                <a:spcPts val="600"/>
              </a:spcAft>
            </a:pPr>
            <a:r>
              <a:rPr lang="en-US" sz="3200" b="1">
                <a:solidFill>
                  <a:srgbClr val="F8F6E3"/>
                </a:solidFill>
                <a:latin typeface="Calibri" pitchFamily="34" charset="0"/>
              </a:rPr>
              <a:t>Therapists and their Training</a:t>
            </a:r>
          </a:p>
          <a:p>
            <a:pPr>
              <a:lnSpc>
                <a:spcPts val="2400"/>
              </a:lnSpc>
              <a:spcAft>
                <a:spcPts val="1200"/>
              </a:spcAft>
            </a:pPr>
            <a:r>
              <a:rPr lang="en-US" sz="2600">
                <a:solidFill>
                  <a:srgbClr val="F8F6E3"/>
                </a:solidFill>
                <a:latin typeface="Calibri" pitchFamily="34" charset="0"/>
              </a:rPr>
              <a:t>Psychotherapists ≠ psychologists</a:t>
            </a:r>
          </a:p>
          <a:p>
            <a:pPr>
              <a:lnSpc>
                <a:spcPts val="2400"/>
              </a:lnSpc>
              <a:spcAft>
                <a:spcPts val="1200"/>
              </a:spcAft>
            </a:pPr>
            <a:r>
              <a:rPr lang="en-US" sz="2600">
                <a:solidFill>
                  <a:srgbClr val="F8F6E3"/>
                </a:solidFill>
                <a:latin typeface="Calibri" pitchFamily="34" charset="0"/>
              </a:rPr>
              <a:t>Psychologists (PhD, PsyD) do therapy plus intelligence and personality testing.</a:t>
            </a:r>
          </a:p>
          <a:p>
            <a:pPr>
              <a:lnSpc>
                <a:spcPts val="2400"/>
              </a:lnSpc>
              <a:spcAft>
                <a:spcPts val="1200"/>
              </a:spcAft>
            </a:pPr>
            <a:r>
              <a:rPr lang="en-US" sz="2600">
                <a:solidFill>
                  <a:srgbClr val="F8F6E3"/>
                </a:solidFill>
                <a:latin typeface="Calibri" pitchFamily="34" charset="0"/>
              </a:rPr>
              <a:t>Psychiatrists (MD, DO) prescribe medicine and sometimes do psychotherapy.</a:t>
            </a:r>
          </a:p>
          <a:p>
            <a:pPr>
              <a:lnSpc>
                <a:spcPts val="2400"/>
              </a:lnSpc>
              <a:spcAft>
                <a:spcPts val="1200"/>
              </a:spcAft>
            </a:pPr>
            <a:r>
              <a:rPr lang="en-US" sz="2600">
                <a:solidFill>
                  <a:srgbClr val="F8F6E3"/>
                </a:solidFill>
                <a:latin typeface="Calibri" pitchFamily="34" charset="0"/>
              </a:rPr>
              <a:t>Social workers (MSW) as well as counselors, nurses, and other professionals may be trained and licensed to diagnose and treat mental health disorders.</a:t>
            </a:r>
          </a:p>
        </p:txBody>
      </p:sp>
      <p:sp>
        <p:nvSpPr>
          <p:cNvPr id="39939" name="Title 1"/>
          <p:cNvSpPr>
            <a:spLocks noGrp="1"/>
          </p:cNvSpPr>
          <p:nvPr>
            <p:ph type="title"/>
          </p:nvPr>
        </p:nvSpPr>
        <p:spPr>
          <a:xfrm>
            <a:off x="0" y="0"/>
            <a:ext cx="9144000" cy="1143000"/>
          </a:xfrm>
          <a:solidFill>
            <a:srgbClr val="444EA2"/>
          </a:solidFill>
        </p:spPr>
        <p:txBody>
          <a:bodyPr lIns="274320"/>
          <a:lstStyle/>
          <a:p>
            <a:pPr eaLnBrk="1" hangingPunct="1">
              <a:lnSpc>
                <a:spcPts val="4200"/>
              </a:lnSpc>
            </a:pPr>
            <a:r>
              <a:rPr lang="en-US" b="1" dirty="0" smtClean="0">
                <a:solidFill>
                  <a:srgbClr val="F8F6E3"/>
                </a:solidFill>
              </a:rPr>
              <a:t>Selecting a Psychotherapist</a:t>
            </a:r>
          </a:p>
        </p:txBody>
      </p:sp>
      <p:sp>
        <p:nvSpPr>
          <p:cNvPr id="4" name="Rectangle 3"/>
          <p:cNvSpPr>
            <a:spLocks noChangeArrowheads="1"/>
          </p:cNvSpPr>
          <p:nvPr/>
        </p:nvSpPr>
        <p:spPr bwMode="auto">
          <a:xfrm>
            <a:off x="131763" y="1238250"/>
            <a:ext cx="4152900" cy="4630738"/>
          </a:xfrm>
          <a:prstGeom prst="rect">
            <a:avLst/>
          </a:prstGeom>
          <a:noFill/>
          <a:ln w="9525">
            <a:noFill/>
            <a:miter lim="800000"/>
            <a:headEnd/>
            <a:tailEnd/>
          </a:ln>
        </p:spPr>
        <p:txBody>
          <a:bodyPr/>
          <a:lstStyle/>
          <a:p>
            <a:pPr marL="342900" indent="-342900">
              <a:lnSpc>
                <a:spcPts val="2400"/>
              </a:lnSpc>
              <a:spcAft>
                <a:spcPts val="600"/>
              </a:spcAft>
              <a:buFont typeface="Wingdings" pitchFamily="2" charset="2"/>
              <a:buChar char="§"/>
            </a:pPr>
            <a:r>
              <a:rPr lang="en-US" sz="2600">
                <a:latin typeface="Calibri" pitchFamily="34" charset="0"/>
              </a:rPr>
              <a:t>People with a variety of different graduate degrees are able to provide psychotherapy.</a:t>
            </a:r>
          </a:p>
          <a:p>
            <a:pPr marL="342900" indent="-342900">
              <a:lnSpc>
                <a:spcPts val="2400"/>
              </a:lnSpc>
              <a:spcAft>
                <a:spcPts val="600"/>
              </a:spcAft>
              <a:buFont typeface="Wingdings" pitchFamily="2" charset="2"/>
              <a:buChar char="§"/>
            </a:pPr>
            <a:r>
              <a:rPr lang="en-US" sz="2600">
                <a:latin typeface="Calibri" pitchFamily="34" charset="0"/>
              </a:rPr>
              <a:t>Specific training and experience in the area of your difficulty is worth asking about.</a:t>
            </a:r>
          </a:p>
          <a:p>
            <a:pPr marL="342900" indent="-342900">
              <a:lnSpc>
                <a:spcPts val="2400"/>
              </a:lnSpc>
              <a:spcAft>
                <a:spcPts val="600"/>
              </a:spcAft>
              <a:buFont typeface="Wingdings" pitchFamily="2" charset="2"/>
              <a:buChar char="§"/>
            </a:pPr>
            <a:r>
              <a:rPr lang="en-US" sz="2600">
                <a:latin typeface="Calibri" pitchFamily="34" charset="0"/>
              </a:rPr>
              <a:t>What is most important is whether you and the therapist are able to establish an alliance. </a:t>
            </a:r>
          </a:p>
          <a:p>
            <a:pPr lvl="1">
              <a:lnSpc>
                <a:spcPts val="2400"/>
              </a:lnSpc>
              <a:spcAft>
                <a:spcPts val="600"/>
              </a:spcAft>
            </a:pPr>
            <a:r>
              <a:rPr lang="en-US" sz="2600">
                <a:latin typeface="Calibri" pitchFamily="34" charset="0"/>
                <a:sym typeface="Wingdings" pitchFamily="2" charset="2"/>
              </a:rPr>
              <a:t></a:t>
            </a:r>
            <a:r>
              <a:rPr lang="en-US" sz="2600">
                <a:latin typeface="Calibri" pitchFamily="34" charset="0"/>
              </a:rPr>
              <a:t> Some of this is trial and error. If problems arise, you can try working it out, but switching therapists is okay.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fade">
                                      <p:cBhvr>
                                        <p:cTn id="25" dur="500"/>
                                        <p:tgtEl>
                                          <p:spTgt spid="6">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144000" cy="1143000"/>
          </a:xfrm>
          <a:solidFill>
            <a:srgbClr val="AA7A2B"/>
          </a:solidFill>
        </p:spPr>
        <p:txBody>
          <a:bodyPr lIns="274320"/>
          <a:lstStyle/>
          <a:p>
            <a:pPr eaLnBrk="1" hangingPunct="1">
              <a:lnSpc>
                <a:spcPts val="4200"/>
              </a:lnSpc>
            </a:pPr>
            <a:r>
              <a:rPr lang="en-US" b="1" dirty="0" smtClean="0">
                <a:solidFill>
                  <a:srgbClr val="F8F6E3"/>
                </a:solidFill>
              </a:rPr>
              <a:t>Biomedical Therapies</a:t>
            </a:r>
          </a:p>
        </p:txBody>
      </p:sp>
      <p:sp>
        <p:nvSpPr>
          <p:cNvPr id="40963" name="Content Placeholder 2"/>
          <p:cNvSpPr>
            <a:spLocks noGrp="1"/>
          </p:cNvSpPr>
          <p:nvPr>
            <p:ph idx="1"/>
          </p:nvPr>
        </p:nvSpPr>
        <p:spPr>
          <a:xfrm>
            <a:off x="493713" y="1973263"/>
            <a:ext cx="3119437" cy="3051175"/>
          </a:xfrm>
        </p:spPr>
        <p:txBody>
          <a:bodyPr/>
          <a:lstStyle/>
          <a:p>
            <a:pPr marL="0" indent="0" eaLnBrk="1" hangingPunct="1">
              <a:lnSpc>
                <a:spcPts val="2600"/>
              </a:lnSpc>
              <a:spcBef>
                <a:spcPct val="0"/>
              </a:spcBef>
              <a:spcAft>
                <a:spcPts val="600"/>
              </a:spcAft>
              <a:buFont typeface="Arial" charset="0"/>
              <a:buNone/>
            </a:pPr>
            <a:r>
              <a:rPr lang="en-US" sz="2800" b="1" smtClean="0">
                <a:solidFill>
                  <a:srgbClr val="444EA2"/>
                </a:solidFill>
              </a:rPr>
              <a:t>Biomedical therapies </a:t>
            </a:r>
            <a:r>
              <a:rPr lang="en-US" sz="2800" i="1" smtClean="0"/>
              <a:t>refer to physically changing the brain’s functioning by altering its chemistry with medications, or affecting its circuitry with electrical or magnetic impulses or surgery.</a:t>
            </a:r>
          </a:p>
        </p:txBody>
      </p:sp>
      <p:pic>
        <p:nvPicPr>
          <p:cNvPr id="40964" name="Picture 2"/>
          <p:cNvPicPr>
            <a:picLocks noChangeAspect="1" noChangeArrowheads="1"/>
          </p:cNvPicPr>
          <p:nvPr/>
        </p:nvPicPr>
        <p:blipFill>
          <a:blip r:embed="rId3" cstate="print"/>
          <a:srcRect/>
          <a:stretch>
            <a:fillRect/>
          </a:stretch>
        </p:blipFill>
        <p:spPr bwMode="auto">
          <a:xfrm>
            <a:off x="3613150" y="1973263"/>
            <a:ext cx="5530850" cy="4040187"/>
          </a:xfrm>
          <a:prstGeom prst="rect">
            <a:avLst/>
          </a:prstGeom>
          <a:noFill/>
          <a:ln w="9525">
            <a:noFill/>
            <a:miter lim="800000"/>
            <a:headEnd/>
            <a:tailEnd/>
          </a:ln>
        </p:spPr>
      </p:pic>
      <p:sp>
        <p:nvSpPr>
          <p:cNvPr id="40965" name="Rectangle 3"/>
          <p:cNvSpPr>
            <a:spLocks noChangeArrowheads="1"/>
          </p:cNvSpPr>
          <p:nvPr/>
        </p:nvSpPr>
        <p:spPr bwMode="auto">
          <a:xfrm>
            <a:off x="515938" y="1212850"/>
            <a:ext cx="8228012" cy="760413"/>
          </a:xfrm>
          <a:prstGeom prst="rect">
            <a:avLst/>
          </a:prstGeom>
          <a:noFill/>
          <a:ln w="9525">
            <a:noFill/>
            <a:miter lim="800000"/>
            <a:headEnd/>
            <a:tailEnd/>
          </a:ln>
        </p:spPr>
        <p:txBody>
          <a:bodyPr>
            <a:spAutoFit/>
          </a:bodyPr>
          <a:lstStyle/>
          <a:p>
            <a:pPr>
              <a:lnSpc>
                <a:spcPts val="2600"/>
              </a:lnSpc>
              <a:spcAft>
                <a:spcPts val="600"/>
              </a:spcAft>
            </a:pPr>
            <a:r>
              <a:rPr lang="en-US" sz="2800">
                <a:solidFill>
                  <a:srgbClr val="000000"/>
                </a:solidFill>
                <a:latin typeface="Calibri" pitchFamily="34" charset="0"/>
              </a:rPr>
              <a:t>Interventions in the brain and body can affect mood and behavior.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Users\James\Desktop\Myers 10th ppts\raw materials for PPTs\Raw materials by chapter\16 Therapy\BNS0030321.jpg"/>
          <p:cNvPicPr>
            <a:picLocks noChangeAspect="1" noChangeArrowheads="1"/>
          </p:cNvPicPr>
          <p:nvPr/>
        </p:nvPicPr>
        <p:blipFill>
          <a:blip r:embed="rId3" cstate="print"/>
          <a:srcRect/>
          <a:stretch>
            <a:fillRect/>
          </a:stretch>
        </p:blipFill>
        <p:spPr bwMode="auto">
          <a:xfrm>
            <a:off x="0" y="0"/>
            <a:ext cx="9144000" cy="6853238"/>
          </a:xfrm>
          <a:prstGeom prst="rect">
            <a:avLst/>
          </a:prstGeom>
          <a:noFill/>
          <a:ln w="9525">
            <a:noFill/>
            <a:miter lim="800000"/>
            <a:headEnd/>
            <a:tailEnd/>
          </a:ln>
        </p:spPr>
      </p:pic>
      <p:sp>
        <p:nvSpPr>
          <p:cNvPr id="41987" name="Title 1"/>
          <p:cNvSpPr>
            <a:spLocks noGrp="1"/>
          </p:cNvSpPr>
          <p:nvPr>
            <p:ph type="title"/>
          </p:nvPr>
        </p:nvSpPr>
        <p:spPr>
          <a:xfrm>
            <a:off x="457200" y="4763"/>
            <a:ext cx="8229600" cy="1143000"/>
          </a:xfrm>
        </p:spPr>
        <p:txBody>
          <a:bodyPr/>
          <a:lstStyle/>
          <a:p>
            <a:pPr eaLnBrk="1" hangingPunct="1"/>
            <a:r>
              <a:rPr lang="en-US" b="1" smtClean="0"/>
              <a:t>Drug (Medication) Therapies</a:t>
            </a:r>
          </a:p>
        </p:txBody>
      </p:sp>
      <p:sp>
        <p:nvSpPr>
          <p:cNvPr id="41988" name="Content Placeholder 2"/>
          <p:cNvSpPr>
            <a:spLocks noGrp="1"/>
          </p:cNvSpPr>
          <p:nvPr>
            <p:ph idx="1"/>
          </p:nvPr>
        </p:nvSpPr>
        <p:spPr>
          <a:xfrm>
            <a:off x="5440363" y="944563"/>
            <a:ext cx="3554412" cy="1604962"/>
          </a:xfrm>
        </p:spPr>
        <p:txBody>
          <a:bodyPr/>
          <a:lstStyle/>
          <a:p>
            <a:pPr marL="0" indent="0" eaLnBrk="1" hangingPunct="1">
              <a:lnSpc>
                <a:spcPts val="2600"/>
              </a:lnSpc>
              <a:spcBef>
                <a:spcPct val="0"/>
              </a:spcBef>
              <a:spcAft>
                <a:spcPts val="600"/>
              </a:spcAft>
              <a:buFont typeface="Arial" charset="0"/>
              <a:buNone/>
            </a:pPr>
            <a:r>
              <a:rPr lang="en-US" sz="2800" b="1" smtClean="0">
                <a:solidFill>
                  <a:srgbClr val="444EA2"/>
                </a:solidFill>
              </a:rPr>
              <a:t>Psychopharmacology </a:t>
            </a:r>
            <a:r>
              <a:rPr lang="en-US" sz="2800" i="1" smtClean="0"/>
              <a:t>refers to the study of drug effects on behavior, mood, and the mind.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A7645BB8-38FD-40BC-BFCB-82CFFF5D581E}" type="slidenum">
              <a:rPr lang="en-US"/>
              <a:pPr>
                <a:defRPr/>
              </a:pPr>
              <a:t>44</a:t>
            </a:fld>
            <a:endParaRPr lang="en-US"/>
          </a:p>
        </p:txBody>
      </p:sp>
      <p:sp>
        <p:nvSpPr>
          <p:cNvPr id="32771" name="Rectangle 2"/>
          <p:cNvSpPr>
            <a:spLocks noGrp="1" noChangeArrowheads="1"/>
          </p:cNvSpPr>
          <p:nvPr>
            <p:ph type="title"/>
          </p:nvPr>
        </p:nvSpPr>
        <p:spPr>
          <a:xfrm>
            <a:off x="685800" y="0"/>
            <a:ext cx="7772400" cy="1143000"/>
          </a:xfrm>
        </p:spPr>
        <p:txBody>
          <a:bodyPr/>
          <a:lstStyle/>
          <a:p>
            <a:pPr eaLnBrk="1" hangingPunct="1"/>
            <a:r>
              <a:rPr lang="en-US" altLang="en-US" sz="4000" smtClean="0">
                <a:solidFill>
                  <a:schemeClr val="tx1"/>
                </a:solidFill>
                <a:latin typeface="Palatino Linotype" pitchFamily="18" charset="0"/>
              </a:rPr>
              <a:t>Drug Therapies</a:t>
            </a:r>
            <a:endParaRPr lang="en-US" sz="4000" smtClean="0">
              <a:solidFill>
                <a:schemeClr val="tx1"/>
              </a:solidFill>
              <a:latin typeface="Palatino Linotype" pitchFamily="18" charset="0"/>
            </a:endParaRPr>
          </a:p>
        </p:txBody>
      </p:sp>
      <p:sp>
        <p:nvSpPr>
          <p:cNvPr id="32772" name="Rectangle 3"/>
          <p:cNvSpPr>
            <a:spLocks noGrp="1" noChangeArrowheads="1"/>
          </p:cNvSpPr>
          <p:nvPr>
            <p:ph type="body" sz="half" idx="1"/>
          </p:nvPr>
        </p:nvSpPr>
        <p:spPr>
          <a:xfrm>
            <a:off x="533400" y="990600"/>
            <a:ext cx="7924800" cy="1219200"/>
          </a:xfrm>
          <a:noFill/>
        </p:spPr>
        <p:txBody>
          <a:bodyPr/>
          <a:lstStyle/>
          <a:p>
            <a:pPr marL="0" indent="0" algn="ctr" eaLnBrk="1" hangingPunct="1">
              <a:buFontTx/>
              <a:buNone/>
            </a:pPr>
            <a:r>
              <a:rPr lang="en-US" sz="2800" smtClean="0">
                <a:latin typeface="Palatino Linotype" pitchFamily="18" charset="0"/>
              </a:rPr>
              <a:t>Psychopharmacology is the study of drug effects on mind and behavior.</a:t>
            </a:r>
          </a:p>
        </p:txBody>
      </p:sp>
      <p:pic>
        <p:nvPicPr>
          <p:cNvPr id="32773" name="Picture 8" descr="MyersPsy8e_fig"/>
          <p:cNvPicPr>
            <a:picLocks noGrp="1" noChangeAspect="1" noChangeArrowheads="1"/>
          </p:cNvPicPr>
          <p:nvPr>
            <p:ph sz="half" idx="2"/>
          </p:nvPr>
        </p:nvPicPr>
        <p:blipFill>
          <a:blip r:embed="rId3" cstate="print"/>
          <a:srcRect/>
          <a:stretch>
            <a:fillRect/>
          </a:stretch>
        </p:blipFill>
        <p:spPr>
          <a:xfrm>
            <a:off x="900113" y="1981200"/>
            <a:ext cx="7315200" cy="3395663"/>
          </a:xfrm>
          <a:noFill/>
        </p:spPr>
      </p:pic>
      <p:sp>
        <p:nvSpPr>
          <p:cNvPr id="32774" name="Rectangle 10"/>
          <p:cNvSpPr>
            <a:spLocks noChangeArrowheads="1"/>
          </p:cNvSpPr>
          <p:nvPr/>
        </p:nvSpPr>
        <p:spPr bwMode="auto">
          <a:xfrm>
            <a:off x="533400" y="5372100"/>
            <a:ext cx="8153400" cy="838200"/>
          </a:xfrm>
          <a:prstGeom prst="rect">
            <a:avLst/>
          </a:prstGeom>
          <a:noFill/>
          <a:ln w="9525">
            <a:noFill/>
            <a:miter lim="800000"/>
            <a:headEnd/>
            <a:tailEnd/>
          </a:ln>
        </p:spPr>
        <p:txBody>
          <a:bodyPr/>
          <a:lstStyle/>
          <a:p>
            <a:pPr>
              <a:spcBef>
                <a:spcPct val="20000"/>
              </a:spcBef>
            </a:pPr>
            <a:r>
              <a:rPr lang="en-US" sz="2400"/>
              <a:t>With the advent of drugs, hospitalization in mental institutions rapidly declined, called </a:t>
            </a:r>
            <a:r>
              <a:rPr lang="en-US" sz="2400">
                <a:solidFill>
                  <a:srgbClr val="FF0000"/>
                </a:solidFill>
              </a:rPr>
              <a:t>deinstitutionalization</a:t>
            </a:r>
            <a:r>
              <a:rPr lang="en-US" sz="240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138F1D1C-A40A-4EDE-93A8-543F68AFCAAF}" type="slidenum">
              <a:rPr lang="en-US"/>
              <a:pPr>
                <a:defRPr/>
              </a:pPr>
              <a:t>45</a:t>
            </a:fld>
            <a:endParaRPr lang="en-US"/>
          </a:p>
        </p:txBody>
      </p:sp>
      <p:sp>
        <p:nvSpPr>
          <p:cNvPr id="33795" name="Rectangle 2"/>
          <p:cNvSpPr>
            <a:spLocks noGrp="1" noChangeArrowheads="1"/>
          </p:cNvSpPr>
          <p:nvPr>
            <p:ph type="title"/>
          </p:nvPr>
        </p:nvSpPr>
        <p:spPr>
          <a:xfrm>
            <a:off x="671513" y="0"/>
            <a:ext cx="7772400" cy="1143000"/>
          </a:xfrm>
        </p:spPr>
        <p:txBody>
          <a:bodyPr/>
          <a:lstStyle/>
          <a:p>
            <a:pPr eaLnBrk="1" hangingPunct="1"/>
            <a:r>
              <a:rPr lang="en-US" altLang="en-US" sz="4000" smtClean="0">
                <a:solidFill>
                  <a:schemeClr val="tx1"/>
                </a:solidFill>
                <a:latin typeface="Palatino Linotype" pitchFamily="18" charset="0"/>
              </a:rPr>
              <a:t>Drug Therapies</a:t>
            </a:r>
            <a:endParaRPr lang="en-US" sz="4000" smtClean="0">
              <a:solidFill>
                <a:schemeClr val="tx1"/>
              </a:solidFill>
              <a:latin typeface="Palatino Linotype" pitchFamily="18" charset="0"/>
            </a:endParaRPr>
          </a:p>
        </p:txBody>
      </p:sp>
      <p:sp>
        <p:nvSpPr>
          <p:cNvPr id="33796" name="Rectangle 3"/>
          <p:cNvSpPr>
            <a:spLocks noGrp="1" noChangeArrowheads="1"/>
          </p:cNvSpPr>
          <p:nvPr>
            <p:ph type="body" sz="half" idx="1"/>
          </p:nvPr>
        </p:nvSpPr>
        <p:spPr>
          <a:xfrm>
            <a:off x="590550" y="1143000"/>
            <a:ext cx="7924800" cy="1447800"/>
          </a:xfrm>
          <a:noFill/>
        </p:spPr>
        <p:txBody>
          <a:bodyPr/>
          <a:lstStyle/>
          <a:p>
            <a:pPr marL="0" indent="0" algn="ctr" eaLnBrk="1" hangingPunct="1">
              <a:buFontTx/>
              <a:buNone/>
            </a:pPr>
            <a:r>
              <a:rPr lang="en-US" sz="2800" smtClean="0">
                <a:latin typeface="Palatino Linotype" pitchFamily="18" charset="0"/>
              </a:rPr>
              <a:t>However, many patients are left homeless on the streets due to their ill-preparedness to cope independently outside in society.  Thus, deinstitionalization was an abysmal failure</a:t>
            </a:r>
          </a:p>
        </p:txBody>
      </p:sp>
      <p:pic>
        <p:nvPicPr>
          <p:cNvPr id="33797" name="Picture 6" descr="MyersPsy8e_fig"/>
          <p:cNvPicPr>
            <a:picLocks noGrp="1" noChangeAspect="1" noChangeArrowheads="1"/>
          </p:cNvPicPr>
          <p:nvPr>
            <p:ph sz="half" idx="2"/>
          </p:nvPr>
        </p:nvPicPr>
        <p:blipFill>
          <a:blip r:embed="rId3" cstate="print"/>
          <a:srcRect/>
          <a:stretch>
            <a:fillRect/>
          </a:stretch>
        </p:blipFill>
        <p:spPr>
          <a:xfrm>
            <a:off x="2144713" y="3200400"/>
            <a:ext cx="4826000" cy="2867025"/>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66224" cy="6812153"/>
        </p:xfrm>
        <a:graphic>
          <a:graphicData uri="http://schemas.openxmlformats.org/drawingml/2006/table">
            <a:tbl>
              <a:tblPr firstRow="1" bandRow="1">
                <a:tableStyleId>{073A0DAA-6AF3-43AB-8588-CEC1D06C72B9}</a:tableStyleId>
              </a:tblPr>
              <a:tblGrid>
                <a:gridCol w="1645806"/>
                <a:gridCol w="2365846"/>
                <a:gridCol w="2548713"/>
                <a:gridCol w="2605859"/>
              </a:tblGrid>
              <a:tr h="822863">
                <a:tc>
                  <a:txBody>
                    <a:bodyPr/>
                    <a:lstStyle/>
                    <a:p>
                      <a:endParaRPr lang="en-US" sz="2400" b="1" dirty="0"/>
                    </a:p>
                  </a:txBody>
                  <a:tcPr marL="91434" marR="91434" marT="45715" marB="45715"/>
                </a:tc>
                <a:tc>
                  <a:txBody>
                    <a:bodyPr/>
                    <a:lstStyle/>
                    <a:p>
                      <a:pPr algn="ctr"/>
                      <a:r>
                        <a:rPr lang="en-US" sz="2400" b="1" dirty="0" smtClean="0"/>
                        <a:t>Antipsychotic</a:t>
                      </a:r>
                      <a:endParaRPr lang="en-US" sz="2400" b="1" dirty="0"/>
                    </a:p>
                  </a:txBody>
                  <a:tcPr marL="91434" marR="91434" marT="45715" marB="45715" anchor="ctr"/>
                </a:tc>
                <a:tc>
                  <a:txBody>
                    <a:bodyPr/>
                    <a:lstStyle/>
                    <a:p>
                      <a:pPr algn="ctr"/>
                      <a:r>
                        <a:rPr lang="en-US" sz="2400" b="1" dirty="0" smtClean="0"/>
                        <a:t>Antianxiety</a:t>
                      </a:r>
                      <a:endParaRPr lang="en-US" sz="2400" b="1" dirty="0"/>
                    </a:p>
                  </a:txBody>
                  <a:tcPr marL="91434" marR="91434" marT="45715" marB="45715" anchor="ctr"/>
                </a:tc>
                <a:tc>
                  <a:txBody>
                    <a:bodyPr/>
                    <a:lstStyle/>
                    <a:p>
                      <a:pPr algn="ctr"/>
                      <a:r>
                        <a:rPr lang="en-US" sz="2400" b="1" dirty="0" smtClean="0"/>
                        <a:t>Antidepressant</a:t>
                      </a:r>
                      <a:endParaRPr lang="en-US" sz="2400" b="1" dirty="0"/>
                    </a:p>
                  </a:txBody>
                  <a:tcPr marL="91434" marR="91434" marT="45715" marB="45715" anchor="ctr"/>
                </a:tc>
              </a:tr>
              <a:tr h="1920169">
                <a:tc>
                  <a:txBody>
                    <a:bodyPr/>
                    <a:lstStyle/>
                    <a:p>
                      <a:pPr algn="ctr"/>
                      <a:r>
                        <a:rPr lang="en-US" sz="2400" b="1" dirty="0" smtClean="0"/>
                        <a:t>What they do</a:t>
                      </a:r>
                      <a:endParaRPr lang="en-US" sz="2400" b="1" dirty="0"/>
                    </a:p>
                  </a:txBody>
                  <a:tcPr marL="91434" marR="91434" marT="45715" marB="45715"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Reduces the symptoms of schizophrenia, especially “positive” symptoms such as hallucinations and delusions </a:t>
                      </a:r>
                    </a:p>
                  </a:txBody>
                  <a:tcPr marL="91434" marR="91434" marT="45715" marB="45715"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Temporarily reduces worried thinking and physical agitation; might permanently erase traumatic associations</a:t>
                      </a:r>
                    </a:p>
                  </a:txBody>
                  <a:tcPr marL="91434" marR="91434" marT="45715" marB="45715" anchor="ctr"/>
                </a:tc>
                <a:tc>
                  <a:txBody>
                    <a:bodyPr/>
                    <a:lstStyle/>
                    <a:p>
                      <a:pPr>
                        <a:lnSpc>
                          <a:spcPts val="1800"/>
                        </a:lnSpc>
                      </a:pPr>
                      <a:r>
                        <a:rPr lang="en-US" sz="2200" dirty="0" smtClean="0"/>
                        <a:t>Improves mood and control over depressing and anxious thoughts</a:t>
                      </a:r>
                      <a:endParaRPr lang="en-US" sz="2200" dirty="0"/>
                    </a:p>
                  </a:txBody>
                  <a:tcPr marL="91434" marR="91434" marT="45715" marB="45715" anchor="ctr"/>
                </a:tc>
              </a:tr>
              <a:tr h="1920169">
                <a:tc>
                  <a:txBody>
                    <a:bodyPr/>
                    <a:lstStyle/>
                    <a:p>
                      <a:pPr algn="ctr"/>
                      <a:r>
                        <a:rPr lang="en-US" sz="2400" b="1" dirty="0" smtClean="0"/>
                        <a:t>How they work</a:t>
                      </a:r>
                      <a:endParaRPr lang="en-US" sz="2400" b="1" dirty="0"/>
                    </a:p>
                  </a:txBody>
                  <a:tcPr marL="91434" marR="91434" marT="45715" marB="45715"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Blocking dopamine receptors</a:t>
                      </a:r>
                    </a:p>
                    <a:p>
                      <a:pPr>
                        <a:lnSpc>
                          <a:spcPts val="1800"/>
                        </a:lnSpc>
                      </a:pPr>
                      <a:endParaRPr lang="en-US" sz="2200" dirty="0"/>
                    </a:p>
                  </a:txBody>
                  <a:tcPr marL="91434" marR="91434" marT="45715" marB="45715"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Slowing nervous system activity in the body and brain</a:t>
                      </a:r>
                    </a:p>
                    <a:p>
                      <a:pPr>
                        <a:lnSpc>
                          <a:spcPts val="1800"/>
                        </a:lnSpc>
                      </a:pPr>
                      <a:endParaRPr lang="en-US" sz="2200" dirty="0"/>
                    </a:p>
                  </a:txBody>
                  <a:tcPr marL="91434" marR="91434" marT="45715" marB="45715"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Increasing levels of serotonin (sometimes norepinephrine) at synapses by inhibiting reuptake; possible neurogenesis</a:t>
                      </a:r>
                    </a:p>
                  </a:txBody>
                  <a:tcPr marL="91434" marR="91434" marT="45715" marB="45715" anchor="ctr"/>
                </a:tc>
              </a:tr>
              <a:tr h="2148762">
                <a:tc>
                  <a:txBody>
                    <a:bodyPr/>
                    <a:lstStyle/>
                    <a:p>
                      <a:pPr algn="ctr"/>
                      <a:r>
                        <a:rPr lang="en-US" sz="2400" b="1" dirty="0" smtClean="0"/>
                        <a:t>Side effects</a:t>
                      </a:r>
                      <a:endParaRPr lang="en-US" sz="2400" b="1" dirty="0"/>
                    </a:p>
                  </a:txBody>
                  <a:tcPr marL="91434" marR="91434" marT="45715" marB="45715"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Obesity, diabetes, and </a:t>
                      </a:r>
                      <a:r>
                        <a:rPr lang="en-US" sz="2200" u="sng" dirty="0" smtClean="0"/>
                        <a:t>movement problems</a:t>
                      </a:r>
                      <a:r>
                        <a:rPr lang="en-US" sz="2200" dirty="0" smtClean="0"/>
                        <a:t> (sluggishness, twitching, or eventually </a:t>
                      </a:r>
                      <a:r>
                        <a:rPr lang="en-US" sz="2200" i="1" dirty="0" smtClean="0"/>
                        <a:t>tardive dyskinesia--</a:t>
                      </a:r>
                      <a:r>
                        <a:rPr lang="en-US" sz="2200" dirty="0" smtClean="0"/>
                        <a:t>odd facial/tongue and body movements)</a:t>
                      </a:r>
                    </a:p>
                  </a:txBody>
                  <a:tcPr marL="91434" marR="91434" marT="45715" marB="45715"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Slowed thinking, reduced learning, dependence, and withdrawal</a:t>
                      </a:r>
                    </a:p>
                    <a:p>
                      <a:pPr>
                        <a:lnSpc>
                          <a:spcPts val="1800"/>
                        </a:lnSpc>
                      </a:pPr>
                      <a:endParaRPr lang="en-US" sz="2200" dirty="0"/>
                    </a:p>
                  </a:txBody>
                  <a:tcPr marL="91434" marR="91434" marT="45715" marB="45715"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Dry mouth, constipation, and reduced sexual desire and/or response</a:t>
                      </a:r>
                    </a:p>
                    <a:p>
                      <a:pPr>
                        <a:lnSpc>
                          <a:spcPts val="1800"/>
                        </a:lnSpc>
                      </a:pPr>
                      <a:endParaRPr lang="en-US" sz="2200" dirty="0"/>
                    </a:p>
                  </a:txBody>
                  <a:tcPr marL="91434" marR="91434" marT="45715" marB="45715" anchor="ctr"/>
                </a:tc>
              </a:tr>
            </a:tbl>
          </a:graphicData>
        </a:graphic>
      </p:graphicFrame>
      <p:sp>
        <p:nvSpPr>
          <p:cNvPr id="4" name="Right Arrow 3"/>
          <p:cNvSpPr/>
          <p:nvPr/>
        </p:nvSpPr>
        <p:spPr>
          <a:xfrm>
            <a:off x="0" y="-30163"/>
            <a:ext cx="1724025" cy="998538"/>
          </a:xfrm>
          <a:prstGeom prst="rightArrow">
            <a:avLst/>
          </a:prstGeom>
          <a:solidFill>
            <a:srgbClr val="A939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3038" name="Rectangle 2"/>
          <p:cNvSpPr>
            <a:spLocks noChangeArrowheads="1"/>
          </p:cNvSpPr>
          <p:nvPr/>
        </p:nvSpPr>
        <p:spPr bwMode="auto">
          <a:xfrm>
            <a:off x="0" y="166688"/>
            <a:ext cx="1725613" cy="604837"/>
          </a:xfrm>
          <a:prstGeom prst="rect">
            <a:avLst/>
          </a:prstGeom>
          <a:noFill/>
          <a:ln w="9525">
            <a:noFill/>
            <a:miter lim="800000"/>
            <a:headEnd/>
            <a:tailEnd/>
          </a:ln>
        </p:spPr>
        <p:txBody>
          <a:bodyPr>
            <a:spAutoFit/>
          </a:bodyPr>
          <a:lstStyle/>
          <a:p>
            <a:pPr>
              <a:lnSpc>
                <a:spcPts val="2000"/>
              </a:lnSpc>
            </a:pPr>
            <a:r>
              <a:rPr lang="en-US" sz="2400" b="1">
                <a:solidFill>
                  <a:srgbClr val="FFFFFF"/>
                </a:solidFill>
                <a:latin typeface="Calibri" pitchFamily="34" charset="0"/>
              </a:rPr>
              <a:t>Types of Medication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79425" y="0"/>
            <a:ext cx="8229600" cy="1020763"/>
          </a:xfrm>
        </p:spPr>
        <p:txBody>
          <a:bodyPr/>
          <a:lstStyle/>
          <a:p>
            <a:pPr eaLnBrk="1" hangingPunct="1"/>
            <a:r>
              <a:rPr lang="en-US" b="1" smtClean="0">
                <a:solidFill>
                  <a:srgbClr val="444EA2"/>
                </a:solidFill>
              </a:rPr>
              <a:t>Inhibiting Reuptake</a:t>
            </a:r>
          </a:p>
        </p:txBody>
      </p:sp>
      <p:sp>
        <p:nvSpPr>
          <p:cNvPr id="44035" name="Content Placeholder 2"/>
          <p:cNvSpPr>
            <a:spLocks noGrp="1"/>
          </p:cNvSpPr>
          <p:nvPr>
            <p:ph idx="1"/>
          </p:nvPr>
        </p:nvSpPr>
        <p:spPr>
          <a:xfrm>
            <a:off x="490538" y="895350"/>
            <a:ext cx="8458200" cy="1103313"/>
          </a:xfrm>
        </p:spPr>
        <p:txBody>
          <a:bodyPr>
            <a:spAutoFit/>
          </a:bodyPr>
          <a:lstStyle/>
          <a:p>
            <a:pPr marL="0" indent="0" eaLnBrk="1" hangingPunct="1">
              <a:lnSpc>
                <a:spcPts val="2600"/>
              </a:lnSpc>
              <a:spcAft>
                <a:spcPts val="600"/>
              </a:spcAft>
              <a:buFont typeface="Arial" charset="0"/>
              <a:buNone/>
            </a:pPr>
            <a:r>
              <a:rPr lang="en-US" sz="2800" smtClean="0">
                <a:solidFill>
                  <a:srgbClr val="000000"/>
                </a:solidFill>
              </a:rPr>
              <a:t>Many medications increase synaptic neurotransmitter levels; they stop the sending neuron from taking back its chemical messages.</a:t>
            </a:r>
          </a:p>
        </p:txBody>
      </p:sp>
      <p:pic>
        <p:nvPicPr>
          <p:cNvPr id="44036" name="Picture 2"/>
          <p:cNvPicPr>
            <a:picLocks noChangeAspect="1" noChangeArrowheads="1"/>
          </p:cNvPicPr>
          <p:nvPr/>
        </p:nvPicPr>
        <p:blipFill>
          <a:blip r:embed="rId3" cstate="print"/>
          <a:srcRect/>
          <a:stretch>
            <a:fillRect/>
          </a:stretch>
        </p:blipFill>
        <p:spPr bwMode="auto">
          <a:xfrm>
            <a:off x="42863" y="2754313"/>
            <a:ext cx="9101137"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C6EAB411-E769-4FA7-B592-9EB236D69FC9}" type="slidenum">
              <a:rPr lang="en-US"/>
              <a:pPr>
                <a:defRPr/>
              </a:pPr>
              <a:t>48</a:t>
            </a:fld>
            <a:endParaRPr lang="en-US"/>
          </a:p>
        </p:txBody>
      </p:sp>
      <p:sp>
        <p:nvSpPr>
          <p:cNvPr id="34819" name="Rectangle 2"/>
          <p:cNvSpPr>
            <a:spLocks noGrp="1" noChangeArrowheads="1"/>
          </p:cNvSpPr>
          <p:nvPr>
            <p:ph type="title"/>
          </p:nvPr>
        </p:nvSpPr>
        <p:spPr>
          <a:xfrm>
            <a:off x="685800" y="261938"/>
            <a:ext cx="7772400" cy="1143000"/>
          </a:xfrm>
        </p:spPr>
        <p:txBody>
          <a:bodyPr/>
          <a:lstStyle/>
          <a:p>
            <a:pPr eaLnBrk="1" hangingPunct="1"/>
            <a:r>
              <a:rPr lang="en-US" sz="3600" smtClean="0">
                <a:latin typeface="Palatino Linotype" pitchFamily="18" charset="0"/>
              </a:rPr>
              <a:t>Schizophrenia Symptoms</a:t>
            </a:r>
          </a:p>
        </p:txBody>
      </p:sp>
      <p:graphicFrame>
        <p:nvGraphicFramePr>
          <p:cNvPr id="1292309" name="Group 21"/>
          <p:cNvGraphicFramePr>
            <a:graphicFrameLocks noGrp="1"/>
          </p:cNvGraphicFramePr>
          <p:nvPr>
            <p:ph idx="1"/>
          </p:nvPr>
        </p:nvGraphicFramePr>
        <p:xfrm>
          <a:off x="671513" y="1981200"/>
          <a:ext cx="7772400" cy="2441258"/>
        </p:xfrm>
        <a:graphic>
          <a:graphicData uri="http://schemas.openxmlformats.org/drawingml/2006/table">
            <a:tbl>
              <a:tblPr/>
              <a:tblGrid>
                <a:gridCol w="3886200"/>
                <a:gridCol w="3886200"/>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Inappropriate symptoms present (positive symptoms)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Palatino Linotype" pitchFamily="18" charset="0"/>
                        </a:rPr>
                        <a:t>Appropriate symptoms absent (negative symptoms)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2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solidFill>
                          <a:effectLst/>
                          <a:latin typeface="Palatino Linotype" pitchFamily="18" charset="0"/>
                        </a:rPr>
                        <a:t>Hallucinations, disorganized thinking, deluded ways.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2"/>
                          </a:solidFill>
                          <a:effectLst/>
                          <a:latin typeface="Palatino Linotype" pitchFamily="18" charset="0"/>
                        </a:rPr>
                        <a:t>Apathy, expressionless faces, rigid bodies.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7A3B4B4-F8F1-45C8-BC9A-8CC38C823535}" type="slidenum">
              <a:rPr lang="en-US"/>
              <a:pPr>
                <a:defRPr/>
              </a:pPr>
              <a:t>49</a:t>
            </a:fld>
            <a:endParaRPr lang="en-US"/>
          </a:p>
        </p:txBody>
      </p:sp>
      <p:sp>
        <p:nvSpPr>
          <p:cNvPr id="35843" name="Rectangle 2"/>
          <p:cNvSpPr>
            <a:spLocks noGrp="1" noChangeArrowheads="1"/>
          </p:cNvSpPr>
          <p:nvPr>
            <p:ph type="title"/>
          </p:nvPr>
        </p:nvSpPr>
        <p:spPr>
          <a:xfrm>
            <a:off x="685800" y="261938"/>
            <a:ext cx="7772400" cy="1143000"/>
          </a:xfrm>
        </p:spPr>
        <p:txBody>
          <a:bodyPr/>
          <a:lstStyle/>
          <a:p>
            <a:pPr eaLnBrk="1" hangingPunct="1"/>
            <a:r>
              <a:rPr lang="en-US" sz="4000" smtClean="0">
                <a:latin typeface="Palatino Linotype" pitchFamily="18" charset="0"/>
              </a:rPr>
              <a:t> Antipsychotic Drugs</a:t>
            </a:r>
          </a:p>
        </p:txBody>
      </p:sp>
      <p:sp>
        <p:nvSpPr>
          <p:cNvPr id="35844" name="Rectangle 3"/>
          <p:cNvSpPr>
            <a:spLocks noGrp="1" noChangeArrowheads="1"/>
          </p:cNvSpPr>
          <p:nvPr>
            <p:ph type="body" idx="1"/>
          </p:nvPr>
        </p:nvSpPr>
        <p:spPr>
          <a:xfrm>
            <a:off x="823913" y="1600200"/>
            <a:ext cx="7467600" cy="2057400"/>
          </a:xfrm>
          <a:noFill/>
        </p:spPr>
        <p:txBody>
          <a:bodyPr/>
          <a:lstStyle/>
          <a:p>
            <a:pPr marL="0" indent="0" algn="ctr" eaLnBrk="1" hangingPunct="1">
              <a:buFontTx/>
              <a:buNone/>
            </a:pPr>
            <a:r>
              <a:rPr lang="en-US" sz="2800" smtClean="0">
                <a:solidFill>
                  <a:srgbClr val="0000FF"/>
                </a:solidFill>
                <a:latin typeface="Palatino Linotype" pitchFamily="18" charset="0"/>
              </a:rPr>
              <a:t>Classical antipsychotics</a:t>
            </a:r>
            <a:r>
              <a:rPr lang="en-US" sz="2800" smtClean="0">
                <a:latin typeface="Palatino Linotype" pitchFamily="18" charset="0"/>
              </a:rPr>
              <a:t> [Chlorpromazine (Thorazine)]: Remove a number of positive symptoms associated with schizophrenia such as agitation, delusions, and hallucinations by blocking dopamine receptor sites.</a:t>
            </a:r>
          </a:p>
        </p:txBody>
      </p:sp>
      <p:sp>
        <p:nvSpPr>
          <p:cNvPr id="35845" name="Rectangle 21"/>
          <p:cNvSpPr>
            <a:spLocks noChangeArrowheads="1"/>
          </p:cNvSpPr>
          <p:nvPr/>
        </p:nvSpPr>
        <p:spPr bwMode="auto">
          <a:xfrm>
            <a:off x="581025" y="3962400"/>
            <a:ext cx="7924800" cy="2286000"/>
          </a:xfrm>
          <a:prstGeom prst="rect">
            <a:avLst/>
          </a:prstGeom>
          <a:noFill/>
          <a:ln w="9525">
            <a:noFill/>
            <a:miter lim="800000"/>
            <a:headEnd/>
            <a:tailEnd/>
          </a:ln>
        </p:spPr>
        <p:txBody>
          <a:bodyPr/>
          <a:lstStyle/>
          <a:p>
            <a:pPr>
              <a:spcBef>
                <a:spcPct val="20000"/>
              </a:spcBef>
            </a:pPr>
            <a:r>
              <a:rPr lang="en-US">
                <a:solidFill>
                  <a:srgbClr val="0000FF"/>
                </a:solidFill>
              </a:rPr>
              <a:t>Atypical antipsychotics</a:t>
            </a:r>
            <a:r>
              <a:rPr lang="en-US"/>
              <a:t> [Clozapine (Clozaril)]: Remove negative symptoms associated with schizophrenia such as apathy, jumbled thoughts, concentration difficulties, and difficulties in interacting with others.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1279525"/>
          </a:xfrm>
          <a:solidFill>
            <a:srgbClr val="AA7A2B"/>
          </a:solidFill>
        </p:spPr>
        <p:txBody>
          <a:bodyPr lIns="274320"/>
          <a:lstStyle/>
          <a:p>
            <a:pPr algn="l" eaLnBrk="1" hangingPunct="1">
              <a:lnSpc>
                <a:spcPts val="4200"/>
              </a:lnSpc>
            </a:pPr>
            <a:r>
              <a:rPr lang="en-US" sz="4200" b="1" smtClean="0">
                <a:solidFill>
                  <a:srgbClr val="F8F6E3"/>
                </a:solidFill>
              </a:rPr>
              <a:t>Noteworthy Schools of Psychotherapy</a:t>
            </a:r>
          </a:p>
        </p:txBody>
      </p:sp>
      <p:sp>
        <p:nvSpPr>
          <p:cNvPr id="9219" name="Content Placeholder 2"/>
          <p:cNvSpPr>
            <a:spLocks noGrp="1"/>
          </p:cNvSpPr>
          <p:nvPr>
            <p:ph idx="1"/>
          </p:nvPr>
        </p:nvSpPr>
        <p:spPr>
          <a:xfrm>
            <a:off x="457200" y="1600200"/>
            <a:ext cx="7212013" cy="4525963"/>
          </a:xfrm>
        </p:spPr>
        <p:txBody>
          <a:bodyPr/>
          <a:lstStyle/>
          <a:p>
            <a:pPr eaLnBrk="1" hangingPunct="1">
              <a:spcBef>
                <a:spcPct val="0"/>
              </a:spcBef>
              <a:spcAft>
                <a:spcPts val="4200"/>
              </a:spcAft>
              <a:buFont typeface="Wingdings" pitchFamily="2" charset="2"/>
              <a:buChar char="§"/>
            </a:pPr>
            <a:r>
              <a:rPr lang="en-US" b="1" smtClean="0">
                <a:solidFill>
                  <a:srgbClr val="444EA2"/>
                </a:solidFill>
              </a:rPr>
              <a:t>Psychoanalysis</a:t>
            </a:r>
            <a:r>
              <a:rPr lang="en-US" smtClean="0"/>
              <a:t>, psychodynamic therapy</a:t>
            </a:r>
          </a:p>
          <a:p>
            <a:pPr eaLnBrk="1" hangingPunct="1">
              <a:spcBef>
                <a:spcPct val="0"/>
              </a:spcBef>
              <a:spcAft>
                <a:spcPts val="4200"/>
              </a:spcAft>
              <a:buFont typeface="Wingdings" pitchFamily="2" charset="2"/>
              <a:buChar char="§"/>
            </a:pPr>
            <a:r>
              <a:rPr lang="en-US" b="1" smtClean="0">
                <a:solidFill>
                  <a:srgbClr val="444EA2"/>
                </a:solidFill>
              </a:rPr>
              <a:t>Humanistic</a:t>
            </a:r>
            <a:r>
              <a:rPr lang="en-US" smtClean="0"/>
              <a:t>, client-centered therapy</a:t>
            </a:r>
          </a:p>
          <a:p>
            <a:pPr eaLnBrk="1" hangingPunct="1">
              <a:spcBef>
                <a:spcPct val="0"/>
              </a:spcBef>
              <a:spcAft>
                <a:spcPts val="4200"/>
              </a:spcAft>
              <a:buFont typeface="Wingdings" pitchFamily="2" charset="2"/>
              <a:buChar char="§"/>
            </a:pPr>
            <a:r>
              <a:rPr lang="en-US" b="1" smtClean="0">
                <a:solidFill>
                  <a:srgbClr val="444EA2"/>
                </a:solidFill>
              </a:rPr>
              <a:t>Behavior </a:t>
            </a:r>
            <a:r>
              <a:rPr lang="en-US" smtClean="0"/>
              <a:t>therapy, using conditioning </a:t>
            </a:r>
          </a:p>
          <a:p>
            <a:pPr eaLnBrk="1" hangingPunct="1">
              <a:spcBef>
                <a:spcPct val="0"/>
              </a:spcBef>
              <a:spcAft>
                <a:spcPts val="4200"/>
              </a:spcAft>
              <a:buFont typeface="Wingdings" pitchFamily="2" charset="2"/>
              <a:buChar char="§"/>
            </a:pPr>
            <a:r>
              <a:rPr lang="en-US" b="1" smtClean="0">
                <a:solidFill>
                  <a:srgbClr val="444EA2"/>
                </a:solidFill>
              </a:rPr>
              <a:t>Cognitive</a:t>
            </a:r>
            <a:r>
              <a:rPr lang="en-US" smtClean="0">
                <a:solidFill>
                  <a:srgbClr val="444EA2"/>
                </a:solidFill>
              </a:rPr>
              <a:t> </a:t>
            </a:r>
            <a:r>
              <a:rPr lang="en-US" smtClean="0"/>
              <a:t>therapy, changing thoughts</a:t>
            </a:r>
          </a:p>
        </p:txBody>
      </p:sp>
      <p:sp>
        <p:nvSpPr>
          <p:cNvPr id="4" name="Rectangle 3"/>
          <p:cNvSpPr>
            <a:spLocks noChangeArrowheads="1"/>
          </p:cNvSpPr>
          <p:nvPr/>
        </p:nvSpPr>
        <p:spPr bwMode="auto">
          <a:xfrm>
            <a:off x="1751013" y="2170113"/>
            <a:ext cx="6867525" cy="436562"/>
          </a:xfrm>
          <a:prstGeom prst="rect">
            <a:avLst/>
          </a:prstGeom>
          <a:noFill/>
          <a:ln w="9525">
            <a:noFill/>
            <a:miter lim="800000"/>
            <a:headEnd/>
            <a:tailEnd/>
          </a:ln>
        </p:spPr>
        <p:txBody>
          <a:bodyPr>
            <a:spAutoFit/>
          </a:bodyPr>
          <a:lstStyle/>
          <a:p>
            <a:pPr marL="0" lvl="1">
              <a:lnSpc>
                <a:spcPts val="2600"/>
              </a:lnSpc>
              <a:spcBef>
                <a:spcPct val="20000"/>
              </a:spcBef>
            </a:pPr>
            <a:r>
              <a:rPr lang="en-US" sz="2800">
                <a:solidFill>
                  <a:srgbClr val="3AA082"/>
                </a:solidFill>
                <a:latin typeface="Calibri" pitchFamily="34" charset="0"/>
              </a:rPr>
              <a:t>Sigmund Freud’s legacy carried on today</a:t>
            </a:r>
          </a:p>
        </p:txBody>
      </p:sp>
      <p:sp>
        <p:nvSpPr>
          <p:cNvPr id="5" name="Rectangle 4"/>
          <p:cNvSpPr>
            <a:spLocks noChangeArrowheads="1"/>
          </p:cNvSpPr>
          <p:nvPr/>
        </p:nvSpPr>
        <p:spPr bwMode="auto">
          <a:xfrm>
            <a:off x="1751013" y="3160713"/>
            <a:ext cx="6805612" cy="436562"/>
          </a:xfrm>
          <a:prstGeom prst="rect">
            <a:avLst/>
          </a:prstGeom>
          <a:noFill/>
          <a:ln w="9525">
            <a:noFill/>
            <a:miter lim="800000"/>
            <a:headEnd/>
            <a:tailEnd/>
          </a:ln>
        </p:spPr>
        <p:txBody>
          <a:bodyPr>
            <a:spAutoFit/>
          </a:bodyPr>
          <a:lstStyle/>
          <a:p>
            <a:pPr marL="0" lvl="1">
              <a:lnSpc>
                <a:spcPts val="2600"/>
              </a:lnSpc>
              <a:spcBef>
                <a:spcPct val="20000"/>
              </a:spcBef>
            </a:pPr>
            <a:r>
              <a:rPr lang="en-US" sz="2800">
                <a:solidFill>
                  <a:srgbClr val="3AA082"/>
                </a:solidFill>
                <a:latin typeface="Calibri" pitchFamily="34" charset="0"/>
              </a:rPr>
              <a:t>Carl Rogers and Abraham Maslow</a:t>
            </a:r>
          </a:p>
        </p:txBody>
      </p:sp>
      <p:sp>
        <p:nvSpPr>
          <p:cNvPr id="6" name="Rectangle 5"/>
          <p:cNvSpPr>
            <a:spLocks noChangeArrowheads="1"/>
          </p:cNvSpPr>
          <p:nvPr/>
        </p:nvSpPr>
        <p:spPr bwMode="auto">
          <a:xfrm>
            <a:off x="1751013" y="4194175"/>
            <a:ext cx="7177087" cy="425450"/>
          </a:xfrm>
          <a:prstGeom prst="rect">
            <a:avLst/>
          </a:prstGeom>
          <a:noFill/>
          <a:ln w="9525">
            <a:noFill/>
            <a:miter lim="800000"/>
            <a:headEnd/>
            <a:tailEnd/>
          </a:ln>
        </p:spPr>
        <p:txBody>
          <a:bodyPr>
            <a:spAutoFit/>
          </a:bodyPr>
          <a:lstStyle/>
          <a:p>
            <a:pPr marL="0" lvl="1">
              <a:lnSpc>
                <a:spcPts val="2600"/>
              </a:lnSpc>
              <a:spcBef>
                <a:spcPct val="20000"/>
              </a:spcBef>
            </a:pPr>
            <a:r>
              <a:rPr lang="en-US" sz="2800">
                <a:solidFill>
                  <a:srgbClr val="3AA082"/>
                </a:solidFill>
                <a:latin typeface="Calibri" pitchFamily="34" charset="0"/>
              </a:rPr>
              <a:t>B.F. Skinner and Ivan Pavlov applied to people</a:t>
            </a:r>
          </a:p>
        </p:txBody>
      </p:sp>
      <p:sp>
        <p:nvSpPr>
          <p:cNvPr id="7" name="Rectangle 6"/>
          <p:cNvSpPr>
            <a:spLocks noChangeArrowheads="1"/>
          </p:cNvSpPr>
          <p:nvPr/>
        </p:nvSpPr>
        <p:spPr bwMode="auto">
          <a:xfrm>
            <a:off x="1751013" y="5216525"/>
            <a:ext cx="6707187" cy="769938"/>
          </a:xfrm>
          <a:prstGeom prst="rect">
            <a:avLst/>
          </a:prstGeom>
          <a:noFill/>
          <a:ln w="9525">
            <a:noFill/>
            <a:miter lim="800000"/>
            <a:headEnd/>
            <a:tailEnd/>
          </a:ln>
        </p:spPr>
        <p:txBody>
          <a:bodyPr>
            <a:spAutoFit/>
          </a:bodyPr>
          <a:lstStyle/>
          <a:p>
            <a:pPr marL="0" lvl="1">
              <a:lnSpc>
                <a:spcPts val="2600"/>
              </a:lnSpc>
              <a:spcBef>
                <a:spcPct val="20000"/>
              </a:spcBef>
            </a:pPr>
            <a:r>
              <a:rPr lang="en-US" sz="2800">
                <a:solidFill>
                  <a:srgbClr val="3AA082"/>
                </a:solidFill>
                <a:latin typeface="Calibri" pitchFamily="34" charset="0"/>
              </a:rPr>
              <a:t>Aaron Beck and Albert Ellis, reducing errors and distress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F0AC6118-AAB6-4ED6-B79F-AB4142F7B5FA}" type="slidenum">
              <a:rPr lang="en-US"/>
              <a:pPr>
                <a:defRPr/>
              </a:pPr>
              <a:t>50</a:t>
            </a:fld>
            <a:endParaRPr lang="en-US"/>
          </a:p>
        </p:txBody>
      </p:sp>
      <p:sp>
        <p:nvSpPr>
          <p:cNvPr id="36867" name="Rectangle 2"/>
          <p:cNvSpPr>
            <a:spLocks noGrp="1" noChangeArrowheads="1"/>
          </p:cNvSpPr>
          <p:nvPr>
            <p:ph type="title"/>
          </p:nvPr>
        </p:nvSpPr>
        <p:spPr>
          <a:xfrm>
            <a:off x="671513" y="276225"/>
            <a:ext cx="7772400" cy="1143000"/>
          </a:xfrm>
        </p:spPr>
        <p:txBody>
          <a:bodyPr/>
          <a:lstStyle/>
          <a:p>
            <a:pPr eaLnBrk="1" hangingPunct="1"/>
            <a:r>
              <a:rPr lang="en-US" sz="4000" smtClean="0">
                <a:latin typeface="Palatino Linotype" pitchFamily="18" charset="0"/>
              </a:rPr>
              <a:t> Atypical Antipsychotic</a:t>
            </a:r>
          </a:p>
        </p:txBody>
      </p:sp>
      <p:sp>
        <p:nvSpPr>
          <p:cNvPr id="36868" name="Rectangle 3"/>
          <p:cNvSpPr>
            <a:spLocks noGrp="1" noChangeArrowheads="1"/>
          </p:cNvSpPr>
          <p:nvPr>
            <p:ph type="body" sz="half" idx="1"/>
          </p:nvPr>
        </p:nvSpPr>
        <p:spPr>
          <a:xfrm>
            <a:off x="519113" y="1600200"/>
            <a:ext cx="8077200" cy="1447800"/>
          </a:xfrm>
          <a:noFill/>
        </p:spPr>
        <p:txBody>
          <a:bodyPr/>
          <a:lstStyle/>
          <a:p>
            <a:pPr marL="0" indent="0" algn="ctr" eaLnBrk="1" hangingPunct="1">
              <a:buFontTx/>
              <a:buNone/>
            </a:pPr>
            <a:r>
              <a:rPr lang="en-US" sz="2800" smtClean="0">
                <a:latin typeface="Palatino Linotype" pitchFamily="18" charset="0"/>
              </a:rPr>
              <a:t>Clozapine (Clozaril) blocks receptors for dopamine and serotonin to remove the negative symptoms of schizophrenia.</a:t>
            </a:r>
          </a:p>
        </p:txBody>
      </p:sp>
      <p:pic>
        <p:nvPicPr>
          <p:cNvPr id="36869" name="Picture 46" descr="MyersPsy8e_fig"/>
          <p:cNvPicPr>
            <a:picLocks noGrp="1" noChangeAspect="1" noChangeArrowheads="1"/>
          </p:cNvPicPr>
          <p:nvPr>
            <p:ph sz="half" idx="2"/>
          </p:nvPr>
        </p:nvPicPr>
        <p:blipFill>
          <a:blip r:embed="rId3" cstate="print"/>
          <a:srcRect/>
          <a:stretch>
            <a:fillRect/>
          </a:stretch>
        </p:blipFill>
        <p:spPr>
          <a:xfrm>
            <a:off x="2262188" y="3200400"/>
            <a:ext cx="4586287" cy="3378200"/>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3181D443-B992-4CCC-B988-163331DA56B8}" type="slidenum">
              <a:rPr lang="en-US"/>
              <a:pPr>
                <a:defRPr/>
              </a:pPr>
              <a:t>51</a:t>
            </a:fld>
            <a:endParaRPr lang="en-US"/>
          </a:p>
        </p:txBody>
      </p:sp>
      <p:pic>
        <p:nvPicPr>
          <p:cNvPr id="37891" name="Picture 43" descr="MyersPsy8e_fig"/>
          <p:cNvPicPr>
            <a:picLocks noGrp="1" noChangeAspect="1" noChangeArrowheads="1"/>
          </p:cNvPicPr>
          <p:nvPr>
            <p:ph sz="half" idx="2"/>
          </p:nvPr>
        </p:nvPicPr>
        <p:blipFill>
          <a:blip r:embed="rId3" cstate="print"/>
          <a:srcRect/>
          <a:stretch>
            <a:fillRect/>
          </a:stretch>
        </p:blipFill>
        <p:spPr>
          <a:xfrm>
            <a:off x="3022600" y="3048000"/>
            <a:ext cx="3070225" cy="3581400"/>
          </a:xfrm>
          <a:noFill/>
        </p:spPr>
      </p:pic>
      <p:sp>
        <p:nvSpPr>
          <p:cNvPr id="37892" name="Rectangle 2"/>
          <p:cNvSpPr>
            <a:spLocks noGrp="1" noChangeArrowheads="1"/>
          </p:cNvSpPr>
          <p:nvPr>
            <p:ph type="title"/>
          </p:nvPr>
        </p:nvSpPr>
        <p:spPr>
          <a:xfrm>
            <a:off x="671513" y="276225"/>
            <a:ext cx="7772400" cy="1143000"/>
          </a:xfrm>
        </p:spPr>
        <p:txBody>
          <a:bodyPr/>
          <a:lstStyle/>
          <a:p>
            <a:pPr eaLnBrk="1" hangingPunct="1"/>
            <a:r>
              <a:rPr lang="en-US" sz="4000" smtClean="0">
                <a:latin typeface="Palatino Linotype" pitchFamily="18" charset="0"/>
              </a:rPr>
              <a:t>Antianxiety Drugs</a:t>
            </a:r>
          </a:p>
        </p:txBody>
      </p:sp>
      <p:sp>
        <p:nvSpPr>
          <p:cNvPr id="37893" name="Rectangle 3"/>
          <p:cNvSpPr>
            <a:spLocks noGrp="1" noChangeArrowheads="1"/>
          </p:cNvSpPr>
          <p:nvPr>
            <p:ph type="body" sz="half" idx="1"/>
          </p:nvPr>
        </p:nvSpPr>
        <p:spPr>
          <a:xfrm>
            <a:off x="685800" y="1600200"/>
            <a:ext cx="7758113" cy="1828800"/>
          </a:xfrm>
          <a:solidFill>
            <a:schemeClr val="bg1"/>
          </a:solidFill>
        </p:spPr>
        <p:txBody>
          <a:bodyPr/>
          <a:lstStyle/>
          <a:p>
            <a:pPr marL="0" indent="0" algn="ctr" eaLnBrk="1" hangingPunct="1">
              <a:buFontTx/>
              <a:buNone/>
            </a:pPr>
            <a:r>
              <a:rPr lang="en-US" sz="2400" smtClean="0">
                <a:latin typeface="Palatino Linotype" pitchFamily="18" charset="0"/>
              </a:rPr>
              <a:t>Antianxiety drugs (Xanax, Valium, and Ativan) depress the central nervous system and reduce anxiety and tension by elevating the levels of the Gamma-aminobutyric acid (GABA) neurotransmitter.</a:t>
            </a:r>
          </a:p>
        </p:txBody>
      </p:sp>
      <p:sp>
        <p:nvSpPr>
          <p:cNvPr id="37894" name="Rectangle 39"/>
          <p:cNvSpPr>
            <a:spLocks noChangeArrowheads="1"/>
          </p:cNvSpPr>
          <p:nvPr/>
        </p:nvSpPr>
        <p:spPr bwMode="auto">
          <a:xfrm>
            <a:off x="823913" y="4038600"/>
            <a:ext cx="7467600" cy="1617663"/>
          </a:xfrm>
          <a:prstGeom prst="rect">
            <a:avLst/>
          </a:prstGeom>
          <a:noFill/>
          <a:ln w="9525">
            <a:noFill/>
            <a:miter lim="800000"/>
            <a:headEnd/>
            <a:tailEnd/>
          </a:ln>
        </p:spPr>
        <p:txBody>
          <a:bodyPr/>
          <a:lstStyle/>
          <a:p>
            <a:pPr>
              <a:spcBef>
                <a:spcPct val="20000"/>
              </a:spcBef>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8B36524D-A040-412F-86AD-703A9EF3F75B}" type="slidenum">
              <a:rPr lang="en-US"/>
              <a:pPr>
                <a:defRPr/>
              </a:pPr>
              <a:t>52</a:t>
            </a:fld>
            <a:endParaRPr lang="en-US"/>
          </a:p>
        </p:txBody>
      </p:sp>
      <p:sp>
        <p:nvSpPr>
          <p:cNvPr id="38915" name="Rectangle 2"/>
          <p:cNvSpPr>
            <a:spLocks noGrp="1" noChangeArrowheads="1"/>
          </p:cNvSpPr>
          <p:nvPr>
            <p:ph type="title"/>
          </p:nvPr>
        </p:nvSpPr>
        <p:spPr>
          <a:xfrm>
            <a:off x="671513" y="257175"/>
            <a:ext cx="7772400" cy="1143000"/>
          </a:xfrm>
        </p:spPr>
        <p:txBody>
          <a:bodyPr/>
          <a:lstStyle/>
          <a:p>
            <a:pPr eaLnBrk="1" hangingPunct="1"/>
            <a:r>
              <a:rPr lang="en-US" sz="4000" smtClean="0">
                <a:latin typeface="Palatino Linotype" pitchFamily="18" charset="0"/>
              </a:rPr>
              <a:t>Antidepressant Drugs</a:t>
            </a:r>
          </a:p>
        </p:txBody>
      </p:sp>
      <p:sp>
        <p:nvSpPr>
          <p:cNvPr id="38916" name="Rectangle 6"/>
          <p:cNvSpPr>
            <a:spLocks noGrp="1" noChangeArrowheads="1"/>
          </p:cNvSpPr>
          <p:nvPr>
            <p:ph type="body" sz="half" idx="1"/>
          </p:nvPr>
        </p:nvSpPr>
        <p:spPr>
          <a:xfrm>
            <a:off x="677863" y="1585913"/>
            <a:ext cx="7758112" cy="1871662"/>
          </a:xfrm>
          <a:noFill/>
        </p:spPr>
        <p:txBody>
          <a:bodyPr/>
          <a:lstStyle/>
          <a:p>
            <a:pPr marL="0" indent="0" algn="ctr" eaLnBrk="1" hangingPunct="1">
              <a:buFontTx/>
              <a:buNone/>
            </a:pPr>
            <a:r>
              <a:rPr lang="en-US" sz="2400" smtClean="0">
                <a:latin typeface="Palatino Linotype" pitchFamily="18" charset="0"/>
              </a:rPr>
              <a:t>Antidepressant drugs like Prozac, Zoloft, and Paxil are Selective Serotonin Reuptake Inhibitors (SSRIs) that improve the mood by elevating levels of serotonin by inhibiting reuptake.</a:t>
            </a:r>
          </a:p>
        </p:txBody>
      </p:sp>
      <p:pic>
        <p:nvPicPr>
          <p:cNvPr id="38917" name="Picture 7" descr="MyersPsy8e_fig"/>
          <p:cNvPicPr>
            <a:picLocks noGrp="1" noChangeAspect="1" noChangeArrowheads="1"/>
          </p:cNvPicPr>
          <p:nvPr>
            <p:ph sz="half" idx="2"/>
          </p:nvPr>
        </p:nvPicPr>
        <p:blipFill>
          <a:blip r:embed="rId3" cstate="print"/>
          <a:srcRect/>
          <a:stretch>
            <a:fillRect/>
          </a:stretch>
        </p:blipFill>
        <p:spPr>
          <a:xfrm>
            <a:off x="2976563" y="3605213"/>
            <a:ext cx="3157537" cy="3024187"/>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5314950" cy="6857999"/>
        </p:xfrm>
        <a:graphic>
          <a:graphicData uri="http://schemas.openxmlformats.org/drawingml/2006/table">
            <a:tbl>
              <a:tblPr firstRow="1" bandRow="1">
                <a:tableStyleId>{073A0DAA-6AF3-43AB-8588-CEC1D06C72B9}</a:tableStyleId>
              </a:tblPr>
              <a:tblGrid>
                <a:gridCol w="1657378"/>
                <a:gridCol w="1713326"/>
                <a:gridCol w="1944246"/>
              </a:tblGrid>
              <a:tr h="849207">
                <a:tc>
                  <a:txBody>
                    <a:bodyPr/>
                    <a:lstStyle/>
                    <a:p>
                      <a:endParaRPr lang="en-US" sz="2400" b="1" dirty="0"/>
                    </a:p>
                  </a:txBody>
                  <a:tcPr marL="91439" marR="91439"/>
                </a:tc>
                <a:tc>
                  <a:txBody>
                    <a:bodyPr/>
                    <a:lstStyle/>
                    <a:p>
                      <a:pPr algn="ctr"/>
                      <a:r>
                        <a:rPr lang="en-US" sz="2400" b="1" dirty="0" smtClean="0"/>
                        <a:t>Mood Stabilizers</a:t>
                      </a:r>
                      <a:endParaRPr lang="en-US" sz="2400" b="1" dirty="0"/>
                    </a:p>
                  </a:txBody>
                  <a:tcPr marL="91439" marR="91439" anchor="ctr"/>
                </a:tc>
                <a:tc>
                  <a:txBody>
                    <a:bodyPr/>
                    <a:lstStyle/>
                    <a:p>
                      <a:pPr algn="ctr"/>
                      <a:r>
                        <a:rPr lang="en-US" sz="2400" b="1" dirty="0" smtClean="0"/>
                        <a:t>ADHD “Stimulants”</a:t>
                      </a:r>
                      <a:endParaRPr lang="en-US" sz="2400" b="1" dirty="0"/>
                    </a:p>
                  </a:txBody>
                  <a:tcPr marL="91439" marR="91439" anchor="ctr"/>
                </a:tc>
              </a:tr>
              <a:tr h="2234540">
                <a:tc>
                  <a:txBody>
                    <a:bodyPr/>
                    <a:lstStyle/>
                    <a:p>
                      <a:pPr algn="ctr"/>
                      <a:r>
                        <a:rPr lang="en-US" sz="2400" b="1" dirty="0" smtClean="0"/>
                        <a:t>What they do</a:t>
                      </a:r>
                      <a:endParaRPr lang="en-US" sz="2400" b="1" dirty="0"/>
                    </a:p>
                  </a:txBody>
                  <a:tcPr marL="91439" marR="91439"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Reduce the “highs” of mania as well as reduce the depressive “lows”</a:t>
                      </a:r>
                    </a:p>
                    <a:p>
                      <a:pPr marL="0" marR="0" indent="0" algn="l" defTabSz="914400" rtl="0" eaLnBrk="1" fontAlgn="auto" latinLnBrk="0" hangingPunct="1">
                        <a:lnSpc>
                          <a:spcPts val="1800"/>
                        </a:lnSpc>
                        <a:spcBef>
                          <a:spcPts val="0"/>
                        </a:spcBef>
                        <a:spcAft>
                          <a:spcPts val="0"/>
                        </a:spcAft>
                        <a:buClrTx/>
                        <a:buSzTx/>
                        <a:buFontTx/>
                        <a:buNone/>
                        <a:tabLst/>
                        <a:defRPr/>
                      </a:pPr>
                      <a:endParaRPr lang="en-US" sz="2200" dirty="0" smtClean="0"/>
                    </a:p>
                  </a:txBody>
                  <a:tcPr marL="91439" marR="91439"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Help control impulses, and reduce distractibility and the need for stimulation including fidgeting</a:t>
                      </a:r>
                    </a:p>
                  </a:txBody>
                  <a:tcPr marL="91439" marR="91439" anchor="ctr"/>
                </a:tc>
              </a:tr>
              <a:tr h="1887126">
                <a:tc>
                  <a:txBody>
                    <a:bodyPr/>
                    <a:lstStyle/>
                    <a:p>
                      <a:pPr algn="ctr"/>
                      <a:r>
                        <a:rPr lang="en-US" sz="2400" b="1" dirty="0" smtClean="0"/>
                        <a:t>How they work</a:t>
                      </a:r>
                      <a:endParaRPr lang="en-US" sz="2400" b="1" dirty="0"/>
                    </a:p>
                  </a:txBody>
                  <a:tcPr marL="91439" marR="91439" anchor="ctr"/>
                </a:tc>
                <a:tc>
                  <a:txBody>
                    <a:bodyPr/>
                    <a:lstStyle/>
                    <a:p>
                      <a:pPr>
                        <a:lnSpc>
                          <a:spcPts val="1800"/>
                        </a:lnSpc>
                      </a:pPr>
                      <a:r>
                        <a:rPr lang="en-US" sz="2200" dirty="0" smtClean="0"/>
                        <a:t>Under investigation</a:t>
                      </a:r>
                    </a:p>
                    <a:p>
                      <a:pPr>
                        <a:lnSpc>
                          <a:spcPts val="1800"/>
                        </a:lnSpc>
                      </a:pPr>
                      <a:endParaRPr lang="en-US" sz="2200" dirty="0"/>
                    </a:p>
                  </a:txBody>
                  <a:tcPr marL="91439" marR="91439"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Blocking reuptake of dopamine from synapses</a:t>
                      </a:r>
                    </a:p>
                    <a:p>
                      <a:pPr>
                        <a:lnSpc>
                          <a:spcPts val="1800"/>
                        </a:lnSpc>
                      </a:pPr>
                      <a:endParaRPr lang="en-US" sz="2200" dirty="0"/>
                    </a:p>
                  </a:txBody>
                  <a:tcPr marL="91439" marR="91439" anchor="ctr"/>
                </a:tc>
              </a:tr>
              <a:tr h="1887126">
                <a:tc>
                  <a:txBody>
                    <a:bodyPr/>
                    <a:lstStyle/>
                    <a:p>
                      <a:pPr algn="ctr"/>
                      <a:r>
                        <a:rPr lang="en-US" sz="2400" b="1" dirty="0" smtClean="0"/>
                        <a:t>Side effects</a:t>
                      </a:r>
                      <a:endParaRPr lang="en-US" sz="2400" b="1" dirty="0"/>
                    </a:p>
                  </a:txBody>
                  <a:tcPr marL="91439" marR="91439"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Various; blood levels must be monitored</a:t>
                      </a:r>
                    </a:p>
                    <a:p>
                      <a:pPr marL="0" marR="0" indent="0" algn="l" defTabSz="914400" rtl="0" eaLnBrk="1" fontAlgn="auto" latinLnBrk="0" hangingPunct="1">
                        <a:lnSpc>
                          <a:spcPts val="1800"/>
                        </a:lnSpc>
                        <a:spcBef>
                          <a:spcPts val="0"/>
                        </a:spcBef>
                        <a:spcAft>
                          <a:spcPts val="0"/>
                        </a:spcAft>
                        <a:buClrTx/>
                        <a:buSzTx/>
                        <a:buFontTx/>
                        <a:buNone/>
                        <a:tabLst/>
                        <a:defRPr/>
                      </a:pPr>
                      <a:endParaRPr lang="en-US" sz="2200" dirty="0" smtClean="0"/>
                    </a:p>
                  </a:txBody>
                  <a:tcPr marL="91439" marR="91439" anchor="ct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2200" dirty="0" smtClean="0"/>
                        <a:t>Decreased appetite</a:t>
                      </a:r>
                      <a:endParaRPr lang="en-US" sz="2200" dirty="0"/>
                    </a:p>
                  </a:txBody>
                  <a:tcPr marL="91439" marR="91439" anchor="ctr"/>
                </a:tc>
              </a:tr>
            </a:tbl>
          </a:graphicData>
        </a:graphic>
      </p:graphicFrame>
      <p:sp>
        <p:nvSpPr>
          <p:cNvPr id="4" name="Right Arrow 3"/>
          <p:cNvSpPr/>
          <p:nvPr/>
        </p:nvSpPr>
        <p:spPr>
          <a:xfrm>
            <a:off x="0" y="-30163"/>
            <a:ext cx="1724025" cy="998538"/>
          </a:xfrm>
          <a:prstGeom prst="rightArrow">
            <a:avLst/>
          </a:prstGeom>
          <a:solidFill>
            <a:srgbClr val="A939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5081" name="Rectangle 2"/>
          <p:cNvSpPr>
            <a:spLocks noChangeArrowheads="1"/>
          </p:cNvSpPr>
          <p:nvPr/>
        </p:nvSpPr>
        <p:spPr bwMode="auto">
          <a:xfrm>
            <a:off x="0" y="166688"/>
            <a:ext cx="1725613" cy="604837"/>
          </a:xfrm>
          <a:prstGeom prst="rect">
            <a:avLst/>
          </a:prstGeom>
          <a:noFill/>
          <a:ln w="9525">
            <a:noFill/>
            <a:miter lim="800000"/>
            <a:headEnd/>
            <a:tailEnd/>
          </a:ln>
        </p:spPr>
        <p:txBody>
          <a:bodyPr>
            <a:spAutoFit/>
          </a:bodyPr>
          <a:lstStyle/>
          <a:p>
            <a:pPr>
              <a:lnSpc>
                <a:spcPts val="2000"/>
              </a:lnSpc>
            </a:pPr>
            <a:r>
              <a:rPr lang="en-US" sz="2400" b="1">
                <a:solidFill>
                  <a:srgbClr val="FFFFFF"/>
                </a:solidFill>
                <a:latin typeface="Calibri" pitchFamily="34" charset="0"/>
              </a:rPr>
              <a:t>Types of Medication</a:t>
            </a:r>
          </a:p>
        </p:txBody>
      </p:sp>
      <p:pic>
        <p:nvPicPr>
          <p:cNvPr id="45082" name="Picture 2"/>
          <p:cNvPicPr>
            <a:picLocks noChangeAspect="1" noChangeArrowheads="1"/>
          </p:cNvPicPr>
          <p:nvPr/>
        </p:nvPicPr>
        <p:blipFill>
          <a:blip r:embed="rId3" cstate="print"/>
          <a:srcRect/>
          <a:stretch>
            <a:fillRect/>
          </a:stretch>
        </p:blipFill>
        <p:spPr bwMode="auto">
          <a:xfrm>
            <a:off x="5456238" y="3175"/>
            <a:ext cx="3602037" cy="3400425"/>
          </a:xfrm>
          <a:prstGeom prst="rect">
            <a:avLst/>
          </a:prstGeom>
          <a:noFill/>
          <a:ln w="9525">
            <a:noFill/>
            <a:miter lim="800000"/>
            <a:headEnd/>
            <a:tailEnd/>
          </a:ln>
        </p:spPr>
      </p:pic>
      <p:pic>
        <p:nvPicPr>
          <p:cNvPr id="45083" name="Picture 3"/>
          <p:cNvPicPr>
            <a:picLocks noChangeAspect="1" noChangeArrowheads="1"/>
          </p:cNvPicPr>
          <p:nvPr/>
        </p:nvPicPr>
        <p:blipFill>
          <a:blip r:embed="rId4" cstate="print"/>
          <a:srcRect/>
          <a:stretch>
            <a:fillRect/>
          </a:stretch>
        </p:blipFill>
        <p:spPr bwMode="auto">
          <a:xfrm>
            <a:off x="5484813" y="3532188"/>
            <a:ext cx="3573462" cy="304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54025" y="1466850"/>
            <a:ext cx="3249613" cy="2190750"/>
          </a:xfrm>
        </p:spPr>
        <p:txBody>
          <a:bodyPr/>
          <a:lstStyle/>
          <a:p>
            <a:pPr eaLnBrk="1" hangingPunct="1">
              <a:lnSpc>
                <a:spcPts val="2400"/>
              </a:lnSpc>
              <a:spcAft>
                <a:spcPts val="600"/>
              </a:spcAft>
              <a:buFont typeface="Wingdings" pitchFamily="2" charset="2"/>
              <a:buChar char="§"/>
            </a:pPr>
            <a:r>
              <a:rPr lang="en-US" sz="2600" smtClean="0"/>
              <a:t>Electroconvulsive therapy [ECT] induces a mild seizure that disrupts severe depression for some people.</a:t>
            </a:r>
          </a:p>
          <a:p>
            <a:pPr eaLnBrk="1" hangingPunct="1">
              <a:lnSpc>
                <a:spcPts val="2400"/>
              </a:lnSpc>
              <a:spcAft>
                <a:spcPts val="600"/>
              </a:spcAft>
              <a:buFont typeface="Wingdings" pitchFamily="2" charset="2"/>
              <a:buChar char="§"/>
            </a:pPr>
            <a:r>
              <a:rPr lang="en-US" sz="2600" smtClean="0"/>
              <a:t>This might allow neural re-wiring, and might boost neurogenesis. </a:t>
            </a:r>
          </a:p>
          <a:p>
            <a:pPr eaLnBrk="1" hangingPunct="1">
              <a:lnSpc>
                <a:spcPts val="2400"/>
              </a:lnSpc>
              <a:spcAft>
                <a:spcPts val="600"/>
              </a:spcAft>
              <a:buFont typeface="Wingdings" pitchFamily="2" charset="2"/>
              <a:buChar char="§"/>
            </a:pPr>
            <a:endParaRPr lang="en-US" sz="2600" smtClean="0"/>
          </a:p>
          <a:p>
            <a:pPr eaLnBrk="1" hangingPunct="1">
              <a:lnSpc>
                <a:spcPts val="2400"/>
              </a:lnSpc>
              <a:spcAft>
                <a:spcPts val="600"/>
              </a:spcAft>
              <a:buFont typeface="Wingdings" pitchFamily="2" charset="2"/>
              <a:buChar char="§"/>
            </a:pPr>
            <a:endParaRPr lang="en-US" sz="2600" smtClean="0"/>
          </a:p>
        </p:txBody>
      </p:sp>
      <p:sp>
        <p:nvSpPr>
          <p:cNvPr id="46083" name="Title 1"/>
          <p:cNvSpPr>
            <a:spLocks noGrp="1"/>
          </p:cNvSpPr>
          <p:nvPr>
            <p:ph type="title"/>
          </p:nvPr>
        </p:nvSpPr>
        <p:spPr>
          <a:xfrm>
            <a:off x="468313" y="0"/>
            <a:ext cx="8229600" cy="1143000"/>
          </a:xfrm>
        </p:spPr>
        <p:txBody>
          <a:bodyPr/>
          <a:lstStyle/>
          <a:p>
            <a:pPr eaLnBrk="1" hangingPunct="1"/>
            <a:r>
              <a:rPr lang="en-US" b="1" smtClean="0">
                <a:solidFill>
                  <a:srgbClr val="3AA082"/>
                </a:solidFill>
              </a:rPr>
              <a:t>Electroconvulsive Therapy (ECT)</a:t>
            </a:r>
          </a:p>
        </p:txBody>
      </p:sp>
      <p:grpSp>
        <p:nvGrpSpPr>
          <p:cNvPr id="46084" name="Group 4"/>
          <p:cNvGrpSpPr>
            <a:grpSpLocks/>
          </p:cNvGrpSpPr>
          <p:nvPr/>
        </p:nvGrpSpPr>
        <p:grpSpPr bwMode="auto">
          <a:xfrm>
            <a:off x="3703638" y="1004888"/>
            <a:ext cx="5440362" cy="5853112"/>
            <a:chOff x="3703319" y="1005593"/>
            <a:chExt cx="5440681" cy="5852408"/>
          </a:xfrm>
        </p:grpSpPr>
        <p:pic>
          <p:nvPicPr>
            <p:cNvPr id="46085" name="Picture 2"/>
            <p:cNvPicPr>
              <a:picLocks noChangeAspect="1" noChangeArrowheads="1"/>
            </p:cNvPicPr>
            <p:nvPr/>
          </p:nvPicPr>
          <p:blipFill>
            <a:blip r:embed="rId3" cstate="print"/>
            <a:srcRect/>
            <a:stretch>
              <a:fillRect/>
            </a:stretch>
          </p:blipFill>
          <p:spPr bwMode="auto">
            <a:xfrm>
              <a:off x="3703319" y="1005593"/>
              <a:ext cx="5440681" cy="5852408"/>
            </a:xfrm>
            <a:prstGeom prst="rect">
              <a:avLst/>
            </a:prstGeom>
            <a:noFill/>
            <a:ln w="9525">
              <a:noFill/>
              <a:miter lim="800000"/>
              <a:headEnd/>
              <a:tailEnd/>
            </a:ln>
          </p:spPr>
        </p:pic>
        <p:sp>
          <p:nvSpPr>
            <p:cNvPr id="4" name="Rectangle 3"/>
            <p:cNvSpPr/>
            <p:nvPr/>
          </p:nvSpPr>
          <p:spPr>
            <a:xfrm>
              <a:off x="3703319" y="1005593"/>
              <a:ext cx="422300" cy="1371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1782763"/>
          </a:xfrm>
        </p:spPr>
        <p:txBody>
          <a:bodyPr/>
          <a:lstStyle/>
          <a:p>
            <a:pPr eaLnBrk="1" hangingPunct="1">
              <a:lnSpc>
                <a:spcPts val="4000"/>
              </a:lnSpc>
            </a:pPr>
            <a:r>
              <a:rPr lang="en-US" b="1" smtClean="0">
                <a:solidFill>
                  <a:srgbClr val="3AA082"/>
                </a:solidFill>
              </a:rPr>
              <a:t>Repeated Transcranial Magnetic Stimulation</a:t>
            </a:r>
          </a:p>
        </p:txBody>
      </p:sp>
      <p:pic>
        <p:nvPicPr>
          <p:cNvPr id="47107" name="Picture 2"/>
          <p:cNvPicPr>
            <a:picLocks noChangeAspect="1" noChangeArrowheads="1"/>
          </p:cNvPicPr>
          <p:nvPr/>
        </p:nvPicPr>
        <p:blipFill>
          <a:blip r:embed="rId3" cstate="print"/>
          <a:srcRect/>
          <a:stretch>
            <a:fillRect/>
          </a:stretch>
        </p:blipFill>
        <p:spPr bwMode="auto">
          <a:xfrm>
            <a:off x="0" y="1668463"/>
            <a:ext cx="6675438" cy="5189537"/>
          </a:xfrm>
          <a:prstGeom prst="rect">
            <a:avLst/>
          </a:prstGeom>
          <a:noFill/>
          <a:ln w="9525">
            <a:noFill/>
            <a:miter lim="800000"/>
            <a:headEnd/>
            <a:tailEnd/>
          </a:ln>
        </p:spPr>
      </p:pic>
      <p:sp>
        <p:nvSpPr>
          <p:cNvPr id="47108" name="Content Placeholder 2"/>
          <p:cNvSpPr>
            <a:spLocks noGrp="1"/>
          </p:cNvSpPr>
          <p:nvPr>
            <p:ph idx="1"/>
          </p:nvPr>
        </p:nvSpPr>
        <p:spPr>
          <a:xfrm>
            <a:off x="6518275" y="1436688"/>
            <a:ext cx="2625725" cy="1855787"/>
          </a:xfrm>
          <a:solidFill>
            <a:srgbClr val="F36F21"/>
          </a:solidFill>
        </p:spPr>
        <p:txBody>
          <a:bodyPr/>
          <a:lstStyle/>
          <a:p>
            <a:pPr marL="0" indent="0" eaLnBrk="1" hangingPunct="1">
              <a:lnSpc>
                <a:spcPts val="2400"/>
              </a:lnSpc>
              <a:spcAft>
                <a:spcPts val="600"/>
              </a:spcAft>
              <a:buFont typeface="Arial" charset="0"/>
              <a:buNone/>
            </a:pPr>
            <a:r>
              <a:rPr lang="en-US" sz="2600" smtClean="0">
                <a:solidFill>
                  <a:srgbClr val="F8F6E3"/>
                </a:solidFill>
              </a:rPr>
              <a:t>Another option is repeated </a:t>
            </a:r>
            <a:r>
              <a:rPr lang="en-US" sz="2600" b="1" smtClean="0">
                <a:solidFill>
                  <a:srgbClr val="F8F6E3"/>
                </a:solidFill>
              </a:rPr>
              <a:t>deep-brain stimulation</a:t>
            </a:r>
            <a:r>
              <a:rPr lang="en-US" sz="2600" smtClean="0">
                <a:solidFill>
                  <a:srgbClr val="F8F6E3"/>
                </a:solidFill>
              </a:rPr>
              <a:t> using implanted electrodes.</a:t>
            </a:r>
          </a:p>
        </p:txBody>
      </p:sp>
      <p:sp>
        <p:nvSpPr>
          <p:cNvPr id="47109" name="Rectangle 3"/>
          <p:cNvSpPr>
            <a:spLocks noChangeArrowheads="1"/>
          </p:cNvSpPr>
          <p:nvPr/>
        </p:nvSpPr>
        <p:spPr bwMode="auto">
          <a:xfrm>
            <a:off x="6675438" y="4264025"/>
            <a:ext cx="2468562" cy="2257425"/>
          </a:xfrm>
          <a:prstGeom prst="rect">
            <a:avLst/>
          </a:prstGeom>
          <a:solidFill>
            <a:schemeClr val="bg1"/>
          </a:solidFill>
          <a:ln w="9525">
            <a:noFill/>
            <a:miter lim="800000"/>
            <a:headEnd/>
            <a:tailEnd/>
          </a:ln>
        </p:spPr>
        <p:txBody>
          <a:bodyPr/>
          <a:lstStyle/>
          <a:p>
            <a:pPr>
              <a:lnSpc>
                <a:spcPts val="2400"/>
              </a:lnSpc>
              <a:spcBef>
                <a:spcPct val="20000"/>
              </a:spcBef>
              <a:spcAft>
                <a:spcPts val="600"/>
              </a:spcAft>
              <a:buFont typeface="Arial" charset="0"/>
              <a:buNone/>
            </a:pPr>
            <a:r>
              <a:rPr lang="en-US" sz="2600">
                <a:latin typeface="Calibri" pitchFamily="34" charset="0"/>
              </a:rPr>
              <a:t>Like ECT, these techniques may disrupt depressive electrochemical brain patterns.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6038" y="1466850"/>
            <a:ext cx="4572000" cy="4572000"/>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A9397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spcCol="1270" anchor="ctr"/>
          <a:lstStyle/>
          <a:p>
            <a:pPr algn="ctr" defTabSz="1066800" fontAlgn="auto">
              <a:lnSpc>
                <a:spcPts val="2800"/>
              </a:lnSpc>
              <a:spcAft>
                <a:spcPts val="0"/>
              </a:spcAft>
              <a:defRPr/>
            </a:pPr>
            <a:r>
              <a:rPr lang="en-US" sz="2800" dirty="0">
                <a:solidFill>
                  <a:srgbClr val="F8F6E3"/>
                </a:solidFill>
              </a:rPr>
              <a:t>A </a:t>
            </a:r>
            <a:r>
              <a:rPr lang="en-US" sz="2800" b="1" dirty="0">
                <a:solidFill>
                  <a:schemeClr val="accent6">
                    <a:lumMod val="60000"/>
                    <a:lumOff val="40000"/>
                  </a:schemeClr>
                </a:solidFill>
              </a:rPr>
              <a:t>lobotomy</a:t>
            </a:r>
          </a:p>
          <a:p>
            <a:pPr algn="ctr" defTabSz="1066800" fontAlgn="auto">
              <a:lnSpc>
                <a:spcPts val="2800"/>
              </a:lnSpc>
              <a:spcAft>
                <a:spcPts val="0"/>
              </a:spcAft>
              <a:defRPr/>
            </a:pPr>
            <a:r>
              <a:rPr lang="en-US" sz="2800" dirty="0">
                <a:solidFill>
                  <a:srgbClr val="F8F6E3"/>
                </a:solidFill>
              </a:rPr>
              <a:t>destroys the connections between the frontal lobes and the rest of the brain. This decreases depression, but also destroys initiative, judgment, and  cognition.</a:t>
            </a:r>
          </a:p>
        </p:txBody>
      </p:sp>
      <p:sp>
        <p:nvSpPr>
          <p:cNvPr id="11" name="Rectangle 10"/>
          <p:cNvSpPr/>
          <p:nvPr/>
        </p:nvSpPr>
        <p:spPr>
          <a:xfrm>
            <a:off x="652463" y="150813"/>
            <a:ext cx="7932737" cy="769937"/>
          </a:xfrm>
          <a:prstGeom prst="rect">
            <a:avLst/>
          </a:prstGeom>
        </p:spPr>
        <p:txBody>
          <a:bodyPr anchor="ctr">
            <a:normAutofit/>
          </a:bodyPr>
          <a:lstStyle/>
          <a:p>
            <a:pPr algn="ctr" fontAlgn="auto">
              <a:spcAft>
                <a:spcPts val="0"/>
              </a:spcAft>
              <a:defRPr/>
            </a:pPr>
            <a:r>
              <a:rPr lang="en-US" sz="4400" b="1" dirty="0">
                <a:solidFill>
                  <a:srgbClr val="3AA082"/>
                </a:solidFill>
                <a:latin typeface="+mj-lt"/>
                <a:ea typeface="+mj-ea"/>
                <a:cs typeface="+mj-cs"/>
              </a:rPr>
              <a:t>Psychosurgery</a:t>
            </a:r>
            <a:endParaRPr lang="en-US" sz="4400" b="1" baseline="30000" dirty="0">
              <a:solidFill>
                <a:srgbClr val="3AA082"/>
              </a:solidFill>
              <a:latin typeface="+mj-lt"/>
              <a:ea typeface="+mj-ea"/>
              <a:cs typeface="+mj-cs"/>
            </a:endParaRPr>
          </a:p>
        </p:txBody>
      </p:sp>
      <p:sp>
        <p:nvSpPr>
          <p:cNvPr id="9" name="Freeform 8"/>
          <p:cNvSpPr/>
          <p:nvPr/>
        </p:nvSpPr>
        <p:spPr>
          <a:xfrm>
            <a:off x="4572000" y="1371600"/>
            <a:ext cx="4572000" cy="4572000"/>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3AA0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spcCol="1270" anchor="ctr"/>
          <a:lstStyle/>
          <a:p>
            <a:pPr algn="ctr" defTabSz="1066800" fontAlgn="auto">
              <a:lnSpc>
                <a:spcPts val="2800"/>
              </a:lnSpc>
              <a:spcAft>
                <a:spcPts val="0"/>
              </a:spcAft>
              <a:defRPr/>
            </a:pPr>
            <a:r>
              <a:rPr lang="en-US" sz="2800" b="1" dirty="0">
                <a:solidFill>
                  <a:schemeClr val="accent6">
                    <a:lumMod val="60000"/>
                    <a:lumOff val="40000"/>
                  </a:schemeClr>
                </a:solidFill>
              </a:rPr>
              <a:t>Microsurgery </a:t>
            </a:r>
          </a:p>
          <a:p>
            <a:pPr algn="ctr" defTabSz="1066800" fontAlgn="auto">
              <a:lnSpc>
                <a:spcPts val="2800"/>
              </a:lnSpc>
              <a:spcAft>
                <a:spcPts val="0"/>
              </a:spcAft>
              <a:defRPr/>
            </a:pPr>
            <a:r>
              <a:rPr lang="en-US" sz="2800" dirty="0">
                <a:solidFill>
                  <a:srgbClr val="F8F6E3"/>
                </a:solidFill>
              </a:rPr>
              <a:t>might work by disrupting problematic neural networks involved with aggression or obsessive-compulsive disorder.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ppt_w</p:attrName>
                                        </p:attrNameLst>
                                      </p:cBhvr>
                                      <p:tavLst>
                                        <p:tav tm="0" fmla="#ppt_w*sin(2.5*pi*$)">
                                          <p:val>
                                            <p:fltVal val="0"/>
                                          </p:val>
                                        </p:tav>
                                        <p:tav tm="100000">
                                          <p:val>
                                            <p:fltVal val="1"/>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1FD28745-6EDE-4687-9E8F-20F753EE3D67}" type="slidenum">
              <a:rPr lang="en-US"/>
              <a:pPr>
                <a:defRPr/>
              </a:pPr>
              <a:t>57</a:t>
            </a:fld>
            <a:endParaRPr lang="en-US"/>
          </a:p>
        </p:txBody>
      </p:sp>
      <p:sp>
        <p:nvSpPr>
          <p:cNvPr id="43011" name="Rectangle 2"/>
          <p:cNvSpPr>
            <a:spLocks noGrp="1" noChangeArrowheads="1"/>
          </p:cNvSpPr>
          <p:nvPr>
            <p:ph type="title"/>
          </p:nvPr>
        </p:nvSpPr>
        <p:spPr>
          <a:xfrm>
            <a:off x="685800" y="0"/>
            <a:ext cx="7772400" cy="1143000"/>
          </a:xfrm>
        </p:spPr>
        <p:txBody>
          <a:bodyPr/>
          <a:lstStyle/>
          <a:p>
            <a:pPr eaLnBrk="1" hangingPunct="1"/>
            <a:r>
              <a:rPr lang="en-US" sz="4000" smtClean="0">
                <a:latin typeface="Palatino Linotype" pitchFamily="18" charset="0"/>
              </a:rPr>
              <a:t>Psychosurgery</a:t>
            </a:r>
          </a:p>
        </p:txBody>
      </p:sp>
      <p:pic>
        <p:nvPicPr>
          <p:cNvPr id="43012" name="Picture 3" descr="psico08"/>
          <p:cNvPicPr>
            <a:picLocks noGrp="1" noChangeAspect="1" noChangeArrowheads="1"/>
          </p:cNvPicPr>
          <p:nvPr>
            <p:ph sz="half" idx="1"/>
          </p:nvPr>
        </p:nvPicPr>
        <p:blipFill>
          <a:blip r:embed="rId3" cstate="print"/>
          <a:srcRect/>
          <a:stretch>
            <a:fillRect/>
          </a:stretch>
        </p:blipFill>
        <p:spPr>
          <a:xfrm>
            <a:off x="4953000" y="1057275"/>
            <a:ext cx="3609975" cy="5148263"/>
          </a:xfrm>
          <a:noFill/>
        </p:spPr>
      </p:pic>
      <p:sp>
        <p:nvSpPr>
          <p:cNvPr id="43013" name="Text Box 4"/>
          <p:cNvSpPr txBox="1">
            <a:spLocks noChangeArrowheads="1"/>
          </p:cNvSpPr>
          <p:nvPr/>
        </p:nvSpPr>
        <p:spPr bwMode="auto">
          <a:xfrm>
            <a:off x="381000" y="1600200"/>
            <a:ext cx="4191000" cy="4031873"/>
          </a:xfrm>
          <a:prstGeom prst="rect">
            <a:avLst/>
          </a:prstGeom>
          <a:noFill/>
          <a:ln w="9525">
            <a:noFill/>
            <a:miter lim="800000"/>
            <a:headEnd/>
            <a:tailEnd/>
          </a:ln>
        </p:spPr>
        <p:txBody>
          <a:bodyPr>
            <a:spAutoFit/>
          </a:bodyPr>
          <a:lstStyle/>
          <a:p>
            <a:r>
              <a:rPr lang="en-US" sz="3200" dirty="0">
                <a:latin typeface="Palatino Linotype" pitchFamily="18" charset="0"/>
              </a:rPr>
              <a:t>Psychosurgery was popular even in Neolithic times. Although used sparingly today, </a:t>
            </a:r>
            <a:r>
              <a:rPr lang="en-US" sz="3200" dirty="0" smtClean="0">
                <a:latin typeface="Palatino Linotype" pitchFamily="18" charset="0"/>
              </a:rPr>
              <a:t>about 200 </a:t>
            </a:r>
            <a:r>
              <a:rPr lang="en-US" sz="3200" dirty="0">
                <a:latin typeface="Palatino Linotype" pitchFamily="18" charset="0"/>
              </a:rPr>
              <a:t>such operations do take place in the US alone.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6F1C7DE0-F5E9-46B3-B502-95427E77C54A}" type="slidenum">
              <a:rPr lang="en-US"/>
              <a:pPr>
                <a:defRPr/>
              </a:pPr>
              <a:t>58</a:t>
            </a:fld>
            <a:endParaRPr lang="en-US"/>
          </a:p>
        </p:txBody>
      </p:sp>
      <p:sp>
        <p:nvSpPr>
          <p:cNvPr id="45059" name="Rectangle 2"/>
          <p:cNvSpPr>
            <a:spLocks noGrp="1" noChangeArrowheads="1"/>
          </p:cNvSpPr>
          <p:nvPr>
            <p:ph type="title"/>
          </p:nvPr>
        </p:nvSpPr>
        <p:spPr>
          <a:xfrm>
            <a:off x="685800" y="1"/>
            <a:ext cx="7772400" cy="756356"/>
          </a:xfrm>
        </p:spPr>
        <p:txBody>
          <a:bodyPr/>
          <a:lstStyle/>
          <a:p>
            <a:pPr eaLnBrk="1" hangingPunct="1"/>
            <a:r>
              <a:rPr lang="en-US" sz="4000" dirty="0" smtClean="0">
                <a:latin typeface="Palatino Linotype" pitchFamily="18" charset="0"/>
              </a:rPr>
              <a:t>Psychosurgery</a:t>
            </a:r>
          </a:p>
        </p:txBody>
      </p:sp>
      <p:sp>
        <p:nvSpPr>
          <p:cNvPr id="45060" name="Text Box 3"/>
          <p:cNvSpPr txBox="1">
            <a:spLocks noChangeArrowheads="1"/>
          </p:cNvSpPr>
          <p:nvPr/>
        </p:nvSpPr>
        <p:spPr bwMode="auto">
          <a:xfrm>
            <a:off x="380999" y="824090"/>
            <a:ext cx="8548511" cy="1384995"/>
          </a:xfrm>
          <a:prstGeom prst="rect">
            <a:avLst/>
          </a:prstGeom>
          <a:noFill/>
          <a:ln w="9525">
            <a:noFill/>
            <a:miter lim="800000"/>
            <a:headEnd/>
            <a:tailEnd/>
          </a:ln>
        </p:spPr>
        <p:txBody>
          <a:bodyPr wrap="square">
            <a:spAutoFit/>
          </a:bodyPr>
          <a:lstStyle/>
          <a:p>
            <a:r>
              <a:rPr lang="en-US" sz="2800" dirty="0">
                <a:latin typeface="Palatino Linotype" pitchFamily="18" charset="0"/>
              </a:rPr>
              <a:t>Modern methods use stereotactic neurosurgery and </a:t>
            </a:r>
            <a:r>
              <a:rPr lang="en-US" sz="2800" dirty="0" err="1">
                <a:latin typeface="Palatino Linotype" pitchFamily="18" charset="0"/>
              </a:rPr>
              <a:t>radiosurgery</a:t>
            </a:r>
            <a:r>
              <a:rPr lang="en-US" sz="2800" dirty="0">
                <a:latin typeface="Palatino Linotype" pitchFamily="18" charset="0"/>
              </a:rPr>
              <a:t> (</a:t>
            </a:r>
            <a:r>
              <a:rPr lang="en-US" sz="2800" dirty="0" err="1">
                <a:latin typeface="Palatino Linotype" pitchFamily="18" charset="0"/>
              </a:rPr>
              <a:t>Laksell</a:t>
            </a:r>
            <a:r>
              <a:rPr lang="en-US" sz="2800" dirty="0">
                <a:latin typeface="Palatino Linotype" pitchFamily="18" charset="0"/>
              </a:rPr>
              <a:t>, 1951) that refine older methods of psychosurgery.</a:t>
            </a:r>
          </a:p>
        </p:txBody>
      </p:sp>
      <p:pic>
        <p:nvPicPr>
          <p:cNvPr id="45062" name="Picture 5" descr="stereoax"/>
          <p:cNvPicPr>
            <a:picLocks noChangeAspect="1" noChangeArrowheads="1"/>
          </p:cNvPicPr>
          <p:nvPr/>
        </p:nvPicPr>
        <p:blipFill>
          <a:blip r:embed="rId3" cstate="print"/>
          <a:srcRect/>
          <a:stretch>
            <a:fillRect/>
          </a:stretch>
        </p:blipFill>
        <p:spPr bwMode="auto">
          <a:xfrm>
            <a:off x="4986867" y="2322279"/>
            <a:ext cx="3886200" cy="3910952"/>
          </a:xfrm>
          <a:prstGeom prst="rect">
            <a:avLst/>
          </a:prstGeom>
          <a:noFill/>
          <a:ln w="9525">
            <a:noFill/>
            <a:miter lim="800000"/>
            <a:headEnd/>
            <a:tailEnd/>
          </a:ln>
        </p:spPr>
      </p:pic>
      <p:pic>
        <p:nvPicPr>
          <p:cNvPr id="45063" name="Picture 6" descr="casstarget"/>
          <p:cNvPicPr>
            <a:picLocks noGrp="1" noChangeAspect="1" noChangeArrowheads="1"/>
          </p:cNvPicPr>
          <p:nvPr>
            <p:ph idx="1"/>
          </p:nvPr>
        </p:nvPicPr>
        <p:blipFill>
          <a:blip r:embed="rId4" cstate="print"/>
          <a:srcRect/>
          <a:stretch>
            <a:fillRect/>
          </a:stretch>
        </p:blipFill>
        <p:spPr>
          <a:xfrm>
            <a:off x="146755" y="2656052"/>
            <a:ext cx="4708315" cy="3167957"/>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DD8C0EE-6A8F-4B7A-ADBB-7F5062C8D1C8}" type="slidenum">
              <a:rPr lang="en-US"/>
              <a:pPr>
                <a:defRPr/>
              </a:pPr>
              <a:t>59</a:t>
            </a:fld>
            <a:endParaRPr lang="en-US"/>
          </a:p>
        </p:txBody>
      </p:sp>
      <p:sp>
        <p:nvSpPr>
          <p:cNvPr id="46083" name="Rectangle 2"/>
          <p:cNvSpPr>
            <a:spLocks noGrp="1" noChangeArrowheads="1"/>
          </p:cNvSpPr>
          <p:nvPr>
            <p:ph type="title"/>
          </p:nvPr>
        </p:nvSpPr>
        <p:spPr>
          <a:xfrm>
            <a:off x="671513" y="0"/>
            <a:ext cx="7772400" cy="1066800"/>
          </a:xfrm>
        </p:spPr>
        <p:txBody>
          <a:bodyPr/>
          <a:lstStyle/>
          <a:p>
            <a:pPr eaLnBrk="1" hangingPunct="1"/>
            <a:r>
              <a:rPr lang="en-US" sz="3600" smtClean="0">
                <a:latin typeface="Palatino Linotype" pitchFamily="18" charset="0"/>
              </a:rPr>
              <a:t>Psychological Disorders are Biopsychosocial in Nature</a:t>
            </a:r>
          </a:p>
        </p:txBody>
      </p:sp>
      <p:pic>
        <p:nvPicPr>
          <p:cNvPr id="46084" name="Picture 3" descr="MyersPsy8e_fig"/>
          <p:cNvPicPr>
            <a:picLocks noGrp="1" noChangeAspect="1" noChangeArrowheads="1"/>
          </p:cNvPicPr>
          <p:nvPr>
            <p:ph idx="1"/>
          </p:nvPr>
        </p:nvPicPr>
        <p:blipFill>
          <a:blip r:embed="rId3" cstate="print"/>
          <a:srcRect/>
          <a:stretch>
            <a:fillRect/>
          </a:stretch>
        </p:blipFill>
        <p:spPr>
          <a:xfrm>
            <a:off x="1143000" y="1219200"/>
            <a:ext cx="6903046" cy="5486400"/>
          </a:xfr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90A6CC4-C338-4089-A3AB-7B683B04DD08}" type="slidenum">
              <a:rPr lang="en-US"/>
              <a:pPr>
                <a:defRPr/>
              </a:pPr>
              <a:t>6</a:t>
            </a:fld>
            <a:endParaRPr lang="en-US"/>
          </a:p>
        </p:txBody>
      </p:sp>
      <p:sp>
        <p:nvSpPr>
          <p:cNvPr id="8195" name="Rectangle 2"/>
          <p:cNvSpPr>
            <a:spLocks noGrp="1" noChangeArrowheads="1"/>
          </p:cNvSpPr>
          <p:nvPr>
            <p:ph type="title"/>
          </p:nvPr>
        </p:nvSpPr>
        <p:spPr>
          <a:xfrm>
            <a:off x="671513" y="276225"/>
            <a:ext cx="7772400" cy="1143000"/>
          </a:xfrm>
        </p:spPr>
        <p:txBody>
          <a:bodyPr/>
          <a:lstStyle/>
          <a:p>
            <a:pPr eaLnBrk="1" hangingPunct="1"/>
            <a:r>
              <a:rPr lang="en-US" sz="4000" smtClean="0">
                <a:solidFill>
                  <a:schemeClr val="tx1"/>
                </a:solidFill>
                <a:latin typeface="Palatino Linotype" pitchFamily="18" charset="0"/>
              </a:rPr>
              <a:t>Psychoanalysis: Aims</a:t>
            </a:r>
          </a:p>
        </p:txBody>
      </p:sp>
      <p:sp>
        <p:nvSpPr>
          <p:cNvPr id="8196" name="Rectangle 3"/>
          <p:cNvSpPr>
            <a:spLocks noGrp="1" noChangeArrowheads="1"/>
          </p:cNvSpPr>
          <p:nvPr>
            <p:ph type="body" idx="1"/>
          </p:nvPr>
        </p:nvSpPr>
        <p:spPr>
          <a:xfrm>
            <a:off x="671513" y="1600200"/>
            <a:ext cx="7772400" cy="2362200"/>
          </a:xfrm>
        </p:spPr>
        <p:txBody>
          <a:bodyPr/>
          <a:lstStyle/>
          <a:p>
            <a:pPr marL="0" indent="0" algn="ctr" eaLnBrk="1" hangingPunct="1">
              <a:buFont typeface="Wingdings" pitchFamily="2" charset="2"/>
              <a:buNone/>
            </a:pPr>
            <a:r>
              <a:rPr lang="en-US" sz="2800" dirty="0" smtClean="0">
                <a:latin typeface="Palatino Linotype" pitchFamily="18" charset="0"/>
              </a:rPr>
              <a:t>Since psychological problems originate from childhood repressed impulses and conflicts, </a:t>
            </a:r>
            <a:r>
              <a:rPr lang="en-US" sz="2800" dirty="0" smtClean="0">
                <a:solidFill>
                  <a:srgbClr val="0000FF"/>
                </a:solidFill>
                <a:latin typeface="Palatino Linotype" pitchFamily="18" charset="0"/>
              </a:rPr>
              <a:t>the aim of psychoanalysis is to bring repressed feelings into conscious awareness</a:t>
            </a:r>
            <a:r>
              <a:rPr lang="en-US" sz="2800" dirty="0" smtClean="0">
                <a:latin typeface="Palatino Linotype" pitchFamily="18" charset="0"/>
              </a:rPr>
              <a:t> where the patient can deal with them.</a:t>
            </a:r>
            <a:endParaRPr lang="en-US" sz="2800" dirty="0" smtClean="0">
              <a:solidFill>
                <a:srgbClr val="6600CC"/>
              </a:solidFill>
              <a:latin typeface="Palatino Linotype" pitchFamily="18" charset="0"/>
            </a:endParaRPr>
          </a:p>
        </p:txBody>
      </p:sp>
      <p:sp>
        <p:nvSpPr>
          <p:cNvPr id="8197" name="Rectangle 4"/>
          <p:cNvSpPr>
            <a:spLocks noChangeArrowheads="1"/>
          </p:cNvSpPr>
          <p:nvPr/>
        </p:nvSpPr>
        <p:spPr bwMode="auto">
          <a:xfrm>
            <a:off x="457200" y="4419600"/>
            <a:ext cx="8229600" cy="1524000"/>
          </a:xfrm>
          <a:prstGeom prst="rect">
            <a:avLst/>
          </a:prstGeom>
          <a:noFill/>
          <a:ln w="9525">
            <a:noFill/>
            <a:miter lim="800000"/>
            <a:headEnd/>
            <a:tailEnd/>
          </a:ln>
        </p:spPr>
        <p:txBody>
          <a:bodyPr/>
          <a:lstStyle/>
          <a:p>
            <a:pPr algn="ctr">
              <a:spcBef>
                <a:spcPct val="20000"/>
              </a:spcBef>
              <a:buFont typeface="Wingdings" pitchFamily="2" charset="2"/>
              <a:buNone/>
            </a:pPr>
            <a:r>
              <a:rPr lang="en-US" sz="2800" dirty="0">
                <a:latin typeface="Palatino Linotype" pitchFamily="18" charset="0"/>
              </a:rPr>
              <a:t>When energy devoted to </a:t>
            </a:r>
            <a:r>
              <a:rPr lang="en-US" sz="2800" dirty="0">
                <a:solidFill>
                  <a:srgbClr val="FF0000"/>
                </a:solidFill>
                <a:latin typeface="Palatino Linotype" pitchFamily="18" charset="0"/>
              </a:rPr>
              <a:t>id-ego-superego conflicts </a:t>
            </a:r>
            <a:r>
              <a:rPr lang="en-US" sz="2800" dirty="0">
                <a:latin typeface="Palatino Linotype" pitchFamily="18" charset="0"/>
              </a:rPr>
              <a:t>is released, the patient’s anxiety lessens.</a:t>
            </a:r>
            <a:endParaRPr lang="en-US" sz="2800" dirty="0">
              <a:solidFill>
                <a:srgbClr val="6600CC"/>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E:\Young Lifestyles Rubberball\YL_34.jpg"/>
          <p:cNvPicPr>
            <a:picLocks noChangeAspect="1" noChangeArrowheads="1"/>
          </p:cNvPicPr>
          <p:nvPr/>
        </p:nvPicPr>
        <p:blipFill>
          <a:blip r:embed="rId3" cstate="print"/>
          <a:srcRect r="6076"/>
          <a:stretch>
            <a:fillRect/>
          </a:stretch>
        </p:blipFill>
        <p:spPr bwMode="auto">
          <a:xfrm>
            <a:off x="0" y="0"/>
            <a:ext cx="9144000" cy="6858000"/>
          </a:xfrm>
          <a:prstGeom prst="rect">
            <a:avLst/>
          </a:prstGeom>
          <a:noFill/>
          <a:ln w="9525">
            <a:noFill/>
            <a:miter lim="800000"/>
            <a:headEnd/>
            <a:tailEnd/>
          </a:ln>
        </p:spPr>
      </p:pic>
      <p:sp>
        <p:nvSpPr>
          <p:cNvPr id="49155" name="Title 1"/>
          <p:cNvSpPr>
            <a:spLocks noGrp="1"/>
          </p:cNvSpPr>
          <p:nvPr>
            <p:ph type="title"/>
          </p:nvPr>
        </p:nvSpPr>
        <p:spPr>
          <a:xfrm>
            <a:off x="125413" y="0"/>
            <a:ext cx="8849254" cy="925689"/>
          </a:xfrm>
        </p:spPr>
        <p:txBody>
          <a:bodyPr/>
          <a:lstStyle/>
          <a:p>
            <a:pPr eaLnBrk="1" hangingPunct="1">
              <a:lnSpc>
                <a:spcPts val="4400"/>
              </a:lnSpc>
            </a:pPr>
            <a:r>
              <a:rPr lang="en-US" b="1" dirty="0" smtClean="0">
                <a:solidFill>
                  <a:srgbClr val="F8F6E3"/>
                </a:solidFill>
              </a:rPr>
              <a:t>Therapeutic Lifestyle Change</a:t>
            </a:r>
          </a:p>
        </p:txBody>
      </p:sp>
      <p:sp>
        <p:nvSpPr>
          <p:cNvPr id="3" name="Content Placeholder 2"/>
          <p:cNvSpPr>
            <a:spLocks noGrp="1"/>
          </p:cNvSpPr>
          <p:nvPr>
            <p:ph idx="1"/>
          </p:nvPr>
        </p:nvSpPr>
        <p:spPr>
          <a:xfrm>
            <a:off x="0" y="865188"/>
            <a:ext cx="4125912" cy="5992812"/>
          </a:xfrm>
          <a:solidFill>
            <a:srgbClr val="444EA2">
              <a:alpha val="50196"/>
            </a:srgbClr>
          </a:solidFill>
        </p:spPr>
        <p:txBody>
          <a:bodyPr rtlCol="0">
            <a:noAutofit/>
          </a:bodyPr>
          <a:lstStyle/>
          <a:p>
            <a:pPr marL="0" indent="0" eaLnBrk="1" fontAlgn="auto" hangingPunct="1">
              <a:lnSpc>
                <a:spcPts val="2600"/>
              </a:lnSpc>
              <a:spcAft>
                <a:spcPts val="600"/>
              </a:spcAft>
              <a:buFont typeface="Arial" pitchFamily="34" charset="0"/>
              <a:buNone/>
              <a:defRPr/>
            </a:pPr>
            <a:r>
              <a:rPr lang="en-US" sz="2600" dirty="0">
                <a:solidFill>
                  <a:srgbClr val="F8F6E3"/>
                </a:solidFill>
              </a:rPr>
              <a:t>We can indirectly affect the biological components of mental health </a:t>
            </a:r>
            <a:r>
              <a:rPr lang="en-US" sz="2600" dirty="0" smtClean="0">
                <a:solidFill>
                  <a:srgbClr val="F8F6E3"/>
                </a:solidFill>
              </a:rPr>
              <a:t>problems.</a:t>
            </a:r>
            <a:endParaRPr lang="en-US" sz="2600" dirty="0">
              <a:solidFill>
                <a:srgbClr val="F8F6E3"/>
              </a:solidFill>
            </a:endParaRPr>
          </a:p>
          <a:p>
            <a:pPr eaLnBrk="1" fontAlgn="auto" hangingPunct="1">
              <a:lnSpc>
                <a:spcPts val="2600"/>
              </a:lnSpc>
              <a:spcAft>
                <a:spcPts val="600"/>
              </a:spcAft>
              <a:buFont typeface="Wingdings" pitchFamily="2" charset="2"/>
              <a:buChar char="§"/>
              <a:defRPr/>
            </a:pPr>
            <a:r>
              <a:rPr lang="en-US" sz="2600" b="1" dirty="0">
                <a:solidFill>
                  <a:srgbClr val="F8F6E3"/>
                </a:solidFill>
              </a:rPr>
              <a:t>Exercise</a:t>
            </a:r>
            <a:r>
              <a:rPr lang="en-US" sz="2600" dirty="0">
                <a:solidFill>
                  <a:srgbClr val="F8F6E3"/>
                </a:solidFill>
              </a:rPr>
              <a:t> can boost serotonin levels and reduce stress.</a:t>
            </a:r>
          </a:p>
          <a:p>
            <a:pPr eaLnBrk="1" fontAlgn="auto" hangingPunct="1">
              <a:lnSpc>
                <a:spcPts val="2600"/>
              </a:lnSpc>
              <a:spcAft>
                <a:spcPts val="600"/>
              </a:spcAft>
              <a:buFont typeface="Wingdings" pitchFamily="2" charset="2"/>
              <a:buChar char="§"/>
              <a:defRPr/>
            </a:pPr>
            <a:r>
              <a:rPr lang="en-US" sz="2600" dirty="0">
                <a:solidFill>
                  <a:srgbClr val="F8F6E3"/>
                </a:solidFill>
              </a:rPr>
              <a:t>Changing negative thoughts can improve mood and even rewire the brain. </a:t>
            </a:r>
          </a:p>
          <a:p>
            <a:pPr eaLnBrk="1" fontAlgn="auto" hangingPunct="1">
              <a:lnSpc>
                <a:spcPts val="2600"/>
              </a:lnSpc>
              <a:spcAft>
                <a:spcPts val="600"/>
              </a:spcAft>
              <a:buFont typeface="Wingdings" pitchFamily="2" charset="2"/>
              <a:buChar char="§"/>
              <a:defRPr/>
            </a:pPr>
            <a:r>
              <a:rPr lang="en-US" sz="2600" dirty="0">
                <a:solidFill>
                  <a:srgbClr val="F8F6E3"/>
                </a:solidFill>
              </a:rPr>
              <a:t>Mental health problems also can be reduced by meeting our basic needs for sleep, nutrition, light, meaningful activity, and social connection.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rgbClr val="F8F6E3"/>
              </a:solidFill>
            </a:endParaRPr>
          </a:p>
        </p:txBody>
      </p:sp>
      <p:sp>
        <p:nvSpPr>
          <p:cNvPr id="3" name="Content Placeholder 2"/>
          <p:cNvSpPr>
            <a:spLocks noGrp="1"/>
          </p:cNvSpPr>
          <p:nvPr>
            <p:ph idx="1"/>
          </p:nvPr>
        </p:nvSpPr>
        <p:spPr>
          <a:xfrm>
            <a:off x="481013" y="1485900"/>
            <a:ext cx="8331200" cy="3497263"/>
          </a:xfrm>
        </p:spPr>
        <p:txBody>
          <a:bodyPr rtlCol="0">
            <a:noAutofit/>
          </a:bodyPr>
          <a:lstStyle/>
          <a:p>
            <a:pPr marL="0" indent="0" eaLnBrk="1" fontAlgn="auto" hangingPunct="1">
              <a:lnSpc>
                <a:spcPts val="2800"/>
              </a:lnSpc>
              <a:spcAft>
                <a:spcPts val="1800"/>
              </a:spcAft>
              <a:buFont typeface="Arial" pitchFamily="34" charset="0"/>
              <a:buNone/>
              <a:defRPr/>
            </a:pPr>
            <a:r>
              <a:rPr lang="en-US" sz="2800" b="1" dirty="0" smtClean="0">
                <a:solidFill>
                  <a:srgbClr val="F8F6E3"/>
                </a:solidFill>
              </a:rPr>
              <a:t>In addition to treating </a:t>
            </a:r>
            <a:r>
              <a:rPr lang="en-US" sz="2800" b="1" dirty="0">
                <a:solidFill>
                  <a:srgbClr val="F8F6E3"/>
                </a:solidFill>
              </a:rPr>
              <a:t>mental health disorders, some mental health professionals, especially social workers, also work to </a:t>
            </a:r>
            <a:r>
              <a:rPr lang="en-US" sz="2800" b="1" i="1" dirty="0">
                <a:solidFill>
                  <a:srgbClr val="F8F6E3"/>
                </a:solidFill>
              </a:rPr>
              <a:t>reduce the risk of mental health disorders</a:t>
            </a:r>
            <a:r>
              <a:rPr lang="en-US" sz="2800" b="1" dirty="0" smtClean="0">
                <a:solidFill>
                  <a:srgbClr val="F8F6E3"/>
                </a:solidFill>
              </a:rPr>
              <a:t>. Such </a:t>
            </a:r>
            <a:r>
              <a:rPr lang="en-US" sz="2800" b="1" dirty="0">
                <a:solidFill>
                  <a:srgbClr val="F8F6E3"/>
                </a:solidFill>
              </a:rPr>
              <a:t>prevention efforts include: </a:t>
            </a:r>
            <a:endParaRPr lang="en-US" sz="2800" b="1" dirty="0" smtClean="0">
              <a:solidFill>
                <a:srgbClr val="F8F6E3"/>
              </a:solidFill>
            </a:endParaRPr>
          </a:p>
          <a:p>
            <a:pPr eaLnBrk="1" fontAlgn="auto" hangingPunct="1">
              <a:lnSpc>
                <a:spcPts val="2800"/>
              </a:lnSpc>
              <a:spcAft>
                <a:spcPts val="1800"/>
              </a:spcAft>
              <a:buFont typeface="Wingdings" pitchFamily="2" charset="2"/>
              <a:buChar char="§"/>
              <a:defRPr/>
            </a:pPr>
            <a:r>
              <a:rPr lang="en-US" sz="2800" b="1" dirty="0" smtClean="0">
                <a:solidFill>
                  <a:srgbClr val="F8F6E3"/>
                </a:solidFill>
              </a:rPr>
              <a:t>support </a:t>
            </a:r>
            <a:r>
              <a:rPr lang="en-US" sz="2800" b="1" dirty="0">
                <a:solidFill>
                  <a:srgbClr val="F8F6E3"/>
                </a:solidFill>
              </a:rPr>
              <a:t>programs for stressed </a:t>
            </a:r>
            <a:r>
              <a:rPr lang="en-US" sz="2800" b="1" dirty="0" smtClean="0">
                <a:solidFill>
                  <a:srgbClr val="F8F6E3"/>
                </a:solidFill>
              </a:rPr>
              <a:t>families.</a:t>
            </a:r>
            <a:endParaRPr lang="en-US" sz="2800" b="1" dirty="0">
              <a:solidFill>
                <a:srgbClr val="F8F6E3"/>
              </a:solidFill>
            </a:endParaRPr>
          </a:p>
          <a:p>
            <a:pPr eaLnBrk="1" fontAlgn="auto" hangingPunct="1">
              <a:lnSpc>
                <a:spcPts val="2800"/>
              </a:lnSpc>
              <a:spcAft>
                <a:spcPts val="1800"/>
              </a:spcAft>
              <a:buFont typeface="Wingdings" pitchFamily="2" charset="2"/>
              <a:buChar char="§"/>
              <a:defRPr/>
            </a:pPr>
            <a:r>
              <a:rPr lang="en-US" sz="2800" b="1" dirty="0" smtClean="0">
                <a:solidFill>
                  <a:srgbClr val="F8F6E3"/>
                </a:solidFill>
              </a:rPr>
              <a:t>community </a:t>
            </a:r>
            <a:r>
              <a:rPr lang="en-US" sz="2800" b="1" dirty="0">
                <a:solidFill>
                  <a:srgbClr val="F8F6E3"/>
                </a:solidFill>
              </a:rPr>
              <a:t>programs to provide healthy activities and hope for </a:t>
            </a:r>
            <a:r>
              <a:rPr lang="en-US" sz="2800" b="1" dirty="0" smtClean="0">
                <a:solidFill>
                  <a:srgbClr val="F8F6E3"/>
                </a:solidFill>
              </a:rPr>
              <a:t>children.</a:t>
            </a:r>
            <a:endParaRPr lang="en-US" sz="2800" b="1" dirty="0">
              <a:solidFill>
                <a:srgbClr val="F8F6E3"/>
              </a:solidFill>
            </a:endParaRPr>
          </a:p>
          <a:p>
            <a:pPr eaLnBrk="1" fontAlgn="auto" hangingPunct="1">
              <a:lnSpc>
                <a:spcPts val="2800"/>
              </a:lnSpc>
              <a:spcAft>
                <a:spcPts val="1800"/>
              </a:spcAft>
              <a:buFont typeface="Wingdings" pitchFamily="2" charset="2"/>
              <a:buChar char="§"/>
              <a:defRPr/>
            </a:pPr>
            <a:r>
              <a:rPr lang="en-US" sz="2800" b="1" dirty="0" smtClean="0">
                <a:solidFill>
                  <a:srgbClr val="F8F6E3"/>
                </a:solidFill>
              </a:rPr>
              <a:t>relationship-building </a:t>
            </a:r>
            <a:r>
              <a:rPr lang="en-US" sz="2800" b="1" dirty="0">
                <a:solidFill>
                  <a:srgbClr val="F8F6E3"/>
                </a:solidFill>
              </a:rPr>
              <a:t>communication skills </a:t>
            </a:r>
            <a:r>
              <a:rPr lang="en-US" sz="2800" b="1" dirty="0" smtClean="0">
                <a:solidFill>
                  <a:srgbClr val="F8F6E3"/>
                </a:solidFill>
              </a:rPr>
              <a:t>training.</a:t>
            </a:r>
            <a:endParaRPr lang="en-US" sz="2800" b="1" dirty="0">
              <a:solidFill>
                <a:srgbClr val="F8F6E3"/>
              </a:solidFill>
            </a:endParaRPr>
          </a:p>
          <a:p>
            <a:pPr eaLnBrk="1" fontAlgn="auto" hangingPunct="1">
              <a:lnSpc>
                <a:spcPts val="2800"/>
              </a:lnSpc>
              <a:spcAft>
                <a:spcPts val="1800"/>
              </a:spcAft>
              <a:buFont typeface="Wingdings" pitchFamily="2" charset="2"/>
              <a:buChar char="§"/>
              <a:defRPr/>
            </a:pPr>
            <a:r>
              <a:rPr lang="en-US" sz="2800" b="1" dirty="0" smtClean="0">
                <a:solidFill>
                  <a:srgbClr val="F8F6E3"/>
                </a:solidFill>
              </a:rPr>
              <a:t>working </a:t>
            </a:r>
            <a:r>
              <a:rPr lang="en-US" sz="2800" b="1" dirty="0">
                <a:solidFill>
                  <a:srgbClr val="F8F6E3"/>
                </a:solidFill>
              </a:rPr>
              <a:t>to reduce </a:t>
            </a:r>
            <a:r>
              <a:rPr lang="en-US" sz="2800" b="1" dirty="0" smtClean="0">
                <a:solidFill>
                  <a:srgbClr val="F8F6E3"/>
                </a:solidFill>
              </a:rPr>
              <a:t>poverty and discrimination.</a:t>
            </a:r>
            <a:endParaRPr lang="en-US" sz="2800" b="1" dirty="0">
              <a:solidFill>
                <a:srgbClr val="F8F6E3"/>
              </a:solidFill>
            </a:endParaRPr>
          </a:p>
        </p:txBody>
      </p:sp>
      <p:sp>
        <p:nvSpPr>
          <p:cNvPr id="50180" name="Title 1"/>
          <p:cNvSpPr>
            <a:spLocks noGrp="1"/>
          </p:cNvSpPr>
          <p:nvPr>
            <p:ph type="title"/>
          </p:nvPr>
        </p:nvSpPr>
        <p:spPr/>
        <p:txBody>
          <a:bodyPr/>
          <a:lstStyle/>
          <a:p>
            <a:pPr eaLnBrk="1" hangingPunct="1"/>
            <a:r>
              <a:rPr lang="en-US" b="1" smtClean="0">
                <a:solidFill>
                  <a:srgbClr val="F8F6E3"/>
                </a:solidFill>
              </a:rPr>
              <a:t>Preventing Psychological Disorders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46088" y="0"/>
            <a:ext cx="8229600" cy="993775"/>
          </a:xfrm>
        </p:spPr>
        <p:txBody>
          <a:bodyPr/>
          <a:lstStyle/>
          <a:p>
            <a:pPr algn="l" eaLnBrk="1" hangingPunct="1"/>
            <a:r>
              <a:rPr lang="en-US" b="1" smtClean="0">
                <a:solidFill>
                  <a:srgbClr val="F36F21"/>
                </a:solidFill>
              </a:rPr>
              <a:t>Psychoanalysis</a:t>
            </a:r>
          </a:p>
        </p:txBody>
      </p:sp>
      <p:sp>
        <p:nvSpPr>
          <p:cNvPr id="3" name="Content Placeholder 2"/>
          <p:cNvSpPr>
            <a:spLocks noGrp="1"/>
          </p:cNvSpPr>
          <p:nvPr>
            <p:ph idx="1"/>
          </p:nvPr>
        </p:nvSpPr>
        <p:spPr>
          <a:xfrm>
            <a:off x="160338" y="809625"/>
            <a:ext cx="5862637" cy="1652588"/>
          </a:xfrm>
        </p:spPr>
        <p:txBody>
          <a:bodyPr/>
          <a:lstStyle/>
          <a:p>
            <a:pPr marL="0" indent="0" eaLnBrk="1" hangingPunct="1">
              <a:lnSpc>
                <a:spcPts val="2400"/>
              </a:lnSpc>
              <a:spcBef>
                <a:spcPct val="0"/>
              </a:spcBef>
              <a:spcAft>
                <a:spcPts val="600"/>
              </a:spcAft>
              <a:buFont typeface="Arial" charset="0"/>
              <a:buNone/>
            </a:pPr>
            <a:r>
              <a:rPr lang="en-US" sz="2600" smtClean="0"/>
              <a:t>Sigmund Freud (1856-1939) found that the unusual symptoms of patients sometimes improved when repressed inner conflicts and feelings were brought into conscious awareness.</a:t>
            </a:r>
          </a:p>
        </p:txBody>
      </p:sp>
      <p:sp>
        <p:nvSpPr>
          <p:cNvPr id="4" name="Rectangle 3"/>
          <p:cNvSpPr/>
          <p:nvPr/>
        </p:nvSpPr>
        <p:spPr>
          <a:xfrm>
            <a:off x="6022975" y="173038"/>
            <a:ext cx="2903538" cy="2295525"/>
          </a:xfrm>
          <a:prstGeom prst="rect">
            <a:avLst/>
          </a:prstGeom>
          <a:solidFill>
            <a:srgbClr val="A5366C"/>
          </a:solidFill>
        </p:spPr>
        <p:txBody>
          <a:bodyPr anchor="ctr"/>
          <a:lstStyle/>
          <a:p>
            <a:pPr algn="ctr" fontAlgn="auto">
              <a:lnSpc>
                <a:spcPts val="2400"/>
              </a:lnSpc>
              <a:spcBef>
                <a:spcPct val="20000"/>
              </a:spcBef>
              <a:spcAft>
                <a:spcPts val="0"/>
              </a:spcAft>
              <a:defRPr/>
            </a:pPr>
            <a:r>
              <a:rPr lang="en-US" sz="2400" b="1" dirty="0">
                <a:solidFill>
                  <a:schemeClr val="accent6">
                    <a:lumMod val="60000"/>
                    <a:lumOff val="40000"/>
                  </a:schemeClr>
                </a:solidFill>
                <a:latin typeface="+mn-lt"/>
                <a:cs typeface="+mn-cs"/>
              </a:rPr>
              <a:t>Psychoanalysis</a:t>
            </a:r>
            <a:r>
              <a:rPr lang="en-US" sz="2400" dirty="0">
                <a:solidFill>
                  <a:srgbClr val="F8F6E3"/>
                </a:solidFill>
                <a:latin typeface="+mn-lt"/>
                <a:cs typeface="+mn-cs"/>
              </a:rPr>
              <a:t> refers to a set of techniques for releasing the tension of repression and resolving unconscious inner conflicts.</a:t>
            </a:r>
          </a:p>
        </p:txBody>
      </p:sp>
      <p:pic>
        <p:nvPicPr>
          <p:cNvPr id="5" name="Picture 9" descr="freud-couch"/>
          <p:cNvPicPr>
            <a:picLocks noChangeAspect="1" noChangeArrowheads="1"/>
          </p:cNvPicPr>
          <p:nvPr/>
        </p:nvPicPr>
        <p:blipFill>
          <a:blip r:embed="rId3" cstate="print"/>
          <a:srcRect t="27594" b="17064"/>
          <a:stretch>
            <a:fillRect/>
          </a:stretch>
        </p:blipFill>
        <p:spPr>
          <a:xfrm>
            <a:off x="1774825" y="4722813"/>
            <a:ext cx="5543550" cy="202088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65100" y="2528888"/>
            <a:ext cx="8761413" cy="2419350"/>
          </a:xfrm>
          <a:prstGeom prst="rect">
            <a:avLst/>
          </a:prstGeom>
        </p:spPr>
        <p:txBody>
          <a:bodyPr/>
          <a:lstStyle/>
          <a:p>
            <a:pPr fontAlgn="auto">
              <a:lnSpc>
                <a:spcPts val="2400"/>
              </a:lnSpc>
              <a:spcBef>
                <a:spcPts val="0"/>
              </a:spcBef>
              <a:spcAft>
                <a:spcPts val="600"/>
              </a:spcAft>
              <a:buFont typeface="Arial" pitchFamily="34" charset="0"/>
              <a:buNone/>
              <a:defRPr/>
            </a:pPr>
            <a:r>
              <a:rPr lang="en-US" sz="2600" b="1" dirty="0">
                <a:latin typeface="+mn-lt"/>
                <a:cs typeface="+mn-cs"/>
              </a:rPr>
              <a:t>Techniques:</a:t>
            </a:r>
          </a:p>
          <a:p>
            <a:pPr marL="457200" indent="-457200" fontAlgn="auto">
              <a:lnSpc>
                <a:spcPts val="2400"/>
              </a:lnSpc>
              <a:spcBef>
                <a:spcPts val="0"/>
              </a:spcBef>
              <a:spcAft>
                <a:spcPts val="600"/>
              </a:spcAft>
              <a:buFont typeface="Wingdings" pitchFamily="2" charset="2"/>
              <a:buChar char="§"/>
              <a:defRPr/>
            </a:pPr>
            <a:r>
              <a:rPr lang="en-US" sz="2600" b="1" dirty="0">
                <a:solidFill>
                  <a:srgbClr val="444EA2"/>
                </a:solidFill>
                <a:latin typeface="+mn-lt"/>
                <a:cs typeface="+mn-cs"/>
              </a:rPr>
              <a:t>Free association: </a:t>
            </a:r>
            <a:r>
              <a:rPr lang="en-US" sz="2600" i="1" dirty="0">
                <a:latin typeface="+mn-lt"/>
                <a:cs typeface="+mn-cs"/>
              </a:rPr>
              <a:t>the patient speaks freely about memories, dreams, feelings</a:t>
            </a:r>
          </a:p>
          <a:p>
            <a:pPr marL="457200" indent="-457200" fontAlgn="auto">
              <a:lnSpc>
                <a:spcPts val="2400"/>
              </a:lnSpc>
              <a:spcBef>
                <a:spcPts val="0"/>
              </a:spcBef>
              <a:spcAft>
                <a:spcPts val="600"/>
              </a:spcAft>
              <a:buFont typeface="Wingdings" pitchFamily="2" charset="2"/>
              <a:buChar char="§"/>
              <a:defRPr/>
            </a:pPr>
            <a:r>
              <a:rPr lang="en-US" sz="2600" b="1" dirty="0">
                <a:solidFill>
                  <a:srgbClr val="444EA2"/>
                </a:solidFill>
                <a:latin typeface="+mn-lt"/>
                <a:cs typeface="+mn-cs"/>
              </a:rPr>
              <a:t>Interpretation: </a:t>
            </a:r>
            <a:r>
              <a:rPr lang="en-US" sz="2600" i="1" dirty="0">
                <a:latin typeface="+mn-lt"/>
                <a:cs typeface="+mn-cs"/>
              </a:rPr>
              <a:t>the therapist suggests unconscious meanings and underlying wishes to help the client gain insight and release tension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0" y="573088"/>
            <a:ext cx="9144000" cy="941387"/>
          </a:xfrm>
          <a:prstGeom prst="rect">
            <a:avLst/>
          </a:prstGeom>
          <a:noFill/>
          <a:ln w="9525">
            <a:noFill/>
            <a:miter lim="800000"/>
            <a:headEnd/>
            <a:tailEnd/>
          </a:ln>
        </p:spPr>
        <p:txBody>
          <a:bodyPr anchor="ctr"/>
          <a:lstStyle/>
          <a:p>
            <a:pPr algn="ctr">
              <a:lnSpc>
                <a:spcPts val="2400"/>
              </a:lnSpc>
              <a:spcAft>
                <a:spcPts val="1200"/>
              </a:spcAft>
              <a:buFont typeface="Wingdings" pitchFamily="2" charset="2"/>
              <a:buNone/>
            </a:pPr>
            <a:r>
              <a:rPr lang="en-US" sz="2800">
                <a:latin typeface="Calibri" pitchFamily="34" charset="0"/>
              </a:rPr>
              <a:t>The therapist may see unconscious meaning in resistance, dreams, and transference.</a:t>
            </a:r>
          </a:p>
        </p:txBody>
      </p:sp>
      <p:sp>
        <p:nvSpPr>
          <p:cNvPr id="10" name="Freeform 9"/>
          <p:cNvSpPr/>
          <p:nvPr/>
        </p:nvSpPr>
        <p:spPr>
          <a:xfrm>
            <a:off x="0" y="1435100"/>
            <a:ext cx="6492875" cy="1812925"/>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A9397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spcCol="1270" anchor="ctr"/>
          <a:lstStyle/>
          <a:p>
            <a:pPr algn="ctr" defTabSz="1066800" fontAlgn="auto">
              <a:lnSpc>
                <a:spcPts val="2400"/>
              </a:lnSpc>
              <a:spcAft>
                <a:spcPts val="600"/>
              </a:spcAft>
              <a:defRPr/>
            </a:pPr>
            <a:r>
              <a:rPr lang="en-US" sz="2800" b="1" dirty="0">
                <a:solidFill>
                  <a:schemeClr val="accent6">
                    <a:lumMod val="60000"/>
                    <a:lumOff val="40000"/>
                  </a:schemeClr>
                </a:solidFill>
              </a:rPr>
              <a:t>Resistance: </a:t>
            </a:r>
          </a:p>
          <a:p>
            <a:pPr algn="ctr" defTabSz="1066800" fontAlgn="auto">
              <a:lnSpc>
                <a:spcPts val="2400"/>
              </a:lnSpc>
              <a:spcAft>
                <a:spcPts val="1800"/>
              </a:spcAft>
              <a:defRPr/>
            </a:pPr>
            <a:r>
              <a:rPr lang="en-US" sz="2800" dirty="0">
                <a:solidFill>
                  <a:srgbClr val="F8F6E3"/>
                </a:solidFill>
              </a:rPr>
              <a:t>the therapist notices times when the patient seems blocked in speaking about certain subjects</a:t>
            </a:r>
          </a:p>
        </p:txBody>
      </p:sp>
      <p:sp>
        <p:nvSpPr>
          <p:cNvPr id="11" name="Rectangle 10"/>
          <p:cNvSpPr/>
          <p:nvPr/>
        </p:nvSpPr>
        <p:spPr>
          <a:xfrm>
            <a:off x="985838" y="0"/>
            <a:ext cx="7931150" cy="966788"/>
          </a:xfrm>
          <a:prstGeom prst="rect">
            <a:avLst/>
          </a:prstGeom>
        </p:spPr>
        <p:txBody>
          <a:bodyPr anchor="ctr">
            <a:normAutofit/>
          </a:bodyPr>
          <a:lstStyle/>
          <a:p>
            <a:pPr algn="ctr" fontAlgn="auto">
              <a:spcAft>
                <a:spcPts val="0"/>
              </a:spcAft>
              <a:defRPr/>
            </a:pPr>
            <a:r>
              <a:rPr lang="en-US" sz="4400" b="1" dirty="0">
                <a:solidFill>
                  <a:srgbClr val="3AA082"/>
                </a:solidFill>
                <a:latin typeface="+mj-lt"/>
                <a:ea typeface="+mj-ea"/>
                <a:cs typeface="+mj-cs"/>
              </a:rPr>
              <a:t>Interpretation in Psychoanalysis</a:t>
            </a:r>
            <a:endParaRPr lang="en-US" sz="4400" b="1" baseline="30000" dirty="0">
              <a:solidFill>
                <a:srgbClr val="3AA082"/>
              </a:solidFill>
              <a:latin typeface="+mj-lt"/>
              <a:ea typeface="+mj-ea"/>
              <a:cs typeface="+mj-cs"/>
            </a:endParaRPr>
          </a:p>
        </p:txBody>
      </p:sp>
      <p:sp>
        <p:nvSpPr>
          <p:cNvPr id="8" name="Freeform 7"/>
          <p:cNvSpPr/>
          <p:nvPr/>
        </p:nvSpPr>
        <p:spPr>
          <a:xfrm>
            <a:off x="1325563" y="3016250"/>
            <a:ext cx="6492875" cy="1920875"/>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3AA0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spcCol="1270" anchor="ctr"/>
          <a:lstStyle/>
          <a:p>
            <a:pPr algn="ctr" defTabSz="1066800" fontAlgn="auto">
              <a:lnSpc>
                <a:spcPts val="2400"/>
              </a:lnSpc>
              <a:spcAft>
                <a:spcPts val="600"/>
              </a:spcAft>
              <a:defRPr/>
            </a:pPr>
            <a:r>
              <a:rPr lang="en-US" sz="2800" b="1" dirty="0">
                <a:solidFill>
                  <a:schemeClr val="accent6">
                    <a:lumMod val="60000"/>
                    <a:lumOff val="40000"/>
                  </a:schemeClr>
                </a:solidFill>
              </a:rPr>
              <a:t>Dreams: </a:t>
            </a:r>
          </a:p>
          <a:p>
            <a:pPr algn="ctr" defTabSz="1066800" fontAlgn="auto">
              <a:lnSpc>
                <a:spcPts val="2400"/>
              </a:lnSpc>
              <a:spcAft>
                <a:spcPts val="0"/>
              </a:spcAft>
              <a:defRPr/>
            </a:pPr>
            <a:r>
              <a:rPr lang="en-US" sz="2800" dirty="0">
                <a:solidFill>
                  <a:srgbClr val="F8F6E3"/>
                </a:solidFill>
              </a:rPr>
              <a:t>there may be themes or “latent content” behind the plot of a patient’s dream</a:t>
            </a:r>
          </a:p>
        </p:txBody>
      </p:sp>
      <p:sp>
        <p:nvSpPr>
          <p:cNvPr id="9" name="Freeform 8"/>
          <p:cNvSpPr/>
          <p:nvPr/>
        </p:nvSpPr>
        <p:spPr>
          <a:xfrm>
            <a:off x="2535238" y="4808538"/>
            <a:ext cx="6492875" cy="1919287"/>
          </a:xfrm>
          <a:custGeom>
            <a:avLst/>
            <a:gdLst>
              <a:gd name="connsiteX0" fmla="*/ 0 w 3291839"/>
              <a:gd name="connsiteY0" fmla="*/ 1645920 h 3291839"/>
              <a:gd name="connsiteX1" fmla="*/ 1645920 w 3291839"/>
              <a:gd name="connsiteY1" fmla="*/ 0 h 3291839"/>
              <a:gd name="connsiteX2" fmla="*/ 3291840 w 3291839"/>
              <a:gd name="connsiteY2" fmla="*/ 1645920 h 3291839"/>
              <a:gd name="connsiteX3" fmla="*/ 1645920 w 3291839"/>
              <a:gd name="connsiteY3" fmla="*/ 3291840 h 3291839"/>
              <a:gd name="connsiteX4" fmla="*/ 0 w 3291839"/>
              <a:gd name="connsiteY4" fmla="*/ 1645920 h 3291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39" h="3291839">
                <a:moveTo>
                  <a:pt x="0" y="1645920"/>
                </a:moveTo>
                <a:cubicBezTo>
                  <a:pt x="0" y="736903"/>
                  <a:pt x="736903" y="0"/>
                  <a:pt x="1645920" y="0"/>
                </a:cubicBezTo>
                <a:cubicBezTo>
                  <a:pt x="2554937" y="0"/>
                  <a:pt x="3291840" y="736903"/>
                  <a:pt x="3291840" y="1645920"/>
                </a:cubicBezTo>
                <a:cubicBezTo>
                  <a:pt x="3291840" y="2554937"/>
                  <a:pt x="2554937" y="3291840"/>
                  <a:pt x="1645920" y="3291840"/>
                </a:cubicBezTo>
                <a:cubicBezTo>
                  <a:pt x="736903" y="3291840"/>
                  <a:pt x="0" y="2554937"/>
                  <a:pt x="0" y="1645920"/>
                </a:cubicBezTo>
                <a:close/>
              </a:path>
            </a:pathLst>
          </a:custGeom>
          <a:solidFill>
            <a:srgbClr val="444EA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12559" tIns="512559" rIns="512559" bIns="512559" spcCol="1270" anchor="ctr"/>
          <a:lstStyle/>
          <a:p>
            <a:pPr algn="ctr" defTabSz="1066800" fontAlgn="auto">
              <a:lnSpc>
                <a:spcPts val="2400"/>
              </a:lnSpc>
              <a:spcAft>
                <a:spcPts val="600"/>
              </a:spcAft>
              <a:defRPr/>
            </a:pPr>
            <a:r>
              <a:rPr lang="en-US" sz="2800" b="1" dirty="0">
                <a:solidFill>
                  <a:schemeClr val="accent6">
                    <a:lumMod val="60000"/>
                    <a:lumOff val="40000"/>
                  </a:schemeClr>
                </a:solidFill>
              </a:rPr>
              <a:t>Transference: </a:t>
            </a:r>
            <a:endParaRPr lang="en-US" sz="2800" dirty="0">
              <a:solidFill>
                <a:srgbClr val="F8F6E3"/>
              </a:solidFill>
            </a:endParaRPr>
          </a:p>
          <a:p>
            <a:pPr algn="ctr" defTabSz="1066800" fontAlgn="auto">
              <a:lnSpc>
                <a:spcPts val="2400"/>
              </a:lnSpc>
              <a:spcAft>
                <a:spcPts val="0"/>
              </a:spcAft>
              <a:defRPr/>
            </a:pPr>
            <a:r>
              <a:rPr lang="en-US" sz="2800" dirty="0">
                <a:solidFill>
                  <a:srgbClr val="F8F6E3"/>
                </a:solidFill>
              </a:rPr>
              <a:t>the patient may have reactions toward the therapist that are actually based on feelings toward someone from the past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5"/>
          <p:cNvSpPr/>
          <p:nvPr/>
        </p:nvSpPr>
        <p:spPr>
          <a:xfrm>
            <a:off x="1828800" y="1143000"/>
            <a:ext cx="971550" cy="61753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Down Arrow 10"/>
          <p:cNvSpPr/>
          <p:nvPr/>
        </p:nvSpPr>
        <p:spPr>
          <a:xfrm>
            <a:off x="6332538" y="1131888"/>
            <a:ext cx="971550" cy="61753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92" name="Title 1"/>
          <p:cNvSpPr>
            <a:spLocks noGrp="1"/>
          </p:cNvSpPr>
          <p:nvPr>
            <p:ph type="title"/>
          </p:nvPr>
        </p:nvSpPr>
        <p:spPr>
          <a:xfrm>
            <a:off x="0" y="0"/>
            <a:ext cx="4572000" cy="1211263"/>
          </a:xfrm>
          <a:solidFill>
            <a:srgbClr val="3AA082"/>
          </a:solidFill>
        </p:spPr>
        <p:txBody>
          <a:bodyPr lIns="274320"/>
          <a:lstStyle/>
          <a:p>
            <a:pPr eaLnBrk="1" hangingPunct="1">
              <a:lnSpc>
                <a:spcPts val="4200"/>
              </a:lnSpc>
            </a:pPr>
            <a:r>
              <a:rPr lang="en-US" b="1" smtClean="0">
                <a:solidFill>
                  <a:srgbClr val="F8F6E3"/>
                </a:solidFill>
              </a:rPr>
              <a:t>Psychodynamic Therapy</a:t>
            </a:r>
          </a:p>
        </p:txBody>
      </p:sp>
      <p:sp>
        <p:nvSpPr>
          <p:cNvPr id="3" name="Content Placeholder 2"/>
          <p:cNvSpPr>
            <a:spLocks noGrp="1"/>
          </p:cNvSpPr>
          <p:nvPr>
            <p:ph idx="1"/>
          </p:nvPr>
        </p:nvSpPr>
        <p:spPr>
          <a:xfrm>
            <a:off x="92075" y="1676400"/>
            <a:ext cx="4400550" cy="1489075"/>
          </a:xfrm>
        </p:spPr>
        <p:txBody>
          <a:bodyPr/>
          <a:lstStyle/>
          <a:p>
            <a:pPr eaLnBrk="1" hangingPunct="1">
              <a:lnSpc>
                <a:spcPts val="2400"/>
              </a:lnSpc>
              <a:spcBef>
                <a:spcPct val="0"/>
              </a:spcBef>
              <a:spcAft>
                <a:spcPts val="600"/>
              </a:spcAft>
              <a:buFont typeface="Wingdings" pitchFamily="2" charset="2"/>
              <a:buChar char="§"/>
            </a:pPr>
            <a:r>
              <a:rPr lang="en-US" sz="2600" smtClean="0"/>
              <a:t>Less intensive version of psychoanalysis</a:t>
            </a:r>
          </a:p>
          <a:p>
            <a:pPr lvl="1" eaLnBrk="1" hangingPunct="1">
              <a:lnSpc>
                <a:spcPts val="2400"/>
              </a:lnSpc>
              <a:spcBef>
                <a:spcPct val="0"/>
              </a:spcBef>
              <a:spcAft>
                <a:spcPts val="600"/>
              </a:spcAft>
              <a:buFont typeface="Wingdings" pitchFamily="2" charset="2"/>
              <a:buChar char="§"/>
            </a:pPr>
            <a:r>
              <a:rPr lang="en-US" sz="2600" smtClean="0"/>
              <a:t>Fewer sessions per week and fewer years</a:t>
            </a:r>
          </a:p>
          <a:p>
            <a:pPr lvl="1" eaLnBrk="1" hangingPunct="1">
              <a:lnSpc>
                <a:spcPts val="2400"/>
              </a:lnSpc>
              <a:spcBef>
                <a:spcPct val="0"/>
              </a:spcBef>
              <a:spcAft>
                <a:spcPts val="600"/>
              </a:spcAft>
              <a:buFont typeface="Wingdings" pitchFamily="2" charset="2"/>
              <a:buChar char="§"/>
            </a:pPr>
            <a:r>
              <a:rPr lang="en-US" sz="2600" smtClean="0"/>
              <a:t>Less theory about sex, id, and superego</a:t>
            </a:r>
          </a:p>
          <a:p>
            <a:pPr eaLnBrk="1" hangingPunct="1">
              <a:lnSpc>
                <a:spcPts val="2400"/>
              </a:lnSpc>
              <a:spcBef>
                <a:spcPct val="0"/>
              </a:spcBef>
              <a:spcAft>
                <a:spcPts val="600"/>
              </a:spcAft>
              <a:buFont typeface="Wingdings" pitchFamily="2" charset="2"/>
              <a:buChar char="§"/>
            </a:pPr>
            <a:r>
              <a:rPr lang="en-US" sz="2600" smtClean="0"/>
              <a:t>The focus is on improved self-awareness and insight into unconscious thoughts and feelings which may be rooted in past relationships.</a:t>
            </a:r>
          </a:p>
          <a:p>
            <a:pPr eaLnBrk="1" hangingPunct="1">
              <a:lnSpc>
                <a:spcPts val="2400"/>
              </a:lnSpc>
              <a:spcBef>
                <a:spcPct val="0"/>
              </a:spcBef>
              <a:spcAft>
                <a:spcPts val="600"/>
              </a:spcAft>
              <a:buFont typeface="Wingdings" pitchFamily="2" charset="2"/>
              <a:buChar char="§"/>
            </a:pPr>
            <a:r>
              <a:rPr lang="en-US" sz="2600" smtClean="0"/>
              <a:t>In addition to insight, therapists suggest changes in patterns of thinking and relating to others.</a:t>
            </a:r>
          </a:p>
          <a:p>
            <a:pPr eaLnBrk="1" hangingPunct="1">
              <a:lnSpc>
                <a:spcPts val="2400"/>
              </a:lnSpc>
              <a:spcBef>
                <a:spcPct val="0"/>
              </a:spcBef>
              <a:spcAft>
                <a:spcPts val="600"/>
              </a:spcAft>
              <a:buFont typeface="Wingdings" pitchFamily="2" charset="2"/>
              <a:buChar char="§"/>
            </a:pPr>
            <a:endParaRPr lang="en-US" sz="2600" smtClean="0"/>
          </a:p>
        </p:txBody>
      </p:sp>
      <p:sp>
        <p:nvSpPr>
          <p:cNvPr id="12294" name="Title 1"/>
          <p:cNvSpPr txBox="1">
            <a:spLocks/>
          </p:cNvSpPr>
          <p:nvPr/>
        </p:nvSpPr>
        <p:spPr bwMode="auto">
          <a:xfrm>
            <a:off x="4492625" y="0"/>
            <a:ext cx="4651375" cy="1211263"/>
          </a:xfrm>
          <a:prstGeom prst="rect">
            <a:avLst/>
          </a:prstGeom>
          <a:solidFill>
            <a:srgbClr val="F36F21"/>
          </a:solidFill>
          <a:ln w="9525">
            <a:noFill/>
            <a:miter lim="800000"/>
            <a:headEnd/>
            <a:tailEnd/>
          </a:ln>
        </p:spPr>
        <p:txBody>
          <a:bodyPr lIns="274320" anchor="ctr"/>
          <a:lstStyle/>
          <a:p>
            <a:pPr algn="ctr">
              <a:lnSpc>
                <a:spcPts val="4200"/>
              </a:lnSpc>
            </a:pPr>
            <a:r>
              <a:rPr lang="en-US" sz="4400" b="1">
                <a:solidFill>
                  <a:srgbClr val="F8F6E3"/>
                </a:solidFill>
                <a:latin typeface="Calibri" pitchFamily="34" charset="0"/>
              </a:rPr>
              <a:t>Interpersonal Therapy</a:t>
            </a:r>
          </a:p>
        </p:txBody>
      </p:sp>
      <p:sp>
        <p:nvSpPr>
          <p:cNvPr id="9" name="Content Placeholder 2"/>
          <p:cNvSpPr txBox="1">
            <a:spLocks/>
          </p:cNvSpPr>
          <p:nvPr/>
        </p:nvSpPr>
        <p:spPr bwMode="auto">
          <a:xfrm>
            <a:off x="4618038" y="1817688"/>
            <a:ext cx="4400550" cy="1489075"/>
          </a:xfrm>
          <a:prstGeom prst="rect">
            <a:avLst/>
          </a:prstGeom>
          <a:noFill/>
          <a:ln w="9525">
            <a:noFill/>
            <a:miter lim="800000"/>
            <a:headEnd/>
            <a:tailEnd/>
          </a:ln>
        </p:spPr>
        <p:txBody>
          <a:bodyPr/>
          <a:lstStyle/>
          <a:p>
            <a:pPr marL="342900" indent="-342900">
              <a:lnSpc>
                <a:spcPts val="2400"/>
              </a:lnSpc>
              <a:spcAft>
                <a:spcPts val="600"/>
              </a:spcAft>
              <a:buFont typeface="Wingdings" pitchFamily="2" charset="2"/>
              <a:buChar char="§"/>
            </a:pPr>
            <a:r>
              <a:rPr lang="en-US" sz="2600">
                <a:latin typeface="Calibri" pitchFamily="34" charset="0"/>
              </a:rPr>
              <a:t>A further extension of psychoanalysis</a:t>
            </a:r>
          </a:p>
          <a:p>
            <a:pPr marL="342900" indent="-342900">
              <a:lnSpc>
                <a:spcPts val="2400"/>
              </a:lnSpc>
              <a:spcAft>
                <a:spcPts val="600"/>
              </a:spcAft>
              <a:buFont typeface="Wingdings" pitchFamily="2" charset="2"/>
              <a:buChar char="§"/>
            </a:pPr>
            <a:r>
              <a:rPr lang="en-US" sz="2600">
                <a:latin typeface="Calibri" pitchFamily="34" charset="0"/>
              </a:rPr>
              <a:t>The goal is less focused on insight, and more on relational behavior change and symptom relief.</a:t>
            </a:r>
          </a:p>
          <a:p>
            <a:pPr marL="342900" indent="-342900">
              <a:lnSpc>
                <a:spcPts val="2400"/>
              </a:lnSpc>
              <a:spcAft>
                <a:spcPts val="600"/>
              </a:spcAft>
              <a:buFont typeface="Wingdings" pitchFamily="2" charset="2"/>
              <a:buChar char="§"/>
            </a:pPr>
            <a:r>
              <a:rPr lang="en-US" sz="2600">
                <a:latin typeface="Calibri" pitchFamily="34" charset="0"/>
              </a:rPr>
              <a:t>The focus is less on the past, and more on current feelings and relationships including the interaction with the therapist.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fade">
                                      <p:cBhvr>
                                        <p:cTn id="41" dur="500"/>
                                        <p:tgtEl>
                                          <p:spTgt spid="9">
                                            <p:txEl>
                                              <p:pRg st="1" end="1"/>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fade">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3" grpId="0" build="p"/>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13956</TotalTime>
  <Words>5748</Words>
  <Application>Microsoft Office PowerPoint</Application>
  <PresentationFormat>On-screen Show (4:3)</PresentationFormat>
  <Paragraphs>517</Paragraphs>
  <Slides>61</Slides>
  <Notes>58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        Overview</vt:lpstr>
      <vt:lpstr>History of Mental Health Treatment</vt:lpstr>
      <vt:lpstr>Reforms in Treatment</vt:lpstr>
      <vt:lpstr>Slide 4</vt:lpstr>
      <vt:lpstr>Noteworthy Schools of Psychotherapy</vt:lpstr>
      <vt:lpstr>Psychoanalysis: Aims</vt:lpstr>
      <vt:lpstr>Psychoanalysis</vt:lpstr>
      <vt:lpstr>Slide 8</vt:lpstr>
      <vt:lpstr>Psychodynamic Therapy</vt:lpstr>
      <vt:lpstr>Assessing the Unconscious</vt:lpstr>
      <vt:lpstr>Assessing the Unconscious</vt:lpstr>
      <vt:lpstr>Assessing the Unconscious</vt:lpstr>
      <vt:lpstr>Humanistic Therapies</vt:lpstr>
      <vt:lpstr>Slide 14</vt:lpstr>
      <vt:lpstr>Slide 15</vt:lpstr>
      <vt:lpstr>Humanistic vs. Psychoanalytic Therapy</vt:lpstr>
      <vt:lpstr>Behavior Therapy</vt:lpstr>
      <vt:lpstr>Classical Conditioning Techniques</vt:lpstr>
      <vt:lpstr>Exposure Therapy</vt:lpstr>
      <vt:lpstr>Slide 20</vt:lpstr>
      <vt:lpstr>Systematic Desensitization</vt:lpstr>
      <vt:lpstr>The Bed-Wetting Alarm Example</vt:lpstr>
      <vt:lpstr>Aversive Conditioning</vt:lpstr>
      <vt:lpstr>Operant Conditioning Therapy</vt:lpstr>
      <vt:lpstr>Token Economy</vt:lpstr>
      <vt:lpstr>Critiques of Behavior Therapy</vt:lpstr>
      <vt:lpstr>Cognitive Therapies: Theory</vt:lpstr>
      <vt:lpstr>Cognitive Therapies: Practice</vt:lpstr>
      <vt:lpstr>Slide 29</vt:lpstr>
      <vt:lpstr>Slide 30</vt:lpstr>
      <vt:lpstr>Cognitive Therapy for Depression</vt:lpstr>
      <vt:lpstr>Cognitive Behavioral Therapy</vt:lpstr>
      <vt:lpstr>Slide 33</vt:lpstr>
      <vt:lpstr>Is Psychotherapy Effective?</vt:lpstr>
      <vt:lpstr>Understanding Outcome Data</vt:lpstr>
      <vt:lpstr>Results of Outcome Research</vt:lpstr>
      <vt:lpstr>Eye Movement Desensitization and Reprocessing (EMDR)</vt:lpstr>
      <vt:lpstr>Light Exposure Therapy</vt:lpstr>
      <vt:lpstr>What do effective psychotherapy styles seem to have in common?</vt:lpstr>
      <vt:lpstr>Client-Therapist Differences</vt:lpstr>
      <vt:lpstr>Selecting a Psychotherapist</vt:lpstr>
      <vt:lpstr>Biomedical Therapies</vt:lpstr>
      <vt:lpstr>Drug (Medication) Therapies</vt:lpstr>
      <vt:lpstr>Drug Therapies</vt:lpstr>
      <vt:lpstr>Drug Therapies</vt:lpstr>
      <vt:lpstr>Slide 46</vt:lpstr>
      <vt:lpstr>Inhibiting Reuptake</vt:lpstr>
      <vt:lpstr>Schizophrenia Symptoms</vt:lpstr>
      <vt:lpstr> Antipsychotic Drugs</vt:lpstr>
      <vt:lpstr> Atypical Antipsychotic</vt:lpstr>
      <vt:lpstr>Antianxiety Drugs</vt:lpstr>
      <vt:lpstr>Antidepressant Drugs</vt:lpstr>
      <vt:lpstr>Slide 53</vt:lpstr>
      <vt:lpstr>Electroconvulsive Therapy (ECT)</vt:lpstr>
      <vt:lpstr>Repeated Transcranial Magnetic Stimulation</vt:lpstr>
      <vt:lpstr>Slide 56</vt:lpstr>
      <vt:lpstr>Psychosurgery</vt:lpstr>
      <vt:lpstr>Psychosurgery</vt:lpstr>
      <vt:lpstr>Psychological Disorders are Biopsychosocial in Nature</vt:lpstr>
      <vt:lpstr>Therapeutic Lifestyle Change</vt:lpstr>
      <vt:lpstr>Preventing Psychological Disorders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10th Edition David Myers</dc:title>
  <dc:creator>James Foley</dc:creator>
  <cp:lastModifiedBy>Technology Services Group</cp:lastModifiedBy>
  <cp:revision>723</cp:revision>
  <dcterms:created xsi:type="dcterms:W3CDTF">2011-09-17T15:22:06Z</dcterms:created>
  <dcterms:modified xsi:type="dcterms:W3CDTF">2016-04-18T18:57:55Z</dcterms:modified>
</cp:coreProperties>
</file>