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6714-2683-8C4A-A289-F2EA690CB58A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13961-EC29-1945-BFDB-28AB4089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C4213-51F9-7D4E-B987-E41FBF9F0AF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19</a:t>
            </a:r>
            <a:r>
              <a:rPr lang="en-US" b="1" smtClean="0">
                <a:cs typeface="Arial" charset="0"/>
              </a:rPr>
              <a:t>| Explain why people smoke.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E3B29-6087-2648-A35B-D9E95DF4577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2B002-1CD9-FA4B-8A57-E640B363F38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C0715A-202F-C54C-A6E9-A29D7384B41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22</a:t>
            </a:r>
            <a:r>
              <a:rPr lang="en-US" b="1" smtClean="0">
                <a:cs typeface="Arial" charset="0"/>
              </a:rPr>
              <a:t>| Describe some of the social effects of obesity.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B92628-4ECE-2448-A16A-BD0FAF545F9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23</a:t>
            </a:r>
            <a:r>
              <a:rPr lang="en-US" b="1" smtClean="0">
                <a:cs typeface="Arial" charset="0"/>
              </a:rPr>
              <a:t>| Give arguments for and against the idea that genes determine body weight.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59C19-860D-8D4F-BA92-AF4A15A59E3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B3462-F796-1048-9581-1E91A3ED157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EE9F7-3B6F-5648-B708-CE8E1D53CBE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F17EB-C732-6C49-880A-2AF08C36904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319E5-852A-9241-9DDA-241D52D090E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1972A-23F5-3841-9829-7DF8DCC67C6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24</a:t>
            </a:r>
            <a:r>
              <a:rPr lang="en-US" b="1" smtClean="0">
                <a:cs typeface="Arial" charset="0"/>
              </a:rPr>
              <a:t>| Discuss the chances of success for an overweight person to lose weight.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760215-F640-984A-B2BB-89BA6F61A01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E1C7A-20B5-7843-A2B3-5FB19333014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E48CE-447A-3642-B211-8354DAFB52E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0FD0F-52BC-B44D-B67A-C9966E034E9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77AC6-4E28-AF47-AD2B-AFF60E87D07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39D9B-C5BC-EB4D-A61D-8755DDFB31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20</a:t>
            </a:r>
            <a:r>
              <a:rPr lang="en-US" b="1" smtClean="0">
                <a:cs typeface="Arial" charset="0"/>
              </a:rPr>
              <a:t>| Discuss ways of helping smokers to quit smoking – or preventing young people from ever starting.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26A71-0300-3E40-87F6-2E53F997F96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2A3BA-03C4-914D-9981-5E1BB03B2F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F15F9-5857-FF4C-B168-7C9E224A497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76114-9BBE-A244-913D-5064627AB9D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21</a:t>
            </a:r>
            <a:r>
              <a:rPr lang="en-US" b="1" smtClean="0">
                <a:cs typeface="Arial" charset="0"/>
              </a:rPr>
              <a:t>| Discuss the adaptive advantage of a body that stores fat.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2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2748-7F46-B340-AA48-637C1766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A17F-EDBB-234E-BCBB-C522C469D23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B0AB-C69F-314E-AB26-0B677A8B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CE9C5-EFC4-5541-97B4-154FF21DDFC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Palatino Linotype" charset="0"/>
                <a:cs typeface="+mj-cs"/>
              </a:rPr>
              <a:t>Modifying Illness-Related Behaviors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614363" y="1581150"/>
            <a:ext cx="79200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The elimination of smoking would increase life expectancy more than any other preventive measure.</a:t>
            </a:r>
          </a:p>
        </p:txBody>
      </p:sp>
      <p:pic>
        <p:nvPicPr>
          <p:cNvPr id="780294" name="Picture 6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3048000"/>
            <a:ext cx="5834062" cy="3382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47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D666-8A89-5446-A4D7-A172D9A9205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71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Body Mass Index (BMI)</a:t>
            </a:r>
          </a:p>
        </p:txBody>
      </p:sp>
      <p:pic>
        <p:nvPicPr>
          <p:cNvPr id="708611" name="Picture 3" descr="figure-40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6225" y="1600200"/>
            <a:ext cx="5057775" cy="4187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533400" y="1600200"/>
            <a:ext cx="381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Obesity in children increases their risk of diabetes, high blood pressure, heart disease, gallstones, arthritis, and certain types of cancer, thus shortening their life-expectancy.</a:t>
            </a:r>
          </a:p>
        </p:txBody>
      </p:sp>
    </p:spTree>
    <p:extLst>
      <p:ext uri="{BB962C8B-B14F-4D97-AF65-F5344CB8AC3E}">
        <p14:creationId xmlns:p14="http://schemas.microsoft.com/office/powerpoint/2010/main" val="944413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BB359-6054-4247-854D-B8E8D445A62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Obesity and Mortality</a:t>
            </a:r>
          </a:p>
        </p:txBody>
      </p:sp>
      <p:pic>
        <p:nvPicPr>
          <p:cNvPr id="709635" name="Picture 3" descr="figure-40-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5" y="2743200"/>
            <a:ext cx="6453188" cy="3576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9636" name="Rectangle 4"/>
          <p:cNvSpPr>
            <a:spLocks noChangeArrowheads="1"/>
          </p:cNvSpPr>
          <p:nvPr/>
        </p:nvSpPr>
        <p:spPr bwMode="auto">
          <a:xfrm>
            <a:off x="504825" y="1600200"/>
            <a:ext cx="80914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The death rate is high among very overweight men.</a:t>
            </a:r>
          </a:p>
        </p:txBody>
      </p:sp>
      <p:sp>
        <p:nvSpPr>
          <p:cNvPr id="709637" name="AutoShape 5"/>
          <p:cNvSpPr>
            <a:spLocks noChangeArrowheads="1"/>
          </p:cNvSpPr>
          <p:nvPr/>
        </p:nvSpPr>
        <p:spPr bwMode="auto">
          <a:xfrm rot="-1164140">
            <a:off x="6248400" y="31623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8D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749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AF6D-2E57-A143-8400-89EBCF47CC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Social Effects of Obesity</a:t>
            </a:r>
          </a:p>
        </p:txBody>
      </p:sp>
      <p:pic>
        <p:nvPicPr>
          <p:cNvPr id="104451" name="Picture 5" descr="figure-40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4825"/>
            <a:ext cx="51339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6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95313" y="1600200"/>
            <a:ext cx="7962900" cy="1295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When women applicants were made to look overweight, subjects were less willing to hire them.</a:t>
            </a:r>
          </a:p>
        </p:txBody>
      </p:sp>
    </p:spTree>
    <p:extLst>
      <p:ext uri="{BB962C8B-B14F-4D97-AF65-F5344CB8AC3E}">
        <p14:creationId xmlns:p14="http://schemas.microsoft.com/office/powerpoint/2010/main" val="2718070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18603-292C-464F-B57D-FB4CB13379D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Physiology of Obesity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600200"/>
            <a:ext cx="8086725" cy="1828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Fat Cells:</a:t>
            </a:r>
            <a:r>
              <a:rPr lang="en-US" sz="2800" smtClean="0">
                <a:latin typeface="Palatino Linotype" charset="0"/>
                <a:cs typeface="+mn-cs"/>
              </a:rPr>
              <a:t> There are 30-40 million fat cells in the body. These cells can increase in size or increase in number (75 million) in an obese individual (Sjöstrum, 1980).</a:t>
            </a:r>
          </a:p>
        </p:txBody>
      </p:sp>
      <p:pic>
        <p:nvPicPr>
          <p:cNvPr id="793604" name="Picture 4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3657600"/>
            <a:ext cx="6629400" cy="2714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11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DE698-FF67-E443-B4F7-31266017A8B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Set Points and Metabolism</a:t>
            </a:r>
          </a:p>
        </p:txBody>
      </p:sp>
      <p:pic>
        <p:nvPicPr>
          <p:cNvPr id="715784" name="Picture 8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3543300"/>
            <a:ext cx="7772400" cy="270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5786" name="Rectangle 10"/>
          <p:cNvSpPr>
            <a:spLocks noChangeArrowheads="1"/>
          </p:cNvSpPr>
          <p:nvPr/>
        </p:nvSpPr>
        <p:spPr bwMode="auto">
          <a:xfrm>
            <a:off x="523875" y="1600200"/>
            <a:ext cx="80867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When reduced from 3,500 calories to 450 calories, weight loss was a minimal 6% and the metabolic rate a mere 15%.</a:t>
            </a:r>
          </a:p>
        </p:txBody>
      </p:sp>
      <p:sp>
        <p:nvSpPr>
          <p:cNvPr id="715787" name="Text Box 11"/>
          <p:cNvSpPr txBox="1">
            <a:spLocks noChangeArrowheads="1"/>
          </p:cNvSpPr>
          <p:nvPr/>
        </p:nvSpPr>
        <p:spPr bwMode="auto">
          <a:xfrm>
            <a:off x="1147763" y="6146800"/>
            <a:ext cx="732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Palatino Linotype" charset="0"/>
                <a:cs typeface="+mn-cs"/>
              </a:rPr>
              <a:t>The obese defend their weight by conserving energy.</a:t>
            </a:r>
          </a:p>
        </p:txBody>
      </p:sp>
    </p:spTree>
    <p:extLst>
      <p:ext uri="{BB962C8B-B14F-4D97-AF65-F5344CB8AC3E}">
        <p14:creationId xmlns:p14="http://schemas.microsoft.com/office/powerpoint/2010/main" val="252600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645DB-11BF-1D4B-942E-A7CB661A7EB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The Genetic Factor</a:t>
            </a:r>
          </a:p>
        </p:txBody>
      </p:sp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523875" y="1600200"/>
            <a:ext cx="8086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Identical twin studies reveal that body weight has a genetic basis.</a:t>
            </a:r>
          </a:p>
        </p:txBody>
      </p:sp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0" y="54102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The obese mouse on the left has a defective gene for the hormone leptin. The mouse on the right sheds 40% of its weight when injected with leptin.</a:t>
            </a:r>
          </a:p>
        </p:txBody>
      </p:sp>
      <p:pic>
        <p:nvPicPr>
          <p:cNvPr id="800775" name="Picture 7" descr="MyersPsy8e_14UN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0370" r="21944" b="16667"/>
          <a:stretch>
            <a:fillRect/>
          </a:stretch>
        </p:blipFill>
        <p:spPr>
          <a:xfrm>
            <a:off x="2614613" y="2743200"/>
            <a:ext cx="3886200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00777" name="Text Box 9"/>
          <p:cNvSpPr txBox="1">
            <a:spLocks noChangeArrowheads="1"/>
          </p:cNvSpPr>
          <p:nvPr/>
        </p:nvSpPr>
        <p:spPr bwMode="auto">
          <a:xfrm rot="5400000">
            <a:off x="5433218" y="4091782"/>
            <a:ext cx="22717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>
                <a:cs typeface="+mn-cs"/>
              </a:rPr>
              <a:t>Courtesy of John Soltis, The Rockefeller University, New York, NY</a:t>
            </a:r>
          </a:p>
        </p:txBody>
      </p:sp>
    </p:spTree>
    <p:extLst>
      <p:ext uri="{BB962C8B-B14F-4D97-AF65-F5344CB8AC3E}">
        <p14:creationId xmlns:p14="http://schemas.microsoft.com/office/powerpoint/2010/main" val="403978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0A88D-D842-C649-9668-9A6F76AE958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Activity</a:t>
            </a:r>
          </a:p>
        </p:txBody>
      </p:sp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609600" y="1600200"/>
            <a:ext cx="800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Lack of exercise is a major contributor to obesity. Just watching TV for two hours resulted in a 23% increase of weight when other factors were controlled (Hu et al., 2003).</a:t>
            </a:r>
          </a:p>
        </p:txBody>
      </p:sp>
      <p:pic>
        <p:nvPicPr>
          <p:cNvPr id="112644" name="Picture 7" descr="MyersPsy8e_14UN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657600"/>
            <a:ext cx="71262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19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82E0A-F213-0B4C-B8D2-0F871E8193F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Food Consumption</a:t>
            </a:r>
          </a:p>
        </p:txBody>
      </p:sp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609600" y="1600200"/>
            <a:ext cx="8001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Over the past 40 years average weight gain has increased. Health professionals are pleading with US citizens to limit their food intake.</a:t>
            </a:r>
          </a:p>
        </p:txBody>
      </p:sp>
      <p:pic>
        <p:nvPicPr>
          <p:cNvPr id="114692" name="Picture 6" descr="MyersPsy8e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298825"/>
            <a:ext cx="74168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81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B82EB-7E74-F143-8957-49D31B0997C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Trading Risks</a:t>
            </a:r>
          </a:p>
        </p:txBody>
      </p:sp>
      <p:pic>
        <p:nvPicPr>
          <p:cNvPr id="713731" name="Picture 3" descr="figure-40-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874963"/>
            <a:ext cx="5707063" cy="3525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552450" y="16002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Although cigarette smoking has declined over the years in the Americas, obesity is on the rise.</a:t>
            </a:r>
          </a:p>
        </p:txBody>
      </p:sp>
    </p:spTree>
    <p:extLst>
      <p:ext uri="{BB962C8B-B14F-4D97-AF65-F5344CB8AC3E}">
        <p14:creationId xmlns:p14="http://schemas.microsoft.com/office/powerpoint/2010/main" val="677396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60FBB-55C6-2A49-9EB0-EC6876EE07F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Losing Weight</a:t>
            </a:r>
          </a:p>
        </p:txBody>
      </p:sp>
      <p:sp>
        <p:nvSpPr>
          <p:cNvPr id="716807" name="Rectangle 7"/>
          <p:cNvSpPr>
            <a:spLocks noChangeArrowheads="1"/>
          </p:cNvSpPr>
          <p:nvPr/>
        </p:nvSpPr>
        <p:spPr bwMode="auto">
          <a:xfrm>
            <a:off x="552450" y="1600200"/>
            <a:ext cx="7981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In the US, two-thirds of the women and half of the men say that they want to lose weight. The majority of them lose money on diet programs.</a:t>
            </a:r>
          </a:p>
        </p:txBody>
      </p:sp>
    </p:spTree>
    <p:extLst>
      <p:ext uri="{BB962C8B-B14F-4D97-AF65-F5344CB8AC3E}">
        <p14:creationId xmlns:p14="http://schemas.microsoft.com/office/powerpoint/2010/main" val="82580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C1A-2AE7-C548-A958-E065B8D5D18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Why Do People Smoke?</a:t>
            </a:r>
          </a:p>
        </p:txBody>
      </p:sp>
      <p:sp>
        <p:nvSpPr>
          <p:cNvPr id="703494" name="Rectangle 6"/>
          <p:cNvSpPr>
            <a:spLocks noChangeArrowheads="1"/>
          </p:cNvSpPr>
          <p:nvPr/>
        </p:nvSpPr>
        <p:spPr bwMode="auto">
          <a:xfrm>
            <a:off x="519113" y="15240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People smoke because it is socially rewarding.</a:t>
            </a:r>
          </a:p>
          <a:p>
            <a:pPr marL="533400" indent="-5334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Smoking is also a result of genetic factors.</a:t>
            </a:r>
          </a:p>
        </p:txBody>
      </p:sp>
      <p:pic>
        <p:nvPicPr>
          <p:cNvPr id="703500" name="Picture 12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429000"/>
            <a:ext cx="67818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03498" name="Picture 10" descr="MyersPsy8e_14UN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895600"/>
            <a:ext cx="1665288" cy="2438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3502" name="Text Box 14"/>
          <p:cNvSpPr txBox="1">
            <a:spLocks noChangeArrowheads="1"/>
          </p:cNvSpPr>
          <p:nvPr/>
        </p:nvSpPr>
        <p:spPr bwMode="auto">
          <a:xfrm rot="5400000">
            <a:off x="7015956" y="3956844"/>
            <a:ext cx="2519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Russel Einhorn/ The Gamma Liason Network</a:t>
            </a:r>
          </a:p>
        </p:txBody>
      </p:sp>
    </p:spTree>
    <p:extLst>
      <p:ext uri="{BB962C8B-B14F-4D97-AF65-F5344CB8AC3E}">
        <p14:creationId xmlns:p14="http://schemas.microsoft.com/office/powerpoint/2010/main" val="3675790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757B8-50FB-C14F-9BE1-399ACE2533C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Plan to Lose Weight</a:t>
            </a:r>
          </a:p>
        </p:txBody>
      </p:sp>
      <p:pic>
        <p:nvPicPr>
          <p:cNvPr id="120835" name="Picture 5" descr="MyersPsy8e_14UN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529013"/>
            <a:ext cx="5678487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758" name="Rectangle 6"/>
          <p:cNvSpPr>
            <a:spLocks noChangeArrowheads="1"/>
          </p:cNvSpPr>
          <p:nvPr/>
        </p:nvSpPr>
        <p:spPr bwMode="auto">
          <a:xfrm>
            <a:off x="552450" y="1447800"/>
            <a:ext cx="7981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When you are motivated to lose weight, begin a weight-loss program, minimize your exposure to tempting foods, exercise, and forgive yourself for lapses.</a:t>
            </a: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 rot="5400000">
            <a:off x="7069931" y="5731669"/>
            <a:ext cx="887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Joe R. Liuzzo</a:t>
            </a:r>
          </a:p>
        </p:txBody>
      </p:sp>
    </p:spTree>
    <p:extLst>
      <p:ext uri="{BB962C8B-B14F-4D97-AF65-F5344CB8AC3E}">
        <p14:creationId xmlns:p14="http://schemas.microsoft.com/office/powerpoint/2010/main" val="142395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B6A58-30B3-1041-9DB0-E0EA1389833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Alternative Medicine</a:t>
            </a:r>
          </a:p>
        </p:txBody>
      </p:sp>
      <p:pic>
        <p:nvPicPr>
          <p:cNvPr id="122883" name="Picture 5" descr="MyersPsy8e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843088"/>
            <a:ext cx="61785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70" name="Rectangle 6"/>
          <p:cNvSpPr>
            <a:spLocks noChangeArrowheads="1"/>
          </p:cNvSpPr>
          <p:nvPr/>
        </p:nvSpPr>
        <p:spPr bwMode="auto">
          <a:xfrm>
            <a:off x="552450" y="1295400"/>
            <a:ext cx="798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Other medicinal ways of achieving health</a:t>
            </a:r>
          </a:p>
        </p:txBody>
      </p:sp>
    </p:spTree>
    <p:extLst>
      <p:ext uri="{BB962C8B-B14F-4D97-AF65-F5344CB8AC3E}">
        <p14:creationId xmlns:p14="http://schemas.microsoft.com/office/powerpoint/2010/main" val="2815416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6A44E-D539-7C4E-AC94-6DA541F91E8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Why Do People Smoke?</a:t>
            </a: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304800" y="1600200"/>
            <a:ext cx="426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charset="0"/>
              <a:buAutoNum type="arabicPeriod" startAt="3"/>
              <a:defRPr/>
            </a:pPr>
            <a:r>
              <a:rPr lang="en-US">
                <a:latin typeface="Palatino Linotype" charset="0"/>
                <a:cs typeface="+mn-cs"/>
              </a:rPr>
              <a:t>Nicotine takes away unpleasant cravings (negative reinforcement) by triggering epinephrine, norepinephrine, dopamine, and endorphins.</a:t>
            </a:r>
          </a:p>
          <a:p>
            <a:pPr marL="533400" indent="-533400">
              <a:spcBef>
                <a:spcPct val="20000"/>
              </a:spcBef>
              <a:buFont typeface="Wingdings" charset="0"/>
              <a:buAutoNum type="arabicPeriod" startAt="3"/>
              <a:defRPr/>
            </a:pPr>
            <a:r>
              <a:rPr lang="en-US">
                <a:latin typeface="Palatino Linotype" charset="0"/>
                <a:cs typeface="+mn-cs"/>
              </a:rPr>
              <a:t>Nicotine itself is rewarding (positive reinforcement).</a:t>
            </a:r>
          </a:p>
        </p:txBody>
      </p:sp>
      <p:pic>
        <p:nvPicPr>
          <p:cNvPr id="782341" name="Picture 5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311525" cy="487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20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91891-C987-474A-A947-C386E6D2D78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Palatino Linotype" charset="0"/>
                <a:cs typeface="+mj-cs"/>
              </a:rPr>
              <a:t>Biopsychosocial Factors: Smoking</a:t>
            </a:r>
          </a:p>
        </p:txBody>
      </p:sp>
      <p:pic>
        <p:nvPicPr>
          <p:cNvPr id="696327" name="Picture 7" descr="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1577975"/>
            <a:ext cx="7210425" cy="4460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3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EC621-ECAE-284B-93C2-AFDF12CCF9C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Helping Smokers Quit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600200"/>
            <a:ext cx="8091488" cy="13716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Smoking decreased in Western countries, especially in higher socioeconomic groups and more educated groups.</a:t>
            </a:r>
          </a:p>
        </p:txBody>
      </p:sp>
      <p:pic>
        <p:nvPicPr>
          <p:cNvPr id="701444" name="Picture 4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3124200"/>
            <a:ext cx="5829300" cy="3414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05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A4051-6CE8-B048-8914-52728590A54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Ways to Quit Smoking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2438400"/>
            <a:ext cx="5553075" cy="36576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Set a quit date.</a:t>
            </a:r>
          </a:p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Inform family and friends.</a:t>
            </a:r>
          </a:p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Throw away all cigarettes.</a:t>
            </a:r>
          </a:p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Review successful strategies.</a:t>
            </a:r>
          </a:p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Use a nicotine patch or gum.</a:t>
            </a:r>
          </a:p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Abstain from alcohol.</a:t>
            </a:r>
          </a:p>
          <a:p>
            <a:pPr marL="609600" indent="-609600" eaLnBrk="1" hangingPunct="1">
              <a:buFont typeface="Wingdings" charset="0"/>
              <a:buAutoNum type="arabicPeriod"/>
              <a:defRPr/>
            </a:pPr>
            <a:r>
              <a:rPr lang="en-US" sz="2800" smtClean="0">
                <a:latin typeface="Palatino Linotype" charset="0"/>
                <a:cs typeface="+mn-cs"/>
              </a:rPr>
              <a:t>Exercise.</a:t>
            </a:r>
          </a:p>
        </p:txBody>
      </p:sp>
      <p:sp>
        <p:nvSpPr>
          <p:cNvPr id="786436" name="Rectangle 4"/>
          <p:cNvSpPr>
            <a:spLocks noChangeArrowheads="1"/>
          </p:cNvSpPr>
          <p:nvPr/>
        </p:nvSpPr>
        <p:spPr bwMode="auto">
          <a:xfrm>
            <a:off x="533400" y="16002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Here are a few pointers on how to quit smoking:</a:t>
            </a:r>
          </a:p>
        </p:txBody>
      </p:sp>
    </p:spTree>
    <p:extLst>
      <p:ext uri="{BB962C8B-B14F-4D97-AF65-F5344CB8AC3E}">
        <p14:creationId xmlns:p14="http://schemas.microsoft.com/office/powerpoint/2010/main" val="71676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97E9F-ABD8-C844-84EE-7AC55D9938C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61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Smoking Abstinence Programs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6388" y="4800600"/>
            <a:ext cx="5953125" cy="457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latin typeface="Palatino Linotype" charset="0"/>
                <a:cs typeface="+mn-cs"/>
              </a:rPr>
              <a:t>Smoking abstinence programs for teens provide:</a:t>
            </a:r>
          </a:p>
        </p:txBody>
      </p:sp>
      <p:pic>
        <p:nvPicPr>
          <p:cNvPr id="789508" name="Picture 4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76388"/>
            <a:ext cx="5181600" cy="3224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89510" name="Rectangle 6"/>
          <p:cNvSpPr>
            <a:spLocks noChangeArrowheads="1"/>
          </p:cNvSpPr>
          <p:nvPr/>
        </p:nvSpPr>
        <p:spPr bwMode="auto">
          <a:xfrm>
            <a:off x="838200" y="53340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>
                <a:latin typeface="Palatino Linotype" charset="0"/>
                <a:cs typeface="+mn-cs"/>
              </a:rPr>
              <a:t>Information about the effects of smoking</a:t>
            </a:r>
          </a:p>
          <a:p>
            <a:pPr marL="533400" indent="-5334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>
                <a:latin typeface="Palatino Linotype" charset="0"/>
                <a:cs typeface="+mn-cs"/>
              </a:rPr>
              <a:t>Information about peer, parent &amp; media influence</a:t>
            </a:r>
          </a:p>
          <a:p>
            <a:pPr marL="533400" indent="-5334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>
                <a:latin typeface="Palatino Linotype" charset="0"/>
                <a:cs typeface="+mn-cs"/>
              </a:rPr>
              <a:t>Ways to refuse cigarettes</a:t>
            </a:r>
          </a:p>
        </p:txBody>
      </p:sp>
    </p:spTree>
    <p:extLst>
      <p:ext uri="{BB962C8B-B14F-4D97-AF65-F5344CB8AC3E}">
        <p14:creationId xmlns:p14="http://schemas.microsoft.com/office/powerpoint/2010/main" val="79741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B7A-6992-714C-ABA2-3A45F974D0A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Do Programs Work?</a:t>
            </a:r>
          </a:p>
        </p:txBody>
      </p:sp>
      <p:pic>
        <p:nvPicPr>
          <p:cNvPr id="707587" name="Picture 3" descr="figure-40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65463"/>
            <a:ext cx="6477000" cy="3716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504825" y="1600200"/>
            <a:ext cx="80914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Prevention programs do have an effect on smoking.</a:t>
            </a:r>
          </a:p>
        </p:txBody>
      </p:sp>
      <p:pic>
        <p:nvPicPr>
          <p:cNvPr id="707589" name="Picture 5" descr="MyersPsy8e_14UN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33600"/>
            <a:ext cx="2438400" cy="19478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7591" name="Text Box 7"/>
          <p:cNvSpPr txBox="1">
            <a:spLocks noChangeArrowheads="1"/>
          </p:cNvSpPr>
          <p:nvPr/>
        </p:nvSpPr>
        <p:spPr bwMode="auto">
          <a:xfrm rot="5400000">
            <a:off x="7808913" y="3087687"/>
            <a:ext cx="1847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Paul J. Milette/ Palm Beach Post</a:t>
            </a:r>
          </a:p>
        </p:txBody>
      </p:sp>
    </p:spTree>
    <p:extLst>
      <p:ext uri="{BB962C8B-B14F-4D97-AF65-F5344CB8AC3E}">
        <p14:creationId xmlns:p14="http://schemas.microsoft.com/office/powerpoint/2010/main" val="3081723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124FB-9DDF-664A-B21A-700F88B47E7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Obesity and Weight Control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3810000" cy="27432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Fat is an ideal form of stored energy and is readily available. In times of famine, an overweight body was a sign of affluence.</a:t>
            </a:r>
          </a:p>
        </p:txBody>
      </p:sp>
      <p:pic>
        <p:nvPicPr>
          <p:cNvPr id="790532" name="Picture 4" descr="MyersPsy8e_14UN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3782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32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Macintosh PowerPoint</Application>
  <PresentationFormat>On-screen Show (4:3)</PresentationFormat>
  <Paragraphs>107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Modifying Illness-Related Behaviors</vt:lpstr>
      <vt:lpstr>Why Do People Smoke?</vt:lpstr>
      <vt:lpstr>Why Do People Smoke?</vt:lpstr>
      <vt:lpstr>Biopsychosocial Factors: Smoking</vt:lpstr>
      <vt:lpstr>Helping Smokers Quit</vt:lpstr>
      <vt:lpstr>Ways to Quit Smoking</vt:lpstr>
      <vt:lpstr>Smoking Abstinence Programs</vt:lpstr>
      <vt:lpstr>Do Programs Work?</vt:lpstr>
      <vt:lpstr>Obesity and Weight Control</vt:lpstr>
      <vt:lpstr>Body Mass Index (BMI)</vt:lpstr>
      <vt:lpstr>Obesity and Mortality</vt:lpstr>
      <vt:lpstr>Social Effects of Obesity</vt:lpstr>
      <vt:lpstr>Physiology of Obesity</vt:lpstr>
      <vt:lpstr>Set Points and Metabolism</vt:lpstr>
      <vt:lpstr>The Genetic Factor</vt:lpstr>
      <vt:lpstr>Activity</vt:lpstr>
      <vt:lpstr>Food Consumption</vt:lpstr>
      <vt:lpstr>Trading Risks</vt:lpstr>
      <vt:lpstr>Losing Weight</vt:lpstr>
      <vt:lpstr>Plan to Lose Weight</vt:lpstr>
      <vt:lpstr>Alternative Medicine</vt:lpstr>
    </vt:vector>
  </TitlesOfParts>
  <Company>McKinney Boyd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Modifying Illness-Related Behaviors</dc:title>
  <dc:creator>Justin Wisdom</dc:creator>
  <cp:lastModifiedBy>Justin Wisdom</cp:lastModifiedBy>
  <cp:revision>1</cp:revision>
  <dcterms:created xsi:type="dcterms:W3CDTF">2015-03-23T13:54:59Z</dcterms:created>
  <dcterms:modified xsi:type="dcterms:W3CDTF">2015-03-23T13:55:15Z</dcterms:modified>
</cp:coreProperties>
</file>