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4" d="100"/>
          <a:sy n="44" d="100"/>
        </p:scale>
        <p:origin x="-19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19371-3B89-FC46-9F9B-FBC1C9C9B4E7}" type="datetimeFigureOut">
              <a:rPr lang="en-US" smtClean="0"/>
              <a:t>3/23/15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9EBB0-AC98-1642-823F-F41B5F663EE3}" type="slidenum">
              <a:rPr lang="en-US" smtClean="0"/>
              <a:t>‹#›</a:t>
            </a:fld>
            <a:endParaRPr lang="en-US"/>
          </a:p>
        </p:txBody>
      </p:sp>
    </p:spTree>
    <p:extLst>
      <p:ext uri="{BB962C8B-B14F-4D97-AF65-F5344CB8AC3E}">
        <p14:creationId xmlns:p14="http://schemas.microsoft.com/office/powerpoint/2010/main" val="2006952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88CC8C-3788-8F49-887F-CA295611F9DF}" type="slidenum">
              <a:rPr lang="en-US"/>
              <a:pPr>
                <a:defRPr/>
              </a:pPr>
              <a:t>1</a:t>
            </a:fld>
            <a:endParaRPr lang="en-US"/>
          </a:p>
        </p:txBody>
      </p:sp>
      <p:sp>
        <p:nvSpPr>
          <p:cNvPr id="80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58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49D7C7-212A-314F-BAE4-A4066FABEF43}" type="slidenum">
              <a:rPr lang="en-US"/>
              <a:pPr>
                <a:defRPr/>
              </a:pPr>
              <a:t>10</a:t>
            </a:fld>
            <a:endParaRPr lang="en-US"/>
          </a:p>
        </p:txBody>
      </p:sp>
      <p:sp>
        <p:nvSpPr>
          <p:cNvPr id="72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9091" name="Rectangle 3"/>
          <p:cNvSpPr>
            <a:spLocks noGrp="1" noChangeArrowheads="1"/>
          </p:cNvSpPr>
          <p:nvPr>
            <p:ph type="body" idx="1"/>
          </p:nvPr>
        </p:nvSpPr>
        <p:spPr/>
        <p:txBody>
          <a:bodyPr/>
          <a:lstStyle/>
          <a:p>
            <a:pPr eaLnBrk="1" hangingPunct="1">
              <a:defRPr/>
            </a:pPr>
            <a:endParaRPr lang="en-US" b="1"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5ED03B-8203-0046-8D62-AF7310B44AFA}" type="slidenum">
              <a:rPr lang="en-US"/>
              <a:pPr>
                <a:defRPr/>
              </a:pPr>
              <a:t>11</a:t>
            </a:fld>
            <a:endParaRPr lang="en-US"/>
          </a:p>
        </p:txBody>
      </p:sp>
      <p:sp>
        <p:nvSpPr>
          <p:cNvPr id="73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1139" name="Rectangle 3"/>
          <p:cNvSpPr>
            <a:spLocks noGrp="1" noChangeArrowheads="1"/>
          </p:cNvSpPr>
          <p:nvPr>
            <p:ph type="body" idx="1"/>
          </p:nvPr>
        </p:nvSpPr>
        <p:spPr/>
        <p:txBody>
          <a:bodyPr/>
          <a:lstStyle/>
          <a:p>
            <a:pPr eaLnBrk="1" hangingPunct="1">
              <a:defRPr/>
            </a:pPr>
            <a:r>
              <a:rPr lang="en-US" b="1" smtClean="0">
                <a:cs typeface="+mn-cs"/>
              </a:rPr>
              <a:t>OBJECTIVE 3</a:t>
            </a:r>
            <a:r>
              <a:rPr lang="en-US" b="1" smtClean="0">
                <a:cs typeface="Arial" charset="0"/>
              </a:rPr>
              <a:t>| Identify and describe the dual-track system by which our body responds to stress, and give the three phases of the general adaptation syndrome.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EFB3ED-C211-A843-8B08-1D4F40CD3275}" type="slidenum">
              <a:rPr lang="en-US"/>
              <a:pPr>
                <a:defRPr/>
              </a:pPr>
              <a:t>12</a:t>
            </a:fld>
            <a:endParaRPr lang="en-US"/>
          </a:p>
        </p:txBody>
      </p:sp>
      <p:sp>
        <p:nvSpPr>
          <p:cNvPr id="73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3187" name="Rectangle 3"/>
          <p:cNvSpPr>
            <a:spLocks noGrp="1" noChangeArrowheads="1"/>
          </p:cNvSpPr>
          <p:nvPr>
            <p:ph type="body" idx="1"/>
          </p:nvPr>
        </p:nvSpPr>
        <p:spPr/>
        <p:txBody>
          <a:bodyPr/>
          <a:lstStyle/>
          <a:p>
            <a:pPr eaLnBrk="1" hangingPunct="1">
              <a:defRPr/>
            </a:pPr>
            <a:endParaRPr lang="en-US" b="1"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6348E1-3282-B14E-A591-17AF86A29A11}" type="slidenum">
              <a:rPr lang="en-US"/>
              <a:pPr>
                <a:defRPr/>
              </a:pPr>
              <a:t>13</a:t>
            </a:fld>
            <a:endParaRPr lang="en-US"/>
          </a:p>
        </p:txBody>
      </p:sp>
      <p:sp>
        <p:nvSpPr>
          <p:cNvPr id="80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9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00ECA6-2A55-6C4E-9ABA-2BA70684AA1D}" type="slidenum">
              <a:rPr lang="en-US"/>
              <a:pPr>
                <a:defRPr/>
              </a:pPr>
              <a:t>14</a:t>
            </a:fld>
            <a:endParaRPr lang="en-US"/>
          </a:p>
        </p:txBody>
      </p:sp>
      <p:sp>
        <p:nvSpPr>
          <p:cNvPr id="73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283" name="Rectangle 3"/>
          <p:cNvSpPr>
            <a:spLocks noGrp="1" noChangeArrowheads="1"/>
          </p:cNvSpPr>
          <p:nvPr>
            <p:ph type="body" idx="1"/>
          </p:nvPr>
        </p:nvSpPr>
        <p:spPr/>
        <p:txBody>
          <a:bodyPr/>
          <a:lstStyle/>
          <a:p>
            <a:pPr eaLnBrk="1" hangingPunct="1">
              <a:defRPr/>
            </a:pPr>
            <a:r>
              <a:rPr lang="en-US" b="1" smtClean="0">
                <a:cs typeface="+mn-cs"/>
              </a:rPr>
              <a:t>OBJECTIVE 4</a:t>
            </a:r>
            <a:r>
              <a:rPr lang="en-US" b="1" smtClean="0">
                <a:cs typeface="Arial" charset="0"/>
              </a:rPr>
              <a:t>| Discuss the health consequences of catastrophes, significant lie changes, and daily hassles.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B26059-9514-EC48-B231-3F96767C8A3E}" type="slidenum">
              <a:rPr lang="en-US"/>
              <a:pPr>
                <a:defRPr/>
              </a:pPr>
              <a:t>15</a:t>
            </a:fld>
            <a:endParaRPr lang="en-US"/>
          </a:p>
        </p:txBody>
      </p:sp>
      <p:sp>
        <p:nvSpPr>
          <p:cNvPr id="81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10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3371BF-E4A4-A14A-937B-B95118402D7E}" type="slidenum">
              <a:rPr lang="en-US"/>
              <a:pPr>
                <a:defRPr/>
              </a:pPr>
              <a:t>16</a:t>
            </a:fld>
            <a:endParaRPr lang="en-US"/>
          </a:p>
        </p:txBody>
      </p:sp>
      <p:sp>
        <p:nvSpPr>
          <p:cNvPr id="812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20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2C49EF-92B3-3147-8DDA-23A2AE9A7BAD}" type="slidenum">
              <a:rPr lang="en-US"/>
              <a:pPr>
                <a:defRPr/>
              </a:pPr>
              <a:t>17</a:t>
            </a:fld>
            <a:endParaRPr lang="en-US"/>
          </a:p>
        </p:txBody>
      </p:sp>
      <p:sp>
        <p:nvSpPr>
          <p:cNvPr id="74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0355" name="Rectangle 3"/>
          <p:cNvSpPr>
            <a:spLocks noGrp="1" noChangeArrowheads="1"/>
          </p:cNvSpPr>
          <p:nvPr>
            <p:ph type="body" idx="1"/>
          </p:nvPr>
        </p:nvSpPr>
        <p:spPr/>
        <p:txBody>
          <a:bodyPr/>
          <a:lstStyle/>
          <a:p>
            <a:pPr eaLnBrk="1" hangingPunct="1">
              <a:defRPr/>
            </a:pPr>
            <a:r>
              <a:rPr lang="en-US" b="1" smtClean="0">
                <a:cs typeface="+mn-cs"/>
              </a:rPr>
              <a:t>OBJECTIVE 5</a:t>
            </a:r>
            <a:r>
              <a:rPr lang="en-US" b="1" smtClean="0">
                <a:cs typeface="Arial" charset="0"/>
              </a:rPr>
              <a:t>| Discuss the role of stress in causing coronary heart disease, and contrast Type A and Type B personalities.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60EB74-E731-EF41-B2E2-4F169DF94ED7}" type="slidenum">
              <a:rPr lang="en-US"/>
              <a:pPr>
                <a:defRPr/>
              </a:pPr>
              <a:t>18</a:t>
            </a:fld>
            <a:endParaRPr lang="en-US"/>
          </a:p>
        </p:txBody>
      </p:sp>
      <p:sp>
        <p:nvSpPr>
          <p:cNvPr id="813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30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C5A806-AA12-D641-84F7-F7ABBC6EA997}" type="slidenum">
              <a:rPr lang="en-US"/>
              <a:pPr>
                <a:defRPr/>
              </a:pPr>
              <a:t>19</a:t>
            </a:fld>
            <a:endParaRPr lang="en-US"/>
          </a:p>
        </p:txBody>
      </p:sp>
      <p:sp>
        <p:nvSpPr>
          <p:cNvPr id="814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40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FF553B-D865-8447-9456-42470BFC1CEC}" type="slidenum">
              <a:rPr lang="en-US"/>
              <a:pPr>
                <a:defRPr/>
              </a:pPr>
              <a:t>2</a:t>
            </a:fld>
            <a:endParaRPr lang="en-US"/>
          </a:p>
        </p:txBody>
      </p:sp>
      <p:sp>
        <p:nvSpPr>
          <p:cNvPr id="564226" name="Rectangle 2"/>
          <p:cNvSpPr>
            <a:spLocks noGrp="1" noRot="1" noChangeAspect="1" noChangeArrowheads="1" noTextEdit="1"/>
          </p:cNvSpPr>
          <p:nvPr>
            <p:ph type="sldImg"/>
          </p:nvPr>
        </p:nvSpPr>
        <p:spPr>
          <a:xfrm>
            <a:off x="1144588" y="685800"/>
            <a:ext cx="4572000" cy="3429000"/>
          </a:xfrm>
          <a:ln/>
          <a:extLst>
            <a:ext uri="{FAA26D3D-D897-4be2-8F04-BA451C77F1D7}">
              <ma14:placeholderFlag xmlns:ma14="http://schemas.microsoft.com/office/mac/drawingml/2011/main" val="1"/>
            </a:ext>
          </a:extLst>
        </p:spPr>
      </p:sp>
      <p:sp>
        <p:nvSpPr>
          <p:cNvPr id="564227" name="Rectangle 3"/>
          <p:cNvSpPr>
            <a:spLocks noGrp="1" noChangeArrowheads="1"/>
          </p:cNvSpPr>
          <p:nvPr>
            <p:ph type="body" idx="1"/>
          </p:nvPr>
        </p:nvSpPr>
        <p:spPr>
          <a:xfrm>
            <a:off x="685800" y="4343318"/>
            <a:ext cx="5486400" cy="4114634"/>
          </a:xfrm>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AF8C9A-CB15-AA43-9084-AC78384D5596}" type="slidenum">
              <a:rPr lang="en-US"/>
              <a:pPr>
                <a:defRPr/>
              </a:pPr>
              <a:t>20</a:t>
            </a:fld>
            <a:endParaRPr lang="en-US"/>
          </a:p>
        </p:txBody>
      </p:sp>
      <p:sp>
        <p:nvSpPr>
          <p:cNvPr id="74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4451" name="Rectangle 3"/>
          <p:cNvSpPr>
            <a:spLocks noGrp="1" noChangeArrowheads="1"/>
          </p:cNvSpPr>
          <p:nvPr>
            <p:ph type="body" idx="1"/>
          </p:nvPr>
        </p:nvSpPr>
        <p:spPr/>
        <p:txBody>
          <a:bodyPr/>
          <a:lstStyle/>
          <a:p>
            <a:pPr eaLnBrk="1" hangingPunct="1">
              <a:defRPr/>
            </a:pPr>
            <a:r>
              <a:rPr lang="en-US" b="1" smtClean="0">
                <a:cs typeface="+mn-cs"/>
              </a:rPr>
              <a:t>OBJECTIVE 6</a:t>
            </a:r>
            <a:r>
              <a:rPr lang="en-US" b="1" smtClean="0">
                <a:cs typeface="Arial" charset="0"/>
              </a:rPr>
              <a:t>| Distinguish between a psychophysical illness and hypochondriasis.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C5D53D-7F9E-FE45-B8E1-B2C9A07904C9}" type="slidenum">
              <a:rPr lang="en-US"/>
              <a:pPr>
                <a:defRPr/>
              </a:pPr>
              <a:t>21</a:t>
            </a:fld>
            <a:endParaRPr lang="en-US"/>
          </a:p>
        </p:txBody>
      </p:sp>
      <p:sp>
        <p:nvSpPr>
          <p:cNvPr id="74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8547" name="Rectangle 3"/>
          <p:cNvSpPr>
            <a:spLocks noGrp="1" noChangeArrowheads="1"/>
          </p:cNvSpPr>
          <p:nvPr>
            <p:ph type="body" idx="1"/>
          </p:nvPr>
        </p:nvSpPr>
        <p:spPr/>
        <p:txBody>
          <a:bodyPr/>
          <a:lstStyle/>
          <a:p>
            <a:pPr eaLnBrk="1" hangingPunct="1">
              <a:defRPr/>
            </a:pPr>
            <a:r>
              <a:rPr lang="en-US" b="1" smtClean="0">
                <a:cs typeface="+mn-cs"/>
              </a:rPr>
              <a:t>OBJECTIVE 7</a:t>
            </a:r>
            <a:r>
              <a:rPr lang="en-US" b="1" smtClean="0">
                <a:cs typeface="Arial" charset="0"/>
              </a:rPr>
              <a:t>| Describe the effect of stress on immune system functioning.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445011-0348-AB41-9D08-D65BF513FA13}" type="slidenum">
              <a:rPr lang="en-US"/>
              <a:pPr>
                <a:defRPr/>
              </a:pPr>
              <a:t>22</a:t>
            </a:fld>
            <a:endParaRPr lang="en-US"/>
          </a:p>
        </p:txBody>
      </p:sp>
      <p:sp>
        <p:nvSpPr>
          <p:cNvPr id="74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6499" name="Rectangle 3"/>
          <p:cNvSpPr>
            <a:spLocks noGrp="1" noChangeArrowheads="1"/>
          </p:cNvSpPr>
          <p:nvPr>
            <p:ph type="body" idx="1"/>
          </p:nvPr>
        </p:nvSpPr>
        <p:spPr/>
        <p:txBody>
          <a:bodyPr/>
          <a:lstStyle/>
          <a:p>
            <a:pPr eaLnBrk="1" hangingPunct="1">
              <a:defRPr/>
            </a:pPr>
            <a:endParaRPr lang="en-US" b="1"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C0C32A-576F-D048-8704-3BE9AB9D2C08}" type="slidenum">
              <a:rPr lang="en-US"/>
              <a:pPr>
                <a:defRPr/>
              </a:pPr>
              <a:t>23</a:t>
            </a:fld>
            <a:endParaRPr lang="en-US"/>
          </a:p>
        </p:txBody>
      </p:sp>
      <p:sp>
        <p:nvSpPr>
          <p:cNvPr id="75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0595" name="Rectangle 3"/>
          <p:cNvSpPr>
            <a:spLocks noGrp="1" noChangeArrowheads="1"/>
          </p:cNvSpPr>
          <p:nvPr>
            <p:ph type="body" idx="1"/>
          </p:nvPr>
        </p:nvSpPr>
        <p:spPr/>
        <p:txBody>
          <a:bodyPr/>
          <a:lstStyle/>
          <a:p>
            <a:pPr eaLnBrk="1" hangingPunct="1">
              <a:defRPr/>
            </a:pPr>
            <a:r>
              <a:rPr lang="en-US" b="1" smtClean="0">
                <a:cs typeface="+mn-cs"/>
              </a:rPr>
              <a:t>OBJECTIVE 8</a:t>
            </a:r>
            <a:r>
              <a:rPr lang="en-US" b="1" smtClean="0">
                <a:cs typeface="Arial" charset="0"/>
              </a:rPr>
              <a:t>| Discuss the findings on the link between stress and AIDS.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B82345-7454-3044-9519-CED1123D5135}" type="slidenum">
              <a:rPr lang="en-US"/>
              <a:pPr>
                <a:defRPr/>
              </a:pPr>
              <a:t>24</a:t>
            </a:fld>
            <a:endParaRPr lang="en-US"/>
          </a:p>
        </p:txBody>
      </p:sp>
      <p:sp>
        <p:nvSpPr>
          <p:cNvPr id="75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3667" name="Rectangle 3"/>
          <p:cNvSpPr>
            <a:spLocks noGrp="1" noChangeArrowheads="1"/>
          </p:cNvSpPr>
          <p:nvPr>
            <p:ph type="body" idx="1"/>
          </p:nvPr>
        </p:nvSpPr>
        <p:spPr/>
        <p:txBody>
          <a:bodyPr/>
          <a:lstStyle/>
          <a:p>
            <a:pPr eaLnBrk="1" hangingPunct="1">
              <a:defRPr/>
            </a:pPr>
            <a:r>
              <a:rPr lang="en-US" b="1" smtClean="0">
                <a:cs typeface="+mn-cs"/>
              </a:rPr>
              <a:t>OBJECTIVE 9</a:t>
            </a:r>
            <a:r>
              <a:rPr lang="en-US" b="1" smtClean="0">
                <a:cs typeface="Arial" charset="0"/>
              </a:rPr>
              <a:t>| Discuss the findings on the link between stress and cancer.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2A43EE-6B48-3F41-BFDF-784F8FF0D95E}" type="slidenum">
              <a:rPr lang="en-US"/>
              <a:pPr>
                <a:defRPr/>
              </a:pPr>
              <a:t>25</a:t>
            </a:fld>
            <a:endParaRPr lang="en-US"/>
          </a:p>
        </p:txBody>
      </p:sp>
      <p:sp>
        <p:nvSpPr>
          <p:cNvPr id="75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5715" name="Rectangle 3"/>
          <p:cNvSpPr>
            <a:spLocks noGrp="1" noChangeArrowheads="1"/>
          </p:cNvSpPr>
          <p:nvPr>
            <p:ph type="body" idx="1"/>
          </p:nvPr>
        </p:nvSpPr>
        <p:spPr/>
        <p:txBody>
          <a:bodyPr/>
          <a:lstStyle/>
          <a:p>
            <a:pPr eaLnBrk="1" hangingPunct="1">
              <a:defRPr/>
            </a:pPr>
            <a:r>
              <a:rPr lang="en-US" b="1" smtClean="0">
                <a:cs typeface="+mn-cs"/>
              </a:rPr>
              <a:t>OBJECTIVE 10</a:t>
            </a:r>
            <a:r>
              <a:rPr lang="en-US" b="1" smtClean="0">
                <a:cs typeface="Arial" charset="0"/>
              </a:rPr>
              <a:t>| Describe the impact of learning on immune system functioning.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26E53E-8B8C-7C47-B237-9661D0710379}" type="slidenum">
              <a:rPr lang="en-US"/>
              <a:pPr>
                <a:defRPr/>
              </a:pPr>
              <a:t>26</a:t>
            </a:fld>
            <a:endParaRPr lang="en-US"/>
          </a:p>
        </p:txBody>
      </p:sp>
      <p:sp>
        <p:nvSpPr>
          <p:cNvPr id="815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5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E5D006-BD94-6243-B8AD-41579DF6EA54}" type="slidenum">
              <a:rPr lang="en-US"/>
              <a:pPr>
                <a:defRPr/>
              </a:pPr>
              <a:t>27</a:t>
            </a:fld>
            <a:endParaRPr lang="en-US"/>
          </a:p>
        </p:txBody>
      </p:sp>
      <p:sp>
        <p:nvSpPr>
          <p:cNvPr id="816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61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4ADEDE-89EA-3B41-A100-D497BD3F8422}" type="slidenum">
              <a:rPr lang="en-US"/>
              <a:pPr>
                <a:defRPr/>
              </a:pPr>
              <a:t>28</a:t>
            </a:fld>
            <a:endParaRPr lang="en-US"/>
          </a:p>
        </p:txBody>
      </p:sp>
      <p:sp>
        <p:nvSpPr>
          <p:cNvPr id="75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8787" name="Rectangle 3"/>
          <p:cNvSpPr>
            <a:spLocks noGrp="1" noChangeArrowheads="1"/>
          </p:cNvSpPr>
          <p:nvPr>
            <p:ph type="body" idx="1"/>
          </p:nvPr>
        </p:nvSpPr>
        <p:spPr/>
        <p:txBody>
          <a:bodyPr/>
          <a:lstStyle/>
          <a:p>
            <a:pPr eaLnBrk="1" hangingPunct="1">
              <a:defRPr/>
            </a:pPr>
            <a:r>
              <a:rPr lang="en-US" b="1" smtClean="0">
                <a:cs typeface="+mn-cs"/>
              </a:rPr>
              <a:t>OBJECTIVE 11</a:t>
            </a:r>
            <a:r>
              <a:rPr lang="en-US" b="1" smtClean="0">
                <a:cs typeface="Arial" charset="0"/>
              </a:rPr>
              <a:t>| Explain what it means to cope with stress, and contrast problem-focused coping and emotion-focused coping.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3546B6-A75F-1545-8A71-9C070AC95790}" type="slidenum">
              <a:rPr lang="en-US"/>
              <a:pPr>
                <a:defRPr/>
              </a:pPr>
              <a:t>29</a:t>
            </a:fld>
            <a:endParaRPr lang="en-US"/>
          </a:p>
        </p:txBody>
      </p:sp>
      <p:sp>
        <p:nvSpPr>
          <p:cNvPr id="759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9811" name="Rectangle 3"/>
          <p:cNvSpPr>
            <a:spLocks noGrp="1" noChangeArrowheads="1"/>
          </p:cNvSpPr>
          <p:nvPr>
            <p:ph type="body" idx="1"/>
          </p:nvPr>
        </p:nvSpPr>
        <p:spPr/>
        <p:txBody>
          <a:bodyPr/>
          <a:lstStyle/>
          <a:p>
            <a:pPr eaLnBrk="1" hangingPunct="1">
              <a:defRPr/>
            </a:pPr>
            <a:r>
              <a:rPr lang="en-US" b="1" smtClean="0">
                <a:cs typeface="+mn-cs"/>
              </a:rPr>
              <a:t>OBJECTIVE 12</a:t>
            </a:r>
            <a:r>
              <a:rPr lang="en-US" b="1" smtClean="0">
                <a:cs typeface="Arial" charset="0"/>
              </a:rPr>
              <a:t>| Describe how a perceived lack of control can affect health.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02537B-626B-8540-8AB0-DF20467380EE}" type="slidenum">
              <a:rPr lang="en-US"/>
              <a:pPr>
                <a:defRPr/>
              </a:pPr>
              <a:t>3</a:t>
            </a:fld>
            <a:endParaRPr lang="en-US"/>
          </a:p>
        </p:txBody>
      </p:sp>
      <p:sp>
        <p:nvSpPr>
          <p:cNvPr id="562178" name="Rectangle 2"/>
          <p:cNvSpPr>
            <a:spLocks noGrp="1" noRot="1" noChangeAspect="1" noChangeArrowheads="1" noTextEdit="1"/>
          </p:cNvSpPr>
          <p:nvPr>
            <p:ph type="sldImg"/>
          </p:nvPr>
        </p:nvSpPr>
        <p:spPr>
          <a:xfrm>
            <a:off x="1144588" y="685800"/>
            <a:ext cx="4572000" cy="3429000"/>
          </a:xfrm>
          <a:ln/>
          <a:extLst>
            <a:ext uri="{FAA26D3D-D897-4be2-8F04-BA451C77F1D7}">
              <ma14:placeholderFlag xmlns:ma14="http://schemas.microsoft.com/office/mac/drawingml/2011/main" val="1"/>
            </a:ext>
          </a:extLst>
        </p:spPr>
      </p:sp>
      <p:sp>
        <p:nvSpPr>
          <p:cNvPr id="562179" name="Rectangle 3"/>
          <p:cNvSpPr>
            <a:spLocks noGrp="1" noChangeArrowheads="1"/>
          </p:cNvSpPr>
          <p:nvPr>
            <p:ph type="body" idx="1"/>
          </p:nvPr>
        </p:nvSpPr>
        <p:spPr>
          <a:xfrm>
            <a:off x="685800" y="4343318"/>
            <a:ext cx="5486400" cy="4114634"/>
          </a:xfrm>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A4638D-4E79-4349-98C8-ACA081EF10D5}" type="slidenum">
              <a:rPr lang="en-US"/>
              <a:pPr>
                <a:defRPr/>
              </a:pPr>
              <a:t>30</a:t>
            </a:fld>
            <a:endParaRPr lang="en-US"/>
          </a:p>
        </p:txBody>
      </p:sp>
      <p:sp>
        <p:nvSpPr>
          <p:cNvPr id="762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2883" name="Rectangle 3"/>
          <p:cNvSpPr>
            <a:spLocks noGrp="1" noChangeArrowheads="1"/>
          </p:cNvSpPr>
          <p:nvPr>
            <p:ph type="body" idx="1"/>
          </p:nvPr>
        </p:nvSpPr>
        <p:spPr/>
        <p:txBody>
          <a:bodyPr/>
          <a:lstStyle/>
          <a:p>
            <a:pPr eaLnBrk="1" hangingPunct="1">
              <a:defRPr/>
            </a:pPr>
            <a:r>
              <a:rPr lang="en-US" b="1" smtClean="0">
                <a:cs typeface="+mn-cs"/>
              </a:rPr>
              <a:t>OBJECTIVE 13</a:t>
            </a:r>
            <a:r>
              <a:rPr lang="en-US" b="1" smtClean="0">
                <a:cs typeface="Arial" charset="0"/>
              </a:rPr>
              <a:t>| Discuss the links among explanatory style, stress and health.</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EC53F9-90B4-8640-930D-98FE425E413A}" type="slidenum">
              <a:rPr lang="en-US"/>
              <a:pPr>
                <a:defRPr/>
              </a:pPr>
              <a:t>31</a:t>
            </a:fld>
            <a:endParaRPr lang="en-US"/>
          </a:p>
        </p:txBody>
      </p:sp>
      <p:sp>
        <p:nvSpPr>
          <p:cNvPr id="76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4931" name="Rectangle 3"/>
          <p:cNvSpPr>
            <a:spLocks noGrp="1" noChangeArrowheads="1"/>
          </p:cNvSpPr>
          <p:nvPr>
            <p:ph type="body" idx="1"/>
          </p:nvPr>
        </p:nvSpPr>
        <p:spPr/>
        <p:txBody>
          <a:bodyPr/>
          <a:lstStyle/>
          <a:p>
            <a:pPr eaLnBrk="1" hangingPunct="1">
              <a:defRPr/>
            </a:pPr>
            <a:r>
              <a:rPr lang="en-US" b="1" smtClean="0">
                <a:cs typeface="+mn-cs"/>
              </a:rPr>
              <a:t>OBJECTIVE 14</a:t>
            </a:r>
            <a:r>
              <a:rPr lang="en-US" b="1" smtClean="0">
                <a:cs typeface="Arial" charset="0"/>
              </a:rPr>
              <a:t>| Describe some of the ways that social support acts as a stress buffer.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3D7A8B-DA3F-D64D-AEDD-261B69CDC313}" type="slidenum">
              <a:rPr lang="en-US"/>
              <a:pPr>
                <a:defRPr/>
              </a:pPr>
              <a:t>32</a:t>
            </a:fld>
            <a:endParaRPr lang="en-US"/>
          </a:p>
        </p:txBody>
      </p:sp>
      <p:sp>
        <p:nvSpPr>
          <p:cNvPr id="76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8003" name="Rectangle 3"/>
          <p:cNvSpPr>
            <a:spLocks noGrp="1" noChangeArrowheads="1"/>
          </p:cNvSpPr>
          <p:nvPr>
            <p:ph type="body" idx="1"/>
          </p:nvPr>
        </p:nvSpPr>
        <p:spPr/>
        <p:txBody>
          <a:bodyPr/>
          <a:lstStyle/>
          <a:p>
            <a:pPr eaLnBrk="1" hangingPunct="1">
              <a:defRPr/>
            </a:pPr>
            <a:r>
              <a:rPr lang="en-US" b="1" smtClean="0">
                <a:cs typeface="+mn-cs"/>
              </a:rPr>
              <a:t>OBJECTIVE 15</a:t>
            </a:r>
            <a:r>
              <a:rPr lang="en-US" b="1" smtClean="0">
                <a:cs typeface="Arial" charset="0"/>
              </a:rPr>
              <a:t>| Explain the difference between coping with stress and managing stress.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9D0105-B9D9-4048-8C38-20DB2616ECB0}" type="slidenum">
              <a:rPr lang="en-US"/>
              <a:pPr>
                <a:defRPr/>
              </a:pPr>
              <a:t>33</a:t>
            </a:fld>
            <a:endParaRPr lang="en-US"/>
          </a:p>
        </p:txBody>
      </p:sp>
      <p:sp>
        <p:nvSpPr>
          <p:cNvPr id="77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1075" name="Rectangle 3"/>
          <p:cNvSpPr>
            <a:spLocks noGrp="1" noChangeArrowheads="1"/>
          </p:cNvSpPr>
          <p:nvPr>
            <p:ph type="body" idx="1"/>
          </p:nvPr>
        </p:nvSpPr>
        <p:spPr/>
        <p:txBody>
          <a:bodyPr/>
          <a:lstStyle/>
          <a:p>
            <a:pPr eaLnBrk="1" hangingPunct="1">
              <a:defRPr/>
            </a:pPr>
            <a:r>
              <a:rPr lang="en-US" b="1" smtClean="0">
                <a:cs typeface="+mn-cs"/>
              </a:rPr>
              <a:t>OBJECTIVE 16</a:t>
            </a:r>
            <a:r>
              <a:rPr lang="en-US" b="1" smtClean="0">
                <a:cs typeface="Arial" charset="0"/>
              </a:rPr>
              <a:t>| Discuss the advantages of aerobic exercise as a technique for managing stress and fostering well-being.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7551EB-99BE-6847-819E-04D46FA336DA}" type="slidenum">
              <a:rPr lang="en-US"/>
              <a:pPr>
                <a:defRPr/>
              </a:pPr>
              <a:t>34</a:t>
            </a:fld>
            <a:endParaRPr lang="en-US"/>
          </a:p>
        </p:txBody>
      </p:sp>
      <p:sp>
        <p:nvSpPr>
          <p:cNvPr id="77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2099" name="Rectangle 3"/>
          <p:cNvSpPr>
            <a:spLocks noGrp="1" noChangeArrowheads="1"/>
          </p:cNvSpPr>
          <p:nvPr>
            <p:ph type="body" idx="1"/>
          </p:nvPr>
        </p:nvSpPr>
        <p:spPr/>
        <p:txBody>
          <a:bodyPr/>
          <a:lstStyle/>
          <a:p>
            <a:pPr eaLnBrk="1" hangingPunct="1">
              <a:defRPr/>
            </a:pPr>
            <a:r>
              <a:rPr lang="en-US" b="1" smtClean="0">
                <a:cs typeface="+mn-cs"/>
              </a:rPr>
              <a:t>OBJECTIVE 17</a:t>
            </a:r>
            <a:r>
              <a:rPr lang="en-US" b="1" smtClean="0">
                <a:cs typeface="Arial" charset="0"/>
              </a:rPr>
              <a:t>| Compare the benefits of biofeedback and relaxation training as stress-management techniques, and discuss meditation as a relaxation technique.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9C28E4-7111-504B-B486-A660EA2E3A33}" type="slidenum">
              <a:rPr lang="en-US"/>
              <a:pPr>
                <a:defRPr/>
              </a:pPr>
              <a:t>35</a:t>
            </a:fld>
            <a:endParaRPr lang="en-US"/>
          </a:p>
        </p:txBody>
      </p:sp>
      <p:sp>
        <p:nvSpPr>
          <p:cNvPr id="817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7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2542FC-19DC-084F-B91A-DD4D69E643EB}" type="slidenum">
              <a:rPr lang="en-US"/>
              <a:pPr>
                <a:defRPr/>
              </a:pPr>
              <a:t>36</a:t>
            </a:fld>
            <a:endParaRPr lang="en-US"/>
          </a:p>
        </p:txBody>
      </p:sp>
      <p:sp>
        <p:nvSpPr>
          <p:cNvPr id="77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3123" name="Rectangle 3"/>
          <p:cNvSpPr>
            <a:spLocks noGrp="1" noChangeArrowheads="1"/>
          </p:cNvSpPr>
          <p:nvPr>
            <p:ph type="body" idx="1"/>
          </p:nvPr>
        </p:nvSpPr>
        <p:spPr/>
        <p:txBody>
          <a:bodyPr/>
          <a:lstStyle/>
          <a:p>
            <a:pPr eaLnBrk="1" hangingPunct="1">
              <a:defRPr/>
            </a:pPr>
            <a:r>
              <a:rPr lang="en-US" b="1" smtClean="0">
                <a:cs typeface="+mn-cs"/>
              </a:rPr>
              <a:t>OBJECTIVE 18</a:t>
            </a:r>
            <a:r>
              <a:rPr lang="en-US" b="1" smtClean="0">
                <a:cs typeface="Arial" charset="0"/>
              </a:rPr>
              <a:t>| Discuss the correlation between religiosity and longevity, and offer some possible explanations for this link.</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7DB503-11B8-064F-BFE9-AB3A9ACF2DE4}" type="slidenum">
              <a:rPr lang="en-US"/>
              <a:pPr>
                <a:defRPr/>
              </a:pPr>
              <a:t>37</a:t>
            </a:fld>
            <a:endParaRPr lang="en-US"/>
          </a:p>
        </p:txBody>
      </p:sp>
      <p:sp>
        <p:nvSpPr>
          <p:cNvPr id="818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8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C2C65E-B6E2-794B-8216-2DD40997FB90}" type="slidenum">
              <a:rPr lang="en-US"/>
              <a:pPr>
                <a:defRPr/>
              </a:pPr>
              <a:t>38</a:t>
            </a:fld>
            <a:endParaRPr lang="en-US"/>
          </a:p>
        </p:txBody>
      </p:sp>
      <p:sp>
        <p:nvSpPr>
          <p:cNvPr id="819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E5BC7C-175E-DB4F-904C-3762F896AD7E}" type="slidenum">
              <a:rPr lang="en-US"/>
              <a:pPr>
                <a:defRPr/>
              </a:pPr>
              <a:t>4</a:t>
            </a:fld>
            <a:endParaRPr lang="en-US"/>
          </a:p>
        </p:txBody>
      </p:sp>
      <p:sp>
        <p:nvSpPr>
          <p:cNvPr id="71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827" name="Rectangle 3"/>
          <p:cNvSpPr>
            <a:spLocks noGrp="1" noChangeArrowheads="1"/>
          </p:cNvSpPr>
          <p:nvPr>
            <p:ph type="body" idx="1"/>
          </p:nvPr>
        </p:nvSpPr>
        <p:spPr/>
        <p:txBody>
          <a:bodyPr/>
          <a:lstStyle/>
          <a:p>
            <a:pPr eaLnBrk="1" hangingPunct="1">
              <a:defRPr/>
            </a:pPr>
            <a:r>
              <a:rPr lang="en-US" b="1" smtClean="0">
                <a:cs typeface="+mn-cs"/>
              </a:rPr>
              <a:t>OBJECTIVE 1</a:t>
            </a:r>
            <a:r>
              <a:rPr lang="en-US" b="1" smtClean="0">
                <a:cs typeface="Arial" charset="0"/>
              </a:rPr>
              <a:t>| List four leading causes of death and describe health psychology</a:t>
            </a:r>
            <a:r>
              <a:rPr lang="ja-JP" altLang="en-US" b="1" smtClean="0">
                <a:latin typeface="Arial"/>
                <a:cs typeface="Arial" charset="0"/>
              </a:rPr>
              <a:t>’</a:t>
            </a:r>
            <a:r>
              <a:rPr lang="en-US" b="1" smtClean="0">
                <a:cs typeface="Arial" charset="0"/>
              </a:rPr>
              <a:t>s contribution to the field of behavioral medicine.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3750CE-B96A-5342-9C47-A8A93117365A}" type="slidenum">
              <a:rPr lang="en-US"/>
              <a:pPr>
                <a:defRPr/>
              </a:pPr>
              <a:t>5</a:t>
            </a:fld>
            <a:endParaRPr lang="en-US"/>
          </a:p>
        </p:txBody>
      </p:sp>
      <p:sp>
        <p:nvSpPr>
          <p:cNvPr id="72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0899" name="Rectangle 3"/>
          <p:cNvSpPr>
            <a:spLocks noGrp="1" noChangeArrowheads="1"/>
          </p:cNvSpPr>
          <p:nvPr>
            <p:ph type="body" idx="1"/>
          </p:nvPr>
        </p:nvSpPr>
        <p:spPr/>
        <p:txBody>
          <a:bodyPr/>
          <a:lstStyle/>
          <a:p>
            <a:pPr eaLnBrk="1" hangingPunct="1">
              <a:defRPr/>
            </a:pPr>
            <a:endParaRPr lang="en-US" b="1"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5484D8-D707-5846-9283-14498F783D63}" type="slidenum">
              <a:rPr lang="en-US"/>
              <a:pPr>
                <a:defRPr/>
              </a:pPr>
              <a:t>6</a:t>
            </a:fld>
            <a:endParaRPr lang="en-US"/>
          </a:p>
        </p:txBody>
      </p:sp>
      <p:sp>
        <p:nvSpPr>
          <p:cNvPr id="80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6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0A3237-2642-6541-A52F-1E4F83E37D9C}" type="slidenum">
              <a:rPr lang="en-US"/>
              <a:pPr>
                <a:defRPr/>
              </a:pPr>
              <a:t>7</a:t>
            </a:fld>
            <a:endParaRPr lang="en-US"/>
          </a:p>
        </p:txBody>
      </p:sp>
      <p:sp>
        <p:nvSpPr>
          <p:cNvPr id="80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7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3ECCFD-EBCE-F54D-9ACE-0A199C44B26A}" type="slidenum">
              <a:rPr lang="en-US"/>
              <a:pPr>
                <a:defRPr/>
              </a:pPr>
              <a:t>8</a:t>
            </a:fld>
            <a:endParaRPr lang="en-US"/>
          </a:p>
        </p:txBody>
      </p:sp>
      <p:sp>
        <p:nvSpPr>
          <p:cNvPr id="808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1DEF1B-141E-884E-AFFA-F719C956E9D3}" type="slidenum">
              <a:rPr lang="en-US"/>
              <a:pPr>
                <a:defRPr/>
              </a:pPr>
              <a:t>9</a:t>
            </a:fld>
            <a:endParaRPr lang="en-US"/>
          </a:p>
        </p:txBody>
      </p:sp>
      <p:sp>
        <p:nvSpPr>
          <p:cNvPr id="72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43" name="Rectangle 3"/>
          <p:cNvSpPr>
            <a:spLocks noGrp="1" noChangeArrowheads="1"/>
          </p:cNvSpPr>
          <p:nvPr>
            <p:ph type="body" idx="1"/>
          </p:nvPr>
        </p:nvSpPr>
        <p:spPr/>
        <p:txBody>
          <a:bodyPr/>
          <a:lstStyle/>
          <a:p>
            <a:pPr eaLnBrk="1" hangingPunct="1">
              <a:defRPr/>
            </a:pPr>
            <a:r>
              <a:rPr lang="en-US" b="1" smtClean="0">
                <a:cs typeface="+mn-cs"/>
              </a:rPr>
              <a:t>OBJECTIVE 2</a:t>
            </a:r>
            <a:r>
              <a:rPr lang="en-US" b="1" smtClean="0">
                <a:cs typeface="Arial" charset="0"/>
              </a:rPr>
              <a:t>| Discus the importance of appraisal in the way we respond to stressful events.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4A4859-388A-0344-8581-EDF8F08B0984}"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20E96-3694-7F4B-A98C-4C6417D64541}" type="slidenum">
              <a:rPr lang="en-US" smtClean="0"/>
              <a:t>‹#›</a:t>
            </a:fld>
            <a:endParaRPr lang="en-US"/>
          </a:p>
        </p:txBody>
      </p:sp>
    </p:spTree>
    <p:extLst>
      <p:ext uri="{BB962C8B-B14F-4D97-AF65-F5344CB8AC3E}">
        <p14:creationId xmlns:p14="http://schemas.microsoft.com/office/powerpoint/2010/main" val="114753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A4859-388A-0344-8581-EDF8F08B0984}"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20E96-3694-7F4B-A98C-4C6417D64541}" type="slidenum">
              <a:rPr lang="en-US" smtClean="0"/>
              <a:t>‹#›</a:t>
            </a:fld>
            <a:endParaRPr lang="en-US"/>
          </a:p>
        </p:txBody>
      </p:sp>
    </p:spTree>
    <p:extLst>
      <p:ext uri="{BB962C8B-B14F-4D97-AF65-F5344CB8AC3E}">
        <p14:creationId xmlns:p14="http://schemas.microsoft.com/office/powerpoint/2010/main" val="87569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A4859-388A-0344-8581-EDF8F08B0984}"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20E96-3694-7F4B-A98C-4C6417D64541}" type="slidenum">
              <a:rPr lang="en-US" smtClean="0"/>
              <a:t>‹#›</a:t>
            </a:fld>
            <a:endParaRPr lang="en-US"/>
          </a:p>
        </p:txBody>
      </p:sp>
    </p:spTree>
    <p:extLst>
      <p:ext uri="{BB962C8B-B14F-4D97-AF65-F5344CB8AC3E}">
        <p14:creationId xmlns:p14="http://schemas.microsoft.com/office/powerpoint/2010/main" val="815137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FD2748-7F46-B340-AA48-637C17662A5B}" type="slidenum">
              <a:rPr lang="en-US"/>
              <a:pPr>
                <a:defRPr/>
              </a:pPr>
              <a:t>‹#›</a:t>
            </a:fld>
            <a:endParaRPr lang="en-US"/>
          </a:p>
        </p:txBody>
      </p:sp>
    </p:spTree>
    <p:extLst>
      <p:ext uri="{BB962C8B-B14F-4D97-AF65-F5344CB8AC3E}">
        <p14:creationId xmlns:p14="http://schemas.microsoft.com/office/powerpoint/2010/main" val="2132014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1862448-BB8F-FC4F-A6F2-660142EFFE6C}" type="slidenum">
              <a:rPr lang="en-US"/>
              <a:pPr>
                <a:defRPr/>
              </a:pPr>
              <a:t>‹#›</a:t>
            </a:fld>
            <a:endParaRPr lang="en-US"/>
          </a:p>
        </p:txBody>
      </p:sp>
    </p:spTree>
    <p:extLst>
      <p:ext uri="{BB962C8B-B14F-4D97-AF65-F5344CB8AC3E}">
        <p14:creationId xmlns:p14="http://schemas.microsoft.com/office/powerpoint/2010/main" val="1266613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2B5BC0-1247-0240-8F3C-4226D030C35A}" type="slidenum">
              <a:rPr lang="en-US"/>
              <a:pPr>
                <a:defRPr/>
              </a:pPr>
              <a:t>‹#›</a:t>
            </a:fld>
            <a:endParaRPr lang="en-US"/>
          </a:p>
        </p:txBody>
      </p:sp>
    </p:spTree>
    <p:extLst>
      <p:ext uri="{BB962C8B-B14F-4D97-AF65-F5344CB8AC3E}">
        <p14:creationId xmlns:p14="http://schemas.microsoft.com/office/powerpoint/2010/main" val="224031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A4859-388A-0344-8581-EDF8F08B0984}"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20E96-3694-7F4B-A98C-4C6417D64541}" type="slidenum">
              <a:rPr lang="en-US" smtClean="0"/>
              <a:t>‹#›</a:t>
            </a:fld>
            <a:endParaRPr lang="en-US"/>
          </a:p>
        </p:txBody>
      </p:sp>
    </p:spTree>
    <p:extLst>
      <p:ext uri="{BB962C8B-B14F-4D97-AF65-F5344CB8AC3E}">
        <p14:creationId xmlns:p14="http://schemas.microsoft.com/office/powerpoint/2010/main" val="171752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A4859-388A-0344-8581-EDF8F08B0984}"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20E96-3694-7F4B-A98C-4C6417D64541}" type="slidenum">
              <a:rPr lang="en-US" smtClean="0"/>
              <a:t>‹#›</a:t>
            </a:fld>
            <a:endParaRPr lang="en-US"/>
          </a:p>
        </p:txBody>
      </p:sp>
    </p:spTree>
    <p:extLst>
      <p:ext uri="{BB962C8B-B14F-4D97-AF65-F5344CB8AC3E}">
        <p14:creationId xmlns:p14="http://schemas.microsoft.com/office/powerpoint/2010/main" val="126761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4A4859-388A-0344-8581-EDF8F08B0984}" type="datetimeFigureOut">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20E96-3694-7F4B-A98C-4C6417D64541}" type="slidenum">
              <a:rPr lang="en-US" smtClean="0"/>
              <a:t>‹#›</a:t>
            </a:fld>
            <a:endParaRPr lang="en-US"/>
          </a:p>
        </p:txBody>
      </p:sp>
    </p:spTree>
    <p:extLst>
      <p:ext uri="{BB962C8B-B14F-4D97-AF65-F5344CB8AC3E}">
        <p14:creationId xmlns:p14="http://schemas.microsoft.com/office/powerpoint/2010/main" val="97369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4A4859-388A-0344-8581-EDF8F08B0984}" type="datetimeFigureOut">
              <a:rPr lang="en-US" smtClean="0"/>
              <a:t>3/23/15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20E96-3694-7F4B-A98C-4C6417D64541}" type="slidenum">
              <a:rPr lang="en-US" smtClean="0"/>
              <a:t>‹#›</a:t>
            </a:fld>
            <a:endParaRPr lang="en-US"/>
          </a:p>
        </p:txBody>
      </p:sp>
    </p:spTree>
    <p:extLst>
      <p:ext uri="{BB962C8B-B14F-4D97-AF65-F5344CB8AC3E}">
        <p14:creationId xmlns:p14="http://schemas.microsoft.com/office/powerpoint/2010/main" val="374790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A4859-388A-0344-8581-EDF8F08B0984}" type="datetimeFigureOut">
              <a:rPr lang="en-US" smtClean="0"/>
              <a:t>3/23/15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20E96-3694-7F4B-A98C-4C6417D64541}" type="slidenum">
              <a:rPr lang="en-US" smtClean="0"/>
              <a:t>‹#›</a:t>
            </a:fld>
            <a:endParaRPr lang="en-US"/>
          </a:p>
        </p:txBody>
      </p:sp>
    </p:spTree>
    <p:extLst>
      <p:ext uri="{BB962C8B-B14F-4D97-AF65-F5344CB8AC3E}">
        <p14:creationId xmlns:p14="http://schemas.microsoft.com/office/powerpoint/2010/main" val="416337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A4859-388A-0344-8581-EDF8F08B0984}" type="datetimeFigureOut">
              <a:rPr lang="en-US" smtClean="0"/>
              <a:t>3/23/15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20E96-3694-7F4B-A98C-4C6417D64541}" type="slidenum">
              <a:rPr lang="en-US" smtClean="0"/>
              <a:t>‹#›</a:t>
            </a:fld>
            <a:endParaRPr lang="en-US"/>
          </a:p>
        </p:txBody>
      </p:sp>
    </p:spTree>
    <p:extLst>
      <p:ext uri="{BB962C8B-B14F-4D97-AF65-F5344CB8AC3E}">
        <p14:creationId xmlns:p14="http://schemas.microsoft.com/office/powerpoint/2010/main" val="440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A4859-388A-0344-8581-EDF8F08B0984}" type="datetimeFigureOut">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20E96-3694-7F4B-A98C-4C6417D64541}" type="slidenum">
              <a:rPr lang="en-US" smtClean="0"/>
              <a:t>‹#›</a:t>
            </a:fld>
            <a:endParaRPr lang="en-US"/>
          </a:p>
        </p:txBody>
      </p:sp>
    </p:spTree>
    <p:extLst>
      <p:ext uri="{BB962C8B-B14F-4D97-AF65-F5344CB8AC3E}">
        <p14:creationId xmlns:p14="http://schemas.microsoft.com/office/powerpoint/2010/main" val="169103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A4859-388A-0344-8581-EDF8F08B0984}" type="datetimeFigureOut">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20E96-3694-7F4B-A98C-4C6417D64541}" type="slidenum">
              <a:rPr lang="en-US" smtClean="0"/>
              <a:t>‹#›</a:t>
            </a:fld>
            <a:endParaRPr lang="en-US"/>
          </a:p>
        </p:txBody>
      </p:sp>
    </p:spTree>
    <p:extLst>
      <p:ext uri="{BB962C8B-B14F-4D97-AF65-F5344CB8AC3E}">
        <p14:creationId xmlns:p14="http://schemas.microsoft.com/office/powerpoint/2010/main" val="8832758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A4859-388A-0344-8581-EDF8F08B0984}" type="datetimeFigureOut">
              <a:rPr lang="en-US" smtClean="0"/>
              <a:t>3/23/15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20E96-3694-7F4B-A98C-4C6417D64541}" type="slidenum">
              <a:rPr lang="en-US" smtClean="0"/>
              <a:t>‹#›</a:t>
            </a:fld>
            <a:endParaRPr lang="en-US"/>
          </a:p>
        </p:txBody>
      </p:sp>
    </p:spTree>
    <p:extLst>
      <p:ext uri="{BB962C8B-B14F-4D97-AF65-F5344CB8AC3E}">
        <p14:creationId xmlns:p14="http://schemas.microsoft.com/office/powerpoint/2010/main" val="3191750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47E21F4-3542-D34A-8EC3-848BE63AF7DF}" type="slidenum">
              <a:rPr lang="en-US"/>
              <a:pPr>
                <a:defRPr/>
              </a:pPr>
              <a:t>1</a:t>
            </a:fld>
            <a:endParaRPr lang="en-US"/>
          </a:p>
        </p:txBody>
      </p:sp>
      <p:sp>
        <p:nvSpPr>
          <p:cNvPr id="558082" name="Rectangle 2"/>
          <p:cNvSpPr>
            <a:spLocks noGrp="1" noChangeArrowheads="1"/>
          </p:cNvSpPr>
          <p:nvPr>
            <p:ph type="ctrTitle"/>
          </p:nvPr>
        </p:nvSpPr>
        <p:spPr>
          <a:xfrm>
            <a:off x="3581400" y="2819400"/>
            <a:ext cx="4819650" cy="1447800"/>
          </a:xfrm>
        </p:spPr>
        <p:txBody>
          <a:bodyPr>
            <a:normAutofit fontScale="90000"/>
          </a:bodyPr>
          <a:lstStyle/>
          <a:p>
            <a:pPr eaLnBrk="1" hangingPunct="1">
              <a:defRPr/>
            </a:pPr>
            <a:r>
              <a:rPr lang="en-US" sz="5400" smtClean="0">
                <a:latin typeface="Palatino Linotype" charset="0"/>
                <a:cs typeface="+mj-cs"/>
              </a:rPr>
              <a:t>Stress and Health</a:t>
            </a:r>
            <a:endParaRPr lang="en-US" sz="3600" smtClean="0">
              <a:solidFill>
                <a:schemeClr val="tx1"/>
              </a:solidFill>
              <a:latin typeface="Palatino Linotype" charset="0"/>
              <a:cs typeface="Times" charset="0"/>
            </a:endParaRPr>
          </a:p>
        </p:txBody>
      </p:sp>
      <p:pic>
        <p:nvPicPr>
          <p:cNvPr id="4099" name="Picture 5" descr="MyersPsy8e_CO_Ch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33909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795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01062977-F08D-7842-8E19-307198A252D1}" type="slidenum">
              <a:rPr lang="en-US"/>
              <a:pPr>
                <a:defRPr/>
              </a:pPr>
              <a:t>10</a:t>
            </a:fld>
            <a:endParaRPr lang="en-US"/>
          </a:p>
        </p:txBody>
      </p:sp>
      <p:sp>
        <p:nvSpPr>
          <p:cNvPr id="728066" name="Rectangle 2"/>
          <p:cNvSpPr>
            <a:spLocks noGrp="1" noChangeArrowheads="1"/>
          </p:cNvSpPr>
          <p:nvPr>
            <p:ph type="title"/>
          </p:nvPr>
        </p:nvSpPr>
        <p:spPr>
          <a:xfrm>
            <a:off x="671513" y="271463"/>
            <a:ext cx="7772400" cy="1143000"/>
          </a:xfrm>
        </p:spPr>
        <p:txBody>
          <a:bodyPr/>
          <a:lstStyle/>
          <a:p>
            <a:pPr eaLnBrk="1" hangingPunct="1">
              <a:defRPr/>
            </a:pPr>
            <a:r>
              <a:rPr lang="en-US" sz="4000" smtClean="0">
                <a:latin typeface="Palatino Linotype" charset="0"/>
                <a:cs typeface="+mj-cs"/>
              </a:rPr>
              <a:t>Stress and Stressors</a:t>
            </a:r>
          </a:p>
        </p:txBody>
      </p:sp>
      <p:sp>
        <p:nvSpPr>
          <p:cNvPr id="728067" name="Rectangle 3"/>
          <p:cNvSpPr>
            <a:spLocks noGrp="1" noChangeArrowheads="1"/>
          </p:cNvSpPr>
          <p:nvPr>
            <p:ph type="body" sz="half" idx="1"/>
          </p:nvPr>
        </p:nvSpPr>
        <p:spPr>
          <a:xfrm>
            <a:off x="519113" y="1585913"/>
            <a:ext cx="8077200" cy="1843087"/>
          </a:xfrm>
        </p:spPr>
        <p:txBody>
          <a:bodyPr/>
          <a:lstStyle/>
          <a:p>
            <a:pPr marL="0" indent="0" algn="ctr" eaLnBrk="1" hangingPunct="1">
              <a:buFont typeface="Wingdings" charset="0"/>
              <a:buNone/>
              <a:defRPr/>
            </a:pPr>
            <a:r>
              <a:rPr lang="en-US" sz="2800" smtClean="0">
                <a:latin typeface="Palatino Linotype" charset="0"/>
                <a:cs typeface="+mn-cs"/>
              </a:rPr>
              <a:t>Stress is not merely a stimulus or a response. It is a process by which we appraise and cope with environmental threats and challenges.</a:t>
            </a:r>
          </a:p>
        </p:txBody>
      </p:sp>
      <p:pic>
        <p:nvPicPr>
          <p:cNvPr id="728068" name="Picture 4" descr="Stresso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1015" b="-4282"/>
          <a:stretch>
            <a:fillRect/>
          </a:stretch>
        </p:blipFill>
        <p:spPr>
          <a:xfrm>
            <a:off x="419100" y="3048000"/>
            <a:ext cx="8272463" cy="27162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28069" name="Rectangle 5"/>
          <p:cNvSpPr>
            <a:spLocks noChangeArrowheads="1"/>
          </p:cNvSpPr>
          <p:nvPr/>
        </p:nvSpPr>
        <p:spPr bwMode="auto">
          <a:xfrm>
            <a:off x="504825" y="5562600"/>
            <a:ext cx="80914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buFont typeface="Wingdings" charset="0"/>
              <a:buNone/>
              <a:defRPr/>
            </a:pPr>
            <a:r>
              <a:rPr lang="en-US">
                <a:latin typeface="Palatino Linotype" charset="0"/>
                <a:cs typeface="+mn-cs"/>
              </a:rPr>
              <a:t>When short-lived or taken as a challenge, stressors may have positive effects. However, if stress is threatening or prolonged, it can be harmful.</a:t>
            </a:r>
          </a:p>
        </p:txBody>
      </p:sp>
      <p:sp>
        <p:nvSpPr>
          <p:cNvPr id="728070" name="Text Box 6"/>
          <p:cNvSpPr txBox="1">
            <a:spLocks noChangeArrowheads="1"/>
          </p:cNvSpPr>
          <p:nvPr/>
        </p:nvSpPr>
        <p:spPr bwMode="auto">
          <a:xfrm rot="5400000">
            <a:off x="7734300" y="4229100"/>
            <a:ext cx="1828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a:cs typeface="+mn-cs"/>
              </a:rPr>
              <a:t>Bob Daemmrich/ The Image Works</a:t>
            </a:r>
          </a:p>
        </p:txBody>
      </p:sp>
    </p:spTree>
    <p:extLst>
      <p:ext uri="{BB962C8B-B14F-4D97-AF65-F5344CB8AC3E}">
        <p14:creationId xmlns:p14="http://schemas.microsoft.com/office/powerpoint/2010/main" val="518702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E94E8B5-B1B1-C74C-9BD9-667C2D0E4636}" type="slidenum">
              <a:rPr lang="en-US"/>
              <a:pPr>
                <a:defRPr/>
              </a:pPr>
              <a:t>11</a:t>
            </a:fld>
            <a:endParaRPr lang="en-US"/>
          </a:p>
        </p:txBody>
      </p:sp>
      <p:sp>
        <p:nvSpPr>
          <p:cNvPr id="674818" name="Rectangle 2"/>
          <p:cNvSpPr>
            <a:spLocks noGrp="1" noChangeArrowheads="1"/>
          </p:cNvSpPr>
          <p:nvPr>
            <p:ph type="title"/>
          </p:nvPr>
        </p:nvSpPr>
        <p:spPr>
          <a:xfrm>
            <a:off x="671513" y="280988"/>
            <a:ext cx="7772400" cy="1143000"/>
          </a:xfrm>
        </p:spPr>
        <p:txBody>
          <a:bodyPr/>
          <a:lstStyle/>
          <a:p>
            <a:pPr eaLnBrk="1" hangingPunct="1">
              <a:defRPr/>
            </a:pPr>
            <a:r>
              <a:rPr lang="en-US" sz="4000" smtClean="0">
                <a:solidFill>
                  <a:schemeClr val="tx1"/>
                </a:solidFill>
                <a:latin typeface="Palatino Linotype" charset="0"/>
                <a:cs typeface="+mj-cs"/>
              </a:rPr>
              <a:t>The Stress Response System</a:t>
            </a:r>
          </a:p>
        </p:txBody>
      </p:sp>
      <p:pic>
        <p:nvPicPr>
          <p:cNvPr id="674821" name="Picture 5" descr="MyersPsy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87900" y="1524000"/>
            <a:ext cx="3913188" cy="464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74823" name="Rectangle 7"/>
          <p:cNvSpPr>
            <a:spLocks noChangeArrowheads="1"/>
          </p:cNvSpPr>
          <p:nvPr/>
        </p:nvSpPr>
        <p:spPr bwMode="auto">
          <a:xfrm>
            <a:off x="457200" y="1295400"/>
            <a:ext cx="3886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buFont typeface="Wingdings" charset="0"/>
              <a:buNone/>
              <a:defRPr/>
            </a:pPr>
            <a:r>
              <a:rPr lang="en-US" sz="2800">
                <a:latin typeface="Palatino Linotype" charset="0"/>
                <a:cs typeface="+mn-cs"/>
              </a:rPr>
              <a:t>Canon proposed that the stress response (fast) was a fight-or-flight response marked by the outpouring of </a:t>
            </a:r>
            <a:r>
              <a:rPr lang="en-US" sz="2800" i="1">
                <a:latin typeface="Palatino Linotype" charset="0"/>
                <a:cs typeface="+mn-cs"/>
              </a:rPr>
              <a:t>epinephrine</a:t>
            </a:r>
            <a:r>
              <a:rPr lang="en-US" sz="2800">
                <a:latin typeface="Palatino Linotype" charset="0"/>
                <a:cs typeface="+mn-cs"/>
              </a:rPr>
              <a:t> and </a:t>
            </a:r>
            <a:r>
              <a:rPr lang="en-US" sz="2800" i="1">
                <a:latin typeface="Palatino Linotype" charset="0"/>
                <a:cs typeface="+mn-cs"/>
              </a:rPr>
              <a:t>norepinephrine</a:t>
            </a:r>
            <a:r>
              <a:rPr lang="en-US" sz="2800">
                <a:latin typeface="Palatino Linotype" charset="0"/>
                <a:cs typeface="+mn-cs"/>
              </a:rPr>
              <a:t> from the  inner adrenal glands, increasing heart and respiration rates, mobilizing sugar and fat, and dulling pain.</a:t>
            </a:r>
          </a:p>
        </p:txBody>
      </p:sp>
    </p:spTree>
    <p:extLst>
      <p:ext uri="{BB962C8B-B14F-4D97-AF65-F5344CB8AC3E}">
        <p14:creationId xmlns:p14="http://schemas.microsoft.com/office/powerpoint/2010/main" val="22335166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E6E3612F-B7D5-7146-8B26-C14FD572B715}" type="slidenum">
              <a:rPr lang="en-US"/>
              <a:pPr>
                <a:defRPr/>
              </a:pPr>
              <a:t>12</a:t>
            </a:fld>
            <a:endParaRPr lang="en-US"/>
          </a:p>
        </p:txBody>
      </p:sp>
      <p:pic>
        <p:nvPicPr>
          <p:cNvPr id="732168" name="Picture 8" descr="figure-39-0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762000"/>
            <a:ext cx="4194175"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32162" name="Rectangle 2"/>
          <p:cNvSpPr>
            <a:spLocks noGrp="1" noChangeArrowheads="1"/>
          </p:cNvSpPr>
          <p:nvPr>
            <p:ph type="title"/>
          </p:nvPr>
        </p:nvSpPr>
        <p:spPr>
          <a:xfrm>
            <a:off x="671513" y="271463"/>
            <a:ext cx="7772400" cy="1143000"/>
          </a:xfrm>
        </p:spPr>
        <p:txBody>
          <a:bodyPr/>
          <a:lstStyle/>
          <a:p>
            <a:pPr eaLnBrk="1" hangingPunct="1">
              <a:defRPr/>
            </a:pPr>
            <a:r>
              <a:rPr lang="en-US" sz="4000" smtClean="0">
                <a:solidFill>
                  <a:schemeClr val="tx1"/>
                </a:solidFill>
                <a:latin typeface="Palatino Linotype" charset="0"/>
                <a:cs typeface="+mj-cs"/>
              </a:rPr>
              <a:t>The Stress Response System</a:t>
            </a:r>
          </a:p>
        </p:txBody>
      </p:sp>
      <p:pic>
        <p:nvPicPr>
          <p:cNvPr id="732166" name="Picture 6" descr="Adrenals"/>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t="3703" r="6667"/>
          <a:stretch>
            <a:fillRect/>
          </a:stretch>
        </p:blipFill>
        <p:spPr>
          <a:xfrm>
            <a:off x="4419600" y="4724400"/>
            <a:ext cx="1600200" cy="1981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32164" name="Rectangle 4"/>
          <p:cNvSpPr>
            <a:spLocks noChangeArrowheads="1"/>
          </p:cNvSpPr>
          <p:nvPr/>
        </p:nvSpPr>
        <p:spPr bwMode="auto">
          <a:xfrm>
            <a:off x="457200" y="1752600"/>
            <a:ext cx="3962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buFont typeface="Wingdings" charset="0"/>
              <a:buNone/>
              <a:defRPr/>
            </a:pPr>
            <a:r>
              <a:rPr lang="en-US" sz="2800">
                <a:latin typeface="Palatino Linotype" charset="0"/>
                <a:cs typeface="+mn-cs"/>
              </a:rPr>
              <a:t>The hypothalamus and the pituitary gland also respond to stress (slow) by triggering the outer adrenal glands to secrete </a:t>
            </a:r>
            <a:r>
              <a:rPr lang="en-US" sz="2800" i="1">
                <a:latin typeface="Palatino Linotype" charset="0"/>
                <a:cs typeface="+mn-cs"/>
              </a:rPr>
              <a:t>glucocorticoids</a:t>
            </a:r>
            <a:r>
              <a:rPr lang="en-US" sz="2800">
                <a:latin typeface="Palatino Linotype" charset="0"/>
                <a:cs typeface="+mn-cs"/>
              </a:rPr>
              <a:t> (cortisol).</a:t>
            </a:r>
          </a:p>
        </p:txBody>
      </p:sp>
    </p:spTree>
    <p:extLst>
      <p:ext uri="{BB962C8B-B14F-4D97-AF65-F5344CB8AC3E}">
        <p14:creationId xmlns:p14="http://schemas.microsoft.com/office/powerpoint/2010/main" val="32403346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1A01D97-A437-8141-B3E4-8B748119A11A}" type="slidenum">
              <a:rPr lang="en-US"/>
              <a:pPr>
                <a:defRPr/>
              </a:pPr>
              <a:t>13</a:t>
            </a:fld>
            <a:endParaRPr lang="en-US"/>
          </a:p>
        </p:txBody>
      </p:sp>
      <p:sp>
        <p:nvSpPr>
          <p:cNvPr id="675842" name="Rectangle 2"/>
          <p:cNvSpPr>
            <a:spLocks noGrp="1" noChangeArrowheads="1"/>
          </p:cNvSpPr>
          <p:nvPr>
            <p:ph type="title"/>
          </p:nvPr>
        </p:nvSpPr>
        <p:spPr>
          <a:xfrm>
            <a:off x="671513" y="271463"/>
            <a:ext cx="7772400" cy="1143000"/>
          </a:xfrm>
        </p:spPr>
        <p:txBody>
          <a:bodyPr/>
          <a:lstStyle/>
          <a:p>
            <a:pPr eaLnBrk="1" hangingPunct="1">
              <a:defRPr/>
            </a:pPr>
            <a:r>
              <a:rPr lang="en-US" sz="4000" smtClean="0">
                <a:solidFill>
                  <a:schemeClr val="tx1"/>
                </a:solidFill>
                <a:latin typeface="Palatino Linotype" charset="0"/>
                <a:cs typeface="+mj-cs"/>
              </a:rPr>
              <a:t>General Adaptation Syndrome</a:t>
            </a:r>
          </a:p>
        </p:txBody>
      </p:sp>
      <p:sp>
        <p:nvSpPr>
          <p:cNvPr id="675844" name="Text Box 4"/>
          <p:cNvSpPr txBox="1">
            <a:spLocks noChangeArrowheads="1"/>
          </p:cNvSpPr>
          <p:nvPr/>
        </p:nvSpPr>
        <p:spPr bwMode="auto">
          <a:xfrm>
            <a:off x="446088" y="1412875"/>
            <a:ext cx="82423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800">
                <a:latin typeface="Palatino Linotype" charset="0"/>
                <a:cs typeface="+mn-cs"/>
              </a:rPr>
              <a:t>According to Selye, a stress response to any kind of</a:t>
            </a:r>
          </a:p>
          <a:p>
            <a:pPr algn="ctr">
              <a:defRPr/>
            </a:pPr>
            <a:r>
              <a:rPr lang="en-US" sz="2800">
                <a:latin typeface="Palatino Linotype" charset="0"/>
                <a:cs typeface="+mn-cs"/>
              </a:rPr>
              <a:t>stimulation is similar. The stressed individual goes</a:t>
            </a:r>
          </a:p>
          <a:p>
            <a:pPr algn="ctr">
              <a:defRPr/>
            </a:pPr>
            <a:r>
              <a:rPr lang="en-US" sz="2800">
                <a:latin typeface="Palatino Linotype" charset="0"/>
                <a:cs typeface="+mn-cs"/>
              </a:rPr>
              <a:t>through three phases.</a:t>
            </a:r>
          </a:p>
        </p:txBody>
      </p:sp>
      <p:pic>
        <p:nvPicPr>
          <p:cNvPr id="675849" name="Picture 9" descr="MyersPsy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2743200"/>
            <a:ext cx="7772400" cy="3557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75851" name="Text Box 11"/>
          <p:cNvSpPr txBox="1">
            <a:spLocks noChangeArrowheads="1"/>
          </p:cNvSpPr>
          <p:nvPr/>
        </p:nvSpPr>
        <p:spPr bwMode="auto">
          <a:xfrm rot="16200000">
            <a:off x="-305594" y="5182394"/>
            <a:ext cx="17700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mn-cs"/>
              </a:rPr>
              <a:t>EPA/ Yuri Kochetkov/ Landov</a:t>
            </a:r>
          </a:p>
        </p:txBody>
      </p:sp>
    </p:spTree>
    <p:extLst>
      <p:ext uri="{BB962C8B-B14F-4D97-AF65-F5344CB8AC3E}">
        <p14:creationId xmlns:p14="http://schemas.microsoft.com/office/powerpoint/2010/main" val="19008604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AF87E76-387B-2E4A-AD70-BE50E8730F2D}" type="slidenum">
              <a:rPr lang="en-US"/>
              <a:pPr>
                <a:defRPr/>
              </a:pPr>
              <a:t>14</a:t>
            </a:fld>
            <a:endParaRPr lang="en-US"/>
          </a:p>
        </p:txBody>
      </p:sp>
      <p:sp>
        <p:nvSpPr>
          <p:cNvPr id="678914"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solidFill>
                  <a:schemeClr val="tx1"/>
                </a:solidFill>
                <a:latin typeface="Palatino Linotype" charset="0"/>
                <a:cs typeface="+mj-cs"/>
              </a:rPr>
              <a:t>Stressful Life Events</a:t>
            </a:r>
          </a:p>
        </p:txBody>
      </p:sp>
      <p:sp>
        <p:nvSpPr>
          <p:cNvPr id="678915" name="Rectangle 3"/>
          <p:cNvSpPr>
            <a:spLocks noGrp="1" noChangeArrowheads="1"/>
          </p:cNvSpPr>
          <p:nvPr>
            <p:ph type="body" idx="1"/>
          </p:nvPr>
        </p:nvSpPr>
        <p:spPr>
          <a:xfrm>
            <a:off x="700088" y="1566863"/>
            <a:ext cx="7710487" cy="1557337"/>
          </a:xfrm>
        </p:spPr>
        <p:txBody>
          <a:bodyPr/>
          <a:lstStyle/>
          <a:p>
            <a:pPr marL="0" indent="0" algn="ctr" eaLnBrk="1" hangingPunct="1">
              <a:lnSpc>
                <a:spcPct val="80000"/>
              </a:lnSpc>
              <a:buFont typeface="Wingdings" charset="0"/>
              <a:buNone/>
              <a:defRPr/>
            </a:pPr>
            <a:r>
              <a:rPr lang="en-US" sz="2800" smtClean="0">
                <a:solidFill>
                  <a:srgbClr val="0000FF"/>
                </a:solidFill>
                <a:latin typeface="Palatino Linotype" charset="0"/>
                <a:cs typeface="+mn-cs"/>
              </a:rPr>
              <a:t>Catastrophic Events:</a:t>
            </a:r>
            <a:r>
              <a:rPr lang="en-US" sz="2800" smtClean="0">
                <a:solidFill>
                  <a:srgbClr val="6600CC"/>
                </a:solidFill>
                <a:latin typeface="Palatino Linotype" charset="0"/>
                <a:cs typeface="+mn-cs"/>
              </a:rPr>
              <a:t> </a:t>
            </a:r>
            <a:r>
              <a:rPr lang="en-US" sz="2800" smtClean="0">
                <a:latin typeface="Palatino Linotype" charset="0"/>
                <a:cs typeface="+mn-cs"/>
              </a:rPr>
              <a:t>Catastrophic events like </a:t>
            </a:r>
            <a:r>
              <a:rPr lang="en-US" sz="2800" smtClean="0">
                <a:solidFill>
                  <a:srgbClr val="6600CC"/>
                </a:solidFill>
                <a:latin typeface="Palatino Linotype" charset="0"/>
                <a:cs typeface="+mn-cs"/>
              </a:rPr>
              <a:t> </a:t>
            </a:r>
            <a:r>
              <a:rPr lang="en-US" sz="2800" smtClean="0">
                <a:latin typeface="Palatino Linotype" charset="0"/>
                <a:cs typeface="+mn-cs"/>
              </a:rPr>
              <a:t>earthquakes, combat stress, and floods lead individuals to become depressed, sleepless, and anxious. </a:t>
            </a:r>
          </a:p>
        </p:txBody>
      </p:sp>
    </p:spTree>
    <p:extLst>
      <p:ext uri="{BB962C8B-B14F-4D97-AF65-F5344CB8AC3E}">
        <p14:creationId xmlns:p14="http://schemas.microsoft.com/office/powerpoint/2010/main" val="13758249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FDA648ED-83BB-F849-9C97-A6099788C9D0}" type="slidenum">
              <a:rPr lang="en-US"/>
              <a:pPr>
                <a:defRPr/>
              </a:pPr>
              <a:t>15</a:t>
            </a:fld>
            <a:endParaRPr lang="en-US"/>
          </a:p>
        </p:txBody>
      </p:sp>
      <p:sp>
        <p:nvSpPr>
          <p:cNvPr id="736258"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solidFill>
                  <a:schemeClr val="tx1"/>
                </a:solidFill>
                <a:latin typeface="Palatino Linotype" charset="0"/>
                <a:cs typeface="+mj-cs"/>
              </a:rPr>
              <a:t>Significant Life Changes</a:t>
            </a:r>
          </a:p>
        </p:txBody>
      </p:sp>
      <p:sp>
        <p:nvSpPr>
          <p:cNvPr id="736259" name="Rectangle 3"/>
          <p:cNvSpPr>
            <a:spLocks noGrp="1" noChangeArrowheads="1"/>
          </p:cNvSpPr>
          <p:nvPr>
            <p:ph type="body" sz="half" idx="1"/>
          </p:nvPr>
        </p:nvSpPr>
        <p:spPr>
          <a:xfrm>
            <a:off x="595313" y="1600200"/>
            <a:ext cx="7924800" cy="1371600"/>
          </a:xfrm>
        </p:spPr>
        <p:txBody>
          <a:bodyPr/>
          <a:lstStyle/>
          <a:p>
            <a:pPr marL="0" indent="0" algn="ctr" eaLnBrk="1" hangingPunct="1">
              <a:buFont typeface="Wingdings" charset="0"/>
              <a:buNone/>
              <a:defRPr/>
            </a:pPr>
            <a:r>
              <a:rPr lang="en-US" sz="2800" smtClean="0">
                <a:latin typeface="Palatino Linotype" charset="0"/>
                <a:cs typeface="+mn-cs"/>
              </a:rPr>
              <a:t>The death of a loved one, a divorce, a loss of job, or a promotion may leave individuals vulnerable to disease.</a:t>
            </a:r>
          </a:p>
        </p:txBody>
      </p:sp>
      <p:pic>
        <p:nvPicPr>
          <p:cNvPr id="736260" name="Picture 4"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066800" y="3009900"/>
            <a:ext cx="6400800" cy="35194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5315100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E39D588-D762-6D45-A7FA-EC009CFBF2AD}" type="slidenum">
              <a:rPr lang="en-US"/>
              <a:pPr>
                <a:defRPr/>
              </a:pPr>
              <a:t>16</a:t>
            </a:fld>
            <a:endParaRPr lang="en-US"/>
          </a:p>
        </p:txBody>
      </p:sp>
      <p:sp>
        <p:nvSpPr>
          <p:cNvPr id="738306"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solidFill>
                  <a:schemeClr val="tx1"/>
                </a:solidFill>
                <a:latin typeface="Palatino Linotype" charset="0"/>
                <a:cs typeface="+mj-cs"/>
              </a:rPr>
              <a:t>Daily Hassles</a:t>
            </a:r>
          </a:p>
        </p:txBody>
      </p:sp>
      <p:sp>
        <p:nvSpPr>
          <p:cNvPr id="738307" name="Rectangle 3"/>
          <p:cNvSpPr>
            <a:spLocks noGrp="1" noChangeArrowheads="1"/>
          </p:cNvSpPr>
          <p:nvPr>
            <p:ph type="body" idx="1"/>
          </p:nvPr>
        </p:nvSpPr>
        <p:spPr>
          <a:xfrm>
            <a:off x="700088" y="1585913"/>
            <a:ext cx="7710487" cy="1538287"/>
          </a:xfrm>
        </p:spPr>
        <p:txBody>
          <a:bodyPr/>
          <a:lstStyle/>
          <a:p>
            <a:pPr marL="0" indent="0" algn="ctr" eaLnBrk="1" hangingPunct="1">
              <a:buFont typeface="Wingdings" charset="0"/>
              <a:buNone/>
              <a:defRPr/>
            </a:pPr>
            <a:r>
              <a:rPr lang="en-US" sz="2800" smtClean="0">
                <a:latin typeface="Palatino Linotype" charset="0"/>
                <a:cs typeface="+mn-cs"/>
              </a:rPr>
              <a:t>Rush hour traffic, long lines, job stress, and becoming burnt-out are the most significant sources of stress and can damage health</a:t>
            </a:r>
          </a:p>
        </p:txBody>
      </p:sp>
    </p:spTree>
    <p:extLst>
      <p:ext uri="{BB962C8B-B14F-4D97-AF65-F5344CB8AC3E}">
        <p14:creationId xmlns:p14="http://schemas.microsoft.com/office/powerpoint/2010/main" val="4040254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F83A7E47-73ED-C741-9AF9-02FF7696E8C2}" type="slidenum">
              <a:rPr lang="en-US"/>
              <a:pPr>
                <a:defRPr/>
              </a:pPr>
              <a:t>17</a:t>
            </a:fld>
            <a:endParaRPr lang="en-US"/>
          </a:p>
        </p:txBody>
      </p:sp>
      <p:sp>
        <p:nvSpPr>
          <p:cNvPr id="684034"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solidFill>
                  <a:schemeClr val="tx1"/>
                </a:solidFill>
                <a:latin typeface="Palatino Linotype" charset="0"/>
                <a:cs typeface="+mj-cs"/>
              </a:rPr>
              <a:t>Stress and the Heart</a:t>
            </a:r>
          </a:p>
        </p:txBody>
      </p:sp>
      <p:sp>
        <p:nvSpPr>
          <p:cNvPr id="684035" name="Rectangle 3"/>
          <p:cNvSpPr>
            <a:spLocks noGrp="1" noChangeArrowheads="1"/>
          </p:cNvSpPr>
          <p:nvPr>
            <p:ph type="body" sz="half" idx="1"/>
          </p:nvPr>
        </p:nvSpPr>
        <p:spPr>
          <a:xfrm>
            <a:off x="533400" y="1447800"/>
            <a:ext cx="8077200" cy="1447800"/>
          </a:xfrm>
        </p:spPr>
        <p:txBody>
          <a:bodyPr/>
          <a:lstStyle/>
          <a:p>
            <a:pPr marL="0" indent="0" algn="ctr" eaLnBrk="1" hangingPunct="1">
              <a:buFont typeface="Wingdings" charset="0"/>
              <a:buNone/>
              <a:defRPr/>
            </a:pPr>
            <a:r>
              <a:rPr lang="en-US" sz="2800" smtClean="0">
                <a:latin typeface="Palatino Linotype" charset="0"/>
                <a:cs typeface="+mn-cs"/>
              </a:rPr>
              <a:t>Stress that leads to elevated blood pressure may result in </a:t>
            </a:r>
            <a:r>
              <a:rPr lang="en-US" sz="2800" smtClean="0">
                <a:solidFill>
                  <a:srgbClr val="0000FF"/>
                </a:solidFill>
                <a:latin typeface="Palatino Linotype" charset="0"/>
                <a:cs typeface="+mn-cs"/>
              </a:rPr>
              <a:t>Coronary Heart Disease,</a:t>
            </a:r>
            <a:r>
              <a:rPr lang="en-US" sz="2800" smtClean="0">
                <a:latin typeface="Palatino Linotype" charset="0"/>
                <a:cs typeface="+mn-cs"/>
              </a:rPr>
              <a:t> a clogging of the vessels that nourish the heart muscle.</a:t>
            </a:r>
          </a:p>
        </p:txBody>
      </p:sp>
      <p:pic>
        <p:nvPicPr>
          <p:cNvPr id="684036" name="Picture 4" descr="coratmi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52700" y="3048000"/>
            <a:ext cx="4038600" cy="26527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84037" name="Text Box 5"/>
          <p:cNvSpPr txBox="1">
            <a:spLocks noChangeArrowheads="1"/>
          </p:cNvSpPr>
          <p:nvPr/>
        </p:nvSpPr>
        <p:spPr bwMode="auto">
          <a:xfrm>
            <a:off x="371475" y="3886200"/>
            <a:ext cx="19256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Palatino Linotype" charset="0"/>
                <a:cs typeface="+mn-cs"/>
              </a:rPr>
              <a:t>Plaque in</a:t>
            </a:r>
          </a:p>
          <a:p>
            <a:pPr algn="ctr">
              <a:defRPr/>
            </a:pPr>
            <a:r>
              <a:rPr lang="en-US" sz="2000">
                <a:latin typeface="Palatino Linotype" charset="0"/>
                <a:cs typeface="+mn-cs"/>
              </a:rPr>
              <a:t>coronary artery</a:t>
            </a:r>
          </a:p>
        </p:txBody>
      </p:sp>
      <p:sp>
        <p:nvSpPr>
          <p:cNvPr id="684038" name="Line 6"/>
          <p:cNvSpPr>
            <a:spLocks noChangeShapeType="1"/>
          </p:cNvSpPr>
          <p:nvPr/>
        </p:nvSpPr>
        <p:spPr bwMode="auto">
          <a:xfrm>
            <a:off x="1905000" y="4648200"/>
            <a:ext cx="1371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84039" name="Text Box 7"/>
          <p:cNvSpPr txBox="1">
            <a:spLocks noChangeArrowheads="1"/>
          </p:cNvSpPr>
          <p:nvPr/>
        </p:nvSpPr>
        <p:spPr bwMode="auto">
          <a:xfrm>
            <a:off x="7281863" y="4038600"/>
            <a:ext cx="10699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Palatino Linotype" charset="0"/>
                <a:cs typeface="+mn-cs"/>
              </a:rPr>
              <a:t>Artery</a:t>
            </a:r>
          </a:p>
          <a:p>
            <a:pPr algn="ctr">
              <a:defRPr/>
            </a:pPr>
            <a:r>
              <a:rPr lang="en-US" sz="2000">
                <a:latin typeface="Palatino Linotype" charset="0"/>
                <a:cs typeface="+mn-cs"/>
              </a:rPr>
              <a:t>clogged</a:t>
            </a:r>
          </a:p>
        </p:txBody>
      </p:sp>
      <p:sp>
        <p:nvSpPr>
          <p:cNvPr id="684040" name="Line 8"/>
          <p:cNvSpPr>
            <a:spLocks noChangeShapeType="1"/>
          </p:cNvSpPr>
          <p:nvPr/>
        </p:nvSpPr>
        <p:spPr bwMode="auto">
          <a:xfrm flipH="1">
            <a:off x="6172200" y="42672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p14="http://schemas.microsoft.com/office/powerpoint/2010/main" val="38025410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9AEB541A-9FBC-434D-BEE5-0455BC758D80}" type="slidenum">
              <a:rPr lang="en-US"/>
              <a:pPr>
                <a:defRPr/>
              </a:pPr>
              <a:t>18</a:t>
            </a:fld>
            <a:endParaRPr lang="en-US"/>
          </a:p>
        </p:txBody>
      </p:sp>
      <p:sp>
        <p:nvSpPr>
          <p:cNvPr id="685058"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latin typeface="Palatino Linotype" charset="0"/>
                <a:cs typeface="+mj-cs"/>
              </a:rPr>
              <a:t>Personality Types</a:t>
            </a:r>
          </a:p>
        </p:txBody>
      </p:sp>
      <p:sp>
        <p:nvSpPr>
          <p:cNvPr id="685059" name="Rectangle 3"/>
          <p:cNvSpPr>
            <a:spLocks noGrp="1" noChangeArrowheads="1"/>
          </p:cNvSpPr>
          <p:nvPr>
            <p:ph type="body" sz="half" idx="1"/>
          </p:nvPr>
        </p:nvSpPr>
        <p:spPr>
          <a:xfrm>
            <a:off x="557213" y="1600200"/>
            <a:ext cx="8010525" cy="1828800"/>
          </a:xfrm>
        </p:spPr>
        <p:txBody>
          <a:bodyPr/>
          <a:lstStyle/>
          <a:p>
            <a:pPr marL="0" indent="0" algn="ctr" eaLnBrk="1" hangingPunct="1">
              <a:buFont typeface="Wingdings" charset="0"/>
              <a:buNone/>
              <a:defRPr/>
            </a:pPr>
            <a:r>
              <a:rPr lang="en-US" sz="2800" smtClean="0">
                <a:solidFill>
                  <a:srgbClr val="0000FF"/>
                </a:solidFill>
                <a:latin typeface="Palatino Linotype" charset="0"/>
                <a:cs typeface="+mn-cs"/>
              </a:rPr>
              <a:t>Type A</a:t>
            </a:r>
            <a:r>
              <a:rPr lang="en-US" sz="2800" smtClean="0">
                <a:solidFill>
                  <a:srgbClr val="6600CC"/>
                </a:solidFill>
                <a:latin typeface="Palatino Linotype" charset="0"/>
                <a:cs typeface="+mn-cs"/>
              </a:rPr>
              <a:t> </a:t>
            </a:r>
            <a:r>
              <a:rPr lang="en-US" sz="2800" smtClean="0">
                <a:latin typeface="Palatino Linotype" charset="0"/>
                <a:cs typeface="+mn-cs"/>
              </a:rPr>
              <a:t>is a term used for competitive, hard-driving, impatient, verbally aggressive, and anger-prone people. </a:t>
            </a:r>
            <a:r>
              <a:rPr lang="en-US" sz="2800" smtClean="0">
                <a:solidFill>
                  <a:srgbClr val="0000FF"/>
                </a:solidFill>
                <a:latin typeface="Palatino Linotype" charset="0"/>
                <a:cs typeface="+mn-cs"/>
              </a:rPr>
              <a:t>Type B</a:t>
            </a:r>
            <a:r>
              <a:rPr lang="en-US" sz="2800" smtClean="0">
                <a:solidFill>
                  <a:srgbClr val="6600CC"/>
                </a:solidFill>
                <a:latin typeface="Palatino Linotype" charset="0"/>
                <a:cs typeface="+mn-cs"/>
              </a:rPr>
              <a:t> </a:t>
            </a:r>
            <a:r>
              <a:rPr lang="en-US" sz="2800" smtClean="0">
                <a:latin typeface="Palatino Linotype" charset="0"/>
                <a:cs typeface="+mn-cs"/>
              </a:rPr>
              <a:t>refers to</a:t>
            </a:r>
            <a:r>
              <a:rPr lang="en-US" sz="2800" smtClean="0">
                <a:solidFill>
                  <a:srgbClr val="6600CC"/>
                </a:solidFill>
                <a:latin typeface="Palatino Linotype" charset="0"/>
                <a:cs typeface="+mn-cs"/>
              </a:rPr>
              <a:t> </a:t>
            </a:r>
            <a:r>
              <a:rPr lang="en-US" sz="2800" smtClean="0">
                <a:latin typeface="Palatino Linotype" charset="0"/>
                <a:cs typeface="+mn-cs"/>
              </a:rPr>
              <a:t>easygoing, relaxed people (Friedman and Rosenman, 1974).</a:t>
            </a:r>
          </a:p>
        </p:txBody>
      </p:sp>
      <p:sp>
        <p:nvSpPr>
          <p:cNvPr id="685062" name="Text Box 6"/>
          <p:cNvSpPr txBox="1">
            <a:spLocks noChangeArrowheads="1"/>
          </p:cNvSpPr>
          <p:nvPr/>
        </p:nvSpPr>
        <p:spPr bwMode="auto">
          <a:xfrm>
            <a:off x="1282700" y="4648200"/>
            <a:ext cx="6584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atin typeface="Palatino Linotype" charset="0"/>
                <a:cs typeface="+mn-cs"/>
              </a:rPr>
              <a:t>Type A personalities are more likely to develop</a:t>
            </a:r>
          </a:p>
          <a:p>
            <a:pPr algn="ctr">
              <a:defRPr/>
            </a:pPr>
            <a:r>
              <a:rPr lang="en-US">
                <a:latin typeface="Palatino Linotype" charset="0"/>
                <a:cs typeface="+mn-cs"/>
              </a:rPr>
              <a:t>coronary heart disease.</a:t>
            </a:r>
          </a:p>
        </p:txBody>
      </p:sp>
    </p:spTree>
    <p:extLst>
      <p:ext uri="{BB962C8B-B14F-4D97-AF65-F5344CB8AC3E}">
        <p14:creationId xmlns:p14="http://schemas.microsoft.com/office/powerpoint/2010/main" val="33858993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2795F77D-3B58-D647-9DF7-5171CEFA60E4}" type="slidenum">
              <a:rPr lang="en-US"/>
              <a:pPr>
                <a:defRPr/>
              </a:pPr>
              <a:t>19</a:t>
            </a:fld>
            <a:endParaRPr lang="en-US"/>
          </a:p>
        </p:txBody>
      </p:sp>
      <p:sp>
        <p:nvSpPr>
          <p:cNvPr id="742402"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latin typeface="Palatino Linotype" charset="0"/>
                <a:cs typeface="+mj-cs"/>
              </a:rPr>
              <a:t>Pessimism and Heart Disease</a:t>
            </a:r>
          </a:p>
        </p:txBody>
      </p:sp>
      <p:sp>
        <p:nvSpPr>
          <p:cNvPr id="742403" name="Rectangle 3"/>
          <p:cNvSpPr>
            <a:spLocks noGrp="1" noChangeArrowheads="1"/>
          </p:cNvSpPr>
          <p:nvPr>
            <p:ph type="body" sz="half" idx="1"/>
          </p:nvPr>
        </p:nvSpPr>
        <p:spPr>
          <a:xfrm>
            <a:off x="557213" y="1600200"/>
            <a:ext cx="8010525" cy="1828800"/>
          </a:xfrm>
        </p:spPr>
        <p:txBody>
          <a:bodyPr/>
          <a:lstStyle/>
          <a:p>
            <a:pPr marL="0" indent="0" algn="ctr" eaLnBrk="1" hangingPunct="1">
              <a:buFont typeface="Wingdings" charset="0"/>
              <a:buNone/>
              <a:defRPr/>
            </a:pPr>
            <a:r>
              <a:rPr lang="en-US" sz="2800" smtClean="0">
                <a:latin typeface="Palatino Linotype" charset="0"/>
                <a:cs typeface="+mn-cs"/>
              </a:rPr>
              <a:t>Pessimistic adult men are twice as likely to develop heart disease over a 10-year period (Kubzansky et al., 2001).</a:t>
            </a:r>
          </a:p>
        </p:txBody>
      </p:sp>
      <p:pic>
        <p:nvPicPr>
          <p:cNvPr id="742407" name="Picture 7"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76400" y="3209925"/>
            <a:ext cx="5638800" cy="3251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9001819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7328958-EC16-3E44-B3F5-40D1F986F9C7}" type="slidenum">
              <a:rPr lang="en-US"/>
              <a:pPr>
                <a:defRPr/>
              </a:pPr>
              <a:t>2</a:t>
            </a:fld>
            <a:endParaRPr lang="en-US"/>
          </a:p>
        </p:txBody>
      </p:sp>
      <p:sp>
        <p:nvSpPr>
          <p:cNvPr id="563202"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latin typeface="Palatino Linotype" charset="0"/>
                <a:cs typeface="+mj-cs"/>
              </a:rPr>
              <a:t>Stress and Health</a:t>
            </a:r>
          </a:p>
        </p:txBody>
      </p:sp>
      <p:sp>
        <p:nvSpPr>
          <p:cNvPr id="563203" name="Rectangle 3"/>
          <p:cNvSpPr>
            <a:spLocks noGrp="1" noChangeArrowheads="1"/>
          </p:cNvSpPr>
          <p:nvPr>
            <p:ph type="body" idx="1"/>
          </p:nvPr>
        </p:nvSpPr>
        <p:spPr>
          <a:xfrm>
            <a:off x="1590675" y="1595438"/>
            <a:ext cx="5938838" cy="4957762"/>
          </a:xfrm>
        </p:spPr>
        <p:txBody>
          <a:bodyPr/>
          <a:lstStyle/>
          <a:p>
            <a:pPr marL="0" indent="0" eaLnBrk="1" hangingPunct="1">
              <a:spcAft>
                <a:spcPct val="20000"/>
              </a:spcAft>
              <a:buFont typeface="Wingdings" charset="0"/>
              <a:buNone/>
              <a:defRPr/>
            </a:pPr>
            <a:r>
              <a:rPr lang="en-US" sz="3600" smtClean="0">
                <a:solidFill>
                  <a:srgbClr val="0000FF"/>
                </a:solidFill>
                <a:latin typeface="Palatino Linotype" charset="0"/>
                <a:cs typeface="+mn-cs"/>
              </a:rPr>
              <a:t>Stress and Illness</a:t>
            </a:r>
          </a:p>
          <a:p>
            <a:pPr marL="381000" lvl="1" indent="-266700" eaLnBrk="1" hangingPunct="1">
              <a:spcAft>
                <a:spcPct val="20000"/>
              </a:spcAft>
              <a:buFont typeface="Wingdings" charset="0"/>
              <a:buChar char="§"/>
              <a:defRPr/>
            </a:pPr>
            <a:r>
              <a:rPr lang="en-US" smtClean="0">
                <a:latin typeface="Palatino Linotype" charset="0"/>
              </a:rPr>
              <a:t>Stress and Stressors</a:t>
            </a:r>
          </a:p>
          <a:p>
            <a:pPr marL="381000" lvl="1" indent="-266700" eaLnBrk="1" hangingPunct="1">
              <a:spcAft>
                <a:spcPct val="20000"/>
              </a:spcAft>
              <a:buFont typeface="Wingdings" charset="0"/>
              <a:buChar char="§"/>
              <a:defRPr/>
            </a:pPr>
            <a:r>
              <a:rPr lang="en-US" smtClean="0">
                <a:latin typeface="Palatino Linotype" charset="0"/>
              </a:rPr>
              <a:t>Stress and the Heart</a:t>
            </a:r>
          </a:p>
          <a:p>
            <a:pPr marL="381000" lvl="1" indent="-266700" eaLnBrk="1" hangingPunct="1">
              <a:spcAft>
                <a:spcPct val="20000"/>
              </a:spcAft>
              <a:buFont typeface="Wingdings" charset="0"/>
              <a:buChar char="§"/>
              <a:defRPr/>
            </a:pPr>
            <a:r>
              <a:rPr lang="en-US" smtClean="0">
                <a:latin typeface="Palatino Linotype" charset="0"/>
              </a:rPr>
              <a:t>Stress and the Susceptibility to Disease</a:t>
            </a:r>
          </a:p>
          <a:p>
            <a:pPr marL="0" indent="0" eaLnBrk="1" hangingPunct="1">
              <a:lnSpc>
                <a:spcPct val="15000"/>
              </a:lnSpc>
              <a:spcAft>
                <a:spcPct val="20000"/>
              </a:spcAft>
              <a:buFont typeface="Wingdings" charset="0"/>
              <a:buNone/>
              <a:defRPr/>
            </a:pPr>
            <a:endParaRPr lang="en-US" sz="2800" smtClean="0">
              <a:latin typeface="Palatino Linotype" charset="0"/>
              <a:cs typeface="+mn-cs"/>
            </a:endParaRPr>
          </a:p>
          <a:p>
            <a:pPr marL="0" indent="0" eaLnBrk="1" hangingPunct="1">
              <a:spcAft>
                <a:spcPct val="20000"/>
              </a:spcAft>
              <a:buFont typeface="Wingdings" charset="0"/>
              <a:buNone/>
              <a:defRPr/>
            </a:pPr>
            <a:r>
              <a:rPr lang="en-US" sz="3600" smtClean="0">
                <a:solidFill>
                  <a:srgbClr val="0000FF"/>
                </a:solidFill>
                <a:latin typeface="Palatino Linotype" charset="0"/>
                <a:cs typeface="+mn-cs"/>
              </a:rPr>
              <a:t>Promoting Health</a:t>
            </a:r>
            <a:endParaRPr lang="en-US" smtClean="0">
              <a:latin typeface="Palatino Linotype" charset="0"/>
              <a:cs typeface="+mn-cs"/>
            </a:endParaRPr>
          </a:p>
          <a:p>
            <a:pPr marL="381000" lvl="1" indent="-266700" eaLnBrk="1" hangingPunct="1">
              <a:spcAft>
                <a:spcPct val="20000"/>
              </a:spcAft>
              <a:buFont typeface="Wingdings" charset="0"/>
              <a:buChar char="§"/>
              <a:defRPr/>
            </a:pPr>
            <a:r>
              <a:rPr lang="en-US" smtClean="0">
                <a:latin typeface="Palatino Linotype" charset="0"/>
              </a:rPr>
              <a:t>Coping with Stress</a:t>
            </a:r>
          </a:p>
        </p:txBody>
      </p:sp>
    </p:spTree>
    <p:extLst>
      <p:ext uri="{BB962C8B-B14F-4D97-AF65-F5344CB8AC3E}">
        <p14:creationId xmlns:p14="http://schemas.microsoft.com/office/powerpoint/2010/main" val="663917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E52AF09B-CD09-8248-9C4B-EF89CCE08B2B}" type="slidenum">
              <a:rPr lang="en-US"/>
              <a:pPr>
                <a:defRPr/>
              </a:pPr>
              <a:t>20</a:t>
            </a:fld>
            <a:endParaRPr lang="en-US"/>
          </a:p>
        </p:txBody>
      </p:sp>
      <p:sp>
        <p:nvSpPr>
          <p:cNvPr id="743426"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solidFill>
                  <a:schemeClr val="tx1"/>
                </a:solidFill>
                <a:latin typeface="Palatino Linotype" charset="0"/>
                <a:cs typeface="+mj-cs"/>
              </a:rPr>
              <a:t>Stress &amp; Susceptibility to Disease</a:t>
            </a:r>
          </a:p>
        </p:txBody>
      </p:sp>
      <p:sp>
        <p:nvSpPr>
          <p:cNvPr id="743427" name="Rectangle 3"/>
          <p:cNvSpPr>
            <a:spLocks noGrp="1" noChangeArrowheads="1"/>
          </p:cNvSpPr>
          <p:nvPr>
            <p:ph type="body" sz="half" idx="1"/>
          </p:nvPr>
        </p:nvSpPr>
        <p:spPr>
          <a:xfrm>
            <a:off x="519113" y="1447800"/>
            <a:ext cx="8077200" cy="2362200"/>
          </a:xfrm>
        </p:spPr>
        <p:txBody>
          <a:bodyPr/>
          <a:lstStyle/>
          <a:p>
            <a:pPr marL="0" indent="0" algn="ctr" eaLnBrk="1" hangingPunct="1">
              <a:buFont typeface="Wingdings" charset="0"/>
              <a:buNone/>
              <a:defRPr/>
            </a:pPr>
            <a:r>
              <a:rPr lang="en-US" sz="2800" smtClean="0">
                <a:latin typeface="Palatino Linotype" charset="0"/>
                <a:cs typeface="+mn-cs"/>
              </a:rPr>
              <a:t>A psychophysical illness is any stress-related physical illness such as hypertension or headaches. </a:t>
            </a:r>
            <a:r>
              <a:rPr lang="en-US" sz="2800" smtClean="0">
                <a:solidFill>
                  <a:srgbClr val="0000FF"/>
                </a:solidFill>
                <a:latin typeface="Palatino Linotype" charset="0"/>
                <a:cs typeface="+mn-cs"/>
              </a:rPr>
              <a:t>Hypochondriasis</a:t>
            </a:r>
            <a:r>
              <a:rPr lang="en-US" sz="2800" smtClean="0">
                <a:latin typeface="Palatino Linotype" charset="0"/>
                <a:cs typeface="+mn-cs"/>
              </a:rPr>
              <a:t> is a misinterpretation of normal physical sensations as symptoms of disease.</a:t>
            </a:r>
          </a:p>
        </p:txBody>
      </p:sp>
    </p:spTree>
    <p:extLst>
      <p:ext uri="{BB962C8B-B14F-4D97-AF65-F5344CB8AC3E}">
        <p14:creationId xmlns:p14="http://schemas.microsoft.com/office/powerpoint/2010/main" val="26602858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fld id="{3DBEE8AA-3374-B743-AA05-BE31B441B4DC}" type="slidenum">
              <a:rPr lang="en-US"/>
              <a:pPr>
                <a:defRPr/>
              </a:pPr>
              <a:t>21</a:t>
            </a:fld>
            <a:endParaRPr lang="en-US"/>
          </a:p>
        </p:txBody>
      </p:sp>
      <p:sp>
        <p:nvSpPr>
          <p:cNvPr id="747522" name="Rectangle 2"/>
          <p:cNvSpPr>
            <a:spLocks noGrp="1" noChangeArrowheads="1"/>
          </p:cNvSpPr>
          <p:nvPr>
            <p:ph type="title"/>
          </p:nvPr>
        </p:nvSpPr>
        <p:spPr>
          <a:xfrm>
            <a:off x="685800" y="261938"/>
            <a:ext cx="7772400" cy="1143000"/>
          </a:xfrm>
        </p:spPr>
        <p:txBody>
          <a:bodyPr/>
          <a:lstStyle/>
          <a:p>
            <a:pPr eaLnBrk="1" hangingPunct="1">
              <a:defRPr/>
            </a:pPr>
            <a:r>
              <a:rPr lang="en-US" sz="4000" smtClean="0">
                <a:solidFill>
                  <a:schemeClr val="tx1"/>
                </a:solidFill>
                <a:latin typeface="Palatino Linotype" charset="0"/>
                <a:cs typeface="+mj-cs"/>
              </a:rPr>
              <a:t>Stress and the Immune System</a:t>
            </a:r>
          </a:p>
        </p:txBody>
      </p:sp>
      <p:sp>
        <p:nvSpPr>
          <p:cNvPr id="747523" name="Rectangle 3"/>
          <p:cNvSpPr>
            <a:spLocks noGrp="1" noChangeArrowheads="1"/>
          </p:cNvSpPr>
          <p:nvPr>
            <p:ph type="body" sz="half" idx="1"/>
          </p:nvPr>
        </p:nvSpPr>
        <p:spPr>
          <a:xfrm>
            <a:off x="595313" y="1600200"/>
            <a:ext cx="7924800" cy="2438400"/>
          </a:xfrm>
        </p:spPr>
        <p:txBody>
          <a:bodyPr/>
          <a:lstStyle/>
          <a:p>
            <a:pPr marL="0" indent="0" algn="ctr" eaLnBrk="1" hangingPunct="1">
              <a:buFont typeface="Wingdings" charset="0"/>
              <a:buNone/>
              <a:defRPr/>
            </a:pPr>
            <a:r>
              <a:rPr lang="en-US" sz="2800" smtClean="0">
                <a:solidFill>
                  <a:srgbClr val="0000FF"/>
                </a:solidFill>
                <a:latin typeface="Palatino Linotype" charset="0"/>
                <a:cs typeface="+mn-cs"/>
              </a:rPr>
              <a:t>B lymphocytes</a:t>
            </a:r>
            <a:r>
              <a:rPr lang="en-US" sz="2800" smtClean="0">
                <a:latin typeface="Palatino Linotype" charset="0"/>
                <a:cs typeface="+mn-cs"/>
              </a:rPr>
              <a:t> fight bacterial infections, </a:t>
            </a:r>
            <a:r>
              <a:rPr lang="en-US" sz="2800" smtClean="0">
                <a:solidFill>
                  <a:srgbClr val="0000FF"/>
                </a:solidFill>
                <a:latin typeface="Palatino Linotype" charset="0"/>
                <a:cs typeface="+mn-cs"/>
              </a:rPr>
              <a:t>T lymphocytes</a:t>
            </a:r>
            <a:r>
              <a:rPr lang="en-US" sz="2800" smtClean="0">
                <a:latin typeface="Palatino Linotype" charset="0"/>
                <a:cs typeface="+mn-cs"/>
              </a:rPr>
              <a:t> attack cancer cells and viruses, and </a:t>
            </a:r>
            <a:r>
              <a:rPr lang="en-US" sz="2800" smtClean="0">
                <a:solidFill>
                  <a:srgbClr val="0000FF"/>
                </a:solidFill>
                <a:latin typeface="Palatino Linotype" charset="0"/>
                <a:cs typeface="+mn-cs"/>
              </a:rPr>
              <a:t>microphages</a:t>
            </a:r>
            <a:r>
              <a:rPr lang="en-US" sz="2800" smtClean="0">
                <a:latin typeface="Palatino Linotype" charset="0"/>
                <a:cs typeface="+mn-cs"/>
              </a:rPr>
              <a:t> ingest foreign substances. During stress, energy is mobilized away from the immune system making it vulnerable.</a:t>
            </a:r>
          </a:p>
        </p:txBody>
      </p:sp>
      <p:pic>
        <p:nvPicPr>
          <p:cNvPr id="747524" name="Picture 4" descr="Lymphocyte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t="5759" b="4607"/>
          <a:stretch>
            <a:fillRect/>
          </a:stretch>
        </p:blipFill>
        <p:spPr>
          <a:xfrm>
            <a:off x="1066800" y="4038600"/>
            <a:ext cx="3443288" cy="2514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47526" name="Picture 6" descr="MyersPsy8e_fi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334000" y="4038600"/>
            <a:ext cx="2587625" cy="2514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47528" name="Text Box 8"/>
          <p:cNvSpPr txBox="1">
            <a:spLocks noChangeArrowheads="1"/>
          </p:cNvSpPr>
          <p:nvPr/>
        </p:nvSpPr>
        <p:spPr bwMode="auto">
          <a:xfrm rot="5400000">
            <a:off x="6733382" y="5077618"/>
            <a:ext cx="25971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cs typeface="+mn-cs"/>
              </a:rPr>
              <a:t>Lennart Nilsson/ Boehringer Ingelhein International GmbH</a:t>
            </a:r>
          </a:p>
        </p:txBody>
      </p:sp>
    </p:spTree>
    <p:extLst>
      <p:ext uri="{BB962C8B-B14F-4D97-AF65-F5344CB8AC3E}">
        <p14:creationId xmlns:p14="http://schemas.microsoft.com/office/powerpoint/2010/main" val="1660863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4A5CB06A-5DC8-9146-8E15-73CDC027ECA8}" type="slidenum">
              <a:rPr lang="en-US"/>
              <a:pPr>
                <a:defRPr/>
              </a:pPr>
              <a:t>22</a:t>
            </a:fld>
            <a:endParaRPr lang="en-US"/>
          </a:p>
        </p:txBody>
      </p:sp>
      <p:sp>
        <p:nvSpPr>
          <p:cNvPr id="745474"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solidFill>
                  <a:schemeClr val="tx1"/>
                </a:solidFill>
                <a:latin typeface="Palatino Linotype" charset="0"/>
                <a:cs typeface="+mj-cs"/>
              </a:rPr>
              <a:t>Stress and Colds</a:t>
            </a:r>
          </a:p>
        </p:txBody>
      </p:sp>
      <p:sp>
        <p:nvSpPr>
          <p:cNvPr id="745475" name="Rectangle 3"/>
          <p:cNvSpPr>
            <a:spLocks noGrp="1" noChangeArrowheads="1"/>
          </p:cNvSpPr>
          <p:nvPr>
            <p:ph type="body" sz="half" idx="1"/>
          </p:nvPr>
        </p:nvSpPr>
        <p:spPr>
          <a:xfrm>
            <a:off x="519113" y="1447800"/>
            <a:ext cx="8077200" cy="1676400"/>
          </a:xfrm>
        </p:spPr>
        <p:txBody>
          <a:bodyPr/>
          <a:lstStyle/>
          <a:p>
            <a:pPr marL="0" indent="0" algn="ctr" eaLnBrk="1" hangingPunct="1">
              <a:buFont typeface="Wingdings" charset="0"/>
              <a:buNone/>
              <a:defRPr/>
            </a:pPr>
            <a:r>
              <a:rPr lang="en-US" sz="2800" smtClean="0">
                <a:latin typeface="Palatino Linotype" charset="0"/>
                <a:cs typeface="+mn-cs"/>
              </a:rPr>
              <a:t>People with the highest life stress scores were also the most vulnerable when exposed to an experimental cold virus.</a:t>
            </a:r>
          </a:p>
        </p:txBody>
      </p:sp>
      <p:pic>
        <p:nvPicPr>
          <p:cNvPr id="745479" name="Picture 7"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400300" y="2971800"/>
            <a:ext cx="4343400" cy="3368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850940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7B15D645-191B-BC48-8C66-E8B9D0502D1F}" type="slidenum">
              <a:rPr lang="en-US"/>
              <a:pPr>
                <a:defRPr/>
              </a:pPr>
              <a:t>23</a:t>
            </a:fld>
            <a:endParaRPr lang="en-US"/>
          </a:p>
        </p:txBody>
      </p:sp>
      <p:sp>
        <p:nvSpPr>
          <p:cNvPr id="749570"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solidFill>
                  <a:schemeClr val="tx1"/>
                </a:solidFill>
                <a:latin typeface="Palatino Linotype" charset="0"/>
                <a:cs typeface="+mj-cs"/>
              </a:rPr>
              <a:t>Stress and AIDS</a:t>
            </a:r>
          </a:p>
        </p:txBody>
      </p:sp>
      <p:sp>
        <p:nvSpPr>
          <p:cNvPr id="749571" name="Rectangle 3"/>
          <p:cNvSpPr>
            <a:spLocks noGrp="1" noChangeArrowheads="1"/>
          </p:cNvSpPr>
          <p:nvPr>
            <p:ph type="body" sz="half" idx="1"/>
          </p:nvPr>
        </p:nvSpPr>
        <p:spPr>
          <a:xfrm>
            <a:off x="519113" y="1447800"/>
            <a:ext cx="8077200" cy="1981200"/>
          </a:xfrm>
        </p:spPr>
        <p:txBody>
          <a:bodyPr/>
          <a:lstStyle/>
          <a:p>
            <a:pPr marL="0" indent="0" algn="ctr" eaLnBrk="1" hangingPunct="1">
              <a:buFont typeface="Wingdings" charset="0"/>
              <a:buNone/>
              <a:defRPr/>
            </a:pPr>
            <a:r>
              <a:rPr lang="en-US" sz="2800" smtClean="0">
                <a:latin typeface="Palatino Linotype" charset="0"/>
                <a:cs typeface="+mn-cs"/>
              </a:rPr>
              <a:t>Stress and negative emotions may accelerate the progression from human immunodeficiency virus (HIV) to acquired immune deficiency syndrome (AIDS).</a:t>
            </a:r>
          </a:p>
        </p:txBody>
      </p:sp>
      <p:pic>
        <p:nvPicPr>
          <p:cNvPr id="749574" name="Picture 6" descr="MyersPsy8e_14UN0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57425" y="3429000"/>
            <a:ext cx="4572000" cy="31067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49576" name="Text Box 8"/>
          <p:cNvSpPr txBox="1">
            <a:spLocks noChangeArrowheads="1"/>
          </p:cNvSpPr>
          <p:nvPr/>
        </p:nvSpPr>
        <p:spPr bwMode="auto">
          <a:xfrm rot="5400000">
            <a:off x="6356350" y="5835650"/>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mn-cs"/>
              </a:rPr>
              <a:t>UNAIDS/ G. Pirozzi</a:t>
            </a:r>
          </a:p>
        </p:txBody>
      </p:sp>
    </p:spTree>
    <p:extLst>
      <p:ext uri="{BB962C8B-B14F-4D97-AF65-F5344CB8AC3E}">
        <p14:creationId xmlns:p14="http://schemas.microsoft.com/office/powerpoint/2010/main" val="29591223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5BF17B4A-9C83-CD4C-BDFD-48E32D8AECBB}" type="slidenum">
              <a:rPr lang="en-US"/>
              <a:pPr>
                <a:defRPr/>
              </a:pPr>
              <a:t>24</a:t>
            </a:fld>
            <a:endParaRPr lang="en-US"/>
          </a:p>
        </p:txBody>
      </p:sp>
      <p:sp>
        <p:nvSpPr>
          <p:cNvPr id="752642"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solidFill>
                  <a:schemeClr val="tx1"/>
                </a:solidFill>
                <a:latin typeface="Palatino Linotype" charset="0"/>
                <a:cs typeface="+mj-cs"/>
              </a:rPr>
              <a:t>Stress and Cancer</a:t>
            </a:r>
          </a:p>
        </p:txBody>
      </p:sp>
      <p:sp>
        <p:nvSpPr>
          <p:cNvPr id="752643" name="Rectangle 3"/>
          <p:cNvSpPr>
            <a:spLocks noGrp="1" noChangeArrowheads="1"/>
          </p:cNvSpPr>
          <p:nvPr>
            <p:ph type="body" sz="half" idx="1"/>
          </p:nvPr>
        </p:nvSpPr>
        <p:spPr>
          <a:xfrm>
            <a:off x="519113" y="1447800"/>
            <a:ext cx="8077200" cy="2667000"/>
          </a:xfrm>
        </p:spPr>
        <p:txBody>
          <a:bodyPr/>
          <a:lstStyle/>
          <a:p>
            <a:pPr marL="0" indent="0" algn="ctr" eaLnBrk="1" hangingPunct="1">
              <a:buFont typeface="Wingdings" charset="0"/>
              <a:buNone/>
              <a:defRPr/>
            </a:pPr>
            <a:r>
              <a:rPr lang="en-US" sz="2800" smtClean="0">
                <a:latin typeface="Palatino Linotype" charset="0"/>
                <a:cs typeface="+mn-cs"/>
              </a:rPr>
              <a:t>Stress does not create cancer cells. Researchers disagree on whether stress influences the progression of cancer. However, they do agree that avoiding stress and having a hopeful attitude cannot reverse advanced cancer.</a:t>
            </a:r>
          </a:p>
        </p:txBody>
      </p:sp>
    </p:spTree>
    <p:extLst>
      <p:ext uri="{BB962C8B-B14F-4D97-AF65-F5344CB8AC3E}">
        <p14:creationId xmlns:p14="http://schemas.microsoft.com/office/powerpoint/2010/main" val="14550041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5D023AEB-7B3E-C14A-B0C1-B824DC538C22}" type="slidenum">
              <a:rPr lang="en-US"/>
              <a:pPr>
                <a:defRPr/>
              </a:pPr>
              <a:t>25</a:t>
            </a:fld>
            <a:endParaRPr lang="en-US"/>
          </a:p>
        </p:txBody>
      </p:sp>
      <p:sp>
        <p:nvSpPr>
          <p:cNvPr id="754690" name="Rectangle 2"/>
          <p:cNvSpPr>
            <a:spLocks noGrp="1" noChangeArrowheads="1"/>
          </p:cNvSpPr>
          <p:nvPr>
            <p:ph type="title"/>
          </p:nvPr>
        </p:nvSpPr>
        <p:spPr>
          <a:xfrm>
            <a:off x="671513" y="276225"/>
            <a:ext cx="7772400" cy="1143000"/>
          </a:xfrm>
        </p:spPr>
        <p:txBody>
          <a:bodyPr/>
          <a:lstStyle/>
          <a:p>
            <a:pPr eaLnBrk="1" hangingPunct="1">
              <a:defRPr/>
            </a:pPr>
            <a:r>
              <a:rPr lang="en-US" sz="3600" smtClean="0">
                <a:solidFill>
                  <a:schemeClr val="tx1"/>
                </a:solidFill>
                <a:latin typeface="Palatino Linotype" charset="0"/>
                <a:cs typeface="+mj-cs"/>
              </a:rPr>
              <a:t>Stress and Immune Conditioning</a:t>
            </a:r>
          </a:p>
        </p:txBody>
      </p:sp>
      <p:sp>
        <p:nvSpPr>
          <p:cNvPr id="754691" name="Rectangle 3"/>
          <p:cNvSpPr>
            <a:spLocks noGrp="1" noChangeArrowheads="1"/>
          </p:cNvSpPr>
          <p:nvPr>
            <p:ph type="body" sz="half" idx="1"/>
          </p:nvPr>
        </p:nvSpPr>
        <p:spPr>
          <a:xfrm>
            <a:off x="519113" y="1447800"/>
            <a:ext cx="8077200" cy="2667000"/>
          </a:xfrm>
        </p:spPr>
        <p:txBody>
          <a:bodyPr/>
          <a:lstStyle/>
          <a:p>
            <a:pPr marL="0" indent="0" algn="ctr" eaLnBrk="1" hangingPunct="1">
              <a:buFont typeface="Wingdings" charset="0"/>
              <a:buNone/>
              <a:defRPr/>
            </a:pPr>
            <a:r>
              <a:rPr lang="en-US" sz="2800" smtClean="0">
                <a:latin typeface="Palatino Linotype" charset="0"/>
                <a:cs typeface="+mn-cs"/>
              </a:rPr>
              <a:t>If the immune system can be suppressed through conditioning, researchers believe that immune- enhancing responses can be inculcated to combat viral diseases.</a:t>
            </a:r>
          </a:p>
        </p:txBody>
      </p:sp>
      <p:pic>
        <p:nvPicPr>
          <p:cNvPr id="754692" name="Picture 4"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00138" y="3365500"/>
            <a:ext cx="6934200" cy="3076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345828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96F65F4-96CF-1242-B692-7C463C77CECF}" type="slidenum">
              <a:rPr lang="en-US"/>
              <a:pPr>
                <a:defRPr/>
              </a:pPr>
              <a:t>26</a:t>
            </a:fld>
            <a:endParaRPr lang="en-US"/>
          </a:p>
        </p:txBody>
      </p:sp>
      <p:sp>
        <p:nvSpPr>
          <p:cNvPr id="690178" name="Rectangle 2"/>
          <p:cNvSpPr>
            <a:spLocks noGrp="1" noChangeArrowheads="1"/>
          </p:cNvSpPr>
          <p:nvPr>
            <p:ph type="title"/>
          </p:nvPr>
        </p:nvSpPr>
        <p:spPr>
          <a:xfrm>
            <a:off x="685800" y="257175"/>
            <a:ext cx="7772400" cy="1143000"/>
          </a:xfrm>
        </p:spPr>
        <p:txBody>
          <a:bodyPr/>
          <a:lstStyle/>
          <a:p>
            <a:pPr eaLnBrk="1" hangingPunct="1">
              <a:defRPr/>
            </a:pPr>
            <a:r>
              <a:rPr lang="en-US" sz="4000" smtClean="0">
                <a:latin typeface="Palatino Linotype" charset="0"/>
                <a:cs typeface="+mj-cs"/>
              </a:rPr>
              <a:t>Health-Related Consequences</a:t>
            </a:r>
          </a:p>
        </p:txBody>
      </p:sp>
      <p:sp>
        <p:nvSpPr>
          <p:cNvPr id="690180" name="Rectangle 4"/>
          <p:cNvSpPr>
            <a:spLocks noChangeArrowheads="1"/>
          </p:cNvSpPr>
          <p:nvPr/>
        </p:nvSpPr>
        <p:spPr bwMode="auto">
          <a:xfrm>
            <a:off x="671513" y="16002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buFont typeface="Wingdings" charset="0"/>
              <a:buNone/>
              <a:defRPr/>
            </a:pPr>
            <a:r>
              <a:rPr lang="en-US" sz="2800">
                <a:latin typeface="Palatino Linotype" charset="0"/>
                <a:cs typeface="+mn-cs"/>
              </a:rPr>
              <a:t>Stress can have a variety of health-related consequences.</a:t>
            </a:r>
          </a:p>
        </p:txBody>
      </p:sp>
      <p:pic>
        <p:nvPicPr>
          <p:cNvPr id="690185" name="Picture 9" descr="MyersPsy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1975" y="2743200"/>
            <a:ext cx="8001000" cy="3162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90187" name="Text Box 11"/>
          <p:cNvSpPr txBox="1">
            <a:spLocks noChangeArrowheads="1"/>
          </p:cNvSpPr>
          <p:nvPr/>
        </p:nvSpPr>
        <p:spPr bwMode="auto">
          <a:xfrm rot="16200000">
            <a:off x="-368300" y="4864100"/>
            <a:ext cx="1590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mn-cs"/>
              </a:rPr>
              <a:t>Kathleen Finlay/ Masterfile</a:t>
            </a:r>
          </a:p>
        </p:txBody>
      </p:sp>
    </p:spTree>
    <p:extLst>
      <p:ext uri="{BB962C8B-B14F-4D97-AF65-F5344CB8AC3E}">
        <p14:creationId xmlns:p14="http://schemas.microsoft.com/office/powerpoint/2010/main" val="28253411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2D7C47A-47F1-144B-AFA9-FEEB147916C0}" type="slidenum">
              <a:rPr lang="en-US"/>
              <a:pPr>
                <a:defRPr/>
              </a:pPr>
              <a:t>27</a:t>
            </a:fld>
            <a:endParaRPr lang="en-US"/>
          </a:p>
        </p:txBody>
      </p:sp>
      <p:sp>
        <p:nvSpPr>
          <p:cNvPr id="692226"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solidFill>
                  <a:schemeClr val="tx1"/>
                </a:solidFill>
                <a:latin typeface="Palatino Linotype" charset="0"/>
                <a:cs typeface="+mj-cs"/>
              </a:rPr>
              <a:t>Promoting Health</a:t>
            </a:r>
          </a:p>
        </p:txBody>
      </p:sp>
      <p:sp>
        <p:nvSpPr>
          <p:cNvPr id="692227" name="Rectangle 3"/>
          <p:cNvSpPr>
            <a:spLocks noGrp="1" noChangeArrowheads="1"/>
          </p:cNvSpPr>
          <p:nvPr>
            <p:ph type="body" idx="1"/>
          </p:nvPr>
        </p:nvSpPr>
        <p:spPr>
          <a:xfrm>
            <a:off x="671513" y="1600200"/>
            <a:ext cx="7772400" cy="2362200"/>
          </a:xfrm>
        </p:spPr>
        <p:txBody>
          <a:bodyPr/>
          <a:lstStyle/>
          <a:p>
            <a:pPr marL="0" indent="0" algn="ctr" eaLnBrk="1" hangingPunct="1">
              <a:lnSpc>
                <a:spcPct val="80000"/>
              </a:lnSpc>
              <a:buFont typeface="Wingdings" charset="0"/>
              <a:buNone/>
              <a:defRPr/>
            </a:pPr>
            <a:r>
              <a:rPr lang="en-US" sz="2800" smtClean="0">
                <a:latin typeface="Palatino Linotype" charset="0"/>
                <a:cs typeface="+mn-cs"/>
              </a:rPr>
              <a:t>Promoting health is generally defined as the absence of disease. We only think of health when we are diseased. However, health psychologists say that promoting health begins by preventing illness and enhancing well-being, which is a constant endeavor.</a:t>
            </a:r>
          </a:p>
        </p:txBody>
      </p:sp>
    </p:spTree>
    <p:extLst>
      <p:ext uri="{BB962C8B-B14F-4D97-AF65-F5344CB8AC3E}">
        <p14:creationId xmlns:p14="http://schemas.microsoft.com/office/powerpoint/2010/main" val="6673964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DDCAA87-0F72-3143-AE1C-00CDB8AF8CFA}" type="slidenum">
              <a:rPr lang="en-US"/>
              <a:pPr>
                <a:defRPr/>
              </a:pPr>
              <a:t>28</a:t>
            </a:fld>
            <a:endParaRPr lang="en-US"/>
          </a:p>
        </p:txBody>
      </p:sp>
      <p:sp>
        <p:nvSpPr>
          <p:cNvPr id="756738" name="Rectangle 2"/>
          <p:cNvSpPr>
            <a:spLocks noGrp="1" noChangeArrowheads="1"/>
          </p:cNvSpPr>
          <p:nvPr>
            <p:ph type="title"/>
          </p:nvPr>
        </p:nvSpPr>
        <p:spPr>
          <a:xfrm>
            <a:off x="671513" y="290513"/>
            <a:ext cx="7772400" cy="1143000"/>
          </a:xfrm>
        </p:spPr>
        <p:txBody>
          <a:bodyPr/>
          <a:lstStyle/>
          <a:p>
            <a:pPr eaLnBrk="1" hangingPunct="1">
              <a:defRPr/>
            </a:pPr>
            <a:r>
              <a:rPr lang="en-US" sz="4000" smtClean="0">
                <a:solidFill>
                  <a:schemeClr val="tx1"/>
                </a:solidFill>
                <a:latin typeface="Palatino Linotype" charset="0"/>
                <a:cs typeface="+mj-cs"/>
              </a:rPr>
              <a:t>Coping with Stress</a:t>
            </a:r>
          </a:p>
        </p:txBody>
      </p:sp>
      <p:sp>
        <p:nvSpPr>
          <p:cNvPr id="756739" name="Rectangle 3"/>
          <p:cNvSpPr>
            <a:spLocks noGrp="1" noChangeArrowheads="1"/>
          </p:cNvSpPr>
          <p:nvPr>
            <p:ph type="body" idx="1"/>
          </p:nvPr>
        </p:nvSpPr>
        <p:spPr>
          <a:xfrm>
            <a:off x="671513" y="1600200"/>
            <a:ext cx="7772400" cy="1447800"/>
          </a:xfrm>
        </p:spPr>
        <p:txBody>
          <a:bodyPr/>
          <a:lstStyle/>
          <a:p>
            <a:pPr marL="0" indent="0" algn="ctr" eaLnBrk="1" hangingPunct="1">
              <a:buFont typeface="Wingdings" charset="0"/>
              <a:buNone/>
              <a:defRPr/>
            </a:pPr>
            <a:r>
              <a:rPr lang="en-US" sz="2800" smtClean="0">
                <a:latin typeface="Palatino Linotype" charset="0"/>
                <a:cs typeface="+mn-cs"/>
              </a:rPr>
              <a:t>Reducing stress by changing events that cause stress or by changing how we react to stress is called </a:t>
            </a:r>
            <a:r>
              <a:rPr lang="en-US" sz="2800" smtClean="0">
                <a:solidFill>
                  <a:srgbClr val="0000FF"/>
                </a:solidFill>
                <a:latin typeface="Palatino Linotype" charset="0"/>
                <a:cs typeface="+mn-cs"/>
              </a:rPr>
              <a:t>problem-focused coping</a:t>
            </a:r>
            <a:r>
              <a:rPr lang="en-US" sz="2800" smtClean="0">
                <a:latin typeface="Palatino Linotype" charset="0"/>
                <a:cs typeface="+mn-cs"/>
              </a:rPr>
              <a:t>.</a:t>
            </a:r>
          </a:p>
        </p:txBody>
      </p:sp>
      <p:sp>
        <p:nvSpPr>
          <p:cNvPr id="756740" name="Rectangle 4"/>
          <p:cNvSpPr>
            <a:spLocks noChangeArrowheads="1"/>
          </p:cNvSpPr>
          <p:nvPr/>
        </p:nvSpPr>
        <p:spPr bwMode="auto">
          <a:xfrm>
            <a:off x="685800" y="43434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buFont typeface="Wingdings" charset="0"/>
              <a:buNone/>
              <a:defRPr/>
            </a:pPr>
            <a:r>
              <a:rPr lang="en-US" sz="2800">
                <a:solidFill>
                  <a:srgbClr val="0000FF"/>
                </a:solidFill>
                <a:latin typeface="Palatino Linotype" charset="0"/>
                <a:cs typeface="+mn-cs"/>
              </a:rPr>
              <a:t>Emotion-focused coping</a:t>
            </a:r>
            <a:r>
              <a:rPr lang="en-US" sz="2800">
                <a:latin typeface="Palatino Linotype" charset="0"/>
                <a:cs typeface="+mn-cs"/>
              </a:rPr>
              <a:t> is when we cannot change a stressful situation, and we respond by attending to our own emotional needs.</a:t>
            </a:r>
          </a:p>
        </p:txBody>
      </p:sp>
    </p:spTree>
    <p:extLst>
      <p:ext uri="{BB962C8B-B14F-4D97-AF65-F5344CB8AC3E}">
        <p14:creationId xmlns:p14="http://schemas.microsoft.com/office/powerpoint/2010/main" val="36679328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6740"/>
                                        </p:tgtEl>
                                        <p:attrNameLst>
                                          <p:attrName>style.visibility</p:attrName>
                                        </p:attrNameLst>
                                      </p:cBhvr>
                                      <p:to>
                                        <p:strVal val="visible"/>
                                      </p:to>
                                    </p:set>
                                    <p:animEffect transition="in" filter="dissolve">
                                      <p:cBhvr>
                                        <p:cTn id="7" dur="500"/>
                                        <p:tgtEl>
                                          <p:spTgt spid="75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BE773435-1354-094C-973E-BC51B37EE96F}" type="slidenum">
              <a:rPr lang="en-US"/>
              <a:pPr>
                <a:defRPr/>
              </a:pPr>
              <a:t>29</a:t>
            </a:fld>
            <a:endParaRPr lang="en-US"/>
          </a:p>
        </p:txBody>
      </p:sp>
      <p:sp>
        <p:nvSpPr>
          <p:cNvPr id="757762" name="Rectangle 2"/>
          <p:cNvSpPr>
            <a:spLocks noGrp="1" noChangeArrowheads="1"/>
          </p:cNvSpPr>
          <p:nvPr>
            <p:ph type="title"/>
          </p:nvPr>
        </p:nvSpPr>
        <p:spPr>
          <a:xfrm>
            <a:off x="671513" y="280988"/>
            <a:ext cx="7772400" cy="1143000"/>
          </a:xfrm>
        </p:spPr>
        <p:txBody>
          <a:bodyPr/>
          <a:lstStyle/>
          <a:p>
            <a:pPr eaLnBrk="1" hangingPunct="1">
              <a:defRPr/>
            </a:pPr>
            <a:r>
              <a:rPr lang="en-US" sz="4000" smtClean="0">
                <a:solidFill>
                  <a:schemeClr val="tx1"/>
                </a:solidFill>
                <a:latin typeface="Palatino Linotype" charset="0"/>
                <a:cs typeface="+mj-cs"/>
              </a:rPr>
              <a:t>Perceived Control</a:t>
            </a:r>
          </a:p>
        </p:txBody>
      </p:sp>
      <p:sp>
        <p:nvSpPr>
          <p:cNvPr id="757763" name="Rectangle 3"/>
          <p:cNvSpPr>
            <a:spLocks noGrp="1" noChangeArrowheads="1"/>
          </p:cNvSpPr>
          <p:nvPr>
            <p:ph type="body" sz="half" idx="1"/>
          </p:nvPr>
        </p:nvSpPr>
        <p:spPr>
          <a:xfrm>
            <a:off x="714375" y="1600200"/>
            <a:ext cx="7743825" cy="1447800"/>
          </a:xfrm>
        </p:spPr>
        <p:txBody>
          <a:bodyPr/>
          <a:lstStyle/>
          <a:p>
            <a:pPr marL="0" indent="0" algn="ctr" eaLnBrk="1" hangingPunct="1">
              <a:buFont typeface="Wingdings" charset="0"/>
              <a:buNone/>
              <a:defRPr/>
            </a:pPr>
            <a:r>
              <a:rPr lang="en-US" sz="2800" smtClean="0">
                <a:latin typeface="Palatino Linotype" charset="0"/>
                <a:cs typeface="+mn-cs"/>
              </a:rPr>
              <a:t>Research with rats and humans indicates that the absence of control over stressors is a predictor of health problems.</a:t>
            </a:r>
          </a:p>
        </p:txBody>
      </p:sp>
      <p:pic>
        <p:nvPicPr>
          <p:cNvPr id="757764" name="Picture 4"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05000" y="3148013"/>
            <a:ext cx="5291138" cy="34813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7230288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8A8F84A-C9FD-3F49-A656-3B5AE4407619}" type="slidenum">
              <a:rPr lang="en-US"/>
              <a:pPr>
                <a:defRPr/>
              </a:pPr>
              <a:t>3</a:t>
            </a:fld>
            <a:endParaRPr lang="en-US"/>
          </a:p>
        </p:txBody>
      </p:sp>
      <p:sp>
        <p:nvSpPr>
          <p:cNvPr id="561154"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latin typeface="Palatino Linotype" charset="0"/>
                <a:cs typeface="+mj-cs"/>
              </a:rPr>
              <a:t>Stress and Health</a:t>
            </a:r>
          </a:p>
        </p:txBody>
      </p:sp>
      <p:sp>
        <p:nvSpPr>
          <p:cNvPr id="561155" name="Rectangle 3"/>
          <p:cNvSpPr>
            <a:spLocks noGrp="1" noChangeArrowheads="1"/>
          </p:cNvSpPr>
          <p:nvPr>
            <p:ph type="body" idx="1"/>
          </p:nvPr>
        </p:nvSpPr>
        <p:spPr>
          <a:xfrm>
            <a:off x="1590675" y="1595438"/>
            <a:ext cx="5938838" cy="5033962"/>
          </a:xfrm>
        </p:spPr>
        <p:txBody>
          <a:bodyPr/>
          <a:lstStyle/>
          <a:p>
            <a:pPr marL="0" indent="0" eaLnBrk="1" hangingPunct="1">
              <a:spcAft>
                <a:spcPct val="20000"/>
              </a:spcAft>
              <a:buFont typeface="Wingdings" charset="0"/>
              <a:buNone/>
              <a:defRPr/>
            </a:pPr>
            <a:r>
              <a:rPr lang="en-US" sz="3600" smtClean="0">
                <a:solidFill>
                  <a:srgbClr val="0000FF"/>
                </a:solidFill>
                <a:latin typeface="Palatino Linotype" charset="0"/>
                <a:cs typeface="+mn-cs"/>
              </a:rPr>
              <a:t>Promoting Health</a:t>
            </a:r>
          </a:p>
          <a:p>
            <a:pPr marL="381000" lvl="1" indent="-266700" eaLnBrk="1" hangingPunct="1">
              <a:spcAft>
                <a:spcPct val="20000"/>
              </a:spcAft>
              <a:buFont typeface="Wingdings" charset="0"/>
              <a:buChar char="§"/>
              <a:defRPr/>
            </a:pPr>
            <a:r>
              <a:rPr lang="en-US" smtClean="0">
                <a:latin typeface="Palatino Linotype" charset="0"/>
              </a:rPr>
              <a:t>Managing Stress</a:t>
            </a:r>
          </a:p>
          <a:p>
            <a:pPr marL="381000" lvl="1" indent="-266700" eaLnBrk="1" hangingPunct="1">
              <a:spcAft>
                <a:spcPct val="20000"/>
              </a:spcAft>
              <a:buFont typeface="Wingdings" charset="0"/>
              <a:buChar char="§"/>
              <a:defRPr/>
            </a:pPr>
            <a:r>
              <a:rPr lang="en-US" smtClean="0">
                <a:latin typeface="Palatino Linotype" charset="0"/>
              </a:rPr>
              <a:t>Modifying Illness-Related Behaviors</a:t>
            </a:r>
          </a:p>
          <a:p>
            <a:pPr marL="381000" lvl="1" indent="-266700" eaLnBrk="1" hangingPunct="1">
              <a:spcAft>
                <a:spcPct val="20000"/>
              </a:spcAft>
              <a:buFont typeface="Wingdings" charset="0"/>
              <a:buChar char="§"/>
              <a:defRPr/>
            </a:pPr>
            <a:r>
              <a:rPr lang="en-US" smtClean="0">
                <a:latin typeface="Palatino Linotype" charset="0"/>
              </a:rPr>
              <a:t>Thinking Critically About: Alternative Medicine – New Ways to Health, or Cold Snake Oil</a:t>
            </a:r>
          </a:p>
        </p:txBody>
      </p:sp>
    </p:spTree>
    <p:extLst>
      <p:ext uri="{BB962C8B-B14F-4D97-AF65-F5344CB8AC3E}">
        <p14:creationId xmlns:p14="http://schemas.microsoft.com/office/powerpoint/2010/main" val="1365471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58873BBE-7761-3747-B418-7D5B4C7CB148}" type="slidenum">
              <a:rPr lang="en-US"/>
              <a:pPr>
                <a:defRPr/>
              </a:pPr>
              <a:t>30</a:t>
            </a:fld>
            <a:endParaRPr lang="en-US"/>
          </a:p>
        </p:txBody>
      </p:sp>
      <p:sp>
        <p:nvSpPr>
          <p:cNvPr id="761858" name="Rectangle 2"/>
          <p:cNvSpPr>
            <a:spLocks noGrp="1" noChangeArrowheads="1"/>
          </p:cNvSpPr>
          <p:nvPr>
            <p:ph type="title"/>
          </p:nvPr>
        </p:nvSpPr>
        <p:spPr>
          <a:xfrm>
            <a:off x="671513" y="280988"/>
            <a:ext cx="7772400" cy="1143000"/>
          </a:xfrm>
        </p:spPr>
        <p:txBody>
          <a:bodyPr/>
          <a:lstStyle/>
          <a:p>
            <a:pPr eaLnBrk="1" hangingPunct="1">
              <a:defRPr/>
            </a:pPr>
            <a:r>
              <a:rPr lang="en-US" sz="4000" smtClean="0">
                <a:solidFill>
                  <a:schemeClr val="tx1"/>
                </a:solidFill>
                <a:latin typeface="Palatino Linotype" charset="0"/>
                <a:cs typeface="+mj-cs"/>
              </a:rPr>
              <a:t>Explanatory Style</a:t>
            </a:r>
          </a:p>
        </p:txBody>
      </p:sp>
      <p:sp>
        <p:nvSpPr>
          <p:cNvPr id="761859" name="Rectangle 3"/>
          <p:cNvSpPr>
            <a:spLocks noGrp="1" noChangeArrowheads="1"/>
          </p:cNvSpPr>
          <p:nvPr>
            <p:ph type="body" sz="half" idx="1"/>
          </p:nvPr>
        </p:nvSpPr>
        <p:spPr>
          <a:xfrm>
            <a:off x="642938" y="1600200"/>
            <a:ext cx="7820025" cy="2286000"/>
          </a:xfrm>
        </p:spPr>
        <p:txBody>
          <a:bodyPr/>
          <a:lstStyle/>
          <a:p>
            <a:pPr marL="0" indent="0" algn="ctr" eaLnBrk="1" hangingPunct="1">
              <a:buFont typeface="Wingdings" charset="0"/>
              <a:buNone/>
              <a:defRPr/>
            </a:pPr>
            <a:r>
              <a:rPr lang="en-US" sz="2800" smtClean="0">
                <a:latin typeface="Palatino Linotype" charset="0"/>
                <a:cs typeface="+mn-cs"/>
              </a:rPr>
              <a:t>People with an optimistic (instead of pessimistic) explanatory style tend to have more control over stressors, cope better with stressful events, have better moods, and have a stronger immune system.</a:t>
            </a:r>
          </a:p>
        </p:txBody>
      </p:sp>
      <p:pic>
        <p:nvPicPr>
          <p:cNvPr id="761862" name="Picture 6" descr="Pessimi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5800" b="4291"/>
          <a:stretch>
            <a:fillRect/>
          </a:stretch>
        </p:blipFill>
        <p:spPr>
          <a:xfrm>
            <a:off x="2847975" y="3962400"/>
            <a:ext cx="3429000" cy="2657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6776468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fld id="{D739A3BE-DFA6-EF4A-80C3-E6F4D4DA0FCE}" type="slidenum">
              <a:rPr lang="en-US"/>
              <a:pPr>
                <a:defRPr/>
              </a:pPr>
              <a:t>31</a:t>
            </a:fld>
            <a:endParaRPr lang="en-US"/>
          </a:p>
        </p:txBody>
      </p:sp>
      <p:sp>
        <p:nvSpPr>
          <p:cNvPr id="763906" name="Rectangle 2"/>
          <p:cNvSpPr>
            <a:spLocks noGrp="1" noChangeArrowheads="1"/>
          </p:cNvSpPr>
          <p:nvPr>
            <p:ph type="title"/>
          </p:nvPr>
        </p:nvSpPr>
        <p:spPr>
          <a:xfrm>
            <a:off x="671513" y="261938"/>
            <a:ext cx="7772400" cy="1143000"/>
          </a:xfrm>
        </p:spPr>
        <p:txBody>
          <a:bodyPr/>
          <a:lstStyle/>
          <a:p>
            <a:pPr eaLnBrk="1" hangingPunct="1">
              <a:defRPr/>
            </a:pPr>
            <a:r>
              <a:rPr lang="en-US" sz="4000" smtClean="0">
                <a:solidFill>
                  <a:schemeClr val="tx1"/>
                </a:solidFill>
                <a:latin typeface="Palatino Linotype" charset="0"/>
                <a:cs typeface="+mj-cs"/>
              </a:rPr>
              <a:t>Social Support</a:t>
            </a:r>
          </a:p>
        </p:txBody>
      </p:sp>
      <p:sp>
        <p:nvSpPr>
          <p:cNvPr id="763907" name="Rectangle 3"/>
          <p:cNvSpPr>
            <a:spLocks noGrp="1" noChangeArrowheads="1"/>
          </p:cNvSpPr>
          <p:nvPr>
            <p:ph type="body" sz="half" idx="1"/>
          </p:nvPr>
        </p:nvSpPr>
        <p:spPr>
          <a:xfrm>
            <a:off x="514350" y="1600200"/>
            <a:ext cx="8077200" cy="1828800"/>
          </a:xfrm>
        </p:spPr>
        <p:txBody>
          <a:bodyPr/>
          <a:lstStyle/>
          <a:p>
            <a:pPr marL="0" indent="0" algn="ctr" eaLnBrk="1" hangingPunct="1">
              <a:buFont typeface="Wingdings" charset="0"/>
              <a:buNone/>
              <a:defRPr/>
            </a:pPr>
            <a:r>
              <a:rPr lang="en-US" sz="2800" smtClean="0">
                <a:latin typeface="Palatino Linotype" charset="0"/>
                <a:cs typeface="+mn-cs"/>
              </a:rPr>
              <a:t>Supportive family members, marriage partners, and close friends help people cope with stress. Their immune functioning calms the cardiovascular system and lowers blood pressure.</a:t>
            </a:r>
          </a:p>
        </p:txBody>
      </p:sp>
      <p:pic>
        <p:nvPicPr>
          <p:cNvPr id="763910" name="Picture 6" descr="MyersPsy8e_14UN0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l="6084" r="8745"/>
          <a:stretch>
            <a:fillRect/>
          </a:stretch>
        </p:blipFill>
        <p:spPr>
          <a:xfrm>
            <a:off x="457200" y="3733800"/>
            <a:ext cx="3200400" cy="2513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63912" name="Picture 8" descr="MyersPsy8e_fi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886200" y="3733800"/>
            <a:ext cx="4935538" cy="25161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63914" name="Text Box 10"/>
          <p:cNvSpPr txBox="1">
            <a:spLocks noChangeArrowheads="1"/>
          </p:cNvSpPr>
          <p:nvPr/>
        </p:nvSpPr>
        <p:spPr bwMode="auto">
          <a:xfrm rot="16200000">
            <a:off x="-628650" y="5353050"/>
            <a:ext cx="1806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mn-cs"/>
              </a:rPr>
              <a:t>Bob Daemmrich/ Stock, Boston</a:t>
            </a:r>
          </a:p>
        </p:txBody>
      </p:sp>
    </p:spTree>
    <p:extLst>
      <p:ext uri="{BB962C8B-B14F-4D97-AF65-F5344CB8AC3E}">
        <p14:creationId xmlns:p14="http://schemas.microsoft.com/office/powerpoint/2010/main" val="31507080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8CD6A911-7188-C044-A81A-9F50354ABDB0}" type="slidenum">
              <a:rPr lang="en-US"/>
              <a:pPr>
                <a:defRPr/>
              </a:pPr>
              <a:t>32</a:t>
            </a:fld>
            <a:endParaRPr lang="en-US"/>
          </a:p>
        </p:txBody>
      </p:sp>
      <p:sp>
        <p:nvSpPr>
          <p:cNvPr id="766978"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solidFill>
                  <a:schemeClr val="tx1"/>
                </a:solidFill>
                <a:latin typeface="Palatino Linotype" charset="0"/>
                <a:cs typeface="+mj-cs"/>
              </a:rPr>
              <a:t>Managing Stress</a:t>
            </a:r>
          </a:p>
        </p:txBody>
      </p:sp>
      <p:sp>
        <p:nvSpPr>
          <p:cNvPr id="766979" name="Rectangle 3"/>
          <p:cNvSpPr>
            <a:spLocks noGrp="1" noChangeArrowheads="1"/>
          </p:cNvSpPr>
          <p:nvPr>
            <p:ph type="body" sz="half" idx="1"/>
          </p:nvPr>
        </p:nvSpPr>
        <p:spPr>
          <a:xfrm>
            <a:off x="595313" y="1600200"/>
            <a:ext cx="7924800" cy="1447800"/>
          </a:xfrm>
        </p:spPr>
        <p:txBody>
          <a:bodyPr/>
          <a:lstStyle/>
          <a:p>
            <a:pPr marL="0" indent="0" algn="ctr" eaLnBrk="1" hangingPunct="1">
              <a:buFont typeface="Wingdings" charset="0"/>
              <a:buNone/>
              <a:defRPr/>
            </a:pPr>
            <a:r>
              <a:rPr lang="en-US" sz="2800" smtClean="0">
                <a:latin typeface="Palatino Linotype" charset="0"/>
                <a:cs typeface="+mn-cs"/>
              </a:rPr>
              <a:t>Having a sense of control, an optimistic explanatory style, and social support can reduce stress and improve health.</a:t>
            </a:r>
          </a:p>
        </p:txBody>
      </p:sp>
    </p:spTree>
    <p:extLst>
      <p:ext uri="{BB962C8B-B14F-4D97-AF65-F5344CB8AC3E}">
        <p14:creationId xmlns:p14="http://schemas.microsoft.com/office/powerpoint/2010/main" val="39469391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771C159F-27EF-484F-90F3-8A3832300A32}" type="slidenum">
              <a:rPr lang="en-US"/>
              <a:pPr>
                <a:defRPr/>
              </a:pPr>
              <a:t>33</a:t>
            </a:fld>
            <a:endParaRPr lang="en-US"/>
          </a:p>
        </p:txBody>
      </p:sp>
      <p:sp>
        <p:nvSpPr>
          <p:cNvPr id="770050"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solidFill>
                  <a:schemeClr val="tx1"/>
                </a:solidFill>
                <a:latin typeface="Palatino Linotype" charset="0"/>
                <a:cs typeface="+mj-cs"/>
              </a:rPr>
              <a:t>Aerobic Exercise</a:t>
            </a:r>
          </a:p>
        </p:txBody>
      </p:sp>
      <p:sp>
        <p:nvSpPr>
          <p:cNvPr id="770051" name="Rectangle 3"/>
          <p:cNvSpPr>
            <a:spLocks noGrp="1" noChangeArrowheads="1"/>
          </p:cNvSpPr>
          <p:nvPr>
            <p:ph type="body" sz="half" idx="1"/>
          </p:nvPr>
        </p:nvSpPr>
        <p:spPr>
          <a:xfrm>
            <a:off x="481013" y="1595438"/>
            <a:ext cx="4005262" cy="4881562"/>
          </a:xfrm>
        </p:spPr>
        <p:txBody>
          <a:bodyPr/>
          <a:lstStyle/>
          <a:p>
            <a:pPr marL="0" indent="0" algn="ctr" eaLnBrk="1" hangingPunct="1">
              <a:buFont typeface="Wingdings" charset="0"/>
              <a:buNone/>
              <a:defRPr/>
            </a:pPr>
            <a:r>
              <a:rPr lang="en-US" sz="2800" smtClean="0">
                <a:latin typeface="Palatino Linotype" charset="0"/>
                <a:cs typeface="+mn-cs"/>
              </a:rPr>
              <a:t>Can aerobic exercise boost spirits? Many studies suggest that aerobic exercise can elevate mood and well-being because aerobic exercise raises energy, increases self-confidence, and lowers tension, depression, and anxiety.</a:t>
            </a:r>
          </a:p>
        </p:txBody>
      </p:sp>
      <p:pic>
        <p:nvPicPr>
          <p:cNvPr id="770054" name="Picture 6"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08513" y="1524000"/>
            <a:ext cx="3894137" cy="464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908506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5F674218-BC49-F144-957B-C1FA12E68F59}" type="slidenum">
              <a:rPr lang="en-US"/>
              <a:pPr>
                <a:defRPr/>
              </a:pPr>
              <a:t>34</a:t>
            </a:fld>
            <a:endParaRPr lang="en-US"/>
          </a:p>
        </p:txBody>
      </p:sp>
      <p:sp>
        <p:nvSpPr>
          <p:cNvPr id="694274" name="Rectangle 2"/>
          <p:cNvSpPr>
            <a:spLocks noGrp="1" noChangeArrowheads="1"/>
          </p:cNvSpPr>
          <p:nvPr>
            <p:ph type="title"/>
          </p:nvPr>
        </p:nvSpPr>
        <p:spPr>
          <a:xfrm>
            <a:off x="671513" y="276225"/>
            <a:ext cx="7772400" cy="1143000"/>
          </a:xfrm>
        </p:spPr>
        <p:txBody>
          <a:bodyPr/>
          <a:lstStyle/>
          <a:p>
            <a:pPr eaLnBrk="1" hangingPunct="1">
              <a:defRPr/>
            </a:pPr>
            <a:r>
              <a:rPr lang="en-US" sz="3600" smtClean="0">
                <a:latin typeface="Palatino Linotype" charset="0"/>
                <a:cs typeface="+mj-cs"/>
              </a:rPr>
              <a:t>Biofeedback, Relaxation, and Meditation</a:t>
            </a:r>
          </a:p>
        </p:txBody>
      </p:sp>
      <p:pic>
        <p:nvPicPr>
          <p:cNvPr id="694275" name="Picture 3" descr="figure-40-02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1752600"/>
            <a:ext cx="3810000" cy="4044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94276" name="Rectangle 4"/>
          <p:cNvSpPr>
            <a:spLocks noGrp="1" noChangeArrowheads="1"/>
          </p:cNvSpPr>
          <p:nvPr>
            <p:ph type="body" sz="half" idx="1"/>
          </p:nvPr>
        </p:nvSpPr>
        <p:spPr>
          <a:xfrm>
            <a:off x="609600" y="1905000"/>
            <a:ext cx="3810000" cy="4114800"/>
          </a:xfrm>
        </p:spPr>
        <p:txBody>
          <a:bodyPr/>
          <a:lstStyle/>
          <a:p>
            <a:pPr marL="0" indent="0" algn="ctr" eaLnBrk="1" hangingPunct="1">
              <a:buFontTx/>
              <a:buNone/>
              <a:defRPr/>
            </a:pPr>
            <a:r>
              <a:rPr lang="en-US" sz="2400" smtClean="0">
                <a:solidFill>
                  <a:srgbClr val="0000FF"/>
                </a:solidFill>
                <a:latin typeface="Palatino Linotype" charset="0"/>
                <a:cs typeface="+mn-cs"/>
              </a:rPr>
              <a:t>Biofeedback</a:t>
            </a:r>
            <a:r>
              <a:rPr lang="en-US" sz="2400" smtClean="0">
                <a:solidFill>
                  <a:srgbClr val="6600CC"/>
                </a:solidFill>
                <a:latin typeface="Palatino Linotype" charset="0"/>
                <a:cs typeface="+mn-cs"/>
              </a:rPr>
              <a:t> </a:t>
            </a:r>
            <a:r>
              <a:rPr lang="en-US" sz="2400" smtClean="0">
                <a:latin typeface="Palatino Linotype" charset="0"/>
                <a:cs typeface="+mn-cs"/>
              </a:rPr>
              <a:t>systems use electronic devices to inform people about their physiological responses and gives them the chance to bring their response to a healthier range. </a:t>
            </a:r>
            <a:r>
              <a:rPr lang="en-US" sz="2400" smtClean="0">
                <a:solidFill>
                  <a:srgbClr val="0000FF"/>
                </a:solidFill>
                <a:latin typeface="Palatino Linotype" charset="0"/>
                <a:cs typeface="+mn-cs"/>
              </a:rPr>
              <a:t>Relaxation</a:t>
            </a:r>
            <a:r>
              <a:rPr lang="en-US" sz="2400" smtClean="0">
                <a:latin typeface="Palatino Linotype" charset="0"/>
                <a:cs typeface="+mn-cs"/>
              </a:rPr>
              <a:t> and </a:t>
            </a:r>
            <a:r>
              <a:rPr lang="en-US" sz="2400" smtClean="0">
                <a:solidFill>
                  <a:srgbClr val="0000FF"/>
                </a:solidFill>
                <a:latin typeface="Palatino Linotype" charset="0"/>
                <a:cs typeface="+mn-cs"/>
              </a:rPr>
              <a:t>meditation</a:t>
            </a:r>
            <a:r>
              <a:rPr lang="en-US" sz="2400" smtClean="0">
                <a:latin typeface="Palatino Linotype" charset="0"/>
                <a:cs typeface="+mn-cs"/>
              </a:rPr>
              <a:t> have similar effects in reducing tension and anxiety.</a:t>
            </a:r>
          </a:p>
        </p:txBody>
      </p:sp>
    </p:spTree>
    <p:extLst>
      <p:ext uri="{BB962C8B-B14F-4D97-AF65-F5344CB8AC3E}">
        <p14:creationId xmlns:p14="http://schemas.microsoft.com/office/powerpoint/2010/main" val="531485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0274F169-4871-1149-BAAD-CF96F1D051D3}" type="slidenum">
              <a:rPr lang="en-US"/>
              <a:pPr>
                <a:defRPr/>
              </a:pPr>
              <a:t>35</a:t>
            </a:fld>
            <a:endParaRPr lang="en-US"/>
          </a:p>
        </p:txBody>
      </p:sp>
      <p:sp>
        <p:nvSpPr>
          <p:cNvPr id="695298" name="Rectangle 2"/>
          <p:cNvSpPr>
            <a:spLocks noGrp="1" noChangeArrowheads="1"/>
          </p:cNvSpPr>
          <p:nvPr>
            <p:ph type="title"/>
          </p:nvPr>
        </p:nvSpPr>
        <p:spPr>
          <a:xfrm>
            <a:off x="685800" y="276225"/>
            <a:ext cx="7772400" cy="1143000"/>
          </a:xfrm>
        </p:spPr>
        <p:txBody>
          <a:bodyPr/>
          <a:lstStyle/>
          <a:p>
            <a:pPr eaLnBrk="1" hangingPunct="1">
              <a:defRPr/>
            </a:pPr>
            <a:r>
              <a:rPr lang="en-US" sz="4000" smtClean="0">
                <a:latin typeface="Palatino Linotype" charset="0"/>
                <a:cs typeface="+mj-cs"/>
              </a:rPr>
              <a:t>Life-Style</a:t>
            </a:r>
          </a:p>
        </p:txBody>
      </p:sp>
      <p:sp>
        <p:nvSpPr>
          <p:cNvPr id="695299" name="Rectangle 3"/>
          <p:cNvSpPr>
            <a:spLocks noGrp="1" noChangeArrowheads="1"/>
          </p:cNvSpPr>
          <p:nvPr>
            <p:ph type="body" sz="half" idx="1"/>
          </p:nvPr>
        </p:nvSpPr>
        <p:spPr>
          <a:xfrm>
            <a:off x="681038" y="1600200"/>
            <a:ext cx="7748587" cy="914400"/>
          </a:xfrm>
        </p:spPr>
        <p:txBody>
          <a:bodyPr/>
          <a:lstStyle/>
          <a:p>
            <a:pPr marL="0" indent="0" algn="ctr" eaLnBrk="1" hangingPunct="1">
              <a:buFont typeface="Wingdings" charset="0"/>
              <a:buNone/>
              <a:defRPr/>
            </a:pPr>
            <a:r>
              <a:rPr lang="en-US" sz="2800" smtClean="0">
                <a:latin typeface="Palatino Linotype" charset="0"/>
                <a:cs typeface="+mn-cs"/>
              </a:rPr>
              <a:t>Modifying a Type-A lifestyle may reduce the recurrence of heart attacks.</a:t>
            </a:r>
          </a:p>
        </p:txBody>
      </p:sp>
      <p:pic>
        <p:nvPicPr>
          <p:cNvPr id="695305" name="Picture 9"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4338" y="3105150"/>
            <a:ext cx="8277225" cy="3052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95307" name="Text Box 11"/>
          <p:cNvSpPr txBox="1">
            <a:spLocks noChangeArrowheads="1"/>
          </p:cNvSpPr>
          <p:nvPr/>
        </p:nvSpPr>
        <p:spPr bwMode="auto">
          <a:xfrm rot="16200000">
            <a:off x="-544513" y="4125913"/>
            <a:ext cx="17303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600">
                <a:cs typeface="+mn-cs"/>
              </a:rPr>
              <a:t>Ghislain and Marie David De Lossy/ Getty Images</a:t>
            </a:r>
          </a:p>
        </p:txBody>
      </p:sp>
    </p:spTree>
    <p:extLst>
      <p:ext uri="{BB962C8B-B14F-4D97-AF65-F5344CB8AC3E}">
        <p14:creationId xmlns:p14="http://schemas.microsoft.com/office/powerpoint/2010/main" val="15053904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pPr>
              <a:defRPr/>
            </a:pPr>
            <a:fld id="{58361C6B-1C42-3347-9FDF-8FB44240ED1D}" type="slidenum">
              <a:rPr lang="en-US"/>
              <a:pPr>
                <a:defRPr/>
              </a:pPr>
              <a:t>36</a:t>
            </a:fld>
            <a:endParaRPr lang="en-US"/>
          </a:p>
        </p:txBody>
      </p:sp>
      <p:sp>
        <p:nvSpPr>
          <p:cNvPr id="693250" name="Rectangle 2"/>
          <p:cNvSpPr>
            <a:spLocks noGrp="1" noChangeArrowheads="1"/>
          </p:cNvSpPr>
          <p:nvPr>
            <p:ph type="title"/>
          </p:nvPr>
        </p:nvSpPr>
        <p:spPr>
          <a:xfrm>
            <a:off x="671513" y="276225"/>
            <a:ext cx="7772400" cy="1143000"/>
          </a:xfrm>
        </p:spPr>
        <p:txBody>
          <a:bodyPr/>
          <a:lstStyle/>
          <a:p>
            <a:pPr eaLnBrk="1" hangingPunct="1">
              <a:defRPr/>
            </a:pPr>
            <a:r>
              <a:rPr lang="en-US" sz="3600" smtClean="0">
                <a:solidFill>
                  <a:schemeClr val="tx1"/>
                </a:solidFill>
                <a:latin typeface="Palatino Linotype" charset="0"/>
                <a:cs typeface="+mj-cs"/>
              </a:rPr>
              <a:t>Spirituality &amp; Faith Communities</a:t>
            </a:r>
          </a:p>
        </p:txBody>
      </p:sp>
      <p:sp>
        <p:nvSpPr>
          <p:cNvPr id="693251" name="Rectangle 3"/>
          <p:cNvSpPr>
            <a:spLocks noGrp="1" noChangeArrowheads="1"/>
          </p:cNvSpPr>
          <p:nvPr>
            <p:ph type="body" sz="half" idx="1"/>
          </p:nvPr>
        </p:nvSpPr>
        <p:spPr>
          <a:xfrm>
            <a:off x="614363" y="1581150"/>
            <a:ext cx="7924800" cy="1390650"/>
          </a:xfrm>
        </p:spPr>
        <p:txBody>
          <a:bodyPr/>
          <a:lstStyle/>
          <a:p>
            <a:pPr marL="0" indent="0" algn="ctr" eaLnBrk="1" hangingPunct="1">
              <a:buFont typeface="Wingdings" charset="0"/>
              <a:buNone/>
              <a:defRPr/>
            </a:pPr>
            <a:r>
              <a:rPr lang="en-US" sz="2800" smtClean="0">
                <a:latin typeface="Palatino Linotype" charset="0"/>
                <a:cs typeface="+mn-cs"/>
              </a:rPr>
              <a:t>Regular religious attendance has been a reliable predictor of a longer life span with a reduced risk of dying.</a:t>
            </a:r>
          </a:p>
        </p:txBody>
      </p:sp>
      <p:pic>
        <p:nvPicPr>
          <p:cNvPr id="693254" name="Picture 6" descr="MyersPsy8e_fi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33913" y="3429000"/>
            <a:ext cx="3900487" cy="2286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93256" name="Picture 8" descr="MyersPsy8e_fi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28600" y="3429000"/>
            <a:ext cx="4179888" cy="2286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4585333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3E74041-0DA4-E64C-BA14-29125ECF4DCA}" type="slidenum">
              <a:rPr lang="en-US"/>
              <a:pPr>
                <a:defRPr/>
              </a:pPr>
              <a:t>37</a:t>
            </a:fld>
            <a:endParaRPr lang="en-US"/>
          </a:p>
        </p:txBody>
      </p:sp>
      <p:sp>
        <p:nvSpPr>
          <p:cNvPr id="700418"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latin typeface="Palatino Linotype" charset="0"/>
                <a:cs typeface="+mj-cs"/>
              </a:rPr>
              <a:t>Intervening Factors</a:t>
            </a:r>
          </a:p>
        </p:txBody>
      </p:sp>
      <p:pic>
        <p:nvPicPr>
          <p:cNvPr id="700419" name="Picture 3" descr="figure-40-0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1513" y="2876550"/>
            <a:ext cx="7772400" cy="32194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00420" name="Rectangle 4"/>
          <p:cNvSpPr>
            <a:spLocks noChangeArrowheads="1"/>
          </p:cNvSpPr>
          <p:nvPr/>
        </p:nvSpPr>
        <p:spPr bwMode="auto">
          <a:xfrm>
            <a:off x="614363" y="1581150"/>
            <a:ext cx="79248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buFont typeface="Wingdings" charset="0"/>
              <a:buNone/>
              <a:defRPr/>
            </a:pPr>
            <a:r>
              <a:rPr lang="en-US" sz="2800">
                <a:latin typeface="Palatino Linotype" charset="0"/>
                <a:cs typeface="+mn-cs"/>
              </a:rPr>
              <a:t>Investigators suggest there are three factors that connect religious involvement and better health.</a:t>
            </a:r>
          </a:p>
        </p:txBody>
      </p:sp>
    </p:spTree>
    <p:extLst>
      <p:ext uri="{BB962C8B-B14F-4D97-AF65-F5344CB8AC3E}">
        <p14:creationId xmlns:p14="http://schemas.microsoft.com/office/powerpoint/2010/main" val="8293835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13F9512F-6413-3547-935E-18ED8024B100}" type="slidenum">
              <a:rPr lang="en-US"/>
              <a:pPr>
                <a:defRPr/>
              </a:pPr>
              <a:t>38</a:t>
            </a:fld>
            <a:endParaRPr lang="en-US"/>
          </a:p>
        </p:txBody>
      </p:sp>
      <p:sp>
        <p:nvSpPr>
          <p:cNvPr id="775170" name="Rectangle 2"/>
          <p:cNvSpPr>
            <a:spLocks noGrp="1" noChangeArrowheads="1"/>
          </p:cNvSpPr>
          <p:nvPr>
            <p:ph type="title" sz="quarter"/>
          </p:nvPr>
        </p:nvSpPr>
        <p:spPr>
          <a:xfrm>
            <a:off x="671513" y="271463"/>
            <a:ext cx="7772400" cy="1143000"/>
          </a:xfrm>
        </p:spPr>
        <p:txBody>
          <a:bodyPr/>
          <a:lstStyle/>
          <a:p>
            <a:pPr eaLnBrk="1" hangingPunct="1">
              <a:defRPr/>
            </a:pPr>
            <a:r>
              <a:rPr lang="en-US" sz="4000" smtClean="0">
                <a:latin typeface="Palatino Linotype" charset="0"/>
                <a:cs typeface="+mj-cs"/>
              </a:rPr>
              <a:t>Managing Stress: Summary</a:t>
            </a:r>
          </a:p>
        </p:txBody>
      </p:sp>
      <p:pic>
        <p:nvPicPr>
          <p:cNvPr id="775180" name="Picture 12" descr="Manag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933575" y="2743200"/>
            <a:ext cx="5237163" cy="27400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75182" name="Picture 14" descr="Manage 4"/>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938338" y="2752725"/>
            <a:ext cx="5246687" cy="27447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75184" name="Picture 16" descr="Manage 3"/>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938338" y="2757488"/>
            <a:ext cx="5237162" cy="27400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75172" name="Rectangle 4"/>
          <p:cNvSpPr>
            <a:spLocks noChangeArrowheads="1"/>
          </p:cNvSpPr>
          <p:nvPr/>
        </p:nvSpPr>
        <p:spPr bwMode="auto">
          <a:xfrm>
            <a:off x="1543050" y="1595438"/>
            <a:ext cx="6034088"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buFont typeface="Wingdings" charset="0"/>
              <a:buNone/>
              <a:defRPr/>
            </a:pPr>
            <a:r>
              <a:rPr lang="en-US" sz="2800">
                <a:latin typeface="Palatino Linotype" charset="0"/>
                <a:cs typeface="+mn-cs"/>
              </a:rPr>
              <a:t>How can stress be managed?</a:t>
            </a:r>
          </a:p>
        </p:txBody>
      </p:sp>
      <p:pic>
        <p:nvPicPr>
          <p:cNvPr id="775186" name="Picture 18" descr="Manage 2"/>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1938338" y="2762250"/>
            <a:ext cx="5237162" cy="27400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75188" name="Picture 20" descr="Manage 1"/>
          <p:cNvPicPr>
            <a:picLocks noChangeAspect="1" noChangeArrowheads="1"/>
          </p:cNvPicPr>
          <p:nvPr/>
        </p:nvPicPr>
        <p:blipFill>
          <a:blip r:embed="rId7">
            <a:extLst>
              <a:ext uri="{28A0092B-C50C-407E-A947-70E740481C1C}">
                <a14:useLocalDpi xmlns:a14="http://schemas.microsoft.com/office/drawing/2010/main" val="0"/>
              </a:ext>
            </a:extLst>
          </a:blip>
          <a:srcRect b="5002"/>
          <a:stretch>
            <a:fillRect/>
          </a:stretch>
        </p:blipFill>
        <p:spPr bwMode="auto">
          <a:xfrm>
            <a:off x="2005013" y="2287588"/>
            <a:ext cx="5091112" cy="43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4700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775188"/>
                                        </p:tgtEl>
                                      </p:cBhvr>
                                    </p:animEffect>
                                    <p:set>
                                      <p:cBhvr>
                                        <p:cTn id="7" dur="1" fill="hold">
                                          <p:stCondLst>
                                            <p:cond delay="499"/>
                                          </p:stCondLst>
                                        </p:cTn>
                                        <p:tgtEl>
                                          <p:spTgt spid="77518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775186"/>
                                        </p:tgtEl>
                                      </p:cBhvr>
                                    </p:animEffect>
                                    <p:set>
                                      <p:cBhvr>
                                        <p:cTn id="12" dur="1" fill="hold">
                                          <p:stCondLst>
                                            <p:cond delay="499"/>
                                          </p:stCondLst>
                                        </p:cTn>
                                        <p:tgtEl>
                                          <p:spTgt spid="77518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500"/>
                                        <p:tgtEl>
                                          <p:spTgt spid="775184"/>
                                        </p:tgtEl>
                                      </p:cBhvr>
                                    </p:animEffect>
                                    <p:set>
                                      <p:cBhvr>
                                        <p:cTn id="17" dur="1" fill="hold">
                                          <p:stCondLst>
                                            <p:cond delay="499"/>
                                          </p:stCondLst>
                                        </p:cTn>
                                        <p:tgtEl>
                                          <p:spTgt spid="77518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nodeType="clickEffect">
                                  <p:stCondLst>
                                    <p:cond delay="0"/>
                                  </p:stCondLst>
                                  <p:childTnLst>
                                    <p:animEffect transition="out" filter="dissolve">
                                      <p:cBhvr>
                                        <p:cTn id="21" dur="500"/>
                                        <p:tgtEl>
                                          <p:spTgt spid="775182"/>
                                        </p:tgtEl>
                                      </p:cBhvr>
                                    </p:animEffect>
                                    <p:set>
                                      <p:cBhvr>
                                        <p:cTn id="22" dur="1" fill="hold">
                                          <p:stCondLst>
                                            <p:cond delay="499"/>
                                          </p:stCondLst>
                                        </p:cTn>
                                        <p:tgtEl>
                                          <p:spTgt spid="7751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90074CB0-B929-8146-9576-F25A5ED8DD63}" type="slidenum">
              <a:rPr lang="en-US"/>
              <a:pPr>
                <a:defRPr/>
              </a:pPr>
              <a:t>4</a:t>
            </a:fld>
            <a:endParaRPr lang="en-US"/>
          </a:p>
        </p:txBody>
      </p:sp>
      <p:sp>
        <p:nvSpPr>
          <p:cNvPr id="671746"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latin typeface="Palatino Linotype" charset="0"/>
                <a:cs typeface="+mj-cs"/>
              </a:rPr>
              <a:t>Stress</a:t>
            </a:r>
          </a:p>
        </p:txBody>
      </p:sp>
      <p:sp>
        <p:nvSpPr>
          <p:cNvPr id="671747" name="Rectangle 3"/>
          <p:cNvSpPr>
            <a:spLocks noGrp="1" noChangeArrowheads="1"/>
          </p:cNvSpPr>
          <p:nvPr>
            <p:ph type="body" sz="half" idx="1"/>
          </p:nvPr>
        </p:nvSpPr>
        <p:spPr>
          <a:xfrm>
            <a:off x="514350" y="1585913"/>
            <a:ext cx="8077200" cy="1447800"/>
          </a:xfrm>
        </p:spPr>
        <p:txBody>
          <a:bodyPr/>
          <a:lstStyle/>
          <a:p>
            <a:pPr marL="0" indent="0" algn="ctr" eaLnBrk="1" hangingPunct="1">
              <a:buFontTx/>
              <a:buNone/>
              <a:defRPr/>
            </a:pPr>
            <a:r>
              <a:rPr lang="en-US" sz="2800" smtClean="0">
                <a:latin typeface="Palatino Linotype" charset="0"/>
                <a:cs typeface="+mn-cs"/>
              </a:rPr>
              <a:t>Psychological states cause physical illness.</a:t>
            </a:r>
            <a:r>
              <a:rPr lang="en-US" sz="2800" smtClean="0">
                <a:solidFill>
                  <a:srgbClr val="0000FF"/>
                </a:solidFill>
                <a:latin typeface="Palatino Linotype" charset="0"/>
                <a:cs typeface="+mn-cs"/>
              </a:rPr>
              <a:t> Stress</a:t>
            </a:r>
            <a:r>
              <a:rPr lang="en-US" sz="2800" smtClean="0">
                <a:latin typeface="Palatino Linotype" charset="0"/>
                <a:cs typeface="+mn-cs"/>
              </a:rPr>
              <a:t> is any circumstance (real or perceived) that threatens a person</a:t>
            </a:r>
            <a:r>
              <a:rPr lang="ja-JP" altLang="en-US" sz="2800" smtClean="0">
                <a:latin typeface="Arial"/>
                <a:cs typeface="+mn-cs"/>
              </a:rPr>
              <a:t>’</a:t>
            </a:r>
            <a:r>
              <a:rPr lang="en-US" sz="2800" smtClean="0">
                <a:latin typeface="Palatino Linotype" charset="0"/>
                <a:cs typeface="+mn-cs"/>
              </a:rPr>
              <a:t>s well-being.</a:t>
            </a:r>
          </a:p>
        </p:txBody>
      </p:sp>
      <p:pic>
        <p:nvPicPr>
          <p:cNvPr id="671751" name="Picture 7" descr="MyersPsy8e_14UN0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67000" y="3124200"/>
            <a:ext cx="3810000" cy="2625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71753" name="Rectangle 9"/>
          <p:cNvSpPr>
            <a:spLocks noChangeArrowheads="1"/>
          </p:cNvSpPr>
          <p:nvPr/>
        </p:nvSpPr>
        <p:spPr bwMode="auto">
          <a:xfrm>
            <a:off x="514350" y="5776913"/>
            <a:ext cx="807720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defRPr/>
            </a:pPr>
            <a:r>
              <a:rPr lang="en-US">
                <a:latin typeface="Palatino Linotype" charset="0"/>
                <a:cs typeface="+mn-cs"/>
              </a:rPr>
              <a:t>When we feel severe stress, our ability to cope with it is impaired.</a:t>
            </a:r>
          </a:p>
        </p:txBody>
      </p:sp>
      <p:sp>
        <p:nvSpPr>
          <p:cNvPr id="671754" name="Text Box 10"/>
          <p:cNvSpPr txBox="1">
            <a:spLocks noChangeArrowheads="1"/>
          </p:cNvSpPr>
          <p:nvPr/>
        </p:nvSpPr>
        <p:spPr bwMode="auto">
          <a:xfrm rot="5400000">
            <a:off x="6124575" y="5076825"/>
            <a:ext cx="1101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mn-cs"/>
              </a:rPr>
              <a:t>Lee Stone/ Corbis</a:t>
            </a:r>
          </a:p>
        </p:txBody>
      </p:sp>
    </p:spTree>
    <p:extLst>
      <p:ext uri="{BB962C8B-B14F-4D97-AF65-F5344CB8AC3E}">
        <p14:creationId xmlns:p14="http://schemas.microsoft.com/office/powerpoint/2010/main" val="35666265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pPr>
              <a:defRPr/>
            </a:pPr>
            <a:fld id="{1EAA2A80-99A4-0043-8E5B-531E61940A63}" type="slidenum">
              <a:rPr lang="en-US"/>
              <a:pPr>
                <a:defRPr/>
              </a:pPr>
              <a:t>5</a:t>
            </a:fld>
            <a:endParaRPr lang="en-US"/>
          </a:p>
        </p:txBody>
      </p:sp>
      <p:sp>
        <p:nvSpPr>
          <p:cNvPr id="719874" name="Rectangle 2"/>
          <p:cNvSpPr>
            <a:spLocks noGrp="1" noChangeArrowheads="1"/>
          </p:cNvSpPr>
          <p:nvPr>
            <p:ph type="title"/>
          </p:nvPr>
        </p:nvSpPr>
        <p:spPr>
          <a:xfrm>
            <a:off x="671513" y="261938"/>
            <a:ext cx="7772400" cy="1143000"/>
          </a:xfrm>
        </p:spPr>
        <p:txBody>
          <a:bodyPr/>
          <a:lstStyle/>
          <a:p>
            <a:pPr eaLnBrk="1" hangingPunct="1">
              <a:defRPr/>
            </a:pPr>
            <a:r>
              <a:rPr lang="en-US" sz="4000" smtClean="0">
                <a:latin typeface="Palatino Linotype" charset="0"/>
                <a:cs typeface="+mj-cs"/>
              </a:rPr>
              <a:t>Stress and Causes of Death</a:t>
            </a:r>
          </a:p>
        </p:txBody>
      </p:sp>
      <p:sp>
        <p:nvSpPr>
          <p:cNvPr id="719875" name="Rectangle 3"/>
          <p:cNvSpPr>
            <a:spLocks noGrp="1" noChangeArrowheads="1"/>
          </p:cNvSpPr>
          <p:nvPr>
            <p:ph type="body" sz="half" idx="1"/>
          </p:nvPr>
        </p:nvSpPr>
        <p:spPr>
          <a:xfrm>
            <a:off x="557213" y="1585913"/>
            <a:ext cx="8001000" cy="1447800"/>
          </a:xfrm>
        </p:spPr>
        <p:txBody>
          <a:bodyPr/>
          <a:lstStyle/>
          <a:p>
            <a:pPr marL="0" indent="0" algn="ctr" eaLnBrk="1" hangingPunct="1">
              <a:buFontTx/>
              <a:buNone/>
              <a:defRPr/>
            </a:pPr>
            <a:r>
              <a:rPr lang="en-US" sz="2800" smtClean="0">
                <a:latin typeface="Palatino Linotype" charset="0"/>
                <a:cs typeface="+mn-cs"/>
              </a:rPr>
              <a:t>Prolonged stress combined with unhealthy behaviors may increase our risk for one of today's four leading diseases.</a:t>
            </a:r>
          </a:p>
        </p:txBody>
      </p:sp>
      <p:pic>
        <p:nvPicPr>
          <p:cNvPr id="719880" name="Picture 8" descr="Stress 190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717800" y="2971800"/>
            <a:ext cx="3609975" cy="36591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19882" name="Picture 10" descr="Stress 2000"/>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741613" y="2990850"/>
            <a:ext cx="3775075" cy="36544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302876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719882"/>
                                        </p:tgtEl>
                                      </p:cBhvr>
                                    </p:animEffect>
                                    <p:set>
                                      <p:cBhvr>
                                        <p:cTn id="7" dur="1" fill="hold">
                                          <p:stCondLst>
                                            <p:cond delay="499"/>
                                          </p:stCondLst>
                                        </p:cTn>
                                        <p:tgtEl>
                                          <p:spTgt spid="7198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3F7858B-6180-2748-8EAF-F76E70FA7850}" type="slidenum">
              <a:rPr lang="en-US"/>
              <a:pPr>
                <a:defRPr/>
              </a:pPr>
              <a:t>6</a:t>
            </a:fld>
            <a:endParaRPr lang="en-US"/>
          </a:p>
        </p:txBody>
      </p:sp>
      <p:sp>
        <p:nvSpPr>
          <p:cNvPr id="683010" name="Text Box 2"/>
          <p:cNvSpPr txBox="1">
            <a:spLocks noChangeArrowheads="1"/>
          </p:cNvSpPr>
          <p:nvPr/>
        </p:nvSpPr>
        <p:spPr bwMode="auto">
          <a:xfrm>
            <a:off x="6477000" y="2819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endParaRPr lang="en-US">
              <a:cs typeface="+mn-cs"/>
            </a:endParaRPr>
          </a:p>
        </p:txBody>
      </p:sp>
      <p:sp>
        <p:nvSpPr>
          <p:cNvPr id="683011" name="Rectangle 3"/>
          <p:cNvSpPr>
            <a:spLocks noGrp="1" noChangeArrowheads="1"/>
          </p:cNvSpPr>
          <p:nvPr>
            <p:ph type="title"/>
          </p:nvPr>
        </p:nvSpPr>
        <p:spPr>
          <a:xfrm>
            <a:off x="685800" y="276225"/>
            <a:ext cx="7772400" cy="1143000"/>
          </a:xfrm>
        </p:spPr>
        <p:txBody>
          <a:bodyPr/>
          <a:lstStyle/>
          <a:p>
            <a:pPr eaLnBrk="1" hangingPunct="1">
              <a:defRPr/>
            </a:pPr>
            <a:r>
              <a:rPr lang="en-US" sz="4000" smtClean="0">
                <a:latin typeface="Palatino Linotype" charset="0"/>
                <a:cs typeface="+mj-cs"/>
              </a:rPr>
              <a:t>Behavioral Medicine</a:t>
            </a:r>
          </a:p>
        </p:txBody>
      </p:sp>
      <p:sp>
        <p:nvSpPr>
          <p:cNvPr id="683014" name="Rectangle 6"/>
          <p:cNvSpPr>
            <a:spLocks noChangeArrowheads="1"/>
          </p:cNvSpPr>
          <p:nvPr/>
        </p:nvSpPr>
        <p:spPr bwMode="auto">
          <a:xfrm>
            <a:off x="571500" y="1585913"/>
            <a:ext cx="7977188" cy="184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defRPr/>
            </a:pPr>
            <a:r>
              <a:rPr lang="en-US" sz="2800">
                <a:latin typeface="Palatino Linotype" charset="0"/>
                <a:cs typeface="+mn-cs"/>
              </a:rPr>
              <a:t>Centers for Disease Control (CDC) claim that half of the deaths in the US are due to people</a:t>
            </a:r>
            <a:r>
              <a:rPr lang="ja-JP" altLang="en-US" sz="2800">
                <a:latin typeface="Arial"/>
                <a:cs typeface="+mn-cs"/>
              </a:rPr>
              <a:t>’</a:t>
            </a:r>
            <a:r>
              <a:rPr lang="en-US" sz="2800">
                <a:latin typeface="Palatino Linotype" charset="0"/>
                <a:cs typeface="+mn-cs"/>
              </a:rPr>
              <a:t>s behaviors (smoking, alcoholism, unprotected sex, insufficient exercise, drugs, and poor nutrition).</a:t>
            </a:r>
          </a:p>
        </p:txBody>
      </p:sp>
      <p:sp>
        <p:nvSpPr>
          <p:cNvPr id="683015" name="Rectangle 7"/>
          <p:cNvSpPr>
            <a:spLocks noChangeArrowheads="1"/>
          </p:cNvSpPr>
          <p:nvPr/>
        </p:nvSpPr>
        <p:spPr bwMode="auto">
          <a:xfrm>
            <a:off x="582613" y="4191000"/>
            <a:ext cx="7977187" cy="184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defRPr/>
            </a:pPr>
            <a:r>
              <a:rPr lang="en-US" sz="2800">
                <a:latin typeface="Palatino Linotype" charset="0"/>
                <a:cs typeface="+mn-cs"/>
              </a:rPr>
              <a:t>Psychologists and physicians have thus developed an interdisciplinary field of </a:t>
            </a:r>
            <a:r>
              <a:rPr lang="en-US" sz="2800">
                <a:solidFill>
                  <a:srgbClr val="0000FF"/>
                </a:solidFill>
                <a:latin typeface="Palatino Linotype" charset="0"/>
                <a:cs typeface="+mn-cs"/>
              </a:rPr>
              <a:t>behavioral medicine</a:t>
            </a:r>
            <a:r>
              <a:rPr lang="en-US" sz="2800">
                <a:latin typeface="Palatino Linotype" charset="0"/>
                <a:cs typeface="+mn-cs"/>
              </a:rPr>
              <a:t> that integrates behavioral knowledge with medical knowledge.</a:t>
            </a:r>
          </a:p>
        </p:txBody>
      </p:sp>
    </p:spTree>
    <p:extLst>
      <p:ext uri="{BB962C8B-B14F-4D97-AF65-F5344CB8AC3E}">
        <p14:creationId xmlns:p14="http://schemas.microsoft.com/office/powerpoint/2010/main" val="38220314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3015"/>
                                        </p:tgtEl>
                                        <p:attrNameLst>
                                          <p:attrName>style.visibility</p:attrName>
                                        </p:attrNameLst>
                                      </p:cBhvr>
                                      <p:to>
                                        <p:strVal val="visible"/>
                                      </p:to>
                                    </p:set>
                                    <p:animEffect transition="in" filter="dissolve">
                                      <p:cBhvr>
                                        <p:cTn id="7" dur="500"/>
                                        <p:tgtEl>
                                          <p:spTgt spid="68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631B13-D8F0-504F-A2BC-6889BF6E56EC}" type="slidenum">
              <a:rPr lang="en-US"/>
              <a:pPr>
                <a:defRPr/>
              </a:pPr>
              <a:t>7</a:t>
            </a:fld>
            <a:endParaRPr lang="en-US"/>
          </a:p>
        </p:txBody>
      </p:sp>
      <p:sp>
        <p:nvSpPr>
          <p:cNvPr id="723970" name="Text Box 2"/>
          <p:cNvSpPr txBox="1">
            <a:spLocks noChangeArrowheads="1"/>
          </p:cNvSpPr>
          <p:nvPr/>
        </p:nvSpPr>
        <p:spPr bwMode="auto">
          <a:xfrm>
            <a:off x="6477000" y="2819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endParaRPr lang="en-US">
              <a:cs typeface="+mn-cs"/>
            </a:endParaRPr>
          </a:p>
        </p:txBody>
      </p:sp>
      <p:sp>
        <p:nvSpPr>
          <p:cNvPr id="723971" name="Rectangle 3"/>
          <p:cNvSpPr>
            <a:spLocks noGrp="1" noChangeArrowheads="1"/>
          </p:cNvSpPr>
          <p:nvPr>
            <p:ph type="title"/>
          </p:nvPr>
        </p:nvSpPr>
        <p:spPr>
          <a:xfrm>
            <a:off x="685800" y="276225"/>
            <a:ext cx="7772400" cy="1143000"/>
          </a:xfrm>
        </p:spPr>
        <p:txBody>
          <a:bodyPr/>
          <a:lstStyle/>
          <a:p>
            <a:pPr eaLnBrk="1" hangingPunct="1">
              <a:defRPr/>
            </a:pPr>
            <a:r>
              <a:rPr lang="en-US" sz="4000" smtClean="0">
                <a:latin typeface="Palatino Linotype" charset="0"/>
                <a:cs typeface="+mj-cs"/>
              </a:rPr>
              <a:t>Health Psychology</a:t>
            </a:r>
          </a:p>
        </p:txBody>
      </p:sp>
      <p:sp>
        <p:nvSpPr>
          <p:cNvPr id="723972" name="Rectangle 4"/>
          <p:cNvSpPr>
            <a:spLocks noChangeArrowheads="1"/>
          </p:cNvSpPr>
          <p:nvPr/>
        </p:nvSpPr>
        <p:spPr bwMode="auto">
          <a:xfrm>
            <a:off x="471488" y="1447800"/>
            <a:ext cx="81867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defRPr/>
            </a:pPr>
            <a:r>
              <a:rPr lang="en-US" sz="2800">
                <a:solidFill>
                  <a:srgbClr val="0000FF"/>
                </a:solidFill>
                <a:latin typeface="Palatino Linotype" charset="0"/>
                <a:cs typeface="+mn-cs"/>
              </a:rPr>
              <a:t>Health psychology</a:t>
            </a:r>
            <a:r>
              <a:rPr lang="en-US" sz="2800">
                <a:latin typeface="Palatino Linotype" charset="0"/>
                <a:cs typeface="+mn-cs"/>
              </a:rPr>
              <a:t> is a field of psychology that contributes to behavioral medicine. The field studies stress-related aspects of disease and asks the following questions:</a:t>
            </a:r>
          </a:p>
        </p:txBody>
      </p:sp>
      <p:sp>
        <p:nvSpPr>
          <p:cNvPr id="723974" name="Rectangle 6"/>
          <p:cNvSpPr>
            <a:spLocks noChangeArrowheads="1"/>
          </p:cNvSpPr>
          <p:nvPr/>
        </p:nvSpPr>
        <p:spPr bwMode="auto">
          <a:xfrm>
            <a:off x="1019175" y="3733800"/>
            <a:ext cx="70866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spcBef>
                <a:spcPct val="20000"/>
              </a:spcBef>
              <a:buFontTx/>
              <a:buAutoNum type="arabicPeriod"/>
              <a:defRPr/>
            </a:pPr>
            <a:r>
              <a:rPr lang="en-US">
                <a:latin typeface="Palatino Linotype" charset="0"/>
                <a:cs typeface="+mn-cs"/>
              </a:rPr>
              <a:t>How do emotions and personality factors influence the risk of disease?</a:t>
            </a:r>
          </a:p>
          <a:p>
            <a:pPr marL="457200" indent="-457200">
              <a:spcBef>
                <a:spcPct val="20000"/>
              </a:spcBef>
              <a:buFontTx/>
              <a:buAutoNum type="arabicPeriod"/>
              <a:defRPr/>
            </a:pPr>
            <a:r>
              <a:rPr lang="en-US">
                <a:latin typeface="Palatino Linotype" charset="0"/>
                <a:cs typeface="+mn-cs"/>
              </a:rPr>
              <a:t>What attitudes and behaviors prevent illness and promote health and well-being?</a:t>
            </a:r>
          </a:p>
          <a:p>
            <a:pPr marL="457200" indent="-457200">
              <a:spcBef>
                <a:spcPct val="20000"/>
              </a:spcBef>
              <a:buFontTx/>
              <a:buAutoNum type="arabicPeriod"/>
              <a:defRPr/>
            </a:pPr>
            <a:r>
              <a:rPr lang="en-US">
                <a:latin typeface="Palatino Linotype" charset="0"/>
                <a:cs typeface="+mn-cs"/>
              </a:rPr>
              <a:t>How do our perceptions determine stress?</a:t>
            </a:r>
          </a:p>
          <a:p>
            <a:pPr marL="457200" indent="-457200">
              <a:spcBef>
                <a:spcPct val="20000"/>
              </a:spcBef>
              <a:buFontTx/>
              <a:buAutoNum type="arabicPeriod"/>
              <a:defRPr/>
            </a:pPr>
            <a:r>
              <a:rPr lang="en-US">
                <a:latin typeface="Palatino Linotype" charset="0"/>
                <a:cs typeface="+mn-cs"/>
              </a:rPr>
              <a:t>How can we reduce or control stress?</a:t>
            </a:r>
          </a:p>
        </p:txBody>
      </p:sp>
    </p:spTree>
    <p:extLst>
      <p:ext uri="{BB962C8B-B14F-4D97-AF65-F5344CB8AC3E}">
        <p14:creationId xmlns:p14="http://schemas.microsoft.com/office/powerpoint/2010/main" val="11988081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FADA12C-E36E-F245-A5D2-875A824E8A4C}" type="slidenum">
              <a:rPr lang="en-US"/>
              <a:pPr>
                <a:defRPr/>
              </a:pPr>
              <a:t>8</a:t>
            </a:fld>
            <a:endParaRPr lang="en-US"/>
          </a:p>
        </p:txBody>
      </p:sp>
      <p:sp>
        <p:nvSpPr>
          <p:cNvPr id="672770" name="Rectangle 2"/>
          <p:cNvSpPr>
            <a:spLocks noGrp="1" noChangeArrowheads="1"/>
          </p:cNvSpPr>
          <p:nvPr>
            <p:ph type="body" idx="1"/>
          </p:nvPr>
        </p:nvSpPr>
        <p:spPr>
          <a:xfrm>
            <a:off x="561975" y="1600200"/>
            <a:ext cx="8001000" cy="2286000"/>
          </a:xfrm>
        </p:spPr>
        <p:txBody>
          <a:bodyPr/>
          <a:lstStyle/>
          <a:p>
            <a:pPr marL="0" indent="0" algn="ctr" eaLnBrk="1" hangingPunct="1">
              <a:buFont typeface="Wingdings" charset="0"/>
              <a:buNone/>
              <a:defRPr/>
            </a:pPr>
            <a:r>
              <a:rPr lang="en-US" sz="2800" smtClean="0">
                <a:latin typeface="Palatino Linotype" charset="0"/>
                <a:cs typeface="+mn-cs"/>
              </a:rPr>
              <a:t>Stress can be adaptive. In a fearful or stress- causing situation, we can run away and save our lives. Stress can be maladaptive. If it is prolonged (chronic stress), it increases our risk of illness and health problems.</a:t>
            </a:r>
          </a:p>
        </p:txBody>
      </p:sp>
      <p:sp>
        <p:nvSpPr>
          <p:cNvPr id="672772" name="Rectangle 4"/>
          <p:cNvSpPr>
            <a:spLocks noGrp="1" noChangeArrowheads="1"/>
          </p:cNvSpPr>
          <p:nvPr>
            <p:ph type="title"/>
          </p:nvPr>
        </p:nvSpPr>
        <p:spPr>
          <a:xfrm>
            <a:off x="671513" y="276225"/>
            <a:ext cx="7772400" cy="1143000"/>
          </a:xfrm>
        </p:spPr>
        <p:txBody>
          <a:bodyPr/>
          <a:lstStyle/>
          <a:p>
            <a:pPr eaLnBrk="1" hangingPunct="1">
              <a:defRPr/>
            </a:pPr>
            <a:r>
              <a:rPr lang="en-US" sz="4000" smtClean="0">
                <a:latin typeface="Palatino Linotype" charset="0"/>
                <a:cs typeface="+mj-cs"/>
              </a:rPr>
              <a:t>Stress and Illness</a:t>
            </a:r>
          </a:p>
        </p:txBody>
      </p:sp>
    </p:spTree>
    <p:extLst>
      <p:ext uri="{BB962C8B-B14F-4D97-AF65-F5344CB8AC3E}">
        <p14:creationId xmlns:p14="http://schemas.microsoft.com/office/powerpoint/2010/main" val="2424717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35879068-6430-714E-B1E5-A9594D04CE82}" type="slidenum">
              <a:rPr lang="en-US"/>
              <a:pPr>
                <a:defRPr/>
              </a:pPr>
              <a:t>9</a:t>
            </a:fld>
            <a:endParaRPr lang="en-US"/>
          </a:p>
        </p:txBody>
      </p:sp>
      <p:sp>
        <p:nvSpPr>
          <p:cNvPr id="724996" name="Rectangle 4"/>
          <p:cNvSpPr>
            <a:spLocks noGrp="1" noChangeArrowheads="1"/>
          </p:cNvSpPr>
          <p:nvPr>
            <p:ph type="title"/>
          </p:nvPr>
        </p:nvSpPr>
        <p:spPr>
          <a:xfrm>
            <a:off x="671513" y="271463"/>
            <a:ext cx="7772400" cy="1143000"/>
          </a:xfrm>
        </p:spPr>
        <p:txBody>
          <a:bodyPr/>
          <a:lstStyle/>
          <a:p>
            <a:pPr eaLnBrk="1" hangingPunct="1">
              <a:defRPr/>
            </a:pPr>
            <a:r>
              <a:rPr lang="en-US" sz="4000" smtClean="0">
                <a:latin typeface="Palatino Linotype" charset="0"/>
                <a:cs typeface="+mj-cs"/>
              </a:rPr>
              <a:t>Stress and Stressors</a:t>
            </a:r>
          </a:p>
        </p:txBody>
      </p:sp>
      <p:sp>
        <p:nvSpPr>
          <p:cNvPr id="724994" name="Rectangle 2"/>
          <p:cNvSpPr>
            <a:spLocks noGrp="1" noChangeArrowheads="1"/>
          </p:cNvSpPr>
          <p:nvPr>
            <p:ph type="body" sz="half" idx="1"/>
          </p:nvPr>
        </p:nvSpPr>
        <p:spPr>
          <a:xfrm>
            <a:off x="519113" y="1585913"/>
            <a:ext cx="8077200" cy="1843087"/>
          </a:xfrm>
        </p:spPr>
        <p:txBody>
          <a:bodyPr/>
          <a:lstStyle/>
          <a:p>
            <a:pPr marL="0" indent="0" algn="ctr" eaLnBrk="1" hangingPunct="1">
              <a:buFont typeface="Wingdings" charset="0"/>
              <a:buNone/>
              <a:defRPr/>
            </a:pPr>
            <a:r>
              <a:rPr lang="en-US" sz="2800" smtClean="0">
                <a:latin typeface="Palatino Linotype" charset="0"/>
                <a:cs typeface="+mn-cs"/>
              </a:rPr>
              <a:t>Stress is a slippery concept. At times it is the stimulus (missing an appointment) and at other times it is a response (sweating while taking a test).</a:t>
            </a:r>
          </a:p>
        </p:txBody>
      </p:sp>
    </p:spTree>
    <p:extLst>
      <p:ext uri="{BB962C8B-B14F-4D97-AF65-F5344CB8AC3E}">
        <p14:creationId xmlns:p14="http://schemas.microsoft.com/office/powerpoint/2010/main" val="16544638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1717</Words>
  <Application>Microsoft Macintosh PowerPoint</Application>
  <PresentationFormat>On-screen Show (4:3)</PresentationFormat>
  <Paragraphs>202</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Stress and Health</vt:lpstr>
      <vt:lpstr>Stress and Health</vt:lpstr>
      <vt:lpstr>Stress and Health</vt:lpstr>
      <vt:lpstr>Stress</vt:lpstr>
      <vt:lpstr>Stress and Causes of Death</vt:lpstr>
      <vt:lpstr>Behavioral Medicine</vt:lpstr>
      <vt:lpstr>Health Psychology</vt:lpstr>
      <vt:lpstr>Stress and Illness</vt:lpstr>
      <vt:lpstr>Stress and Stressors</vt:lpstr>
      <vt:lpstr>Stress and Stressors</vt:lpstr>
      <vt:lpstr>The Stress Response System</vt:lpstr>
      <vt:lpstr>The Stress Response System</vt:lpstr>
      <vt:lpstr>General Adaptation Syndrome</vt:lpstr>
      <vt:lpstr>Stressful Life Events</vt:lpstr>
      <vt:lpstr>Significant Life Changes</vt:lpstr>
      <vt:lpstr>Daily Hassles</vt:lpstr>
      <vt:lpstr>Stress and the Heart</vt:lpstr>
      <vt:lpstr>Personality Types</vt:lpstr>
      <vt:lpstr>Pessimism and Heart Disease</vt:lpstr>
      <vt:lpstr>Stress &amp; Susceptibility to Disease</vt:lpstr>
      <vt:lpstr>Stress and the Immune System</vt:lpstr>
      <vt:lpstr>Stress and Colds</vt:lpstr>
      <vt:lpstr>Stress and AIDS</vt:lpstr>
      <vt:lpstr>Stress and Cancer</vt:lpstr>
      <vt:lpstr>Stress and Immune Conditioning</vt:lpstr>
      <vt:lpstr>Health-Related Consequences</vt:lpstr>
      <vt:lpstr>Promoting Health</vt:lpstr>
      <vt:lpstr>Coping with Stress</vt:lpstr>
      <vt:lpstr>Perceived Control</vt:lpstr>
      <vt:lpstr>Explanatory Style</vt:lpstr>
      <vt:lpstr>Social Support</vt:lpstr>
      <vt:lpstr>Managing Stress</vt:lpstr>
      <vt:lpstr>Aerobic Exercise</vt:lpstr>
      <vt:lpstr>Biofeedback, Relaxation, and Meditation</vt:lpstr>
      <vt:lpstr>Life-Style</vt:lpstr>
      <vt:lpstr>Spirituality &amp; Faith Communities</vt:lpstr>
      <vt:lpstr>Intervening Factors</vt:lpstr>
      <vt:lpstr>Managing Stress: Summary</vt:lpstr>
    </vt:vector>
  </TitlesOfParts>
  <Company>McKinney Boyd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and Health</dc:title>
  <dc:creator>Justin Wisdom</dc:creator>
  <cp:lastModifiedBy>Justin Wisdom</cp:lastModifiedBy>
  <cp:revision>1</cp:revision>
  <dcterms:created xsi:type="dcterms:W3CDTF">2015-03-23T13:54:19Z</dcterms:created>
  <dcterms:modified xsi:type="dcterms:W3CDTF">2015-03-23T13:54:43Z</dcterms:modified>
</cp:coreProperties>
</file>