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71C04-01F4-5045-A516-C04AFB7BF32F}" type="datetimeFigureOut">
              <a:rPr lang="en-US" smtClean="0"/>
              <a:pPr/>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95798-258C-154B-85F9-72ADFF9B74CE}" type="slidenum">
              <a:rPr lang="en-US" smtClean="0"/>
              <a:pPr/>
              <a:t>‹#›</a:t>
            </a:fld>
            <a:endParaRPr lang="en-US"/>
          </a:p>
        </p:txBody>
      </p:sp>
    </p:spTree>
    <p:extLst>
      <p:ext uri="{BB962C8B-B14F-4D97-AF65-F5344CB8AC3E}">
        <p14:creationId xmlns:p14="http://schemas.microsoft.com/office/powerpoint/2010/main" xmlns="" val="2067535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sych.hanover.edu/krantz/motionparallax/motionparalla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1C2D6E53-70CB-4EDC-96F6-B6C2A73B56BA}" type="slidenum">
              <a:rPr lang="en-US">
                <a:latin typeface="Arial" charset="0"/>
              </a:rPr>
              <a:pPr/>
              <a:t>1</a:t>
            </a:fld>
            <a:endParaRPr lang="en-US">
              <a:latin typeface="Arial" charset="0"/>
            </a:endParaRPr>
          </a:p>
        </p:txBody>
      </p:sp>
      <p:sp>
        <p:nvSpPr>
          <p:cNvPr id="716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latin typeface="Arial" charset="0"/>
                <a:cs typeface="Arial" charset="0"/>
              </a:rPr>
              <a:t>No animation.</a:t>
            </a:r>
          </a:p>
          <a:p>
            <a:pPr eaLnBrk="1" hangingPunct="1">
              <a:spcBef>
                <a:spcPct val="0"/>
              </a:spcBef>
            </a:pPr>
            <a:r>
              <a:rPr lang="en-US" smtClean="0">
                <a:latin typeface="Arial" charset="0"/>
                <a:cs typeface="Arial" charset="0"/>
              </a:rPr>
              <a:t>Instructor: as a preview of figuring out how we perceive depth, note that the pattern on the floor looks more condensed (and thus farther away) to the infant than the identical pattern on the table. The infant can perceive this difference as depth/height and see a danger of falling.</a:t>
            </a:r>
          </a:p>
          <a:p>
            <a:pPr eaLnBrk="1" hangingPunct="1">
              <a:spcBef>
                <a:spcPct val="0"/>
              </a:spcBef>
            </a:pPr>
            <a:r>
              <a:rPr lang="en-US" smtClean="0">
                <a:latin typeface="Arial" charset="0"/>
                <a:cs typeface="Arial" charset="0"/>
              </a:rPr>
              <a:t>Note that the ability to perceive glass as solid does not appear to be as innate as the fear of the cliff.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30FCB59-81EC-4D4D-B02B-CD6EF62ABB36}" type="slidenum">
              <a:rPr lang="en-US" smtClean="0"/>
              <a:pPr/>
              <a:t>10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p:spPr>
        <p:txBody>
          <a:bodyPr/>
          <a:lstStyle/>
          <a:p>
            <a:pPr eaLnBrk="1" hangingPunct="1"/>
            <a:endParaRPr lang="en-US" b="1"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A great animated example can be found at </a:t>
            </a:r>
            <a:r>
              <a:rPr lang="en-US" smtClean="0">
                <a:hlinkClick r:id="rId3"/>
              </a:rPr>
              <a:t>http://psych.hanover.edu/krantz/motionparallax/motionparallax.html</a:t>
            </a:r>
            <a:r>
              <a:rPr lang="en-US" smtClean="0"/>
              <a:t>.</a:t>
            </a:r>
          </a:p>
          <a:p>
            <a:pPr eaLnBrk="1" hangingPunct="1">
              <a:spcBef>
                <a:spcPct val="0"/>
              </a:spcBef>
            </a:pPr>
            <a:r>
              <a:rPr lang="en-US" smtClean="0"/>
              <a:t>This depth perception cue is often referred to as motion parallax. It is used by many animals that don’t have the benefit of binocular cues because their eyes are on the sides of their heads. It is called “relative motion”; when we are moving, the objects we pass can appear to be moving </a:t>
            </a:r>
            <a:r>
              <a:rPr lang="en-US" smtClean="0">
                <a:solidFill>
                  <a:srgbClr val="F8F6E3"/>
                </a:solidFill>
              </a:rPr>
              <a:t>in</a:t>
            </a:r>
            <a:r>
              <a:rPr lang="en-US" smtClean="0"/>
              <a:t> the opposite direction, and the farther objects don’t move as fast. </a:t>
            </a:r>
          </a:p>
        </p:txBody>
      </p:sp>
      <p:sp>
        <p:nvSpPr>
          <p:cNvPr id="86020" name="Slide Number Placeholder 3"/>
          <p:cNvSpPr>
            <a:spLocks noGrp="1"/>
          </p:cNvSpPr>
          <p:nvPr>
            <p:ph type="sldNum" sz="quarter" idx="5"/>
          </p:nvPr>
        </p:nvSpPr>
        <p:spPr bwMode="auto">
          <a:noFill/>
          <a:ln>
            <a:miter lim="800000"/>
            <a:headEnd/>
            <a:tailEnd/>
          </a:ln>
        </p:spPr>
        <p:txBody>
          <a:bodyPr/>
          <a:lstStyle/>
          <a:p>
            <a:fld id="{48767364-9782-46CA-BB42-8594C698023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FEAA1D1-3EC0-440B-A28C-73C02B4193CC}" type="slidenum">
              <a:rPr lang="en-US" smtClean="0"/>
              <a:pPr/>
              <a:t>12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OBJECTIVE 8</a:t>
            </a:r>
            <a:r>
              <a:rPr lang="en-US" b="1" smtClean="0">
                <a:cs typeface="Arial" charset="0"/>
              </a:rPr>
              <a:t>| State the basic assumption we make in our perceptions of motion, and explain how these perceptions can be deceiving.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38C28FF-72EF-41CD-9BBC-DF54DFC02B1F}" type="slidenum">
              <a:rPr lang="en-US" smtClean="0"/>
              <a:pPr/>
              <a:t>13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endParaRPr lang="en-US" b="1"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you can use this narrative to tie things together after the definition--“Because this means perceiving sameness even when receiving different sensory information, this means that we use this </a:t>
            </a:r>
            <a:r>
              <a:rPr lang="en-US" b="1" smtClean="0"/>
              <a:t>top-down process</a:t>
            </a:r>
            <a:r>
              <a:rPr lang="en-US" smtClean="0"/>
              <a:t> to change what </a:t>
            </a:r>
            <a:r>
              <a:rPr lang="en-US" b="1" smtClean="0"/>
              <a:t>colors, shapes, sizes and objects</a:t>
            </a:r>
            <a:r>
              <a:rPr lang="en-US" smtClean="0"/>
              <a:t> we think we see, depending on the context.”</a:t>
            </a:r>
          </a:p>
        </p:txBody>
      </p:sp>
      <p:sp>
        <p:nvSpPr>
          <p:cNvPr id="88068" name="Slide Number Placeholder 3"/>
          <p:cNvSpPr>
            <a:spLocks noGrp="1"/>
          </p:cNvSpPr>
          <p:nvPr>
            <p:ph type="sldNum" sz="quarter" idx="5"/>
          </p:nvPr>
        </p:nvSpPr>
        <p:spPr bwMode="auto">
          <a:noFill/>
          <a:ln>
            <a:miter lim="800000"/>
            <a:headEnd/>
            <a:tailEnd/>
          </a:ln>
        </p:spPr>
        <p:txBody>
          <a:bodyPr/>
          <a:lstStyle/>
          <a:p>
            <a:fld id="{0F01A542-D9B4-4824-9ABD-AE6BA595138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animate example.</a:t>
            </a:r>
          </a:p>
        </p:txBody>
      </p:sp>
      <p:sp>
        <p:nvSpPr>
          <p:cNvPr id="90116" name="Slide Number Placeholder 3"/>
          <p:cNvSpPr>
            <a:spLocks noGrp="1"/>
          </p:cNvSpPr>
          <p:nvPr>
            <p:ph type="sldNum" sz="quarter" idx="5"/>
          </p:nvPr>
        </p:nvSpPr>
        <p:spPr bwMode="auto">
          <a:noFill/>
          <a:ln>
            <a:miter lim="800000"/>
            <a:headEnd/>
            <a:tailEnd/>
          </a:ln>
        </p:spPr>
        <p:txBody>
          <a:bodyPr/>
          <a:lstStyle/>
          <a:p>
            <a:fld id="{0A578E63-31BF-41E7-AD5C-D7685B7A20B5}"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BD6C6A30-04C3-4E35-8136-A7EBD46722BE}" type="slidenum">
              <a:rPr lang="en-US"/>
              <a:pPr/>
              <a:t>16</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image with gray bars to demonstrate.</a:t>
            </a:r>
          </a:p>
          <a:p>
            <a:pPr eaLnBrk="1" hangingPunct="1">
              <a:spcBef>
                <a:spcPct val="0"/>
              </a:spcBef>
            </a:pPr>
            <a:r>
              <a:rPr lang="en-US" smtClean="0"/>
              <a:t>Click to show image with gray bars connecting the A and B squares.</a:t>
            </a:r>
          </a:p>
          <a:p>
            <a:pPr eaLnBrk="1" hangingPunct="1">
              <a:spcBef>
                <a:spcPct val="0"/>
              </a:spcBef>
            </a:pPr>
            <a:r>
              <a:rPr lang="en-US" smtClean="0"/>
              <a:t>Hopefully, your students can explain that our brains compensate for shadows and other context by perceiving a constant color shade/brightness even when things are in shadow. This means mentally erasing the shadow to see objects in a lighter shade. This process, plus the checkerboard context, makes B seem lighter to our brain than the images sensed by our eyes.</a:t>
            </a:r>
            <a:endParaRPr lang="en-US"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you could ask students an intentionally ambiguous question...“What shapes do you see outlined in red?” If they say “rectangle,” ask again, no longer referring to the doors. “Tell us the names of the red shapes.” Then </a:t>
            </a:r>
            <a:r>
              <a:rPr lang="en-US" b="1" smtClean="0"/>
              <a:t>click to fade the doors and reveal that the second and third red shapes are trapezoids</a:t>
            </a:r>
            <a:r>
              <a:rPr lang="en-US" smtClean="0"/>
              <a:t>. </a:t>
            </a:r>
          </a:p>
        </p:txBody>
      </p:sp>
      <p:sp>
        <p:nvSpPr>
          <p:cNvPr id="94212" name="Slide Number Placeholder 3"/>
          <p:cNvSpPr>
            <a:spLocks noGrp="1"/>
          </p:cNvSpPr>
          <p:nvPr>
            <p:ph type="sldNum" sz="quarter" idx="5"/>
          </p:nvPr>
        </p:nvSpPr>
        <p:spPr bwMode="auto">
          <a:noFill/>
          <a:ln>
            <a:miter lim="800000"/>
            <a:headEnd/>
            <a:tailEnd/>
          </a:ln>
        </p:spPr>
        <p:txBody>
          <a:bodyPr/>
          <a:lstStyle/>
          <a:p>
            <a:fld id="{29F1FD58-C286-4DBB-BB19-8EC35EAB1B78}"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Note that there are several other theories about the moon illusion. One has to do with horizon reference objects; maybe on the horizon we compare the moon to a smaller section of sky than when it’s overhead (try looking at a moonset picture that is NOT zoomed in).</a:t>
            </a:r>
          </a:p>
        </p:txBody>
      </p:sp>
      <p:sp>
        <p:nvSpPr>
          <p:cNvPr id="96260" name="Slide Number Placeholder 3"/>
          <p:cNvSpPr>
            <a:spLocks noGrp="1"/>
          </p:cNvSpPr>
          <p:nvPr>
            <p:ph type="sldNum" sz="quarter" idx="5"/>
          </p:nvPr>
        </p:nvSpPr>
        <p:spPr bwMode="auto">
          <a:noFill/>
          <a:ln>
            <a:miter lim="800000"/>
            <a:headEnd/>
            <a:tailEnd/>
          </a:ln>
        </p:spPr>
        <p:txBody>
          <a:bodyPr/>
          <a:lstStyle/>
          <a:p>
            <a:fld id="{F106F839-4ACF-479F-9F1D-AF0FC9D0F3A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and to show explanation.</a:t>
            </a:r>
          </a:p>
        </p:txBody>
      </p:sp>
      <p:sp>
        <p:nvSpPr>
          <p:cNvPr id="98308" name="Slide Number Placeholder 3"/>
          <p:cNvSpPr>
            <a:spLocks noGrp="1"/>
          </p:cNvSpPr>
          <p:nvPr>
            <p:ph type="sldNum" sz="quarter" idx="5"/>
          </p:nvPr>
        </p:nvSpPr>
        <p:spPr bwMode="auto">
          <a:noFill/>
          <a:ln>
            <a:miter lim="800000"/>
            <a:headEnd/>
            <a:tailEnd/>
          </a:ln>
        </p:spPr>
        <p:txBody>
          <a:bodyPr/>
          <a:lstStyle/>
          <a:p>
            <a:fld id="{BD88C73D-4FC4-48E0-8734-3C2DA08F26E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second text box.</a:t>
            </a:r>
          </a:p>
          <a:p>
            <a:pPr eaLnBrk="1" hangingPunct="1">
              <a:spcBef>
                <a:spcPct val="0"/>
              </a:spcBef>
            </a:pPr>
            <a:endParaRPr lang="en-US" i="1" smtClean="0"/>
          </a:p>
        </p:txBody>
      </p:sp>
      <p:sp>
        <p:nvSpPr>
          <p:cNvPr id="73732" name="Slide Number Placeholder 3"/>
          <p:cNvSpPr>
            <a:spLocks noGrp="1"/>
          </p:cNvSpPr>
          <p:nvPr>
            <p:ph type="sldNum" sz="quarter" idx="5"/>
          </p:nvPr>
        </p:nvSpPr>
        <p:spPr bwMode="auto">
          <a:noFill/>
          <a:ln>
            <a:miter lim="800000"/>
            <a:headEnd/>
            <a:tailEnd/>
          </a:ln>
        </p:spPr>
        <p:txBody>
          <a:bodyPr/>
          <a:lstStyle/>
          <a:p>
            <a:fld id="{3A28B9C6-3D51-441A-A7FB-1A606F0E566A}"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B5CB6A3-EC70-45F2-B795-B76A0AC3A75F}" type="slidenum">
              <a:rPr lang="en-US" smtClean="0"/>
              <a:pPr/>
              <a:t>20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DFD5A22-F697-4FB1-8C40-291E3CB287A8}" type="slidenum">
              <a:rPr lang="en-US" smtClean="0"/>
              <a:pPr/>
              <a:t>21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r>
              <a:rPr lang="en-US" altLang="en-US" smtClean="0"/>
              <a:t>All what we perceive not only comes from the environment but also from our minds. Schemas or concepts develop through experience.</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2BA2A96-B222-4126-8C87-5F89AAD26F18}" type="slidenum">
              <a:rPr lang="en-US" smtClean="0"/>
              <a:pPr/>
              <a:t>22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OBJECTIVE 16</a:t>
            </a:r>
            <a:r>
              <a:rPr lang="en-US" b="1" smtClean="0">
                <a:cs typeface="Arial" charset="0"/>
              </a:rPr>
              <a:t>| Describe the role human factors psychologists play in creating user-friendly machines and work settings.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7FB1375-4117-44E0-9FAD-D6D27D4F282E}" type="slidenum">
              <a:rPr lang="en-US" smtClean="0"/>
              <a:pPr/>
              <a:t>23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4B0FACE-FBA7-4655-9348-E073D9ECD06F}" type="slidenum">
              <a:rPr lang="en-US" smtClean="0"/>
              <a:pPr/>
              <a:t>24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for Frequency sequence; click for Amplitude sequence.</a:t>
            </a:r>
            <a:endParaRPr lang="en-US" smtClean="0"/>
          </a:p>
          <a:p>
            <a:pPr eaLnBrk="1" hangingPunct="1">
              <a:spcBef>
                <a:spcPct val="0"/>
              </a:spcBef>
            </a:pPr>
            <a:r>
              <a:rPr lang="en-US" smtClean="0"/>
              <a:t>Amplitude, or loudness, is measured relative to the threshold for human hearing (set at zero decibels). The rustling of leaves you heard measures at about 20 decibels, my voice (and most conversation) measures at about 40 to 60 decibels. You’ll find out more about the decibels of common sounds a little later in this presentation, but here’s an important decibel tip: enough exposure to a sound above 85 decibels can cause hearing damage.  </a:t>
            </a:r>
          </a:p>
          <a:p>
            <a:pPr eaLnBrk="1" hangingPunct="1">
              <a:spcBef>
                <a:spcPct val="0"/>
              </a:spcBef>
            </a:pPr>
            <a:r>
              <a:rPr lang="en-US" b="1" smtClean="0"/>
              <a:t>Click for Complexity sequence.</a:t>
            </a:r>
          </a:p>
          <a:p>
            <a:pPr eaLnBrk="1" hangingPunct="1">
              <a:spcBef>
                <a:spcPct val="0"/>
              </a:spcBef>
            </a:pPr>
            <a:r>
              <a:rPr lang="en-US" smtClean="0"/>
              <a:t>We distinguish the same note played by a piano and any other instrument due to the complexity of the sound wave and our perception of timbre. Each human voice has its own complexity; for instance, can you describe what it is about the voice of a friend that allows you to recognize that person on the phone?  </a:t>
            </a:r>
          </a:p>
          <a:p>
            <a:pPr eaLnBrk="1" hangingPunct="1">
              <a:spcBef>
                <a:spcPct val="0"/>
              </a:spcBef>
            </a:pPr>
            <a:r>
              <a:rPr lang="en-US" smtClean="0"/>
              <a:t> </a:t>
            </a:r>
          </a:p>
          <a:p>
            <a:pPr eaLnBrk="1" hangingPunct="1">
              <a:spcBef>
                <a:spcPct val="0"/>
              </a:spcBef>
            </a:pPr>
            <a:r>
              <a:rPr lang="en-US" smtClean="0"/>
              <a:t>Of these properties, frequency provides most of the information we need to identify sounds. It is measured in cycles per second, or hertz (Hz), and perceived by humans as pitch (high and low sound). Both amplitude and frequency will be demonstrated further in the next slide. </a:t>
            </a:r>
          </a:p>
        </p:txBody>
      </p:sp>
      <p:sp>
        <p:nvSpPr>
          <p:cNvPr id="100356" name="Slide Number Placeholder 3"/>
          <p:cNvSpPr>
            <a:spLocks noGrp="1"/>
          </p:cNvSpPr>
          <p:nvPr>
            <p:ph type="sldNum" sz="quarter" idx="5"/>
          </p:nvPr>
        </p:nvSpPr>
        <p:spPr bwMode="auto">
          <a:noFill/>
          <a:ln>
            <a:miter lim="800000"/>
            <a:headEnd/>
            <a:tailEnd/>
          </a:ln>
        </p:spPr>
        <p:txBody>
          <a:bodyPr/>
          <a:lstStyle/>
          <a:p>
            <a:fld id="{5524B0F6-9E2F-4786-B4EB-7418526BCD04}"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F45B05F-1B31-4831-A78E-E24DCE79BFD3}" type="slidenum">
              <a:rPr lang="en-US" smtClean="0"/>
              <a:pPr/>
              <a:t>26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b="1" smtClean="0"/>
              <a:t>OBJECTIVE 12</a:t>
            </a:r>
            <a:r>
              <a:rPr lang="en-US" b="1" smtClean="0">
                <a:cs typeface="Arial" charset="0"/>
              </a:rPr>
              <a:t>| Describe the three regions of the ear, and outline the series of events that triggers the electrical impulses sent to the brain.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details about outer, middle, and inner ear.</a:t>
            </a:r>
          </a:p>
        </p:txBody>
      </p:sp>
      <p:sp>
        <p:nvSpPr>
          <p:cNvPr id="102404" name="Slide Number Placeholder 3"/>
          <p:cNvSpPr>
            <a:spLocks noGrp="1"/>
          </p:cNvSpPr>
          <p:nvPr>
            <p:ph type="sldNum" sz="quarter" idx="5"/>
          </p:nvPr>
        </p:nvSpPr>
        <p:spPr bwMode="auto">
          <a:noFill/>
          <a:ln>
            <a:miter lim="800000"/>
            <a:headEnd/>
            <a:tailEnd/>
          </a:ln>
        </p:spPr>
        <p:txBody>
          <a:bodyPr/>
          <a:lstStyle/>
          <a:p>
            <a:fld id="{84E45BBD-9ADE-42BE-BA25-B645E040AF27}"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ts val="2400"/>
              </a:lnSpc>
              <a:spcAft>
                <a:spcPts val="600"/>
              </a:spcAft>
              <a:buFont typeface="Wingdings" pitchFamily="-65" charset="2"/>
              <a:buChar char="§"/>
            </a:pPr>
            <a:r>
              <a:rPr lang="en-US" smtClean="0"/>
              <a:t>People with conduction hearing loss may be helped by hearing aids. These aids amplify sounds striking the eardrum, ideally amplifying only softer sounds or higher frequencies.</a:t>
            </a:r>
          </a:p>
          <a:p>
            <a:pPr eaLnBrk="1" hangingPunct="1">
              <a:lnSpc>
                <a:spcPts val="2400"/>
              </a:lnSpc>
              <a:spcAft>
                <a:spcPts val="600"/>
              </a:spcAft>
              <a:buFont typeface="Wingdings" pitchFamily="-65" charset="2"/>
              <a:buChar char="§"/>
            </a:pPr>
            <a:r>
              <a:rPr lang="en-US" smtClean="0"/>
              <a:t>People with sensorineural hearing loss can benefit from a cochlear implant. The implant does the work of the hair cells in translating sound waves into electrical signals to be sent to the brain.</a:t>
            </a:r>
          </a:p>
        </p:txBody>
      </p:sp>
      <p:sp>
        <p:nvSpPr>
          <p:cNvPr id="104452" name="Slide Number Placeholder 3"/>
          <p:cNvSpPr>
            <a:spLocks noGrp="1"/>
          </p:cNvSpPr>
          <p:nvPr>
            <p:ph type="sldNum" sz="quarter" idx="5"/>
          </p:nvPr>
        </p:nvSpPr>
        <p:spPr bwMode="auto">
          <a:noFill/>
          <a:ln>
            <a:miter lim="800000"/>
            <a:headEnd/>
            <a:tailEnd/>
          </a:ln>
        </p:spPr>
        <p:txBody>
          <a:bodyPr/>
          <a:lstStyle/>
          <a:p>
            <a:fld id="{5270E918-751B-42B8-B004-0BE6681EF649}"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06500" name="Slide Number Placeholder 3"/>
          <p:cNvSpPr>
            <a:spLocks noGrp="1"/>
          </p:cNvSpPr>
          <p:nvPr>
            <p:ph type="sldNum" sz="quarter" idx="5"/>
          </p:nvPr>
        </p:nvSpPr>
        <p:spPr bwMode="auto">
          <a:noFill/>
          <a:ln>
            <a:miter lim="800000"/>
            <a:headEnd/>
            <a:tailEnd/>
          </a:ln>
        </p:spPr>
        <p:txBody>
          <a:bodyPr/>
          <a:lstStyle/>
          <a:p>
            <a:fld id="{6BC9FC36-32E0-4F48-A331-775CFC3A4E1B}"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D600FF1-F971-47C0-8ED7-F1B44280558E}" type="slidenum">
              <a:rPr lang="en-US" smtClean="0"/>
              <a:pPr/>
              <a:t>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p:spPr>
        <p:txBody>
          <a:bodyPr/>
          <a:lstStyle/>
          <a:p>
            <a:pPr eaLnBrk="1" hangingPunct="1"/>
            <a:endParaRPr lang="en-US" b="1"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0249E9C-8016-449D-9E33-8521E581C8B5}" type="slidenum">
              <a:rPr lang="en-US" smtClean="0"/>
              <a:pPr/>
              <a:t>31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b="1" smtClean="0"/>
              <a:t>OBJECTIVE 13</a:t>
            </a:r>
            <a:r>
              <a:rPr lang="en-US" b="1" smtClean="0">
                <a:cs typeface="Arial" charset="0"/>
              </a:rPr>
              <a:t>| Contrast place and frequency theories, and explain how they help us to understand pitch perception.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three text boxes.</a:t>
            </a:r>
          </a:p>
        </p:txBody>
      </p:sp>
      <p:sp>
        <p:nvSpPr>
          <p:cNvPr id="108548" name="Slide Number Placeholder 3"/>
          <p:cNvSpPr>
            <a:spLocks noGrp="1"/>
          </p:cNvSpPr>
          <p:nvPr>
            <p:ph type="sldNum" sz="quarter" idx="5"/>
          </p:nvPr>
        </p:nvSpPr>
        <p:spPr bwMode="auto">
          <a:noFill/>
          <a:ln>
            <a:miter lim="800000"/>
            <a:headEnd/>
            <a:tailEnd/>
          </a:ln>
        </p:spPr>
        <p:txBody>
          <a:bodyPr/>
          <a:lstStyle/>
          <a:p>
            <a:fld id="{241F8CAE-AE0B-4429-B4FD-88F830058D34}" type="slidenum">
              <a:rPr lang="en-US"/>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C6229B5-7F61-4C92-9479-10C9CB156373}" type="slidenum">
              <a:rPr lang="en-US" smtClean="0"/>
              <a:pPr/>
              <a:t>35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b="1" smtClean="0"/>
              <a:t>OBJECTIVE 15</a:t>
            </a:r>
            <a:r>
              <a:rPr lang="en-US" b="1" smtClean="0">
                <a:cs typeface="Arial" charset="0"/>
              </a:rPr>
              <a:t>| Contrast two types of hearing loss, and describe some of their causes.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Adobe Myungjo Std M" pitchFamily="18" charset="-128"/>
              </a:rPr>
              <a:t>Click to show labels.</a:t>
            </a:r>
          </a:p>
          <a:p>
            <a:pPr eaLnBrk="1" hangingPunct="1">
              <a:spcBef>
                <a:spcPct val="0"/>
              </a:spcBef>
            </a:pPr>
            <a:r>
              <a:rPr lang="en-US" smtClean="0"/>
              <a:t>Tastes may exist to attract humans to energy and protein-rich foods that are typically sweet or “umami,” and to avert them from potentially toxic or harmful substances that are often bitter or sour. Umami is a recently identified, savory taste that is associated with monosodium glutamate, meats, mushrooms, seaweed, and aged cheeses (such as Parmesan). </a:t>
            </a:r>
          </a:p>
          <a:p>
            <a:pPr eaLnBrk="1" hangingPunct="1">
              <a:spcBef>
                <a:spcPct val="0"/>
              </a:spcBef>
            </a:pPr>
            <a:r>
              <a:rPr lang="en-US" smtClean="0"/>
              <a:t>Salty tastes also attract humans to replenish essential salts.</a:t>
            </a:r>
          </a:p>
        </p:txBody>
      </p:sp>
      <p:sp>
        <p:nvSpPr>
          <p:cNvPr id="110596" name="Slide Number Placeholder 3"/>
          <p:cNvSpPr>
            <a:spLocks noGrp="1"/>
          </p:cNvSpPr>
          <p:nvPr>
            <p:ph type="sldNum" sz="quarter" idx="5"/>
          </p:nvPr>
        </p:nvSpPr>
        <p:spPr bwMode="auto">
          <a:noFill/>
          <a:ln>
            <a:miter lim="800000"/>
            <a:headEnd/>
            <a:tailEnd/>
          </a:ln>
        </p:spPr>
        <p:txBody>
          <a:bodyPr/>
          <a:lstStyle/>
          <a:p>
            <a:fld id="{BB37912F-9131-4C59-AD96-ED64BB35D111}" type="slidenum">
              <a:rPr lang="en-US"/>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charset="0"/>
              </a:rPr>
              <a:t>Click to reveal bullets.</a:t>
            </a:r>
          </a:p>
        </p:txBody>
      </p:sp>
      <p:sp>
        <p:nvSpPr>
          <p:cNvPr id="112644" name="Slide Number Placeholder 3"/>
          <p:cNvSpPr>
            <a:spLocks noGrp="1"/>
          </p:cNvSpPr>
          <p:nvPr>
            <p:ph type="sldNum" sz="quarter" idx="5"/>
          </p:nvPr>
        </p:nvSpPr>
        <p:spPr bwMode="auto">
          <a:noFill/>
          <a:ln>
            <a:miter lim="800000"/>
            <a:headEnd/>
            <a:tailEnd/>
          </a:ln>
        </p:spPr>
        <p:txBody>
          <a:bodyPr/>
          <a:lstStyle/>
          <a:p>
            <a:fld id="{4185042D-4C81-46CE-A8D2-4D47331BCCB3}" type="slidenum">
              <a:rPr lang="en-US"/>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D606E02-6CF5-4703-9229-51C24AE1B916}" type="slidenum">
              <a:rPr lang="en-US" smtClean="0"/>
              <a:pPr/>
              <a:t>38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b="1" smtClean="0"/>
              <a:t>OBJECTIVE 20| Describe the sense of smell and explain why specific odors so easily trigger memories.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E8BB4E2-CE34-4209-A366-465CFF74D507}" type="slidenum">
              <a:rPr lang="en-US" smtClean="0"/>
              <a:pPr/>
              <a:t>39</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025BB17-2676-4F69-9CDE-A4E87E398C3D}" type="slidenum">
              <a:rPr lang="en-US" smtClean="0"/>
              <a:pPr/>
              <a:t>40</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14692" name="Slide Number Placeholder 3"/>
          <p:cNvSpPr>
            <a:spLocks noGrp="1"/>
          </p:cNvSpPr>
          <p:nvPr>
            <p:ph type="sldNum" sz="quarter" idx="5"/>
          </p:nvPr>
        </p:nvSpPr>
        <p:spPr bwMode="auto">
          <a:noFill/>
          <a:ln>
            <a:miter lim="800000"/>
            <a:headEnd/>
            <a:tailEnd/>
          </a:ln>
        </p:spPr>
        <p:txBody>
          <a:bodyPr/>
          <a:lstStyle/>
          <a:p>
            <a:fld id="{F82B7E66-CAC6-4002-8316-EAD3C9D33E09}" type="slidenum">
              <a:rPr lang="en-US"/>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E511C50-4F8E-4C56-9D47-A7C36C038B92}" type="slidenum">
              <a:rPr lang="en-US" smtClean="0"/>
              <a:pPr/>
              <a:t>42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b="1" smtClean="0"/>
              <a:t>OBJECTIVE 17| Describe the sense of touch. </a:t>
            </a:r>
            <a:r>
              <a:rPr lang="en-US" smtClean="0"/>
              <a:t>“Touch is both the alpha and omega of affection” (James, 1890).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DA6EEB3-9DEB-4AD4-8037-65E0496B11C4}" type="slidenum">
              <a:rPr lang="en-US" smtClean="0"/>
              <a:pPr/>
              <a:t>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OBJECTIVE 6</a:t>
            </a:r>
            <a:r>
              <a:rPr lang="en-US" b="1" smtClean="0">
                <a:cs typeface="Arial" charset="0"/>
              </a:rPr>
              <a:t>| Describe two binocular cues for perceiving depth, and explain how they help the brain to compute distance.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C759845-5AA6-4C45-A36D-F281CE8C8639}" type="slidenum">
              <a:rPr lang="en-US" smtClean="0"/>
              <a:pPr/>
              <a:t>43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43308B4-02BC-4975-A6F1-02D0FDCA7EA0}" type="slidenum">
              <a:rPr lang="en-US" smtClean="0"/>
              <a:pPr/>
              <a:t>44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b="1" smtClean="0"/>
              <a:t>OBJECTIVE 18| State the purpose of pain, and describe the biopsychosocial perspective on pain.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E7B48AF-506F-4ADF-927B-D9A5AC4456A5}" type="slidenum">
              <a:rPr lang="en-US" smtClean="0"/>
              <a:pPr/>
              <a:t>46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One way to treat chronic pain is to stimulate it through massage by electrical stimulation or acupuncture. Rubbing causes competitive stimulation to pain thus reduces its effect.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7512441-1D25-4BC7-AF1E-7EB5FD135865}" type="slidenum">
              <a:rPr lang="en-US" smtClean="0"/>
              <a:pPr/>
              <a:t>47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Burn victims can be distracted by allowing them to engage in illusory virtual reality. Their brain scans show differences in pain perceptions.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116740" name="Slide Number Placeholder 3"/>
          <p:cNvSpPr>
            <a:spLocks noGrp="1"/>
          </p:cNvSpPr>
          <p:nvPr>
            <p:ph type="sldNum" sz="quarter" idx="5"/>
          </p:nvPr>
        </p:nvSpPr>
        <p:spPr bwMode="auto">
          <a:noFill/>
          <a:ln>
            <a:miter lim="800000"/>
            <a:headEnd/>
            <a:tailEnd/>
          </a:ln>
        </p:spPr>
        <p:txBody>
          <a:bodyPr/>
          <a:lstStyle/>
          <a:p>
            <a:fld id="{8B7E09A7-4A01-4D10-AC5F-C8A45B516023}" type="slidenum">
              <a:rPr lang="en-US"/>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118788" name="Slide Number Placeholder 3"/>
          <p:cNvSpPr>
            <a:spLocks noGrp="1"/>
          </p:cNvSpPr>
          <p:nvPr>
            <p:ph type="sldNum" sz="quarter" idx="5"/>
          </p:nvPr>
        </p:nvSpPr>
        <p:spPr bwMode="auto">
          <a:noFill/>
          <a:ln>
            <a:miter lim="800000"/>
            <a:headEnd/>
            <a:tailEnd/>
          </a:ln>
        </p:spPr>
        <p:txBody>
          <a:bodyPr/>
          <a:lstStyle/>
          <a:p>
            <a:fld id="{784EA756-2CDB-417C-8757-EDB7C92CD02F}"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75780" name="Slide Number Placeholder 3"/>
          <p:cNvSpPr>
            <a:spLocks noGrp="1"/>
          </p:cNvSpPr>
          <p:nvPr>
            <p:ph type="sldNum" sz="quarter" idx="5"/>
          </p:nvPr>
        </p:nvSpPr>
        <p:spPr bwMode="auto">
          <a:noFill/>
          <a:ln>
            <a:miter lim="800000"/>
            <a:headEnd/>
            <a:tailEnd/>
          </a:ln>
        </p:spPr>
        <p:txBody>
          <a:bodyPr/>
          <a:lstStyle/>
          <a:p>
            <a:fld id="{C64DFD99-DD85-4386-B041-6AE97A71C3A1}"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 </a:t>
            </a:r>
          </a:p>
        </p:txBody>
      </p:sp>
      <p:sp>
        <p:nvSpPr>
          <p:cNvPr id="77828" name="Slide Number Placeholder 3"/>
          <p:cNvSpPr>
            <a:spLocks noGrp="1"/>
          </p:cNvSpPr>
          <p:nvPr>
            <p:ph type="sldNum" sz="quarter" idx="5"/>
          </p:nvPr>
        </p:nvSpPr>
        <p:spPr bwMode="auto">
          <a:noFill/>
          <a:ln>
            <a:miter lim="800000"/>
            <a:headEnd/>
            <a:tailEnd/>
          </a:ln>
        </p:spPr>
        <p:txBody>
          <a:bodyPr/>
          <a:lstStyle/>
          <a:p>
            <a:fld id="{62C94E63-35E3-4910-AD24-699C761503E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see if students can notice one other monocular cue for depth perception evident in this picture...interposition. T</a:t>
            </a:r>
            <a:r>
              <a:rPr lang="en-US" smtClean="0">
                <a:sym typeface="Wingdings" pitchFamily="-65" charset="2"/>
              </a:rPr>
              <a:t>he flowers in the very front (bottom of the frame) partially block the view of other flowers, and the whole hill of flowers appears to block the view of the hill in the background.</a:t>
            </a: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AC5826C1-19E1-4DFD-858B-8EAFDE4F340B}"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bring bottom line up.</a:t>
            </a:r>
          </a:p>
          <a:p>
            <a:pPr eaLnBrk="1" hangingPunct="1">
              <a:spcBef>
                <a:spcPct val="0"/>
              </a:spcBef>
            </a:pPr>
            <a:r>
              <a:rPr lang="en-US" smtClean="0"/>
              <a:t>The way our brain changes the perception of length in this case is called the Ponzo illusion, first demonstrated by Italian psychologist Mario Ponzo in 1913.</a:t>
            </a:r>
          </a:p>
          <a:p>
            <a:pPr eaLnBrk="1" hangingPunct="1">
              <a:spcBef>
                <a:spcPct val="0"/>
              </a:spcBef>
            </a:pPr>
            <a:r>
              <a:rPr lang="en-US" smtClean="0"/>
              <a:t>The two [rods/bars/logs] are the same size on screen, but our eyes tend to see one as larger because linear perspective makes its location on the train tracks seem farther away.</a:t>
            </a:r>
          </a:p>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6A34434E-35DA-4A58-AAC8-CD06456850B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invert the image and show the hollow as a hill.</a:t>
            </a:r>
          </a:p>
        </p:txBody>
      </p:sp>
      <p:sp>
        <p:nvSpPr>
          <p:cNvPr id="83972" name="Slide Number Placeholder 3"/>
          <p:cNvSpPr>
            <a:spLocks noGrp="1"/>
          </p:cNvSpPr>
          <p:nvPr>
            <p:ph type="sldNum" sz="quarter" idx="5"/>
          </p:nvPr>
        </p:nvSpPr>
        <p:spPr bwMode="auto">
          <a:noFill/>
          <a:ln>
            <a:miter lim="800000"/>
            <a:headEnd/>
            <a:tailEnd/>
          </a:ln>
        </p:spPr>
        <p:txBody>
          <a:bodyPr/>
          <a:lstStyle/>
          <a:p>
            <a:fld id="{993A535A-C923-41A3-9B2E-596F7F39964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672864-FFAE-2240-A58C-BD2C0D7EF6E1}"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408595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72864-FFAE-2240-A58C-BD2C0D7EF6E1}"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2272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72864-FFAE-2240-A58C-BD2C0D7EF6E1}"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2418818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8A79713-FD0E-440F-AD6D-EEC94D5E85E6}" type="slidenum">
              <a:rPr lang="en-US"/>
              <a:pPr>
                <a:defRPr/>
              </a:pPr>
              <a:t>‹#›</a:t>
            </a:fld>
            <a:endParaRPr lang="en-US"/>
          </a:p>
        </p:txBody>
      </p:sp>
    </p:spTree>
    <p:extLst>
      <p:ext uri="{BB962C8B-B14F-4D97-AF65-F5344CB8AC3E}">
        <p14:creationId xmlns:p14="http://schemas.microsoft.com/office/powerpoint/2010/main" xmlns="" val="225074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B39CFB2-A6F1-485B-9EDC-B1F78F76B71D}" type="datetime1">
              <a:rPr lang="en-US"/>
              <a:pPr/>
              <a:t>1/20/2015</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333CA2F-A451-48FC-A988-57CEEC70344A}" type="slidenum">
              <a:rPr lang="en-US"/>
              <a:pPr/>
              <a:t>‹#›</a:t>
            </a:fld>
            <a:endParaRPr lang="en-US"/>
          </a:p>
        </p:txBody>
      </p:sp>
    </p:spTree>
    <p:extLst>
      <p:ext uri="{BB962C8B-B14F-4D97-AF65-F5344CB8AC3E}">
        <p14:creationId xmlns:p14="http://schemas.microsoft.com/office/powerpoint/2010/main" xmlns="" val="2067614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981200" y="6356350"/>
            <a:ext cx="2133600" cy="365125"/>
          </a:xfrm>
        </p:spPr>
        <p:txBody>
          <a:bodyPr/>
          <a:lstStyle>
            <a:lvl1pPr>
              <a:defRPr/>
            </a:lvl1pPr>
          </a:lstStyle>
          <a:p>
            <a:fld id="{2A7B7571-5E83-4C9F-884A-8DC5FF93C910}" type="datetime1">
              <a:rPr lang="en-US"/>
              <a:pPr/>
              <a:t>1/20/2015</a:t>
            </a:fld>
            <a:endParaRPr lang="en-US"/>
          </a:p>
        </p:txBody>
      </p:sp>
      <p:sp>
        <p:nvSpPr>
          <p:cNvPr id="5" name="Footer Placeholder 4"/>
          <p:cNvSpPr>
            <a:spLocks noGrp="1"/>
          </p:cNvSpPr>
          <p:nvPr>
            <p:ph type="ftr" sz="quarter" idx="11"/>
          </p:nvPr>
        </p:nvSpPr>
        <p:spPr>
          <a:xfrm>
            <a:off x="4238625" y="6356350"/>
            <a:ext cx="24384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81800" y="6356350"/>
            <a:ext cx="2133600" cy="365125"/>
          </a:xfrm>
        </p:spPr>
        <p:txBody>
          <a:bodyPr/>
          <a:lstStyle>
            <a:lvl1pPr>
              <a:defRPr/>
            </a:lvl1pPr>
          </a:lstStyle>
          <a:p>
            <a:fld id="{9A98E56A-B6D0-4CCF-959E-C456E0E9821B}" type="slidenum">
              <a:rPr lang="en-US"/>
              <a:pPr/>
              <a:t>‹#›</a:t>
            </a:fld>
            <a:endParaRPr lang="en-US"/>
          </a:p>
        </p:txBody>
      </p:sp>
    </p:spTree>
    <p:extLst>
      <p:ext uri="{BB962C8B-B14F-4D97-AF65-F5344CB8AC3E}">
        <p14:creationId xmlns:p14="http://schemas.microsoft.com/office/powerpoint/2010/main" xmlns="" val="30063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72864-FFAE-2240-A58C-BD2C0D7EF6E1}"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206801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72864-FFAE-2240-A58C-BD2C0D7EF6E1}"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308884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72864-FFAE-2240-A58C-BD2C0D7EF6E1}"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194723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72864-FFAE-2240-A58C-BD2C0D7EF6E1}" type="datetimeFigureOut">
              <a:rPr lang="en-US" smtClean="0"/>
              <a:pPr/>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67838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72864-FFAE-2240-A58C-BD2C0D7EF6E1}" type="datetimeFigureOut">
              <a:rPr lang="en-US" smtClean="0"/>
              <a:pPr/>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139103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72864-FFAE-2240-A58C-BD2C0D7EF6E1}" type="datetimeFigureOut">
              <a:rPr lang="en-US" smtClean="0"/>
              <a:pPr/>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331183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72864-FFAE-2240-A58C-BD2C0D7EF6E1}"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110601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72864-FFAE-2240-A58C-BD2C0D7EF6E1}"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15618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72864-FFAE-2240-A58C-BD2C0D7EF6E1}" type="datetimeFigureOut">
              <a:rPr lang="en-US" smtClean="0"/>
              <a:pPr/>
              <a:t>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CA715-D26F-674A-85FC-6030AC5BA87C}" type="slidenum">
              <a:rPr lang="en-US" smtClean="0"/>
              <a:pPr/>
              <a:t>‹#›</a:t>
            </a:fld>
            <a:endParaRPr lang="en-US"/>
          </a:p>
        </p:txBody>
      </p:sp>
    </p:spTree>
    <p:extLst>
      <p:ext uri="{BB962C8B-B14F-4D97-AF65-F5344CB8AC3E}">
        <p14:creationId xmlns:p14="http://schemas.microsoft.com/office/powerpoint/2010/main" xmlns="" val="379284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50825" y="274638"/>
            <a:ext cx="8605838" cy="792162"/>
          </a:xfrm>
        </p:spPr>
        <p:txBody>
          <a:bodyPr/>
          <a:lstStyle/>
          <a:p>
            <a:pPr eaLnBrk="1" hangingPunct="1"/>
            <a:r>
              <a:rPr lang="en-US" sz="4000" b="1" smtClean="0">
                <a:solidFill>
                  <a:srgbClr val="A93971"/>
                </a:solidFill>
              </a:rPr>
              <a:t>Visual Cliff: A Test of Depth Perception</a:t>
            </a:r>
          </a:p>
        </p:txBody>
      </p:sp>
      <p:sp>
        <p:nvSpPr>
          <p:cNvPr id="70659" name="Rectangle 4"/>
          <p:cNvSpPr>
            <a:spLocks noGrp="1" noChangeArrowheads="1"/>
          </p:cNvSpPr>
          <p:nvPr>
            <p:ph type="body" idx="1"/>
          </p:nvPr>
        </p:nvSpPr>
        <p:spPr>
          <a:xfrm>
            <a:off x="441325" y="925513"/>
            <a:ext cx="8413750" cy="533400"/>
          </a:xfrm>
        </p:spPr>
        <p:txBody>
          <a:bodyPr/>
          <a:lstStyle/>
          <a:p>
            <a:pPr marL="0" indent="0" algn="ctr" eaLnBrk="1" hangingPunct="1">
              <a:lnSpc>
                <a:spcPct val="90000"/>
              </a:lnSpc>
              <a:buFontTx/>
              <a:buNone/>
            </a:pPr>
            <a:r>
              <a:rPr lang="en-US" sz="2800" smtClean="0">
                <a:latin typeface="Arial" charset="0"/>
                <a:cs typeface="Arial" charset="0"/>
              </a:rPr>
              <a:t>Babies seem to develop this ability at crawling age.</a:t>
            </a:r>
          </a:p>
          <a:p>
            <a:pPr marL="0" indent="0" algn="ctr" eaLnBrk="1" hangingPunct="1">
              <a:lnSpc>
                <a:spcPct val="90000"/>
              </a:lnSpc>
              <a:buFontTx/>
              <a:buNone/>
            </a:pPr>
            <a:endParaRPr lang="en-US" sz="2800" smtClean="0">
              <a:latin typeface="Palatino Linotype" pitchFamily="18" charset="0"/>
            </a:endParaRPr>
          </a:p>
          <a:p>
            <a:pPr marL="0" indent="0" algn="ctr" eaLnBrk="1" hangingPunct="1">
              <a:lnSpc>
                <a:spcPct val="90000"/>
              </a:lnSpc>
              <a:buFontTx/>
              <a:buNone/>
            </a:pPr>
            <a:endParaRPr lang="en-US" sz="2800" smtClean="0">
              <a:latin typeface="Palatino Linotype" pitchFamily="18" charset="0"/>
            </a:endParaRPr>
          </a:p>
          <a:p>
            <a:pPr marL="0" indent="0" algn="ctr" eaLnBrk="1" hangingPunct="1">
              <a:lnSpc>
                <a:spcPct val="90000"/>
              </a:lnSpc>
              <a:buFontTx/>
              <a:buNone/>
            </a:pPr>
            <a:endParaRPr lang="en-US" sz="2800" smtClean="0">
              <a:latin typeface="Palatino Linotype" pitchFamily="18" charset="0"/>
            </a:endParaRPr>
          </a:p>
          <a:p>
            <a:pPr marL="0" indent="0" algn="ctr" eaLnBrk="1" hangingPunct="1">
              <a:lnSpc>
                <a:spcPct val="90000"/>
              </a:lnSpc>
              <a:buFontTx/>
              <a:buNone/>
            </a:pPr>
            <a:endParaRPr lang="en-US" sz="2800" smtClean="0">
              <a:latin typeface="Palatino Linotype" pitchFamily="18" charset="0"/>
            </a:endParaRPr>
          </a:p>
          <a:p>
            <a:pPr marL="0" indent="0" algn="ctr" eaLnBrk="1" hangingPunct="1">
              <a:lnSpc>
                <a:spcPct val="90000"/>
              </a:lnSpc>
              <a:buFontTx/>
              <a:buNone/>
            </a:pPr>
            <a:endParaRPr lang="en-US" sz="2800" smtClean="0">
              <a:latin typeface="Palatino Linotype" pitchFamily="18" charset="0"/>
            </a:endParaRPr>
          </a:p>
        </p:txBody>
      </p:sp>
      <p:pic>
        <p:nvPicPr>
          <p:cNvPr id="50182" name="Picture 10" descr="C:\Documents and Settings\Dan\Desktop\art\MyEx8eMod_fig_16_05.jpg"/>
          <p:cNvPicPr>
            <a:picLocks noChangeAspect="1" noChangeArrowheads="1"/>
          </p:cNvPicPr>
          <p:nvPr/>
        </p:nvPicPr>
        <p:blipFill>
          <a:blip r:embed="rId3" cstate="print"/>
          <a:srcRect t="6493"/>
          <a:stretch>
            <a:fillRect/>
          </a:stretch>
        </p:blipFill>
        <p:spPr bwMode="auto">
          <a:xfrm>
            <a:off x="762000" y="1558925"/>
            <a:ext cx="7496175" cy="4389438"/>
          </a:xfrm>
          <a:prstGeom prst="rect">
            <a:avLst/>
          </a:prstGeom>
          <a:noFill/>
          <a:ln w="9525">
            <a:noFill/>
            <a:miter lim="800000"/>
            <a:headEnd/>
            <a:tailEnd/>
          </a:ln>
          <a:effectLst>
            <a:outerShdw dist="139700" dir="2700000" algn="tl" rotWithShape="0">
              <a:srgbClr val="333333">
                <a:alpha val="64998"/>
              </a:srgbClr>
            </a:outerShdw>
          </a:effectLst>
        </p:spPr>
      </p:pic>
      <p:sp>
        <p:nvSpPr>
          <p:cNvPr id="70661" name="TextBox 6"/>
          <p:cNvSpPr txBox="1">
            <a:spLocks noChangeArrowheads="1"/>
          </p:cNvSpPr>
          <p:nvPr/>
        </p:nvSpPr>
        <p:spPr bwMode="auto">
          <a:xfrm>
            <a:off x="627063" y="6111875"/>
            <a:ext cx="7907337" cy="584200"/>
          </a:xfrm>
          <a:prstGeom prst="rect">
            <a:avLst/>
          </a:prstGeom>
          <a:noFill/>
          <a:ln w="9525">
            <a:noFill/>
            <a:miter lim="800000"/>
            <a:headEnd/>
            <a:tailEnd/>
          </a:ln>
        </p:spPr>
        <p:txBody>
          <a:bodyPr>
            <a:spAutoFit/>
          </a:bodyPr>
          <a:lstStyle/>
          <a:p>
            <a:pPr algn="ctr"/>
            <a:r>
              <a:rPr lang="en-US" sz="3200">
                <a:latin typeface="Calibri" pitchFamily="-65" charset="0"/>
              </a:rPr>
              <a:t>Even newborn animals fear the perceived cliff.</a:t>
            </a:r>
          </a:p>
        </p:txBody>
      </p:sp>
      <p:sp>
        <p:nvSpPr>
          <p:cNvPr id="70662" name="Slide Number Placeholder 5"/>
          <p:cNvSpPr>
            <a:spLocks noGrp="1"/>
          </p:cNvSpPr>
          <p:nvPr>
            <p:ph type="sldNum" sz="quarter" idx="12"/>
          </p:nvPr>
        </p:nvSpPr>
        <p:spPr bwMode="auto">
          <a:noFill/>
          <a:ln>
            <a:miter lim="800000"/>
            <a:headEnd/>
            <a:tailEnd/>
          </a:ln>
        </p:spPr>
        <p:txBody>
          <a:bodyPr/>
          <a:lstStyle/>
          <a:p>
            <a:fld id="{5A6BB325-D044-418E-A13F-B0867A024E6B}" type="slidenum">
              <a:rPr lang="en-US"/>
              <a:pPr/>
              <a:t>1</a:t>
            </a:fld>
            <a:endParaRPr lang="en-US"/>
          </a:p>
        </p:txBody>
      </p:sp>
    </p:spTree>
    <p:extLst>
      <p:ext uri="{BB962C8B-B14F-4D97-AF65-F5344CB8AC3E}">
        <p14:creationId xmlns:p14="http://schemas.microsoft.com/office/powerpoint/2010/main" xmlns="" val="31628740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7"/>
          <p:cNvSpPr>
            <a:spLocks noGrp="1"/>
          </p:cNvSpPr>
          <p:nvPr>
            <p:ph type="sldNum" sz="quarter" idx="12"/>
          </p:nvPr>
        </p:nvSpPr>
        <p:spPr>
          <a:noFill/>
        </p:spPr>
        <p:txBody>
          <a:bodyPr/>
          <a:lstStyle/>
          <a:p>
            <a:fld id="{A1C74A08-A53C-47CF-ADF6-9A4DFEBD05EA}" type="slidenum">
              <a:rPr lang="en-US" smtClean="0"/>
              <a:pPr/>
              <a:t>10</a:t>
            </a:fld>
            <a:endParaRPr lang="en-US" smtClean="0"/>
          </a:p>
        </p:txBody>
      </p:sp>
      <p:sp>
        <p:nvSpPr>
          <p:cNvPr id="23555" name="Rectangle 2"/>
          <p:cNvSpPr>
            <a:spLocks noGrp="1" noChangeArrowheads="1"/>
          </p:cNvSpPr>
          <p:nvPr>
            <p:ph type="title"/>
          </p:nvPr>
        </p:nvSpPr>
        <p:spPr/>
        <p:txBody>
          <a:bodyPr/>
          <a:lstStyle/>
          <a:p>
            <a:pPr eaLnBrk="1" hangingPunct="1"/>
            <a:r>
              <a:rPr lang="en-US" altLang="en-US" sz="4000" smtClean="0">
                <a:solidFill>
                  <a:schemeClr val="tx1"/>
                </a:solidFill>
                <a:latin typeface="Palatino Linotype" pitchFamily="18" charset="0"/>
              </a:rPr>
              <a:t>Monocular Cues</a:t>
            </a:r>
            <a:endParaRPr lang="en-US" sz="4000" smtClean="0">
              <a:solidFill>
                <a:schemeClr val="tx1"/>
              </a:solidFill>
              <a:latin typeface="Palatino Linotype" pitchFamily="18" charset="0"/>
            </a:endParaRPr>
          </a:p>
        </p:txBody>
      </p:sp>
      <p:sp>
        <p:nvSpPr>
          <p:cNvPr id="23556" name="Rectangle 3"/>
          <p:cNvSpPr>
            <a:spLocks noGrp="1" noChangeArrowheads="1"/>
          </p:cNvSpPr>
          <p:nvPr>
            <p:ph type="body" sz="half" idx="1"/>
          </p:nvPr>
        </p:nvSpPr>
        <p:spPr>
          <a:xfrm>
            <a:off x="457200" y="1600200"/>
            <a:ext cx="8305800" cy="1066800"/>
          </a:xfrm>
        </p:spPr>
        <p:txBody>
          <a:bodyPr/>
          <a:lstStyle/>
          <a:p>
            <a:pPr marL="0" indent="0" algn="ctr" eaLnBrk="1" hangingPunct="1">
              <a:buFont typeface="Wingdings" pitchFamily="2" charset="2"/>
              <a:buNone/>
            </a:pPr>
            <a:r>
              <a:rPr lang="en-US" altLang="en-US" sz="2400" smtClean="0">
                <a:solidFill>
                  <a:srgbClr val="0000FF"/>
                </a:solidFill>
                <a:latin typeface="Palatino Linotype" pitchFamily="18" charset="0"/>
              </a:rPr>
              <a:t>Relative Height:</a:t>
            </a:r>
            <a:r>
              <a:rPr lang="en-US" altLang="en-US" sz="2400" smtClean="0">
                <a:solidFill>
                  <a:srgbClr val="6600CC"/>
                </a:solidFill>
                <a:latin typeface="Palatino Linotype" pitchFamily="18" charset="0"/>
              </a:rPr>
              <a:t> </a:t>
            </a:r>
            <a:r>
              <a:rPr lang="en-US" altLang="en-US" sz="2400" smtClean="0">
                <a:latin typeface="Palatino Linotype" pitchFamily="18" charset="0"/>
              </a:rPr>
              <a:t>We perceive objects that are higher in our field of vision to be farther away than those that are lower.</a:t>
            </a:r>
            <a:endParaRPr lang="en-US" sz="2400" smtClean="0">
              <a:latin typeface="Palatino Linotype" pitchFamily="18" charset="0"/>
            </a:endParaRPr>
          </a:p>
        </p:txBody>
      </p:sp>
      <p:pic>
        <p:nvPicPr>
          <p:cNvPr id="23557" name="Picture 9" descr="Rel Height 2"/>
          <p:cNvPicPr>
            <a:picLocks noGrp="1" noChangeAspect="1" noChangeArrowheads="1"/>
          </p:cNvPicPr>
          <p:nvPr>
            <p:ph sz="quarter" idx="2"/>
          </p:nvPr>
        </p:nvPicPr>
        <p:blipFill>
          <a:blip r:embed="rId3" cstate="print"/>
          <a:srcRect t="7426" r="5942"/>
          <a:stretch>
            <a:fillRect/>
          </a:stretch>
        </p:blipFill>
        <p:spPr>
          <a:xfrm>
            <a:off x="1195388" y="3200400"/>
            <a:ext cx="2843212" cy="3429000"/>
          </a:xfrm>
          <a:noFill/>
        </p:spPr>
      </p:pic>
      <p:pic>
        <p:nvPicPr>
          <p:cNvPr id="318475" name="Picture 11" descr="Rel Height 1"/>
          <p:cNvPicPr>
            <a:picLocks noGrp="1" noChangeAspect="1" noChangeArrowheads="1"/>
          </p:cNvPicPr>
          <p:nvPr>
            <p:ph sz="quarter" idx="3"/>
          </p:nvPr>
        </p:nvPicPr>
        <p:blipFill>
          <a:blip r:embed="rId4" cstate="print"/>
          <a:srcRect/>
          <a:stretch>
            <a:fillRect/>
          </a:stretch>
        </p:blipFill>
        <p:spPr>
          <a:xfrm>
            <a:off x="4776788" y="3048000"/>
            <a:ext cx="3986212" cy="3201988"/>
          </a:xfrm>
          <a:noFill/>
        </p:spPr>
      </p:pic>
    </p:spTree>
    <p:extLst>
      <p:ext uri="{BB962C8B-B14F-4D97-AF65-F5344CB8AC3E}">
        <p14:creationId xmlns:p14="http://schemas.microsoft.com/office/powerpoint/2010/main" xmlns="" val="1301401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3184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lnSpc>
                <a:spcPts val="3600"/>
              </a:lnSpc>
            </a:pPr>
            <a:r>
              <a:rPr lang="en-US" sz="4000" b="1" smtClean="0">
                <a:solidFill>
                  <a:srgbClr val="A93971"/>
                </a:solidFill>
              </a:rPr>
              <a:t>Monocular Cues: Relative Motion</a:t>
            </a:r>
          </a:p>
        </p:txBody>
      </p:sp>
      <p:sp>
        <p:nvSpPr>
          <p:cNvPr id="84995" name="Content Placeholder 2"/>
          <p:cNvSpPr>
            <a:spLocks noGrp="1"/>
          </p:cNvSpPr>
          <p:nvPr>
            <p:ph idx="1"/>
          </p:nvPr>
        </p:nvSpPr>
        <p:spPr>
          <a:xfrm>
            <a:off x="457200" y="1739900"/>
            <a:ext cx="3646488" cy="4386263"/>
          </a:xfrm>
        </p:spPr>
        <p:txBody>
          <a:bodyPr/>
          <a:lstStyle/>
          <a:p>
            <a:pPr marL="0" indent="0" eaLnBrk="1" hangingPunct="1">
              <a:lnSpc>
                <a:spcPts val="2400"/>
              </a:lnSpc>
              <a:spcAft>
                <a:spcPts val="600"/>
              </a:spcAft>
              <a:buFont typeface="Arial" charset="0"/>
              <a:buNone/>
            </a:pPr>
            <a:r>
              <a:rPr lang="en-US" sz="2800" smtClean="0"/>
              <a:t>When we are moving, we can tell which objects are farther away because it takes longer to pass them. </a:t>
            </a:r>
          </a:p>
          <a:p>
            <a:pPr marL="0" indent="0" eaLnBrk="1" hangingPunct="1">
              <a:lnSpc>
                <a:spcPts val="2400"/>
              </a:lnSpc>
              <a:spcAft>
                <a:spcPts val="600"/>
              </a:spcAft>
              <a:buFont typeface="Arial" charset="0"/>
              <a:buNone/>
            </a:pPr>
            <a:endParaRPr lang="en-US" sz="2800" smtClean="0"/>
          </a:p>
          <a:p>
            <a:pPr marL="0" indent="0" eaLnBrk="1" hangingPunct="1">
              <a:lnSpc>
                <a:spcPts val="2400"/>
              </a:lnSpc>
              <a:spcAft>
                <a:spcPts val="600"/>
              </a:spcAft>
              <a:buFont typeface="Arial" charset="0"/>
              <a:buNone/>
            </a:pPr>
            <a:r>
              <a:rPr lang="en-US" sz="2800" smtClean="0"/>
              <a:t>A picture of a moon on a sign would zip behind us, but the actual moon is too far for us to pass.</a:t>
            </a:r>
          </a:p>
        </p:txBody>
      </p:sp>
      <p:pic>
        <p:nvPicPr>
          <p:cNvPr id="10242" name="Picture 2"/>
          <p:cNvPicPr>
            <a:picLocks noChangeAspect="1" noChangeArrowheads="1"/>
          </p:cNvPicPr>
          <p:nvPr/>
        </p:nvPicPr>
        <p:blipFill>
          <a:blip r:embed="rId3" cstate="print"/>
          <a:srcRect/>
          <a:stretch>
            <a:fillRect/>
          </a:stretch>
        </p:blipFill>
        <p:spPr bwMode="auto">
          <a:xfrm>
            <a:off x="4297363" y="1427163"/>
            <a:ext cx="4425950" cy="4505325"/>
          </a:xfrm>
          <a:prstGeom prst="rect">
            <a:avLst/>
          </a:prstGeom>
          <a:noFill/>
          <a:ln w="9525">
            <a:noFill/>
            <a:miter lim="800000"/>
            <a:headEnd/>
            <a:tailEnd/>
          </a:ln>
          <a:effectLst>
            <a:outerShdw dist="139700" dir="2700000" algn="tl" rotWithShape="0">
              <a:srgbClr val="333333">
                <a:alpha val="64998"/>
              </a:srgbClr>
            </a:outerShdw>
          </a:effectLst>
        </p:spPr>
      </p:pic>
      <p:sp>
        <p:nvSpPr>
          <p:cNvPr id="84997" name="Slide Number Placeholder 4"/>
          <p:cNvSpPr>
            <a:spLocks noGrp="1"/>
          </p:cNvSpPr>
          <p:nvPr>
            <p:ph type="sldNum" sz="quarter" idx="12"/>
          </p:nvPr>
        </p:nvSpPr>
        <p:spPr bwMode="auto">
          <a:noFill/>
          <a:ln>
            <a:miter lim="800000"/>
            <a:headEnd/>
            <a:tailEnd/>
          </a:ln>
        </p:spPr>
        <p:txBody>
          <a:bodyPr/>
          <a:lstStyle/>
          <a:p>
            <a:fld id="{9A66130A-C994-4B3F-B7FC-385B49634650}" type="slidenum">
              <a:rPr lang="en-US"/>
              <a:pPr/>
              <a:t>11</a:t>
            </a:fld>
            <a:endParaRPr lang="en-US"/>
          </a:p>
        </p:txBody>
      </p:sp>
    </p:spTree>
    <p:extLst>
      <p:ext uri="{BB962C8B-B14F-4D97-AF65-F5344CB8AC3E}">
        <p14:creationId xmlns:p14="http://schemas.microsoft.com/office/powerpoint/2010/main" xmlns="" val="187523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64E67805-7FF7-4744-961C-A81C94BA0261}" type="slidenum">
              <a:rPr lang="en-US" smtClean="0"/>
              <a:pPr/>
              <a:t>12</a:t>
            </a:fld>
            <a:endParaRPr lang="en-US" smtClean="0"/>
          </a:p>
        </p:txBody>
      </p:sp>
      <p:sp>
        <p:nvSpPr>
          <p:cNvPr id="27651" name="Rectangle 17"/>
          <p:cNvSpPr>
            <a:spLocks noChangeArrowheads="1"/>
          </p:cNvSpPr>
          <p:nvPr/>
        </p:nvSpPr>
        <p:spPr bwMode="auto">
          <a:xfrm>
            <a:off x="2952750" y="5022850"/>
            <a:ext cx="3200400" cy="1517650"/>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27652" name="Rectangle 2"/>
          <p:cNvSpPr>
            <a:spLocks noGrp="1" noChangeArrowheads="1"/>
          </p:cNvSpPr>
          <p:nvPr>
            <p:ph type="title"/>
          </p:nvPr>
        </p:nvSpPr>
        <p:spPr>
          <a:xfrm>
            <a:off x="457200" y="0"/>
            <a:ext cx="8229600" cy="1143000"/>
          </a:xfrm>
        </p:spPr>
        <p:txBody>
          <a:bodyPr/>
          <a:lstStyle/>
          <a:p>
            <a:pPr eaLnBrk="1" hangingPunct="1"/>
            <a:r>
              <a:rPr lang="en-US" altLang="en-US" sz="4000" smtClean="0">
                <a:solidFill>
                  <a:schemeClr val="tx1"/>
                </a:solidFill>
                <a:latin typeface="Palatino Linotype" pitchFamily="18" charset="0"/>
              </a:rPr>
              <a:t>Motion Perception</a:t>
            </a:r>
            <a:endParaRPr lang="en-US" sz="4000" smtClean="0">
              <a:solidFill>
                <a:schemeClr val="tx1"/>
              </a:solidFill>
              <a:latin typeface="Palatino Linotype" pitchFamily="18" charset="0"/>
            </a:endParaRPr>
          </a:p>
        </p:txBody>
      </p:sp>
      <p:sp>
        <p:nvSpPr>
          <p:cNvPr id="27653" name="Rectangle 3"/>
          <p:cNvSpPr>
            <a:spLocks noGrp="1" noChangeArrowheads="1"/>
          </p:cNvSpPr>
          <p:nvPr>
            <p:ph type="body" idx="1"/>
          </p:nvPr>
        </p:nvSpPr>
        <p:spPr>
          <a:xfrm>
            <a:off x="457200" y="990600"/>
            <a:ext cx="8229600" cy="2057400"/>
          </a:xfrm>
        </p:spPr>
        <p:txBody>
          <a:bodyPr/>
          <a:lstStyle/>
          <a:p>
            <a:pPr marL="0" indent="0" algn="ctr" eaLnBrk="1" hangingPunct="1">
              <a:buFont typeface="Wingdings" pitchFamily="2" charset="2"/>
              <a:buNone/>
            </a:pPr>
            <a:r>
              <a:rPr lang="en-US" altLang="en-US" smtClean="0">
                <a:solidFill>
                  <a:srgbClr val="0000FF"/>
                </a:solidFill>
                <a:latin typeface="Palatino Linotype" pitchFamily="18" charset="0"/>
              </a:rPr>
              <a:t>Motion Perception:</a:t>
            </a:r>
            <a:r>
              <a:rPr lang="en-US" altLang="en-US" smtClean="0">
                <a:solidFill>
                  <a:srgbClr val="6600CC"/>
                </a:solidFill>
                <a:latin typeface="Palatino Linotype" pitchFamily="18" charset="0"/>
              </a:rPr>
              <a:t> </a:t>
            </a:r>
            <a:r>
              <a:rPr lang="en-US" altLang="en-US" smtClean="0">
                <a:latin typeface="Palatino Linotype" pitchFamily="18" charset="0"/>
              </a:rPr>
              <a:t>Objects traveling towards us grow in size and those moving away shrink in size. The same is true when the observer moves to or from an object.</a:t>
            </a:r>
            <a:endParaRPr lang="en-US" smtClean="0">
              <a:latin typeface="Palatino Linotype" pitchFamily="18" charset="0"/>
            </a:endParaRPr>
          </a:p>
        </p:txBody>
      </p:sp>
      <p:sp>
        <p:nvSpPr>
          <p:cNvPr id="27654" name="Rectangle 4"/>
          <p:cNvSpPr>
            <a:spLocks noChangeArrowheads="1"/>
          </p:cNvSpPr>
          <p:nvPr/>
        </p:nvSpPr>
        <p:spPr bwMode="auto">
          <a:xfrm>
            <a:off x="2957513" y="3582988"/>
            <a:ext cx="3198812" cy="2970212"/>
          </a:xfrm>
          <a:prstGeom prst="rect">
            <a:avLst/>
          </a:prstGeom>
          <a:noFill/>
          <a:ln w="28575">
            <a:solidFill>
              <a:schemeClr val="tx1"/>
            </a:solidFill>
            <a:miter lim="800000"/>
            <a:headEnd/>
            <a:tailEnd/>
          </a:ln>
        </p:spPr>
        <p:txBody>
          <a:bodyPr wrap="none" anchor="ctr"/>
          <a:lstStyle/>
          <a:p>
            <a:endParaRPr lang="en-US"/>
          </a:p>
        </p:txBody>
      </p:sp>
      <p:sp>
        <p:nvSpPr>
          <p:cNvPr id="171016" name="Oval 8"/>
          <p:cNvSpPr>
            <a:spLocks noChangeAspect="1" noChangeArrowheads="1"/>
          </p:cNvSpPr>
          <p:nvPr/>
        </p:nvSpPr>
        <p:spPr bwMode="auto">
          <a:xfrm>
            <a:off x="4267200" y="4267200"/>
            <a:ext cx="566738" cy="566738"/>
          </a:xfrm>
          <a:prstGeom prst="ellipse">
            <a:avLst/>
          </a:prstGeom>
          <a:gradFill rotWithShape="1">
            <a:gsLst>
              <a:gs pos="0">
                <a:srgbClr val="FF9900"/>
              </a:gs>
              <a:gs pos="100000">
                <a:srgbClr val="764700"/>
              </a:gs>
            </a:gsLst>
            <a:lin ang="5400000" scaled="1"/>
          </a:gradFill>
          <a:ln w="9525">
            <a:noFill/>
            <a:round/>
            <a:headEnd/>
            <a:tailEnd/>
          </a:ln>
        </p:spPr>
        <p:txBody>
          <a:bodyPr wrap="none" anchor="ctr"/>
          <a:lstStyle/>
          <a:p>
            <a:endParaRPr lang="en-US"/>
          </a:p>
        </p:txBody>
      </p:sp>
      <p:sp>
        <p:nvSpPr>
          <p:cNvPr id="27656" name="Freeform 9"/>
          <p:cNvSpPr>
            <a:spLocks/>
          </p:cNvSpPr>
          <p:nvPr/>
        </p:nvSpPr>
        <p:spPr bwMode="auto">
          <a:xfrm>
            <a:off x="3346450" y="5029200"/>
            <a:ext cx="2438400" cy="1508125"/>
          </a:xfrm>
          <a:custGeom>
            <a:avLst/>
            <a:gdLst>
              <a:gd name="T0" fmla="*/ 1693545255 w 1536"/>
              <a:gd name="T1" fmla="*/ 0 h 960"/>
              <a:gd name="T2" fmla="*/ 2147483647 w 1536"/>
              <a:gd name="T3" fmla="*/ 0 h 960"/>
              <a:gd name="T4" fmla="*/ 2147483647 w 1536"/>
              <a:gd name="T5" fmla="*/ 2147483647 h 960"/>
              <a:gd name="T6" fmla="*/ 0 w 1536"/>
              <a:gd name="T7" fmla="*/ 2147483647 h 960"/>
              <a:gd name="T8" fmla="*/ 1693545255 w 1536"/>
              <a:gd name="T9" fmla="*/ 0 h 960"/>
              <a:gd name="T10" fmla="*/ 0 60000 65536"/>
              <a:gd name="T11" fmla="*/ 0 60000 65536"/>
              <a:gd name="T12" fmla="*/ 0 60000 65536"/>
              <a:gd name="T13" fmla="*/ 0 60000 65536"/>
              <a:gd name="T14" fmla="*/ 0 60000 65536"/>
              <a:gd name="T15" fmla="*/ 0 w 1536"/>
              <a:gd name="T16" fmla="*/ 0 h 960"/>
              <a:gd name="T17" fmla="*/ 1536 w 1536"/>
              <a:gd name="T18" fmla="*/ 960 h 960"/>
            </a:gdLst>
            <a:ahLst/>
            <a:cxnLst>
              <a:cxn ang="T10">
                <a:pos x="T0" y="T1"/>
              </a:cxn>
              <a:cxn ang="T11">
                <a:pos x="T2" y="T3"/>
              </a:cxn>
              <a:cxn ang="T12">
                <a:pos x="T4" y="T5"/>
              </a:cxn>
              <a:cxn ang="T13">
                <a:pos x="T6" y="T7"/>
              </a:cxn>
              <a:cxn ang="T14">
                <a:pos x="T8" y="T9"/>
              </a:cxn>
            </a:cxnLst>
            <a:rect l="T15" t="T16" r="T17" b="T18"/>
            <a:pathLst>
              <a:path w="1536" h="960">
                <a:moveTo>
                  <a:pt x="672" y="0"/>
                </a:moveTo>
                <a:lnTo>
                  <a:pt x="864" y="0"/>
                </a:lnTo>
                <a:lnTo>
                  <a:pt x="1536" y="960"/>
                </a:lnTo>
                <a:lnTo>
                  <a:pt x="0" y="960"/>
                </a:lnTo>
                <a:lnTo>
                  <a:pt x="672" y="0"/>
                </a:lnTo>
                <a:close/>
              </a:path>
            </a:pathLst>
          </a:custGeom>
          <a:solidFill>
            <a:schemeClr val="accent1"/>
          </a:solidFill>
          <a:ln w="9525">
            <a:solidFill>
              <a:schemeClr val="tx1"/>
            </a:solidFill>
            <a:round/>
            <a:headEnd/>
            <a:tailEnd/>
          </a:ln>
        </p:spPr>
        <p:txBody>
          <a:bodyPr/>
          <a:lstStyle/>
          <a:p>
            <a:endParaRPr lang="en-US"/>
          </a:p>
        </p:txBody>
      </p:sp>
      <p:sp>
        <p:nvSpPr>
          <p:cNvPr id="27657" name="Freeform 11"/>
          <p:cNvSpPr>
            <a:spLocks noChangeAspect="1"/>
          </p:cNvSpPr>
          <p:nvPr/>
        </p:nvSpPr>
        <p:spPr bwMode="auto">
          <a:xfrm>
            <a:off x="4486275" y="6096000"/>
            <a:ext cx="155575" cy="438150"/>
          </a:xfrm>
          <a:custGeom>
            <a:avLst/>
            <a:gdLst>
              <a:gd name="T0" fmla="*/ 59673975 w 156"/>
              <a:gd name="T1" fmla="*/ 0 h 336"/>
              <a:gd name="T2" fmla="*/ 107412559 w 156"/>
              <a:gd name="T3" fmla="*/ 0 h 336"/>
              <a:gd name="T4" fmla="*/ 155151159 w 156"/>
              <a:gd name="T5" fmla="*/ 571355380 h 336"/>
              <a:gd name="T6" fmla="*/ 0 w 156"/>
              <a:gd name="T7" fmla="*/ 571355380 h 336"/>
              <a:gd name="T8" fmla="*/ 59673975 w 156"/>
              <a:gd name="T9" fmla="*/ 0 h 336"/>
              <a:gd name="T10" fmla="*/ 0 60000 65536"/>
              <a:gd name="T11" fmla="*/ 0 60000 65536"/>
              <a:gd name="T12" fmla="*/ 0 60000 65536"/>
              <a:gd name="T13" fmla="*/ 0 60000 65536"/>
              <a:gd name="T14" fmla="*/ 0 60000 65536"/>
              <a:gd name="T15" fmla="*/ 0 w 156"/>
              <a:gd name="T16" fmla="*/ 0 h 336"/>
              <a:gd name="T17" fmla="*/ 156 w 156"/>
              <a:gd name="T18" fmla="*/ 336 h 336"/>
            </a:gdLst>
            <a:ahLst/>
            <a:cxnLst>
              <a:cxn ang="T10">
                <a:pos x="T0" y="T1"/>
              </a:cxn>
              <a:cxn ang="T11">
                <a:pos x="T2" y="T3"/>
              </a:cxn>
              <a:cxn ang="T12">
                <a:pos x="T4" y="T5"/>
              </a:cxn>
              <a:cxn ang="T13">
                <a:pos x="T6" y="T7"/>
              </a:cxn>
              <a:cxn ang="T14">
                <a:pos x="T8" y="T9"/>
              </a:cxn>
            </a:cxnLst>
            <a:rect l="T15" t="T16" r="T17" b="T18"/>
            <a:pathLst>
              <a:path w="156" h="336">
                <a:moveTo>
                  <a:pt x="60" y="0"/>
                </a:moveTo>
                <a:lnTo>
                  <a:pt x="108" y="0"/>
                </a:lnTo>
                <a:lnTo>
                  <a:pt x="156" y="336"/>
                </a:lnTo>
                <a:lnTo>
                  <a:pt x="0" y="336"/>
                </a:lnTo>
                <a:lnTo>
                  <a:pt x="60" y="0"/>
                </a:lnTo>
                <a:close/>
              </a:path>
            </a:pathLst>
          </a:custGeom>
          <a:solidFill>
            <a:srgbClr val="FFFF00"/>
          </a:solidFill>
          <a:ln w="9525">
            <a:solidFill>
              <a:schemeClr val="tx1"/>
            </a:solidFill>
            <a:round/>
            <a:headEnd/>
            <a:tailEnd/>
          </a:ln>
        </p:spPr>
        <p:txBody>
          <a:bodyPr/>
          <a:lstStyle/>
          <a:p>
            <a:endParaRPr lang="en-US"/>
          </a:p>
        </p:txBody>
      </p:sp>
      <p:sp>
        <p:nvSpPr>
          <p:cNvPr id="27658" name="Freeform 14"/>
          <p:cNvSpPr>
            <a:spLocks noChangeAspect="1"/>
          </p:cNvSpPr>
          <p:nvPr/>
        </p:nvSpPr>
        <p:spPr bwMode="auto">
          <a:xfrm>
            <a:off x="4502150" y="5638800"/>
            <a:ext cx="128588" cy="360363"/>
          </a:xfrm>
          <a:custGeom>
            <a:avLst/>
            <a:gdLst>
              <a:gd name="T0" fmla="*/ 40766514 w 156"/>
              <a:gd name="T1" fmla="*/ 0 h 336"/>
              <a:gd name="T2" fmla="*/ 73379234 w 156"/>
              <a:gd name="T3" fmla="*/ 0 h 336"/>
              <a:gd name="T4" fmla="*/ 105992765 w 156"/>
              <a:gd name="T5" fmla="*/ 386492529 h 336"/>
              <a:gd name="T6" fmla="*/ 0 w 156"/>
              <a:gd name="T7" fmla="*/ 386492529 h 336"/>
              <a:gd name="T8" fmla="*/ 40766514 w 156"/>
              <a:gd name="T9" fmla="*/ 0 h 336"/>
              <a:gd name="T10" fmla="*/ 0 60000 65536"/>
              <a:gd name="T11" fmla="*/ 0 60000 65536"/>
              <a:gd name="T12" fmla="*/ 0 60000 65536"/>
              <a:gd name="T13" fmla="*/ 0 60000 65536"/>
              <a:gd name="T14" fmla="*/ 0 60000 65536"/>
              <a:gd name="T15" fmla="*/ 0 w 156"/>
              <a:gd name="T16" fmla="*/ 0 h 336"/>
              <a:gd name="T17" fmla="*/ 156 w 156"/>
              <a:gd name="T18" fmla="*/ 336 h 336"/>
            </a:gdLst>
            <a:ahLst/>
            <a:cxnLst>
              <a:cxn ang="T10">
                <a:pos x="T0" y="T1"/>
              </a:cxn>
              <a:cxn ang="T11">
                <a:pos x="T2" y="T3"/>
              </a:cxn>
              <a:cxn ang="T12">
                <a:pos x="T4" y="T5"/>
              </a:cxn>
              <a:cxn ang="T13">
                <a:pos x="T6" y="T7"/>
              </a:cxn>
              <a:cxn ang="T14">
                <a:pos x="T8" y="T9"/>
              </a:cxn>
            </a:cxnLst>
            <a:rect l="T15" t="T16" r="T17" b="T18"/>
            <a:pathLst>
              <a:path w="156" h="336">
                <a:moveTo>
                  <a:pt x="60" y="0"/>
                </a:moveTo>
                <a:lnTo>
                  <a:pt x="108" y="0"/>
                </a:lnTo>
                <a:lnTo>
                  <a:pt x="156" y="336"/>
                </a:lnTo>
                <a:lnTo>
                  <a:pt x="0" y="336"/>
                </a:lnTo>
                <a:lnTo>
                  <a:pt x="60" y="0"/>
                </a:lnTo>
                <a:close/>
              </a:path>
            </a:pathLst>
          </a:custGeom>
          <a:solidFill>
            <a:srgbClr val="FFFF00"/>
          </a:solidFill>
          <a:ln w="9525">
            <a:solidFill>
              <a:schemeClr val="tx1"/>
            </a:solidFill>
            <a:round/>
            <a:headEnd/>
            <a:tailEnd/>
          </a:ln>
        </p:spPr>
        <p:txBody>
          <a:bodyPr/>
          <a:lstStyle/>
          <a:p>
            <a:endParaRPr lang="en-US"/>
          </a:p>
        </p:txBody>
      </p:sp>
      <p:sp>
        <p:nvSpPr>
          <p:cNvPr id="27659" name="Freeform 15"/>
          <p:cNvSpPr>
            <a:spLocks noChangeAspect="1"/>
          </p:cNvSpPr>
          <p:nvPr/>
        </p:nvSpPr>
        <p:spPr bwMode="auto">
          <a:xfrm>
            <a:off x="4518025" y="5245100"/>
            <a:ext cx="92075" cy="260350"/>
          </a:xfrm>
          <a:custGeom>
            <a:avLst/>
            <a:gdLst>
              <a:gd name="T0" fmla="*/ 20901616 w 156"/>
              <a:gd name="T1" fmla="*/ 0 h 336"/>
              <a:gd name="T2" fmla="*/ 37623256 w 156"/>
              <a:gd name="T3" fmla="*/ 0 h 336"/>
              <a:gd name="T4" fmla="*/ 54344905 w 156"/>
              <a:gd name="T5" fmla="*/ 201732483 h 336"/>
              <a:gd name="T6" fmla="*/ 0 w 156"/>
              <a:gd name="T7" fmla="*/ 201732483 h 336"/>
              <a:gd name="T8" fmla="*/ 20901616 w 156"/>
              <a:gd name="T9" fmla="*/ 0 h 336"/>
              <a:gd name="T10" fmla="*/ 0 60000 65536"/>
              <a:gd name="T11" fmla="*/ 0 60000 65536"/>
              <a:gd name="T12" fmla="*/ 0 60000 65536"/>
              <a:gd name="T13" fmla="*/ 0 60000 65536"/>
              <a:gd name="T14" fmla="*/ 0 60000 65536"/>
              <a:gd name="T15" fmla="*/ 0 w 156"/>
              <a:gd name="T16" fmla="*/ 0 h 336"/>
              <a:gd name="T17" fmla="*/ 156 w 156"/>
              <a:gd name="T18" fmla="*/ 336 h 336"/>
            </a:gdLst>
            <a:ahLst/>
            <a:cxnLst>
              <a:cxn ang="T10">
                <a:pos x="T0" y="T1"/>
              </a:cxn>
              <a:cxn ang="T11">
                <a:pos x="T2" y="T3"/>
              </a:cxn>
              <a:cxn ang="T12">
                <a:pos x="T4" y="T5"/>
              </a:cxn>
              <a:cxn ang="T13">
                <a:pos x="T6" y="T7"/>
              </a:cxn>
              <a:cxn ang="T14">
                <a:pos x="T8" y="T9"/>
              </a:cxn>
            </a:cxnLst>
            <a:rect l="T15" t="T16" r="T17" b="T18"/>
            <a:pathLst>
              <a:path w="156" h="336">
                <a:moveTo>
                  <a:pt x="60" y="0"/>
                </a:moveTo>
                <a:lnTo>
                  <a:pt x="108" y="0"/>
                </a:lnTo>
                <a:lnTo>
                  <a:pt x="156" y="336"/>
                </a:lnTo>
                <a:lnTo>
                  <a:pt x="0" y="336"/>
                </a:lnTo>
                <a:lnTo>
                  <a:pt x="60" y="0"/>
                </a:lnTo>
                <a:close/>
              </a:path>
            </a:pathLst>
          </a:custGeom>
          <a:solidFill>
            <a:srgbClr val="FFFF00"/>
          </a:solidFill>
          <a:ln w="9525">
            <a:solidFill>
              <a:schemeClr val="tx1"/>
            </a:solidFill>
            <a:round/>
            <a:headEnd/>
            <a:tailEnd/>
          </a:ln>
        </p:spPr>
        <p:txBody>
          <a:bodyPr/>
          <a:lstStyle/>
          <a:p>
            <a:endParaRPr lang="en-US"/>
          </a:p>
        </p:txBody>
      </p:sp>
      <p:sp>
        <p:nvSpPr>
          <p:cNvPr id="27660" name="Freeform 16"/>
          <p:cNvSpPr>
            <a:spLocks noChangeAspect="1"/>
          </p:cNvSpPr>
          <p:nvPr/>
        </p:nvSpPr>
        <p:spPr bwMode="auto">
          <a:xfrm>
            <a:off x="4543425" y="5029200"/>
            <a:ext cx="55563" cy="155575"/>
          </a:xfrm>
          <a:custGeom>
            <a:avLst/>
            <a:gdLst>
              <a:gd name="T0" fmla="*/ 7611418 w 156"/>
              <a:gd name="T1" fmla="*/ 0 h 336"/>
              <a:gd name="T2" fmla="*/ 13700910 w 156"/>
              <a:gd name="T3" fmla="*/ 0 h 336"/>
              <a:gd name="T4" fmla="*/ 19790042 w 156"/>
              <a:gd name="T5" fmla="*/ 72034469 h 336"/>
              <a:gd name="T6" fmla="*/ 0 w 156"/>
              <a:gd name="T7" fmla="*/ 72034469 h 336"/>
              <a:gd name="T8" fmla="*/ 7611418 w 156"/>
              <a:gd name="T9" fmla="*/ 0 h 336"/>
              <a:gd name="T10" fmla="*/ 0 60000 65536"/>
              <a:gd name="T11" fmla="*/ 0 60000 65536"/>
              <a:gd name="T12" fmla="*/ 0 60000 65536"/>
              <a:gd name="T13" fmla="*/ 0 60000 65536"/>
              <a:gd name="T14" fmla="*/ 0 60000 65536"/>
              <a:gd name="T15" fmla="*/ 0 w 156"/>
              <a:gd name="T16" fmla="*/ 0 h 336"/>
              <a:gd name="T17" fmla="*/ 156 w 156"/>
              <a:gd name="T18" fmla="*/ 336 h 336"/>
            </a:gdLst>
            <a:ahLst/>
            <a:cxnLst>
              <a:cxn ang="T10">
                <a:pos x="T0" y="T1"/>
              </a:cxn>
              <a:cxn ang="T11">
                <a:pos x="T2" y="T3"/>
              </a:cxn>
              <a:cxn ang="T12">
                <a:pos x="T4" y="T5"/>
              </a:cxn>
              <a:cxn ang="T13">
                <a:pos x="T6" y="T7"/>
              </a:cxn>
              <a:cxn ang="T14">
                <a:pos x="T8" y="T9"/>
              </a:cxn>
            </a:cxnLst>
            <a:rect l="T15" t="T16" r="T17" b="T18"/>
            <a:pathLst>
              <a:path w="156" h="336">
                <a:moveTo>
                  <a:pt x="60" y="0"/>
                </a:moveTo>
                <a:lnTo>
                  <a:pt x="108" y="0"/>
                </a:lnTo>
                <a:lnTo>
                  <a:pt x="156" y="336"/>
                </a:lnTo>
                <a:lnTo>
                  <a:pt x="0" y="336"/>
                </a:lnTo>
                <a:lnTo>
                  <a:pt x="60" y="0"/>
                </a:lnTo>
                <a:close/>
              </a:path>
            </a:pathLst>
          </a:custGeom>
          <a:solidFill>
            <a:srgbClr val="FFFF00"/>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xmlns="" val="940354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autoRev="1" fill="hold" grpId="0" nodeType="clickEffect">
                                  <p:stCondLst>
                                    <p:cond delay="0"/>
                                  </p:stCondLst>
                                  <p:childTnLst>
                                    <p:animScale>
                                      <p:cBhvr>
                                        <p:cTn id="6" dur="2000" fill="hold"/>
                                        <p:tgtEl>
                                          <p:spTgt spid="1710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FA2DDEA5-4CC0-4DA4-B598-1A568855A038}" type="slidenum">
              <a:rPr lang="en-US" smtClean="0"/>
              <a:pPr/>
              <a:t>13</a:t>
            </a:fld>
            <a:endParaRPr lang="en-US" smtClean="0"/>
          </a:p>
        </p:txBody>
      </p:sp>
      <p:sp>
        <p:nvSpPr>
          <p:cNvPr id="28675" name="Rectangle 2"/>
          <p:cNvSpPr>
            <a:spLocks noGrp="1" noChangeArrowheads="1"/>
          </p:cNvSpPr>
          <p:nvPr>
            <p:ph type="title"/>
          </p:nvPr>
        </p:nvSpPr>
        <p:spPr/>
        <p:txBody>
          <a:bodyPr/>
          <a:lstStyle/>
          <a:p>
            <a:pPr eaLnBrk="1" hangingPunct="1"/>
            <a:r>
              <a:rPr lang="en-US" altLang="en-US" sz="4000" smtClean="0">
                <a:latin typeface="Palatino Linotype" pitchFamily="18" charset="0"/>
              </a:rPr>
              <a:t>Apparent Motion</a:t>
            </a:r>
            <a:endParaRPr lang="en-US" sz="4000" smtClean="0">
              <a:latin typeface="Palatino Linotype" pitchFamily="18" charset="0"/>
            </a:endParaRPr>
          </a:p>
        </p:txBody>
      </p:sp>
      <p:sp>
        <p:nvSpPr>
          <p:cNvPr id="28676" name="Rectangle 3"/>
          <p:cNvSpPr>
            <a:spLocks noGrp="1" noChangeArrowheads="1"/>
          </p:cNvSpPr>
          <p:nvPr>
            <p:ph type="body" idx="1"/>
          </p:nvPr>
        </p:nvSpPr>
        <p:spPr>
          <a:xfrm>
            <a:off x="442913" y="1600200"/>
            <a:ext cx="8229600" cy="2057400"/>
          </a:xfrm>
        </p:spPr>
        <p:txBody>
          <a:bodyPr/>
          <a:lstStyle/>
          <a:p>
            <a:pPr marL="0" indent="0" algn="ctr" eaLnBrk="1" hangingPunct="1">
              <a:buFont typeface="Wingdings" pitchFamily="2" charset="2"/>
              <a:buNone/>
            </a:pPr>
            <a:r>
              <a:rPr lang="en-US" altLang="en-US" sz="2800" smtClean="0">
                <a:solidFill>
                  <a:srgbClr val="0000FF"/>
                </a:solidFill>
                <a:latin typeface="Palatino Linotype" pitchFamily="18" charset="0"/>
              </a:rPr>
              <a:t>Phi Phenomenon:</a:t>
            </a:r>
            <a:r>
              <a:rPr lang="en-US" altLang="en-US" sz="2800" smtClean="0">
                <a:solidFill>
                  <a:srgbClr val="6600CC"/>
                </a:solidFill>
                <a:latin typeface="Palatino Linotype" pitchFamily="18" charset="0"/>
              </a:rPr>
              <a:t> </a:t>
            </a:r>
            <a:r>
              <a:rPr lang="en-US" altLang="en-US" sz="2800" smtClean="0">
                <a:latin typeface="Palatino Linotype" pitchFamily="18" charset="0"/>
              </a:rPr>
              <a:t>When lights flash at a certain speed they tend to present illusions of motion. Neon signs use this principle to create motion perception.</a:t>
            </a:r>
            <a:endParaRPr lang="en-US" sz="2800" smtClean="0">
              <a:latin typeface="Palatino Linotype" pitchFamily="18" charset="0"/>
            </a:endParaRPr>
          </a:p>
        </p:txBody>
      </p:sp>
      <p:sp>
        <p:nvSpPr>
          <p:cNvPr id="328708" name="Oval 4"/>
          <p:cNvSpPr>
            <a:spLocks noChangeAspect="1" noChangeArrowheads="1"/>
          </p:cNvSpPr>
          <p:nvPr/>
        </p:nvSpPr>
        <p:spPr bwMode="auto">
          <a:xfrm>
            <a:off x="2362200" y="3938588"/>
            <a:ext cx="1295400" cy="1295400"/>
          </a:xfrm>
          <a:prstGeom prst="ellipse">
            <a:avLst/>
          </a:prstGeom>
          <a:solidFill>
            <a:srgbClr val="FFCC00"/>
          </a:solidFill>
          <a:ln w="9525">
            <a:noFill/>
            <a:round/>
            <a:headEnd/>
            <a:tailEnd/>
          </a:ln>
        </p:spPr>
        <p:txBody>
          <a:bodyPr wrap="none" anchor="ctr"/>
          <a:lstStyle/>
          <a:p>
            <a:endParaRPr lang="en-US"/>
          </a:p>
        </p:txBody>
      </p:sp>
      <p:sp>
        <p:nvSpPr>
          <p:cNvPr id="328709" name="Oval 5"/>
          <p:cNvSpPr>
            <a:spLocks noChangeAspect="1" noChangeArrowheads="1"/>
          </p:cNvSpPr>
          <p:nvPr/>
        </p:nvSpPr>
        <p:spPr bwMode="auto">
          <a:xfrm>
            <a:off x="5505450" y="3948113"/>
            <a:ext cx="1295400" cy="1295400"/>
          </a:xfrm>
          <a:prstGeom prst="ellipse">
            <a:avLst/>
          </a:prstGeom>
          <a:solidFill>
            <a:srgbClr val="FFCC00"/>
          </a:solidFill>
          <a:ln w="9525">
            <a:noFill/>
            <a:round/>
            <a:headEnd/>
            <a:tailEnd/>
          </a:ln>
        </p:spPr>
        <p:txBody>
          <a:bodyPr wrap="none" anchor="ctr"/>
          <a:lstStyle/>
          <a:p>
            <a:endParaRPr lang="en-US"/>
          </a:p>
        </p:txBody>
      </p:sp>
      <p:sp>
        <p:nvSpPr>
          <p:cNvPr id="328710" name="Oval 6"/>
          <p:cNvSpPr>
            <a:spLocks noChangeAspect="1" noChangeArrowheads="1"/>
          </p:cNvSpPr>
          <p:nvPr/>
        </p:nvSpPr>
        <p:spPr bwMode="auto">
          <a:xfrm>
            <a:off x="2352675" y="3962400"/>
            <a:ext cx="1295400" cy="1295400"/>
          </a:xfrm>
          <a:prstGeom prst="ellipse">
            <a:avLst/>
          </a:prstGeom>
          <a:solidFill>
            <a:srgbClr val="FFCC00"/>
          </a:solidFill>
          <a:ln w="9525">
            <a:noFill/>
            <a:round/>
            <a:headEnd/>
            <a:tailEnd/>
          </a:ln>
        </p:spPr>
        <p:txBody>
          <a:bodyPr wrap="none" anchor="ctr"/>
          <a:lstStyle/>
          <a:p>
            <a:endParaRPr lang="en-US"/>
          </a:p>
        </p:txBody>
      </p:sp>
      <p:sp>
        <p:nvSpPr>
          <p:cNvPr id="328711" name="Oval 7"/>
          <p:cNvSpPr>
            <a:spLocks noChangeAspect="1" noChangeArrowheads="1"/>
          </p:cNvSpPr>
          <p:nvPr/>
        </p:nvSpPr>
        <p:spPr bwMode="auto">
          <a:xfrm>
            <a:off x="5486400" y="3948113"/>
            <a:ext cx="1295400" cy="1295400"/>
          </a:xfrm>
          <a:prstGeom prst="ellipse">
            <a:avLst/>
          </a:prstGeom>
          <a:solidFill>
            <a:srgbClr val="FFCC00"/>
          </a:solidFill>
          <a:ln w="9525">
            <a:noFill/>
            <a:round/>
            <a:headEnd/>
            <a:tailEnd/>
          </a:ln>
        </p:spPr>
        <p:txBody>
          <a:bodyPr wrap="none" anchor="ctr"/>
          <a:lstStyle/>
          <a:p>
            <a:endParaRPr lang="en-US"/>
          </a:p>
        </p:txBody>
      </p:sp>
      <p:sp>
        <p:nvSpPr>
          <p:cNvPr id="328712" name="Oval 8"/>
          <p:cNvSpPr>
            <a:spLocks noChangeAspect="1" noChangeArrowheads="1"/>
          </p:cNvSpPr>
          <p:nvPr/>
        </p:nvSpPr>
        <p:spPr bwMode="auto">
          <a:xfrm>
            <a:off x="2357438" y="3962400"/>
            <a:ext cx="1295400" cy="1295400"/>
          </a:xfrm>
          <a:prstGeom prst="ellipse">
            <a:avLst/>
          </a:prstGeom>
          <a:solidFill>
            <a:srgbClr val="FFCC00"/>
          </a:solidFill>
          <a:ln w="9525">
            <a:noFill/>
            <a:round/>
            <a:headEnd/>
            <a:tailEnd/>
          </a:ln>
        </p:spPr>
        <p:txBody>
          <a:bodyPr wrap="none" anchor="ctr"/>
          <a:lstStyle/>
          <a:p>
            <a:endParaRPr lang="en-US"/>
          </a:p>
        </p:txBody>
      </p:sp>
      <p:sp>
        <p:nvSpPr>
          <p:cNvPr id="328713" name="Oval 9"/>
          <p:cNvSpPr>
            <a:spLocks noChangeAspect="1" noChangeArrowheads="1"/>
          </p:cNvSpPr>
          <p:nvPr/>
        </p:nvSpPr>
        <p:spPr bwMode="auto">
          <a:xfrm>
            <a:off x="5491163" y="3948113"/>
            <a:ext cx="1295400" cy="1295400"/>
          </a:xfrm>
          <a:prstGeom prst="ellipse">
            <a:avLst/>
          </a:prstGeom>
          <a:solidFill>
            <a:srgbClr val="FFCC00"/>
          </a:solidFill>
          <a:ln w="9525">
            <a:noFill/>
            <a:round/>
            <a:headEnd/>
            <a:tailEnd/>
          </a:ln>
        </p:spPr>
        <p:txBody>
          <a:bodyPr wrap="none" anchor="ctr"/>
          <a:lstStyle/>
          <a:p>
            <a:endParaRPr lang="en-US"/>
          </a:p>
        </p:txBody>
      </p:sp>
      <p:sp>
        <p:nvSpPr>
          <p:cNvPr id="328714" name="Oval 10"/>
          <p:cNvSpPr>
            <a:spLocks noChangeAspect="1" noChangeArrowheads="1"/>
          </p:cNvSpPr>
          <p:nvPr/>
        </p:nvSpPr>
        <p:spPr bwMode="auto">
          <a:xfrm>
            <a:off x="2357438" y="3938588"/>
            <a:ext cx="1295400" cy="1295400"/>
          </a:xfrm>
          <a:prstGeom prst="ellipse">
            <a:avLst/>
          </a:prstGeom>
          <a:solidFill>
            <a:srgbClr val="FFCC00"/>
          </a:solidFill>
          <a:ln w="9525">
            <a:noFill/>
            <a:round/>
            <a:headEnd/>
            <a:tailEnd/>
          </a:ln>
        </p:spPr>
        <p:txBody>
          <a:bodyPr wrap="none" anchor="ctr"/>
          <a:lstStyle/>
          <a:p>
            <a:endParaRPr lang="en-US"/>
          </a:p>
        </p:txBody>
      </p:sp>
      <p:sp>
        <p:nvSpPr>
          <p:cNvPr id="328715" name="Oval 11"/>
          <p:cNvSpPr>
            <a:spLocks noChangeAspect="1" noChangeArrowheads="1"/>
          </p:cNvSpPr>
          <p:nvPr/>
        </p:nvSpPr>
        <p:spPr bwMode="auto">
          <a:xfrm>
            <a:off x="5491163" y="3924300"/>
            <a:ext cx="1295400" cy="1295400"/>
          </a:xfrm>
          <a:prstGeom prst="ellipse">
            <a:avLst/>
          </a:prstGeom>
          <a:solidFill>
            <a:srgbClr val="FFCC00"/>
          </a:solidFill>
          <a:ln w="9525">
            <a:noFill/>
            <a:round/>
            <a:headEnd/>
            <a:tailEnd/>
          </a:ln>
        </p:spPr>
        <p:txBody>
          <a:bodyPr wrap="none" anchor="ctr"/>
          <a:lstStyle/>
          <a:p>
            <a:endParaRPr lang="en-US"/>
          </a:p>
        </p:txBody>
      </p:sp>
      <p:sp>
        <p:nvSpPr>
          <p:cNvPr id="328716" name="Text Box 12"/>
          <p:cNvSpPr txBox="1">
            <a:spLocks noChangeArrowheads="1"/>
          </p:cNvSpPr>
          <p:nvPr/>
        </p:nvSpPr>
        <p:spPr bwMode="auto">
          <a:xfrm>
            <a:off x="2557463" y="5827713"/>
            <a:ext cx="4057650" cy="366712"/>
          </a:xfrm>
          <a:prstGeom prst="rect">
            <a:avLst/>
          </a:prstGeom>
          <a:noFill/>
          <a:ln w="9525">
            <a:noFill/>
            <a:miter lim="800000"/>
            <a:headEnd/>
            <a:tailEnd/>
          </a:ln>
        </p:spPr>
        <p:txBody>
          <a:bodyPr wrap="none">
            <a:spAutoFit/>
          </a:bodyPr>
          <a:lstStyle/>
          <a:p>
            <a:r>
              <a:rPr lang="en-US"/>
              <a:t>Two lights flashing one after the other.</a:t>
            </a:r>
          </a:p>
        </p:txBody>
      </p:sp>
      <p:sp>
        <p:nvSpPr>
          <p:cNvPr id="328717" name="Text Box 13"/>
          <p:cNvSpPr txBox="1">
            <a:spLocks noChangeArrowheads="1"/>
          </p:cNvSpPr>
          <p:nvPr/>
        </p:nvSpPr>
        <p:spPr bwMode="auto">
          <a:xfrm>
            <a:off x="1309688" y="5838825"/>
            <a:ext cx="6483350" cy="366713"/>
          </a:xfrm>
          <a:prstGeom prst="rect">
            <a:avLst/>
          </a:prstGeom>
          <a:solidFill>
            <a:schemeClr val="bg1"/>
          </a:solidFill>
          <a:ln w="9525">
            <a:noFill/>
            <a:miter lim="800000"/>
            <a:headEnd/>
            <a:tailEnd/>
          </a:ln>
        </p:spPr>
        <p:txBody>
          <a:bodyPr wrap="none">
            <a:spAutoFit/>
          </a:bodyPr>
          <a:lstStyle/>
          <a:p>
            <a:r>
              <a:rPr lang="en-US"/>
              <a:t>One light jumping from one point to another: Illusion of motion.</a:t>
            </a:r>
          </a:p>
        </p:txBody>
      </p:sp>
    </p:spTree>
    <p:extLst>
      <p:ext uri="{BB962C8B-B14F-4D97-AF65-F5344CB8AC3E}">
        <p14:creationId xmlns:p14="http://schemas.microsoft.com/office/powerpoint/2010/main" xmlns="" val="3474416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8716"/>
                                        </p:tgtEl>
                                        <p:attrNameLst>
                                          <p:attrName>style.visibility</p:attrName>
                                        </p:attrNameLst>
                                      </p:cBhvr>
                                      <p:to>
                                        <p:strVal val="visible"/>
                                      </p:to>
                                    </p:set>
                                    <p:animEffect transition="in" filter="dissolve">
                                      <p:cBhvr>
                                        <p:cTn id="7" dur="500"/>
                                        <p:tgtEl>
                                          <p:spTgt spid="3287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8708"/>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grpId="1" nodeType="afterEffect">
                                  <p:stCondLst>
                                    <p:cond delay="500"/>
                                  </p:stCondLst>
                                  <p:childTnLst>
                                    <p:set>
                                      <p:cBhvr>
                                        <p:cTn id="14" dur="1" fill="hold">
                                          <p:stCondLst>
                                            <p:cond delay="0"/>
                                          </p:stCondLst>
                                        </p:cTn>
                                        <p:tgtEl>
                                          <p:spTgt spid="328708"/>
                                        </p:tgtEl>
                                        <p:attrNameLst>
                                          <p:attrName>style.visibility</p:attrName>
                                        </p:attrNameLst>
                                      </p:cBhvr>
                                      <p:to>
                                        <p:strVal val="hidden"/>
                                      </p:to>
                                    </p:set>
                                  </p:childTnLst>
                                </p:cTn>
                              </p:par>
                              <p:par>
                                <p:cTn id="15" presetID="1" presetClass="entr" presetSubtype="0" fill="hold" grpId="0" nodeType="withEffect">
                                  <p:stCondLst>
                                    <p:cond delay="1500"/>
                                  </p:stCondLst>
                                  <p:childTnLst>
                                    <p:set>
                                      <p:cBhvr>
                                        <p:cTn id="16" dur="1" fill="hold">
                                          <p:stCondLst>
                                            <p:cond delay="0"/>
                                          </p:stCondLst>
                                        </p:cTn>
                                        <p:tgtEl>
                                          <p:spTgt spid="328709"/>
                                        </p:tgtEl>
                                        <p:attrNameLst>
                                          <p:attrName>style.visibility</p:attrName>
                                        </p:attrNameLst>
                                      </p:cBhvr>
                                      <p:to>
                                        <p:strVal val="visible"/>
                                      </p:to>
                                    </p:set>
                                  </p:childTnLst>
                                </p:cTn>
                              </p:par>
                            </p:childTnLst>
                          </p:cTn>
                        </p:par>
                        <p:par>
                          <p:cTn id="17" fill="hold">
                            <p:stCondLst>
                              <p:cond delay="1500"/>
                            </p:stCondLst>
                            <p:childTnLst>
                              <p:par>
                                <p:cTn id="18" presetID="1" presetClass="exit" presetSubtype="0" fill="hold" grpId="1" nodeType="afterEffect">
                                  <p:stCondLst>
                                    <p:cond delay="500"/>
                                  </p:stCondLst>
                                  <p:childTnLst>
                                    <p:set>
                                      <p:cBhvr>
                                        <p:cTn id="19" dur="1" fill="hold">
                                          <p:stCondLst>
                                            <p:cond delay="0"/>
                                          </p:stCondLst>
                                        </p:cTn>
                                        <p:tgtEl>
                                          <p:spTgt spid="328709"/>
                                        </p:tgtEl>
                                        <p:attrNameLst>
                                          <p:attrName>style.visibility</p:attrName>
                                        </p:attrNameLst>
                                      </p:cBhvr>
                                      <p:to>
                                        <p:strVal val="hidden"/>
                                      </p:to>
                                    </p:set>
                                  </p:childTnLst>
                                </p:cTn>
                              </p:par>
                              <p:par>
                                <p:cTn id="20" presetID="1" presetClass="entr" presetSubtype="0" fill="hold" grpId="2" nodeType="withEffect">
                                  <p:stCondLst>
                                    <p:cond delay="1500"/>
                                  </p:stCondLst>
                                  <p:childTnLst>
                                    <p:set>
                                      <p:cBhvr>
                                        <p:cTn id="21" dur="1" fill="hold">
                                          <p:stCondLst>
                                            <p:cond delay="0"/>
                                          </p:stCondLst>
                                        </p:cTn>
                                        <p:tgtEl>
                                          <p:spTgt spid="328708"/>
                                        </p:tgtEl>
                                        <p:attrNameLst>
                                          <p:attrName>style.visibility</p:attrName>
                                        </p:attrNameLst>
                                      </p:cBhvr>
                                      <p:to>
                                        <p:strVal val="visible"/>
                                      </p:to>
                                    </p:set>
                                  </p:childTnLst>
                                </p:cTn>
                              </p:par>
                            </p:childTnLst>
                          </p:cTn>
                        </p:par>
                        <p:par>
                          <p:cTn id="22" fill="hold">
                            <p:stCondLst>
                              <p:cond delay="3000"/>
                            </p:stCondLst>
                            <p:childTnLst>
                              <p:par>
                                <p:cTn id="23" presetID="1" presetClass="exit" presetSubtype="0" fill="hold" grpId="3" nodeType="afterEffect">
                                  <p:stCondLst>
                                    <p:cond delay="500"/>
                                  </p:stCondLst>
                                  <p:childTnLst>
                                    <p:set>
                                      <p:cBhvr>
                                        <p:cTn id="24" dur="1" fill="hold">
                                          <p:stCondLst>
                                            <p:cond delay="0"/>
                                          </p:stCondLst>
                                        </p:cTn>
                                        <p:tgtEl>
                                          <p:spTgt spid="328708"/>
                                        </p:tgtEl>
                                        <p:attrNameLst>
                                          <p:attrName>style.visibility</p:attrName>
                                        </p:attrNameLst>
                                      </p:cBhvr>
                                      <p:to>
                                        <p:strVal val="hidden"/>
                                      </p:to>
                                    </p:set>
                                  </p:childTnLst>
                                </p:cTn>
                              </p:par>
                              <p:par>
                                <p:cTn id="25" presetID="1" presetClass="entr" presetSubtype="0" fill="hold" grpId="2" nodeType="withEffect">
                                  <p:stCondLst>
                                    <p:cond delay="1500"/>
                                  </p:stCondLst>
                                  <p:childTnLst>
                                    <p:set>
                                      <p:cBhvr>
                                        <p:cTn id="26" dur="1" fill="hold">
                                          <p:stCondLst>
                                            <p:cond delay="0"/>
                                          </p:stCondLst>
                                        </p:cTn>
                                        <p:tgtEl>
                                          <p:spTgt spid="328709"/>
                                        </p:tgtEl>
                                        <p:attrNameLst>
                                          <p:attrName>style.visibility</p:attrName>
                                        </p:attrNameLst>
                                      </p:cBhvr>
                                      <p:to>
                                        <p:strVal val="visible"/>
                                      </p:to>
                                    </p:set>
                                  </p:childTnLst>
                                </p:cTn>
                              </p:par>
                            </p:childTnLst>
                          </p:cTn>
                        </p:par>
                        <p:par>
                          <p:cTn id="27" fill="hold">
                            <p:stCondLst>
                              <p:cond delay="4500"/>
                            </p:stCondLst>
                            <p:childTnLst>
                              <p:par>
                                <p:cTn id="28" presetID="1" presetClass="exit" presetSubtype="0" fill="hold" grpId="3" nodeType="afterEffect">
                                  <p:stCondLst>
                                    <p:cond delay="500"/>
                                  </p:stCondLst>
                                  <p:childTnLst>
                                    <p:set>
                                      <p:cBhvr>
                                        <p:cTn id="29" dur="1" fill="hold">
                                          <p:stCondLst>
                                            <p:cond delay="0"/>
                                          </p:stCondLst>
                                        </p:cTn>
                                        <p:tgtEl>
                                          <p:spTgt spid="328709"/>
                                        </p:tgtEl>
                                        <p:attrNameLst>
                                          <p:attrName>style.visibility</p:attrName>
                                        </p:attrNameLst>
                                      </p:cBhvr>
                                      <p:to>
                                        <p:strVal val="hidden"/>
                                      </p:to>
                                    </p:set>
                                  </p:childTnLst>
                                </p:cTn>
                              </p:par>
                              <p:par>
                                <p:cTn id="30" presetID="1" presetClass="entr" presetSubtype="0" fill="hold" grpId="4" nodeType="withEffect">
                                  <p:stCondLst>
                                    <p:cond delay="1500"/>
                                  </p:stCondLst>
                                  <p:childTnLst>
                                    <p:set>
                                      <p:cBhvr>
                                        <p:cTn id="31" dur="1" fill="hold">
                                          <p:stCondLst>
                                            <p:cond delay="0"/>
                                          </p:stCondLst>
                                        </p:cTn>
                                        <p:tgtEl>
                                          <p:spTgt spid="328708"/>
                                        </p:tgtEl>
                                        <p:attrNameLst>
                                          <p:attrName>style.visibility</p:attrName>
                                        </p:attrNameLst>
                                      </p:cBhvr>
                                      <p:to>
                                        <p:strVal val="visible"/>
                                      </p:to>
                                    </p:set>
                                  </p:childTnLst>
                                </p:cTn>
                              </p:par>
                            </p:childTnLst>
                          </p:cTn>
                        </p:par>
                        <p:par>
                          <p:cTn id="32" fill="hold">
                            <p:stCondLst>
                              <p:cond delay="6000"/>
                            </p:stCondLst>
                            <p:childTnLst>
                              <p:par>
                                <p:cTn id="33" presetID="1" presetClass="exit" presetSubtype="0" fill="hold" grpId="5" nodeType="afterEffect">
                                  <p:stCondLst>
                                    <p:cond delay="500"/>
                                  </p:stCondLst>
                                  <p:childTnLst>
                                    <p:set>
                                      <p:cBhvr>
                                        <p:cTn id="34" dur="1" fill="hold">
                                          <p:stCondLst>
                                            <p:cond delay="0"/>
                                          </p:stCondLst>
                                        </p:cTn>
                                        <p:tgtEl>
                                          <p:spTgt spid="328708"/>
                                        </p:tgtEl>
                                        <p:attrNameLst>
                                          <p:attrName>style.visibility</p:attrName>
                                        </p:attrNameLst>
                                      </p:cBhvr>
                                      <p:to>
                                        <p:strVal val="hidden"/>
                                      </p:to>
                                    </p:set>
                                  </p:childTnLst>
                                </p:cTn>
                              </p:par>
                              <p:par>
                                <p:cTn id="35" presetID="1" presetClass="entr" presetSubtype="0" fill="hold" grpId="4" nodeType="withEffect">
                                  <p:stCondLst>
                                    <p:cond delay="1500"/>
                                  </p:stCondLst>
                                  <p:childTnLst>
                                    <p:set>
                                      <p:cBhvr>
                                        <p:cTn id="36" dur="1" fill="hold">
                                          <p:stCondLst>
                                            <p:cond delay="0"/>
                                          </p:stCondLst>
                                        </p:cTn>
                                        <p:tgtEl>
                                          <p:spTgt spid="328709"/>
                                        </p:tgtEl>
                                        <p:attrNameLst>
                                          <p:attrName>style.visibility</p:attrName>
                                        </p:attrNameLst>
                                      </p:cBhvr>
                                      <p:to>
                                        <p:strVal val="visible"/>
                                      </p:to>
                                    </p:set>
                                  </p:childTnLst>
                                </p:cTn>
                              </p:par>
                            </p:childTnLst>
                          </p:cTn>
                        </p:par>
                        <p:par>
                          <p:cTn id="37" fill="hold">
                            <p:stCondLst>
                              <p:cond delay="7500"/>
                            </p:stCondLst>
                            <p:childTnLst>
                              <p:par>
                                <p:cTn id="38" presetID="1" presetClass="exit" presetSubtype="0" fill="hold" grpId="5" nodeType="afterEffect">
                                  <p:stCondLst>
                                    <p:cond delay="500"/>
                                  </p:stCondLst>
                                  <p:childTnLst>
                                    <p:set>
                                      <p:cBhvr>
                                        <p:cTn id="39" dur="1" fill="hold">
                                          <p:stCondLst>
                                            <p:cond delay="0"/>
                                          </p:stCondLst>
                                        </p:cTn>
                                        <p:tgtEl>
                                          <p:spTgt spid="32870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328716"/>
                                        </p:tgtEl>
                                      </p:cBhvr>
                                    </p:animEffect>
                                    <p:set>
                                      <p:cBhvr>
                                        <p:cTn id="44" dur="1" fill="hold">
                                          <p:stCondLst>
                                            <p:cond delay="499"/>
                                          </p:stCondLst>
                                        </p:cTn>
                                        <p:tgtEl>
                                          <p:spTgt spid="328716"/>
                                        </p:tgtEl>
                                        <p:attrNameLst>
                                          <p:attrName>style.visibility</p:attrName>
                                        </p:attrNameLst>
                                      </p:cBhvr>
                                      <p:to>
                                        <p:strVal val="hidden"/>
                                      </p:to>
                                    </p:se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28717"/>
                                        </p:tgtEl>
                                        <p:attrNameLst>
                                          <p:attrName>style.visibility</p:attrName>
                                        </p:attrNameLst>
                                      </p:cBhvr>
                                      <p:to>
                                        <p:strVal val="visible"/>
                                      </p:to>
                                    </p:set>
                                    <p:animEffect transition="in" filter="dissolve">
                                      <p:cBhvr>
                                        <p:cTn id="48" dur="500"/>
                                        <p:tgtEl>
                                          <p:spTgt spid="3287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8710"/>
                                        </p:tgtEl>
                                        <p:attrNameLst>
                                          <p:attrName>style.visibility</p:attrName>
                                        </p:attrNameLst>
                                      </p:cBhvr>
                                      <p:to>
                                        <p:strVal val="visible"/>
                                      </p:to>
                                    </p:set>
                                  </p:childTnLst>
                                </p:cTn>
                              </p:par>
                            </p:childTnLst>
                          </p:cTn>
                        </p:par>
                        <p:par>
                          <p:cTn id="53" fill="hold">
                            <p:stCondLst>
                              <p:cond delay="0"/>
                            </p:stCondLst>
                            <p:childTnLst>
                              <p:par>
                                <p:cTn id="54" presetID="1" presetClass="exit" presetSubtype="0" fill="hold" grpId="1" nodeType="afterEffect">
                                  <p:stCondLst>
                                    <p:cond delay="500"/>
                                  </p:stCondLst>
                                  <p:childTnLst>
                                    <p:set>
                                      <p:cBhvr>
                                        <p:cTn id="55" dur="1" fill="hold">
                                          <p:stCondLst>
                                            <p:cond delay="0"/>
                                          </p:stCondLst>
                                        </p:cTn>
                                        <p:tgtEl>
                                          <p:spTgt spid="328710"/>
                                        </p:tgtEl>
                                        <p:attrNameLst>
                                          <p:attrName>style.visibility</p:attrName>
                                        </p:attrNameLst>
                                      </p:cBhvr>
                                      <p:to>
                                        <p:strVal val="hidden"/>
                                      </p:to>
                                    </p:set>
                                  </p:childTnLst>
                                </p:cTn>
                              </p:par>
                              <p:par>
                                <p:cTn id="56" presetID="1" presetClass="entr" presetSubtype="0" fill="hold" grpId="0" nodeType="withEffect">
                                  <p:stCondLst>
                                    <p:cond delay="500"/>
                                  </p:stCondLst>
                                  <p:childTnLst>
                                    <p:set>
                                      <p:cBhvr>
                                        <p:cTn id="57" dur="1" fill="hold">
                                          <p:stCondLst>
                                            <p:cond delay="0"/>
                                          </p:stCondLst>
                                        </p:cTn>
                                        <p:tgtEl>
                                          <p:spTgt spid="328711"/>
                                        </p:tgtEl>
                                        <p:attrNameLst>
                                          <p:attrName>style.visibility</p:attrName>
                                        </p:attrNameLst>
                                      </p:cBhvr>
                                      <p:to>
                                        <p:strVal val="visible"/>
                                      </p:to>
                                    </p:set>
                                  </p:childTnLst>
                                </p:cTn>
                              </p:par>
                            </p:childTnLst>
                          </p:cTn>
                        </p:par>
                        <p:par>
                          <p:cTn id="58" fill="hold">
                            <p:stCondLst>
                              <p:cond delay="500"/>
                            </p:stCondLst>
                            <p:childTnLst>
                              <p:par>
                                <p:cTn id="59" presetID="1" presetClass="exit" presetSubtype="0" fill="hold" grpId="1" nodeType="afterEffect">
                                  <p:stCondLst>
                                    <p:cond delay="500"/>
                                  </p:stCondLst>
                                  <p:childTnLst>
                                    <p:set>
                                      <p:cBhvr>
                                        <p:cTn id="60" dur="1" fill="hold">
                                          <p:stCondLst>
                                            <p:cond delay="0"/>
                                          </p:stCondLst>
                                        </p:cTn>
                                        <p:tgtEl>
                                          <p:spTgt spid="328711"/>
                                        </p:tgtEl>
                                        <p:attrNameLst>
                                          <p:attrName>style.visibility</p:attrName>
                                        </p:attrNameLst>
                                      </p:cBhvr>
                                      <p:to>
                                        <p:strVal val="hidden"/>
                                      </p:to>
                                    </p:set>
                                  </p:childTnLst>
                                </p:cTn>
                              </p:par>
                              <p:par>
                                <p:cTn id="61" presetID="1" presetClass="entr" presetSubtype="0" fill="hold" grpId="2" nodeType="withEffect">
                                  <p:stCondLst>
                                    <p:cond delay="500"/>
                                  </p:stCondLst>
                                  <p:childTnLst>
                                    <p:set>
                                      <p:cBhvr>
                                        <p:cTn id="62" dur="1" fill="hold">
                                          <p:stCondLst>
                                            <p:cond delay="0"/>
                                          </p:stCondLst>
                                        </p:cTn>
                                        <p:tgtEl>
                                          <p:spTgt spid="328710"/>
                                        </p:tgtEl>
                                        <p:attrNameLst>
                                          <p:attrName>style.visibility</p:attrName>
                                        </p:attrNameLst>
                                      </p:cBhvr>
                                      <p:to>
                                        <p:strVal val="visible"/>
                                      </p:to>
                                    </p:set>
                                  </p:childTnLst>
                                </p:cTn>
                              </p:par>
                            </p:childTnLst>
                          </p:cTn>
                        </p:par>
                        <p:par>
                          <p:cTn id="63" fill="hold">
                            <p:stCondLst>
                              <p:cond delay="1000"/>
                            </p:stCondLst>
                            <p:childTnLst>
                              <p:par>
                                <p:cTn id="64" presetID="1" presetClass="exit" presetSubtype="0" fill="hold" grpId="3" nodeType="afterEffect">
                                  <p:stCondLst>
                                    <p:cond delay="500"/>
                                  </p:stCondLst>
                                  <p:childTnLst>
                                    <p:set>
                                      <p:cBhvr>
                                        <p:cTn id="65" dur="1" fill="hold">
                                          <p:stCondLst>
                                            <p:cond delay="0"/>
                                          </p:stCondLst>
                                        </p:cTn>
                                        <p:tgtEl>
                                          <p:spTgt spid="328710"/>
                                        </p:tgtEl>
                                        <p:attrNameLst>
                                          <p:attrName>style.visibility</p:attrName>
                                        </p:attrNameLst>
                                      </p:cBhvr>
                                      <p:to>
                                        <p:strVal val="hidden"/>
                                      </p:to>
                                    </p:set>
                                  </p:childTnLst>
                                </p:cTn>
                              </p:par>
                              <p:par>
                                <p:cTn id="66" presetID="1" presetClass="entr" presetSubtype="0" fill="hold" grpId="2" nodeType="withEffect">
                                  <p:stCondLst>
                                    <p:cond delay="500"/>
                                  </p:stCondLst>
                                  <p:childTnLst>
                                    <p:set>
                                      <p:cBhvr>
                                        <p:cTn id="67" dur="1" fill="hold">
                                          <p:stCondLst>
                                            <p:cond delay="0"/>
                                          </p:stCondLst>
                                        </p:cTn>
                                        <p:tgtEl>
                                          <p:spTgt spid="328711"/>
                                        </p:tgtEl>
                                        <p:attrNameLst>
                                          <p:attrName>style.visibility</p:attrName>
                                        </p:attrNameLst>
                                      </p:cBhvr>
                                      <p:to>
                                        <p:strVal val="visible"/>
                                      </p:to>
                                    </p:set>
                                  </p:childTnLst>
                                </p:cTn>
                              </p:par>
                            </p:childTnLst>
                          </p:cTn>
                        </p:par>
                        <p:par>
                          <p:cTn id="68" fill="hold">
                            <p:stCondLst>
                              <p:cond delay="1500"/>
                            </p:stCondLst>
                            <p:childTnLst>
                              <p:par>
                                <p:cTn id="69" presetID="1" presetClass="exit" presetSubtype="0" fill="hold" grpId="3" nodeType="afterEffect">
                                  <p:stCondLst>
                                    <p:cond delay="500"/>
                                  </p:stCondLst>
                                  <p:childTnLst>
                                    <p:set>
                                      <p:cBhvr>
                                        <p:cTn id="70" dur="1" fill="hold">
                                          <p:stCondLst>
                                            <p:cond delay="0"/>
                                          </p:stCondLst>
                                        </p:cTn>
                                        <p:tgtEl>
                                          <p:spTgt spid="328711"/>
                                        </p:tgtEl>
                                        <p:attrNameLst>
                                          <p:attrName>style.visibility</p:attrName>
                                        </p:attrNameLst>
                                      </p:cBhvr>
                                      <p:to>
                                        <p:strVal val="hidden"/>
                                      </p:to>
                                    </p:set>
                                  </p:childTnLst>
                                </p:cTn>
                              </p:par>
                              <p:par>
                                <p:cTn id="71" presetID="1" presetClass="entr" presetSubtype="0" fill="hold" grpId="4" nodeType="withEffect">
                                  <p:stCondLst>
                                    <p:cond delay="500"/>
                                  </p:stCondLst>
                                  <p:childTnLst>
                                    <p:set>
                                      <p:cBhvr>
                                        <p:cTn id="72" dur="1" fill="hold">
                                          <p:stCondLst>
                                            <p:cond delay="0"/>
                                          </p:stCondLst>
                                        </p:cTn>
                                        <p:tgtEl>
                                          <p:spTgt spid="328710"/>
                                        </p:tgtEl>
                                        <p:attrNameLst>
                                          <p:attrName>style.visibility</p:attrName>
                                        </p:attrNameLst>
                                      </p:cBhvr>
                                      <p:to>
                                        <p:strVal val="visible"/>
                                      </p:to>
                                    </p:set>
                                  </p:childTnLst>
                                </p:cTn>
                              </p:par>
                            </p:childTnLst>
                          </p:cTn>
                        </p:par>
                        <p:par>
                          <p:cTn id="73" fill="hold">
                            <p:stCondLst>
                              <p:cond delay="2000"/>
                            </p:stCondLst>
                            <p:childTnLst>
                              <p:par>
                                <p:cTn id="74" presetID="1" presetClass="exit" presetSubtype="0" fill="hold" grpId="5" nodeType="afterEffect">
                                  <p:stCondLst>
                                    <p:cond delay="500"/>
                                  </p:stCondLst>
                                  <p:childTnLst>
                                    <p:set>
                                      <p:cBhvr>
                                        <p:cTn id="75" dur="1" fill="hold">
                                          <p:stCondLst>
                                            <p:cond delay="0"/>
                                          </p:stCondLst>
                                        </p:cTn>
                                        <p:tgtEl>
                                          <p:spTgt spid="328710"/>
                                        </p:tgtEl>
                                        <p:attrNameLst>
                                          <p:attrName>style.visibility</p:attrName>
                                        </p:attrNameLst>
                                      </p:cBhvr>
                                      <p:to>
                                        <p:strVal val="hidden"/>
                                      </p:to>
                                    </p:set>
                                  </p:childTnLst>
                                </p:cTn>
                              </p:par>
                              <p:par>
                                <p:cTn id="76" presetID="1" presetClass="entr" presetSubtype="0" fill="hold" grpId="4" nodeType="withEffect">
                                  <p:stCondLst>
                                    <p:cond delay="500"/>
                                  </p:stCondLst>
                                  <p:childTnLst>
                                    <p:set>
                                      <p:cBhvr>
                                        <p:cTn id="77" dur="1" fill="hold">
                                          <p:stCondLst>
                                            <p:cond delay="0"/>
                                          </p:stCondLst>
                                        </p:cTn>
                                        <p:tgtEl>
                                          <p:spTgt spid="328711"/>
                                        </p:tgtEl>
                                        <p:attrNameLst>
                                          <p:attrName>style.visibility</p:attrName>
                                        </p:attrNameLst>
                                      </p:cBhvr>
                                      <p:to>
                                        <p:strVal val="visible"/>
                                      </p:to>
                                    </p:set>
                                  </p:childTnLst>
                                </p:cTn>
                              </p:par>
                            </p:childTnLst>
                          </p:cTn>
                        </p:par>
                        <p:par>
                          <p:cTn id="78" fill="hold">
                            <p:stCondLst>
                              <p:cond delay="2500"/>
                            </p:stCondLst>
                            <p:childTnLst>
                              <p:par>
                                <p:cTn id="79" presetID="1" presetClass="exit" presetSubtype="0" fill="hold" grpId="5" nodeType="afterEffect">
                                  <p:stCondLst>
                                    <p:cond delay="500"/>
                                  </p:stCondLst>
                                  <p:childTnLst>
                                    <p:set>
                                      <p:cBhvr>
                                        <p:cTn id="80" dur="1" fill="hold">
                                          <p:stCondLst>
                                            <p:cond delay="0"/>
                                          </p:stCondLst>
                                        </p:cTn>
                                        <p:tgtEl>
                                          <p:spTgt spid="328711"/>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0"/>
                                          </p:stCondLst>
                                        </p:cTn>
                                        <p:tgtEl>
                                          <p:spTgt spid="328712"/>
                                        </p:tgtEl>
                                        <p:attrNameLst>
                                          <p:attrName>style.visibility</p:attrName>
                                        </p:attrNameLst>
                                      </p:cBhvr>
                                      <p:to>
                                        <p:strVal val="visible"/>
                                      </p:to>
                                    </p:set>
                                  </p:childTnLst>
                                </p:cTn>
                              </p:par>
                            </p:childTnLst>
                          </p:cTn>
                        </p:par>
                        <p:par>
                          <p:cTn id="83" fill="hold">
                            <p:stCondLst>
                              <p:cond delay="3000"/>
                            </p:stCondLst>
                            <p:childTnLst>
                              <p:par>
                                <p:cTn id="84" presetID="1" presetClass="exit" presetSubtype="0" fill="hold" grpId="1" nodeType="afterEffect">
                                  <p:stCondLst>
                                    <p:cond delay="500"/>
                                  </p:stCondLst>
                                  <p:childTnLst>
                                    <p:set>
                                      <p:cBhvr>
                                        <p:cTn id="85" dur="1" fill="hold">
                                          <p:stCondLst>
                                            <p:cond delay="0"/>
                                          </p:stCondLst>
                                        </p:cTn>
                                        <p:tgtEl>
                                          <p:spTgt spid="328712"/>
                                        </p:tgtEl>
                                        <p:attrNameLst>
                                          <p:attrName>style.visibility</p:attrName>
                                        </p:attrNameLst>
                                      </p:cBhvr>
                                      <p:to>
                                        <p:strVal val="hidden"/>
                                      </p:to>
                                    </p:set>
                                  </p:childTnLst>
                                </p:cTn>
                              </p:par>
                              <p:par>
                                <p:cTn id="86" presetID="1" presetClass="entr" presetSubtype="0" fill="hold" grpId="0" nodeType="withEffect">
                                  <p:stCondLst>
                                    <p:cond delay="500"/>
                                  </p:stCondLst>
                                  <p:childTnLst>
                                    <p:set>
                                      <p:cBhvr>
                                        <p:cTn id="87" dur="1" fill="hold">
                                          <p:stCondLst>
                                            <p:cond delay="0"/>
                                          </p:stCondLst>
                                        </p:cTn>
                                        <p:tgtEl>
                                          <p:spTgt spid="328713"/>
                                        </p:tgtEl>
                                        <p:attrNameLst>
                                          <p:attrName>style.visibility</p:attrName>
                                        </p:attrNameLst>
                                      </p:cBhvr>
                                      <p:to>
                                        <p:strVal val="visible"/>
                                      </p:to>
                                    </p:set>
                                  </p:childTnLst>
                                </p:cTn>
                              </p:par>
                            </p:childTnLst>
                          </p:cTn>
                        </p:par>
                        <p:par>
                          <p:cTn id="88" fill="hold">
                            <p:stCondLst>
                              <p:cond delay="3500"/>
                            </p:stCondLst>
                            <p:childTnLst>
                              <p:par>
                                <p:cTn id="89" presetID="1" presetClass="exit" presetSubtype="0" fill="hold" grpId="1" nodeType="afterEffect">
                                  <p:stCondLst>
                                    <p:cond delay="500"/>
                                  </p:stCondLst>
                                  <p:childTnLst>
                                    <p:set>
                                      <p:cBhvr>
                                        <p:cTn id="90" dur="1" fill="hold">
                                          <p:stCondLst>
                                            <p:cond delay="0"/>
                                          </p:stCondLst>
                                        </p:cTn>
                                        <p:tgtEl>
                                          <p:spTgt spid="328713"/>
                                        </p:tgtEl>
                                        <p:attrNameLst>
                                          <p:attrName>style.visibility</p:attrName>
                                        </p:attrNameLst>
                                      </p:cBhvr>
                                      <p:to>
                                        <p:strVal val="hidden"/>
                                      </p:to>
                                    </p:set>
                                  </p:childTnLst>
                                </p:cTn>
                              </p:par>
                              <p:par>
                                <p:cTn id="91" presetID="1" presetClass="entr" presetSubtype="0" fill="hold" grpId="2" nodeType="withEffect">
                                  <p:stCondLst>
                                    <p:cond delay="500"/>
                                  </p:stCondLst>
                                  <p:childTnLst>
                                    <p:set>
                                      <p:cBhvr>
                                        <p:cTn id="92" dur="1" fill="hold">
                                          <p:stCondLst>
                                            <p:cond delay="0"/>
                                          </p:stCondLst>
                                        </p:cTn>
                                        <p:tgtEl>
                                          <p:spTgt spid="328712"/>
                                        </p:tgtEl>
                                        <p:attrNameLst>
                                          <p:attrName>style.visibility</p:attrName>
                                        </p:attrNameLst>
                                      </p:cBhvr>
                                      <p:to>
                                        <p:strVal val="visible"/>
                                      </p:to>
                                    </p:set>
                                  </p:childTnLst>
                                </p:cTn>
                              </p:par>
                            </p:childTnLst>
                          </p:cTn>
                        </p:par>
                        <p:par>
                          <p:cTn id="93" fill="hold">
                            <p:stCondLst>
                              <p:cond delay="4000"/>
                            </p:stCondLst>
                            <p:childTnLst>
                              <p:par>
                                <p:cTn id="94" presetID="1" presetClass="exit" presetSubtype="0" fill="hold" grpId="3" nodeType="afterEffect">
                                  <p:stCondLst>
                                    <p:cond delay="500"/>
                                  </p:stCondLst>
                                  <p:childTnLst>
                                    <p:set>
                                      <p:cBhvr>
                                        <p:cTn id="95" dur="1" fill="hold">
                                          <p:stCondLst>
                                            <p:cond delay="0"/>
                                          </p:stCondLst>
                                        </p:cTn>
                                        <p:tgtEl>
                                          <p:spTgt spid="328712"/>
                                        </p:tgtEl>
                                        <p:attrNameLst>
                                          <p:attrName>style.visibility</p:attrName>
                                        </p:attrNameLst>
                                      </p:cBhvr>
                                      <p:to>
                                        <p:strVal val="hidden"/>
                                      </p:to>
                                    </p:set>
                                  </p:childTnLst>
                                </p:cTn>
                              </p:par>
                              <p:par>
                                <p:cTn id="96" presetID="1" presetClass="entr" presetSubtype="0" fill="hold" grpId="2" nodeType="withEffect">
                                  <p:stCondLst>
                                    <p:cond delay="500"/>
                                  </p:stCondLst>
                                  <p:childTnLst>
                                    <p:set>
                                      <p:cBhvr>
                                        <p:cTn id="97" dur="1" fill="hold">
                                          <p:stCondLst>
                                            <p:cond delay="0"/>
                                          </p:stCondLst>
                                        </p:cTn>
                                        <p:tgtEl>
                                          <p:spTgt spid="328713"/>
                                        </p:tgtEl>
                                        <p:attrNameLst>
                                          <p:attrName>style.visibility</p:attrName>
                                        </p:attrNameLst>
                                      </p:cBhvr>
                                      <p:to>
                                        <p:strVal val="visible"/>
                                      </p:to>
                                    </p:set>
                                  </p:childTnLst>
                                </p:cTn>
                              </p:par>
                            </p:childTnLst>
                          </p:cTn>
                        </p:par>
                        <p:par>
                          <p:cTn id="98" fill="hold">
                            <p:stCondLst>
                              <p:cond delay="4500"/>
                            </p:stCondLst>
                            <p:childTnLst>
                              <p:par>
                                <p:cTn id="99" presetID="1" presetClass="exit" presetSubtype="0" fill="hold" grpId="3" nodeType="afterEffect">
                                  <p:stCondLst>
                                    <p:cond delay="500"/>
                                  </p:stCondLst>
                                  <p:childTnLst>
                                    <p:set>
                                      <p:cBhvr>
                                        <p:cTn id="100" dur="1" fill="hold">
                                          <p:stCondLst>
                                            <p:cond delay="0"/>
                                          </p:stCondLst>
                                        </p:cTn>
                                        <p:tgtEl>
                                          <p:spTgt spid="328713"/>
                                        </p:tgtEl>
                                        <p:attrNameLst>
                                          <p:attrName>style.visibility</p:attrName>
                                        </p:attrNameLst>
                                      </p:cBhvr>
                                      <p:to>
                                        <p:strVal val="hidden"/>
                                      </p:to>
                                    </p:set>
                                  </p:childTnLst>
                                </p:cTn>
                              </p:par>
                              <p:par>
                                <p:cTn id="101" presetID="1" presetClass="entr" presetSubtype="0" fill="hold" grpId="4" nodeType="withEffect">
                                  <p:stCondLst>
                                    <p:cond delay="500"/>
                                  </p:stCondLst>
                                  <p:childTnLst>
                                    <p:set>
                                      <p:cBhvr>
                                        <p:cTn id="102" dur="1" fill="hold">
                                          <p:stCondLst>
                                            <p:cond delay="0"/>
                                          </p:stCondLst>
                                        </p:cTn>
                                        <p:tgtEl>
                                          <p:spTgt spid="328712"/>
                                        </p:tgtEl>
                                        <p:attrNameLst>
                                          <p:attrName>style.visibility</p:attrName>
                                        </p:attrNameLst>
                                      </p:cBhvr>
                                      <p:to>
                                        <p:strVal val="visible"/>
                                      </p:to>
                                    </p:set>
                                  </p:childTnLst>
                                </p:cTn>
                              </p:par>
                            </p:childTnLst>
                          </p:cTn>
                        </p:par>
                        <p:par>
                          <p:cTn id="103" fill="hold">
                            <p:stCondLst>
                              <p:cond delay="5000"/>
                            </p:stCondLst>
                            <p:childTnLst>
                              <p:par>
                                <p:cTn id="104" presetID="1" presetClass="exit" presetSubtype="0" fill="hold" grpId="5" nodeType="afterEffect">
                                  <p:stCondLst>
                                    <p:cond delay="500"/>
                                  </p:stCondLst>
                                  <p:childTnLst>
                                    <p:set>
                                      <p:cBhvr>
                                        <p:cTn id="105" dur="1" fill="hold">
                                          <p:stCondLst>
                                            <p:cond delay="0"/>
                                          </p:stCondLst>
                                        </p:cTn>
                                        <p:tgtEl>
                                          <p:spTgt spid="328712"/>
                                        </p:tgtEl>
                                        <p:attrNameLst>
                                          <p:attrName>style.visibility</p:attrName>
                                        </p:attrNameLst>
                                      </p:cBhvr>
                                      <p:to>
                                        <p:strVal val="hidden"/>
                                      </p:to>
                                    </p:set>
                                  </p:childTnLst>
                                </p:cTn>
                              </p:par>
                              <p:par>
                                <p:cTn id="106" presetID="1" presetClass="entr" presetSubtype="0" fill="hold" grpId="4" nodeType="withEffect">
                                  <p:stCondLst>
                                    <p:cond delay="500"/>
                                  </p:stCondLst>
                                  <p:childTnLst>
                                    <p:set>
                                      <p:cBhvr>
                                        <p:cTn id="107" dur="1" fill="hold">
                                          <p:stCondLst>
                                            <p:cond delay="0"/>
                                          </p:stCondLst>
                                        </p:cTn>
                                        <p:tgtEl>
                                          <p:spTgt spid="328713"/>
                                        </p:tgtEl>
                                        <p:attrNameLst>
                                          <p:attrName>style.visibility</p:attrName>
                                        </p:attrNameLst>
                                      </p:cBhvr>
                                      <p:to>
                                        <p:strVal val="visible"/>
                                      </p:to>
                                    </p:set>
                                  </p:childTnLst>
                                </p:cTn>
                              </p:par>
                            </p:childTnLst>
                          </p:cTn>
                        </p:par>
                        <p:par>
                          <p:cTn id="108" fill="hold">
                            <p:stCondLst>
                              <p:cond delay="5500"/>
                            </p:stCondLst>
                            <p:childTnLst>
                              <p:par>
                                <p:cTn id="109" presetID="1" presetClass="exit" presetSubtype="0" fill="hold" grpId="5" nodeType="afterEffect">
                                  <p:stCondLst>
                                    <p:cond delay="500"/>
                                  </p:stCondLst>
                                  <p:childTnLst>
                                    <p:set>
                                      <p:cBhvr>
                                        <p:cTn id="110" dur="1" fill="hold">
                                          <p:stCondLst>
                                            <p:cond delay="0"/>
                                          </p:stCondLst>
                                        </p:cTn>
                                        <p:tgtEl>
                                          <p:spTgt spid="328713"/>
                                        </p:tgtEl>
                                        <p:attrNameLst>
                                          <p:attrName>style.visibility</p:attrName>
                                        </p:attrNameLst>
                                      </p:cBhvr>
                                      <p:to>
                                        <p:strVal val="hidden"/>
                                      </p:to>
                                    </p:set>
                                  </p:childTnLst>
                                </p:cTn>
                              </p:par>
                              <p:par>
                                <p:cTn id="111" presetID="9" presetClass="entr" presetSubtype="0" fill="hold" grpId="0" nodeType="withEffect">
                                  <p:stCondLst>
                                    <p:cond delay="500"/>
                                  </p:stCondLst>
                                  <p:childTnLst>
                                    <p:set>
                                      <p:cBhvr>
                                        <p:cTn id="112" dur="1" fill="hold">
                                          <p:stCondLst>
                                            <p:cond delay="0"/>
                                          </p:stCondLst>
                                        </p:cTn>
                                        <p:tgtEl>
                                          <p:spTgt spid="328714"/>
                                        </p:tgtEl>
                                        <p:attrNameLst>
                                          <p:attrName>style.visibility</p:attrName>
                                        </p:attrNameLst>
                                      </p:cBhvr>
                                      <p:to>
                                        <p:strVal val="visible"/>
                                      </p:to>
                                    </p:set>
                                    <p:animEffect transition="in" filter="dissolve">
                                      <p:cBhvr>
                                        <p:cTn id="113" dur="500"/>
                                        <p:tgtEl>
                                          <p:spTgt spid="328714"/>
                                        </p:tgtEl>
                                      </p:cBhvr>
                                    </p:animEffect>
                                  </p:childTnLst>
                                </p:cTn>
                              </p:par>
                              <p:par>
                                <p:cTn id="114" presetID="9" presetClass="entr" presetSubtype="0" fill="hold" grpId="0" nodeType="withEffect">
                                  <p:stCondLst>
                                    <p:cond delay="500"/>
                                  </p:stCondLst>
                                  <p:childTnLst>
                                    <p:set>
                                      <p:cBhvr>
                                        <p:cTn id="115" dur="1" fill="hold">
                                          <p:stCondLst>
                                            <p:cond delay="0"/>
                                          </p:stCondLst>
                                        </p:cTn>
                                        <p:tgtEl>
                                          <p:spTgt spid="328715"/>
                                        </p:tgtEl>
                                        <p:attrNameLst>
                                          <p:attrName>style.visibility</p:attrName>
                                        </p:attrNameLst>
                                      </p:cBhvr>
                                      <p:to>
                                        <p:strVal val="visible"/>
                                      </p:to>
                                    </p:set>
                                    <p:animEffect transition="in" filter="dissolve">
                                      <p:cBhvr>
                                        <p:cTn id="116" dur="500"/>
                                        <p:tgtEl>
                                          <p:spTgt spid="32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08" grpId="1" animBg="1"/>
      <p:bldP spid="328708" grpId="2" animBg="1"/>
      <p:bldP spid="328708" grpId="3" animBg="1"/>
      <p:bldP spid="328708" grpId="4" animBg="1"/>
      <p:bldP spid="328708" grpId="5" animBg="1"/>
      <p:bldP spid="328709" grpId="0" animBg="1"/>
      <p:bldP spid="328709" grpId="1" animBg="1"/>
      <p:bldP spid="328709" grpId="2" animBg="1"/>
      <p:bldP spid="328709" grpId="3" animBg="1"/>
      <p:bldP spid="328709" grpId="4" animBg="1"/>
      <p:bldP spid="328709" grpId="5" animBg="1"/>
      <p:bldP spid="328710" grpId="0" animBg="1"/>
      <p:bldP spid="328710" grpId="1" animBg="1"/>
      <p:bldP spid="328710" grpId="2" animBg="1"/>
      <p:bldP spid="328710" grpId="3" animBg="1"/>
      <p:bldP spid="328710" grpId="4" animBg="1"/>
      <p:bldP spid="328710" grpId="5" animBg="1"/>
      <p:bldP spid="328711" grpId="0" animBg="1"/>
      <p:bldP spid="328711" grpId="1" animBg="1"/>
      <p:bldP spid="328711" grpId="2" animBg="1"/>
      <p:bldP spid="328711" grpId="3" animBg="1"/>
      <p:bldP spid="328711" grpId="4" animBg="1"/>
      <p:bldP spid="328711" grpId="5" animBg="1"/>
      <p:bldP spid="328712" grpId="0" animBg="1"/>
      <p:bldP spid="328712" grpId="1" animBg="1"/>
      <p:bldP spid="328712" grpId="2" animBg="1"/>
      <p:bldP spid="328712" grpId="3" animBg="1"/>
      <p:bldP spid="328712" grpId="4" animBg="1"/>
      <p:bldP spid="328712" grpId="5" animBg="1"/>
      <p:bldP spid="328713" grpId="0" animBg="1"/>
      <p:bldP spid="328713" grpId="1" animBg="1"/>
      <p:bldP spid="328713" grpId="2" animBg="1"/>
      <p:bldP spid="328713" grpId="3" animBg="1"/>
      <p:bldP spid="328713" grpId="4" animBg="1"/>
      <p:bldP spid="328713" grpId="5" animBg="1"/>
      <p:bldP spid="328714" grpId="0" animBg="1"/>
      <p:bldP spid="328715" grpId="0" animBg="1"/>
      <p:bldP spid="328716" grpId="0"/>
      <p:bldP spid="328716" grpId="1"/>
      <p:bldP spid="3287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9144000" cy="1143000"/>
          </a:xfrm>
          <a:solidFill>
            <a:srgbClr val="3AA082"/>
          </a:solidFill>
        </p:spPr>
        <p:txBody>
          <a:bodyPr lIns="274320"/>
          <a:lstStyle/>
          <a:p>
            <a:pPr algn="l" eaLnBrk="1" hangingPunct="1">
              <a:lnSpc>
                <a:spcPts val="4200"/>
              </a:lnSpc>
            </a:pPr>
            <a:r>
              <a:rPr lang="en-US" b="1" smtClean="0">
                <a:solidFill>
                  <a:srgbClr val="F8F6E3"/>
                </a:solidFill>
              </a:rPr>
              <a:t>Perceptual Constancy</a:t>
            </a:r>
          </a:p>
        </p:txBody>
      </p:sp>
      <p:sp>
        <p:nvSpPr>
          <p:cNvPr id="87043" name="Content Placeholder 2"/>
          <p:cNvSpPr>
            <a:spLocks noGrp="1"/>
          </p:cNvSpPr>
          <p:nvPr>
            <p:ph idx="1"/>
          </p:nvPr>
        </p:nvSpPr>
        <p:spPr>
          <a:xfrm>
            <a:off x="434975" y="1401763"/>
            <a:ext cx="8229600" cy="4678362"/>
          </a:xfrm>
        </p:spPr>
        <p:txBody>
          <a:bodyPr/>
          <a:lstStyle/>
          <a:p>
            <a:pPr marL="0" indent="0" eaLnBrk="1" hangingPunct="1">
              <a:lnSpc>
                <a:spcPts val="3200"/>
              </a:lnSpc>
              <a:spcBef>
                <a:spcPct val="0"/>
              </a:spcBef>
              <a:buFont typeface="Arial" charset="0"/>
              <a:buNone/>
            </a:pPr>
            <a:r>
              <a:rPr lang="en-US" smtClean="0"/>
              <a:t>Our ability to see objects as appearing the same even under different lighting conditions, at different distances and angles, is called </a:t>
            </a:r>
            <a:r>
              <a:rPr lang="en-US" b="1" smtClean="0">
                <a:solidFill>
                  <a:srgbClr val="444EA2"/>
                </a:solidFill>
              </a:rPr>
              <a:t>perceptual constancy</a:t>
            </a:r>
            <a:r>
              <a:rPr lang="en-US" smtClean="0"/>
              <a:t>. </a:t>
            </a:r>
            <a:r>
              <a:rPr lang="en-US" i="1" smtClean="0"/>
              <a:t>Perceptual constancy </a:t>
            </a:r>
            <a:r>
              <a:rPr lang="en-US" smtClean="0"/>
              <a:t>is a top-down process.</a:t>
            </a:r>
          </a:p>
          <a:p>
            <a:pPr marL="0" indent="0" eaLnBrk="1" hangingPunct="1">
              <a:lnSpc>
                <a:spcPts val="3200"/>
              </a:lnSpc>
              <a:spcAft>
                <a:spcPts val="600"/>
              </a:spcAft>
              <a:buFont typeface="Arial" charset="0"/>
              <a:buNone/>
            </a:pPr>
            <a:endParaRPr lang="en-US" b="1" smtClean="0"/>
          </a:p>
          <a:p>
            <a:pPr marL="0" indent="0" eaLnBrk="1" hangingPunct="1">
              <a:lnSpc>
                <a:spcPts val="3200"/>
              </a:lnSpc>
              <a:spcAft>
                <a:spcPts val="600"/>
              </a:spcAft>
              <a:buFont typeface="Arial" charset="0"/>
              <a:buNone/>
            </a:pPr>
            <a:r>
              <a:rPr lang="en-US" b="1" smtClean="0"/>
              <a:t>Examples: </a:t>
            </a:r>
          </a:p>
          <a:p>
            <a:pPr marL="0" indent="0" eaLnBrk="1" hangingPunct="1">
              <a:lnSpc>
                <a:spcPts val="3200"/>
              </a:lnSpc>
              <a:spcAft>
                <a:spcPts val="600"/>
              </a:spcAft>
              <a:buFont typeface="Wingdings" pitchFamily="-65" charset="2"/>
              <a:buChar char="§"/>
            </a:pPr>
            <a:r>
              <a:rPr lang="en-US" smtClean="0"/>
              <a:t>color and brightness constancy </a:t>
            </a:r>
          </a:p>
          <a:p>
            <a:pPr marL="0" indent="0" eaLnBrk="1" hangingPunct="1">
              <a:lnSpc>
                <a:spcPts val="3200"/>
              </a:lnSpc>
              <a:spcAft>
                <a:spcPts val="600"/>
              </a:spcAft>
              <a:buFont typeface="Wingdings" pitchFamily="-65" charset="2"/>
              <a:buChar char="§"/>
            </a:pPr>
            <a:r>
              <a:rPr lang="en-US" smtClean="0"/>
              <a:t>shape and size constancy</a:t>
            </a:r>
          </a:p>
        </p:txBody>
      </p:sp>
      <p:sp>
        <p:nvSpPr>
          <p:cNvPr id="87044" name="Slide Number Placeholder 3"/>
          <p:cNvSpPr>
            <a:spLocks noGrp="1"/>
          </p:cNvSpPr>
          <p:nvPr>
            <p:ph type="sldNum" sz="quarter" idx="12"/>
          </p:nvPr>
        </p:nvSpPr>
        <p:spPr bwMode="auto">
          <a:noFill/>
          <a:ln>
            <a:miter lim="800000"/>
            <a:headEnd/>
            <a:tailEnd/>
          </a:ln>
        </p:spPr>
        <p:txBody>
          <a:bodyPr/>
          <a:lstStyle/>
          <a:p>
            <a:fld id="{97170844-2235-40FA-9F5C-84A0E23CA6EB}" type="slidenum">
              <a:rPr lang="en-US"/>
              <a:pPr/>
              <a:t>14</a:t>
            </a:fld>
            <a:endParaRPr lang="en-US"/>
          </a:p>
        </p:txBody>
      </p:sp>
    </p:spTree>
    <p:extLst>
      <p:ext uri="{BB962C8B-B14F-4D97-AF65-F5344CB8AC3E}">
        <p14:creationId xmlns:p14="http://schemas.microsoft.com/office/powerpoint/2010/main" xmlns="" val="3650738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4572000" cy="1143000"/>
          </a:xfrm>
        </p:spPr>
        <p:txBody>
          <a:bodyPr/>
          <a:lstStyle/>
          <a:p>
            <a:pPr eaLnBrk="1" hangingPunct="1"/>
            <a:r>
              <a:rPr lang="en-US" sz="4800" b="1" smtClean="0">
                <a:solidFill>
                  <a:srgbClr val="3AA082"/>
                </a:solidFill>
              </a:rPr>
              <a:t>Color Constancy</a:t>
            </a:r>
          </a:p>
        </p:txBody>
      </p:sp>
      <p:sp>
        <p:nvSpPr>
          <p:cNvPr id="3" name="Content Placeholder 2"/>
          <p:cNvSpPr>
            <a:spLocks noGrp="1"/>
          </p:cNvSpPr>
          <p:nvPr>
            <p:ph idx="1"/>
          </p:nvPr>
        </p:nvSpPr>
        <p:spPr>
          <a:xfrm>
            <a:off x="304800" y="1295400"/>
            <a:ext cx="5181600" cy="3425825"/>
          </a:xfrm>
        </p:spPr>
        <p:txBody>
          <a:bodyPr>
            <a:normAutofit fontScale="55000" lnSpcReduction="20000"/>
          </a:bodyPr>
          <a:lstStyle/>
          <a:p>
            <a:pPr eaLnBrk="1" hangingPunct="1">
              <a:lnSpc>
                <a:spcPts val="3200"/>
              </a:lnSpc>
              <a:spcAft>
                <a:spcPts val="600"/>
              </a:spcAft>
              <a:buFont typeface="Wingdings" pitchFamily="-65" charset="2"/>
              <a:buChar char="§"/>
            </a:pPr>
            <a:r>
              <a:rPr lang="en-US" smtClean="0"/>
              <a:t>This </a:t>
            </a:r>
            <a:r>
              <a:rPr lang="en-US" i="1" smtClean="0"/>
              <a:t>ability to see a consistent color in changing illumination </a:t>
            </a:r>
            <a:r>
              <a:rPr lang="en-US" smtClean="0"/>
              <a:t>helps us see the three sides as all being yellow, because our brain compensates for shading. </a:t>
            </a:r>
          </a:p>
          <a:p>
            <a:pPr eaLnBrk="1" hangingPunct="1">
              <a:lnSpc>
                <a:spcPts val="3200"/>
              </a:lnSpc>
              <a:spcAft>
                <a:spcPts val="600"/>
              </a:spcAft>
              <a:buFont typeface="Wingdings" pitchFamily="-65" charset="2"/>
              <a:buChar char="§"/>
            </a:pPr>
            <a:r>
              <a:rPr lang="en-US" smtClean="0"/>
              <a:t>As a result, we interpret three same-color blue dots, with shades that are not adjusted for shading, as being of three different colors.</a:t>
            </a:r>
          </a:p>
        </p:txBody>
      </p:sp>
      <p:pic>
        <p:nvPicPr>
          <p:cNvPr id="89092" name="Picture 2"/>
          <p:cNvPicPr>
            <a:picLocks noChangeAspect="1" noChangeArrowheads="1"/>
          </p:cNvPicPr>
          <p:nvPr/>
        </p:nvPicPr>
        <p:blipFill>
          <a:blip r:embed="rId3" cstate="print"/>
          <a:srcRect r="46576"/>
          <a:stretch>
            <a:fillRect/>
          </a:stretch>
        </p:blipFill>
        <p:spPr bwMode="auto">
          <a:xfrm>
            <a:off x="5943600" y="1387475"/>
            <a:ext cx="2971800" cy="301783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l="57533"/>
          <a:stretch>
            <a:fillRect/>
          </a:stretch>
        </p:blipFill>
        <p:spPr bwMode="auto">
          <a:xfrm>
            <a:off x="5943600" y="1387475"/>
            <a:ext cx="2362200" cy="3017838"/>
          </a:xfrm>
          <a:prstGeom prst="rect">
            <a:avLst/>
          </a:prstGeom>
          <a:noFill/>
          <a:ln w="9525">
            <a:noFill/>
            <a:miter lim="800000"/>
            <a:headEnd/>
            <a:tailEnd/>
          </a:ln>
        </p:spPr>
      </p:pic>
      <p:sp>
        <p:nvSpPr>
          <p:cNvPr id="89094" name="Slide Number Placeholder 5"/>
          <p:cNvSpPr>
            <a:spLocks noGrp="1"/>
          </p:cNvSpPr>
          <p:nvPr>
            <p:ph type="sldNum" sz="quarter" idx="12"/>
          </p:nvPr>
        </p:nvSpPr>
        <p:spPr bwMode="auto">
          <a:noFill/>
          <a:ln>
            <a:miter lim="800000"/>
            <a:headEnd/>
            <a:tailEnd/>
          </a:ln>
        </p:spPr>
        <p:txBody>
          <a:bodyPr/>
          <a:lstStyle/>
          <a:p>
            <a:fld id="{11492AD9-61C5-4FC6-A92D-BACED9DA903F}" type="slidenum">
              <a:rPr lang="en-US"/>
              <a:pPr/>
              <a:t>15</a:t>
            </a:fld>
            <a:endParaRPr lang="en-US"/>
          </a:p>
        </p:txBody>
      </p:sp>
    </p:spTree>
    <p:extLst>
      <p:ext uri="{BB962C8B-B14F-4D97-AF65-F5344CB8AC3E}">
        <p14:creationId xmlns:p14="http://schemas.microsoft.com/office/powerpoint/2010/main" xmlns="" val="519264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nodeType="afterGroup">
                            <p:stCondLst>
                              <p:cond delay="0"/>
                            </p:stCondLst>
                            <p:childTnLst>
                              <p:par>
                                <p:cTn id="18" presetID="42" presetClass="path" presetSubtype="0" accel="50000" decel="50000" fill="hold" nodeType="afterEffect">
                                  <p:stCondLst>
                                    <p:cond delay="0"/>
                                  </p:stCondLst>
                                  <p:childTnLst>
                                    <p:animMotion origin="layout" path="M 3.33333E-6 -2.22222E-6 L -0.00122 0.36482 " pathEditMode="relative" rAng="0" ptsTypes="AA">
                                      <p:cBhvr>
                                        <p:cTn id="19" dur="2000" fill="hold"/>
                                        <p:tgtEl>
                                          <p:spTgt spid="5"/>
                                        </p:tgtEl>
                                        <p:attrNameLst>
                                          <p:attrName>ppt_x</p:attrName>
                                          <p:attrName>ppt_y</p:attrName>
                                        </p:attrNameLst>
                                      </p:cBhvr>
                                      <p:rCtr x="-69" y="1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AdelsonShadowIllu"/>
          <p:cNvPicPr>
            <a:picLocks noChangeAspect="1" noChangeArrowheads="1"/>
          </p:cNvPicPr>
          <p:nvPr/>
        </p:nvPicPr>
        <p:blipFill>
          <a:blip r:embed="rId3" cstate="print"/>
          <a:srcRect/>
          <a:stretch>
            <a:fillRect/>
          </a:stretch>
        </p:blipFill>
        <p:spPr bwMode="auto">
          <a:xfrm>
            <a:off x="1066800" y="514350"/>
            <a:ext cx="8077200" cy="6343650"/>
          </a:xfrm>
          <a:prstGeom prst="rect">
            <a:avLst/>
          </a:prstGeom>
          <a:noFill/>
          <a:ln w="9525">
            <a:noFill/>
            <a:miter lim="800000"/>
            <a:headEnd/>
            <a:tailEnd/>
          </a:ln>
        </p:spPr>
      </p:pic>
      <p:sp>
        <p:nvSpPr>
          <p:cNvPr id="91139" name="Title 1"/>
          <p:cNvSpPr>
            <a:spLocks noGrp="1"/>
          </p:cNvSpPr>
          <p:nvPr>
            <p:ph type="title"/>
          </p:nvPr>
        </p:nvSpPr>
        <p:spPr>
          <a:xfrm>
            <a:off x="155575" y="0"/>
            <a:ext cx="6172200" cy="838200"/>
          </a:xfrm>
        </p:spPr>
        <p:txBody>
          <a:bodyPr/>
          <a:lstStyle/>
          <a:p>
            <a:pPr algn="l" eaLnBrk="1" hangingPunct="1"/>
            <a:r>
              <a:rPr lang="en-US" sz="4000" b="1" smtClean="0">
                <a:solidFill>
                  <a:srgbClr val="3AA082"/>
                </a:solidFill>
              </a:rPr>
              <a:t>Brightness Constancy</a:t>
            </a:r>
          </a:p>
        </p:txBody>
      </p:sp>
      <p:pic>
        <p:nvPicPr>
          <p:cNvPr id="5" name="Picture 4" descr="AdelShadIlluPROOF"/>
          <p:cNvPicPr>
            <a:picLocks noChangeAspect="1" noChangeArrowheads="1"/>
          </p:cNvPicPr>
          <p:nvPr/>
        </p:nvPicPr>
        <p:blipFill>
          <a:blip r:embed="rId4" cstate="print">
            <a:clrChange>
              <a:clrFrom>
                <a:srgbClr val="E6E6DE"/>
              </a:clrFrom>
              <a:clrTo>
                <a:srgbClr val="E6E6DE">
                  <a:alpha val="0"/>
                </a:srgbClr>
              </a:clrTo>
            </a:clrChange>
          </a:blip>
          <a:srcRect l="3999" t="4004" r="1601" b="1610"/>
          <a:stretch>
            <a:fillRect/>
          </a:stretch>
        </p:blipFill>
        <p:spPr bwMode="auto">
          <a:xfrm>
            <a:off x="1154113" y="514350"/>
            <a:ext cx="8164512" cy="6446838"/>
          </a:xfrm>
          <a:prstGeom prst="rect">
            <a:avLst/>
          </a:prstGeom>
          <a:noFill/>
          <a:ln w="9525">
            <a:noFill/>
            <a:miter lim="800000"/>
            <a:headEnd/>
            <a:tailEnd/>
          </a:ln>
        </p:spPr>
      </p:pic>
      <p:sp>
        <p:nvSpPr>
          <p:cNvPr id="91141" name="Rectangle 3"/>
          <p:cNvSpPr>
            <a:spLocks noGrp="1" noChangeArrowheads="1"/>
          </p:cNvSpPr>
          <p:nvPr>
            <p:ph type="body" idx="1"/>
          </p:nvPr>
        </p:nvSpPr>
        <p:spPr>
          <a:xfrm>
            <a:off x="155575" y="892175"/>
            <a:ext cx="3867150" cy="1476375"/>
          </a:xfrm>
        </p:spPr>
        <p:txBody>
          <a:bodyPr>
            <a:normAutofit fontScale="32500" lnSpcReduction="20000"/>
          </a:bodyPr>
          <a:lstStyle/>
          <a:p>
            <a:pPr marL="0" indent="0" eaLnBrk="1" hangingPunct="1">
              <a:lnSpc>
                <a:spcPts val="2400"/>
              </a:lnSpc>
              <a:spcAft>
                <a:spcPts val="600"/>
              </a:spcAft>
              <a:buFont typeface="Arial" charset="0"/>
              <a:buNone/>
            </a:pPr>
            <a:r>
              <a:rPr lang="en-US" sz="2800" smtClean="0"/>
              <a:t>On this screen, squares A and B are exactly the same shade of gray. </a:t>
            </a:r>
          </a:p>
          <a:p>
            <a:pPr marL="0" indent="0" eaLnBrk="1" hangingPunct="1">
              <a:lnSpc>
                <a:spcPts val="2400"/>
              </a:lnSpc>
              <a:spcAft>
                <a:spcPts val="600"/>
              </a:spcAft>
              <a:buFont typeface="Arial" charset="0"/>
              <a:buNone/>
            </a:pPr>
            <a:r>
              <a:rPr lang="en-US" sz="2800" smtClean="0"/>
              <a:t>You can see this when you connect them. </a:t>
            </a:r>
          </a:p>
          <a:p>
            <a:pPr marL="0" indent="0" eaLnBrk="1" hangingPunct="1">
              <a:lnSpc>
                <a:spcPts val="2400"/>
              </a:lnSpc>
              <a:spcAft>
                <a:spcPts val="600"/>
              </a:spcAft>
              <a:buFont typeface="Arial" charset="0"/>
              <a:buNone/>
            </a:pPr>
            <a:r>
              <a:rPr lang="en-US" sz="2800" smtClean="0"/>
              <a:t>So why does B look lighter?</a:t>
            </a:r>
          </a:p>
        </p:txBody>
      </p:sp>
      <p:sp>
        <p:nvSpPr>
          <p:cNvPr id="91142" name="Slide Number Placeholder 5"/>
          <p:cNvSpPr>
            <a:spLocks noGrp="1"/>
          </p:cNvSpPr>
          <p:nvPr>
            <p:ph type="sldNum" sz="quarter" idx="12"/>
          </p:nvPr>
        </p:nvSpPr>
        <p:spPr bwMode="auto">
          <a:noFill/>
          <a:ln>
            <a:miter lim="800000"/>
            <a:headEnd/>
            <a:tailEnd/>
          </a:ln>
        </p:spPr>
        <p:txBody>
          <a:bodyPr/>
          <a:lstStyle/>
          <a:p>
            <a:fld id="{92D0CF5F-19F9-4450-BF5B-D75AF6063B28}" type="slidenum">
              <a:rPr lang="en-US"/>
              <a:pPr/>
              <a:t>16</a:t>
            </a:fld>
            <a:endParaRPr lang="en-US"/>
          </a:p>
        </p:txBody>
      </p:sp>
    </p:spTree>
    <p:extLst>
      <p:ext uri="{BB962C8B-B14F-4D97-AF65-F5344CB8AC3E}">
        <p14:creationId xmlns:p14="http://schemas.microsoft.com/office/powerpoint/2010/main" xmlns="" val="318231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7586"/>
                                        </p:tgtEl>
                                      </p:cBhvr>
                                    </p:animEffect>
                                    <p:set>
                                      <p:cBhvr>
                                        <p:cTn id="7" dur="1" fill="hold">
                                          <p:stCondLst>
                                            <p:cond delay="499"/>
                                          </p:stCondLst>
                                        </p:cTn>
                                        <p:tgtEl>
                                          <p:spTgt spid="6758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b="1" smtClean="0">
                <a:solidFill>
                  <a:srgbClr val="3AA082"/>
                </a:solidFill>
              </a:rPr>
              <a:t>Shape Constancy</a:t>
            </a:r>
          </a:p>
        </p:txBody>
      </p:sp>
      <p:sp>
        <p:nvSpPr>
          <p:cNvPr id="93187" name="Content Placeholder 2"/>
          <p:cNvSpPr>
            <a:spLocks noGrp="1"/>
          </p:cNvSpPr>
          <p:nvPr>
            <p:ph idx="1"/>
          </p:nvPr>
        </p:nvSpPr>
        <p:spPr>
          <a:xfrm>
            <a:off x="617538" y="1219200"/>
            <a:ext cx="8229600" cy="1524000"/>
          </a:xfrm>
        </p:spPr>
        <p:txBody>
          <a:bodyPr/>
          <a:lstStyle/>
          <a:p>
            <a:pPr marL="0" indent="0" eaLnBrk="1" hangingPunct="1">
              <a:lnSpc>
                <a:spcPts val="2400"/>
              </a:lnSpc>
              <a:spcAft>
                <a:spcPts val="600"/>
              </a:spcAft>
              <a:buFont typeface="Arial" charset="0"/>
              <a:buNone/>
            </a:pPr>
            <a:r>
              <a:rPr lang="en-US" sz="2800" smtClean="0"/>
              <a:t>Shape constancy refers to the ability to perceive objects as having a constant shape despite receiving different sensory images. This helps us see the door as a rectangle as it opens. Because of this, we may think the red shapes on screen are also rectangles.</a:t>
            </a:r>
            <a:endParaRPr lang="en-US" sz="2800" i="1" smtClean="0"/>
          </a:p>
        </p:txBody>
      </p:sp>
      <p:sp>
        <p:nvSpPr>
          <p:cNvPr id="93188" name="Content Placeholder 2"/>
          <p:cNvSpPr txBox="1">
            <a:spLocks/>
          </p:cNvSpPr>
          <p:nvPr/>
        </p:nvSpPr>
        <p:spPr bwMode="auto">
          <a:xfrm>
            <a:off x="701675" y="2305050"/>
            <a:ext cx="7585075" cy="673100"/>
          </a:xfrm>
          <a:prstGeom prst="rect">
            <a:avLst/>
          </a:prstGeom>
          <a:noFill/>
          <a:ln w="9525">
            <a:noFill/>
            <a:miter lim="800000"/>
            <a:headEnd/>
            <a:tailEnd/>
          </a:ln>
        </p:spPr>
        <p:txBody>
          <a:bodyPr/>
          <a:lstStyle/>
          <a:p>
            <a:pPr>
              <a:lnSpc>
                <a:spcPts val="2400"/>
              </a:lnSpc>
              <a:spcBef>
                <a:spcPct val="20000"/>
              </a:spcBef>
              <a:spcAft>
                <a:spcPts val="600"/>
              </a:spcAft>
              <a:buFont typeface="Arial" charset="0"/>
              <a:buNone/>
            </a:pPr>
            <a:endParaRPr lang="en-US" sz="2800">
              <a:latin typeface="Calibri" pitchFamily="-65" charset="0"/>
            </a:endParaRPr>
          </a:p>
        </p:txBody>
      </p:sp>
      <p:pic>
        <p:nvPicPr>
          <p:cNvPr id="11266" name="Picture 2"/>
          <p:cNvPicPr>
            <a:picLocks noChangeAspect="1" noChangeArrowheads="1"/>
          </p:cNvPicPr>
          <p:nvPr/>
        </p:nvPicPr>
        <p:blipFill>
          <a:blip r:embed="rId3" cstate="print"/>
          <a:srcRect/>
          <a:stretch>
            <a:fillRect/>
          </a:stretch>
        </p:blipFill>
        <p:spPr bwMode="auto">
          <a:xfrm>
            <a:off x="701675" y="3106738"/>
            <a:ext cx="7078663" cy="3328987"/>
          </a:xfrm>
          <a:prstGeom prst="rect">
            <a:avLst/>
          </a:prstGeom>
          <a:noFill/>
          <a:ln w="9525">
            <a:noFill/>
            <a:miter lim="800000"/>
            <a:headEnd/>
            <a:tailEnd/>
          </a:ln>
        </p:spPr>
      </p:pic>
      <p:grpSp>
        <p:nvGrpSpPr>
          <p:cNvPr id="93190" name="Group 6"/>
          <p:cNvGrpSpPr>
            <a:grpSpLocks/>
          </p:cNvGrpSpPr>
          <p:nvPr/>
        </p:nvGrpSpPr>
        <p:grpSpPr bwMode="auto">
          <a:xfrm>
            <a:off x="1074738" y="3143250"/>
            <a:ext cx="5924550" cy="3108325"/>
            <a:chOff x="1074420" y="3143250"/>
            <a:chExt cx="5924550" cy="3108960"/>
          </a:xfrm>
        </p:grpSpPr>
        <p:sp>
          <p:nvSpPr>
            <p:cNvPr id="6" name="Rectangle 5"/>
            <p:cNvSpPr/>
            <p:nvPr/>
          </p:nvSpPr>
          <p:spPr>
            <a:xfrm>
              <a:off x="1074420" y="3371897"/>
              <a:ext cx="1165225" cy="2777105"/>
            </a:xfrm>
            <a:prstGeom prst="rect">
              <a:avLst/>
            </a:prstGeom>
            <a:noFill/>
            <a:ln w="76200">
              <a:solidFill>
                <a:srgbClr val="A939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3657282" y="3268689"/>
              <a:ext cx="1063625" cy="2961292"/>
            </a:xfrm>
            <a:custGeom>
              <a:avLst/>
              <a:gdLst>
                <a:gd name="connsiteX0" fmla="*/ 0 w 1165860"/>
                <a:gd name="connsiteY0" fmla="*/ 0 h 2777490"/>
                <a:gd name="connsiteX1" fmla="*/ 1165860 w 1165860"/>
                <a:gd name="connsiteY1" fmla="*/ 0 h 2777490"/>
                <a:gd name="connsiteX2" fmla="*/ 1165860 w 1165860"/>
                <a:gd name="connsiteY2" fmla="*/ 2777490 h 2777490"/>
                <a:gd name="connsiteX3" fmla="*/ 0 w 1165860"/>
                <a:gd name="connsiteY3" fmla="*/ 2777490 h 2777490"/>
                <a:gd name="connsiteX4" fmla="*/ 0 w 1165860"/>
                <a:gd name="connsiteY4" fmla="*/ 0 h 2777490"/>
                <a:gd name="connsiteX0" fmla="*/ 0 w 1165860"/>
                <a:gd name="connsiteY0" fmla="*/ 0 h 2857500"/>
                <a:gd name="connsiteX1" fmla="*/ 1165860 w 1165860"/>
                <a:gd name="connsiteY1" fmla="*/ 0 h 2857500"/>
                <a:gd name="connsiteX2" fmla="*/ 1062990 w 1165860"/>
                <a:gd name="connsiteY2" fmla="*/ 2857500 h 2857500"/>
                <a:gd name="connsiteX3" fmla="*/ 0 w 1165860"/>
                <a:gd name="connsiteY3" fmla="*/ 2777490 h 2857500"/>
                <a:gd name="connsiteX4" fmla="*/ 0 w 1165860"/>
                <a:gd name="connsiteY4" fmla="*/ 0 h 2857500"/>
                <a:gd name="connsiteX0" fmla="*/ 0 w 1062990"/>
                <a:gd name="connsiteY0" fmla="*/ 102870 h 2960370"/>
                <a:gd name="connsiteX1" fmla="*/ 1062990 w 1062990"/>
                <a:gd name="connsiteY1" fmla="*/ 0 h 2960370"/>
                <a:gd name="connsiteX2" fmla="*/ 1062990 w 1062990"/>
                <a:gd name="connsiteY2" fmla="*/ 2960370 h 2960370"/>
                <a:gd name="connsiteX3" fmla="*/ 0 w 1062990"/>
                <a:gd name="connsiteY3" fmla="*/ 2880360 h 2960370"/>
                <a:gd name="connsiteX4" fmla="*/ 0 w 1062990"/>
                <a:gd name="connsiteY4" fmla="*/ 102870 h 296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990" h="2960370">
                  <a:moveTo>
                    <a:pt x="0" y="102870"/>
                  </a:moveTo>
                  <a:lnTo>
                    <a:pt x="1062990" y="0"/>
                  </a:lnTo>
                  <a:lnTo>
                    <a:pt x="1062990" y="2960370"/>
                  </a:lnTo>
                  <a:lnTo>
                    <a:pt x="0" y="2880360"/>
                  </a:lnTo>
                  <a:lnTo>
                    <a:pt x="0" y="102870"/>
                  </a:lnTo>
                  <a:close/>
                </a:path>
              </a:pathLst>
            </a:custGeom>
            <a:noFill/>
            <a:ln w="76200">
              <a:solidFill>
                <a:srgbClr val="A939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7"/>
            <p:cNvSpPr/>
            <p:nvPr/>
          </p:nvSpPr>
          <p:spPr>
            <a:xfrm>
              <a:off x="6416357" y="3143250"/>
              <a:ext cx="582613" cy="3108960"/>
            </a:xfrm>
            <a:custGeom>
              <a:avLst/>
              <a:gdLst>
                <a:gd name="connsiteX0" fmla="*/ 0 w 1165860"/>
                <a:gd name="connsiteY0" fmla="*/ 0 h 2777490"/>
                <a:gd name="connsiteX1" fmla="*/ 1165860 w 1165860"/>
                <a:gd name="connsiteY1" fmla="*/ 0 h 2777490"/>
                <a:gd name="connsiteX2" fmla="*/ 1165860 w 1165860"/>
                <a:gd name="connsiteY2" fmla="*/ 2777490 h 2777490"/>
                <a:gd name="connsiteX3" fmla="*/ 0 w 1165860"/>
                <a:gd name="connsiteY3" fmla="*/ 2777490 h 2777490"/>
                <a:gd name="connsiteX4" fmla="*/ 0 w 1165860"/>
                <a:gd name="connsiteY4" fmla="*/ 0 h 2777490"/>
                <a:gd name="connsiteX0" fmla="*/ 0 w 1165860"/>
                <a:gd name="connsiteY0" fmla="*/ 0 h 2857500"/>
                <a:gd name="connsiteX1" fmla="*/ 1165860 w 1165860"/>
                <a:gd name="connsiteY1" fmla="*/ 0 h 2857500"/>
                <a:gd name="connsiteX2" fmla="*/ 1062990 w 1165860"/>
                <a:gd name="connsiteY2" fmla="*/ 2857500 h 2857500"/>
                <a:gd name="connsiteX3" fmla="*/ 0 w 1165860"/>
                <a:gd name="connsiteY3" fmla="*/ 2777490 h 2857500"/>
                <a:gd name="connsiteX4" fmla="*/ 0 w 1165860"/>
                <a:gd name="connsiteY4" fmla="*/ 0 h 2857500"/>
                <a:gd name="connsiteX0" fmla="*/ 0 w 1062990"/>
                <a:gd name="connsiteY0" fmla="*/ 102870 h 2960370"/>
                <a:gd name="connsiteX1" fmla="*/ 1062990 w 1062990"/>
                <a:gd name="connsiteY1" fmla="*/ 0 h 2960370"/>
                <a:gd name="connsiteX2" fmla="*/ 1062990 w 1062990"/>
                <a:gd name="connsiteY2" fmla="*/ 2960370 h 2960370"/>
                <a:gd name="connsiteX3" fmla="*/ 0 w 1062990"/>
                <a:gd name="connsiteY3" fmla="*/ 2880360 h 2960370"/>
                <a:gd name="connsiteX4" fmla="*/ 0 w 1062990"/>
                <a:gd name="connsiteY4" fmla="*/ 102870 h 2960370"/>
                <a:gd name="connsiteX0" fmla="*/ 0 w 1062990"/>
                <a:gd name="connsiteY0" fmla="*/ 228600 h 3086100"/>
                <a:gd name="connsiteX1" fmla="*/ 582930 w 1062990"/>
                <a:gd name="connsiteY1" fmla="*/ 0 h 3086100"/>
                <a:gd name="connsiteX2" fmla="*/ 1062990 w 1062990"/>
                <a:gd name="connsiteY2" fmla="*/ 3086100 h 3086100"/>
                <a:gd name="connsiteX3" fmla="*/ 0 w 1062990"/>
                <a:gd name="connsiteY3" fmla="*/ 3006090 h 3086100"/>
                <a:gd name="connsiteX4" fmla="*/ 0 w 1062990"/>
                <a:gd name="connsiteY4" fmla="*/ 228600 h 3086100"/>
                <a:gd name="connsiteX0" fmla="*/ 0 w 582930"/>
                <a:gd name="connsiteY0" fmla="*/ 228600 h 3108960"/>
                <a:gd name="connsiteX1" fmla="*/ 582930 w 582930"/>
                <a:gd name="connsiteY1" fmla="*/ 0 h 3108960"/>
                <a:gd name="connsiteX2" fmla="*/ 560070 w 582930"/>
                <a:gd name="connsiteY2" fmla="*/ 3108960 h 3108960"/>
                <a:gd name="connsiteX3" fmla="*/ 0 w 582930"/>
                <a:gd name="connsiteY3" fmla="*/ 3006090 h 3108960"/>
                <a:gd name="connsiteX4" fmla="*/ 0 w 582930"/>
                <a:gd name="connsiteY4" fmla="*/ 228600 h 310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30" h="3108960">
                  <a:moveTo>
                    <a:pt x="0" y="228600"/>
                  </a:moveTo>
                  <a:lnTo>
                    <a:pt x="582930" y="0"/>
                  </a:lnTo>
                  <a:lnTo>
                    <a:pt x="560070" y="3108960"/>
                  </a:lnTo>
                  <a:lnTo>
                    <a:pt x="0" y="3006090"/>
                  </a:lnTo>
                  <a:lnTo>
                    <a:pt x="0" y="228600"/>
                  </a:lnTo>
                  <a:close/>
                </a:path>
              </a:pathLst>
            </a:custGeom>
            <a:noFill/>
            <a:ln w="76200">
              <a:solidFill>
                <a:srgbClr val="A939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93191" name="Slide Number Placeholder 9"/>
          <p:cNvSpPr>
            <a:spLocks noGrp="1"/>
          </p:cNvSpPr>
          <p:nvPr>
            <p:ph type="sldNum" sz="quarter" idx="12"/>
          </p:nvPr>
        </p:nvSpPr>
        <p:spPr bwMode="auto">
          <a:noFill/>
          <a:ln>
            <a:miter lim="800000"/>
            <a:headEnd/>
            <a:tailEnd/>
          </a:ln>
        </p:spPr>
        <p:txBody>
          <a:bodyPr/>
          <a:lstStyle/>
          <a:p>
            <a:fld id="{FDBD9C50-1E27-4098-9D4B-A2B01D767C09}" type="slidenum">
              <a:rPr lang="en-US"/>
              <a:pPr/>
              <a:t>17</a:t>
            </a:fld>
            <a:endParaRPr lang="en-US"/>
          </a:p>
        </p:txBody>
      </p:sp>
    </p:spTree>
    <p:extLst>
      <p:ext uri="{BB962C8B-B14F-4D97-AF65-F5344CB8AC3E}">
        <p14:creationId xmlns:p14="http://schemas.microsoft.com/office/powerpoint/2010/main" xmlns="" val="3975851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266"/>
                                        </p:tgtEl>
                                      </p:cBhvr>
                                    </p:animEffect>
                                    <p:set>
                                      <p:cBhvr>
                                        <p:cTn id="7" dur="1" fill="hold">
                                          <p:stCondLst>
                                            <p:cond delay="4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l="12080"/>
          <a:stretch>
            <a:fillRect/>
          </a:stretch>
        </p:blipFill>
        <p:spPr bwMode="auto">
          <a:xfrm>
            <a:off x="0" y="0"/>
            <a:ext cx="9144000" cy="6858000"/>
          </a:xfrm>
          <a:prstGeom prst="rect">
            <a:avLst/>
          </a:prstGeom>
          <a:noFill/>
          <a:ln w="9525">
            <a:noFill/>
            <a:miter lim="800000"/>
            <a:headEnd/>
            <a:tailEnd/>
          </a:ln>
        </p:spPr>
      </p:pic>
      <p:sp>
        <p:nvSpPr>
          <p:cNvPr id="95235" name="Title 1"/>
          <p:cNvSpPr>
            <a:spLocks noGrp="1"/>
          </p:cNvSpPr>
          <p:nvPr>
            <p:ph type="title"/>
          </p:nvPr>
        </p:nvSpPr>
        <p:spPr>
          <a:xfrm>
            <a:off x="4191000" y="0"/>
            <a:ext cx="4953000" cy="868363"/>
          </a:xfrm>
        </p:spPr>
        <p:txBody>
          <a:bodyPr/>
          <a:lstStyle/>
          <a:p>
            <a:pPr eaLnBrk="1" hangingPunct="1"/>
            <a:r>
              <a:rPr lang="en-US" b="1" smtClean="0">
                <a:solidFill>
                  <a:srgbClr val="F8F6E3"/>
                </a:solidFill>
              </a:rPr>
              <a:t>The Moon Illusion</a:t>
            </a:r>
          </a:p>
        </p:txBody>
      </p:sp>
      <p:sp>
        <p:nvSpPr>
          <p:cNvPr id="3" name="Content Placeholder 2"/>
          <p:cNvSpPr>
            <a:spLocks noGrp="1"/>
          </p:cNvSpPr>
          <p:nvPr>
            <p:ph idx="1"/>
          </p:nvPr>
        </p:nvSpPr>
        <p:spPr>
          <a:xfrm>
            <a:off x="407988" y="2495550"/>
            <a:ext cx="5410200" cy="3657600"/>
          </a:xfrm>
          <a:solidFill>
            <a:srgbClr val="444EA2">
              <a:alpha val="49019"/>
            </a:srgbClr>
          </a:solidFill>
        </p:spPr>
        <p:txBody>
          <a:bodyPr/>
          <a:lstStyle/>
          <a:p>
            <a:pPr eaLnBrk="1" hangingPunct="1">
              <a:lnSpc>
                <a:spcPts val="2400"/>
              </a:lnSpc>
              <a:spcAft>
                <a:spcPts val="600"/>
              </a:spcAft>
              <a:buFont typeface="Wingdings" pitchFamily="-65" charset="2"/>
              <a:buChar char="§"/>
            </a:pPr>
            <a:r>
              <a:rPr lang="en-US" sz="2800" smtClean="0">
                <a:solidFill>
                  <a:srgbClr val="F8F6E3"/>
                </a:solidFill>
              </a:rPr>
              <a:t>Why do we perceive the moon as a different size depending on its location?</a:t>
            </a:r>
          </a:p>
          <a:p>
            <a:pPr eaLnBrk="1" hangingPunct="1">
              <a:lnSpc>
                <a:spcPts val="2400"/>
              </a:lnSpc>
              <a:spcAft>
                <a:spcPts val="600"/>
              </a:spcAft>
              <a:buFont typeface="Wingdings" pitchFamily="-65" charset="2"/>
              <a:buChar char="§"/>
            </a:pPr>
            <a:r>
              <a:rPr lang="en-US" sz="2800" smtClean="0">
                <a:solidFill>
                  <a:srgbClr val="F8F6E3"/>
                </a:solidFill>
              </a:rPr>
              <a:t>One possible theory is that our ancestors assumed overhead objects were closer than objects on the horizon.</a:t>
            </a:r>
          </a:p>
          <a:p>
            <a:pPr eaLnBrk="1" hangingPunct="1">
              <a:lnSpc>
                <a:spcPts val="2400"/>
              </a:lnSpc>
              <a:spcAft>
                <a:spcPts val="600"/>
              </a:spcAft>
              <a:buFont typeface="Wingdings" pitchFamily="-65" charset="2"/>
              <a:buChar char="§"/>
            </a:pPr>
            <a:r>
              <a:rPr lang="en-US" sz="2800" smtClean="0">
                <a:solidFill>
                  <a:srgbClr val="F8F6E3"/>
                </a:solidFill>
              </a:rPr>
              <a:t>The moon, like one of these monsters, seems larger because we see it as farther away. </a:t>
            </a:r>
          </a:p>
          <a:p>
            <a:pPr eaLnBrk="1" hangingPunct="1">
              <a:lnSpc>
                <a:spcPts val="2400"/>
              </a:lnSpc>
              <a:spcAft>
                <a:spcPts val="600"/>
              </a:spcAft>
              <a:buFont typeface="Wingdings" pitchFamily="-65" charset="2"/>
              <a:buChar char="§"/>
            </a:pPr>
            <a:endParaRPr lang="en-US" sz="2800" smtClean="0">
              <a:solidFill>
                <a:srgbClr val="F8F6E3"/>
              </a:solidFill>
            </a:endParaRPr>
          </a:p>
        </p:txBody>
      </p:sp>
      <p:sp>
        <p:nvSpPr>
          <p:cNvPr id="95237" name="TextBox 4"/>
          <p:cNvSpPr txBox="1">
            <a:spLocks noChangeArrowheads="1"/>
          </p:cNvSpPr>
          <p:nvPr/>
        </p:nvSpPr>
        <p:spPr bwMode="auto">
          <a:xfrm>
            <a:off x="2103438" y="819150"/>
            <a:ext cx="3581400" cy="1504950"/>
          </a:xfrm>
          <a:prstGeom prst="rect">
            <a:avLst/>
          </a:prstGeom>
          <a:noFill/>
          <a:ln w="9525">
            <a:noFill/>
            <a:miter lim="800000"/>
            <a:headEnd/>
            <a:tailEnd/>
          </a:ln>
        </p:spPr>
        <p:txBody>
          <a:bodyPr/>
          <a:lstStyle/>
          <a:p>
            <a:pPr>
              <a:lnSpc>
                <a:spcPts val="2400"/>
              </a:lnSpc>
              <a:spcBef>
                <a:spcPct val="20000"/>
              </a:spcBef>
              <a:spcAft>
                <a:spcPts val="600"/>
              </a:spcAft>
              <a:buFont typeface="Arial" charset="0"/>
              <a:buNone/>
            </a:pPr>
            <a:r>
              <a:rPr lang="en-US" sz="3200">
                <a:solidFill>
                  <a:srgbClr val="F8F6E3"/>
                </a:solidFill>
                <a:latin typeface="Calibri" pitchFamily="-65" charset="0"/>
              </a:rPr>
              <a:t>The moon appears larger on the horizon than overhead.</a:t>
            </a:r>
          </a:p>
          <a:p>
            <a:pPr>
              <a:lnSpc>
                <a:spcPts val="2400"/>
              </a:lnSpc>
              <a:spcBef>
                <a:spcPct val="20000"/>
              </a:spcBef>
              <a:spcAft>
                <a:spcPts val="600"/>
              </a:spcAft>
              <a:buFont typeface="Arial" charset="0"/>
              <a:buNone/>
            </a:pPr>
            <a:endParaRPr lang="en-US" sz="2800">
              <a:latin typeface="Calibri" pitchFamily="-65" charset="0"/>
            </a:endParaRPr>
          </a:p>
        </p:txBody>
      </p:sp>
      <p:pic>
        <p:nvPicPr>
          <p:cNvPr id="159746" name="Picture 2"/>
          <p:cNvPicPr>
            <a:picLocks noChangeAspect="1" noChangeArrowheads="1"/>
          </p:cNvPicPr>
          <p:nvPr/>
        </p:nvPicPr>
        <p:blipFill>
          <a:blip r:embed="rId4" cstate="print"/>
          <a:srcRect l="3094" r="3674"/>
          <a:stretch>
            <a:fillRect/>
          </a:stretch>
        </p:blipFill>
        <p:spPr bwMode="auto">
          <a:xfrm>
            <a:off x="6172200" y="2419350"/>
            <a:ext cx="2754313" cy="3717925"/>
          </a:xfrm>
          <a:prstGeom prst="rect">
            <a:avLst/>
          </a:prstGeom>
          <a:noFill/>
          <a:ln w="9525">
            <a:noFill/>
            <a:miter lim="800000"/>
            <a:headEnd/>
            <a:tailEnd/>
          </a:ln>
          <a:effectLst>
            <a:outerShdw dist="139700" dir="2700000" algn="tl" rotWithShape="0">
              <a:srgbClr val="333333">
                <a:alpha val="64998"/>
              </a:srgbClr>
            </a:outerShdw>
          </a:effectLst>
        </p:spPr>
      </p:pic>
      <p:sp>
        <p:nvSpPr>
          <p:cNvPr id="95239" name="Slide Number Placeholder 6"/>
          <p:cNvSpPr>
            <a:spLocks noGrp="1"/>
          </p:cNvSpPr>
          <p:nvPr>
            <p:ph type="sldNum" sz="quarter" idx="12"/>
          </p:nvPr>
        </p:nvSpPr>
        <p:spPr bwMode="auto">
          <a:noFill/>
          <a:ln>
            <a:miter lim="800000"/>
            <a:headEnd/>
            <a:tailEnd/>
          </a:ln>
        </p:spPr>
        <p:txBody>
          <a:bodyPr/>
          <a:lstStyle/>
          <a:p>
            <a:fld id="{12306148-31EA-44BB-B9AC-843E436D23BD}" type="slidenum">
              <a:rPr lang="en-US"/>
              <a:pPr/>
              <a:t>18</a:t>
            </a:fld>
            <a:endParaRPr lang="en-US"/>
          </a:p>
        </p:txBody>
      </p:sp>
    </p:spTree>
    <p:extLst>
      <p:ext uri="{BB962C8B-B14F-4D97-AF65-F5344CB8AC3E}">
        <p14:creationId xmlns:p14="http://schemas.microsoft.com/office/powerpoint/2010/main" xmlns="" val="1720561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9746"/>
                                        </p:tgtEl>
                                        <p:attrNameLst>
                                          <p:attrName>style.visibility</p:attrName>
                                        </p:attrNameLst>
                                      </p:cBhvr>
                                      <p:to>
                                        <p:strVal val="visible"/>
                                      </p:to>
                                    </p:set>
                                    <p:animEffect transition="in" filter="fade">
                                      <p:cBhvr>
                                        <p:cTn id="23" dur="5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0"/>
            <a:ext cx="8229600" cy="1219200"/>
          </a:xfrm>
        </p:spPr>
        <p:txBody>
          <a:bodyPr/>
          <a:lstStyle/>
          <a:p>
            <a:pPr eaLnBrk="1" hangingPunct="1"/>
            <a:r>
              <a:rPr lang="en-US" sz="4800" b="1" smtClean="0">
                <a:solidFill>
                  <a:srgbClr val="3AA082"/>
                </a:solidFill>
              </a:rPr>
              <a:t>Size Constancy</a:t>
            </a:r>
          </a:p>
        </p:txBody>
      </p:sp>
      <p:sp>
        <p:nvSpPr>
          <p:cNvPr id="3" name="Content Placeholder 2"/>
          <p:cNvSpPr>
            <a:spLocks noGrp="1"/>
          </p:cNvSpPr>
          <p:nvPr>
            <p:ph idx="1"/>
          </p:nvPr>
        </p:nvSpPr>
        <p:spPr>
          <a:xfrm>
            <a:off x="457200" y="914400"/>
            <a:ext cx="8229600" cy="3200400"/>
          </a:xfrm>
        </p:spPr>
        <p:txBody>
          <a:bodyPr/>
          <a:lstStyle/>
          <a:p>
            <a:pPr eaLnBrk="1" hangingPunct="1">
              <a:lnSpc>
                <a:spcPts val="2400"/>
              </a:lnSpc>
              <a:spcAft>
                <a:spcPts val="600"/>
              </a:spcAft>
              <a:buFont typeface="Wingdings" pitchFamily="-65" charset="2"/>
              <a:buChar char="§"/>
            </a:pPr>
            <a:r>
              <a:rPr lang="en-US" sz="2800" smtClean="0"/>
              <a:t>We have an ability to </a:t>
            </a:r>
            <a:r>
              <a:rPr lang="en-US" sz="2800" i="1" smtClean="0"/>
              <a:t>use distance-related context cues to help us see objects as the same size even if the image on the retina becomes smaller</a:t>
            </a:r>
            <a:r>
              <a:rPr lang="en-US" sz="2800" smtClean="0"/>
              <a:t>.</a:t>
            </a:r>
          </a:p>
          <a:p>
            <a:pPr eaLnBrk="1" hangingPunct="1">
              <a:lnSpc>
                <a:spcPts val="2400"/>
              </a:lnSpc>
              <a:spcAft>
                <a:spcPts val="600"/>
              </a:spcAft>
              <a:buFont typeface="Wingdings" pitchFamily="-65" charset="2"/>
              <a:buChar char="§"/>
            </a:pPr>
            <a:r>
              <a:rPr lang="en-US" sz="2800" smtClean="0"/>
              <a:t>The Ames room was invented by American ophthalmologist Adelbert Ames, Jr. in 1934.</a:t>
            </a:r>
          </a:p>
          <a:p>
            <a:pPr eaLnBrk="1" hangingPunct="1">
              <a:lnSpc>
                <a:spcPts val="2400"/>
              </a:lnSpc>
              <a:spcAft>
                <a:spcPts val="600"/>
              </a:spcAft>
              <a:buFont typeface="Wingdings" pitchFamily="-65" charset="2"/>
              <a:buChar char="§"/>
            </a:pPr>
            <a:r>
              <a:rPr lang="en-US" sz="2800" smtClean="0"/>
              <a:t>The Ames room was designed to manipulate distance cues to make two same-sized girls appear very different in size.</a:t>
            </a:r>
          </a:p>
        </p:txBody>
      </p:sp>
      <p:pic>
        <p:nvPicPr>
          <p:cNvPr id="129026" name="Picture 2"/>
          <p:cNvPicPr>
            <a:picLocks noChangeAspect="1" noChangeArrowheads="1"/>
          </p:cNvPicPr>
          <p:nvPr/>
        </p:nvPicPr>
        <p:blipFill>
          <a:blip r:embed="rId3" cstate="print"/>
          <a:srcRect l="50485"/>
          <a:stretch>
            <a:fillRect/>
          </a:stretch>
        </p:blipFill>
        <p:spPr bwMode="auto">
          <a:xfrm>
            <a:off x="4419600" y="3811588"/>
            <a:ext cx="3886200" cy="2827337"/>
          </a:xfrm>
          <a:prstGeom prst="rect">
            <a:avLst/>
          </a:prstGeom>
          <a:noFill/>
          <a:ln w="9525">
            <a:noFill/>
            <a:miter lim="800000"/>
            <a:headEnd/>
            <a:tailEnd/>
          </a:ln>
        </p:spPr>
      </p:pic>
      <p:pic>
        <p:nvPicPr>
          <p:cNvPr id="97285" name="Picture 3" descr="12673_MyersPsy8e_6UN03"/>
          <p:cNvPicPr>
            <a:picLocks noChangeAspect="1" noChangeArrowheads="1"/>
          </p:cNvPicPr>
          <p:nvPr/>
        </p:nvPicPr>
        <p:blipFill>
          <a:blip r:embed="rId4" cstate="print"/>
          <a:srcRect r="79167"/>
          <a:stretch>
            <a:fillRect/>
          </a:stretch>
        </p:blipFill>
        <p:spPr bwMode="auto">
          <a:xfrm>
            <a:off x="457200" y="3962400"/>
            <a:ext cx="1714500" cy="2676525"/>
          </a:xfrm>
          <a:prstGeom prst="rect">
            <a:avLst/>
          </a:prstGeom>
          <a:noFill/>
          <a:ln w="9525">
            <a:noFill/>
            <a:miter lim="800000"/>
            <a:headEnd/>
            <a:tailEnd/>
          </a:ln>
        </p:spPr>
      </p:pic>
      <p:pic>
        <p:nvPicPr>
          <p:cNvPr id="6" name="Picture 3" descr="12673_MyersPsy8e_6UN03"/>
          <p:cNvPicPr>
            <a:picLocks noChangeAspect="1" noChangeArrowheads="1"/>
          </p:cNvPicPr>
          <p:nvPr/>
        </p:nvPicPr>
        <p:blipFill>
          <a:blip r:embed="rId4" cstate="print"/>
          <a:srcRect l="51944"/>
          <a:stretch>
            <a:fillRect/>
          </a:stretch>
        </p:blipFill>
        <p:spPr bwMode="auto">
          <a:xfrm>
            <a:off x="4446588" y="3962400"/>
            <a:ext cx="3954462" cy="2676525"/>
          </a:xfrm>
          <a:prstGeom prst="rect">
            <a:avLst/>
          </a:prstGeom>
          <a:noFill/>
          <a:ln w="9525">
            <a:noFill/>
            <a:miter lim="800000"/>
            <a:headEnd/>
            <a:tailEnd/>
          </a:ln>
        </p:spPr>
      </p:pic>
      <p:pic>
        <p:nvPicPr>
          <p:cNvPr id="7" name="Picture 3" descr="12673_MyersPsy8e_6UN03"/>
          <p:cNvPicPr>
            <a:picLocks noChangeAspect="1" noChangeArrowheads="1"/>
          </p:cNvPicPr>
          <p:nvPr/>
        </p:nvPicPr>
        <p:blipFill>
          <a:blip r:embed="rId4" cstate="print"/>
          <a:srcRect r="51852"/>
          <a:stretch>
            <a:fillRect/>
          </a:stretch>
        </p:blipFill>
        <p:spPr bwMode="auto">
          <a:xfrm>
            <a:off x="457200" y="3962400"/>
            <a:ext cx="3962400" cy="2676525"/>
          </a:xfrm>
          <a:prstGeom prst="rect">
            <a:avLst/>
          </a:prstGeom>
          <a:noFill/>
          <a:ln w="9525">
            <a:noFill/>
            <a:miter lim="800000"/>
            <a:headEnd/>
            <a:tailEnd/>
          </a:ln>
        </p:spPr>
      </p:pic>
      <p:pic>
        <p:nvPicPr>
          <p:cNvPr id="8" name="Picture 3" descr="12673_MyersPsy8e_6UN03"/>
          <p:cNvPicPr>
            <a:picLocks noChangeAspect="1" noChangeArrowheads="1"/>
          </p:cNvPicPr>
          <p:nvPr/>
        </p:nvPicPr>
        <p:blipFill>
          <a:blip r:embed="rId4" cstate="print"/>
          <a:srcRect l="73796"/>
          <a:stretch>
            <a:fillRect/>
          </a:stretch>
        </p:blipFill>
        <p:spPr bwMode="auto">
          <a:xfrm>
            <a:off x="6245225" y="3962400"/>
            <a:ext cx="2155825" cy="2676525"/>
          </a:xfrm>
          <a:prstGeom prst="rect">
            <a:avLst/>
          </a:prstGeom>
          <a:noFill/>
          <a:ln w="9525">
            <a:noFill/>
            <a:miter lim="800000"/>
            <a:headEnd/>
            <a:tailEnd/>
          </a:ln>
        </p:spPr>
      </p:pic>
      <p:sp>
        <p:nvSpPr>
          <p:cNvPr id="97289" name="Slide Number Placeholder 8"/>
          <p:cNvSpPr>
            <a:spLocks noGrp="1"/>
          </p:cNvSpPr>
          <p:nvPr>
            <p:ph type="sldNum" sz="quarter" idx="12"/>
          </p:nvPr>
        </p:nvSpPr>
        <p:spPr bwMode="auto">
          <a:noFill/>
          <a:ln>
            <a:miter lim="800000"/>
            <a:headEnd/>
            <a:tailEnd/>
          </a:ln>
        </p:spPr>
        <p:txBody>
          <a:bodyPr/>
          <a:lstStyle/>
          <a:p>
            <a:fld id="{C2D45C3C-A62C-4BA5-9DB3-DDE2274D5092}" type="slidenum">
              <a:rPr lang="en-US"/>
              <a:pPr/>
              <a:t>19</a:t>
            </a:fld>
            <a:endParaRPr lang="en-US"/>
          </a:p>
        </p:txBody>
      </p:sp>
    </p:spTree>
    <p:extLst>
      <p:ext uri="{BB962C8B-B14F-4D97-AF65-F5344CB8AC3E}">
        <p14:creationId xmlns:p14="http://schemas.microsoft.com/office/powerpoint/2010/main" xmlns="" val="367485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nodeType="afterGroup">
                            <p:stCondLst>
                              <p:cond delay="500"/>
                            </p:stCondLst>
                            <p:childTnLst>
                              <p:par>
                                <p:cTn id="27" presetID="35" presetClass="path" presetSubtype="0" accel="50000" decel="50000" fill="hold" nodeType="afterEffect">
                                  <p:stCondLst>
                                    <p:cond delay="0"/>
                                  </p:stCondLst>
                                  <p:childTnLst>
                                    <p:animMotion origin="layout" path="M 1.94444E-6 3.33333E-6 L -0.46372 3.33333E-6 " pathEditMode="relative" rAng="0" ptsTypes="AA">
                                      <p:cBhvr>
                                        <p:cTn id="28" dur="2000" fill="hold"/>
                                        <p:tgtEl>
                                          <p:spTgt spid="8"/>
                                        </p:tgtEl>
                                        <p:attrNameLst>
                                          <p:attrName>ppt_x</p:attrName>
                                          <p:attrName>ppt_y</p:attrName>
                                        </p:attrNameLst>
                                      </p:cBhvr>
                                      <p:rCtr x="-23194" y="0"/>
                                    </p:animMotion>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9026"/>
                                        </p:tgtEl>
                                        <p:attrNameLst>
                                          <p:attrName>style.visibility</p:attrName>
                                        </p:attrNameLst>
                                      </p:cBhvr>
                                      <p:to>
                                        <p:strVal val="visible"/>
                                      </p:to>
                                    </p:set>
                                    <p:animEffect transition="in" filter="fade">
                                      <p:cBhvr>
                                        <p:cTn id="32" dur="500"/>
                                        <p:tgtEl>
                                          <p:spTgt spid="12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p:cNvPicPr>
          <p:nvPr/>
        </p:nvPicPr>
        <p:blipFill>
          <a:blip r:embed="rId3" cstate="print"/>
          <a:srcRect l="7896" r="17297" b="14175"/>
          <a:stretch>
            <a:fillRect/>
          </a:stretch>
        </p:blipFill>
        <p:spPr bwMode="auto">
          <a:xfrm>
            <a:off x="5486400" y="1114425"/>
            <a:ext cx="3657600" cy="5743575"/>
          </a:xfrm>
          <a:prstGeom prst="rect">
            <a:avLst/>
          </a:prstGeom>
          <a:noFill/>
          <a:ln w="9525">
            <a:noFill/>
            <a:miter lim="800000"/>
            <a:headEnd/>
            <a:tailEnd/>
          </a:ln>
        </p:spPr>
      </p:pic>
      <p:sp>
        <p:nvSpPr>
          <p:cNvPr id="72707" name="Title 1"/>
          <p:cNvSpPr>
            <a:spLocks noGrp="1"/>
          </p:cNvSpPr>
          <p:nvPr>
            <p:ph type="title"/>
          </p:nvPr>
        </p:nvSpPr>
        <p:spPr>
          <a:xfrm>
            <a:off x="0" y="0"/>
            <a:ext cx="9144000" cy="1143000"/>
          </a:xfrm>
          <a:solidFill>
            <a:srgbClr val="F36F21"/>
          </a:solidFill>
        </p:spPr>
        <p:txBody>
          <a:bodyPr lIns="274320">
            <a:normAutofit fontScale="90000"/>
          </a:bodyPr>
          <a:lstStyle/>
          <a:p>
            <a:pPr algn="l" eaLnBrk="1" hangingPunct="1">
              <a:lnSpc>
                <a:spcPts val="4200"/>
              </a:lnSpc>
            </a:pPr>
            <a:r>
              <a:rPr lang="en-US" b="1" smtClean="0">
                <a:solidFill>
                  <a:srgbClr val="F8F6E3"/>
                </a:solidFill>
              </a:rPr>
              <a:t>Perceiving Depth From a 2D Image:  Binocular Methods</a:t>
            </a:r>
          </a:p>
        </p:txBody>
      </p:sp>
      <p:sp>
        <p:nvSpPr>
          <p:cNvPr id="72708" name="Content Placeholder 2"/>
          <p:cNvSpPr>
            <a:spLocks noGrp="1"/>
          </p:cNvSpPr>
          <p:nvPr>
            <p:ph idx="1"/>
          </p:nvPr>
        </p:nvSpPr>
        <p:spPr>
          <a:xfrm>
            <a:off x="117475" y="1362075"/>
            <a:ext cx="5314950" cy="3173413"/>
          </a:xfrm>
        </p:spPr>
        <p:txBody>
          <a:bodyPr/>
          <a:lstStyle/>
          <a:p>
            <a:pPr marL="0" indent="0" eaLnBrk="1" hangingPunct="1">
              <a:lnSpc>
                <a:spcPts val="2400"/>
              </a:lnSpc>
              <a:spcAft>
                <a:spcPts val="600"/>
              </a:spcAft>
              <a:buFont typeface="Arial" charset="0"/>
              <a:buNone/>
            </a:pPr>
            <a:r>
              <a:rPr lang="en-US" sz="2800" b="1" smtClean="0"/>
              <a:t>Binocular</a:t>
            </a:r>
            <a:r>
              <a:rPr lang="en-US" sz="2800" smtClean="0"/>
              <a:t> (using both eyes) </a:t>
            </a:r>
            <a:r>
              <a:rPr lang="en-US" sz="2800" b="1" smtClean="0"/>
              <a:t>cues </a:t>
            </a:r>
            <a:r>
              <a:rPr lang="en-US" sz="2800" smtClean="0"/>
              <a:t>exist because humans have two eyes in the front of our head. This gives us </a:t>
            </a:r>
            <a:r>
              <a:rPr lang="en-US" sz="2800" b="1" smtClean="0">
                <a:solidFill>
                  <a:srgbClr val="444EA2"/>
                </a:solidFill>
              </a:rPr>
              <a:t>retinal disparity</a:t>
            </a:r>
            <a:r>
              <a:rPr lang="en-US" sz="2800" smtClean="0"/>
              <a:t>; the two eyes have slightly different views, and the more different the views are, the closer the object must be. In an extreme example, your nose is so close that each eye sees a completely opposite half-view of it.</a:t>
            </a:r>
          </a:p>
        </p:txBody>
      </p:sp>
      <p:sp>
        <p:nvSpPr>
          <p:cNvPr id="5" name="Rounded Rectangle 4"/>
          <p:cNvSpPr>
            <a:spLocks noChangeArrowheads="1"/>
          </p:cNvSpPr>
          <p:nvPr/>
        </p:nvSpPr>
        <p:spPr bwMode="auto">
          <a:xfrm>
            <a:off x="285750" y="4805363"/>
            <a:ext cx="4572000" cy="1463675"/>
          </a:xfrm>
          <a:prstGeom prst="roundRect">
            <a:avLst>
              <a:gd name="adj" fmla="val 16667"/>
            </a:avLst>
          </a:prstGeom>
          <a:solidFill>
            <a:srgbClr val="444EA2"/>
          </a:solidFill>
          <a:ln w="9525">
            <a:noFill/>
            <a:round/>
            <a:headEnd/>
            <a:tailEnd/>
          </a:ln>
        </p:spPr>
        <p:txBody>
          <a:bodyPr>
            <a:spAutoFit/>
          </a:bodyPr>
          <a:lstStyle/>
          <a:p>
            <a:pPr>
              <a:lnSpc>
                <a:spcPts val="2400"/>
              </a:lnSpc>
            </a:pPr>
            <a:r>
              <a:rPr lang="en-US" sz="2800">
                <a:solidFill>
                  <a:srgbClr val="F8F6E3"/>
                </a:solidFill>
                <a:latin typeface="Calibri" pitchFamily="-65" charset="0"/>
              </a:rPr>
              <a:t>How do we perceive depth from a 2D image?...  </a:t>
            </a:r>
          </a:p>
          <a:p>
            <a:pPr>
              <a:lnSpc>
                <a:spcPts val="2400"/>
              </a:lnSpc>
            </a:pPr>
            <a:r>
              <a:rPr lang="en-US" sz="2800">
                <a:solidFill>
                  <a:srgbClr val="F8F6E3"/>
                </a:solidFill>
                <a:latin typeface="Calibri" pitchFamily="-65" charset="0"/>
              </a:rPr>
              <a:t>by using monocular (needing only one eye) cues</a:t>
            </a:r>
          </a:p>
        </p:txBody>
      </p:sp>
      <p:sp>
        <p:nvSpPr>
          <p:cNvPr id="6" name="Down Arrow 5"/>
          <p:cNvSpPr/>
          <p:nvPr/>
        </p:nvSpPr>
        <p:spPr>
          <a:xfrm>
            <a:off x="2160588" y="6275388"/>
            <a:ext cx="822325" cy="582612"/>
          </a:xfrm>
          <a:prstGeom prst="downArrow">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2711" name="Slide Number Placeholder 6"/>
          <p:cNvSpPr>
            <a:spLocks noGrp="1"/>
          </p:cNvSpPr>
          <p:nvPr>
            <p:ph type="sldNum" sz="quarter" idx="12"/>
          </p:nvPr>
        </p:nvSpPr>
        <p:spPr bwMode="auto">
          <a:noFill/>
          <a:ln>
            <a:miter lim="800000"/>
            <a:headEnd/>
            <a:tailEnd/>
          </a:ln>
        </p:spPr>
        <p:txBody>
          <a:bodyPr/>
          <a:lstStyle/>
          <a:p>
            <a:fld id="{1596CC7E-0995-40F1-AA25-039B8D74C476}" type="slidenum">
              <a:rPr lang="en-US"/>
              <a:pPr/>
              <a:t>2</a:t>
            </a:fld>
            <a:endParaRPr lang="en-US"/>
          </a:p>
        </p:txBody>
      </p:sp>
    </p:spTree>
    <p:extLst>
      <p:ext uri="{BB962C8B-B14F-4D97-AF65-F5344CB8AC3E}">
        <p14:creationId xmlns:p14="http://schemas.microsoft.com/office/powerpoint/2010/main" xmlns="" val="423529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E65EB885-437E-452D-935C-0220271BE04E}" type="slidenum">
              <a:rPr lang="en-US" smtClean="0"/>
              <a:pPr/>
              <a:t>20</a:t>
            </a:fld>
            <a:endParaRPr lang="en-US" smtClean="0"/>
          </a:p>
        </p:txBody>
      </p:sp>
      <p:sp>
        <p:nvSpPr>
          <p:cNvPr id="39939" name="Rectangle 2"/>
          <p:cNvSpPr>
            <a:spLocks noGrp="1" noChangeArrowheads="1"/>
          </p:cNvSpPr>
          <p:nvPr>
            <p:ph type="body" idx="1"/>
          </p:nvPr>
        </p:nvSpPr>
        <p:spPr>
          <a:xfrm>
            <a:off x="4953000" y="2819400"/>
            <a:ext cx="3683000" cy="2743200"/>
          </a:xfrm>
        </p:spPr>
        <p:txBody>
          <a:bodyPr/>
          <a:lstStyle/>
          <a:p>
            <a:pPr marL="0" indent="0" algn="ctr" eaLnBrk="1" hangingPunct="1">
              <a:buFont typeface="Wingdings" pitchFamily="2" charset="2"/>
              <a:buNone/>
            </a:pPr>
            <a:r>
              <a:rPr lang="en-US" altLang="en-US" sz="2800" smtClean="0">
                <a:latin typeface="Palatino Linotype" pitchFamily="18" charset="0"/>
              </a:rPr>
              <a:t>Kittens raised without exposure to horizontal lines later had difficulty perceiving horizontal bars.</a:t>
            </a:r>
          </a:p>
        </p:txBody>
      </p:sp>
      <p:pic>
        <p:nvPicPr>
          <p:cNvPr id="39940" name="Picture 3" descr="BLAKEM"/>
          <p:cNvPicPr>
            <a:picLocks noChangeAspect="1" noChangeArrowheads="1"/>
          </p:cNvPicPr>
          <p:nvPr/>
        </p:nvPicPr>
        <p:blipFill>
          <a:blip r:embed="rId3" cstate="print"/>
          <a:srcRect/>
          <a:stretch>
            <a:fillRect/>
          </a:stretch>
        </p:blipFill>
        <p:spPr bwMode="auto">
          <a:xfrm>
            <a:off x="914400" y="1828800"/>
            <a:ext cx="3214688" cy="4114800"/>
          </a:xfrm>
          <a:prstGeom prst="rect">
            <a:avLst/>
          </a:prstGeom>
          <a:noFill/>
          <a:ln w="9525">
            <a:noFill/>
            <a:miter lim="800000"/>
            <a:headEnd/>
            <a:tailEnd/>
          </a:ln>
        </p:spPr>
      </p:pic>
      <p:sp>
        <p:nvSpPr>
          <p:cNvPr id="39941" name="Rectangle 4"/>
          <p:cNvSpPr>
            <a:spLocks noChangeArrowheads="1"/>
          </p:cNvSpPr>
          <p:nvPr/>
        </p:nvSpPr>
        <p:spPr bwMode="auto">
          <a:xfrm>
            <a:off x="914400" y="5943600"/>
            <a:ext cx="3282950" cy="396875"/>
          </a:xfrm>
          <a:prstGeom prst="rect">
            <a:avLst/>
          </a:prstGeom>
          <a:noFill/>
          <a:ln w="9525">
            <a:noFill/>
            <a:miter lim="800000"/>
            <a:headEnd/>
            <a:tailEnd/>
          </a:ln>
        </p:spPr>
        <p:txBody>
          <a:bodyPr wrap="none">
            <a:spAutoFit/>
          </a:bodyPr>
          <a:lstStyle/>
          <a:p>
            <a:r>
              <a:rPr lang="en-US" altLang="en-US" sz="2000">
                <a:latin typeface="Palatino Linotype" pitchFamily="18" charset="0"/>
              </a:rPr>
              <a:t>Blakemore &amp; Cooper (1970)</a:t>
            </a:r>
            <a:endParaRPr lang="en-US" sz="2000">
              <a:latin typeface="Palatino Linotype" pitchFamily="18" charset="0"/>
            </a:endParaRPr>
          </a:p>
        </p:txBody>
      </p:sp>
      <p:sp>
        <p:nvSpPr>
          <p:cNvPr id="39942" name="Rectangle 5"/>
          <p:cNvSpPr>
            <a:spLocks noGrp="1" noChangeArrowheads="1"/>
          </p:cNvSpPr>
          <p:nvPr>
            <p:ph type="title"/>
          </p:nvPr>
        </p:nvSpPr>
        <p:spPr/>
        <p:txBody>
          <a:bodyPr/>
          <a:lstStyle/>
          <a:p>
            <a:pPr eaLnBrk="1" hangingPunct="1"/>
            <a:r>
              <a:rPr lang="en-US" altLang="en-US" sz="4000" smtClean="0">
                <a:solidFill>
                  <a:schemeClr val="tx1"/>
                </a:solidFill>
                <a:latin typeface="Palatino Linotype" pitchFamily="18" charset="0"/>
              </a:rPr>
              <a:t>Sensory Deprivation</a:t>
            </a:r>
            <a:endParaRPr lang="en-US" sz="4000" smtClean="0">
              <a:solidFill>
                <a:schemeClr val="tx1"/>
              </a:solidFill>
              <a:latin typeface="Palatino Linotype" pitchFamily="18" charset="0"/>
            </a:endParaRPr>
          </a:p>
        </p:txBody>
      </p:sp>
    </p:spTree>
    <p:extLst>
      <p:ext uri="{BB962C8B-B14F-4D97-AF65-F5344CB8AC3E}">
        <p14:creationId xmlns:p14="http://schemas.microsoft.com/office/powerpoint/2010/main" xmlns="" val="7578368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DE8A8152-5A13-404E-A9B0-E4703E8127B0}" type="slidenum">
              <a:rPr lang="en-US" smtClean="0"/>
              <a:pPr/>
              <a:t>21</a:t>
            </a:fld>
            <a:endParaRPr lang="en-US" smtClean="0"/>
          </a:p>
        </p:txBody>
      </p:sp>
      <p:sp>
        <p:nvSpPr>
          <p:cNvPr id="44035" name="Text Box 2"/>
          <p:cNvSpPr txBox="1">
            <a:spLocks noChangeArrowheads="1"/>
          </p:cNvSpPr>
          <p:nvPr/>
        </p:nvSpPr>
        <p:spPr bwMode="auto">
          <a:xfrm>
            <a:off x="457200" y="5943600"/>
            <a:ext cx="8229600" cy="749300"/>
          </a:xfrm>
          <a:prstGeom prst="rect">
            <a:avLst/>
          </a:prstGeom>
          <a:noFill/>
          <a:ln w="9525">
            <a:noFill/>
            <a:miter lim="800000"/>
            <a:headEnd/>
            <a:tailEnd/>
          </a:ln>
        </p:spPr>
        <p:txBody>
          <a:bodyPr>
            <a:spAutoFit/>
          </a:bodyPr>
          <a:lstStyle/>
          <a:p>
            <a:pPr algn="ctr">
              <a:lnSpc>
                <a:spcPct val="90000"/>
              </a:lnSpc>
              <a:spcBef>
                <a:spcPct val="20000"/>
              </a:spcBef>
              <a:buFont typeface="Wingdings" pitchFamily="2" charset="2"/>
              <a:buNone/>
            </a:pPr>
            <a:r>
              <a:rPr lang="en-US" altLang="en-US" sz="2400">
                <a:latin typeface="Palatino Linotype" pitchFamily="18" charset="0"/>
              </a:rPr>
              <a:t>Children's schemas represent reality as well as their abilities to represent what they see.</a:t>
            </a:r>
            <a:endParaRPr lang="en-US" sz="2400">
              <a:latin typeface="Palatino Linotype" pitchFamily="18" charset="0"/>
            </a:endParaRPr>
          </a:p>
        </p:txBody>
      </p:sp>
      <p:sp>
        <p:nvSpPr>
          <p:cNvPr id="44036" name="Rectangle 3"/>
          <p:cNvSpPr>
            <a:spLocks noGrp="1" noChangeArrowheads="1"/>
          </p:cNvSpPr>
          <p:nvPr>
            <p:ph type="title"/>
          </p:nvPr>
        </p:nvSpPr>
        <p:spPr>
          <a:xfrm>
            <a:off x="457200" y="0"/>
            <a:ext cx="8229600" cy="868363"/>
          </a:xfrm>
        </p:spPr>
        <p:txBody>
          <a:bodyPr/>
          <a:lstStyle/>
          <a:p>
            <a:pPr eaLnBrk="1" hangingPunct="1"/>
            <a:r>
              <a:rPr lang="en-US" altLang="en-US" sz="4000" smtClean="0">
                <a:solidFill>
                  <a:schemeClr val="tx1"/>
                </a:solidFill>
                <a:latin typeface="Palatino Linotype" pitchFamily="18" charset="0"/>
              </a:rPr>
              <a:t>Schemas</a:t>
            </a:r>
            <a:endParaRPr lang="en-US" sz="4000" smtClean="0">
              <a:solidFill>
                <a:schemeClr val="tx1"/>
              </a:solidFill>
              <a:latin typeface="Palatino Linotype" pitchFamily="18" charset="0"/>
            </a:endParaRPr>
          </a:p>
        </p:txBody>
      </p:sp>
      <p:sp>
        <p:nvSpPr>
          <p:cNvPr id="44037" name="Rectangle 5"/>
          <p:cNvSpPr>
            <a:spLocks noChangeArrowheads="1"/>
          </p:cNvSpPr>
          <p:nvPr/>
        </p:nvSpPr>
        <p:spPr bwMode="auto">
          <a:xfrm>
            <a:off x="685800" y="762000"/>
            <a:ext cx="7772400" cy="838200"/>
          </a:xfrm>
          <a:prstGeom prst="rect">
            <a:avLst/>
          </a:prstGeom>
          <a:noFill/>
          <a:ln w="9525">
            <a:noFill/>
            <a:miter lim="800000"/>
            <a:headEnd/>
            <a:tailEnd/>
          </a:ln>
        </p:spPr>
        <p:txBody>
          <a:bodyPr/>
          <a:lstStyle/>
          <a:p>
            <a:pPr algn="ctr">
              <a:lnSpc>
                <a:spcPct val="90000"/>
              </a:lnSpc>
              <a:spcBef>
                <a:spcPct val="20000"/>
              </a:spcBef>
              <a:buFont typeface="Wingdings" pitchFamily="2" charset="2"/>
              <a:buNone/>
            </a:pPr>
            <a:r>
              <a:rPr lang="en-US" altLang="en-US" sz="2800">
                <a:latin typeface="Palatino Linotype" pitchFamily="18" charset="0"/>
              </a:rPr>
              <a:t>Schemas are concepts that organize and interpret unfamiliar information.</a:t>
            </a:r>
            <a:endParaRPr lang="en-US" sz="2800">
              <a:latin typeface="Palatino Linotype" pitchFamily="18" charset="0"/>
            </a:endParaRPr>
          </a:p>
        </p:txBody>
      </p:sp>
      <p:pic>
        <p:nvPicPr>
          <p:cNvPr id="44038" name="Picture 7" descr="12673_MyersPsy8e_fig"/>
          <p:cNvPicPr>
            <a:picLocks noGrp="1" noChangeAspect="1" noChangeArrowheads="1"/>
          </p:cNvPicPr>
          <p:nvPr>
            <p:ph idx="1"/>
          </p:nvPr>
        </p:nvPicPr>
        <p:blipFill>
          <a:blip r:embed="rId3" cstate="print"/>
          <a:srcRect/>
          <a:stretch>
            <a:fillRect/>
          </a:stretch>
        </p:blipFill>
        <p:spPr>
          <a:xfrm>
            <a:off x="1143000" y="1524000"/>
            <a:ext cx="6934200" cy="4237038"/>
          </a:xfrm>
          <a:noFill/>
        </p:spPr>
      </p:pic>
    </p:spTree>
    <p:extLst>
      <p:ext uri="{BB962C8B-B14F-4D97-AF65-F5344CB8AC3E}">
        <p14:creationId xmlns:p14="http://schemas.microsoft.com/office/powerpoint/2010/main" xmlns="" val="35628140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12"/>
          </p:nvPr>
        </p:nvSpPr>
        <p:spPr>
          <a:noFill/>
        </p:spPr>
        <p:txBody>
          <a:bodyPr/>
          <a:lstStyle/>
          <a:p>
            <a:fld id="{A244AEFE-8BBE-4B76-B6C9-E009A461678A}" type="slidenum">
              <a:rPr lang="en-US" smtClean="0"/>
              <a:pPr/>
              <a:t>22</a:t>
            </a:fld>
            <a:endParaRPr lang="en-US" smtClean="0"/>
          </a:p>
        </p:txBody>
      </p:sp>
      <p:sp>
        <p:nvSpPr>
          <p:cNvPr id="50179" name="Rectangle 3"/>
          <p:cNvSpPr>
            <a:spLocks noGrp="1" noChangeArrowheads="1"/>
          </p:cNvSpPr>
          <p:nvPr>
            <p:ph type="title"/>
          </p:nvPr>
        </p:nvSpPr>
        <p:spPr/>
        <p:txBody>
          <a:bodyPr/>
          <a:lstStyle/>
          <a:p>
            <a:pPr eaLnBrk="1" hangingPunct="1"/>
            <a:r>
              <a:rPr lang="en-US" altLang="en-US" sz="4000" smtClean="0">
                <a:solidFill>
                  <a:schemeClr val="tx1"/>
                </a:solidFill>
                <a:latin typeface="Palatino Linotype" pitchFamily="18" charset="0"/>
              </a:rPr>
              <a:t>Perception &amp; </a:t>
            </a:r>
            <a:r>
              <a:rPr lang="en-US" altLang="en-US" sz="4000" smtClean="0">
                <a:solidFill>
                  <a:srgbClr val="FF0000"/>
                </a:solidFill>
                <a:latin typeface="Palatino Linotype" pitchFamily="18" charset="0"/>
              </a:rPr>
              <a:t>Human Factors</a:t>
            </a:r>
            <a:endParaRPr lang="en-US" sz="4000" smtClean="0">
              <a:solidFill>
                <a:srgbClr val="FF0000"/>
              </a:solidFill>
              <a:latin typeface="Palatino Linotype" pitchFamily="18" charset="0"/>
            </a:endParaRPr>
          </a:p>
        </p:txBody>
      </p:sp>
      <p:sp>
        <p:nvSpPr>
          <p:cNvPr id="50180" name="Rectangle 4"/>
          <p:cNvSpPr>
            <a:spLocks noGrp="1" noChangeArrowheads="1"/>
          </p:cNvSpPr>
          <p:nvPr>
            <p:ph type="body" sz="half" idx="1"/>
          </p:nvPr>
        </p:nvSpPr>
        <p:spPr>
          <a:xfrm>
            <a:off x="485775" y="1600200"/>
            <a:ext cx="8153400" cy="1066800"/>
          </a:xfrm>
        </p:spPr>
        <p:txBody>
          <a:bodyPr/>
          <a:lstStyle/>
          <a:p>
            <a:pPr marL="0" indent="0" algn="ctr" eaLnBrk="1" hangingPunct="1">
              <a:buFont typeface="Wingdings" pitchFamily="2" charset="2"/>
              <a:buNone/>
            </a:pPr>
            <a:r>
              <a:rPr lang="en-US" altLang="en-US" sz="2800" smtClean="0">
                <a:latin typeface="Palatino Linotype" pitchFamily="18" charset="0"/>
              </a:rPr>
              <a:t>Human Factor Psychologists design machines that assist our natural perceptions.</a:t>
            </a:r>
            <a:endParaRPr lang="en-US" sz="2800" smtClean="0">
              <a:latin typeface="Palatino Linotype" pitchFamily="18" charset="0"/>
            </a:endParaRPr>
          </a:p>
        </p:txBody>
      </p:sp>
      <p:pic>
        <p:nvPicPr>
          <p:cNvPr id="50181" name="Picture 8" descr="12673_MyersPsy8e_fig"/>
          <p:cNvPicPr>
            <a:picLocks noGrp="1" noChangeAspect="1" noChangeArrowheads="1"/>
          </p:cNvPicPr>
          <p:nvPr>
            <p:ph sz="half" idx="2"/>
          </p:nvPr>
        </p:nvPicPr>
        <p:blipFill>
          <a:blip r:embed="rId3" cstate="print"/>
          <a:srcRect/>
          <a:stretch>
            <a:fillRect/>
          </a:stretch>
        </p:blipFill>
        <p:spPr>
          <a:xfrm>
            <a:off x="838200" y="2895600"/>
            <a:ext cx="7467600" cy="2533650"/>
          </a:xfrm>
          <a:noFill/>
        </p:spPr>
      </p:pic>
      <p:sp>
        <p:nvSpPr>
          <p:cNvPr id="50182" name="Text Box 10"/>
          <p:cNvSpPr txBox="1">
            <a:spLocks noChangeArrowheads="1"/>
          </p:cNvSpPr>
          <p:nvPr/>
        </p:nvSpPr>
        <p:spPr bwMode="auto">
          <a:xfrm>
            <a:off x="442913" y="5727700"/>
            <a:ext cx="8229600" cy="749300"/>
          </a:xfrm>
          <a:prstGeom prst="rect">
            <a:avLst/>
          </a:prstGeom>
          <a:noFill/>
          <a:ln w="9525">
            <a:noFill/>
            <a:miter lim="800000"/>
            <a:headEnd/>
            <a:tailEnd/>
          </a:ln>
        </p:spPr>
        <p:txBody>
          <a:bodyPr>
            <a:spAutoFit/>
          </a:bodyPr>
          <a:lstStyle/>
          <a:p>
            <a:pPr algn="ctr">
              <a:lnSpc>
                <a:spcPct val="90000"/>
              </a:lnSpc>
              <a:spcBef>
                <a:spcPct val="20000"/>
              </a:spcBef>
              <a:buFont typeface="Wingdings" pitchFamily="2" charset="2"/>
              <a:buNone/>
            </a:pPr>
            <a:r>
              <a:rPr lang="en-US" altLang="en-US" sz="2400">
                <a:latin typeface="Palatino Linotype" pitchFamily="18" charset="0"/>
              </a:rPr>
              <a:t>The knobs for the stove burners on the right are easier to understand than those on the left.</a:t>
            </a:r>
            <a:endParaRPr lang="en-US" sz="2400">
              <a:latin typeface="Palatino Linotype" pitchFamily="18" charset="0"/>
            </a:endParaRPr>
          </a:p>
        </p:txBody>
      </p:sp>
      <p:sp>
        <p:nvSpPr>
          <p:cNvPr id="50183" name="Text Box 11"/>
          <p:cNvSpPr txBox="1">
            <a:spLocks noChangeArrowheads="1"/>
          </p:cNvSpPr>
          <p:nvPr/>
        </p:nvSpPr>
        <p:spPr bwMode="auto">
          <a:xfrm rot="5400000">
            <a:off x="-69849" y="4419600"/>
            <a:ext cx="1460500" cy="244475"/>
          </a:xfrm>
          <a:prstGeom prst="rect">
            <a:avLst/>
          </a:prstGeom>
          <a:noFill/>
          <a:ln w="9525">
            <a:noFill/>
            <a:miter lim="800000"/>
            <a:headEnd/>
            <a:tailEnd/>
          </a:ln>
        </p:spPr>
        <p:txBody>
          <a:bodyPr wrap="none">
            <a:spAutoFit/>
          </a:bodyPr>
          <a:lstStyle/>
          <a:p>
            <a:r>
              <a:rPr lang="en-US" sz="1000"/>
              <a:t>Photodisc/ Punchstock</a:t>
            </a:r>
          </a:p>
        </p:txBody>
      </p:sp>
      <p:sp>
        <p:nvSpPr>
          <p:cNvPr id="50184" name="Text Box 12"/>
          <p:cNvSpPr txBox="1">
            <a:spLocks noChangeArrowheads="1"/>
          </p:cNvSpPr>
          <p:nvPr/>
        </p:nvSpPr>
        <p:spPr bwMode="auto">
          <a:xfrm rot="5400000">
            <a:off x="7687469" y="4436269"/>
            <a:ext cx="1646237" cy="244475"/>
          </a:xfrm>
          <a:prstGeom prst="rect">
            <a:avLst/>
          </a:prstGeom>
          <a:noFill/>
          <a:ln w="9525">
            <a:noFill/>
            <a:miter lim="800000"/>
            <a:headEnd/>
            <a:tailEnd/>
          </a:ln>
        </p:spPr>
        <p:txBody>
          <a:bodyPr wrap="none">
            <a:spAutoFit/>
          </a:bodyPr>
          <a:lstStyle/>
          <a:p>
            <a:r>
              <a:rPr lang="en-US" sz="1000">
                <a:latin typeface="Times New Roman" pitchFamily="18" charset="0"/>
              </a:rPr>
              <a:t>Courtesy of General Electric</a:t>
            </a:r>
          </a:p>
        </p:txBody>
      </p:sp>
    </p:spTree>
    <p:extLst>
      <p:ext uri="{BB962C8B-B14F-4D97-AF65-F5344CB8AC3E}">
        <p14:creationId xmlns:p14="http://schemas.microsoft.com/office/powerpoint/2010/main" xmlns="" val="423705094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437C2E89-4776-4C0C-92DB-67D9F21E900F}" type="slidenum">
              <a:rPr lang="en-US" smtClean="0"/>
              <a:pPr/>
              <a:t>23</a:t>
            </a:fld>
            <a:endParaRPr lang="en-US" smtClean="0"/>
          </a:p>
        </p:txBody>
      </p:sp>
      <p:pic>
        <p:nvPicPr>
          <p:cNvPr id="51203" name="Picture 2" descr="figure-16-10b"/>
          <p:cNvPicPr>
            <a:picLocks noChangeAspect="1" noChangeArrowheads="1"/>
          </p:cNvPicPr>
          <p:nvPr/>
        </p:nvPicPr>
        <p:blipFill>
          <a:blip r:embed="rId3" cstate="print"/>
          <a:srcRect/>
          <a:stretch>
            <a:fillRect/>
          </a:stretch>
        </p:blipFill>
        <p:spPr bwMode="auto">
          <a:xfrm>
            <a:off x="614363" y="2667000"/>
            <a:ext cx="3957637" cy="2971800"/>
          </a:xfrm>
          <a:prstGeom prst="rect">
            <a:avLst/>
          </a:prstGeom>
          <a:noFill/>
          <a:ln w="9525">
            <a:noFill/>
            <a:miter lim="800000"/>
            <a:headEnd/>
            <a:tailEnd/>
          </a:ln>
        </p:spPr>
      </p:pic>
      <p:sp>
        <p:nvSpPr>
          <p:cNvPr id="51204" name="Rectangle 3"/>
          <p:cNvSpPr>
            <a:spLocks noGrp="1" noChangeArrowheads="1"/>
          </p:cNvSpPr>
          <p:nvPr>
            <p:ph type="title"/>
          </p:nvPr>
        </p:nvSpPr>
        <p:spPr/>
        <p:txBody>
          <a:bodyPr/>
          <a:lstStyle/>
          <a:p>
            <a:pPr eaLnBrk="1" hangingPunct="1"/>
            <a:r>
              <a:rPr lang="en-US" altLang="en-US" sz="4000" smtClean="0">
                <a:solidFill>
                  <a:srgbClr val="FF0000"/>
                </a:solidFill>
                <a:latin typeface="Palatino Linotype" pitchFamily="18" charset="0"/>
              </a:rPr>
              <a:t>Human Factors </a:t>
            </a:r>
            <a:r>
              <a:rPr lang="en-US" altLang="en-US" sz="4000" smtClean="0">
                <a:solidFill>
                  <a:schemeClr val="tx1"/>
                </a:solidFill>
                <a:latin typeface="Palatino Linotype" pitchFamily="18" charset="0"/>
              </a:rPr>
              <a:t>&amp; Misperceptions</a:t>
            </a:r>
            <a:endParaRPr lang="en-US" sz="4000" smtClean="0">
              <a:solidFill>
                <a:schemeClr val="tx1"/>
              </a:solidFill>
              <a:latin typeface="Palatino Linotype" pitchFamily="18" charset="0"/>
            </a:endParaRPr>
          </a:p>
        </p:txBody>
      </p:sp>
      <p:sp>
        <p:nvSpPr>
          <p:cNvPr id="51205" name="Rectangle 4"/>
          <p:cNvSpPr>
            <a:spLocks noGrp="1" noChangeArrowheads="1"/>
          </p:cNvSpPr>
          <p:nvPr>
            <p:ph type="body" sz="half" idx="1"/>
          </p:nvPr>
        </p:nvSpPr>
        <p:spPr>
          <a:xfrm>
            <a:off x="485775" y="1600200"/>
            <a:ext cx="8153400" cy="1066800"/>
          </a:xfrm>
          <a:noFill/>
        </p:spPr>
        <p:txBody>
          <a:bodyPr/>
          <a:lstStyle/>
          <a:p>
            <a:pPr marL="0" indent="0" algn="ctr" eaLnBrk="1" hangingPunct="1">
              <a:buFont typeface="Wingdings" pitchFamily="2" charset="2"/>
              <a:buNone/>
            </a:pPr>
            <a:r>
              <a:rPr lang="en-US" altLang="en-US" sz="2800" smtClean="0">
                <a:latin typeface="Palatino Linotype" pitchFamily="18" charset="0"/>
              </a:rPr>
              <a:t>Understanding human factors enables us to design equipment to prevent disasters.</a:t>
            </a:r>
            <a:endParaRPr lang="en-US" sz="2800" smtClean="0">
              <a:latin typeface="Palatino Linotype" pitchFamily="18" charset="0"/>
            </a:endParaRPr>
          </a:p>
        </p:txBody>
      </p:sp>
      <p:sp>
        <p:nvSpPr>
          <p:cNvPr id="51206" name="Text Box 5"/>
          <p:cNvSpPr txBox="1">
            <a:spLocks noChangeArrowheads="1"/>
          </p:cNvSpPr>
          <p:nvPr/>
        </p:nvSpPr>
        <p:spPr bwMode="auto">
          <a:xfrm>
            <a:off x="442913" y="5727700"/>
            <a:ext cx="8229600" cy="822325"/>
          </a:xfrm>
          <a:prstGeom prst="rect">
            <a:avLst/>
          </a:prstGeom>
          <a:noFill/>
          <a:ln w="9525">
            <a:noFill/>
            <a:miter lim="800000"/>
            <a:headEnd/>
            <a:tailEnd/>
          </a:ln>
        </p:spPr>
        <p:txBody>
          <a:bodyPr>
            <a:spAutoFit/>
          </a:bodyPr>
          <a:lstStyle/>
          <a:p>
            <a:pPr algn="ctr"/>
            <a:r>
              <a:rPr lang="en-US" sz="2400">
                <a:latin typeface="Palatino Linotype" pitchFamily="18" charset="0"/>
              </a:rPr>
              <a:t>Two-thirds of airline crashes caused by human error are largely due to errors of perception.</a:t>
            </a:r>
            <a:endParaRPr lang="en-US"/>
          </a:p>
        </p:txBody>
      </p:sp>
      <p:pic>
        <p:nvPicPr>
          <p:cNvPr id="51207" name="Picture 6" descr="figure-16-10a"/>
          <p:cNvPicPr>
            <a:picLocks noChangeAspect="1" noChangeArrowheads="1"/>
          </p:cNvPicPr>
          <p:nvPr/>
        </p:nvPicPr>
        <p:blipFill>
          <a:blip r:embed="rId4" cstate="print"/>
          <a:srcRect/>
          <a:stretch>
            <a:fillRect/>
          </a:stretch>
        </p:blipFill>
        <p:spPr bwMode="auto">
          <a:xfrm>
            <a:off x="4600575" y="2714625"/>
            <a:ext cx="3930650" cy="2968625"/>
          </a:xfrm>
          <a:prstGeom prst="rect">
            <a:avLst/>
          </a:prstGeom>
          <a:noFill/>
          <a:ln w="9525">
            <a:noFill/>
            <a:miter lim="800000"/>
            <a:headEnd/>
            <a:tailEnd/>
          </a:ln>
        </p:spPr>
      </p:pic>
    </p:spTree>
    <p:extLst>
      <p:ext uri="{BB962C8B-B14F-4D97-AF65-F5344CB8AC3E}">
        <p14:creationId xmlns:p14="http://schemas.microsoft.com/office/powerpoint/2010/main" xmlns="" val="26092972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6F518F17-ACB7-4990-B99E-080951CB4ABB}" type="slidenum">
              <a:rPr lang="en-US" smtClean="0"/>
              <a:pPr/>
              <a:t>24</a:t>
            </a:fld>
            <a:endParaRPr lang="en-US" smtClean="0"/>
          </a:p>
        </p:txBody>
      </p:sp>
      <p:sp>
        <p:nvSpPr>
          <p:cNvPr id="52227" name="Rectangle 2"/>
          <p:cNvSpPr>
            <a:spLocks noGrp="1" noChangeArrowheads="1"/>
          </p:cNvSpPr>
          <p:nvPr>
            <p:ph type="title"/>
          </p:nvPr>
        </p:nvSpPr>
        <p:spPr>
          <a:xfrm>
            <a:off x="457200" y="0"/>
            <a:ext cx="8229600" cy="914400"/>
          </a:xfrm>
        </p:spPr>
        <p:txBody>
          <a:bodyPr/>
          <a:lstStyle/>
          <a:p>
            <a:pPr eaLnBrk="1" hangingPunct="1"/>
            <a:r>
              <a:rPr lang="en-US" altLang="en-US" sz="4000" smtClean="0">
                <a:solidFill>
                  <a:srgbClr val="FF0000"/>
                </a:solidFill>
                <a:latin typeface="Palatino Linotype" pitchFamily="18" charset="0"/>
              </a:rPr>
              <a:t>Human Factors </a:t>
            </a:r>
            <a:r>
              <a:rPr lang="en-US" altLang="en-US" sz="4000" smtClean="0">
                <a:solidFill>
                  <a:schemeClr val="tx1"/>
                </a:solidFill>
                <a:latin typeface="Palatino Linotype" pitchFamily="18" charset="0"/>
              </a:rPr>
              <a:t>in Space</a:t>
            </a:r>
            <a:endParaRPr lang="en-US" sz="4000" smtClean="0">
              <a:solidFill>
                <a:schemeClr val="tx1"/>
              </a:solidFill>
              <a:latin typeface="Palatino Linotype" pitchFamily="18" charset="0"/>
            </a:endParaRPr>
          </a:p>
        </p:txBody>
      </p:sp>
      <p:sp>
        <p:nvSpPr>
          <p:cNvPr id="52228" name="Rectangle 4"/>
          <p:cNvSpPr>
            <a:spLocks noGrp="1" noChangeArrowheads="1"/>
          </p:cNvSpPr>
          <p:nvPr>
            <p:ph type="body" sz="half" idx="1"/>
          </p:nvPr>
        </p:nvSpPr>
        <p:spPr>
          <a:xfrm>
            <a:off x="228600" y="1905000"/>
            <a:ext cx="3733800" cy="3429000"/>
          </a:xfrm>
          <a:noFill/>
        </p:spPr>
        <p:txBody>
          <a:bodyPr/>
          <a:lstStyle/>
          <a:p>
            <a:pPr marL="0" indent="0" algn="ctr" eaLnBrk="1" hangingPunct="1">
              <a:lnSpc>
                <a:spcPct val="90000"/>
              </a:lnSpc>
              <a:buFont typeface="Wingdings" pitchFamily="2" charset="2"/>
              <a:buNone/>
            </a:pPr>
            <a:r>
              <a:rPr lang="en-US" altLang="en-US" sz="2800" smtClean="0">
                <a:latin typeface="Palatino Linotype" pitchFamily="18" charset="0"/>
              </a:rPr>
              <a:t>To combat conditions of monotony, stress, and weightlessness when traveling to Mars, NASA engages </a:t>
            </a:r>
            <a:r>
              <a:rPr lang="en-US" altLang="en-US" sz="2800" smtClean="0">
                <a:solidFill>
                  <a:srgbClr val="FF0000"/>
                </a:solidFill>
                <a:latin typeface="Palatino Linotype" pitchFamily="18" charset="0"/>
              </a:rPr>
              <a:t>Human Factor Psychologists</a:t>
            </a:r>
            <a:r>
              <a:rPr lang="en-US" altLang="en-US" sz="2800" smtClean="0">
                <a:latin typeface="Palatino Linotype" pitchFamily="18" charset="0"/>
              </a:rPr>
              <a:t>.</a:t>
            </a:r>
            <a:endParaRPr lang="en-US" sz="2800" smtClean="0">
              <a:latin typeface="Palatino Linotype" pitchFamily="18" charset="0"/>
            </a:endParaRPr>
          </a:p>
        </p:txBody>
      </p:sp>
      <p:pic>
        <p:nvPicPr>
          <p:cNvPr id="52229" name="Picture 5" descr="12673_MyersPsy8e_fig"/>
          <p:cNvPicPr>
            <a:picLocks noChangeAspect="1" noChangeArrowheads="1"/>
          </p:cNvPicPr>
          <p:nvPr/>
        </p:nvPicPr>
        <p:blipFill>
          <a:blip r:embed="rId3" cstate="print"/>
          <a:srcRect/>
          <a:stretch>
            <a:fillRect/>
          </a:stretch>
        </p:blipFill>
        <p:spPr bwMode="auto">
          <a:xfrm>
            <a:off x="4191000" y="990600"/>
            <a:ext cx="4086225" cy="5105400"/>
          </a:xfrm>
          <a:prstGeom prst="rect">
            <a:avLst/>
          </a:prstGeom>
          <a:noFill/>
          <a:ln w="9525">
            <a:noFill/>
            <a:miter lim="800000"/>
            <a:headEnd/>
            <a:tailEnd/>
          </a:ln>
        </p:spPr>
      </p:pic>
      <p:sp>
        <p:nvSpPr>
          <p:cNvPr id="52230" name="Text Box 6"/>
          <p:cNvSpPr txBox="1">
            <a:spLocks noChangeArrowheads="1"/>
          </p:cNvSpPr>
          <p:nvPr/>
        </p:nvSpPr>
        <p:spPr bwMode="auto">
          <a:xfrm>
            <a:off x="3810000" y="6248400"/>
            <a:ext cx="4552950" cy="396875"/>
          </a:xfrm>
          <a:prstGeom prst="rect">
            <a:avLst/>
          </a:prstGeom>
          <a:noFill/>
          <a:ln w="9525">
            <a:noFill/>
            <a:miter lim="800000"/>
            <a:headEnd/>
            <a:tailEnd/>
          </a:ln>
        </p:spPr>
        <p:txBody>
          <a:bodyPr wrap="none">
            <a:spAutoFit/>
          </a:bodyPr>
          <a:lstStyle/>
          <a:p>
            <a:r>
              <a:rPr lang="en-US" sz="2000">
                <a:latin typeface="Palatino Linotype" pitchFamily="18" charset="0"/>
              </a:rPr>
              <a:t>Transit Habituation (Transhab), NASA</a:t>
            </a:r>
          </a:p>
        </p:txBody>
      </p:sp>
    </p:spTree>
    <p:extLst>
      <p:ext uri="{BB962C8B-B14F-4D97-AF65-F5344CB8AC3E}">
        <p14:creationId xmlns:p14="http://schemas.microsoft.com/office/powerpoint/2010/main" xmlns="" val="33825995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hBr1e_4tb03.jpg"/>
          <p:cNvPicPr>
            <a:picLocks noChangeAspect="1"/>
          </p:cNvPicPr>
          <p:nvPr/>
        </p:nvPicPr>
        <p:blipFill>
          <a:blip r:embed="rId3" cstate="print"/>
          <a:srcRect t="8641" r="67706" b="6503"/>
          <a:stretch>
            <a:fillRect/>
          </a:stretch>
        </p:blipFill>
        <p:spPr bwMode="auto">
          <a:xfrm>
            <a:off x="0" y="982663"/>
            <a:ext cx="2974975" cy="5511800"/>
          </a:xfrm>
          <a:prstGeom prst="rect">
            <a:avLst/>
          </a:prstGeom>
          <a:noFill/>
          <a:ln w="9525">
            <a:noFill/>
            <a:miter lim="800000"/>
            <a:headEnd/>
            <a:tailEnd/>
          </a:ln>
          <a:effectLst>
            <a:outerShdw dist="139700" dir="2700000" algn="tl" rotWithShape="0">
              <a:srgbClr val="333333">
                <a:alpha val="64998"/>
              </a:srgbClr>
            </a:outerShdw>
          </a:effectLst>
        </p:spPr>
      </p:pic>
      <p:sp>
        <p:nvSpPr>
          <p:cNvPr id="4" name="Rectangle 3"/>
          <p:cNvSpPr/>
          <p:nvPr/>
        </p:nvSpPr>
        <p:spPr>
          <a:xfrm>
            <a:off x="0" y="20638"/>
            <a:ext cx="9147175" cy="769937"/>
          </a:xfrm>
          <a:prstGeom prst="rect">
            <a:avLst/>
          </a:prstGeom>
        </p:spPr>
        <p:txBody>
          <a:bodyPr anchor="ctr">
            <a:normAutofit/>
          </a:bodyPr>
          <a:lstStyle/>
          <a:p>
            <a:pPr algn="ctr" fontAlgn="auto">
              <a:spcAft>
                <a:spcPts val="0"/>
              </a:spcAft>
              <a:defRPr/>
            </a:pPr>
            <a:r>
              <a:rPr lang="en-US" sz="4400" b="1" dirty="0">
                <a:solidFill>
                  <a:srgbClr val="444EA2"/>
                </a:solidFill>
                <a:latin typeface="+mj-lt"/>
                <a:ea typeface="+mj-ea"/>
                <a:cs typeface="+mj-cs"/>
              </a:rPr>
              <a:t>Hearing/Audition: Starting with Sound</a:t>
            </a:r>
          </a:p>
        </p:txBody>
      </p:sp>
      <p:pic>
        <p:nvPicPr>
          <p:cNvPr id="25" name="Picture 24" descr="SchBr1e_4tb03.jpg"/>
          <p:cNvPicPr>
            <a:picLocks noChangeAspect="1"/>
          </p:cNvPicPr>
          <p:nvPr/>
        </p:nvPicPr>
        <p:blipFill>
          <a:blip r:embed="rId3" cstate="print"/>
          <a:srcRect l="33829" t="8467" b="66380"/>
          <a:stretch>
            <a:fillRect/>
          </a:stretch>
        </p:blipFill>
        <p:spPr bwMode="auto">
          <a:xfrm>
            <a:off x="4308475" y="1073150"/>
            <a:ext cx="4835525" cy="1296988"/>
          </a:xfrm>
          <a:prstGeom prst="rect">
            <a:avLst/>
          </a:prstGeom>
          <a:noFill/>
          <a:ln w="9525">
            <a:noFill/>
            <a:miter lim="800000"/>
            <a:headEnd/>
            <a:tailEnd/>
          </a:ln>
          <a:effectLst>
            <a:outerShdw dist="139700" dir="2700000" algn="tl" rotWithShape="0">
              <a:srgbClr val="333333">
                <a:alpha val="64998"/>
              </a:srgbClr>
            </a:outerShdw>
          </a:effectLst>
        </p:spPr>
      </p:pic>
      <p:pic>
        <p:nvPicPr>
          <p:cNvPr id="26" name="Picture 25" descr="SchBr1e_4tb03.jpg"/>
          <p:cNvPicPr>
            <a:picLocks noChangeAspect="1"/>
          </p:cNvPicPr>
          <p:nvPr/>
        </p:nvPicPr>
        <p:blipFill>
          <a:blip r:embed="rId3" cstate="print"/>
          <a:srcRect l="34010" t="35132" b="35876"/>
          <a:stretch>
            <a:fillRect/>
          </a:stretch>
        </p:blipFill>
        <p:spPr bwMode="auto">
          <a:xfrm>
            <a:off x="4330700" y="2863850"/>
            <a:ext cx="4816475" cy="1492250"/>
          </a:xfrm>
          <a:prstGeom prst="rect">
            <a:avLst/>
          </a:prstGeom>
          <a:noFill/>
          <a:ln w="9525">
            <a:noFill/>
            <a:miter lim="800000"/>
            <a:headEnd/>
            <a:tailEnd/>
          </a:ln>
          <a:effectLst>
            <a:outerShdw dist="139700" dir="2700000" algn="tl" rotWithShape="0">
              <a:srgbClr val="333333">
                <a:alpha val="64998"/>
              </a:srgbClr>
            </a:outerShdw>
          </a:effectLst>
        </p:spPr>
      </p:pic>
      <p:pic>
        <p:nvPicPr>
          <p:cNvPr id="27" name="Picture 26" descr="SchBr1e_4tb03.jpg"/>
          <p:cNvPicPr>
            <a:picLocks noChangeAspect="1"/>
          </p:cNvPicPr>
          <p:nvPr/>
        </p:nvPicPr>
        <p:blipFill>
          <a:blip r:embed="rId3" cstate="print"/>
          <a:srcRect l="34010" t="65335" b="5025"/>
          <a:stretch>
            <a:fillRect/>
          </a:stretch>
        </p:blipFill>
        <p:spPr bwMode="auto">
          <a:xfrm>
            <a:off x="4319588" y="4848225"/>
            <a:ext cx="4824412" cy="1528763"/>
          </a:xfrm>
          <a:prstGeom prst="rect">
            <a:avLst/>
          </a:prstGeom>
          <a:noFill/>
          <a:ln w="9525">
            <a:noFill/>
            <a:miter lim="800000"/>
            <a:headEnd/>
            <a:tailEnd/>
          </a:ln>
          <a:effectLst>
            <a:outerShdw dist="139700" dir="2700000" algn="tl" rotWithShape="0">
              <a:srgbClr val="333333">
                <a:alpha val="64998"/>
              </a:srgbClr>
            </a:outerShdw>
          </a:effectLst>
        </p:spPr>
      </p:pic>
      <p:sp>
        <p:nvSpPr>
          <p:cNvPr id="23" name="Rounded Rectangle 22"/>
          <p:cNvSpPr/>
          <p:nvPr/>
        </p:nvSpPr>
        <p:spPr>
          <a:xfrm>
            <a:off x="2290187" y="2707099"/>
            <a:ext cx="2151253" cy="1804749"/>
          </a:xfrm>
          <a:prstGeom prst="roundRect">
            <a:avLst/>
          </a:prstGeom>
          <a:solidFill>
            <a:srgbClr val="A93971"/>
          </a:solidFill>
          <a:ln w="76200">
            <a:noFill/>
          </a:ln>
          <a:effectLst>
            <a:outerShdw blurRad="50800" dist="38100" dir="5400000" algn="t" rotWithShape="0">
              <a:prstClr val="black">
                <a:alpha val="40000"/>
              </a:prstClr>
            </a:outerShdw>
          </a:effectLst>
          <a:scene3d>
            <a:camera prst="orthographicFront"/>
            <a:lightRig rig="flat" dir="t"/>
          </a:scene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0" lvl="1" algn="ctr" fontAlgn="auto">
              <a:lnSpc>
                <a:spcPts val="2000"/>
              </a:lnSpc>
              <a:spcBef>
                <a:spcPts val="0"/>
              </a:spcBef>
              <a:spcAft>
                <a:spcPts val="0"/>
              </a:spcAft>
              <a:defRPr/>
            </a:pPr>
            <a:r>
              <a:rPr lang="en-US" sz="2400" dirty="0">
                <a:solidFill>
                  <a:srgbClr val="F8F6E3"/>
                </a:solidFill>
              </a:rPr>
              <a:t>Height or intensity of sound wave; perceived as loud and soft (volume)</a:t>
            </a:r>
          </a:p>
        </p:txBody>
      </p:sp>
      <p:sp>
        <p:nvSpPr>
          <p:cNvPr id="24" name="Rounded Rectangle 23"/>
          <p:cNvSpPr/>
          <p:nvPr/>
        </p:nvSpPr>
        <p:spPr>
          <a:xfrm>
            <a:off x="2272157" y="4848726"/>
            <a:ext cx="2169283" cy="953453"/>
          </a:xfrm>
          <a:prstGeom prst="roundRect">
            <a:avLst/>
          </a:prstGeom>
          <a:solidFill>
            <a:srgbClr val="A93971"/>
          </a:solidFill>
          <a:ln w="76200">
            <a:noFill/>
          </a:ln>
          <a:effectLst>
            <a:outerShdw blurRad="50800" dist="38100" dir="5400000" algn="t" rotWithShape="0">
              <a:prstClr val="black">
                <a:alpha val="40000"/>
              </a:prstClr>
            </a:outerShdw>
          </a:effectLst>
          <a:scene3d>
            <a:camera prst="orthographicFront"/>
            <a:lightRig rig="flat" dir="t"/>
          </a:scene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0" lvl="1" algn="ctr" fontAlgn="auto">
              <a:lnSpc>
                <a:spcPts val="2000"/>
              </a:lnSpc>
              <a:spcBef>
                <a:spcPts val="0"/>
              </a:spcBef>
              <a:spcAft>
                <a:spcPts val="0"/>
              </a:spcAft>
              <a:defRPr/>
            </a:pPr>
            <a:r>
              <a:rPr lang="en-US" sz="2400" dirty="0">
                <a:solidFill>
                  <a:srgbClr val="F8F6E3"/>
                </a:solidFill>
              </a:rPr>
              <a:t>Perceived as sound quality or resonance</a:t>
            </a:r>
          </a:p>
        </p:txBody>
      </p:sp>
      <p:sp>
        <p:nvSpPr>
          <p:cNvPr id="22" name="Rounded Rectangle 21"/>
          <p:cNvSpPr/>
          <p:nvPr/>
        </p:nvSpPr>
        <p:spPr>
          <a:xfrm>
            <a:off x="2272157" y="790657"/>
            <a:ext cx="2059212" cy="1804749"/>
          </a:xfrm>
          <a:prstGeom prst="roundRect">
            <a:avLst/>
          </a:prstGeom>
          <a:solidFill>
            <a:srgbClr val="A93971"/>
          </a:solidFill>
          <a:ln w="76200">
            <a:noFill/>
          </a:ln>
          <a:effectLst>
            <a:outerShdw blurRad="50800" dist="38100" dir="5400000" algn="t" rotWithShape="0">
              <a:prstClr val="black">
                <a:alpha val="40000"/>
              </a:prstClr>
            </a:outerShdw>
          </a:effectLst>
          <a:scene3d>
            <a:camera prst="orthographicFront"/>
            <a:lightRig rig="flat" dir="t"/>
          </a:scene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0" lvl="1" algn="ctr" fontAlgn="auto">
              <a:lnSpc>
                <a:spcPts val="2000"/>
              </a:lnSpc>
              <a:spcBef>
                <a:spcPts val="0"/>
              </a:spcBef>
              <a:spcAft>
                <a:spcPts val="0"/>
              </a:spcAft>
              <a:defRPr/>
            </a:pPr>
            <a:r>
              <a:rPr lang="en-US" sz="2400" dirty="0">
                <a:solidFill>
                  <a:srgbClr val="F8F6E3"/>
                </a:solidFill>
              </a:rPr>
              <a:t>Length of the sound wave; perceived as high and low sounds (pitch)</a:t>
            </a:r>
          </a:p>
        </p:txBody>
      </p:sp>
      <p:sp>
        <p:nvSpPr>
          <p:cNvPr id="99338" name="Slide Number Placeholder 9"/>
          <p:cNvSpPr>
            <a:spLocks noGrp="1"/>
          </p:cNvSpPr>
          <p:nvPr>
            <p:ph type="sldNum" sz="quarter" idx="12"/>
          </p:nvPr>
        </p:nvSpPr>
        <p:spPr bwMode="auto">
          <a:noFill/>
          <a:ln>
            <a:miter lim="800000"/>
            <a:headEnd/>
            <a:tailEnd/>
          </a:ln>
        </p:spPr>
        <p:txBody>
          <a:bodyPr/>
          <a:lstStyle/>
          <a:p>
            <a:fld id="{B3B06359-CDFA-43DD-A019-7208CCC36D67}" type="slidenum">
              <a:rPr lang="en-US"/>
              <a:pPr/>
              <a:t>25</a:t>
            </a:fld>
            <a:endParaRPr lang="en-US"/>
          </a:p>
        </p:txBody>
      </p:sp>
    </p:spTree>
    <p:extLst>
      <p:ext uri="{BB962C8B-B14F-4D97-AF65-F5344CB8AC3E}">
        <p14:creationId xmlns:p14="http://schemas.microsoft.com/office/powerpoint/2010/main" xmlns="" val="5143873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1"/>
                                          </p:val>
                                        </p:tav>
                                        <p:tav tm="100000">
                                          <p:val>
                                            <p:strVal val="#ppt_x"/>
                                          </p:val>
                                        </p:tav>
                                      </p:tavLst>
                                    </p:anim>
                                    <p:anim calcmode="lin" valueType="num">
                                      <p:cBhvr>
                                        <p:cTn id="9" dur="1000" fill="hold"/>
                                        <p:tgtEl>
                                          <p:spTgt spid="22"/>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1"/>
                                          </p:val>
                                        </p:tav>
                                        <p:tav tm="100000">
                                          <p:val>
                                            <p:strVal val="#ppt_x"/>
                                          </p:val>
                                        </p:tav>
                                      </p:tavLst>
                                    </p:anim>
                                    <p:anim calcmode="lin" valueType="num">
                                      <p:cBhvr>
                                        <p:cTn id="20" dur="1000" fill="hold"/>
                                        <p:tgtEl>
                                          <p:spTgt spid="2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1"/>
                                          </p:val>
                                        </p:tav>
                                        <p:tav tm="100000">
                                          <p:val>
                                            <p:strVal val="#ppt_x"/>
                                          </p:val>
                                        </p:tav>
                                      </p:tavLst>
                                    </p:anim>
                                    <p:anim calcmode="lin" valueType="num">
                                      <p:cBhvr>
                                        <p:cTn id="31" dur="1000" fill="hold"/>
                                        <p:tgtEl>
                                          <p:spTgt spid="24"/>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AF02EF6A-F761-4698-981A-C9F9F7068CCA}" type="slidenum">
              <a:rPr lang="en-US" smtClean="0"/>
              <a:pPr/>
              <a:t>26</a:t>
            </a:fld>
            <a:endParaRPr lang="en-US" smtClean="0"/>
          </a:p>
        </p:txBody>
      </p:sp>
      <p:sp>
        <p:nvSpPr>
          <p:cNvPr id="64515" name="Rectangle 2"/>
          <p:cNvSpPr>
            <a:spLocks noGrp="1" noChangeArrowheads="1"/>
          </p:cNvSpPr>
          <p:nvPr>
            <p:ph type="title"/>
          </p:nvPr>
        </p:nvSpPr>
        <p:spPr>
          <a:xfrm>
            <a:off x="419622" y="700522"/>
            <a:ext cx="4866362" cy="1143000"/>
          </a:xfrm>
          <a:noFill/>
        </p:spPr>
        <p:txBody>
          <a:bodyPr/>
          <a:lstStyle/>
          <a:p>
            <a:pPr eaLnBrk="1" hangingPunct="1"/>
            <a:r>
              <a:rPr lang="en-US" sz="4000" dirty="0" smtClean="0">
                <a:latin typeface="Palatino Linotype" pitchFamily="18" charset="0"/>
              </a:rPr>
              <a:t>The Ear</a:t>
            </a:r>
          </a:p>
        </p:txBody>
      </p:sp>
      <p:pic>
        <p:nvPicPr>
          <p:cNvPr id="64516" name="Picture 3" descr="figure-13-03-1"/>
          <p:cNvPicPr>
            <a:picLocks noGrp="1" noChangeAspect="1" noChangeArrowheads="1"/>
          </p:cNvPicPr>
          <p:nvPr>
            <p:ph idx="1"/>
          </p:nvPr>
        </p:nvPicPr>
        <p:blipFill>
          <a:blip r:embed="rId3" cstate="print"/>
          <a:srcRect/>
          <a:stretch>
            <a:fillRect/>
          </a:stretch>
        </p:blipFill>
        <p:spPr>
          <a:xfrm>
            <a:off x="133579" y="2455101"/>
            <a:ext cx="6114821" cy="4109212"/>
          </a:xfrm>
          <a:noFill/>
        </p:spPr>
      </p:pic>
      <p:pic>
        <p:nvPicPr>
          <p:cNvPr id="64517" name="Picture 4" descr="12673_MyersPsy8e_5UN10"/>
          <p:cNvPicPr>
            <a:picLocks noChangeAspect="1" noChangeArrowheads="1"/>
          </p:cNvPicPr>
          <p:nvPr/>
        </p:nvPicPr>
        <p:blipFill>
          <a:blip r:embed="rId4" cstate="print"/>
          <a:srcRect/>
          <a:stretch>
            <a:fillRect/>
          </a:stretch>
        </p:blipFill>
        <p:spPr bwMode="auto">
          <a:xfrm>
            <a:off x="5516655" y="768262"/>
            <a:ext cx="3627345" cy="2889337"/>
          </a:xfrm>
          <a:prstGeom prst="rect">
            <a:avLst/>
          </a:prstGeom>
          <a:noFill/>
          <a:ln w="9525">
            <a:noFill/>
            <a:miter lim="800000"/>
            <a:headEnd/>
            <a:tailEnd/>
          </a:ln>
        </p:spPr>
      </p:pic>
    </p:spTree>
    <p:extLst>
      <p:ext uri="{BB962C8B-B14F-4D97-AF65-F5344CB8AC3E}">
        <p14:creationId xmlns:p14="http://schemas.microsoft.com/office/powerpoint/2010/main" xmlns="" val="15933196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12"/>
          </p:nvPr>
        </p:nvSpPr>
        <p:spPr>
          <a:noFill/>
        </p:spPr>
        <p:txBody>
          <a:bodyPr/>
          <a:lstStyle/>
          <a:p>
            <a:fld id="{F8C64669-A7E5-46A5-9501-78B220738CB8}" type="slidenum">
              <a:rPr lang="en-US" smtClean="0"/>
              <a:pPr/>
              <a:t>27</a:t>
            </a:fld>
            <a:endParaRPr lang="en-US" smtClean="0"/>
          </a:p>
        </p:txBody>
      </p:sp>
      <p:pic>
        <p:nvPicPr>
          <p:cNvPr id="66563" name="Picture 4" descr="figure-13-03-2"/>
          <p:cNvPicPr>
            <a:picLocks noGrp="1" noChangeAspect="1" noChangeArrowheads="1"/>
          </p:cNvPicPr>
          <p:nvPr>
            <p:ph sz="half" idx="2"/>
          </p:nvPr>
        </p:nvPicPr>
        <p:blipFill>
          <a:blip r:embed="rId2" cstate="print"/>
          <a:srcRect/>
          <a:stretch>
            <a:fillRect/>
          </a:stretch>
        </p:blipFill>
        <p:spPr>
          <a:xfrm>
            <a:off x="897697" y="1716066"/>
            <a:ext cx="7408103" cy="4938735"/>
          </a:xfrm>
          <a:noFill/>
        </p:spPr>
      </p:pic>
      <p:sp>
        <p:nvSpPr>
          <p:cNvPr id="66564" name="Rectangle 2"/>
          <p:cNvSpPr>
            <a:spLocks noGrp="1" noChangeArrowheads="1"/>
          </p:cNvSpPr>
          <p:nvPr>
            <p:ph type="title"/>
          </p:nvPr>
        </p:nvSpPr>
        <p:spPr>
          <a:xfrm>
            <a:off x="457200" y="0"/>
            <a:ext cx="8229600" cy="751562"/>
          </a:xfrm>
        </p:spPr>
        <p:txBody>
          <a:bodyPr/>
          <a:lstStyle/>
          <a:p>
            <a:pPr eaLnBrk="1" hangingPunct="1"/>
            <a:r>
              <a:rPr lang="en-US" sz="4000" dirty="0" smtClean="0">
                <a:solidFill>
                  <a:schemeClr val="tx1"/>
                </a:solidFill>
                <a:latin typeface="Palatino Linotype" pitchFamily="18" charset="0"/>
              </a:rPr>
              <a:t>Cochlea</a:t>
            </a:r>
          </a:p>
        </p:txBody>
      </p:sp>
      <p:sp>
        <p:nvSpPr>
          <p:cNvPr id="66565" name="Rectangle 3"/>
          <p:cNvSpPr>
            <a:spLocks noGrp="1" noChangeArrowheads="1"/>
          </p:cNvSpPr>
          <p:nvPr>
            <p:ph type="body" sz="half" idx="1"/>
          </p:nvPr>
        </p:nvSpPr>
        <p:spPr>
          <a:xfrm>
            <a:off x="685800" y="814192"/>
            <a:ext cx="7848600" cy="1402915"/>
          </a:xfrm>
        </p:spPr>
        <p:txBody>
          <a:bodyPr/>
          <a:lstStyle/>
          <a:p>
            <a:pPr marL="0" indent="0" eaLnBrk="1" hangingPunct="1">
              <a:buFont typeface="Wingdings" pitchFamily="2" charset="2"/>
              <a:buNone/>
            </a:pPr>
            <a:r>
              <a:rPr lang="en-US" sz="2800" dirty="0" smtClean="0">
                <a:solidFill>
                  <a:srgbClr val="0000FF"/>
                </a:solidFill>
                <a:latin typeface="Palatino Linotype" pitchFamily="18" charset="0"/>
              </a:rPr>
              <a:t>Cochlea:</a:t>
            </a:r>
            <a:r>
              <a:rPr lang="en-US" sz="2800" dirty="0" smtClean="0">
                <a:solidFill>
                  <a:srgbClr val="6600CC"/>
                </a:solidFill>
                <a:latin typeface="Palatino Linotype" pitchFamily="18" charset="0"/>
              </a:rPr>
              <a:t>  </a:t>
            </a:r>
            <a:r>
              <a:rPr lang="en-US" sz="2800" dirty="0" smtClean="0">
                <a:latin typeface="Palatino Linotype" pitchFamily="18" charset="0"/>
              </a:rPr>
              <a:t>Coiled, bony, fluid-filled tube in the inner ear that transforms sound vibrations to auditory signals.</a:t>
            </a:r>
          </a:p>
        </p:txBody>
      </p:sp>
      <p:sp>
        <p:nvSpPr>
          <p:cNvPr id="66566" name="Rectangle 5"/>
          <p:cNvSpPr>
            <a:spLocks noChangeArrowheads="1"/>
          </p:cNvSpPr>
          <p:nvPr/>
        </p:nvSpPr>
        <p:spPr bwMode="auto">
          <a:xfrm>
            <a:off x="0" y="2443163"/>
            <a:ext cx="9144000" cy="0"/>
          </a:xfrm>
          <a:prstGeom prst="rect">
            <a:avLst/>
          </a:prstGeom>
          <a:noFill/>
          <a:ln w="9525">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xmlns="" val="11949140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0"/>
            <a:ext cx="9144000" cy="1325563"/>
          </a:xfrm>
        </p:spPr>
        <p:txBody>
          <a:bodyPr/>
          <a:lstStyle/>
          <a:p>
            <a:pPr eaLnBrk="1" hangingPunct="1">
              <a:lnSpc>
                <a:spcPts val="4000"/>
              </a:lnSpc>
            </a:pPr>
            <a:r>
              <a:rPr lang="en-US" sz="5400" b="1" smtClean="0">
                <a:solidFill>
                  <a:srgbClr val="444EA2"/>
                </a:solidFill>
              </a:rPr>
              <a:t>Sound Waves Reach The Ear</a:t>
            </a:r>
          </a:p>
        </p:txBody>
      </p:sp>
      <p:pic>
        <p:nvPicPr>
          <p:cNvPr id="101379" name="Picture 2"/>
          <p:cNvPicPr>
            <a:picLocks noChangeAspect="1"/>
          </p:cNvPicPr>
          <p:nvPr/>
        </p:nvPicPr>
        <p:blipFill>
          <a:blip r:embed="rId3" cstate="print"/>
          <a:srcRect/>
          <a:stretch>
            <a:fillRect/>
          </a:stretch>
        </p:blipFill>
        <p:spPr bwMode="auto">
          <a:xfrm>
            <a:off x="139700" y="2679700"/>
            <a:ext cx="6486525" cy="4178300"/>
          </a:xfrm>
          <a:prstGeom prst="rect">
            <a:avLst/>
          </a:prstGeom>
          <a:noFill/>
          <a:ln w="9525">
            <a:noFill/>
            <a:miter lim="800000"/>
            <a:headEnd/>
            <a:tailEnd/>
          </a:ln>
        </p:spPr>
      </p:pic>
      <p:grpSp>
        <p:nvGrpSpPr>
          <p:cNvPr id="2" name="Group 13"/>
          <p:cNvGrpSpPr>
            <a:grpSpLocks/>
          </p:cNvGrpSpPr>
          <p:nvPr/>
        </p:nvGrpSpPr>
        <p:grpSpPr bwMode="auto">
          <a:xfrm>
            <a:off x="388938" y="1039813"/>
            <a:ext cx="2160587" cy="1885950"/>
            <a:chOff x="388620" y="1039369"/>
            <a:chExt cx="2160270" cy="1886711"/>
          </a:xfrm>
        </p:grpSpPr>
        <p:sp>
          <p:nvSpPr>
            <p:cNvPr id="101388" name="Rectangle 3"/>
            <p:cNvSpPr>
              <a:spLocks noChangeArrowheads="1"/>
            </p:cNvSpPr>
            <p:nvPr/>
          </p:nvSpPr>
          <p:spPr bwMode="auto">
            <a:xfrm>
              <a:off x="388620" y="1039369"/>
              <a:ext cx="2160270" cy="1135889"/>
            </a:xfrm>
            <a:prstGeom prst="rect">
              <a:avLst/>
            </a:prstGeom>
            <a:solidFill>
              <a:srgbClr val="F8F6E3"/>
            </a:solidFill>
            <a:ln w="9525">
              <a:noFill/>
              <a:miter lim="800000"/>
              <a:headEnd/>
              <a:tailEnd/>
            </a:ln>
          </p:spPr>
          <p:txBody>
            <a:bodyPr>
              <a:spAutoFit/>
            </a:bodyPr>
            <a:lstStyle/>
            <a:p>
              <a:pPr>
                <a:lnSpc>
                  <a:spcPts val="2000"/>
                </a:lnSpc>
              </a:pPr>
              <a:r>
                <a:rPr lang="en-US" sz="2400">
                  <a:latin typeface="Calibri" pitchFamily="-65" charset="0"/>
                </a:rPr>
                <a:t>The</a:t>
              </a:r>
              <a:r>
                <a:rPr lang="en-US" sz="2400" b="1">
                  <a:latin typeface="Calibri" pitchFamily="-65" charset="0"/>
                </a:rPr>
                <a:t> outer ear </a:t>
              </a:r>
              <a:r>
                <a:rPr lang="en-US" sz="2400">
                  <a:latin typeface="Calibri" pitchFamily="-65" charset="0"/>
                </a:rPr>
                <a:t> collects sound and funnels it to the eardrum.</a:t>
              </a:r>
            </a:p>
          </p:txBody>
        </p:sp>
        <p:cxnSp>
          <p:nvCxnSpPr>
            <p:cNvPr id="8" name="Straight Connector 7"/>
            <p:cNvCxnSpPr>
              <a:endCxn id="101388" idx="2"/>
            </p:cNvCxnSpPr>
            <p:nvPr/>
          </p:nvCxnSpPr>
          <p:spPr>
            <a:xfrm flipH="1" flipV="1">
              <a:off x="1469548" y="2174889"/>
              <a:ext cx="257137" cy="751191"/>
            </a:xfrm>
            <a:prstGeom prst="line">
              <a:avLst/>
            </a:prstGeom>
            <a:ln w="57150">
              <a:solidFill>
                <a:srgbClr val="A93971"/>
              </a:solidFill>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2879725" y="1003300"/>
            <a:ext cx="5005388" cy="1922463"/>
            <a:chOff x="2880360" y="1004222"/>
            <a:chExt cx="5005004" cy="1921860"/>
          </a:xfrm>
        </p:grpSpPr>
        <p:sp>
          <p:nvSpPr>
            <p:cNvPr id="101386" name="Rectangle 4"/>
            <p:cNvSpPr>
              <a:spLocks noChangeArrowheads="1"/>
            </p:cNvSpPr>
            <p:nvPr/>
          </p:nvSpPr>
          <p:spPr bwMode="auto">
            <a:xfrm>
              <a:off x="2880360" y="1004222"/>
              <a:ext cx="5005004" cy="1631336"/>
            </a:xfrm>
            <a:prstGeom prst="rect">
              <a:avLst/>
            </a:prstGeom>
            <a:solidFill>
              <a:srgbClr val="F8F6E3"/>
            </a:solidFill>
            <a:ln w="9525">
              <a:noFill/>
              <a:miter lim="800000"/>
              <a:headEnd/>
              <a:tailEnd/>
            </a:ln>
          </p:spPr>
          <p:txBody>
            <a:bodyPr>
              <a:spAutoFit/>
            </a:bodyPr>
            <a:lstStyle/>
            <a:p>
              <a:pPr>
                <a:lnSpc>
                  <a:spcPts val="2000"/>
                </a:lnSpc>
              </a:pPr>
              <a:r>
                <a:rPr lang="en-US" sz="2400">
                  <a:latin typeface="Calibri" pitchFamily="-65" charset="0"/>
                </a:rPr>
                <a:t>In the</a:t>
              </a:r>
              <a:r>
                <a:rPr lang="en-US" sz="2400" b="1">
                  <a:latin typeface="Calibri" pitchFamily="-65" charset="0"/>
                </a:rPr>
                <a:t> middle ear</a:t>
              </a:r>
              <a:r>
                <a:rPr lang="en-US" sz="2400">
                  <a:latin typeface="Calibri" pitchFamily="-65" charset="0"/>
                </a:rPr>
                <a:t>, the sound waves hit the eardrum and move the hammer, anvil, and stirrup in ways that amplify the vibrations. The stirrup then sends these vibrations to the oval window of the cochlea.</a:t>
              </a:r>
            </a:p>
          </p:txBody>
        </p:sp>
        <p:cxnSp>
          <p:nvCxnSpPr>
            <p:cNvPr id="10" name="Straight Connector 9"/>
            <p:cNvCxnSpPr/>
            <p:nvPr/>
          </p:nvCxnSpPr>
          <p:spPr>
            <a:xfrm flipH="1" flipV="1">
              <a:off x="3496263" y="2600746"/>
              <a:ext cx="336524" cy="325336"/>
            </a:xfrm>
            <a:prstGeom prst="line">
              <a:avLst/>
            </a:prstGeom>
            <a:ln w="57150">
              <a:solidFill>
                <a:srgbClr val="A93971"/>
              </a:solidFill>
            </a:ln>
          </p:spPr>
          <p:style>
            <a:lnRef idx="1">
              <a:schemeClr val="accent1"/>
            </a:lnRef>
            <a:fillRef idx="0">
              <a:schemeClr val="accent1"/>
            </a:fillRef>
            <a:effectRef idx="0">
              <a:schemeClr val="accent1"/>
            </a:effectRef>
            <a:fontRef idx="minor">
              <a:schemeClr val="tx1"/>
            </a:fontRef>
          </p:style>
        </p:cxnSp>
      </p:grpSp>
      <p:grpSp>
        <p:nvGrpSpPr>
          <p:cNvPr id="4" name="Group 15"/>
          <p:cNvGrpSpPr>
            <a:grpSpLocks/>
          </p:cNvGrpSpPr>
          <p:nvPr/>
        </p:nvGrpSpPr>
        <p:grpSpPr bwMode="auto">
          <a:xfrm>
            <a:off x="5503863" y="3101975"/>
            <a:ext cx="3640137" cy="3379788"/>
            <a:chOff x="5503989" y="3102426"/>
            <a:chExt cx="3640009" cy="3378840"/>
          </a:xfrm>
        </p:grpSpPr>
        <p:sp>
          <p:nvSpPr>
            <p:cNvPr id="101384" name="Rectangle 5"/>
            <p:cNvSpPr>
              <a:spLocks noChangeArrowheads="1"/>
            </p:cNvSpPr>
            <p:nvPr/>
          </p:nvSpPr>
          <p:spPr bwMode="auto">
            <a:xfrm>
              <a:off x="6626727" y="3312188"/>
              <a:ext cx="2517271" cy="3169078"/>
            </a:xfrm>
            <a:prstGeom prst="rect">
              <a:avLst/>
            </a:prstGeom>
            <a:solidFill>
              <a:srgbClr val="F8F6E3"/>
            </a:solidFill>
            <a:ln w="9525">
              <a:noFill/>
              <a:miter lim="800000"/>
              <a:headEnd/>
              <a:tailEnd/>
            </a:ln>
          </p:spPr>
          <p:txBody>
            <a:bodyPr>
              <a:spAutoFit/>
            </a:bodyPr>
            <a:lstStyle/>
            <a:p>
              <a:pPr>
                <a:lnSpc>
                  <a:spcPts val="2000"/>
                </a:lnSpc>
              </a:pPr>
              <a:r>
                <a:rPr lang="en-US" sz="2400">
                  <a:latin typeface="Calibri" pitchFamily="-65" charset="0"/>
                </a:rPr>
                <a:t>In the </a:t>
              </a:r>
              <a:r>
                <a:rPr lang="en-US" sz="2400" b="1">
                  <a:latin typeface="Calibri" pitchFamily="-65" charset="0"/>
                </a:rPr>
                <a:t>inner ear</a:t>
              </a:r>
              <a:r>
                <a:rPr lang="en-US" sz="2400">
                  <a:latin typeface="Calibri" pitchFamily="-65" charset="0"/>
                </a:rPr>
                <a:t>, waves of fluid move from the oval window over the cochlea’s “hair” receptor cells. These cells send signals through the auditory nerves to the temporal lobe of the brain.</a:t>
              </a:r>
            </a:p>
          </p:txBody>
        </p:sp>
        <p:cxnSp>
          <p:nvCxnSpPr>
            <p:cNvPr id="12" name="Straight Connector 11"/>
            <p:cNvCxnSpPr/>
            <p:nvPr/>
          </p:nvCxnSpPr>
          <p:spPr>
            <a:xfrm>
              <a:off x="5503989" y="3102426"/>
              <a:ext cx="1165184" cy="501509"/>
            </a:xfrm>
            <a:prstGeom prst="line">
              <a:avLst/>
            </a:prstGeom>
            <a:ln w="57150">
              <a:solidFill>
                <a:srgbClr val="A93971"/>
              </a:solidFill>
            </a:ln>
          </p:spPr>
          <p:style>
            <a:lnRef idx="1">
              <a:schemeClr val="accent1"/>
            </a:lnRef>
            <a:fillRef idx="0">
              <a:schemeClr val="accent1"/>
            </a:fillRef>
            <a:effectRef idx="0">
              <a:schemeClr val="accent1"/>
            </a:effectRef>
            <a:fontRef idx="minor">
              <a:schemeClr val="tx1"/>
            </a:fontRef>
          </p:style>
        </p:cxnSp>
      </p:grpSp>
      <p:sp>
        <p:nvSpPr>
          <p:cNvPr id="101383" name="Slide Number Placeholder 12"/>
          <p:cNvSpPr>
            <a:spLocks noGrp="1"/>
          </p:cNvSpPr>
          <p:nvPr>
            <p:ph type="sldNum" sz="quarter" idx="12"/>
          </p:nvPr>
        </p:nvSpPr>
        <p:spPr bwMode="auto">
          <a:noFill/>
          <a:ln>
            <a:miter lim="800000"/>
            <a:headEnd/>
            <a:tailEnd/>
          </a:ln>
        </p:spPr>
        <p:txBody>
          <a:bodyPr/>
          <a:lstStyle/>
          <a:p>
            <a:fld id="{F331AAA8-3F87-4175-8313-033C78C1D93B}" type="slidenum">
              <a:rPr lang="en-US"/>
              <a:pPr/>
              <a:t>28</a:t>
            </a:fld>
            <a:endParaRPr lang="en-US"/>
          </a:p>
        </p:txBody>
      </p:sp>
    </p:spTree>
    <p:extLst>
      <p:ext uri="{BB962C8B-B14F-4D97-AF65-F5344CB8AC3E}">
        <p14:creationId xmlns:p14="http://schemas.microsoft.com/office/powerpoint/2010/main" xmlns="" val="588006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0063" cy="944562"/>
          </a:xfrm>
        </p:spPr>
        <p:txBody>
          <a:bodyPr>
            <a:normAutofit fontScale="90000"/>
          </a:bodyPr>
          <a:lstStyle/>
          <a:p>
            <a:pPr eaLnBrk="1" hangingPunct="1">
              <a:lnSpc>
                <a:spcPts val="4000"/>
              </a:lnSpc>
            </a:pPr>
            <a:r>
              <a:rPr lang="en-US" sz="3600" b="1" smtClean="0">
                <a:solidFill>
                  <a:srgbClr val="444EA2"/>
                </a:solidFill>
              </a:rPr>
              <a:t>Preventing Hearing Loss</a:t>
            </a:r>
          </a:p>
        </p:txBody>
      </p:sp>
      <p:pic>
        <p:nvPicPr>
          <p:cNvPr id="103427" name="Picture 3"/>
          <p:cNvPicPr>
            <a:picLocks noChangeAspect="1"/>
          </p:cNvPicPr>
          <p:nvPr/>
        </p:nvPicPr>
        <p:blipFill>
          <a:blip r:embed="rId3" cstate="print"/>
          <a:srcRect/>
          <a:stretch>
            <a:fillRect/>
          </a:stretch>
        </p:blipFill>
        <p:spPr bwMode="auto">
          <a:xfrm>
            <a:off x="3324225" y="152400"/>
            <a:ext cx="5819775" cy="6553200"/>
          </a:xfrm>
          <a:prstGeom prst="rect">
            <a:avLst/>
          </a:prstGeom>
          <a:noFill/>
          <a:ln w="9525">
            <a:noFill/>
            <a:miter lim="800000"/>
            <a:headEnd/>
            <a:tailEnd/>
          </a:ln>
        </p:spPr>
      </p:pic>
      <p:sp>
        <p:nvSpPr>
          <p:cNvPr id="3" name="Content Placeholder 2"/>
          <p:cNvSpPr>
            <a:spLocks noGrp="1"/>
          </p:cNvSpPr>
          <p:nvPr>
            <p:ph idx="1"/>
          </p:nvPr>
        </p:nvSpPr>
        <p:spPr>
          <a:xfrm>
            <a:off x="285750" y="1493838"/>
            <a:ext cx="3840163" cy="4678362"/>
          </a:xfrm>
        </p:spPr>
        <p:txBody>
          <a:bodyPr/>
          <a:lstStyle/>
          <a:p>
            <a:pPr eaLnBrk="1" hangingPunct="1">
              <a:lnSpc>
                <a:spcPts val="2400"/>
              </a:lnSpc>
              <a:spcAft>
                <a:spcPts val="600"/>
              </a:spcAft>
              <a:buFont typeface="Wingdings" pitchFamily="-65" charset="2"/>
              <a:buChar char="§"/>
            </a:pPr>
            <a:r>
              <a:rPr lang="en-US" sz="2800" smtClean="0"/>
              <a:t>Exposure to sounds that are too loud to talk over can cause damage to the inner ear, especially the hair cells.</a:t>
            </a:r>
          </a:p>
          <a:p>
            <a:pPr eaLnBrk="1" hangingPunct="1">
              <a:lnSpc>
                <a:spcPts val="2400"/>
              </a:lnSpc>
              <a:spcAft>
                <a:spcPts val="600"/>
              </a:spcAft>
              <a:buFont typeface="Wingdings" pitchFamily="-65" charset="2"/>
              <a:buChar char="§"/>
            </a:pPr>
            <a:r>
              <a:rPr lang="en-US" sz="2800" smtClean="0"/>
              <a:t>Structures of the middle and inner ear can also be damaged by disease. </a:t>
            </a:r>
          </a:p>
          <a:p>
            <a:pPr eaLnBrk="1" hangingPunct="1">
              <a:lnSpc>
                <a:spcPts val="2400"/>
              </a:lnSpc>
              <a:spcAft>
                <a:spcPts val="600"/>
              </a:spcAft>
              <a:buFont typeface="Wingdings" pitchFamily="-65" charset="2"/>
              <a:buChar char="§"/>
            </a:pPr>
            <a:r>
              <a:rPr lang="en-US" sz="2800" smtClean="0"/>
              <a:t>Prevention methods include limiting exposure to noises over 85 decibels and treating ear infections. </a:t>
            </a:r>
          </a:p>
        </p:txBody>
      </p:sp>
      <p:sp>
        <p:nvSpPr>
          <p:cNvPr id="103429" name="Slide Number Placeholder 4"/>
          <p:cNvSpPr>
            <a:spLocks noGrp="1"/>
          </p:cNvSpPr>
          <p:nvPr>
            <p:ph type="sldNum" sz="quarter" idx="12"/>
          </p:nvPr>
        </p:nvSpPr>
        <p:spPr bwMode="auto">
          <a:noFill/>
          <a:ln>
            <a:miter lim="800000"/>
            <a:headEnd/>
            <a:tailEnd/>
          </a:ln>
        </p:spPr>
        <p:txBody>
          <a:bodyPr/>
          <a:lstStyle/>
          <a:p>
            <a:fld id="{A7BBE591-8864-41FC-84E5-45CF86217914}" type="slidenum">
              <a:rPr lang="en-US"/>
              <a:pPr/>
              <a:t>29</a:t>
            </a:fld>
            <a:endParaRPr lang="en-US"/>
          </a:p>
        </p:txBody>
      </p:sp>
    </p:spTree>
    <p:extLst>
      <p:ext uri="{BB962C8B-B14F-4D97-AF65-F5344CB8AC3E}">
        <p14:creationId xmlns:p14="http://schemas.microsoft.com/office/powerpoint/2010/main" xmlns="" val="135339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7"/>
          <p:cNvSpPr>
            <a:spLocks noGrp="1"/>
          </p:cNvSpPr>
          <p:nvPr>
            <p:ph type="sldNum" sz="quarter" idx="12"/>
          </p:nvPr>
        </p:nvSpPr>
        <p:spPr>
          <a:noFill/>
        </p:spPr>
        <p:txBody>
          <a:bodyPr/>
          <a:lstStyle/>
          <a:p>
            <a:fld id="{2414A514-398D-42B1-898D-C710F4FCF385}" type="slidenum">
              <a:rPr lang="en-US" smtClean="0"/>
              <a:pPr/>
              <a:t>3</a:t>
            </a:fld>
            <a:endParaRPr lang="en-US" smtClean="0"/>
          </a:p>
        </p:txBody>
      </p:sp>
      <p:sp>
        <p:nvSpPr>
          <p:cNvPr id="17411" name="Rectangle 2"/>
          <p:cNvSpPr>
            <a:spLocks noGrp="1" noChangeArrowheads="1"/>
          </p:cNvSpPr>
          <p:nvPr>
            <p:ph type="title"/>
          </p:nvPr>
        </p:nvSpPr>
        <p:spPr>
          <a:xfrm>
            <a:off x="457200" y="0"/>
            <a:ext cx="8229600" cy="1143000"/>
          </a:xfrm>
        </p:spPr>
        <p:txBody>
          <a:bodyPr/>
          <a:lstStyle/>
          <a:p>
            <a:pPr eaLnBrk="1" hangingPunct="1"/>
            <a:r>
              <a:rPr lang="en-US" altLang="en-US" sz="4000" smtClean="0">
                <a:solidFill>
                  <a:schemeClr val="tx1"/>
                </a:solidFill>
                <a:latin typeface="Palatino Linotype" pitchFamily="18" charset="0"/>
              </a:rPr>
              <a:t>Binocular Cues</a:t>
            </a:r>
            <a:endParaRPr lang="en-US" sz="4000" smtClean="0">
              <a:solidFill>
                <a:schemeClr val="tx1"/>
              </a:solidFill>
              <a:latin typeface="Palatino Linotype" pitchFamily="18" charset="0"/>
            </a:endParaRPr>
          </a:p>
        </p:txBody>
      </p:sp>
      <p:sp>
        <p:nvSpPr>
          <p:cNvPr id="17412" name="Rectangle 3"/>
          <p:cNvSpPr>
            <a:spLocks noGrp="1" noChangeArrowheads="1"/>
          </p:cNvSpPr>
          <p:nvPr>
            <p:ph type="body" sz="half" idx="1"/>
          </p:nvPr>
        </p:nvSpPr>
        <p:spPr>
          <a:xfrm>
            <a:off x="457200" y="1143000"/>
            <a:ext cx="8153400" cy="1828800"/>
          </a:xfrm>
        </p:spPr>
        <p:txBody>
          <a:bodyPr/>
          <a:lstStyle/>
          <a:p>
            <a:pPr marL="0" indent="0" algn="ctr" eaLnBrk="1" hangingPunct="1">
              <a:lnSpc>
                <a:spcPct val="90000"/>
              </a:lnSpc>
              <a:buFont typeface="Wingdings" pitchFamily="2" charset="2"/>
              <a:buNone/>
            </a:pPr>
            <a:r>
              <a:rPr lang="en-US" altLang="en-US" sz="2400" smtClean="0">
                <a:solidFill>
                  <a:srgbClr val="0000FF"/>
                </a:solidFill>
                <a:latin typeface="Palatino Linotype" pitchFamily="18" charset="0"/>
              </a:rPr>
              <a:t>Retinal disparity:</a:t>
            </a:r>
            <a:r>
              <a:rPr lang="en-US" altLang="en-US" sz="2400" smtClean="0">
                <a:solidFill>
                  <a:srgbClr val="6600CC"/>
                </a:solidFill>
                <a:latin typeface="Palatino Linotype" pitchFamily="18" charset="0"/>
              </a:rPr>
              <a:t> </a:t>
            </a:r>
            <a:r>
              <a:rPr lang="en-US" altLang="en-US" sz="2400" smtClean="0">
                <a:latin typeface="Palatino Linotype" pitchFamily="18" charset="0"/>
              </a:rPr>
              <a:t>Images from the two eyes differ. Try looking at your two index fingers when pointing them towards each other half an inch apart and about 5 inches directly in front of your eyes. You will see a “finger sausage” as shown in the inset.</a:t>
            </a:r>
          </a:p>
        </p:txBody>
      </p:sp>
      <p:pic>
        <p:nvPicPr>
          <p:cNvPr id="17413" name="Picture 9" descr="Retinal Disparity 1"/>
          <p:cNvPicPr>
            <a:picLocks noGrp="1" noChangeAspect="1" noChangeArrowheads="1"/>
          </p:cNvPicPr>
          <p:nvPr>
            <p:ph sz="quarter" idx="2"/>
          </p:nvPr>
        </p:nvPicPr>
        <p:blipFill>
          <a:blip r:embed="rId3" cstate="print"/>
          <a:srcRect/>
          <a:stretch>
            <a:fillRect/>
          </a:stretch>
        </p:blipFill>
        <p:spPr>
          <a:xfrm>
            <a:off x="296863" y="3200400"/>
            <a:ext cx="4089400" cy="3343275"/>
          </a:xfrm>
          <a:noFill/>
        </p:spPr>
      </p:pic>
      <p:pic>
        <p:nvPicPr>
          <p:cNvPr id="17414" name="Picture 11" descr="Retinal Disparity 2"/>
          <p:cNvPicPr>
            <a:picLocks noGrp="1" noChangeAspect="1" noChangeArrowheads="1"/>
          </p:cNvPicPr>
          <p:nvPr>
            <p:ph sz="quarter" idx="3"/>
          </p:nvPr>
        </p:nvPicPr>
        <p:blipFill>
          <a:blip r:embed="rId4" cstate="print"/>
          <a:srcRect l="7843" t="17049" r="7843" b="21883"/>
          <a:stretch>
            <a:fillRect/>
          </a:stretch>
        </p:blipFill>
        <p:spPr>
          <a:xfrm>
            <a:off x="4448175" y="4495800"/>
            <a:ext cx="4440238" cy="1031875"/>
          </a:xfrm>
          <a:noFill/>
        </p:spPr>
      </p:pic>
    </p:spTree>
    <p:extLst>
      <p:ext uri="{BB962C8B-B14F-4D97-AF65-F5344CB8AC3E}">
        <p14:creationId xmlns:p14="http://schemas.microsoft.com/office/powerpoint/2010/main" xmlns="" val="37324057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6"/>
          <p:cNvPicPr>
            <a:picLocks noChangeAspect="1"/>
          </p:cNvPicPr>
          <p:nvPr/>
        </p:nvPicPr>
        <p:blipFill>
          <a:blip r:embed="rId3" cstate="print"/>
          <a:srcRect l="50000" t="11943" b="40337"/>
          <a:stretch>
            <a:fillRect/>
          </a:stretch>
        </p:blipFill>
        <p:spPr bwMode="auto">
          <a:xfrm>
            <a:off x="3811588" y="3624263"/>
            <a:ext cx="4324350" cy="2368550"/>
          </a:xfrm>
          <a:prstGeom prst="rect">
            <a:avLst/>
          </a:prstGeom>
          <a:noFill/>
          <a:ln w="9525">
            <a:solidFill>
              <a:schemeClr val="tx1"/>
            </a:solidFill>
            <a:miter lim="800000"/>
            <a:headEnd/>
            <a:tailEnd/>
          </a:ln>
        </p:spPr>
      </p:pic>
      <p:sp>
        <p:nvSpPr>
          <p:cNvPr id="3" name="Content Placeholder 2"/>
          <p:cNvSpPr>
            <a:spLocks noGrp="1"/>
          </p:cNvSpPr>
          <p:nvPr>
            <p:ph idx="1"/>
          </p:nvPr>
        </p:nvSpPr>
        <p:spPr>
          <a:xfrm>
            <a:off x="228600" y="1447800"/>
            <a:ext cx="3505200" cy="3352800"/>
          </a:xfrm>
        </p:spPr>
        <p:txBody>
          <a:bodyPr/>
          <a:lstStyle/>
          <a:p>
            <a:pPr eaLnBrk="1" hangingPunct="1">
              <a:lnSpc>
                <a:spcPts val="2400"/>
              </a:lnSpc>
              <a:spcAft>
                <a:spcPts val="600"/>
              </a:spcAft>
              <a:buClr>
                <a:schemeClr val="tx1"/>
              </a:buClr>
              <a:buFont typeface="Wingdings" pitchFamily="-65" charset="2"/>
              <a:buChar char="§"/>
            </a:pPr>
            <a:r>
              <a:rPr lang="en-US" sz="2800" b="1" smtClean="0">
                <a:solidFill>
                  <a:srgbClr val="444EA2"/>
                </a:solidFill>
              </a:rPr>
              <a:t>Loudness</a:t>
            </a:r>
            <a:r>
              <a:rPr lang="en-US" sz="2800" smtClean="0"/>
              <a:t> refers to more intense sound vibrations. This causes a greater </a:t>
            </a:r>
            <a:r>
              <a:rPr lang="en-US" sz="2800" b="1" smtClean="0"/>
              <a:t>number</a:t>
            </a:r>
            <a:r>
              <a:rPr lang="en-US" sz="2800" smtClean="0"/>
              <a:t> of hair cells to send signals to the brain. </a:t>
            </a:r>
          </a:p>
          <a:p>
            <a:pPr eaLnBrk="1" hangingPunct="1">
              <a:lnSpc>
                <a:spcPts val="2400"/>
              </a:lnSpc>
              <a:spcAft>
                <a:spcPts val="600"/>
              </a:spcAft>
              <a:buClr>
                <a:schemeClr val="tx1"/>
              </a:buClr>
              <a:buFont typeface="Wingdings" pitchFamily="-65" charset="2"/>
              <a:buChar char="§"/>
            </a:pPr>
            <a:r>
              <a:rPr lang="en-US" sz="2800" smtClean="0"/>
              <a:t>Soft sounds only activate certain hair cells; louder sounds move those hair cells AND their neighbors. </a:t>
            </a:r>
          </a:p>
          <a:p>
            <a:pPr eaLnBrk="1" hangingPunct="1">
              <a:lnSpc>
                <a:spcPts val="2400"/>
              </a:lnSpc>
              <a:spcAft>
                <a:spcPts val="600"/>
              </a:spcAft>
              <a:buClr>
                <a:schemeClr val="tx1"/>
              </a:buClr>
              <a:buFont typeface="Wingdings" pitchFamily="-65" charset="2"/>
              <a:buChar char="§"/>
            </a:pPr>
            <a:endParaRPr lang="en-US" sz="2800" smtClean="0"/>
          </a:p>
        </p:txBody>
      </p:sp>
      <p:sp>
        <p:nvSpPr>
          <p:cNvPr id="105476" name="Content Placeholder 2"/>
          <p:cNvSpPr txBox="1">
            <a:spLocks/>
          </p:cNvSpPr>
          <p:nvPr/>
        </p:nvSpPr>
        <p:spPr bwMode="auto">
          <a:xfrm>
            <a:off x="304800" y="4953000"/>
            <a:ext cx="8382000" cy="12954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800">
              <a:latin typeface="Calibri" pitchFamily="-65" charset="0"/>
            </a:endParaRPr>
          </a:p>
        </p:txBody>
      </p:sp>
      <p:pic>
        <p:nvPicPr>
          <p:cNvPr id="105477" name="Picture 2"/>
          <p:cNvPicPr>
            <a:picLocks noChangeAspect="1" noChangeArrowheads="1"/>
          </p:cNvPicPr>
          <p:nvPr/>
        </p:nvPicPr>
        <p:blipFill>
          <a:blip r:embed="rId4" cstate="print"/>
          <a:srcRect/>
          <a:stretch>
            <a:fillRect/>
          </a:stretch>
        </p:blipFill>
        <p:spPr bwMode="auto">
          <a:xfrm>
            <a:off x="4946650" y="1889125"/>
            <a:ext cx="3832225" cy="2625725"/>
          </a:xfrm>
          <a:prstGeom prst="rect">
            <a:avLst/>
          </a:prstGeom>
          <a:noFill/>
          <a:ln w="9525">
            <a:noFill/>
            <a:miter lim="800000"/>
            <a:headEnd/>
            <a:tailEnd/>
          </a:ln>
        </p:spPr>
      </p:pic>
      <p:sp>
        <p:nvSpPr>
          <p:cNvPr id="105478" name="Title 1"/>
          <p:cNvSpPr>
            <a:spLocks noGrp="1"/>
          </p:cNvSpPr>
          <p:nvPr>
            <p:ph type="title"/>
          </p:nvPr>
        </p:nvSpPr>
        <p:spPr>
          <a:xfrm>
            <a:off x="304800" y="217488"/>
            <a:ext cx="8702675" cy="1143000"/>
          </a:xfrm>
        </p:spPr>
        <p:txBody>
          <a:bodyPr/>
          <a:lstStyle/>
          <a:p>
            <a:pPr eaLnBrk="1" hangingPunct="1">
              <a:lnSpc>
                <a:spcPts val="4000"/>
              </a:lnSpc>
              <a:spcBef>
                <a:spcPts val="600"/>
              </a:spcBef>
              <a:spcAft>
                <a:spcPts val="600"/>
              </a:spcAft>
            </a:pPr>
            <a:r>
              <a:rPr lang="en-US" sz="4800" b="1" i="1" smtClean="0">
                <a:solidFill>
                  <a:srgbClr val="F36F21"/>
                </a:solidFill>
              </a:rPr>
              <a:t>Sound Perception: Loudness</a:t>
            </a:r>
          </a:p>
        </p:txBody>
      </p:sp>
      <p:sp>
        <p:nvSpPr>
          <p:cNvPr id="105479" name="Slide Number Placeholder 6"/>
          <p:cNvSpPr>
            <a:spLocks noGrp="1"/>
          </p:cNvSpPr>
          <p:nvPr>
            <p:ph type="sldNum" sz="quarter" idx="12"/>
          </p:nvPr>
        </p:nvSpPr>
        <p:spPr bwMode="auto">
          <a:noFill/>
          <a:ln>
            <a:miter lim="800000"/>
            <a:headEnd/>
            <a:tailEnd/>
          </a:ln>
        </p:spPr>
        <p:txBody>
          <a:bodyPr/>
          <a:lstStyle/>
          <a:p>
            <a:fld id="{8EEDE639-01BC-49BF-906B-50B7A1335BDE}" type="slidenum">
              <a:rPr lang="en-US"/>
              <a:pPr/>
              <a:t>30</a:t>
            </a:fld>
            <a:endParaRPr lang="en-US"/>
          </a:p>
        </p:txBody>
      </p:sp>
    </p:spTree>
    <p:extLst>
      <p:ext uri="{BB962C8B-B14F-4D97-AF65-F5344CB8AC3E}">
        <p14:creationId xmlns:p14="http://schemas.microsoft.com/office/powerpoint/2010/main" xmlns="" val="672084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p>
            <a:fld id="{3286DE14-0DCA-458E-A362-67717CF8FCD2}" type="slidenum">
              <a:rPr lang="en-US" smtClean="0"/>
              <a:pPr/>
              <a:t>31</a:t>
            </a:fld>
            <a:endParaRPr lang="en-US" smtClean="0"/>
          </a:p>
        </p:txBody>
      </p:sp>
      <p:sp>
        <p:nvSpPr>
          <p:cNvPr id="67587" name="Rectangle 2"/>
          <p:cNvSpPr>
            <a:spLocks noChangeArrowheads="1"/>
          </p:cNvSpPr>
          <p:nvPr/>
        </p:nvSpPr>
        <p:spPr bwMode="auto">
          <a:xfrm>
            <a:off x="0" y="2443163"/>
            <a:ext cx="9144000" cy="0"/>
          </a:xfrm>
          <a:prstGeom prst="rect">
            <a:avLst/>
          </a:prstGeom>
          <a:noFill/>
          <a:ln w="9525">
            <a:noFill/>
            <a:miter lim="800000"/>
            <a:headEnd/>
            <a:tailEnd/>
          </a:ln>
        </p:spPr>
        <p:txBody>
          <a:bodyPr wrap="none" anchor="ctr">
            <a:spAutoFit/>
          </a:bodyPr>
          <a:lstStyle/>
          <a:p>
            <a:endParaRPr lang="en-US"/>
          </a:p>
        </p:txBody>
      </p:sp>
      <p:sp>
        <p:nvSpPr>
          <p:cNvPr id="67588" name="Rectangle 3"/>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r>
              <a:rPr lang="en-US" sz="4000">
                <a:solidFill>
                  <a:schemeClr val="tx2"/>
                </a:solidFill>
                <a:latin typeface="Palatino Linotype" pitchFamily="18" charset="0"/>
              </a:rPr>
              <a:t>Theories of Audition</a:t>
            </a:r>
          </a:p>
        </p:txBody>
      </p:sp>
      <p:sp>
        <p:nvSpPr>
          <p:cNvPr id="67589" name="Rectangle 4"/>
          <p:cNvSpPr>
            <a:spLocks noChangeArrowheads="1"/>
          </p:cNvSpPr>
          <p:nvPr/>
        </p:nvSpPr>
        <p:spPr bwMode="auto">
          <a:xfrm>
            <a:off x="685800" y="1600200"/>
            <a:ext cx="7772400" cy="1447800"/>
          </a:xfrm>
          <a:prstGeom prst="rect">
            <a:avLst/>
          </a:prstGeom>
          <a:noFill/>
          <a:ln w="9525">
            <a:noFill/>
            <a:miter lim="800000"/>
            <a:headEnd/>
            <a:tailEnd/>
          </a:ln>
        </p:spPr>
        <p:txBody>
          <a:bodyPr/>
          <a:lstStyle/>
          <a:p>
            <a:pPr algn="ctr">
              <a:spcBef>
                <a:spcPct val="20000"/>
              </a:spcBef>
              <a:buFont typeface="Wingdings" pitchFamily="2" charset="2"/>
              <a:buNone/>
            </a:pPr>
            <a:r>
              <a:rPr lang="en-US" sz="2800">
                <a:solidFill>
                  <a:srgbClr val="0000FF"/>
                </a:solidFill>
                <a:latin typeface="Palatino Linotype" pitchFamily="18" charset="0"/>
              </a:rPr>
              <a:t>Place Theory</a:t>
            </a:r>
            <a:r>
              <a:rPr lang="en-US" sz="2800">
                <a:solidFill>
                  <a:srgbClr val="6600CC"/>
                </a:solidFill>
                <a:latin typeface="Palatino Linotype" pitchFamily="18" charset="0"/>
              </a:rPr>
              <a:t> </a:t>
            </a:r>
            <a:r>
              <a:rPr lang="en-US" sz="2800">
                <a:latin typeface="Palatino Linotype" pitchFamily="18" charset="0"/>
              </a:rPr>
              <a:t>suggests that sound frequencies stimulate the basilar membrane at specific places resulting in perceived pitch.</a:t>
            </a:r>
          </a:p>
        </p:txBody>
      </p:sp>
      <p:pic>
        <p:nvPicPr>
          <p:cNvPr id="67590" name="Picture 5" descr="inner_ear"/>
          <p:cNvPicPr>
            <a:picLocks noChangeAspect="1" noChangeArrowheads="1"/>
          </p:cNvPicPr>
          <p:nvPr/>
        </p:nvPicPr>
        <p:blipFill>
          <a:blip r:embed="rId3" cstate="print"/>
          <a:srcRect/>
          <a:stretch>
            <a:fillRect/>
          </a:stretch>
        </p:blipFill>
        <p:spPr bwMode="auto">
          <a:xfrm>
            <a:off x="2209800" y="3429000"/>
            <a:ext cx="4724400" cy="2930525"/>
          </a:xfrm>
          <a:prstGeom prst="rect">
            <a:avLst/>
          </a:prstGeom>
          <a:noFill/>
          <a:ln w="9525">
            <a:noFill/>
            <a:miter lim="800000"/>
            <a:headEnd/>
            <a:tailEnd/>
          </a:ln>
        </p:spPr>
      </p:pic>
      <p:sp>
        <p:nvSpPr>
          <p:cNvPr id="67591" name="Rectangle 6"/>
          <p:cNvSpPr>
            <a:spLocks noChangeArrowheads="1"/>
          </p:cNvSpPr>
          <p:nvPr/>
        </p:nvSpPr>
        <p:spPr bwMode="auto">
          <a:xfrm rot="5400000">
            <a:off x="6197600" y="5308600"/>
            <a:ext cx="1900238" cy="274638"/>
          </a:xfrm>
          <a:prstGeom prst="rect">
            <a:avLst/>
          </a:prstGeom>
          <a:noFill/>
          <a:ln w="9525">
            <a:noFill/>
            <a:miter lim="800000"/>
            <a:headEnd/>
            <a:tailEnd/>
          </a:ln>
        </p:spPr>
        <p:txBody>
          <a:bodyPr wrap="none">
            <a:spAutoFit/>
          </a:bodyPr>
          <a:lstStyle/>
          <a:p>
            <a:r>
              <a:rPr lang="en-US" sz="1200">
                <a:latin typeface="Palatino Linotype" pitchFamily="18" charset="0"/>
              </a:rPr>
              <a:t>http://www.pc.rhul.ac.uk</a:t>
            </a:r>
          </a:p>
        </p:txBody>
      </p:sp>
    </p:spTree>
    <p:extLst>
      <p:ext uri="{BB962C8B-B14F-4D97-AF65-F5344CB8AC3E}">
        <p14:creationId xmlns:p14="http://schemas.microsoft.com/office/powerpoint/2010/main" xmlns="" val="967381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C1FC68A-5FA8-4971-9EA0-DB0A3FC5ED9C}" type="slidenum">
              <a:rPr lang="en-US" smtClean="0"/>
              <a:pPr/>
              <a:t>32</a:t>
            </a:fld>
            <a:endParaRPr lang="en-US" smtClean="0"/>
          </a:p>
        </p:txBody>
      </p:sp>
      <p:sp>
        <p:nvSpPr>
          <p:cNvPr id="68611" name="Rectangle 2"/>
          <p:cNvSpPr>
            <a:spLocks noGrp="1" noChangeArrowheads="1"/>
          </p:cNvSpPr>
          <p:nvPr>
            <p:ph type="title"/>
          </p:nvPr>
        </p:nvSpPr>
        <p:spPr>
          <a:xfrm>
            <a:off x="457200" y="304800"/>
            <a:ext cx="8229600" cy="1143000"/>
          </a:xfrm>
        </p:spPr>
        <p:txBody>
          <a:bodyPr/>
          <a:lstStyle/>
          <a:p>
            <a:pPr eaLnBrk="1" hangingPunct="1"/>
            <a:r>
              <a:rPr lang="en-US" sz="4000" smtClean="0">
                <a:latin typeface="Palatino Linotype" pitchFamily="18" charset="0"/>
              </a:rPr>
              <a:t>Theories of Audition</a:t>
            </a:r>
          </a:p>
        </p:txBody>
      </p:sp>
      <p:sp>
        <p:nvSpPr>
          <p:cNvPr id="68612" name="Rectangle 3"/>
          <p:cNvSpPr>
            <a:spLocks noGrp="1" noChangeArrowheads="1"/>
          </p:cNvSpPr>
          <p:nvPr>
            <p:ph type="body" idx="1"/>
          </p:nvPr>
        </p:nvSpPr>
        <p:spPr>
          <a:xfrm>
            <a:off x="457200" y="1600200"/>
            <a:ext cx="8229600" cy="1828800"/>
          </a:xfrm>
        </p:spPr>
        <p:txBody>
          <a:bodyPr/>
          <a:lstStyle/>
          <a:p>
            <a:pPr marL="0" indent="0" algn="ctr" eaLnBrk="1" hangingPunct="1">
              <a:buFont typeface="Wingdings" pitchFamily="2" charset="2"/>
              <a:buNone/>
            </a:pPr>
            <a:r>
              <a:rPr lang="en-US" sz="2800" smtClean="0">
                <a:solidFill>
                  <a:srgbClr val="0000FF"/>
                </a:solidFill>
                <a:latin typeface="Palatino Linotype" pitchFamily="18" charset="0"/>
              </a:rPr>
              <a:t>Frequency Theory</a:t>
            </a:r>
            <a:r>
              <a:rPr lang="en-US" sz="2800" smtClean="0">
                <a:solidFill>
                  <a:srgbClr val="6600CC"/>
                </a:solidFill>
                <a:latin typeface="Palatino Linotype" pitchFamily="18" charset="0"/>
              </a:rPr>
              <a:t> </a:t>
            </a:r>
            <a:r>
              <a:rPr lang="en-US" sz="2800" smtClean="0">
                <a:latin typeface="Palatino Linotype" pitchFamily="18" charset="0"/>
              </a:rPr>
              <a:t>states that the rate of nerve impulses traveling up the auditory nerve matches the frequency of a tone, thus enabling us to sense its pitch.</a:t>
            </a:r>
          </a:p>
        </p:txBody>
      </p:sp>
      <p:sp>
        <p:nvSpPr>
          <p:cNvPr id="89100" name="Text Box 12"/>
          <p:cNvSpPr txBox="1">
            <a:spLocks noChangeArrowheads="1"/>
          </p:cNvSpPr>
          <p:nvPr/>
        </p:nvSpPr>
        <p:spPr bwMode="auto">
          <a:xfrm>
            <a:off x="2209800" y="3962400"/>
            <a:ext cx="1366838" cy="701675"/>
          </a:xfrm>
          <a:prstGeom prst="rect">
            <a:avLst/>
          </a:prstGeom>
          <a:noFill/>
          <a:ln w="9525">
            <a:noFill/>
            <a:miter lim="800000"/>
            <a:headEnd/>
            <a:tailEnd/>
          </a:ln>
        </p:spPr>
        <p:txBody>
          <a:bodyPr wrap="none">
            <a:spAutoFit/>
          </a:bodyPr>
          <a:lstStyle/>
          <a:p>
            <a:pPr algn="ctr"/>
            <a:r>
              <a:rPr lang="en-US" sz="2000">
                <a:latin typeface="Palatino Linotype" pitchFamily="18" charset="0"/>
              </a:rPr>
              <a:t>Sound</a:t>
            </a:r>
          </a:p>
          <a:p>
            <a:pPr algn="ctr"/>
            <a:r>
              <a:rPr lang="en-US" sz="2000">
                <a:latin typeface="Palatino Linotype" pitchFamily="18" charset="0"/>
              </a:rPr>
              <a:t>Frequency</a:t>
            </a:r>
          </a:p>
        </p:txBody>
      </p:sp>
      <p:sp>
        <p:nvSpPr>
          <p:cNvPr id="89101" name="Text Box 13"/>
          <p:cNvSpPr txBox="1">
            <a:spLocks noChangeArrowheads="1"/>
          </p:cNvSpPr>
          <p:nvPr/>
        </p:nvSpPr>
        <p:spPr bwMode="auto">
          <a:xfrm>
            <a:off x="5737225" y="3870325"/>
            <a:ext cx="2111375" cy="701675"/>
          </a:xfrm>
          <a:prstGeom prst="rect">
            <a:avLst/>
          </a:prstGeom>
          <a:noFill/>
          <a:ln w="9525">
            <a:noFill/>
            <a:miter lim="800000"/>
            <a:headEnd/>
            <a:tailEnd/>
          </a:ln>
        </p:spPr>
        <p:txBody>
          <a:bodyPr wrap="none">
            <a:spAutoFit/>
          </a:bodyPr>
          <a:lstStyle/>
          <a:p>
            <a:r>
              <a:rPr lang="en-US" sz="2000">
                <a:latin typeface="Palatino Linotype" pitchFamily="18" charset="0"/>
              </a:rPr>
              <a:t>Auditory Nerve</a:t>
            </a:r>
          </a:p>
          <a:p>
            <a:r>
              <a:rPr lang="en-US" sz="2000">
                <a:latin typeface="Palatino Linotype" pitchFamily="18" charset="0"/>
              </a:rPr>
              <a:t>Action Potentials</a:t>
            </a:r>
          </a:p>
        </p:txBody>
      </p:sp>
      <p:sp>
        <p:nvSpPr>
          <p:cNvPr id="89110" name="Freeform 22"/>
          <p:cNvSpPr>
            <a:spLocks/>
          </p:cNvSpPr>
          <p:nvPr/>
        </p:nvSpPr>
        <p:spPr bwMode="auto">
          <a:xfrm>
            <a:off x="5375275" y="4667250"/>
            <a:ext cx="2898775" cy="228600"/>
          </a:xfrm>
          <a:custGeom>
            <a:avLst/>
            <a:gdLst>
              <a:gd name="T0" fmla="*/ 5040313 w 1826"/>
              <a:gd name="T1" fmla="*/ 0 h 144"/>
              <a:gd name="T2" fmla="*/ 2147483647 w 1826"/>
              <a:gd name="T3" fmla="*/ 0 h 144"/>
              <a:gd name="T4" fmla="*/ 2147483647 w 1826"/>
              <a:gd name="T5" fmla="*/ 362902445 h 144"/>
              <a:gd name="T6" fmla="*/ 0 w 1826"/>
              <a:gd name="T7" fmla="*/ 362902445 h 144"/>
              <a:gd name="T8" fmla="*/ 5040313 w 1826"/>
              <a:gd name="T9" fmla="*/ 0 h 144"/>
              <a:gd name="T10" fmla="*/ 0 60000 65536"/>
              <a:gd name="T11" fmla="*/ 0 60000 65536"/>
              <a:gd name="T12" fmla="*/ 0 60000 65536"/>
              <a:gd name="T13" fmla="*/ 0 60000 65536"/>
              <a:gd name="T14" fmla="*/ 0 60000 65536"/>
              <a:gd name="T15" fmla="*/ 0 w 1826"/>
              <a:gd name="T16" fmla="*/ 0 h 144"/>
              <a:gd name="T17" fmla="*/ 1826 w 1826"/>
              <a:gd name="T18" fmla="*/ 144 h 144"/>
            </a:gdLst>
            <a:ahLst/>
            <a:cxnLst>
              <a:cxn ang="T10">
                <a:pos x="T0" y="T1"/>
              </a:cxn>
              <a:cxn ang="T11">
                <a:pos x="T2" y="T3"/>
              </a:cxn>
              <a:cxn ang="T12">
                <a:pos x="T4" y="T5"/>
              </a:cxn>
              <a:cxn ang="T13">
                <a:pos x="T6" y="T7"/>
              </a:cxn>
              <a:cxn ang="T14">
                <a:pos x="T8" y="T9"/>
              </a:cxn>
            </a:cxnLst>
            <a:rect l="T15" t="T16" r="T17" b="T18"/>
            <a:pathLst>
              <a:path w="1826" h="144">
                <a:moveTo>
                  <a:pt x="2" y="0"/>
                </a:moveTo>
                <a:lnTo>
                  <a:pt x="1826" y="0"/>
                </a:lnTo>
                <a:lnTo>
                  <a:pt x="1826" y="144"/>
                </a:lnTo>
                <a:lnTo>
                  <a:pt x="0" y="144"/>
                </a:lnTo>
                <a:lnTo>
                  <a:pt x="2" y="0"/>
                </a:lnTo>
                <a:close/>
              </a:path>
            </a:pathLst>
          </a:custGeom>
          <a:solidFill>
            <a:schemeClr val="accent1"/>
          </a:solidFill>
          <a:ln w="9525">
            <a:solidFill>
              <a:schemeClr val="tx1"/>
            </a:solidFill>
            <a:round/>
            <a:headEnd/>
            <a:tailEnd/>
          </a:ln>
        </p:spPr>
        <p:txBody>
          <a:bodyPr/>
          <a:lstStyle/>
          <a:p>
            <a:endParaRPr lang="en-US"/>
          </a:p>
        </p:txBody>
      </p:sp>
      <p:pic>
        <p:nvPicPr>
          <p:cNvPr id="89111" name="Picture 23"/>
          <p:cNvPicPr>
            <a:picLocks noChangeAspect="1" noChangeArrowheads="1"/>
          </p:cNvPicPr>
          <p:nvPr/>
        </p:nvPicPr>
        <p:blipFill>
          <a:blip r:embed="rId2" cstate="print"/>
          <a:srcRect/>
          <a:stretch>
            <a:fillRect/>
          </a:stretch>
        </p:blipFill>
        <p:spPr bwMode="auto">
          <a:xfrm>
            <a:off x="609600" y="4343400"/>
            <a:ext cx="1050925" cy="682625"/>
          </a:xfrm>
          <a:prstGeom prst="rect">
            <a:avLst/>
          </a:prstGeom>
          <a:noFill/>
          <a:ln w="9525">
            <a:noFill/>
            <a:miter lim="800000"/>
            <a:headEnd/>
            <a:tailEnd/>
          </a:ln>
        </p:spPr>
      </p:pic>
      <p:sp>
        <p:nvSpPr>
          <p:cNvPr id="89112" name="Oval 24"/>
          <p:cNvSpPr>
            <a:spLocks noChangeArrowheads="1"/>
          </p:cNvSpPr>
          <p:nvPr/>
        </p:nvSpPr>
        <p:spPr bwMode="auto">
          <a:xfrm flipH="1">
            <a:off x="5410200" y="4703763"/>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89113" name="Oval 25"/>
          <p:cNvSpPr>
            <a:spLocks noChangeArrowheads="1"/>
          </p:cNvSpPr>
          <p:nvPr/>
        </p:nvSpPr>
        <p:spPr bwMode="auto">
          <a:xfrm>
            <a:off x="4572000" y="4356100"/>
            <a:ext cx="8382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9114" name="Text Box 26"/>
          <p:cNvSpPr txBox="1">
            <a:spLocks noChangeArrowheads="1"/>
          </p:cNvSpPr>
          <p:nvPr/>
        </p:nvSpPr>
        <p:spPr bwMode="auto">
          <a:xfrm>
            <a:off x="2381250" y="4724400"/>
            <a:ext cx="1123950" cy="457200"/>
          </a:xfrm>
          <a:prstGeom prst="rect">
            <a:avLst/>
          </a:prstGeom>
          <a:noFill/>
          <a:ln w="9525">
            <a:noFill/>
            <a:miter lim="800000"/>
            <a:headEnd/>
            <a:tailEnd/>
          </a:ln>
        </p:spPr>
        <p:txBody>
          <a:bodyPr wrap="none">
            <a:spAutoFit/>
          </a:bodyPr>
          <a:lstStyle/>
          <a:p>
            <a:r>
              <a:rPr lang="en-US" sz="2400">
                <a:latin typeface="Palatino Linotype" pitchFamily="18" charset="0"/>
              </a:rPr>
              <a:t>100 Hz</a:t>
            </a:r>
          </a:p>
        </p:txBody>
      </p:sp>
      <p:sp>
        <p:nvSpPr>
          <p:cNvPr id="89115" name="Freeform 27"/>
          <p:cNvSpPr>
            <a:spLocks/>
          </p:cNvSpPr>
          <p:nvPr/>
        </p:nvSpPr>
        <p:spPr bwMode="auto">
          <a:xfrm>
            <a:off x="5375275" y="4668838"/>
            <a:ext cx="2898775" cy="228600"/>
          </a:xfrm>
          <a:custGeom>
            <a:avLst/>
            <a:gdLst>
              <a:gd name="T0" fmla="*/ 5040313 w 1826"/>
              <a:gd name="T1" fmla="*/ 0 h 144"/>
              <a:gd name="T2" fmla="*/ 2147483647 w 1826"/>
              <a:gd name="T3" fmla="*/ 0 h 144"/>
              <a:gd name="T4" fmla="*/ 2147483647 w 1826"/>
              <a:gd name="T5" fmla="*/ 362902445 h 144"/>
              <a:gd name="T6" fmla="*/ 0 w 1826"/>
              <a:gd name="T7" fmla="*/ 362902445 h 144"/>
              <a:gd name="T8" fmla="*/ 5040313 w 1826"/>
              <a:gd name="T9" fmla="*/ 0 h 144"/>
              <a:gd name="T10" fmla="*/ 0 60000 65536"/>
              <a:gd name="T11" fmla="*/ 0 60000 65536"/>
              <a:gd name="T12" fmla="*/ 0 60000 65536"/>
              <a:gd name="T13" fmla="*/ 0 60000 65536"/>
              <a:gd name="T14" fmla="*/ 0 60000 65536"/>
              <a:gd name="T15" fmla="*/ 0 w 1826"/>
              <a:gd name="T16" fmla="*/ 0 h 144"/>
              <a:gd name="T17" fmla="*/ 1826 w 1826"/>
              <a:gd name="T18" fmla="*/ 144 h 144"/>
            </a:gdLst>
            <a:ahLst/>
            <a:cxnLst>
              <a:cxn ang="T10">
                <a:pos x="T0" y="T1"/>
              </a:cxn>
              <a:cxn ang="T11">
                <a:pos x="T2" y="T3"/>
              </a:cxn>
              <a:cxn ang="T12">
                <a:pos x="T4" y="T5"/>
              </a:cxn>
              <a:cxn ang="T13">
                <a:pos x="T6" y="T7"/>
              </a:cxn>
              <a:cxn ang="T14">
                <a:pos x="T8" y="T9"/>
              </a:cxn>
            </a:cxnLst>
            <a:rect l="T15" t="T16" r="T17" b="T18"/>
            <a:pathLst>
              <a:path w="1826" h="144">
                <a:moveTo>
                  <a:pt x="2" y="0"/>
                </a:moveTo>
                <a:lnTo>
                  <a:pt x="1826" y="0"/>
                </a:lnTo>
                <a:lnTo>
                  <a:pt x="1826" y="144"/>
                </a:lnTo>
                <a:lnTo>
                  <a:pt x="0" y="144"/>
                </a:lnTo>
                <a:lnTo>
                  <a:pt x="2" y="0"/>
                </a:lnTo>
                <a:close/>
              </a:path>
            </a:pathLst>
          </a:custGeom>
          <a:solidFill>
            <a:schemeClr val="accent1"/>
          </a:solidFill>
          <a:ln w="9525">
            <a:solidFill>
              <a:schemeClr val="tx1"/>
            </a:solidFill>
            <a:round/>
            <a:headEnd/>
            <a:tailEnd/>
          </a:ln>
        </p:spPr>
        <p:txBody>
          <a:bodyPr/>
          <a:lstStyle/>
          <a:p>
            <a:endParaRPr lang="en-US"/>
          </a:p>
        </p:txBody>
      </p:sp>
      <p:pic>
        <p:nvPicPr>
          <p:cNvPr id="89116" name="Picture 28"/>
          <p:cNvPicPr>
            <a:picLocks noChangeAspect="1" noChangeArrowheads="1"/>
          </p:cNvPicPr>
          <p:nvPr/>
        </p:nvPicPr>
        <p:blipFill>
          <a:blip r:embed="rId2" cstate="print"/>
          <a:srcRect/>
          <a:stretch>
            <a:fillRect/>
          </a:stretch>
        </p:blipFill>
        <p:spPr bwMode="auto">
          <a:xfrm>
            <a:off x="609600" y="4344988"/>
            <a:ext cx="1050925" cy="682625"/>
          </a:xfrm>
          <a:prstGeom prst="rect">
            <a:avLst/>
          </a:prstGeom>
          <a:noFill/>
          <a:ln w="9525">
            <a:noFill/>
            <a:miter lim="800000"/>
            <a:headEnd/>
            <a:tailEnd/>
          </a:ln>
        </p:spPr>
      </p:pic>
      <p:sp>
        <p:nvSpPr>
          <p:cNvPr id="89117" name="Oval 29"/>
          <p:cNvSpPr>
            <a:spLocks noChangeArrowheads="1"/>
          </p:cNvSpPr>
          <p:nvPr/>
        </p:nvSpPr>
        <p:spPr bwMode="auto">
          <a:xfrm flipH="1">
            <a:off x="5410200" y="470535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89118" name="Oval 30"/>
          <p:cNvSpPr>
            <a:spLocks noChangeArrowheads="1"/>
          </p:cNvSpPr>
          <p:nvPr/>
        </p:nvSpPr>
        <p:spPr bwMode="auto">
          <a:xfrm>
            <a:off x="4572000" y="4357688"/>
            <a:ext cx="8382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9119" name="Text Box 31"/>
          <p:cNvSpPr txBox="1">
            <a:spLocks noChangeArrowheads="1"/>
          </p:cNvSpPr>
          <p:nvPr/>
        </p:nvSpPr>
        <p:spPr bwMode="auto">
          <a:xfrm>
            <a:off x="2381250" y="4725988"/>
            <a:ext cx="1123950" cy="457200"/>
          </a:xfrm>
          <a:prstGeom prst="rect">
            <a:avLst/>
          </a:prstGeom>
          <a:noFill/>
          <a:ln w="9525">
            <a:noFill/>
            <a:miter lim="800000"/>
            <a:headEnd/>
            <a:tailEnd/>
          </a:ln>
        </p:spPr>
        <p:txBody>
          <a:bodyPr wrap="none">
            <a:spAutoFit/>
          </a:bodyPr>
          <a:lstStyle/>
          <a:p>
            <a:r>
              <a:rPr lang="en-US" sz="2400">
                <a:latin typeface="Palatino Linotype" pitchFamily="18" charset="0"/>
              </a:rPr>
              <a:t>200 Hz</a:t>
            </a:r>
          </a:p>
        </p:txBody>
      </p:sp>
    </p:spTree>
    <p:extLst>
      <p:ext uri="{BB962C8B-B14F-4D97-AF65-F5344CB8AC3E}">
        <p14:creationId xmlns:p14="http://schemas.microsoft.com/office/powerpoint/2010/main" xmlns="" val="1435709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00"/>
                                        </p:tgtEl>
                                        <p:attrNameLst>
                                          <p:attrName>style.visibility</p:attrName>
                                        </p:attrNameLst>
                                      </p:cBhvr>
                                      <p:to>
                                        <p:strVal val="visible"/>
                                      </p:to>
                                    </p:set>
                                    <p:animEffect transition="in" filter="dissolve">
                                      <p:cBhvr>
                                        <p:cTn id="7" dur="500"/>
                                        <p:tgtEl>
                                          <p:spTgt spid="891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101"/>
                                        </p:tgtEl>
                                        <p:attrNameLst>
                                          <p:attrName>style.visibility</p:attrName>
                                        </p:attrNameLst>
                                      </p:cBhvr>
                                      <p:to>
                                        <p:strVal val="visible"/>
                                      </p:to>
                                    </p:set>
                                    <p:animEffect transition="in" filter="dissolve">
                                      <p:cBhvr>
                                        <p:cTn id="10" dur="500"/>
                                        <p:tgtEl>
                                          <p:spTgt spid="8910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9111"/>
                                        </p:tgtEl>
                                        <p:attrNameLst>
                                          <p:attrName>style.visibility</p:attrName>
                                        </p:attrNameLst>
                                      </p:cBhvr>
                                      <p:to>
                                        <p:strVal val="visible"/>
                                      </p:to>
                                    </p:set>
                                    <p:animEffect transition="in" filter="dissolve">
                                      <p:cBhvr>
                                        <p:cTn id="15" dur="500"/>
                                        <p:tgtEl>
                                          <p:spTgt spid="891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9114"/>
                                        </p:tgtEl>
                                        <p:attrNameLst>
                                          <p:attrName>style.visibility</p:attrName>
                                        </p:attrNameLst>
                                      </p:cBhvr>
                                      <p:to>
                                        <p:strVal val="visible"/>
                                      </p:to>
                                    </p:set>
                                    <p:animEffect transition="in" filter="dissolve">
                                      <p:cBhvr>
                                        <p:cTn id="18" dur="500"/>
                                        <p:tgtEl>
                                          <p:spTgt spid="89114"/>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9113"/>
                                        </p:tgtEl>
                                        <p:attrNameLst>
                                          <p:attrName>style.visibility</p:attrName>
                                        </p:attrNameLst>
                                      </p:cBhvr>
                                      <p:to>
                                        <p:strVal val="visible"/>
                                      </p:to>
                                    </p:set>
                                    <p:animEffect transition="in" filter="dissolve">
                                      <p:cBhvr>
                                        <p:cTn id="22" dur="500"/>
                                        <p:tgtEl>
                                          <p:spTgt spid="891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110"/>
                                        </p:tgtEl>
                                        <p:attrNameLst>
                                          <p:attrName>style.visibility</p:attrName>
                                        </p:attrNameLst>
                                      </p:cBhvr>
                                      <p:to>
                                        <p:strVal val="visible"/>
                                      </p:to>
                                    </p:set>
                                    <p:animEffect transition="in" filter="dissolve">
                                      <p:cBhvr>
                                        <p:cTn id="25" dur="500"/>
                                        <p:tgtEl>
                                          <p:spTgt spid="891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112"/>
                                        </p:tgtEl>
                                        <p:attrNameLst>
                                          <p:attrName>style.visibility</p:attrName>
                                        </p:attrNameLst>
                                      </p:cBhvr>
                                      <p:to>
                                        <p:strVal val="visible"/>
                                      </p:to>
                                    </p:set>
                                    <p:animEffect transition="in" filter="dissolve">
                                      <p:cBhvr>
                                        <p:cTn id="28" dur="500"/>
                                        <p:tgtEl>
                                          <p:spTgt spid="89112"/>
                                        </p:tgtEl>
                                      </p:cBhvr>
                                    </p:animEffect>
                                  </p:childTnLst>
                                </p:cTn>
                              </p:par>
                            </p:childTnLst>
                          </p:cTn>
                        </p:par>
                        <p:par>
                          <p:cTn id="29" fill="hold">
                            <p:stCondLst>
                              <p:cond delay="1000"/>
                            </p:stCondLst>
                            <p:childTnLst>
                              <p:par>
                                <p:cTn id="30" presetID="0" presetClass="path" presetSubtype="0" repeatCount="indefinite" accel="50000" decel="50000" fill="hold" grpId="1" nodeType="afterEffect">
                                  <p:stCondLst>
                                    <p:cond delay="0"/>
                                  </p:stCondLst>
                                  <p:endCondLst>
                                    <p:cond evt="onNext" delay="0">
                                      <p:tgtEl>
                                        <p:sldTgt/>
                                      </p:tgtEl>
                                    </p:cond>
                                  </p:endCondLst>
                                  <p:childTnLst>
                                    <p:animMotion origin="layout" path="M 1.11022E-16 -5.49133E-6 L 0.3 -5.49133E-6 " pathEditMode="relative" ptsTypes="AA">
                                      <p:cBhvr>
                                        <p:cTn id="31" dur="2000" fill="hold"/>
                                        <p:tgtEl>
                                          <p:spTgt spid="89112"/>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89111"/>
                                        </p:tgtEl>
                                      </p:cBhvr>
                                    </p:animEffect>
                                    <p:set>
                                      <p:cBhvr>
                                        <p:cTn id="36" dur="1" fill="hold">
                                          <p:stCondLst>
                                            <p:cond delay="499"/>
                                          </p:stCondLst>
                                        </p:cTn>
                                        <p:tgtEl>
                                          <p:spTgt spid="89111"/>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89110"/>
                                        </p:tgtEl>
                                      </p:cBhvr>
                                    </p:animEffect>
                                    <p:set>
                                      <p:cBhvr>
                                        <p:cTn id="39" dur="1" fill="hold">
                                          <p:stCondLst>
                                            <p:cond delay="499"/>
                                          </p:stCondLst>
                                        </p:cTn>
                                        <p:tgtEl>
                                          <p:spTgt spid="89110"/>
                                        </p:tgtEl>
                                        <p:attrNameLst>
                                          <p:attrName>style.visibility</p:attrName>
                                        </p:attrNameLst>
                                      </p:cBhvr>
                                      <p:to>
                                        <p:strVal val="hidden"/>
                                      </p:to>
                                    </p:set>
                                  </p:childTnLst>
                                </p:cTn>
                              </p:par>
                              <p:par>
                                <p:cTn id="40" presetID="9" presetClass="exit" presetSubtype="0" fill="hold" grpId="2" nodeType="withEffect">
                                  <p:stCondLst>
                                    <p:cond delay="0"/>
                                  </p:stCondLst>
                                  <p:childTnLst>
                                    <p:animEffect transition="out" filter="dissolve">
                                      <p:cBhvr>
                                        <p:cTn id="41" dur="500"/>
                                        <p:tgtEl>
                                          <p:spTgt spid="89112"/>
                                        </p:tgtEl>
                                      </p:cBhvr>
                                    </p:animEffect>
                                    <p:set>
                                      <p:cBhvr>
                                        <p:cTn id="42" dur="1" fill="hold">
                                          <p:stCondLst>
                                            <p:cond delay="499"/>
                                          </p:stCondLst>
                                        </p:cTn>
                                        <p:tgtEl>
                                          <p:spTgt spid="89112"/>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89113"/>
                                        </p:tgtEl>
                                      </p:cBhvr>
                                    </p:animEffect>
                                    <p:set>
                                      <p:cBhvr>
                                        <p:cTn id="45" dur="1" fill="hold">
                                          <p:stCondLst>
                                            <p:cond delay="499"/>
                                          </p:stCondLst>
                                        </p:cTn>
                                        <p:tgtEl>
                                          <p:spTgt spid="89113"/>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89114"/>
                                        </p:tgtEl>
                                      </p:cBhvr>
                                    </p:animEffect>
                                    <p:set>
                                      <p:cBhvr>
                                        <p:cTn id="48" dur="1" fill="hold">
                                          <p:stCondLst>
                                            <p:cond delay="499"/>
                                          </p:stCondLst>
                                        </p:cTn>
                                        <p:tgtEl>
                                          <p:spTgt spid="891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89116"/>
                                        </p:tgtEl>
                                        <p:attrNameLst>
                                          <p:attrName>style.visibility</p:attrName>
                                        </p:attrNameLst>
                                      </p:cBhvr>
                                      <p:to>
                                        <p:strVal val="visible"/>
                                      </p:to>
                                    </p:set>
                                    <p:animEffect transition="in" filter="dissolve">
                                      <p:cBhvr>
                                        <p:cTn id="53" dur="500"/>
                                        <p:tgtEl>
                                          <p:spTgt spid="8911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9119"/>
                                        </p:tgtEl>
                                        <p:attrNameLst>
                                          <p:attrName>style.visibility</p:attrName>
                                        </p:attrNameLst>
                                      </p:cBhvr>
                                      <p:to>
                                        <p:strVal val="visible"/>
                                      </p:to>
                                    </p:set>
                                    <p:animEffect transition="in" filter="dissolve">
                                      <p:cBhvr>
                                        <p:cTn id="56" dur="500"/>
                                        <p:tgtEl>
                                          <p:spTgt spid="89119"/>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89118"/>
                                        </p:tgtEl>
                                        <p:attrNameLst>
                                          <p:attrName>style.visibility</p:attrName>
                                        </p:attrNameLst>
                                      </p:cBhvr>
                                      <p:to>
                                        <p:strVal val="visible"/>
                                      </p:to>
                                    </p:set>
                                    <p:animEffect transition="in" filter="dissolve">
                                      <p:cBhvr>
                                        <p:cTn id="60" dur="500"/>
                                        <p:tgtEl>
                                          <p:spTgt spid="8911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9115"/>
                                        </p:tgtEl>
                                        <p:attrNameLst>
                                          <p:attrName>style.visibility</p:attrName>
                                        </p:attrNameLst>
                                      </p:cBhvr>
                                      <p:to>
                                        <p:strVal val="visible"/>
                                      </p:to>
                                    </p:set>
                                    <p:animEffect transition="in" filter="dissolve">
                                      <p:cBhvr>
                                        <p:cTn id="63" dur="500"/>
                                        <p:tgtEl>
                                          <p:spTgt spid="8911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89117"/>
                                        </p:tgtEl>
                                        <p:attrNameLst>
                                          <p:attrName>style.visibility</p:attrName>
                                        </p:attrNameLst>
                                      </p:cBhvr>
                                      <p:to>
                                        <p:strVal val="visible"/>
                                      </p:to>
                                    </p:set>
                                    <p:animEffect transition="in" filter="dissolve">
                                      <p:cBhvr>
                                        <p:cTn id="66" dur="500"/>
                                        <p:tgtEl>
                                          <p:spTgt spid="89117"/>
                                        </p:tgtEl>
                                      </p:cBhvr>
                                    </p:animEffect>
                                  </p:childTnLst>
                                </p:cTn>
                              </p:par>
                            </p:childTnLst>
                          </p:cTn>
                        </p:par>
                        <p:par>
                          <p:cTn id="67" fill="hold">
                            <p:stCondLst>
                              <p:cond delay="1000"/>
                            </p:stCondLst>
                            <p:childTnLst>
                              <p:par>
                                <p:cTn id="68" presetID="0" presetClass="path" presetSubtype="0" repeatCount="indefinite" accel="50000" decel="50000" fill="hold" grpId="1" nodeType="afterEffect">
                                  <p:stCondLst>
                                    <p:cond delay="0"/>
                                  </p:stCondLst>
                                  <p:endCondLst>
                                    <p:cond evt="onNext" delay="0">
                                      <p:tgtEl>
                                        <p:sldTgt/>
                                      </p:tgtEl>
                                    </p:cond>
                                  </p:endCondLst>
                                  <p:childTnLst>
                                    <p:animMotion origin="layout" path="M 1.11022E-16 -5.49133E-6 L 0.3 -5.49133E-6 " pathEditMode="relative" ptsTypes="AA">
                                      <p:cBhvr>
                                        <p:cTn id="69" dur="500" fill="hold"/>
                                        <p:tgtEl>
                                          <p:spTgt spid="891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89101" grpId="0"/>
      <p:bldP spid="89110" grpId="0" animBg="1"/>
      <p:bldP spid="89110" grpId="1" animBg="1"/>
      <p:bldP spid="89112" grpId="0" animBg="1"/>
      <p:bldP spid="89112" grpId="1" animBg="1"/>
      <p:bldP spid="89112" grpId="2" animBg="1"/>
      <p:bldP spid="89113" grpId="0" animBg="1"/>
      <p:bldP spid="89113" grpId="1" animBg="1"/>
      <p:bldP spid="89114" grpId="0"/>
      <p:bldP spid="89114" grpId="1"/>
      <p:bldP spid="89115" grpId="0" animBg="1"/>
      <p:bldP spid="89117" grpId="0" animBg="1"/>
      <p:bldP spid="89117" grpId="1" animBg="1"/>
      <p:bldP spid="89118" grpId="0" animBg="1"/>
      <p:bldP spid="891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274638"/>
            <a:ext cx="9144000" cy="868362"/>
          </a:xfrm>
        </p:spPr>
        <p:txBody>
          <a:bodyPr/>
          <a:lstStyle/>
          <a:p>
            <a:pPr eaLnBrk="1" hangingPunct="1">
              <a:lnSpc>
                <a:spcPts val="4000"/>
              </a:lnSpc>
            </a:pPr>
            <a:r>
              <a:rPr lang="en-US" sz="5400" b="1" i="1" smtClean="0">
                <a:solidFill>
                  <a:srgbClr val="F36F21"/>
                </a:solidFill>
              </a:rPr>
              <a:t>Sound Perception: Pitch</a:t>
            </a:r>
          </a:p>
        </p:txBody>
      </p:sp>
      <p:sp>
        <p:nvSpPr>
          <p:cNvPr id="3" name="Content Placeholder 2"/>
          <p:cNvSpPr>
            <a:spLocks noGrp="1"/>
          </p:cNvSpPr>
          <p:nvPr>
            <p:ph idx="1"/>
          </p:nvPr>
        </p:nvSpPr>
        <p:spPr>
          <a:xfrm>
            <a:off x="4530725" y="3722688"/>
            <a:ext cx="4259263" cy="1117600"/>
          </a:xfrm>
          <a:solidFill>
            <a:srgbClr val="F8F6E3"/>
          </a:solidFill>
        </p:spPr>
        <p:txBody>
          <a:bodyPr>
            <a:spAutoFit/>
          </a:bodyPr>
          <a:lstStyle/>
          <a:p>
            <a:pPr marL="0" indent="0" eaLnBrk="1" hangingPunct="1">
              <a:lnSpc>
                <a:spcPts val="2000"/>
              </a:lnSpc>
              <a:spcBef>
                <a:spcPct val="0"/>
              </a:spcBef>
              <a:buFont typeface="Arial" charset="0"/>
              <a:buNone/>
            </a:pPr>
            <a:r>
              <a:rPr lang="en-US" sz="2400" b="1" smtClean="0">
                <a:solidFill>
                  <a:srgbClr val="444EA2"/>
                </a:solidFill>
              </a:rPr>
              <a:t>Frequency theory</a:t>
            </a:r>
          </a:p>
          <a:p>
            <a:pPr marL="0" indent="0" eaLnBrk="1" hangingPunct="1">
              <a:lnSpc>
                <a:spcPts val="2000"/>
              </a:lnSpc>
              <a:spcBef>
                <a:spcPct val="0"/>
              </a:spcBef>
              <a:buFont typeface="Arial" charset="0"/>
              <a:buNone/>
            </a:pPr>
            <a:r>
              <a:rPr lang="en-US" sz="2400" smtClean="0"/>
              <a:t>At low sound frequencies,  hair cells send signals at whatever rate the sound is received.</a:t>
            </a:r>
          </a:p>
        </p:txBody>
      </p:sp>
      <p:pic>
        <p:nvPicPr>
          <p:cNvPr id="4" name="Picture 4" descr="figure-12-02a"/>
          <p:cNvPicPr>
            <a:picLocks noChangeAspect="1" noChangeArrowheads="1"/>
          </p:cNvPicPr>
          <p:nvPr/>
        </p:nvPicPr>
        <p:blipFill>
          <a:blip r:embed="rId3" cstate="print"/>
          <a:srcRect l="4019" t="9859" r="3629" b="53168"/>
          <a:stretch>
            <a:fillRect/>
          </a:stretch>
        </p:blipFill>
        <p:spPr bwMode="auto">
          <a:xfrm>
            <a:off x="536575" y="2151063"/>
            <a:ext cx="3589338" cy="1236662"/>
          </a:xfrm>
          <a:prstGeom prst="rect">
            <a:avLst/>
          </a:prstGeom>
          <a:noFill/>
          <a:ln w="9525">
            <a:noFill/>
            <a:miter lim="800000"/>
            <a:headEnd/>
            <a:tailEnd/>
          </a:ln>
          <a:effectLst>
            <a:outerShdw dist="139700" dir="2700000" algn="tl" rotWithShape="0">
              <a:srgbClr val="333333">
                <a:alpha val="64998"/>
              </a:srgbClr>
            </a:outerShdw>
          </a:effectLst>
        </p:spPr>
      </p:pic>
      <p:sp>
        <p:nvSpPr>
          <p:cNvPr id="6" name="Content Placeholder 2"/>
          <p:cNvSpPr txBox="1">
            <a:spLocks/>
          </p:cNvSpPr>
          <p:nvPr/>
        </p:nvSpPr>
        <p:spPr bwMode="auto">
          <a:xfrm>
            <a:off x="228600" y="4010025"/>
            <a:ext cx="4038600" cy="2144713"/>
          </a:xfrm>
          <a:prstGeom prst="rect">
            <a:avLst/>
          </a:prstGeom>
          <a:solidFill>
            <a:srgbClr val="F8F6E3"/>
          </a:solidFill>
          <a:ln w="9525">
            <a:noFill/>
            <a:miter lim="800000"/>
            <a:headEnd/>
            <a:tailEnd/>
          </a:ln>
        </p:spPr>
        <p:txBody>
          <a:bodyPr>
            <a:spAutoFit/>
          </a:bodyPr>
          <a:lstStyle/>
          <a:p>
            <a:pPr>
              <a:lnSpc>
                <a:spcPts val="2000"/>
              </a:lnSpc>
            </a:pPr>
            <a:r>
              <a:rPr lang="en-US" sz="2400" b="1">
                <a:solidFill>
                  <a:srgbClr val="444EA2"/>
                </a:solidFill>
                <a:latin typeface="Calibri" pitchFamily="-65" charset="0"/>
              </a:rPr>
              <a:t>Place theory</a:t>
            </a:r>
          </a:p>
          <a:p>
            <a:pPr>
              <a:lnSpc>
                <a:spcPts val="2000"/>
              </a:lnSpc>
            </a:pPr>
            <a:r>
              <a:rPr lang="en-US" sz="2400">
                <a:latin typeface="Calibri" pitchFamily="-65" charset="0"/>
              </a:rPr>
              <a:t>At high sound frequencies, signals are generated at different locations in the cochlea, depending on pitch. The brain reads pitch by reading the location where the signals are coming from.</a:t>
            </a:r>
          </a:p>
        </p:txBody>
      </p:sp>
      <p:pic>
        <p:nvPicPr>
          <p:cNvPr id="7" name="Picture 4" descr="figure-12-02a"/>
          <p:cNvPicPr>
            <a:picLocks noChangeAspect="1" noChangeArrowheads="1"/>
          </p:cNvPicPr>
          <p:nvPr/>
        </p:nvPicPr>
        <p:blipFill>
          <a:blip r:embed="rId3" cstate="print"/>
          <a:srcRect l="2647" t="56693" r="3235" b="6335"/>
          <a:stretch>
            <a:fillRect/>
          </a:stretch>
        </p:blipFill>
        <p:spPr bwMode="auto">
          <a:xfrm>
            <a:off x="4725988" y="2193925"/>
            <a:ext cx="3657600" cy="1143000"/>
          </a:xfrm>
          <a:prstGeom prst="rect">
            <a:avLst/>
          </a:prstGeom>
          <a:noFill/>
          <a:ln w="9525">
            <a:noFill/>
            <a:miter lim="800000"/>
            <a:headEnd/>
            <a:tailEnd/>
          </a:ln>
          <a:effectLst>
            <a:outerShdw dist="139700" dir="2700000" algn="tl" rotWithShape="0">
              <a:srgbClr val="333333">
                <a:alpha val="64998"/>
              </a:srgbClr>
            </a:outerShdw>
          </a:effectLst>
        </p:spPr>
      </p:pic>
      <p:sp>
        <p:nvSpPr>
          <p:cNvPr id="107527" name="Content Placeholder 2"/>
          <p:cNvSpPr txBox="1">
            <a:spLocks/>
          </p:cNvSpPr>
          <p:nvPr/>
        </p:nvSpPr>
        <p:spPr bwMode="auto">
          <a:xfrm>
            <a:off x="536575" y="1257300"/>
            <a:ext cx="7696200" cy="990600"/>
          </a:xfrm>
          <a:prstGeom prst="rect">
            <a:avLst/>
          </a:prstGeom>
          <a:noFill/>
          <a:ln w="9525">
            <a:noFill/>
            <a:miter lim="800000"/>
            <a:headEnd/>
            <a:tailEnd/>
          </a:ln>
        </p:spPr>
        <p:txBody>
          <a:bodyPr/>
          <a:lstStyle/>
          <a:p>
            <a:pPr>
              <a:lnSpc>
                <a:spcPts val="2400"/>
              </a:lnSpc>
              <a:spcBef>
                <a:spcPct val="20000"/>
              </a:spcBef>
            </a:pPr>
            <a:r>
              <a:rPr lang="en-US" sz="3200">
                <a:latin typeface="Calibri" pitchFamily="-65" charset="0"/>
              </a:rPr>
              <a:t>How does the inner ear turn sound frequency into neural frequency?</a:t>
            </a:r>
          </a:p>
        </p:txBody>
      </p:sp>
      <p:sp>
        <p:nvSpPr>
          <p:cNvPr id="9" name="Content Placeholder 2"/>
          <p:cNvSpPr txBox="1">
            <a:spLocks/>
          </p:cNvSpPr>
          <p:nvPr/>
        </p:nvSpPr>
        <p:spPr bwMode="auto">
          <a:xfrm>
            <a:off x="4500563" y="5192713"/>
            <a:ext cx="4254500" cy="1392237"/>
          </a:xfrm>
          <a:prstGeom prst="rect">
            <a:avLst/>
          </a:prstGeom>
          <a:solidFill>
            <a:srgbClr val="F8F6E3"/>
          </a:solidFill>
          <a:ln w="9525">
            <a:noFill/>
            <a:miter lim="800000"/>
            <a:headEnd/>
            <a:tailEnd/>
          </a:ln>
        </p:spPr>
        <p:txBody>
          <a:bodyPr>
            <a:spAutoFit/>
          </a:bodyPr>
          <a:lstStyle/>
          <a:p>
            <a:pPr>
              <a:lnSpc>
                <a:spcPts val="2000"/>
              </a:lnSpc>
              <a:buFont typeface="Arial" charset="0"/>
              <a:buNone/>
            </a:pPr>
            <a:r>
              <a:rPr lang="en-US" sz="2400" b="1" dirty="0">
                <a:solidFill>
                  <a:srgbClr val="444EA2"/>
                </a:solidFill>
                <a:latin typeface="Calibri" pitchFamily="-65" charset="0"/>
              </a:rPr>
              <a:t>Volley Principle</a:t>
            </a:r>
          </a:p>
          <a:p>
            <a:pPr>
              <a:lnSpc>
                <a:spcPts val="2000"/>
              </a:lnSpc>
              <a:buFont typeface="Arial" charset="0"/>
              <a:buNone/>
            </a:pPr>
            <a:r>
              <a:rPr lang="en-US" sz="2400" dirty="0">
                <a:latin typeface="Calibri" pitchFamily="-65" charset="0"/>
              </a:rPr>
              <a:t>At ultra high frequencies, receptor cells fire in succession</a:t>
            </a:r>
            <a:r>
              <a:rPr lang="en-US" sz="2400" dirty="0" smtClean="0">
                <a:latin typeface="Calibri" pitchFamily="-65" charset="0"/>
              </a:rPr>
              <a:t>,</a:t>
            </a:r>
          </a:p>
          <a:p>
            <a:pPr>
              <a:lnSpc>
                <a:spcPts val="2000"/>
              </a:lnSpc>
              <a:buFont typeface="Arial" charset="0"/>
              <a:buNone/>
            </a:pPr>
            <a:r>
              <a:rPr lang="en-US" sz="2400" dirty="0" smtClean="0">
                <a:latin typeface="Calibri" pitchFamily="-65" charset="0"/>
              </a:rPr>
              <a:t> combining </a:t>
            </a:r>
            <a:r>
              <a:rPr lang="en-US" sz="2400" dirty="0">
                <a:latin typeface="Calibri" pitchFamily="-65" charset="0"/>
              </a:rPr>
              <a:t>signals to reach higher firing rates. </a:t>
            </a:r>
          </a:p>
        </p:txBody>
      </p:sp>
      <p:sp>
        <p:nvSpPr>
          <p:cNvPr id="107529" name="Slide Number Placeholder 9"/>
          <p:cNvSpPr>
            <a:spLocks noGrp="1"/>
          </p:cNvSpPr>
          <p:nvPr>
            <p:ph type="sldNum" sz="quarter" idx="12"/>
          </p:nvPr>
        </p:nvSpPr>
        <p:spPr bwMode="auto">
          <a:noFill/>
          <a:ln>
            <a:miter lim="800000"/>
            <a:headEnd/>
            <a:tailEnd/>
          </a:ln>
        </p:spPr>
        <p:txBody>
          <a:bodyPr/>
          <a:lstStyle/>
          <a:p>
            <a:fld id="{263D24D0-3486-43F2-ACD4-DFFD53B70F18}" type="slidenum">
              <a:rPr lang="en-US"/>
              <a:pPr/>
              <a:t>33</a:t>
            </a:fld>
            <a:endParaRPr lang="en-US"/>
          </a:p>
        </p:txBody>
      </p:sp>
    </p:spTree>
    <p:extLst>
      <p:ext uri="{BB962C8B-B14F-4D97-AF65-F5344CB8AC3E}">
        <p14:creationId xmlns:p14="http://schemas.microsoft.com/office/powerpoint/2010/main" xmlns="" val="677888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CF53978-9E44-4EF8-9ED9-026421F52B0D}" type="slidenum">
              <a:rPr lang="en-US" smtClean="0"/>
              <a:pPr/>
              <a:t>34</a:t>
            </a:fld>
            <a:endParaRPr lang="en-US" smtClean="0"/>
          </a:p>
        </p:txBody>
      </p:sp>
      <p:sp>
        <p:nvSpPr>
          <p:cNvPr id="70659" name="Rectangle 2"/>
          <p:cNvSpPr>
            <a:spLocks noGrp="1" noChangeArrowheads="1"/>
          </p:cNvSpPr>
          <p:nvPr>
            <p:ph type="title"/>
          </p:nvPr>
        </p:nvSpPr>
        <p:spPr>
          <a:xfrm>
            <a:off x="457200" y="304800"/>
            <a:ext cx="8229600" cy="1143000"/>
          </a:xfrm>
        </p:spPr>
        <p:txBody>
          <a:bodyPr/>
          <a:lstStyle/>
          <a:p>
            <a:pPr eaLnBrk="1" hangingPunct="1"/>
            <a:r>
              <a:rPr lang="en-US" sz="4000" smtClean="0">
                <a:latin typeface="Palatino Linotype" pitchFamily="18" charset="0"/>
              </a:rPr>
              <a:t>Localization of Sound</a:t>
            </a:r>
          </a:p>
        </p:txBody>
      </p:sp>
      <p:sp>
        <p:nvSpPr>
          <p:cNvPr id="70660" name="Rectangle 3"/>
          <p:cNvSpPr>
            <a:spLocks noGrp="1" noChangeArrowheads="1"/>
          </p:cNvSpPr>
          <p:nvPr>
            <p:ph type="body" idx="1"/>
          </p:nvPr>
        </p:nvSpPr>
        <p:spPr>
          <a:xfrm>
            <a:off x="457200" y="1600200"/>
            <a:ext cx="8229600" cy="3048000"/>
          </a:xfrm>
        </p:spPr>
        <p:txBody>
          <a:bodyPr/>
          <a:lstStyle/>
          <a:p>
            <a:pPr marL="0" indent="0" algn="ctr" eaLnBrk="1" hangingPunct="1">
              <a:buFontTx/>
              <a:buNone/>
            </a:pPr>
            <a:r>
              <a:rPr lang="en-US" sz="2800" smtClean="0">
                <a:latin typeface="Palatino Linotype" pitchFamily="18" charset="0"/>
              </a:rPr>
              <a:t>1. Intensity differences</a:t>
            </a:r>
          </a:p>
          <a:p>
            <a:pPr marL="0" indent="0" algn="ctr" eaLnBrk="1" hangingPunct="1">
              <a:buFontTx/>
              <a:buNone/>
            </a:pPr>
            <a:r>
              <a:rPr lang="en-US" sz="2800" smtClean="0">
                <a:latin typeface="Palatino Linotype" pitchFamily="18" charset="0"/>
              </a:rPr>
              <a:t>2. Time differences</a:t>
            </a:r>
          </a:p>
          <a:p>
            <a:pPr marL="0" indent="0" algn="ctr" eaLnBrk="1" hangingPunct="1">
              <a:buFontTx/>
              <a:buNone/>
            </a:pPr>
            <a:endParaRPr lang="en-US" sz="2800" smtClean="0">
              <a:latin typeface="Palatino Linotype" pitchFamily="18" charset="0"/>
            </a:endParaRPr>
          </a:p>
          <a:p>
            <a:pPr marL="0" indent="0" algn="ctr" eaLnBrk="1" hangingPunct="1">
              <a:buFontTx/>
              <a:buNone/>
            </a:pPr>
            <a:r>
              <a:rPr lang="en-US" sz="2800" smtClean="0">
                <a:latin typeface="Palatino Linotype" pitchFamily="18" charset="0"/>
              </a:rPr>
              <a:t>Time differences as small as 1/100,000 of a second can cause us to localize sound. The head acts as a “shadow” or partial sound barrier.</a:t>
            </a:r>
          </a:p>
        </p:txBody>
      </p:sp>
    </p:spTree>
    <p:extLst>
      <p:ext uri="{BB962C8B-B14F-4D97-AF65-F5344CB8AC3E}">
        <p14:creationId xmlns:p14="http://schemas.microsoft.com/office/powerpoint/2010/main" xmlns="" val="2545864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6A0D9B85-EEFD-41F9-B13F-22C515AC922C}" type="slidenum">
              <a:rPr lang="en-US" smtClean="0"/>
              <a:pPr/>
              <a:t>35</a:t>
            </a:fld>
            <a:endParaRPr lang="en-US" smtClean="0"/>
          </a:p>
        </p:txBody>
      </p:sp>
      <p:sp>
        <p:nvSpPr>
          <p:cNvPr id="71683" name="Rectangle 2"/>
          <p:cNvSpPr>
            <a:spLocks noGrp="1" noChangeArrowheads="1"/>
          </p:cNvSpPr>
          <p:nvPr>
            <p:ph type="title"/>
          </p:nvPr>
        </p:nvSpPr>
        <p:spPr/>
        <p:txBody>
          <a:bodyPr/>
          <a:lstStyle/>
          <a:p>
            <a:pPr eaLnBrk="1" hangingPunct="1"/>
            <a:r>
              <a:rPr lang="en-US" sz="4000" smtClean="0">
                <a:latin typeface="Palatino Linotype" pitchFamily="18" charset="0"/>
              </a:rPr>
              <a:t>Hearing Loss</a:t>
            </a:r>
          </a:p>
        </p:txBody>
      </p:sp>
      <p:sp>
        <p:nvSpPr>
          <p:cNvPr id="71684" name="Rectangle 3"/>
          <p:cNvSpPr>
            <a:spLocks noGrp="1" noChangeArrowheads="1"/>
          </p:cNvSpPr>
          <p:nvPr>
            <p:ph type="body" idx="1"/>
          </p:nvPr>
        </p:nvSpPr>
        <p:spPr/>
        <p:txBody>
          <a:bodyPr/>
          <a:lstStyle/>
          <a:p>
            <a:pPr marL="0" indent="0" eaLnBrk="1" hangingPunct="1">
              <a:buFont typeface="Wingdings" pitchFamily="2" charset="2"/>
              <a:buNone/>
            </a:pPr>
            <a:r>
              <a:rPr lang="en-US" sz="2800" smtClean="0">
                <a:solidFill>
                  <a:srgbClr val="0000FF"/>
                </a:solidFill>
                <a:latin typeface="Palatino Linotype" pitchFamily="18" charset="0"/>
              </a:rPr>
              <a:t>Conduction Hearing Loss:</a:t>
            </a:r>
            <a:r>
              <a:rPr lang="en-US" sz="2800" smtClean="0">
                <a:solidFill>
                  <a:srgbClr val="6600CC"/>
                </a:solidFill>
                <a:latin typeface="Palatino Linotype" pitchFamily="18" charset="0"/>
              </a:rPr>
              <a:t>  </a:t>
            </a:r>
            <a:r>
              <a:rPr lang="en-US" sz="2800" smtClean="0">
                <a:latin typeface="Palatino Linotype" pitchFamily="18" charset="0"/>
              </a:rPr>
              <a:t>Hearing loss caused by damage to the mechanical system that conducts sound waves to the cochlea.</a:t>
            </a:r>
          </a:p>
          <a:p>
            <a:pPr marL="0" indent="0" eaLnBrk="1" hangingPunct="1">
              <a:buFont typeface="Wingdings" pitchFamily="2" charset="2"/>
              <a:buNone/>
            </a:pPr>
            <a:endParaRPr lang="en-US" sz="2800" smtClean="0">
              <a:latin typeface="Palatino Linotype" pitchFamily="18" charset="0"/>
            </a:endParaRPr>
          </a:p>
          <a:p>
            <a:pPr marL="0" indent="0" eaLnBrk="1" hangingPunct="1">
              <a:buFont typeface="Wingdings" pitchFamily="2" charset="2"/>
              <a:buNone/>
            </a:pPr>
            <a:r>
              <a:rPr lang="en-US" sz="2800" smtClean="0">
                <a:solidFill>
                  <a:srgbClr val="0000FF"/>
                </a:solidFill>
                <a:latin typeface="Palatino Linotype" pitchFamily="18" charset="0"/>
              </a:rPr>
              <a:t>Sensorineural Hearing Loss: </a:t>
            </a:r>
            <a:r>
              <a:rPr lang="en-US" sz="2800" smtClean="0">
                <a:solidFill>
                  <a:srgbClr val="6600CC"/>
                </a:solidFill>
                <a:latin typeface="Palatino Linotype" pitchFamily="18" charset="0"/>
              </a:rPr>
              <a:t> </a:t>
            </a:r>
            <a:r>
              <a:rPr lang="en-US" sz="2800" smtClean="0">
                <a:latin typeface="Palatino Linotype" pitchFamily="18" charset="0"/>
              </a:rPr>
              <a:t>Hearing loss caused by damage to the cochlea’s receptor cells or to the auditory nerve, also called nerve deafness.</a:t>
            </a:r>
          </a:p>
          <a:p>
            <a:pPr marL="0" indent="0" eaLnBrk="1" hangingPunct="1">
              <a:buFontTx/>
              <a:buNone/>
            </a:pPr>
            <a:endParaRPr lang="en-US" sz="2800" smtClean="0">
              <a:latin typeface="Palatino Linotype" pitchFamily="18" charset="0"/>
            </a:endParaRPr>
          </a:p>
        </p:txBody>
      </p:sp>
    </p:spTree>
    <p:extLst>
      <p:ext uri="{BB962C8B-B14F-4D97-AF65-F5344CB8AC3E}">
        <p14:creationId xmlns:p14="http://schemas.microsoft.com/office/powerpoint/2010/main" xmlns="" val="257612142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12024.jpg"/>
          <p:cNvPicPr>
            <a:picLocks noChangeAspect="1"/>
          </p:cNvPicPr>
          <p:nvPr/>
        </p:nvPicPr>
        <p:blipFill>
          <a:blip r:embed="rId3" cstate="print"/>
          <a:stretch>
            <a:fillRect/>
          </a:stretch>
        </p:blipFill>
        <p:spPr>
          <a:xfrm rot="19098290">
            <a:off x="6344921" y="741654"/>
            <a:ext cx="2427325" cy="3618477"/>
          </a:xfrm>
          <a:prstGeom prst="ellipse">
            <a:avLst/>
          </a:prstGeom>
          <a:ln>
            <a:noFill/>
          </a:ln>
          <a:effectLst>
            <a:outerShdw blurRad="292100" dist="139700" dir="2700000" algn="tl" rotWithShape="0">
              <a:srgbClr val="333333">
                <a:alpha val="65000"/>
              </a:srgbClr>
            </a:outerShdw>
          </a:effectLst>
        </p:spPr>
      </p:pic>
      <p:pic>
        <p:nvPicPr>
          <p:cNvPr id="18" name="Picture 17" descr="12006.jpg"/>
          <p:cNvPicPr>
            <a:picLocks noChangeAspect="1"/>
          </p:cNvPicPr>
          <p:nvPr/>
        </p:nvPicPr>
        <p:blipFill>
          <a:blip r:embed="rId4" cstate="print"/>
          <a:srcRect/>
          <a:stretch>
            <a:fillRect/>
          </a:stretch>
        </p:blipFill>
        <p:spPr bwMode="auto">
          <a:xfrm>
            <a:off x="117475" y="4013200"/>
            <a:ext cx="2755900" cy="1817688"/>
          </a:xfrm>
          <a:prstGeom prst="rect">
            <a:avLst/>
          </a:prstGeom>
          <a:noFill/>
          <a:ln w="9525">
            <a:noFill/>
            <a:miter lim="800000"/>
            <a:headEnd/>
            <a:tailEnd/>
          </a:ln>
          <a:effectLst>
            <a:outerShdw dist="139700" dir="2700000" algn="tl" rotWithShape="0">
              <a:srgbClr val="333333">
                <a:alpha val="64998"/>
              </a:srgbClr>
            </a:outerShdw>
          </a:effectLst>
        </p:spPr>
      </p:pic>
      <p:sp>
        <p:nvSpPr>
          <p:cNvPr id="109572" name="Rectangle 7"/>
          <p:cNvSpPr>
            <a:spLocks noChangeArrowheads="1"/>
          </p:cNvSpPr>
          <p:nvPr/>
        </p:nvSpPr>
        <p:spPr bwMode="auto">
          <a:xfrm>
            <a:off x="157163" y="4033838"/>
            <a:ext cx="1730375" cy="461962"/>
          </a:xfrm>
          <a:prstGeom prst="rect">
            <a:avLst/>
          </a:prstGeom>
          <a:noFill/>
          <a:ln w="9525">
            <a:noFill/>
            <a:miter lim="800000"/>
            <a:headEnd/>
            <a:tailEnd/>
          </a:ln>
        </p:spPr>
        <p:txBody>
          <a:bodyPr>
            <a:spAutoFit/>
          </a:bodyPr>
          <a:lstStyle/>
          <a:p>
            <a:pPr marL="107950" indent="11113">
              <a:buClr>
                <a:srgbClr val="2DA2BF"/>
              </a:buClr>
              <a:buSzPct val="80000"/>
            </a:pPr>
            <a:r>
              <a:rPr lang="en-US" sz="2400">
                <a:solidFill>
                  <a:schemeClr val="bg1"/>
                </a:solidFill>
                <a:latin typeface="Calibri" pitchFamily="-65" charset="0"/>
              </a:rPr>
              <a:t> </a:t>
            </a:r>
          </a:p>
        </p:txBody>
      </p:sp>
      <p:pic>
        <p:nvPicPr>
          <p:cNvPr id="21" name="Picture 20" descr="savory.jpg"/>
          <p:cNvPicPr>
            <a:picLocks noChangeAspect="1"/>
          </p:cNvPicPr>
          <p:nvPr/>
        </p:nvPicPr>
        <p:blipFill>
          <a:blip r:embed="rId5" cstate="print"/>
          <a:srcRect/>
          <a:stretch>
            <a:fillRect/>
          </a:stretch>
        </p:blipFill>
        <p:spPr bwMode="auto">
          <a:xfrm>
            <a:off x="3035300" y="2166938"/>
            <a:ext cx="2997200" cy="4497387"/>
          </a:xfrm>
          <a:prstGeom prst="rect">
            <a:avLst/>
          </a:prstGeom>
          <a:noFill/>
          <a:ln w="9525">
            <a:noFill/>
            <a:miter lim="800000"/>
            <a:headEnd/>
            <a:tailEnd/>
          </a:ln>
          <a:effectLst>
            <a:outerShdw dist="139700" dir="2700000" algn="tl" rotWithShape="0">
              <a:srgbClr val="333333">
                <a:alpha val="64998"/>
              </a:srgbClr>
            </a:outerShdw>
          </a:effectLst>
        </p:spPr>
      </p:pic>
      <p:pic>
        <p:nvPicPr>
          <p:cNvPr id="20" name="Picture 19" descr="12314.jpg"/>
          <p:cNvPicPr>
            <a:picLocks noChangeAspect="1"/>
          </p:cNvPicPr>
          <p:nvPr/>
        </p:nvPicPr>
        <p:blipFill>
          <a:blip r:embed="rId6" cstate="print"/>
          <a:srcRect/>
          <a:stretch>
            <a:fillRect/>
          </a:stretch>
        </p:blipFill>
        <p:spPr bwMode="auto">
          <a:xfrm>
            <a:off x="6223000" y="4167188"/>
            <a:ext cx="2921000" cy="1927225"/>
          </a:xfrm>
          <a:prstGeom prst="rect">
            <a:avLst/>
          </a:prstGeom>
          <a:noFill/>
          <a:ln w="9525">
            <a:noFill/>
            <a:miter lim="800000"/>
            <a:headEnd/>
            <a:tailEnd/>
          </a:ln>
          <a:effectLst>
            <a:outerShdw dist="139700" dir="2700000" algn="tl" rotWithShape="0">
              <a:srgbClr val="333333">
                <a:alpha val="64998"/>
              </a:srgbClr>
            </a:outerShdw>
          </a:effectLst>
        </p:spPr>
      </p:pic>
      <p:sp>
        <p:nvSpPr>
          <p:cNvPr id="109575" name="Rectangle 6"/>
          <p:cNvSpPr>
            <a:spLocks noChangeArrowheads="1"/>
          </p:cNvSpPr>
          <p:nvPr/>
        </p:nvSpPr>
        <p:spPr bwMode="auto">
          <a:xfrm>
            <a:off x="6280150" y="4878388"/>
            <a:ext cx="3055938" cy="461962"/>
          </a:xfrm>
          <a:prstGeom prst="rect">
            <a:avLst/>
          </a:prstGeom>
          <a:noFill/>
          <a:ln w="9525">
            <a:noFill/>
            <a:miter lim="800000"/>
            <a:headEnd/>
            <a:tailEnd/>
          </a:ln>
        </p:spPr>
        <p:txBody>
          <a:bodyPr>
            <a:spAutoFit/>
          </a:bodyPr>
          <a:lstStyle/>
          <a:p>
            <a:pPr>
              <a:buClr>
                <a:srgbClr val="2DA2BF"/>
              </a:buClr>
              <a:buSzPct val="80000"/>
            </a:pPr>
            <a:r>
              <a:rPr lang="en-US" sz="2400">
                <a:solidFill>
                  <a:schemeClr val="bg1"/>
                </a:solidFill>
                <a:latin typeface="Calibri" pitchFamily="-65" charset="0"/>
              </a:rPr>
              <a:t> </a:t>
            </a:r>
          </a:p>
        </p:txBody>
      </p:sp>
      <p:pic>
        <p:nvPicPr>
          <p:cNvPr id="16" name="Picture 15" descr="12003.jpg"/>
          <p:cNvPicPr>
            <a:picLocks noChangeAspect="1"/>
          </p:cNvPicPr>
          <p:nvPr/>
        </p:nvPicPr>
        <p:blipFill>
          <a:blip r:embed="rId7" cstate="print"/>
          <a:srcRect/>
          <a:stretch>
            <a:fillRect/>
          </a:stretch>
        </p:blipFill>
        <p:spPr bwMode="auto">
          <a:xfrm>
            <a:off x="0" y="19050"/>
            <a:ext cx="2770188" cy="3462338"/>
          </a:xfrm>
          <a:prstGeom prst="rect">
            <a:avLst/>
          </a:prstGeom>
          <a:noFill/>
          <a:ln w="9525">
            <a:noFill/>
            <a:miter lim="800000"/>
            <a:headEnd/>
            <a:tailEnd/>
          </a:ln>
          <a:effectLst>
            <a:outerShdw dist="139700" dir="2700000" algn="tl" rotWithShape="0">
              <a:srgbClr val="333333">
                <a:alpha val="64998"/>
              </a:srgbClr>
            </a:outerShdw>
          </a:effectLst>
        </p:spPr>
      </p:pic>
      <p:sp>
        <p:nvSpPr>
          <p:cNvPr id="17" name="Rectangle 16"/>
          <p:cNvSpPr>
            <a:spLocks noChangeArrowheads="1"/>
          </p:cNvSpPr>
          <p:nvPr/>
        </p:nvSpPr>
        <p:spPr bwMode="auto">
          <a:xfrm>
            <a:off x="117475" y="2828925"/>
            <a:ext cx="1968500" cy="606425"/>
          </a:xfrm>
          <a:prstGeom prst="rect">
            <a:avLst/>
          </a:prstGeom>
          <a:solidFill>
            <a:srgbClr val="F8F6E3">
              <a:alpha val="69803"/>
            </a:srgbClr>
          </a:solidFill>
          <a:ln w="9525">
            <a:noFill/>
            <a:miter lim="800000"/>
            <a:headEnd/>
            <a:tailEnd/>
          </a:ln>
        </p:spPr>
        <p:txBody>
          <a:bodyPr>
            <a:spAutoFit/>
          </a:bodyPr>
          <a:lstStyle/>
          <a:p>
            <a:pPr>
              <a:lnSpc>
                <a:spcPts val="2000"/>
              </a:lnSpc>
              <a:buClr>
                <a:srgbClr val="2DA2BF"/>
              </a:buClr>
              <a:buSzPct val="80000"/>
            </a:pPr>
            <a:r>
              <a:rPr lang="en-US" sz="2400" b="1">
                <a:latin typeface="Calibri" pitchFamily="-65" charset="0"/>
              </a:rPr>
              <a:t>Sweet: </a:t>
            </a:r>
          </a:p>
          <a:p>
            <a:pPr>
              <a:lnSpc>
                <a:spcPts val="2000"/>
              </a:lnSpc>
              <a:buClr>
                <a:srgbClr val="2DA2BF"/>
              </a:buClr>
              <a:buSzPct val="80000"/>
            </a:pPr>
            <a:r>
              <a:rPr lang="en-US" sz="2400" b="1">
                <a:latin typeface="Calibri" pitchFamily="-65" charset="0"/>
              </a:rPr>
              <a:t>energy source</a:t>
            </a:r>
          </a:p>
        </p:txBody>
      </p:sp>
      <p:sp>
        <p:nvSpPr>
          <p:cNvPr id="19" name="Rectangle 18"/>
          <p:cNvSpPr>
            <a:spLocks noChangeArrowheads="1"/>
          </p:cNvSpPr>
          <p:nvPr/>
        </p:nvSpPr>
        <p:spPr bwMode="auto">
          <a:xfrm>
            <a:off x="117475" y="4983163"/>
            <a:ext cx="2286000" cy="877887"/>
          </a:xfrm>
          <a:prstGeom prst="rect">
            <a:avLst/>
          </a:prstGeom>
          <a:solidFill>
            <a:srgbClr val="F8F6E3">
              <a:alpha val="69803"/>
            </a:srgbClr>
          </a:solidFill>
          <a:ln w="9525">
            <a:noFill/>
            <a:miter lim="800000"/>
            <a:headEnd/>
            <a:tailEnd/>
          </a:ln>
        </p:spPr>
        <p:txBody>
          <a:bodyPr>
            <a:spAutoFit/>
          </a:bodyPr>
          <a:lstStyle/>
          <a:p>
            <a:pPr>
              <a:lnSpc>
                <a:spcPts val="2000"/>
              </a:lnSpc>
              <a:buClr>
                <a:srgbClr val="2DA2BF"/>
              </a:buClr>
              <a:buSzPct val="80000"/>
            </a:pPr>
            <a:r>
              <a:rPr lang="en-US" sz="2400" b="1">
                <a:latin typeface="Calibri" pitchFamily="-65" charset="0"/>
              </a:rPr>
              <a:t>Sour:</a:t>
            </a:r>
          </a:p>
          <a:p>
            <a:pPr>
              <a:lnSpc>
                <a:spcPts val="2000"/>
              </a:lnSpc>
              <a:buClr>
                <a:srgbClr val="2DA2BF"/>
              </a:buClr>
              <a:buSzPct val="80000"/>
            </a:pPr>
            <a:r>
              <a:rPr lang="en-US" sz="2400" b="1">
                <a:latin typeface="Calibri" pitchFamily="-65" charset="0"/>
              </a:rPr>
              <a:t>potentially toxic acid</a:t>
            </a:r>
          </a:p>
        </p:txBody>
      </p:sp>
      <p:sp>
        <p:nvSpPr>
          <p:cNvPr id="22" name="Rectangle 21"/>
          <p:cNvSpPr>
            <a:spLocks noChangeArrowheads="1"/>
          </p:cNvSpPr>
          <p:nvPr/>
        </p:nvSpPr>
        <p:spPr bwMode="auto">
          <a:xfrm>
            <a:off x="3390900" y="3317875"/>
            <a:ext cx="2286000" cy="1374775"/>
          </a:xfrm>
          <a:prstGeom prst="rect">
            <a:avLst/>
          </a:prstGeom>
          <a:solidFill>
            <a:srgbClr val="F8F6E3">
              <a:alpha val="69803"/>
            </a:srgbClr>
          </a:solidFill>
          <a:ln w="9525">
            <a:noFill/>
            <a:miter lim="800000"/>
            <a:headEnd/>
            <a:tailEnd/>
          </a:ln>
        </p:spPr>
        <p:txBody>
          <a:bodyPr>
            <a:spAutoFit/>
          </a:bodyPr>
          <a:lstStyle/>
          <a:p>
            <a:pPr>
              <a:lnSpc>
                <a:spcPts val="2000"/>
              </a:lnSpc>
              <a:buClr>
                <a:srgbClr val="2DA2BF"/>
              </a:buClr>
              <a:buSzPct val="80000"/>
            </a:pPr>
            <a:r>
              <a:rPr lang="en-US" sz="2400" b="1">
                <a:latin typeface="Calibri" pitchFamily="-65" charset="0"/>
              </a:rPr>
              <a:t>Umami: (savoriness)</a:t>
            </a:r>
          </a:p>
          <a:p>
            <a:pPr>
              <a:lnSpc>
                <a:spcPts val="2000"/>
              </a:lnSpc>
              <a:buClr>
                <a:srgbClr val="2DA2BF"/>
              </a:buClr>
              <a:buSzPct val="80000"/>
            </a:pPr>
            <a:r>
              <a:rPr lang="en-US" sz="2400" b="1">
                <a:latin typeface="Calibri" pitchFamily="-65" charset="0"/>
              </a:rPr>
              <a:t>proteins to grow and repair tissue</a:t>
            </a:r>
          </a:p>
        </p:txBody>
      </p:sp>
      <p:sp>
        <p:nvSpPr>
          <p:cNvPr id="24" name="Rectangle 23"/>
          <p:cNvSpPr>
            <a:spLocks noChangeArrowheads="1"/>
          </p:cNvSpPr>
          <p:nvPr/>
        </p:nvSpPr>
        <p:spPr bwMode="auto">
          <a:xfrm>
            <a:off x="7175500" y="4157663"/>
            <a:ext cx="1901825" cy="1135062"/>
          </a:xfrm>
          <a:prstGeom prst="rect">
            <a:avLst/>
          </a:prstGeom>
          <a:solidFill>
            <a:srgbClr val="F8F6E3">
              <a:alpha val="69803"/>
            </a:srgbClr>
          </a:solidFill>
          <a:ln w="9525">
            <a:noFill/>
            <a:miter lim="800000"/>
            <a:headEnd/>
            <a:tailEnd/>
          </a:ln>
        </p:spPr>
        <p:txBody>
          <a:bodyPr>
            <a:spAutoFit/>
          </a:bodyPr>
          <a:lstStyle/>
          <a:p>
            <a:pPr>
              <a:lnSpc>
                <a:spcPts val="2000"/>
              </a:lnSpc>
              <a:buClr>
                <a:srgbClr val="2DA2BF"/>
              </a:buClr>
              <a:buSzPct val="80000"/>
            </a:pPr>
            <a:r>
              <a:rPr lang="en-US" sz="2400" b="1">
                <a:latin typeface="Calibri" pitchFamily="-65" charset="0"/>
              </a:rPr>
              <a:t>Salty: sodium essential to physiological processes</a:t>
            </a:r>
          </a:p>
        </p:txBody>
      </p:sp>
      <p:sp>
        <p:nvSpPr>
          <p:cNvPr id="109581" name="Rectangle 26"/>
          <p:cNvSpPr>
            <a:spLocks noChangeArrowheads="1"/>
          </p:cNvSpPr>
          <p:nvPr/>
        </p:nvSpPr>
        <p:spPr bwMode="auto">
          <a:xfrm>
            <a:off x="6386513" y="1816100"/>
            <a:ext cx="2232025" cy="461963"/>
          </a:xfrm>
          <a:prstGeom prst="rect">
            <a:avLst/>
          </a:prstGeom>
          <a:noFill/>
          <a:ln w="9525">
            <a:noFill/>
            <a:miter lim="800000"/>
            <a:headEnd/>
            <a:tailEnd/>
          </a:ln>
        </p:spPr>
        <p:txBody>
          <a:bodyPr>
            <a:spAutoFit/>
          </a:bodyPr>
          <a:lstStyle/>
          <a:p>
            <a:pPr marL="107950" indent="11113">
              <a:buClr>
                <a:srgbClr val="2DA2BF"/>
              </a:buClr>
              <a:buSzPct val="80000"/>
            </a:pPr>
            <a:r>
              <a:rPr lang="en-US" sz="2400">
                <a:latin typeface="Calibri" pitchFamily="-65" charset="0"/>
              </a:rPr>
              <a:t> </a:t>
            </a:r>
          </a:p>
        </p:txBody>
      </p:sp>
      <p:sp>
        <p:nvSpPr>
          <p:cNvPr id="23" name="Rectangle 22"/>
          <p:cNvSpPr>
            <a:spLocks noChangeArrowheads="1"/>
          </p:cNvSpPr>
          <p:nvPr/>
        </p:nvSpPr>
        <p:spPr bwMode="auto">
          <a:xfrm>
            <a:off x="7083425" y="1287463"/>
            <a:ext cx="2060575" cy="879475"/>
          </a:xfrm>
          <a:prstGeom prst="rect">
            <a:avLst/>
          </a:prstGeom>
          <a:solidFill>
            <a:srgbClr val="F8F6E3">
              <a:alpha val="69803"/>
            </a:srgbClr>
          </a:solidFill>
          <a:ln w="9525">
            <a:noFill/>
            <a:miter lim="800000"/>
            <a:headEnd/>
            <a:tailEnd/>
          </a:ln>
        </p:spPr>
        <p:txBody>
          <a:bodyPr>
            <a:spAutoFit/>
          </a:bodyPr>
          <a:lstStyle/>
          <a:p>
            <a:pPr>
              <a:lnSpc>
                <a:spcPts val="2000"/>
              </a:lnSpc>
              <a:buClr>
                <a:srgbClr val="2DA2BF"/>
              </a:buClr>
              <a:buSzPct val="80000"/>
            </a:pPr>
            <a:r>
              <a:rPr lang="en-US" sz="2400" b="1">
                <a:latin typeface="Calibri" pitchFamily="-65" charset="0"/>
              </a:rPr>
              <a:t>Bitter:</a:t>
            </a:r>
          </a:p>
          <a:p>
            <a:pPr>
              <a:lnSpc>
                <a:spcPts val="2000"/>
              </a:lnSpc>
              <a:buClr>
                <a:srgbClr val="2DA2BF"/>
              </a:buClr>
              <a:buSzPct val="80000"/>
            </a:pPr>
            <a:r>
              <a:rPr lang="en-US" sz="2400" b="1">
                <a:latin typeface="Calibri" pitchFamily="-65" charset="0"/>
              </a:rPr>
              <a:t>potential poisons</a:t>
            </a:r>
          </a:p>
        </p:txBody>
      </p:sp>
      <p:sp>
        <p:nvSpPr>
          <p:cNvPr id="27" name="Rounded Rectangle 26"/>
          <p:cNvSpPr>
            <a:spLocks noChangeArrowheads="1"/>
          </p:cNvSpPr>
          <p:nvPr/>
        </p:nvSpPr>
        <p:spPr bwMode="auto">
          <a:xfrm>
            <a:off x="2684463" y="193675"/>
            <a:ext cx="3992562" cy="2214563"/>
          </a:xfrm>
          <a:prstGeom prst="roundRect">
            <a:avLst>
              <a:gd name="adj" fmla="val 16667"/>
            </a:avLst>
          </a:prstGeom>
          <a:solidFill>
            <a:srgbClr val="F36F21"/>
          </a:solidFill>
          <a:ln w="76200">
            <a:noFill/>
            <a:round/>
            <a:headEnd/>
            <a:tailEnd/>
          </a:ln>
          <a:effectLst>
            <a:outerShdw dist="38100" dir="5400000" algn="t" rotWithShape="0">
              <a:srgbClr val="808080">
                <a:alpha val="39998"/>
              </a:srgbClr>
            </a:outerShdw>
          </a:effectLst>
        </p:spPr>
        <p:txBody>
          <a:bodyPr>
            <a:spAutoFit/>
          </a:bodyPr>
          <a:lstStyle/>
          <a:p>
            <a:pPr algn="ctr">
              <a:buClr>
                <a:srgbClr val="2DA2BF"/>
              </a:buClr>
              <a:buSzPct val="80000"/>
            </a:pPr>
            <a:r>
              <a:rPr lang="en-US" sz="2400" b="1">
                <a:solidFill>
                  <a:srgbClr val="F8F6E3"/>
                </a:solidFill>
              </a:rPr>
              <a:t>Taste</a:t>
            </a:r>
          </a:p>
          <a:p>
            <a:pPr algn="ctr">
              <a:lnSpc>
                <a:spcPts val="2400"/>
              </a:lnSpc>
              <a:buClr>
                <a:srgbClr val="2DA2BF"/>
              </a:buClr>
              <a:buSzPct val="80000"/>
            </a:pPr>
            <a:r>
              <a:rPr lang="en-US" sz="2400">
                <a:solidFill>
                  <a:srgbClr val="F8F6E3"/>
                </a:solidFill>
              </a:rPr>
              <a:t>Our tongues have receptors for five different types of tastes, each of which may have had survival functions. </a:t>
            </a:r>
          </a:p>
        </p:txBody>
      </p:sp>
      <p:sp>
        <p:nvSpPr>
          <p:cNvPr id="109584" name="Slide Number Placeholder 24"/>
          <p:cNvSpPr>
            <a:spLocks noGrp="1"/>
          </p:cNvSpPr>
          <p:nvPr>
            <p:ph type="sldNum" sz="quarter" idx="12"/>
          </p:nvPr>
        </p:nvSpPr>
        <p:spPr bwMode="auto">
          <a:noFill/>
          <a:ln>
            <a:miter lim="800000"/>
            <a:headEnd/>
            <a:tailEnd/>
          </a:ln>
        </p:spPr>
        <p:txBody>
          <a:bodyPr/>
          <a:lstStyle/>
          <a:p>
            <a:fld id="{6BE0E503-BA35-444F-B4CE-302886B3E205}" type="slidenum">
              <a:rPr lang="en-US"/>
              <a:pPr/>
              <a:t>36</a:t>
            </a:fld>
            <a:endParaRPr lang="en-US"/>
          </a:p>
        </p:txBody>
      </p:sp>
    </p:spTree>
    <p:extLst>
      <p:ext uri="{BB962C8B-B14F-4D97-AF65-F5344CB8AC3E}">
        <p14:creationId xmlns:p14="http://schemas.microsoft.com/office/powerpoint/2010/main" xmlns="" val="26057668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24"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E:\Cellular Biology Image Source\42-16546115.jpg"/>
          <p:cNvPicPr>
            <a:picLocks noChangeAspect="1" noChangeArrowheads="1"/>
          </p:cNvPicPr>
          <p:nvPr/>
        </p:nvPicPr>
        <p:blipFill>
          <a:blip r:embed="rId3" cstate="print"/>
          <a:srcRect/>
          <a:stretch>
            <a:fillRect/>
          </a:stretch>
        </p:blipFill>
        <p:spPr bwMode="auto">
          <a:xfrm>
            <a:off x="0" y="1012825"/>
            <a:ext cx="9144000" cy="6076950"/>
          </a:xfrm>
          <a:prstGeom prst="rect">
            <a:avLst/>
          </a:prstGeom>
          <a:noFill/>
          <a:ln w="9525">
            <a:noFill/>
            <a:miter lim="800000"/>
            <a:headEnd/>
            <a:tailEnd/>
          </a:ln>
        </p:spPr>
      </p:pic>
      <p:sp>
        <p:nvSpPr>
          <p:cNvPr id="111619" name="Title 1"/>
          <p:cNvSpPr>
            <a:spLocks noGrp="1"/>
          </p:cNvSpPr>
          <p:nvPr>
            <p:ph type="title"/>
          </p:nvPr>
        </p:nvSpPr>
        <p:spPr>
          <a:xfrm>
            <a:off x="0" y="0"/>
            <a:ext cx="9144000" cy="1039813"/>
          </a:xfrm>
          <a:solidFill>
            <a:srgbClr val="AA7A2B"/>
          </a:solidFill>
        </p:spPr>
        <p:txBody>
          <a:bodyPr lIns="274320"/>
          <a:lstStyle/>
          <a:p>
            <a:pPr algn="l" eaLnBrk="1" hangingPunct="1">
              <a:lnSpc>
                <a:spcPts val="4200"/>
              </a:lnSpc>
            </a:pPr>
            <a:r>
              <a:rPr lang="en-US" b="1" smtClean="0">
                <a:solidFill>
                  <a:srgbClr val="F8F6E3"/>
                </a:solidFill>
              </a:rPr>
              <a:t>Neurochemistry of Taste</a:t>
            </a:r>
          </a:p>
        </p:txBody>
      </p:sp>
      <p:sp>
        <p:nvSpPr>
          <p:cNvPr id="5" name="Content Placeholder 2"/>
          <p:cNvSpPr>
            <a:spLocks noGrp="1"/>
          </p:cNvSpPr>
          <p:nvPr>
            <p:ph idx="1"/>
          </p:nvPr>
        </p:nvSpPr>
        <p:spPr>
          <a:xfrm>
            <a:off x="360363" y="1273175"/>
            <a:ext cx="5697537" cy="4806950"/>
          </a:xfrm>
          <a:solidFill>
            <a:srgbClr val="F8F6E3">
              <a:alpha val="50195"/>
            </a:srgbClr>
          </a:solidFill>
        </p:spPr>
        <p:txBody>
          <a:bodyPr/>
          <a:lstStyle/>
          <a:p>
            <a:pPr eaLnBrk="1" hangingPunct="1">
              <a:lnSpc>
                <a:spcPts val="2400"/>
              </a:lnSpc>
              <a:buFont typeface="Wingdings" pitchFamily="-65" charset="2"/>
              <a:buChar char="§"/>
            </a:pPr>
            <a:r>
              <a:rPr lang="en-US" sz="2800" smtClean="0"/>
              <a:t>There are no regions of the tongue, just different types of taste receptor cells projecting hairs into each taste bud’s pore.</a:t>
            </a:r>
          </a:p>
          <a:p>
            <a:pPr eaLnBrk="1" hangingPunct="1">
              <a:lnSpc>
                <a:spcPts val="2400"/>
              </a:lnSpc>
              <a:buFont typeface="Wingdings" pitchFamily="-65" charset="2"/>
              <a:buChar char="§"/>
            </a:pPr>
            <a:r>
              <a:rPr lang="en-US" sz="2800" smtClean="0"/>
              <a:t>These cells are easily triggered to send messages to the temporal lobe of the brain. </a:t>
            </a:r>
          </a:p>
          <a:p>
            <a:pPr eaLnBrk="1" hangingPunct="1">
              <a:lnSpc>
                <a:spcPts val="2400"/>
              </a:lnSpc>
              <a:buFont typeface="Wingdings" pitchFamily="-65" charset="2"/>
              <a:buChar char="§"/>
            </a:pPr>
            <a:r>
              <a:rPr lang="en-US" sz="2800" smtClean="0"/>
              <a:t>Burn your tongue?  Receptors reproduce every week or two. But with age, taste buds become less numerous and less sensitive. </a:t>
            </a:r>
          </a:p>
          <a:p>
            <a:pPr eaLnBrk="1" hangingPunct="1">
              <a:lnSpc>
                <a:spcPts val="2400"/>
              </a:lnSpc>
              <a:buFont typeface="Wingdings" pitchFamily="-65" charset="2"/>
              <a:buChar char="§"/>
            </a:pPr>
            <a:r>
              <a:rPr lang="en-US" sz="2800" smtClean="0"/>
              <a:t>Top-down processes still can override the neurochemistry;  expectations do influence taste.</a:t>
            </a:r>
          </a:p>
        </p:txBody>
      </p:sp>
      <p:sp>
        <p:nvSpPr>
          <p:cNvPr id="111621" name="Slide Number Placeholder 5"/>
          <p:cNvSpPr>
            <a:spLocks noGrp="1"/>
          </p:cNvSpPr>
          <p:nvPr>
            <p:ph type="sldNum" sz="quarter" idx="12"/>
          </p:nvPr>
        </p:nvSpPr>
        <p:spPr bwMode="auto">
          <a:noFill/>
          <a:ln>
            <a:miter lim="800000"/>
            <a:headEnd/>
            <a:tailEnd/>
          </a:ln>
        </p:spPr>
        <p:txBody>
          <a:bodyPr/>
          <a:lstStyle/>
          <a:p>
            <a:fld id="{E97AA149-6DD8-40ED-8AE4-31C686EA60DE}" type="slidenum">
              <a:rPr lang="en-US"/>
              <a:pPr/>
              <a:t>37</a:t>
            </a:fld>
            <a:endParaRPr lang="en-US"/>
          </a:p>
        </p:txBody>
      </p:sp>
    </p:spTree>
    <p:extLst>
      <p:ext uri="{BB962C8B-B14F-4D97-AF65-F5344CB8AC3E}">
        <p14:creationId xmlns:p14="http://schemas.microsoft.com/office/powerpoint/2010/main" xmlns="" val="261508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D6BA4AAD-83CE-4B56-9A01-E84923039135}" type="slidenum">
              <a:rPr lang="en-US" smtClean="0"/>
              <a:pPr/>
              <a:t>38</a:t>
            </a:fld>
            <a:endParaRPr lang="en-US" smtClean="0"/>
          </a:p>
        </p:txBody>
      </p:sp>
      <p:sp>
        <p:nvSpPr>
          <p:cNvPr id="82947" name="Rectangle 2"/>
          <p:cNvSpPr>
            <a:spLocks noGrp="1" noChangeArrowheads="1"/>
          </p:cNvSpPr>
          <p:nvPr>
            <p:ph type="title"/>
          </p:nvPr>
        </p:nvSpPr>
        <p:spPr/>
        <p:txBody>
          <a:bodyPr/>
          <a:lstStyle/>
          <a:p>
            <a:pPr eaLnBrk="1" hangingPunct="1"/>
            <a:r>
              <a:rPr lang="en-US" sz="4000" smtClean="0">
                <a:latin typeface="Palatino Linotype" pitchFamily="18" charset="0"/>
              </a:rPr>
              <a:t>Smell</a:t>
            </a:r>
          </a:p>
        </p:txBody>
      </p:sp>
      <p:pic>
        <p:nvPicPr>
          <p:cNvPr id="82948" name="Picture 6" descr="Nose"/>
          <p:cNvPicPr>
            <a:picLocks noChangeAspect="1" noChangeArrowheads="1"/>
          </p:cNvPicPr>
          <p:nvPr/>
        </p:nvPicPr>
        <p:blipFill>
          <a:blip r:embed="rId3" cstate="print"/>
          <a:srcRect t="5000" b="17500"/>
          <a:stretch>
            <a:fillRect/>
          </a:stretch>
        </p:blipFill>
        <p:spPr bwMode="auto">
          <a:xfrm>
            <a:off x="1147763" y="3429000"/>
            <a:ext cx="3733800" cy="2965450"/>
          </a:xfrm>
          <a:prstGeom prst="rect">
            <a:avLst/>
          </a:prstGeom>
          <a:noFill/>
          <a:ln w="9525">
            <a:noFill/>
            <a:miter lim="800000"/>
            <a:headEnd/>
            <a:tailEnd/>
          </a:ln>
        </p:spPr>
      </p:pic>
      <p:pic>
        <p:nvPicPr>
          <p:cNvPr id="82949" name="Picture 7" descr="Epithelium"/>
          <p:cNvPicPr>
            <a:picLocks noChangeAspect="1" noChangeArrowheads="1"/>
          </p:cNvPicPr>
          <p:nvPr/>
        </p:nvPicPr>
        <p:blipFill>
          <a:blip r:embed="rId4" cstate="print"/>
          <a:srcRect/>
          <a:stretch>
            <a:fillRect/>
          </a:stretch>
        </p:blipFill>
        <p:spPr bwMode="auto">
          <a:xfrm>
            <a:off x="4652963" y="3200400"/>
            <a:ext cx="3195637" cy="3429000"/>
          </a:xfrm>
          <a:prstGeom prst="rect">
            <a:avLst/>
          </a:prstGeom>
          <a:noFill/>
          <a:ln w="9525">
            <a:noFill/>
            <a:miter lim="800000"/>
            <a:headEnd/>
            <a:tailEnd/>
          </a:ln>
        </p:spPr>
      </p:pic>
      <p:sp>
        <p:nvSpPr>
          <p:cNvPr id="82950" name="Rectangle 3"/>
          <p:cNvSpPr>
            <a:spLocks noChangeArrowheads="1"/>
          </p:cNvSpPr>
          <p:nvPr/>
        </p:nvSpPr>
        <p:spPr bwMode="auto">
          <a:xfrm>
            <a:off x="442913" y="1600200"/>
            <a:ext cx="8229600" cy="1828800"/>
          </a:xfrm>
          <a:prstGeom prst="rect">
            <a:avLst/>
          </a:prstGeom>
          <a:noFill/>
          <a:ln w="9525">
            <a:noFill/>
            <a:miter lim="800000"/>
            <a:headEnd/>
            <a:tailEnd/>
          </a:ln>
        </p:spPr>
        <p:txBody>
          <a:bodyPr/>
          <a:lstStyle/>
          <a:p>
            <a:pPr algn="ctr">
              <a:spcBef>
                <a:spcPct val="20000"/>
              </a:spcBef>
            </a:pPr>
            <a:r>
              <a:rPr lang="en-US" sz="2800">
                <a:latin typeface="Palatino Linotype" pitchFamily="18" charset="0"/>
              </a:rPr>
              <a:t>Like taste, smell is a chemical sense. Odorants enter the nasal cavity to stimulate 5 million receptors to sense smell. Unlike taste, there are many different forms of smell.</a:t>
            </a:r>
            <a:endParaRPr lang="en-US" sz="2800" i="1">
              <a:latin typeface="Palatino Linotype" pitchFamily="18" charset="0"/>
            </a:endParaRPr>
          </a:p>
        </p:txBody>
      </p:sp>
    </p:spTree>
    <p:extLst>
      <p:ext uri="{BB962C8B-B14F-4D97-AF65-F5344CB8AC3E}">
        <p14:creationId xmlns:p14="http://schemas.microsoft.com/office/powerpoint/2010/main" xmlns="" val="4218014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D89C29B9-EDB8-41C9-BBC8-6391BC4E9FF9}" type="slidenum">
              <a:rPr lang="en-US" smtClean="0"/>
              <a:pPr/>
              <a:t>39</a:t>
            </a:fld>
            <a:endParaRPr lang="en-US" smtClean="0"/>
          </a:p>
        </p:txBody>
      </p:sp>
      <p:sp>
        <p:nvSpPr>
          <p:cNvPr id="83971" name="Rectangle 2"/>
          <p:cNvSpPr>
            <a:spLocks noGrp="1" noChangeArrowheads="1"/>
          </p:cNvSpPr>
          <p:nvPr>
            <p:ph type="title"/>
          </p:nvPr>
        </p:nvSpPr>
        <p:spPr/>
        <p:txBody>
          <a:bodyPr/>
          <a:lstStyle/>
          <a:p>
            <a:pPr eaLnBrk="1" hangingPunct="1"/>
            <a:r>
              <a:rPr lang="en-US" sz="4000" smtClean="0">
                <a:latin typeface="Palatino Linotype" pitchFamily="18" charset="0"/>
              </a:rPr>
              <a:t>Age, Gender, and Smell</a:t>
            </a:r>
          </a:p>
        </p:txBody>
      </p:sp>
      <p:sp>
        <p:nvSpPr>
          <p:cNvPr id="83972" name="Rectangle 5"/>
          <p:cNvSpPr>
            <a:spLocks noChangeArrowheads="1"/>
          </p:cNvSpPr>
          <p:nvPr/>
        </p:nvSpPr>
        <p:spPr bwMode="auto">
          <a:xfrm>
            <a:off x="442913" y="1600200"/>
            <a:ext cx="8229600" cy="1600200"/>
          </a:xfrm>
          <a:prstGeom prst="rect">
            <a:avLst/>
          </a:prstGeom>
          <a:noFill/>
          <a:ln w="9525">
            <a:noFill/>
            <a:miter lim="800000"/>
            <a:headEnd/>
            <a:tailEnd/>
          </a:ln>
        </p:spPr>
        <p:txBody>
          <a:bodyPr/>
          <a:lstStyle/>
          <a:p>
            <a:pPr algn="ctr">
              <a:spcBef>
                <a:spcPct val="20000"/>
              </a:spcBef>
            </a:pPr>
            <a:r>
              <a:rPr lang="en-US" sz="2800">
                <a:latin typeface="Palatino Linotype" pitchFamily="18" charset="0"/>
              </a:rPr>
              <a:t>Ability to identify smell peaks during early adulthood, but steadily declines after that. Women are better at detecting odors than men.</a:t>
            </a:r>
            <a:endParaRPr lang="en-US" sz="2800" i="1">
              <a:latin typeface="Palatino Linotype" pitchFamily="18" charset="0"/>
            </a:endParaRPr>
          </a:p>
        </p:txBody>
      </p:sp>
      <p:pic>
        <p:nvPicPr>
          <p:cNvPr id="83973" name="Picture 6" descr="12673_MyersPsy8e_fig"/>
          <p:cNvPicPr>
            <a:picLocks noChangeAspect="1" noChangeArrowheads="1"/>
          </p:cNvPicPr>
          <p:nvPr/>
        </p:nvPicPr>
        <p:blipFill>
          <a:blip r:embed="rId3" cstate="print"/>
          <a:srcRect/>
          <a:stretch>
            <a:fillRect/>
          </a:stretch>
        </p:blipFill>
        <p:spPr bwMode="auto">
          <a:xfrm>
            <a:off x="1052513" y="3241675"/>
            <a:ext cx="7010400" cy="3235325"/>
          </a:xfrm>
          <a:prstGeom prst="rect">
            <a:avLst/>
          </a:prstGeom>
          <a:noFill/>
          <a:ln w="9525">
            <a:noFill/>
            <a:miter lim="800000"/>
            <a:headEnd/>
            <a:tailEnd/>
          </a:ln>
        </p:spPr>
      </p:pic>
    </p:spTree>
    <p:extLst>
      <p:ext uri="{BB962C8B-B14F-4D97-AF65-F5344CB8AC3E}">
        <p14:creationId xmlns:p14="http://schemas.microsoft.com/office/powerpoint/2010/main" xmlns="" val="209533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7078C972-5187-4108-B742-C8119B94DC09}" type="slidenum">
              <a:rPr lang="en-US" smtClean="0"/>
              <a:pPr/>
              <a:t>4</a:t>
            </a:fld>
            <a:endParaRPr lang="en-US" smtClean="0"/>
          </a:p>
        </p:txBody>
      </p:sp>
      <p:sp>
        <p:nvSpPr>
          <p:cNvPr id="18435" name="Rectangle 2"/>
          <p:cNvSpPr>
            <a:spLocks noGrp="1" noChangeArrowheads="1"/>
          </p:cNvSpPr>
          <p:nvPr>
            <p:ph type="title"/>
          </p:nvPr>
        </p:nvSpPr>
        <p:spPr>
          <a:xfrm>
            <a:off x="457200" y="0"/>
            <a:ext cx="8229600" cy="1143000"/>
          </a:xfrm>
        </p:spPr>
        <p:txBody>
          <a:bodyPr/>
          <a:lstStyle/>
          <a:p>
            <a:pPr eaLnBrk="1" hangingPunct="1"/>
            <a:r>
              <a:rPr lang="en-US" altLang="en-US" sz="4000" smtClean="0">
                <a:solidFill>
                  <a:schemeClr val="tx1"/>
                </a:solidFill>
                <a:latin typeface="Palatino Linotype" pitchFamily="18" charset="0"/>
              </a:rPr>
              <a:t>Binocular Cues</a:t>
            </a:r>
            <a:endParaRPr lang="en-US" sz="4000" smtClean="0">
              <a:solidFill>
                <a:schemeClr val="tx1"/>
              </a:solidFill>
              <a:latin typeface="Palatino Linotype" pitchFamily="18" charset="0"/>
            </a:endParaRPr>
          </a:p>
        </p:txBody>
      </p:sp>
      <p:sp>
        <p:nvSpPr>
          <p:cNvPr id="18436" name="Rectangle 3"/>
          <p:cNvSpPr>
            <a:spLocks noGrp="1" noChangeArrowheads="1"/>
          </p:cNvSpPr>
          <p:nvPr>
            <p:ph type="body" sz="half" idx="1"/>
          </p:nvPr>
        </p:nvSpPr>
        <p:spPr>
          <a:xfrm>
            <a:off x="457200" y="1066800"/>
            <a:ext cx="8153400" cy="1828800"/>
          </a:xfrm>
        </p:spPr>
        <p:txBody>
          <a:bodyPr/>
          <a:lstStyle/>
          <a:p>
            <a:pPr marL="0" indent="0" algn="ctr" eaLnBrk="1" hangingPunct="1">
              <a:buFont typeface="Wingdings" pitchFamily="2" charset="2"/>
              <a:buNone/>
            </a:pPr>
            <a:r>
              <a:rPr lang="en-US" altLang="en-US" sz="2800" smtClean="0">
                <a:solidFill>
                  <a:srgbClr val="0000FF"/>
                </a:solidFill>
                <a:latin typeface="Palatino Linotype" pitchFamily="18" charset="0"/>
              </a:rPr>
              <a:t>Convergence:</a:t>
            </a:r>
            <a:r>
              <a:rPr lang="en-US" altLang="en-US" sz="2800" smtClean="0">
                <a:solidFill>
                  <a:srgbClr val="6600CC"/>
                </a:solidFill>
                <a:latin typeface="Palatino Linotype" pitchFamily="18" charset="0"/>
              </a:rPr>
              <a:t> </a:t>
            </a:r>
            <a:r>
              <a:rPr lang="en-US" altLang="en-US" sz="2800" smtClean="0">
                <a:latin typeface="Palatino Linotype" pitchFamily="18" charset="0"/>
              </a:rPr>
              <a:t>Neuromuscular cues. When two eyes move inward (towards the nose) to see near objects and outward (away from the nose) to see faraway objects.</a:t>
            </a:r>
            <a:endParaRPr lang="en-US" sz="2800" smtClean="0">
              <a:latin typeface="Palatino Linotype" pitchFamily="18" charset="0"/>
            </a:endParaRPr>
          </a:p>
        </p:txBody>
      </p:sp>
      <p:pic>
        <p:nvPicPr>
          <p:cNvPr id="18437" name="Picture 8"/>
          <p:cNvPicPr>
            <a:picLocks noGrp="1" noChangeAspect="1" noChangeArrowheads="1"/>
          </p:cNvPicPr>
          <p:nvPr>
            <p:ph sz="half" idx="2"/>
          </p:nvPr>
        </p:nvPicPr>
        <p:blipFill>
          <a:blip r:embed="rId3" cstate="print"/>
          <a:srcRect l="926" t="1825" r="926" b="1482"/>
          <a:stretch>
            <a:fillRect/>
          </a:stretch>
        </p:blipFill>
        <p:spPr>
          <a:xfrm>
            <a:off x="1011238" y="3048000"/>
            <a:ext cx="6970712" cy="3536950"/>
          </a:xfrm>
          <a:noFill/>
        </p:spPr>
      </p:pic>
    </p:spTree>
    <p:extLst>
      <p:ext uri="{BB962C8B-B14F-4D97-AF65-F5344CB8AC3E}">
        <p14:creationId xmlns:p14="http://schemas.microsoft.com/office/powerpoint/2010/main" xmlns="" val="346786993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78BEFC89-6D39-4DE0-AE4C-8E92D6120400}" type="slidenum">
              <a:rPr lang="en-US" smtClean="0"/>
              <a:pPr/>
              <a:t>40</a:t>
            </a:fld>
            <a:endParaRPr lang="en-US" smtClean="0"/>
          </a:p>
        </p:txBody>
      </p:sp>
      <p:sp>
        <p:nvSpPr>
          <p:cNvPr id="84995" name="Rectangle 2"/>
          <p:cNvSpPr>
            <a:spLocks noGrp="1" noChangeArrowheads="1"/>
          </p:cNvSpPr>
          <p:nvPr>
            <p:ph type="title"/>
          </p:nvPr>
        </p:nvSpPr>
        <p:spPr/>
        <p:txBody>
          <a:bodyPr/>
          <a:lstStyle/>
          <a:p>
            <a:pPr eaLnBrk="1" hangingPunct="1"/>
            <a:r>
              <a:rPr lang="en-US" sz="4000" smtClean="0">
                <a:latin typeface="Palatino Linotype" pitchFamily="18" charset="0"/>
              </a:rPr>
              <a:t>Smell and Memories</a:t>
            </a:r>
          </a:p>
        </p:txBody>
      </p:sp>
      <p:sp>
        <p:nvSpPr>
          <p:cNvPr id="84996" name="Rectangle 3"/>
          <p:cNvSpPr>
            <a:spLocks noChangeArrowheads="1"/>
          </p:cNvSpPr>
          <p:nvPr/>
        </p:nvSpPr>
        <p:spPr bwMode="auto">
          <a:xfrm>
            <a:off x="490538" y="1905000"/>
            <a:ext cx="3976687" cy="4038600"/>
          </a:xfrm>
          <a:prstGeom prst="rect">
            <a:avLst/>
          </a:prstGeom>
          <a:noFill/>
          <a:ln w="9525">
            <a:noFill/>
            <a:miter lim="800000"/>
            <a:headEnd/>
            <a:tailEnd/>
          </a:ln>
        </p:spPr>
        <p:txBody>
          <a:bodyPr/>
          <a:lstStyle/>
          <a:p>
            <a:pPr algn="ctr">
              <a:spcBef>
                <a:spcPct val="20000"/>
              </a:spcBef>
            </a:pPr>
            <a:r>
              <a:rPr lang="en-US" sz="2800">
                <a:latin typeface="Palatino Linotype" pitchFamily="18" charset="0"/>
              </a:rPr>
              <a:t>The brain region for smell (in red) is closely connected with the brain regions involved with memory (limbic system). That is why strong memories are made through the sense of smell.</a:t>
            </a:r>
          </a:p>
        </p:txBody>
      </p:sp>
      <p:pic>
        <p:nvPicPr>
          <p:cNvPr id="84997" name="Picture 5" descr="12673_MyersPsy8e_fig"/>
          <p:cNvPicPr>
            <a:picLocks noChangeAspect="1" noChangeArrowheads="1"/>
          </p:cNvPicPr>
          <p:nvPr/>
        </p:nvPicPr>
        <p:blipFill>
          <a:blip r:embed="rId3" cstate="print"/>
          <a:srcRect/>
          <a:stretch>
            <a:fillRect/>
          </a:stretch>
        </p:blipFill>
        <p:spPr bwMode="auto">
          <a:xfrm>
            <a:off x="4953000" y="1828800"/>
            <a:ext cx="3733800" cy="4038600"/>
          </a:xfrm>
          <a:prstGeom prst="rect">
            <a:avLst/>
          </a:prstGeom>
          <a:noFill/>
          <a:ln w="9525">
            <a:noFill/>
            <a:miter lim="800000"/>
            <a:headEnd/>
            <a:tailEnd/>
          </a:ln>
        </p:spPr>
      </p:pic>
    </p:spTree>
    <p:extLst>
      <p:ext uri="{BB962C8B-B14F-4D97-AF65-F5344CB8AC3E}">
        <p14:creationId xmlns:p14="http://schemas.microsoft.com/office/powerpoint/2010/main" xmlns="" val="4074406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0" y="0"/>
            <a:ext cx="9144000" cy="1066800"/>
          </a:xfrm>
          <a:solidFill>
            <a:srgbClr val="3AA082"/>
          </a:solidFill>
        </p:spPr>
        <p:txBody>
          <a:bodyPr lIns="274320"/>
          <a:lstStyle/>
          <a:p>
            <a:pPr algn="l" eaLnBrk="1" hangingPunct="1">
              <a:lnSpc>
                <a:spcPts val="4200"/>
              </a:lnSpc>
            </a:pPr>
            <a:r>
              <a:rPr lang="en-US" b="1" smtClean="0">
                <a:solidFill>
                  <a:srgbClr val="F8F6E3"/>
                </a:solidFill>
              </a:rPr>
              <a:t>Mixing the different senses together</a:t>
            </a:r>
          </a:p>
        </p:txBody>
      </p:sp>
      <p:sp>
        <p:nvSpPr>
          <p:cNvPr id="3" name="Content Placeholder 2"/>
          <p:cNvSpPr>
            <a:spLocks noGrp="1"/>
          </p:cNvSpPr>
          <p:nvPr>
            <p:ph idx="1"/>
          </p:nvPr>
        </p:nvSpPr>
        <p:spPr>
          <a:xfrm>
            <a:off x="398463" y="1182688"/>
            <a:ext cx="4090987" cy="2916237"/>
          </a:xfrm>
        </p:spPr>
        <p:txBody>
          <a:bodyPr/>
          <a:lstStyle/>
          <a:p>
            <a:pPr marL="0" indent="0" eaLnBrk="1" hangingPunct="1">
              <a:lnSpc>
                <a:spcPts val="2600"/>
              </a:lnSpc>
              <a:spcAft>
                <a:spcPts val="600"/>
              </a:spcAft>
              <a:buClr>
                <a:schemeClr val="tx1"/>
              </a:buClr>
              <a:buFont typeface="Arial" charset="0"/>
              <a:buNone/>
            </a:pPr>
            <a:r>
              <a:rPr lang="en-US" sz="2600" b="1" smtClean="0"/>
              <a:t>Sensory interaction </a:t>
            </a:r>
            <a:r>
              <a:rPr lang="en-US" sz="2600" smtClean="0"/>
              <a:t>occurs </a:t>
            </a:r>
            <a:r>
              <a:rPr lang="en-US" sz="2600" i="1" smtClean="0"/>
              <a:t>when different senses influence each other.</a:t>
            </a:r>
          </a:p>
          <a:p>
            <a:pPr marL="0" indent="0" eaLnBrk="1" hangingPunct="1">
              <a:lnSpc>
                <a:spcPts val="2600"/>
              </a:lnSpc>
              <a:spcAft>
                <a:spcPts val="600"/>
              </a:spcAft>
              <a:buClr>
                <a:schemeClr val="tx1"/>
              </a:buClr>
              <a:buFont typeface="Arial" charset="0"/>
              <a:buNone/>
            </a:pPr>
            <a:r>
              <a:rPr lang="en-US" sz="2600" smtClean="0"/>
              <a:t>For example: </a:t>
            </a:r>
          </a:p>
          <a:p>
            <a:pPr marL="0" indent="0" eaLnBrk="1" hangingPunct="1">
              <a:lnSpc>
                <a:spcPts val="2600"/>
              </a:lnSpc>
              <a:spcAft>
                <a:spcPts val="600"/>
              </a:spcAft>
              <a:buClr>
                <a:schemeClr val="tx1"/>
              </a:buClr>
              <a:buFont typeface="Wingdings" pitchFamily="-65" charset="2"/>
              <a:buChar char="§"/>
            </a:pPr>
            <a:r>
              <a:rPr lang="en-US" sz="2600" smtClean="0"/>
              <a:t>a burst of sound makes a dim light source more visible.</a:t>
            </a:r>
          </a:p>
          <a:p>
            <a:pPr marL="0" indent="0" eaLnBrk="1" hangingPunct="1">
              <a:lnSpc>
                <a:spcPts val="2600"/>
              </a:lnSpc>
              <a:spcAft>
                <a:spcPts val="600"/>
              </a:spcAft>
              <a:buClr>
                <a:schemeClr val="tx1"/>
              </a:buClr>
              <a:buFont typeface="Wingdings" pitchFamily="-65" charset="2"/>
              <a:buChar char="§"/>
            </a:pPr>
            <a:r>
              <a:rPr lang="en-US" sz="2600" smtClean="0"/>
              <a:t>flavor is an experience not only of taste, but also of smell and texture. </a:t>
            </a:r>
          </a:p>
          <a:p>
            <a:pPr marL="0" indent="0" eaLnBrk="1" hangingPunct="1">
              <a:lnSpc>
                <a:spcPts val="2600"/>
              </a:lnSpc>
              <a:spcAft>
                <a:spcPts val="600"/>
              </a:spcAft>
              <a:buClr>
                <a:schemeClr val="tx1"/>
              </a:buClr>
              <a:buFont typeface="Wingdings" pitchFamily="-65" charset="2"/>
              <a:buChar char="§"/>
            </a:pPr>
            <a:r>
              <a:rPr lang="en-US" sz="2600" smtClean="0"/>
              <a:t>seeing text or lip movement, or even feeling the puff of air from consonants, affects what words we hear.</a:t>
            </a:r>
          </a:p>
        </p:txBody>
      </p:sp>
      <p:sp>
        <p:nvSpPr>
          <p:cNvPr id="6" name="TextBox 5"/>
          <p:cNvSpPr>
            <a:spLocks noChangeArrowheads="1"/>
          </p:cNvSpPr>
          <p:nvPr/>
        </p:nvSpPr>
        <p:spPr bwMode="auto">
          <a:xfrm>
            <a:off x="4686300" y="1022350"/>
            <a:ext cx="4457700" cy="1687513"/>
          </a:xfrm>
          <a:prstGeom prst="wedgeEllipseCallout">
            <a:avLst>
              <a:gd name="adj1" fmla="val 46056"/>
              <a:gd name="adj2" fmla="val 60954"/>
            </a:avLst>
          </a:prstGeom>
          <a:solidFill>
            <a:srgbClr val="F8F6E3"/>
          </a:solidFill>
          <a:ln w="9525">
            <a:noFill/>
            <a:miter lim="800000"/>
            <a:headEnd/>
            <a:tailEnd/>
          </a:ln>
        </p:spPr>
        <p:txBody>
          <a:bodyPr>
            <a:spAutoFit/>
          </a:bodyPr>
          <a:lstStyle/>
          <a:p>
            <a:r>
              <a:rPr lang="en-US" sz="7200" b="1">
                <a:latin typeface="Calibri" pitchFamily="-65" charset="0"/>
              </a:rPr>
              <a:t>456</a:t>
            </a:r>
            <a:r>
              <a:rPr lang="en-US" sz="7200" b="1">
                <a:solidFill>
                  <a:srgbClr val="A5366C"/>
                </a:solidFill>
                <a:latin typeface="Calibri" pitchFamily="-65" charset="0"/>
              </a:rPr>
              <a:t>7</a:t>
            </a:r>
            <a:r>
              <a:rPr lang="en-US" sz="7200" b="1">
                <a:latin typeface="Calibri" pitchFamily="-65" charset="0"/>
              </a:rPr>
              <a:t>89</a:t>
            </a:r>
          </a:p>
        </p:txBody>
      </p:sp>
      <p:sp>
        <p:nvSpPr>
          <p:cNvPr id="7" name="Rectangle 6"/>
          <p:cNvSpPr>
            <a:spLocks noChangeArrowheads="1"/>
          </p:cNvSpPr>
          <p:nvPr/>
        </p:nvSpPr>
        <p:spPr bwMode="auto">
          <a:xfrm>
            <a:off x="4854575" y="3000375"/>
            <a:ext cx="4121150" cy="3587750"/>
          </a:xfrm>
          <a:prstGeom prst="rect">
            <a:avLst/>
          </a:prstGeom>
          <a:noFill/>
          <a:ln w="9525">
            <a:noFill/>
            <a:miter lim="800000"/>
            <a:headEnd/>
            <a:tailEnd/>
          </a:ln>
        </p:spPr>
        <p:txBody>
          <a:bodyPr>
            <a:spAutoFit/>
          </a:bodyPr>
          <a:lstStyle/>
          <a:p>
            <a:pPr>
              <a:lnSpc>
                <a:spcPts val="2600"/>
              </a:lnSpc>
              <a:spcBef>
                <a:spcPct val="20000"/>
              </a:spcBef>
              <a:spcAft>
                <a:spcPts val="600"/>
              </a:spcAft>
              <a:buClr>
                <a:srgbClr val="000000"/>
              </a:buClr>
            </a:pPr>
            <a:r>
              <a:rPr lang="en-US" sz="2600" b="1">
                <a:solidFill>
                  <a:srgbClr val="000000"/>
                </a:solidFill>
                <a:latin typeface="Calibri" pitchFamily="-65" charset="0"/>
              </a:rPr>
              <a:t>Synaesthesia </a:t>
            </a:r>
            <a:r>
              <a:rPr lang="en-US" sz="2600">
                <a:solidFill>
                  <a:srgbClr val="000000"/>
                </a:solidFill>
                <a:latin typeface="Calibri" pitchFamily="-65" charset="0"/>
              </a:rPr>
              <a:t>is a condition w</a:t>
            </a:r>
            <a:r>
              <a:rPr lang="en-US" sz="2600" i="1">
                <a:solidFill>
                  <a:srgbClr val="000000"/>
                </a:solidFill>
                <a:latin typeface="Calibri" pitchFamily="-65" charset="0"/>
              </a:rPr>
              <a:t>hen perception in one sense is triggered by a sensation in a DIFFERENT sense.</a:t>
            </a:r>
          </a:p>
          <a:p>
            <a:pPr>
              <a:lnSpc>
                <a:spcPts val="2600"/>
              </a:lnSpc>
              <a:spcBef>
                <a:spcPct val="20000"/>
              </a:spcBef>
              <a:spcAft>
                <a:spcPts val="600"/>
              </a:spcAft>
              <a:buClr>
                <a:srgbClr val="000000"/>
              </a:buClr>
            </a:pPr>
            <a:r>
              <a:rPr lang="en-US" sz="2600">
                <a:solidFill>
                  <a:srgbClr val="000000"/>
                </a:solidFill>
                <a:latin typeface="Calibri" pitchFamily="-65" charset="0"/>
              </a:rPr>
              <a:t>Some people experience synaesthesia all the time, reporting that, “the number 7 gives me a salty taste” or “rock music seems purple.”</a:t>
            </a:r>
          </a:p>
        </p:txBody>
      </p:sp>
      <p:sp>
        <p:nvSpPr>
          <p:cNvPr id="113670" name="Slide Number Placeholder 7"/>
          <p:cNvSpPr>
            <a:spLocks noGrp="1"/>
          </p:cNvSpPr>
          <p:nvPr>
            <p:ph type="sldNum" sz="quarter" idx="12"/>
          </p:nvPr>
        </p:nvSpPr>
        <p:spPr bwMode="auto">
          <a:noFill/>
          <a:ln>
            <a:miter lim="800000"/>
            <a:headEnd/>
            <a:tailEnd/>
          </a:ln>
        </p:spPr>
        <p:txBody>
          <a:bodyPr/>
          <a:lstStyle/>
          <a:p>
            <a:fld id="{3F9F6383-1262-426E-8EDB-81F1C442E8C9}" type="slidenum">
              <a:rPr lang="en-US"/>
              <a:pPr/>
              <a:t>41</a:t>
            </a:fld>
            <a:endParaRPr lang="en-US"/>
          </a:p>
        </p:txBody>
      </p:sp>
    </p:spTree>
    <p:extLst>
      <p:ext uri="{BB962C8B-B14F-4D97-AF65-F5344CB8AC3E}">
        <p14:creationId xmlns:p14="http://schemas.microsoft.com/office/powerpoint/2010/main" xmlns="" val="2786213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0A1FFE97-EE2C-4EA7-A8FA-DC90CD0CD239}" type="slidenum">
              <a:rPr lang="en-US" smtClean="0"/>
              <a:pPr/>
              <a:t>42</a:t>
            </a:fld>
            <a:endParaRPr lang="en-US" smtClean="0"/>
          </a:p>
        </p:txBody>
      </p:sp>
      <p:sp>
        <p:nvSpPr>
          <p:cNvPr id="74755" name="Rectangle 2"/>
          <p:cNvSpPr>
            <a:spLocks noGrp="1" noChangeArrowheads="1"/>
          </p:cNvSpPr>
          <p:nvPr>
            <p:ph type="title"/>
          </p:nvPr>
        </p:nvSpPr>
        <p:spPr/>
        <p:txBody>
          <a:bodyPr/>
          <a:lstStyle/>
          <a:p>
            <a:pPr eaLnBrk="1" hangingPunct="1"/>
            <a:r>
              <a:rPr lang="en-US" sz="4000" dirty="0" smtClean="0">
                <a:latin typeface="Palatino Linotype" pitchFamily="18" charset="0"/>
              </a:rPr>
              <a:t>Touch</a:t>
            </a:r>
          </a:p>
        </p:txBody>
      </p:sp>
      <p:sp>
        <p:nvSpPr>
          <p:cNvPr id="74756" name="Rectangle 3"/>
          <p:cNvSpPr>
            <a:spLocks noGrp="1" noChangeArrowheads="1"/>
          </p:cNvSpPr>
          <p:nvPr>
            <p:ph type="body" idx="1"/>
          </p:nvPr>
        </p:nvSpPr>
        <p:spPr>
          <a:xfrm>
            <a:off x="457200" y="1600200"/>
            <a:ext cx="8153400" cy="1371600"/>
          </a:xfrm>
        </p:spPr>
        <p:txBody>
          <a:bodyPr/>
          <a:lstStyle/>
          <a:p>
            <a:pPr marL="0" indent="0" algn="ctr" eaLnBrk="1" hangingPunct="1">
              <a:buFontTx/>
              <a:buNone/>
            </a:pPr>
            <a:r>
              <a:rPr lang="en-US" sz="2800" smtClean="0">
                <a:latin typeface="Palatino Linotype" pitchFamily="18" charset="0"/>
              </a:rPr>
              <a:t>The sense of touch is a mix of four distinct skin senses—pressure, warmth, cold, and pain.</a:t>
            </a:r>
          </a:p>
          <a:p>
            <a:pPr marL="0" indent="0" algn="ctr" eaLnBrk="1" hangingPunct="1">
              <a:buFontTx/>
              <a:buNone/>
            </a:pPr>
            <a:endParaRPr lang="en-US" sz="2800" smtClean="0">
              <a:latin typeface="Palatino Linotype" pitchFamily="18" charset="0"/>
            </a:endParaRPr>
          </a:p>
        </p:txBody>
      </p:sp>
      <p:pic>
        <p:nvPicPr>
          <p:cNvPr id="74757" name="Picture 5" descr="j0258018"/>
          <p:cNvPicPr>
            <a:picLocks noChangeAspect="1" noChangeArrowheads="1"/>
          </p:cNvPicPr>
          <p:nvPr/>
        </p:nvPicPr>
        <p:blipFill>
          <a:blip r:embed="rId3" cstate="print"/>
          <a:srcRect t="1952" b="2438"/>
          <a:stretch>
            <a:fillRect/>
          </a:stretch>
        </p:blipFill>
        <p:spPr bwMode="auto">
          <a:xfrm>
            <a:off x="6553200" y="2971800"/>
            <a:ext cx="1631950" cy="3200400"/>
          </a:xfrm>
          <a:prstGeom prst="rect">
            <a:avLst/>
          </a:prstGeom>
          <a:noFill/>
          <a:ln w="9525">
            <a:noFill/>
            <a:miter lim="800000"/>
            <a:headEnd/>
            <a:tailEnd/>
          </a:ln>
        </p:spPr>
      </p:pic>
      <p:pic>
        <p:nvPicPr>
          <p:cNvPr id="74758" name="Picture 6" descr="12673_MyersPsy8e_5UN14"/>
          <p:cNvPicPr>
            <a:picLocks noChangeAspect="1" noChangeArrowheads="1"/>
          </p:cNvPicPr>
          <p:nvPr/>
        </p:nvPicPr>
        <p:blipFill>
          <a:blip r:embed="rId4" cstate="print"/>
          <a:srcRect/>
          <a:stretch>
            <a:fillRect/>
          </a:stretch>
        </p:blipFill>
        <p:spPr bwMode="auto">
          <a:xfrm>
            <a:off x="1066800" y="3048000"/>
            <a:ext cx="4648200" cy="3094038"/>
          </a:xfrm>
          <a:prstGeom prst="rect">
            <a:avLst/>
          </a:prstGeom>
          <a:noFill/>
          <a:ln w="9525">
            <a:noFill/>
            <a:miter lim="800000"/>
            <a:headEnd/>
            <a:tailEnd/>
          </a:ln>
        </p:spPr>
      </p:pic>
    </p:spTree>
    <p:extLst>
      <p:ext uri="{BB962C8B-B14F-4D97-AF65-F5344CB8AC3E}">
        <p14:creationId xmlns:p14="http://schemas.microsoft.com/office/powerpoint/2010/main" xmlns="" val="631581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BA1B70EB-6032-4169-B8D8-ED2854B4CAFE}" type="slidenum">
              <a:rPr lang="en-US" smtClean="0"/>
              <a:pPr/>
              <a:t>43</a:t>
            </a:fld>
            <a:endParaRPr lang="en-US" smtClean="0"/>
          </a:p>
        </p:txBody>
      </p:sp>
      <p:sp>
        <p:nvSpPr>
          <p:cNvPr id="75779" name="Rectangle 2"/>
          <p:cNvSpPr>
            <a:spLocks noGrp="1" noChangeArrowheads="1"/>
          </p:cNvSpPr>
          <p:nvPr>
            <p:ph type="title"/>
          </p:nvPr>
        </p:nvSpPr>
        <p:spPr/>
        <p:txBody>
          <a:bodyPr/>
          <a:lstStyle/>
          <a:p>
            <a:pPr eaLnBrk="1" hangingPunct="1"/>
            <a:r>
              <a:rPr lang="en-US" sz="4000" smtClean="0">
                <a:latin typeface="Palatino Linotype" pitchFamily="18" charset="0"/>
              </a:rPr>
              <a:t>Skin Senses</a:t>
            </a:r>
          </a:p>
        </p:txBody>
      </p:sp>
      <p:sp>
        <p:nvSpPr>
          <p:cNvPr id="75780" name="Rectangle 3"/>
          <p:cNvSpPr>
            <a:spLocks noGrp="1" noChangeArrowheads="1"/>
          </p:cNvSpPr>
          <p:nvPr>
            <p:ph type="body" idx="1"/>
          </p:nvPr>
        </p:nvSpPr>
        <p:spPr>
          <a:xfrm>
            <a:off x="457200" y="1600200"/>
            <a:ext cx="8153400" cy="1524000"/>
          </a:xfrm>
        </p:spPr>
        <p:txBody>
          <a:bodyPr/>
          <a:lstStyle/>
          <a:p>
            <a:pPr marL="0" indent="0" algn="ctr" eaLnBrk="1" hangingPunct="1">
              <a:buFontTx/>
              <a:buNone/>
            </a:pPr>
            <a:r>
              <a:rPr lang="en-US" sz="2800" smtClean="0">
                <a:latin typeface="Palatino Linotype" pitchFamily="18" charset="0"/>
              </a:rPr>
              <a:t>Only pressure has identifiable receptors. All other skin sensations are variations of pressure, warmth, cold and pain.</a:t>
            </a:r>
          </a:p>
          <a:p>
            <a:pPr marL="0" indent="0" algn="ctr" eaLnBrk="1" hangingPunct="1">
              <a:buFontTx/>
              <a:buNone/>
            </a:pPr>
            <a:endParaRPr lang="en-US" sz="2800" smtClean="0">
              <a:latin typeface="Palatino Linotype" pitchFamily="18" charset="0"/>
            </a:endParaRPr>
          </a:p>
        </p:txBody>
      </p:sp>
      <p:pic>
        <p:nvPicPr>
          <p:cNvPr id="75781" name="Picture 6" descr="12673_MyersPsy8e_fig"/>
          <p:cNvPicPr>
            <a:picLocks noChangeAspect="1" noChangeArrowheads="1"/>
          </p:cNvPicPr>
          <p:nvPr/>
        </p:nvPicPr>
        <p:blipFill>
          <a:blip r:embed="rId3" cstate="print"/>
          <a:srcRect/>
          <a:stretch>
            <a:fillRect/>
          </a:stretch>
        </p:blipFill>
        <p:spPr bwMode="auto">
          <a:xfrm>
            <a:off x="685800" y="3429000"/>
            <a:ext cx="2239963" cy="2744788"/>
          </a:xfrm>
          <a:prstGeom prst="rect">
            <a:avLst/>
          </a:prstGeom>
          <a:noFill/>
          <a:ln w="9525">
            <a:noFill/>
            <a:miter lim="800000"/>
            <a:headEnd/>
            <a:tailEnd/>
          </a:ln>
        </p:spPr>
      </p:pic>
      <p:sp>
        <p:nvSpPr>
          <p:cNvPr id="75782" name="Text Box 7"/>
          <p:cNvSpPr txBox="1">
            <a:spLocks noChangeArrowheads="1"/>
          </p:cNvSpPr>
          <p:nvPr/>
        </p:nvSpPr>
        <p:spPr bwMode="auto">
          <a:xfrm>
            <a:off x="1246188" y="6172200"/>
            <a:ext cx="1482725" cy="396875"/>
          </a:xfrm>
          <a:prstGeom prst="rect">
            <a:avLst/>
          </a:prstGeom>
          <a:noFill/>
          <a:ln w="9525">
            <a:noFill/>
            <a:miter lim="800000"/>
            <a:headEnd/>
            <a:tailEnd/>
          </a:ln>
        </p:spPr>
        <p:txBody>
          <a:bodyPr wrap="none">
            <a:spAutoFit/>
          </a:bodyPr>
          <a:lstStyle/>
          <a:p>
            <a:r>
              <a:rPr lang="en-US" sz="2000"/>
              <a:t>Burning hot</a:t>
            </a:r>
          </a:p>
        </p:txBody>
      </p:sp>
      <p:pic>
        <p:nvPicPr>
          <p:cNvPr id="75783" name="Picture 8" descr="ruff"/>
          <p:cNvPicPr>
            <a:picLocks noChangeAspect="1" noChangeArrowheads="1"/>
          </p:cNvPicPr>
          <p:nvPr/>
        </p:nvPicPr>
        <p:blipFill>
          <a:blip r:embed="rId4" cstate="print"/>
          <a:srcRect/>
          <a:stretch>
            <a:fillRect/>
          </a:stretch>
        </p:blipFill>
        <p:spPr bwMode="auto">
          <a:xfrm>
            <a:off x="4343400" y="3429000"/>
            <a:ext cx="1143000" cy="976313"/>
          </a:xfrm>
          <a:prstGeom prst="rect">
            <a:avLst/>
          </a:prstGeom>
          <a:noFill/>
          <a:ln w="9525">
            <a:noFill/>
            <a:miter lim="800000"/>
            <a:headEnd/>
            <a:tailEnd/>
          </a:ln>
        </p:spPr>
      </p:pic>
      <p:pic>
        <p:nvPicPr>
          <p:cNvPr id="75784" name="Picture 9" descr="pacinian"/>
          <p:cNvPicPr>
            <a:picLocks noChangeAspect="1" noChangeArrowheads="1"/>
          </p:cNvPicPr>
          <p:nvPr/>
        </p:nvPicPr>
        <p:blipFill>
          <a:blip r:embed="rId5" cstate="print"/>
          <a:srcRect/>
          <a:stretch>
            <a:fillRect/>
          </a:stretch>
        </p:blipFill>
        <p:spPr bwMode="auto">
          <a:xfrm>
            <a:off x="7391400" y="3357563"/>
            <a:ext cx="735013" cy="1143000"/>
          </a:xfrm>
          <a:prstGeom prst="rect">
            <a:avLst/>
          </a:prstGeom>
          <a:noFill/>
          <a:ln w="9525">
            <a:noFill/>
            <a:miter lim="800000"/>
            <a:headEnd/>
            <a:tailEnd/>
          </a:ln>
        </p:spPr>
      </p:pic>
      <p:pic>
        <p:nvPicPr>
          <p:cNvPr id="75785" name="Picture 10" descr="meiss"/>
          <p:cNvPicPr>
            <a:picLocks noChangeAspect="1" noChangeArrowheads="1"/>
          </p:cNvPicPr>
          <p:nvPr/>
        </p:nvPicPr>
        <p:blipFill>
          <a:blip r:embed="rId6" cstate="print"/>
          <a:srcRect/>
          <a:stretch>
            <a:fillRect/>
          </a:stretch>
        </p:blipFill>
        <p:spPr bwMode="auto">
          <a:xfrm>
            <a:off x="5867400" y="3338513"/>
            <a:ext cx="1100138" cy="1295400"/>
          </a:xfrm>
          <a:prstGeom prst="rect">
            <a:avLst/>
          </a:prstGeom>
          <a:noFill/>
          <a:ln w="9525">
            <a:noFill/>
            <a:miter lim="800000"/>
            <a:headEnd/>
            <a:tailEnd/>
          </a:ln>
        </p:spPr>
      </p:pic>
      <p:pic>
        <p:nvPicPr>
          <p:cNvPr id="75786" name="Picture 11" descr="freen"/>
          <p:cNvPicPr>
            <a:picLocks noChangeAspect="1" noChangeArrowheads="1"/>
          </p:cNvPicPr>
          <p:nvPr/>
        </p:nvPicPr>
        <p:blipFill>
          <a:blip r:embed="rId7" cstate="print"/>
          <a:srcRect/>
          <a:stretch>
            <a:fillRect/>
          </a:stretch>
        </p:blipFill>
        <p:spPr bwMode="auto">
          <a:xfrm>
            <a:off x="5876925" y="5181600"/>
            <a:ext cx="1219200" cy="1003300"/>
          </a:xfrm>
          <a:prstGeom prst="rect">
            <a:avLst/>
          </a:prstGeom>
          <a:noFill/>
          <a:ln w="9525">
            <a:noFill/>
            <a:miter lim="800000"/>
            <a:headEnd/>
            <a:tailEnd/>
          </a:ln>
        </p:spPr>
      </p:pic>
      <p:sp>
        <p:nvSpPr>
          <p:cNvPr id="75787" name="Text Box 12"/>
          <p:cNvSpPr txBox="1">
            <a:spLocks noChangeArrowheads="1"/>
          </p:cNvSpPr>
          <p:nvPr/>
        </p:nvSpPr>
        <p:spPr bwMode="auto">
          <a:xfrm>
            <a:off x="4343400" y="4510088"/>
            <a:ext cx="1162050" cy="366712"/>
          </a:xfrm>
          <a:prstGeom prst="rect">
            <a:avLst/>
          </a:prstGeom>
          <a:noFill/>
          <a:ln w="9525">
            <a:noFill/>
            <a:miter lim="800000"/>
            <a:headEnd/>
            <a:tailEnd/>
          </a:ln>
        </p:spPr>
        <p:txBody>
          <a:bodyPr wrap="none">
            <a:spAutoFit/>
          </a:bodyPr>
          <a:lstStyle/>
          <a:p>
            <a:r>
              <a:rPr lang="en-US" b="1"/>
              <a:t>Pressure</a:t>
            </a:r>
          </a:p>
        </p:txBody>
      </p:sp>
      <p:sp>
        <p:nvSpPr>
          <p:cNvPr id="75788" name="Text Box 13"/>
          <p:cNvSpPr txBox="1">
            <a:spLocks noChangeArrowheads="1"/>
          </p:cNvSpPr>
          <p:nvPr/>
        </p:nvSpPr>
        <p:spPr bwMode="auto">
          <a:xfrm>
            <a:off x="5835650" y="4510088"/>
            <a:ext cx="1174750" cy="366712"/>
          </a:xfrm>
          <a:prstGeom prst="rect">
            <a:avLst/>
          </a:prstGeom>
          <a:noFill/>
          <a:ln w="9525">
            <a:noFill/>
            <a:miter lim="800000"/>
            <a:headEnd/>
            <a:tailEnd/>
          </a:ln>
        </p:spPr>
        <p:txBody>
          <a:bodyPr wrap="none">
            <a:spAutoFit/>
          </a:bodyPr>
          <a:lstStyle/>
          <a:p>
            <a:r>
              <a:rPr lang="en-US" b="1"/>
              <a:t>Vibration</a:t>
            </a:r>
          </a:p>
        </p:txBody>
      </p:sp>
      <p:sp>
        <p:nvSpPr>
          <p:cNvPr id="75789" name="Text Box 14"/>
          <p:cNvSpPr txBox="1">
            <a:spLocks noChangeArrowheads="1"/>
          </p:cNvSpPr>
          <p:nvPr/>
        </p:nvSpPr>
        <p:spPr bwMode="auto">
          <a:xfrm>
            <a:off x="7315200" y="4524375"/>
            <a:ext cx="1174750" cy="366713"/>
          </a:xfrm>
          <a:prstGeom prst="rect">
            <a:avLst/>
          </a:prstGeom>
          <a:noFill/>
          <a:ln w="9525">
            <a:noFill/>
            <a:miter lim="800000"/>
            <a:headEnd/>
            <a:tailEnd/>
          </a:ln>
        </p:spPr>
        <p:txBody>
          <a:bodyPr wrap="none">
            <a:spAutoFit/>
          </a:bodyPr>
          <a:lstStyle/>
          <a:p>
            <a:r>
              <a:rPr lang="en-US" b="1"/>
              <a:t>Vibration</a:t>
            </a:r>
          </a:p>
        </p:txBody>
      </p:sp>
      <p:sp>
        <p:nvSpPr>
          <p:cNvPr id="75790" name="Text Box 15"/>
          <p:cNvSpPr txBox="1">
            <a:spLocks noChangeArrowheads="1"/>
          </p:cNvSpPr>
          <p:nvPr/>
        </p:nvSpPr>
        <p:spPr bwMode="auto">
          <a:xfrm>
            <a:off x="5181600" y="6172200"/>
            <a:ext cx="2635250" cy="366713"/>
          </a:xfrm>
          <a:prstGeom prst="rect">
            <a:avLst/>
          </a:prstGeom>
          <a:noFill/>
          <a:ln w="9525">
            <a:noFill/>
            <a:miter lim="800000"/>
            <a:headEnd/>
            <a:tailEnd/>
          </a:ln>
        </p:spPr>
        <p:txBody>
          <a:bodyPr wrap="none">
            <a:spAutoFit/>
          </a:bodyPr>
          <a:lstStyle/>
          <a:p>
            <a:r>
              <a:rPr lang="en-US" b="1"/>
              <a:t>Cold, warmth and pain</a:t>
            </a:r>
          </a:p>
        </p:txBody>
      </p:sp>
    </p:spTree>
    <p:extLst>
      <p:ext uri="{BB962C8B-B14F-4D97-AF65-F5344CB8AC3E}">
        <p14:creationId xmlns:p14="http://schemas.microsoft.com/office/powerpoint/2010/main" xmlns="" val="1894216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055FB062-F182-4CD0-AD22-762A7BEB03B2}" type="slidenum">
              <a:rPr lang="en-US" smtClean="0"/>
              <a:pPr/>
              <a:t>44</a:t>
            </a:fld>
            <a:endParaRPr lang="en-US" smtClean="0"/>
          </a:p>
        </p:txBody>
      </p:sp>
      <p:sp>
        <p:nvSpPr>
          <p:cNvPr id="76803" name="Rectangle 2"/>
          <p:cNvSpPr>
            <a:spLocks noGrp="1" noChangeArrowheads="1"/>
          </p:cNvSpPr>
          <p:nvPr>
            <p:ph type="title"/>
          </p:nvPr>
        </p:nvSpPr>
        <p:spPr/>
        <p:txBody>
          <a:bodyPr/>
          <a:lstStyle/>
          <a:p>
            <a:pPr eaLnBrk="1" hangingPunct="1"/>
            <a:r>
              <a:rPr lang="en-US" sz="4000" smtClean="0">
                <a:latin typeface="Palatino Linotype" pitchFamily="18" charset="0"/>
              </a:rPr>
              <a:t>Pain</a:t>
            </a:r>
          </a:p>
        </p:txBody>
      </p:sp>
      <p:sp>
        <p:nvSpPr>
          <p:cNvPr id="76804" name="Rectangle 3"/>
          <p:cNvSpPr>
            <a:spLocks noGrp="1" noChangeArrowheads="1"/>
          </p:cNvSpPr>
          <p:nvPr>
            <p:ph type="body" idx="1"/>
          </p:nvPr>
        </p:nvSpPr>
        <p:spPr>
          <a:xfrm>
            <a:off x="442913" y="1600200"/>
            <a:ext cx="8229600" cy="1828800"/>
          </a:xfrm>
        </p:spPr>
        <p:txBody>
          <a:bodyPr/>
          <a:lstStyle/>
          <a:p>
            <a:pPr marL="0" indent="0" algn="ctr" eaLnBrk="1" hangingPunct="1">
              <a:buFontTx/>
              <a:buNone/>
            </a:pPr>
            <a:r>
              <a:rPr lang="en-US" sz="2800" smtClean="0">
                <a:latin typeface="Palatino Linotype" pitchFamily="18" charset="0"/>
              </a:rPr>
              <a:t>Pain tells the body that something has gone wrong. Usually pain results from damage to the skin and other tissues. A rare disease exists in which the afflicted person feels no pain.</a:t>
            </a:r>
          </a:p>
        </p:txBody>
      </p:sp>
      <p:pic>
        <p:nvPicPr>
          <p:cNvPr id="76805" name="Picture 4" descr="12673_MyersPsy8e_5UN15"/>
          <p:cNvPicPr>
            <a:picLocks noChangeAspect="1" noChangeArrowheads="1"/>
          </p:cNvPicPr>
          <p:nvPr/>
        </p:nvPicPr>
        <p:blipFill>
          <a:blip r:embed="rId3" cstate="print"/>
          <a:srcRect/>
          <a:stretch>
            <a:fillRect/>
          </a:stretch>
        </p:blipFill>
        <p:spPr bwMode="auto">
          <a:xfrm>
            <a:off x="2455863" y="3429000"/>
            <a:ext cx="4232275" cy="2743200"/>
          </a:xfrm>
          <a:prstGeom prst="rect">
            <a:avLst/>
          </a:prstGeom>
          <a:noFill/>
          <a:ln w="9525">
            <a:noFill/>
            <a:miter lim="800000"/>
            <a:headEnd/>
            <a:tailEnd/>
          </a:ln>
        </p:spPr>
      </p:pic>
      <p:sp>
        <p:nvSpPr>
          <p:cNvPr id="76806" name="Text Box 5"/>
          <p:cNvSpPr txBox="1">
            <a:spLocks noChangeArrowheads="1"/>
          </p:cNvSpPr>
          <p:nvPr/>
        </p:nvSpPr>
        <p:spPr bwMode="auto">
          <a:xfrm>
            <a:off x="2308225" y="6208713"/>
            <a:ext cx="4502150" cy="641350"/>
          </a:xfrm>
          <a:prstGeom prst="rect">
            <a:avLst/>
          </a:prstGeom>
          <a:noFill/>
          <a:ln w="9525">
            <a:noFill/>
            <a:miter lim="800000"/>
            <a:headEnd/>
            <a:tailEnd/>
          </a:ln>
        </p:spPr>
        <p:txBody>
          <a:bodyPr wrap="none">
            <a:spAutoFit/>
          </a:bodyPr>
          <a:lstStyle/>
          <a:p>
            <a:pPr algn="ctr"/>
            <a:r>
              <a:rPr lang="en-US" b="1"/>
              <a:t>Ashley Blocker (right) feels neither pain</a:t>
            </a:r>
          </a:p>
          <a:p>
            <a:pPr algn="ctr"/>
            <a:r>
              <a:rPr lang="en-US" b="1"/>
              <a:t>nor extreme hot or cold.</a:t>
            </a:r>
          </a:p>
        </p:txBody>
      </p:sp>
      <p:sp>
        <p:nvSpPr>
          <p:cNvPr id="76807" name="Text Box 6"/>
          <p:cNvSpPr txBox="1">
            <a:spLocks noChangeArrowheads="1"/>
          </p:cNvSpPr>
          <p:nvPr/>
        </p:nvSpPr>
        <p:spPr bwMode="auto">
          <a:xfrm rot="5400000">
            <a:off x="5995988" y="5356225"/>
            <a:ext cx="1562100" cy="244475"/>
          </a:xfrm>
          <a:prstGeom prst="rect">
            <a:avLst/>
          </a:prstGeom>
          <a:noFill/>
          <a:ln w="9525">
            <a:noFill/>
            <a:miter lim="800000"/>
            <a:headEnd/>
            <a:tailEnd/>
          </a:ln>
        </p:spPr>
        <p:txBody>
          <a:bodyPr wrap="none">
            <a:spAutoFit/>
          </a:bodyPr>
          <a:lstStyle/>
          <a:p>
            <a:r>
              <a:rPr lang="en-US" sz="1000">
                <a:latin typeface="Times New Roman" pitchFamily="18" charset="0"/>
              </a:rPr>
              <a:t>AP Photo/ Stephen Morton</a:t>
            </a:r>
          </a:p>
        </p:txBody>
      </p:sp>
    </p:spTree>
    <p:extLst>
      <p:ext uri="{BB962C8B-B14F-4D97-AF65-F5344CB8AC3E}">
        <p14:creationId xmlns:p14="http://schemas.microsoft.com/office/powerpoint/2010/main" xmlns="" val="4181889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2"/>
          </p:nvPr>
        </p:nvSpPr>
        <p:spPr>
          <a:noFill/>
        </p:spPr>
        <p:txBody>
          <a:bodyPr/>
          <a:lstStyle/>
          <a:p>
            <a:fld id="{181E4F4D-9181-4560-A7D5-663BCC38BD04}" type="slidenum">
              <a:rPr lang="en-US" smtClean="0"/>
              <a:pPr/>
              <a:t>45</a:t>
            </a:fld>
            <a:endParaRPr lang="en-US" smtClean="0"/>
          </a:p>
        </p:txBody>
      </p:sp>
      <p:sp>
        <p:nvSpPr>
          <p:cNvPr id="77827" name="Rectangle 2"/>
          <p:cNvSpPr>
            <a:spLocks noGrp="1" noChangeArrowheads="1"/>
          </p:cNvSpPr>
          <p:nvPr>
            <p:ph type="title"/>
          </p:nvPr>
        </p:nvSpPr>
        <p:spPr/>
        <p:txBody>
          <a:bodyPr/>
          <a:lstStyle/>
          <a:p>
            <a:pPr eaLnBrk="1" hangingPunct="1"/>
            <a:r>
              <a:rPr lang="en-US" sz="4000" smtClean="0">
                <a:latin typeface="Palatino Linotype" pitchFamily="18" charset="0"/>
              </a:rPr>
              <a:t>Biopsychosocial Influences</a:t>
            </a:r>
          </a:p>
        </p:txBody>
      </p:sp>
      <p:pic>
        <p:nvPicPr>
          <p:cNvPr id="77828" name="Picture 156" descr="12673_MyersPsy8e_fig"/>
          <p:cNvPicPr>
            <a:picLocks noChangeAspect="1" noChangeArrowheads="1"/>
          </p:cNvPicPr>
          <p:nvPr/>
        </p:nvPicPr>
        <p:blipFill>
          <a:blip r:embed="rId2" cstate="print"/>
          <a:srcRect/>
          <a:stretch>
            <a:fillRect/>
          </a:stretch>
        </p:blipFill>
        <p:spPr bwMode="auto">
          <a:xfrm>
            <a:off x="1524000" y="1524000"/>
            <a:ext cx="6097588" cy="4802188"/>
          </a:xfrm>
          <a:prstGeom prst="rect">
            <a:avLst/>
          </a:prstGeom>
          <a:noFill/>
          <a:ln w="9525">
            <a:noFill/>
            <a:miter lim="800000"/>
            <a:headEnd/>
            <a:tailEnd/>
          </a:ln>
        </p:spPr>
      </p:pic>
    </p:spTree>
    <p:extLst>
      <p:ext uri="{BB962C8B-B14F-4D97-AF65-F5344CB8AC3E}">
        <p14:creationId xmlns:p14="http://schemas.microsoft.com/office/powerpoint/2010/main" xmlns="" val="1047587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2"/>
          </p:nvPr>
        </p:nvSpPr>
        <p:spPr>
          <a:noFill/>
        </p:spPr>
        <p:txBody>
          <a:bodyPr/>
          <a:lstStyle/>
          <a:p>
            <a:fld id="{11B109A6-723C-4002-8E22-EF9D4D9AF164}" type="slidenum">
              <a:rPr lang="en-US" smtClean="0"/>
              <a:pPr/>
              <a:t>46</a:t>
            </a:fld>
            <a:endParaRPr lang="en-US" smtClean="0"/>
          </a:p>
        </p:txBody>
      </p:sp>
      <p:sp>
        <p:nvSpPr>
          <p:cNvPr id="78851" name="Rectangle 14"/>
          <p:cNvSpPr>
            <a:spLocks noGrp="1" noChangeArrowheads="1"/>
          </p:cNvSpPr>
          <p:nvPr>
            <p:ph type="title"/>
          </p:nvPr>
        </p:nvSpPr>
        <p:spPr/>
        <p:txBody>
          <a:bodyPr/>
          <a:lstStyle/>
          <a:p>
            <a:pPr eaLnBrk="1" hangingPunct="1"/>
            <a:r>
              <a:rPr lang="en-US" sz="4000" smtClean="0">
                <a:latin typeface="Palatino Linotype" pitchFamily="18" charset="0"/>
              </a:rPr>
              <a:t>Gate-Control Theory</a:t>
            </a:r>
          </a:p>
        </p:txBody>
      </p:sp>
      <p:sp>
        <p:nvSpPr>
          <p:cNvPr id="78852" name="Rectangle 234"/>
          <p:cNvSpPr>
            <a:spLocks noChangeArrowheads="1"/>
          </p:cNvSpPr>
          <p:nvPr/>
        </p:nvSpPr>
        <p:spPr bwMode="auto">
          <a:xfrm>
            <a:off x="442913" y="1600200"/>
            <a:ext cx="8229600" cy="1524000"/>
          </a:xfrm>
          <a:prstGeom prst="rect">
            <a:avLst/>
          </a:prstGeom>
          <a:noFill/>
          <a:ln w="9525">
            <a:noFill/>
            <a:miter lim="800000"/>
            <a:headEnd/>
            <a:tailEnd/>
          </a:ln>
        </p:spPr>
        <p:txBody>
          <a:bodyPr/>
          <a:lstStyle/>
          <a:p>
            <a:pPr algn="ctr">
              <a:spcBef>
                <a:spcPct val="20000"/>
              </a:spcBef>
            </a:pPr>
            <a:r>
              <a:rPr lang="en-US" sz="2800">
                <a:latin typeface="Palatino Linotype" pitchFamily="18" charset="0"/>
              </a:rPr>
              <a:t>Melzak and Wall (1965, 1983) proposed that our spinal cord contains neurological “gates” that either block pain or allow it to be sensed.</a:t>
            </a:r>
          </a:p>
        </p:txBody>
      </p:sp>
      <p:pic>
        <p:nvPicPr>
          <p:cNvPr id="78853" name="Picture 235" descr="12673_MyersPsy8e_5UN16"/>
          <p:cNvPicPr>
            <a:picLocks noChangeAspect="1" noChangeArrowheads="1"/>
          </p:cNvPicPr>
          <p:nvPr/>
        </p:nvPicPr>
        <p:blipFill>
          <a:blip r:embed="rId3" cstate="print"/>
          <a:srcRect/>
          <a:stretch>
            <a:fillRect/>
          </a:stretch>
        </p:blipFill>
        <p:spPr bwMode="auto">
          <a:xfrm>
            <a:off x="2514600" y="3429000"/>
            <a:ext cx="4086225" cy="2740025"/>
          </a:xfrm>
          <a:prstGeom prst="rect">
            <a:avLst/>
          </a:prstGeom>
          <a:noFill/>
          <a:ln w="9525">
            <a:noFill/>
            <a:miter lim="800000"/>
            <a:headEnd/>
            <a:tailEnd/>
          </a:ln>
        </p:spPr>
      </p:pic>
      <p:sp>
        <p:nvSpPr>
          <p:cNvPr id="78854" name="Text Box 236"/>
          <p:cNvSpPr txBox="1">
            <a:spLocks noChangeArrowheads="1"/>
          </p:cNvSpPr>
          <p:nvPr/>
        </p:nvSpPr>
        <p:spPr bwMode="auto">
          <a:xfrm rot="5400000">
            <a:off x="5803106" y="5093494"/>
            <a:ext cx="1897063" cy="244475"/>
          </a:xfrm>
          <a:prstGeom prst="rect">
            <a:avLst/>
          </a:prstGeom>
          <a:noFill/>
          <a:ln w="9525">
            <a:noFill/>
            <a:miter lim="800000"/>
            <a:headEnd/>
            <a:tailEnd/>
          </a:ln>
        </p:spPr>
        <p:txBody>
          <a:bodyPr wrap="none">
            <a:spAutoFit/>
          </a:bodyPr>
          <a:lstStyle/>
          <a:p>
            <a:r>
              <a:rPr lang="en-US" sz="1000">
                <a:latin typeface="Times New Roman" pitchFamily="18" charset="0"/>
              </a:rPr>
              <a:t>Gary Comer/ PhototakeUSA.com</a:t>
            </a:r>
          </a:p>
        </p:txBody>
      </p:sp>
    </p:spTree>
    <p:extLst>
      <p:ext uri="{BB962C8B-B14F-4D97-AF65-F5344CB8AC3E}">
        <p14:creationId xmlns:p14="http://schemas.microsoft.com/office/powerpoint/2010/main" xmlns="" val="380240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2"/>
          </p:nvPr>
        </p:nvSpPr>
        <p:spPr>
          <a:noFill/>
        </p:spPr>
        <p:txBody>
          <a:bodyPr/>
          <a:lstStyle/>
          <a:p>
            <a:fld id="{70003E46-542A-400C-8998-18396FF96728}" type="slidenum">
              <a:rPr lang="en-US" smtClean="0"/>
              <a:pPr/>
              <a:t>47</a:t>
            </a:fld>
            <a:endParaRPr lang="en-US" smtClean="0"/>
          </a:p>
        </p:txBody>
      </p:sp>
      <p:sp>
        <p:nvSpPr>
          <p:cNvPr id="79875" name="Rectangle 2"/>
          <p:cNvSpPr>
            <a:spLocks noGrp="1" noChangeArrowheads="1"/>
          </p:cNvSpPr>
          <p:nvPr>
            <p:ph type="title"/>
          </p:nvPr>
        </p:nvSpPr>
        <p:spPr/>
        <p:txBody>
          <a:bodyPr/>
          <a:lstStyle/>
          <a:p>
            <a:pPr eaLnBrk="1" hangingPunct="1"/>
            <a:r>
              <a:rPr lang="en-US" sz="4000" smtClean="0">
                <a:latin typeface="Palatino Linotype" pitchFamily="18" charset="0"/>
              </a:rPr>
              <a:t>Pain Control</a:t>
            </a:r>
          </a:p>
        </p:txBody>
      </p:sp>
      <p:sp>
        <p:nvSpPr>
          <p:cNvPr id="79876" name="Rectangle 3"/>
          <p:cNvSpPr>
            <a:spLocks noChangeArrowheads="1"/>
          </p:cNvSpPr>
          <p:nvPr/>
        </p:nvSpPr>
        <p:spPr bwMode="auto">
          <a:xfrm>
            <a:off x="442913" y="1600200"/>
            <a:ext cx="8229600" cy="1524000"/>
          </a:xfrm>
          <a:prstGeom prst="rect">
            <a:avLst/>
          </a:prstGeom>
          <a:noFill/>
          <a:ln w="9525">
            <a:noFill/>
            <a:miter lim="800000"/>
            <a:headEnd/>
            <a:tailEnd/>
          </a:ln>
        </p:spPr>
        <p:txBody>
          <a:bodyPr/>
          <a:lstStyle/>
          <a:p>
            <a:pPr algn="ctr">
              <a:spcBef>
                <a:spcPct val="20000"/>
              </a:spcBef>
            </a:pPr>
            <a:r>
              <a:rPr lang="en-US" sz="2800">
                <a:latin typeface="Palatino Linotype" pitchFamily="18" charset="0"/>
              </a:rPr>
              <a:t>Pain can be controlled by a number of therapies including, drugs, surgery, acupuncture, exercise, hypnosis, and even thought distraction.</a:t>
            </a:r>
          </a:p>
        </p:txBody>
      </p:sp>
      <p:pic>
        <p:nvPicPr>
          <p:cNvPr id="79877" name="Picture 5" descr="12673_MyersPsy8e_fig"/>
          <p:cNvPicPr>
            <a:picLocks noChangeAspect="1" noChangeArrowheads="1"/>
          </p:cNvPicPr>
          <p:nvPr/>
        </p:nvPicPr>
        <p:blipFill>
          <a:blip r:embed="rId3" cstate="print"/>
          <a:srcRect/>
          <a:stretch>
            <a:fillRect/>
          </a:stretch>
        </p:blipFill>
        <p:spPr bwMode="auto">
          <a:xfrm>
            <a:off x="1219200" y="3429000"/>
            <a:ext cx="2741613" cy="2738438"/>
          </a:xfrm>
          <a:prstGeom prst="rect">
            <a:avLst/>
          </a:prstGeom>
          <a:noFill/>
          <a:ln w="9525">
            <a:noFill/>
            <a:miter lim="800000"/>
            <a:headEnd/>
            <a:tailEnd/>
          </a:ln>
        </p:spPr>
      </p:pic>
      <p:pic>
        <p:nvPicPr>
          <p:cNvPr id="79878" name="Picture 6" descr="12673_MyersPsy8e_fig"/>
          <p:cNvPicPr>
            <a:picLocks noChangeAspect="1" noChangeArrowheads="1"/>
          </p:cNvPicPr>
          <p:nvPr/>
        </p:nvPicPr>
        <p:blipFill>
          <a:blip r:embed="rId4" cstate="print"/>
          <a:srcRect/>
          <a:stretch>
            <a:fillRect/>
          </a:stretch>
        </p:blipFill>
        <p:spPr bwMode="auto">
          <a:xfrm>
            <a:off x="5181600" y="3429000"/>
            <a:ext cx="3290888" cy="2743200"/>
          </a:xfrm>
          <a:prstGeom prst="rect">
            <a:avLst/>
          </a:prstGeom>
          <a:noFill/>
          <a:ln w="9525">
            <a:noFill/>
            <a:miter lim="800000"/>
            <a:headEnd/>
            <a:tailEnd/>
          </a:ln>
        </p:spPr>
      </p:pic>
      <p:sp>
        <p:nvSpPr>
          <p:cNvPr id="79879" name="Text Box 7"/>
          <p:cNvSpPr txBox="1">
            <a:spLocks noChangeArrowheads="1"/>
          </p:cNvSpPr>
          <p:nvPr/>
        </p:nvSpPr>
        <p:spPr bwMode="auto">
          <a:xfrm rot="5400000">
            <a:off x="7481888" y="5167312"/>
            <a:ext cx="2349500" cy="396875"/>
          </a:xfrm>
          <a:prstGeom prst="rect">
            <a:avLst/>
          </a:prstGeom>
          <a:noFill/>
          <a:ln w="9525">
            <a:noFill/>
            <a:miter lim="800000"/>
            <a:headEnd/>
            <a:tailEnd/>
          </a:ln>
        </p:spPr>
        <p:txBody>
          <a:bodyPr>
            <a:spAutoFit/>
          </a:bodyPr>
          <a:lstStyle/>
          <a:p>
            <a:r>
              <a:rPr lang="en-US" sz="1000">
                <a:latin typeface="Times New Roman" pitchFamily="18" charset="0"/>
              </a:rPr>
              <a:t>Todd Richards and Aric Vills, U.W. </a:t>
            </a:r>
          </a:p>
          <a:p>
            <a:r>
              <a:rPr lang="en-US" sz="1000">
                <a:latin typeface="Times New Roman" pitchFamily="18" charset="0"/>
              </a:rPr>
              <a:t>©Hunter Hoffman, www.vrpain.com</a:t>
            </a:r>
          </a:p>
        </p:txBody>
      </p:sp>
    </p:spTree>
    <p:extLst>
      <p:ext uri="{BB962C8B-B14F-4D97-AF65-F5344CB8AC3E}">
        <p14:creationId xmlns:p14="http://schemas.microsoft.com/office/powerpoint/2010/main" xmlns="" val="480941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Users\michael\Documents\CityStyle\Worth Publishers\Myers\Single Purchase RFs ©2002 to ©2010\AKXWK8.jpg"/>
          <p:cNvPicPr>
            <a:picLocks noChangeAspect="1" noChangeArrowheads="1"/>
          </p:cNvPicPr>
          <p:nvPr/>
        </p:nvPicPr>
        <p:blipFill>
          <a:blip r:embed="rId3" cstate="print"/>
          <a:srcRect/>
          <a:stretch>
            <a:fillRect/>
          </a:stretch>
        </p:blipFill>
        <p:spPr bwMode="auto">
          <a:xfrm>
            <a:off x="5262563" y="1028700"/>
            <a:ext cx="3881437" cy="5829300"/>
          </a:xfrm>
          <a:prstGeom prst="rect">
            <a:avLst/>
          </a:prstGeom>
          <a:noFill/>
          <a:ln w="9525">
            <a:noFill/>
            <a:miter lim="800000"/>
            <a:headEnd/>
            <a:tailEnd/>
          </a:ln>
        </p:spPr>
      </p:pic>
      <p:sp>
        <p:nvSpPr>
          <p:cNvPr id="115715" name="Title 1"/>
          <p:cNvSpPr>
            <a:spLocks noGrp="1"/>
          </p:cNvSpPr>
          <p:nvPr>
            <p:ph type="title"/>
          </p:nvPr>
        </p:nvSpPr>
        <p:spPr>
          <a:xfrm>
            <a:off x="0" y="0"/>
            <a:ext cx="9144000" cy="1050925"/>
          </a:xfrm>
          <a:solidFill>
            <a:srgbClr val="444EA2"/>
          </a:solidFill>
        </p:spPr>
        <p:txBody>
          <a:bodyPr lIns="274320"/>
          <a:lstStyle/>
          <a:p>
            <a:pPr algn="l" eaLnBrk="1" hangingPunct="1">
              <a:lnSpc>
                <a:spcPts val="4200"/>
              </a:lnSpc>
            </a:pPr>
            <a:r>
              <a:rPr lang="en-US" b="1" smtClean="0">
                <a:solidFill>
                  <a:srgbClr val="F8F6E3"/>
                </a:solidFill>
              </a:rPr>
              <a:t>Sensing Body Position and Movement</a:t>
            </a:r>
          </a:p>
        </p:txBody>
      </p:sp>
      <p:sp>
        <p:nvSpPr>
          <p:cNvPr id="3" name="Content Placeholder 2"/>
          <p:cNvSpPr>
            <a:spLocks noGrp="1"/>
          </p:cNvSpPr>
          <p:nvPr>
            <p:ph idx="1"/>
          </p:nvPr>
        </p:nvSpPr>
        <p:spPr>
          <a:xfrm>
            <a:off x="304800" y="1447800"/>
            <a:ext cx="4770438" cy="5029200"/>
          </a:xfrm>
        </p:spPr>
        <p:txBody>
          <a:bodyPr/>
          <a:lstStyle/>
          <a:p>
            <a:pPr eaLnBrk="1" hangingPunct="1">
              <a:lnSpc>
                <a:spcPts val="2400"/>
              </a:lnSpc>
              <a:spcAft>
                <a:spcPts val="600"/>
              </a:spcAft>
              <a:buClr>
                <a:schemeClr val="tx1"/>
              </a:buClr>
              <a:buFont typeface="Wingdings" pitchFamily="-65" charset="2"/>
              <a:buChar char="§"/>
            </a:pPr>
            <a:r>
              <a:rPr lang="en-US" sz="2800" b="1" smtClean="0">
                <a:solidFill>
                  <a:srgbClr val="444EA2"/>
                </a:solidFill>
              </a:rPr>
              <a:t>Kinesthesis</a:t>
            </a:r>
            <a:r>
              <a:rPr lang="en-US" sz="2800" smtClean="0"/>
              <a:t> (“movement feeling”) refers to sensing the movement and position of individual body parts </a:t>
            </a:r>
            <a:r>
              <a:rPr lang="en-US" sz="2800" u="sng" smtClean="0"/>
              <a:t>relative to each other</a:t>
            </a:r>
            <a:r>
              <a:rPr lang="en-US" sz="2800" smtClean="0"/>
              <a:t>.</a:t>
            </a:r>
          </a:p>
          <a:p>
            <a:pPr eaLnBrk="1" hangingPunct="1">
              <a:lnSpc>
                <a:spcPts val="2400"/>
              </a:lnSpc>
              <a:spcAft>
                <a:spcPts val="600"/>
              </a:spcAft>
              <a:buClr>
                <a:schemeClr val="tx1"/>
              </a:buClr>
              <a:buFont typeface="Wingdings" pitchFamily="-65" charset="2"/>
              <a:buChar char="§"/>
            </a:pPr>
            <a:r>
              <a:rPr lang="en-US" sz="2800" b="1" smtClean="0"/>
              <a:t>How it works: </a:t>
            </a:r>
            <a:r>
              <a:rPr lang="en-US" sz="2800" smtClean="0"/>
              <a:t>sensors in the joints and muscles send signals that coordinate with signals from the skin, eyes, and ears </a:t>
            </a:r>
          </a:p>
          <a:p>
            <a:pPr eaLnBrk="1" hangingPunct="1">
              <a:lnSpc>
                <a:spcPts val="2400"/>
              </a:lnSpc>
              <a:spcAft>
                <a:spcPts val="600"/>
              </a:spcAft>
              <a:buClr>
                <a:schemeClr val="tx1"/>
              </a:buClr>
              <a:buFont typeface="Wingdings" pitchFamily="-65" charset="2"/>
              <a:buChar char="§"/>
            </a:pPr>
            <a:r>
              <a:rPr lang="en-US" sz="2800" smtClean="0"/>
              <a:t>Without kinesthesis, we would need to watch our limbs constantly to coordinate movement.</a:t>
            </a:r>
          </a:p>
        </p:txBody>
      </p:sp>
      <p:sp>
        <p:nvSpPr>
          <p:cNvPr id="115717" name="Slide Number Placeholder 4"/>
          <p:cNvSpPr>
            <a:spLocks noGrp="1"/>
          </p:cNvSpPr>
          <p:nvPr>
            <p:ph type="sldNum" sz="quarter" idx="12"/>
          </p:nvPr>
        </p:nvSpPr>
        <p:spPr bwMode="auto">
          <a:noFill/>
          <a:ln>
            <a:miter lim="800000"/>
            <a:headEnd/>
            <a:tailEnd/>
          </a:ln>
        </p:spPr>
        <p:txBody>
          <a:bodyPr/>
          <a:lstStyle/>
          <a:p>
            <a:fld id="{B5267CEC-0FEF-48EA-9F8C-8A2F2C2403F8}" type="slidenum">
              <a:rPr lang="en-US"/>
              <a:pPr/>
              <a:t>48</a:t>
            </a:fld>
            <a:endParaRPr lang="en-US"/>
          </a:p>
        </p:txBody>
      </p:sp>
    </p:spTree>
    <p:extLst>
      <p:ext uri="{BB962C8B-B14F-4D97-AF65-F5344CB8AC3E}">
        <p14:creationId xmlns:p14="http://schemas.microsoft.com/office/powerpoint/2010/main" xmlns="" val="136697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cstate="print"/>
          <a:srcRect/>
          <a:stretch>
            <a:fillRect/>
          </a:stretch>
        </p:blipFill>
        <p:spPr bwMode="auto">
          <a:xfrm>
            <a:off x="6332538" y="1017588"/>
            <a:ext cx="2811462" cy="5835650"/>
          </a:xfrm>
          <a:prstGeom prst="rect">
            <a:avLst/>
          </a:prstGeom>
          <a:noFill/>
          <a:ln w="9525">
            <a:noFill/>
            <a:miter lim="800000"/>
            <a:headEnd/>
            <a:tailEnd/>
          </a:ln>
        </p:spPr>
      </p:pic>
      <p:sp>
        <p:nvSpPr>
          <p:cNvPr id="117763" name="Title 1"/>
          <p:cNvSpPr>
            <a:spLocks noGrp="1"/>
          </p:cNvSpPr>
          <p:nvPr>
            <p:ph type="title"/>
          </p:nvPr>
        </p:nvSpPr>
        <p:spPr>
          <a:xfrm>
            <a:off x="0" y="0"/>
            <a:ext cx="9144000" cy="1050925"/>
          </a:xfrm>
          <a:solidFill>
            <a:srgbClr val="444EA2"/>
          </a:solidFill>
        </p:spPr>
        <p:txBody>
          <a:bodyPr lIns="274320"/>
          <a:lstStyle/>
          <a:p>
            <a:pPr algn="l" eaLnBrk="1" hangingPunct="1">
              <a:lnSpc>
                <a:spcPts val="4200"/>
              </a:lnSpc>
            </a:pPr>
            <a:r>
              <a:rPr lang="en-US" b="1" smtClean="0">
                <a:solidFill>
                  <a:srgbClr val="F8F6E3"/>
                </a:solidFill>
              </a:rPr>
              <a:t>Sensing Body Position and Movement</a:t>
            </a:r>
          </a:p>
        </p:txBody>
      </p:sp>
      <p:sp>
        <p:nvSpPr>
          <p:cNvPr id="3" name="Content Placeholder 2"/>
          <p:cNvSpPr>
            <a:spLocks noGrp="1"/>
          </p:cNvSpPr>
          <p:nvPr>
            <p:ph idx="1"/>
          </p:nvPr>
        </p:nvSpPr>
        <p:spPr>
          <a:xfrm>
            <a:off x="0" y="1273175"/>
            <a:ext cx="6203950" cy="5203825"/>
          </a:xfrm>
        </p:spPr>
        <p:txBody>
          <a:bodyPr/>
          <a:lstStyle/>
          <a:p>
            <a:pPr eaLnBrk="1" hangingPunct="1">
              <a:lnSpc>
                <a:spcPts val="2600"/>
              </a:lnSpc>
              <a:spcBef>
                <a:spcPct val="0"/>
              </a:spcBef>
              <a:spcAft>
                <a:spcPts val="600"/>
              </a:spcAft>
              <a:buClr>
                <a:schemeClr val="tx1"/>
              </a:buClr>
              <a:buFont typeface="Wingdings" pitchFamily="-65" charset="2"/>
              <a:buChar char="§"/>
            </a:pPr>
            <a:r>
              <a:rPr lang="en-US" sz="2800" b="1" smtClean="0">
                <a:solidFill>
                  <a:srgbClr val="444EA2"/>
                </a:solidFill>
              </a:rPr>
              <a:t>Vestibular sense </a:t>
            </a:r>
            <a:r>
              <a:rPr lang="en-US" sz="2800" smtClean="0"/>
              <a:t>refers to the ability to sense the position of the head and body </a:t>
            </a:r>
            <a:r>
              <a:rPr lang="en-US" sz="2800" u="sng" smtClean="0"/>
              <a:t>relative to gravity</a:t>
            </a:r>
            <a:r>
              <a:rPr lang="en-US" sz="2800" smtClean="0"/>
              <a:t>, including the sense of balance.</a:t>
            </a:r>
          </a:p>
          <a:p>
            <a:pPr eaLnBrk="1" hangingPunct="1">
              <a:lnSpc>
                <a:spcPts val="2600"/>
              </a:lnSpc>
              <a:spcBef>
                <a:spcPct val="0"/>
              </a:spcBef>
              <a:spcAft>
                <a:spcPts val="600"/>
              </a:spcAft>
              <a:buClr>
                <a:schemeClr val="tx1"/>
              </a:buClr>
              <a:buFont typeface="Wingdings" pitchFamily="-65" charset="2"/>
              <a:buChar char="§"/>
            </a:pPr>
            <a:r>
              <a:rPr lang="en-US" sz="2800" b="1" smtClean="0"/>
              <a:t>How it works</a:t>
            </a:r>
            <a:r>
              <a:rPr lang="en-US" sz="2800" smtClean="0"/>
              <a:t>: fluid-filled chambers in the inner ear (vestibular sacs and semicircular canals) have hairlike receptors that send messages about the head’s position to the cerebellum</a:t>
            </a:r>
          </a:p>
          <a:p>
            <a:pPr eaLnBrk="1" hangingPunct="1">
              <a:lnSpc>
                <a:spcPts val="2600"/>
              </a:lnSpc>
              <a:spcBef>
                <a:spcPct val="0"/>
              </a:spcBef>
              <a:spcAft>
                <a:spcPts val="600"/>
              </a:spcAft>
              <a:buClr>
                <a:schemeClr val="tx1"/>
              </a:buClr>
              <a:buFont typeface="Wingdings" pitchFamily="-65" charset="2"/>
              <a:buChar char="§"/>
            </a:pPr>
            <a:r>
              <a:rPr lang="en-US" sz="2800" smtClean="0"/>
              <a:t>Vestibular sense serves as the human gyroscope, helping us to balance and stay upright.</a:t>
            </a:r>
          </a:p>
        </p:txBody>
      </p:sp>
      <p:sp>
        <p:nvSpPr>
          <p:cNvPr id="117765" name="Slide Number Placeholder 4"/>
          <p:cNvSpPr>
            <a:spLocks noGrp="1"/>
          </p:cNvSpPr>
          <p:nvPr>
            <p:ph type="sldNum" sz="quarter" idx="12"/>
          </p:nvPr>
        </p:nvSpPr>
        <p:spPr bwMode="auto">
          <a:noFill/>
          <a:ln>
            <a:miter lim="800000"/>
            <a:headEnd/>
            <a:tailEnd/>
          </a:ln>
        </p:spPr>
        <p:txBody>
          <a:bodyPr/>
          <a:lstStyle/>
          <a:p>
            <a:fld id="{CD008BDC-AC04-4C2B-BB24-BBFFA90B27ED}" type="slidenum">
              <a:rPr lang="en-US"/>
              <a:pPr/>
              <a:t>49</a:t>
            </a:fld>
            <a:endParaRPr lang="en-US"/>
          </a:p>
        </p:txBody>
      </p:sp>
    </p:spTree>
    <p:extLst>
      <p:ext uri="{BB962C8B-B14F-4D97-AF65-F5344CB8AC3E}">
        <p14:creationId xmlns:p14="http://schemas.microsoft.com/office/powerpoint/2010/main" xmlns="" val="2302995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76250" y="0"/>
            <a:ext cx="8229600" cy="868363"/>
          </a:xfrm>
        </p:spPr>
        <p:txBody>
          <a:bodyPr/>
          <a:lstStyle/>
          <a:p>
            <a:pPr eaLnBrk="1" hangingPunct="1"/>
            <a:r>
              <a:rPr lang="en-US" sz="4000" b="1" smtClean="0">
                <a:solidFill>
                  <a:srgbClr val="A93971"/>
                </a:solidFill>
              </a:rPr>
              <a:t>Monocular Cue: Interposition</a:t>
            </a:r>
            <a:r>
              <a:rPr lang="en-US" sz="3600" b="1" smtClean="0">
                <a:solidFill>
                  <a:srgbClr val="A93971"/>
                </a:solidFill>
              </a:rPr>
              <a:t> </a:t>
            </a:r>
            <a:r>
              <a:rPr lang="en-US" b="1" smtClean="0">
                <a:solidFill>
                  <a:srgbClr val="A93971"/>
                </a:solidFill>
              </a:rPr>
              <a:t> </a:t>
            </a:r>
          </a:p>
        </p:txBody>
      </p:sp>
      <p:sp>
        <p:nvSpPr>
          <p:cNvPr id="74755" name="Content Placeholder 2"/>
          <p:cNvSpPr>
            <a:spLocks noGrp="1"/>
          </p:cNvSpPr>
          <p:nvPr>
            <p:ph idx="1"/>
          </p:nvPr>
        </p:nvSpPr>
        <p:spPr>
          <a:xfrm>
            <a:off x="476250" y="1393825"/>
            <a:ext cx="4114800" cy="2400300"/>
          </a:xfrm>
        </p:spPr>
        <p:txBody>
          <a:bodyPr/>
          <a:lstStyle/>
          <a:p>
            <a:pPr marL="0" indent="0" eaLnBrk="1" hangingPunct="1">
              <a:lnSpc>
                <a:spcPts val="2400"/>
              </a:lnSpc>
              <a:spcAft>
                <a:spcPts val="600"/>
              </a:spcAft>
              <a:buFont typeface="Arial" charset="0"/>
              <a:buNone/>
            </a:pPr>
            <a:r>
              <a:rPr lang="en-US" sz="2800" b="1" smtClean="0"/>
              <a:t>Interposition: </a:t>
            </a:r>
          </a:p>
          <a:p>
            <a:pPr marL="0" indent="0" eaLnBrk="1" hangingPunct="1">
              <a:lnSpc>
                <a:spcPts val="2400"/>
              </a:lnSpc>
              <a:spcAft>
                <a:spcPts val="600"/>
              </a:spcAft>
              <a:buFont typeface="Arial" charset="0"/>
              <a:buNone/>
            </a:pPr>
            <a:r>
              <a:rPr lang="en-US" sz="2800" smtClean="0"/>
              <a:t>When one object appears to block the view of another, we assume that the blocking object is in a position between our eyes and the blocked object.</a:t>
            </a:r>
          </a:p>
        </p:txBody>
      </p:sp>
      <p:pic>
        <p:nvPicPr>
          <p:cNvPr id="4" name="Picture 4" descr="12673_MyersPsy8e_6UN09"/>
          <p:cNvPicPr>
            <a:picLocks noChangeAspect="1" noChangeArrowheads="1"/>
          </p:cNvPicPr>
          <p:nvPr/>
        </p:nvPicPr>
        <p:blipFill>
          <a:blip r:embed="rId3" cstate="print"/>
          <a:srcRect t="17346" b="17999"/>
          <a:stretch>
            <a:fillRect/>
          </a:stretch>
        </p:blipFill>
        <p:spPr bwMode="auto">
          <a:xfrm>
            <a:off x="4438801" y="1702126"/>
            <a:ext cx="4480861" cy="3596384"/>
          </a:xfrm>
          <a:prstGeom prst="rect">
            <a:avLst/>
          </a:prstGeom>
          <a:noFill/>
          <a:ln w="9525">
            <a:noFill/>
            <a:miter lim="800000"/>
            <a:headEnd/>
            <a:tailEnd/>
          </a:ln>
          <a:effectLst>
            <a:outerShdw dist="139700" dir="2700000" algn="tl" rotWithShape="0">
              <a:srgbClr val="333333">
                <a:alpha val="64998"/>
              </a:srgbClr>
            </a:outerShdw>
          </a:effectLst>
        </p:spPr>
      </p:pic>
      <p:sp>
        <p:nvSpPr>
          <p:cNvPr id="74758" name="Slide Number Placeholder 5"/>
          <p:cNvSpPr>
            <a:spLocks noGrp="1"/>
          </p:cNvSpPr>
          <p:nvPr>
            <p:ph type="sldNum" sz="quarter" idx="12"/>
          </p:nvPr>
        </p:nvSpPr>
        <p:spPr bwMode="auto">
          <a:noFill/>
          <a:ln>
            <a:miter lim="800000"/>
            <a:headEnd/>
            <a:tailEnd/>
          </a:ln>
        </p:spPr>
        <p:txBody>
          <a:bodyPr/>
          <a:lstStyle/>
          <a:p>
            <a:fld id="{EA19555A-68F9-454B-97A6-075BA0A1C394}" type="slidenum">
              <a:rPr lang="en-US"/>
              <a:pPr/>
              <a:t>5</a:t>
            </a:fld>
            <a:endParaRPr lang="en-US"/>
          </a:p>
        </p:txBody>
      </p:sp>
    </p:spTree>
    <p:extLst>
      <p:ext uri="{BB962C8B-B14F-4D97-AF65-F5344CB8AC3E}">
        <p14:creationId xmlns:p14="http://schemas.microsoft.com/office/powerpoint/2010/main" xmlns="" val="335431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39713" y="133350"/>
            <a:ext cx="3886200" cy="1169988"/>
          </a:xfrm>
        </p:spPr>
        <p:txBody>
          <a:bodyPr>
            <a:normAutofit fontScale="90000"/>
          </a:bodyPr>
          <a:lstStyle/>
          <a:p>
            <a:pPr eaLnBrk="1" hangingPunct="1"/>
            <a:r>
              <a:rPr lang="en-US" sz="4000" b="1" smtClean="0">
                <a:solidFill>
                  <a:srgbClr val="A93971"/>
                </a:solidFill>
              </a:rPr>
              <a:t>Monocular Cue: Relative Size  </a:t>
            </a:r>
          </a:p>
        </p:txBody>
      </p:sp>
      <p:sp>
        <p:nvSpPr>
          <p:cNvPr id="76803" name="Content Placeholder 2"/>
          <p:cNvSpPr>
            <a:spLocks noGrp="1"/>
          </p:cNvSpPr>
          <p:nvPr>
            <p:ph idx="1"/>
          </p:nvPr>
        </p:nvSpPr>
        <p:spPr>
          <a:xfrm>
            <a:off x="250825" y="1447800"/>
            <a:ext cx="4370388" cy="1627188"/>
          </a:xfrm>
        </p:spPr>
        <p:txBody>
          <a:bodyPr/>
          <a:lstStyle/>
          <a:p>
            <a:pPr marL="0" indent="0" eaLnBrk="1" hangingPunct="1">
              <a:lnSpc>
                <a:spcPts val="2400"/>
              </a:lnSpc>
              <a:spcAft>
                <a:spcPts val="600"/>
              </a:spcAft>
              <a:buFont typeface="Arial" charset="0"/>
              <a:buNone/>
            </a:pPr>
            <a:r>
              <a:rPr lang="en-US" sz="2800" smtClean="0"/>
              <a:t>We intuitively know to interpret familiar objects (of known size) as farther away when they appear smaller.</a:t>
            </a:r>
          </a:p>
        </p:txBody>
      </p:sp>
      <p:pic>
        <p:nvPicPr>
          <p:cNvPr id="76804" name="Picture 3" descr="C:\Users\James\Desktop\Myers 10th ppts\raw materials for PPTs\Raw materials by chapter\6 Sensation and Perception\19108.JPG"/>
          <p:cNvPicPr>
            <a:picLocks noChangeAspect="1" noChangeArrowheads="1"/>
          </p:cNvPicPr>
          <p:nvPr/>
        </p:nvPicPr>
        <p:blipFill>
          <a:blip r:embed="rId3" cstate="print"/>
          <a:srcRect/>
          <a:stretch>
            <a:fillRect/>
          </a:stretch>
        </p:blipFill>
        <p:spPr bwMode="auto">
          <a:xfrm>
            <a:off x="4621213" y="0"/>
            <a:ext cx="4522787" cy="6858000"/>
          </a:xfrm>
          <a:prstGeom prst="rect">
            <a:avLst/>
          </a:prstGeom>
          <a:noFill/>
          <a:ln w="9525">
            <a:noFill/>
            <a:miter lim="800000"/>
            <a:headEnd/>
            <a:tailEnd/>
          </a:ln>
        </p:spPr>
      </p:pic>
      <p:pic>
        <p:nvPicPr>
          <p:cNvPr id="76805" name="Picture 2"/>
          <p:cNvPicPr>
            <a:picLocks noChangeAspect="1" noChangeArrowheads="1"/>
          </p:cNvPicPr>
          <p:nvPr/>
        </p:nvPicPr>
        <p:blipFill>
          <a:blip r:embed="rId4" cstate="print"/>
          <a:srcRect/>
          <a:stretch>
            <a:fillRect/>
          </a:stretch>
        </p:blipFill>
        <p:spPr bwMode="auto">
          <a:xfrm>
            <a:off x="592138" y="2868613"/>
            <a:ext cx="3268662" cy="3724275"/>
          </a:xfrm>
          <a:prstGeom prst="rect">
            <a:avLst/>
          </a:prstGeom>
          <a:noFill/>
          <a:ln w="9525">
            <a:noFill/>
            <a:miter lim="800000"/>
            <a:headEnd/>
            <a:tailEnd/>
          </a:ln>
        </p:spPr>
      </p:pic>
      <p:sp>
        <p:nvSpPr>
          <p:cNvPr id="76806" name="Slide Number Placeholder 5"/>
          <p:cNvSpPr>
            <a:spLocks noGrp="1"/>
          </p:cNvSpPr>
          <p:nvPr>
            <p:ph type="sldNum" sz="quarter" idx="12"/>
          </p:nvPr>
        </p:nvSpPr>
        <p:spPr bwMode="auto">
          <a:noFill/>
          <a:ln>
            <a:miter lim="800000"/>
            <a:headEnd/>
            <a:tailEnd/>
          </a:ln>
        </p:spPr>
        <p:txBody>
          <a:bodyPr/>
          <a:lstStyle/>
          <a:p>
            <a:fld id="{E64995E0-F723-4A9E-B90F-41163D797681}" type="slidenum">
              <a:rPr lang="en-US"/>
              <a:pPr/>
              <a:t>6</a:t>
            </a:fld>
            <a:endParaRPr lang="en-US"/>
          </a:p>
        </p:txBody>
      </p:sp>
    </p:spTree>
    <p:extLst>
      <p:ext uri="{BB962C8B-B14F-4D97-AF65-F5344CB8AC3E}">
        <p14:creationId xmlns:p14="http://schemas.microsoft.com/office/powerpoint/2010/main" xmlns="" val="605704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33363" y="358775"/>
            <a:ext cx="8569325" cy="1058863"/>
          </a:xfrm>
        </p:spPr>
        <p:txBody>
          <a:bodyPr/>
          <a:lstStyle/>
          <a:p>
            <a:pPr eaLnBrk="1" hangingPunct="1">
              <a:lnSpc>
                <a:spcPts val="3600"/>
              </a:lnSpc>
            </a:pPr>
            <a:r>
              <a:rPr lang="en-US" b="1" smtClean="0">
                <a:solidFill>
                  <a:srgbClr val="A93971"/>
                </a:solidFill>
              </a:rPr>
              <a:t>Monocular Cues: </a:t>
            </a:r>
            <a:br>
              <a:rPr lang="en-US" b="1" smtClean="0">
                <a:solidFill>
                  <a:srgbClr val="A93971"/>
                </a:solidFill>
              </a:rPr>
            </a:br>
            <a:r>
              <a:rPr lang="en-US" b="1" smtClean="0">
                <a:solidFill>
                  <a:srgbClr val="A93971"/>
                </a:solidFill>
              </a:rPr>
              <a:t>Linear Perspective and Interposition</a:t>
            </a:r>
          </a:p>
        </p:txBody>
      </p:sp>
      <p:sp>
        <p:nvSpPr>
          <p:cNvPr id="78851" name="Content Placeholder 2"/>
          <p:cNvSpPr>
            <a:spLocks noGrp="1"/>
          </p:cNvSpPr>
          <p:nvPr>
            <p:ph idx="1"/>
          </p:nvPr>
        </p:nvSpPr>
        <p:spPr>
          <a:xfrm>
            <a:off x="5772150" y="2446338"/>
            <a:ext cx="3124200" cy="2438400"/>
          </a:xfrm>
        </p:spPr>
        <p:txBody>
          <a:bodyPr>
            <a:normAutofit fontScale="92500"/>
          </a:bodyPr>
          <a:lstStyle/>
          <a:p>
            <a:pPr marL="0" indent="0" eaLnBrk="1" hangingPunct="1">
              <a:lnSpc>
                <a:spcPts val="2400"/>
              </a:lnSpc>
              <a:spcAft>
                <a:spcPts val="600"/>
              </a:spcAft>
              <a:buFont typeface="Arial" charset="0"/>
              <a:buNone/>
            </a:pPr>
            <a:r>
              <a:rPr lang="en-US" smtClean="0"/>
              <a:t>The flowers in the distance seem farther away because the rows converge. Our brain reads this as a sign of distance.</a:t>
            </a:r>
          </a:p>
        </p:txBody>
      </p:sp>
      <p:pic>
        <p:nvPicPr>
          <p:cNvPr id="113666" name="Picture 2" descr="C:\Users\James\Desktop\Myers 10th ppts\raw materials for PPTs\Raw materials by chapter\6 Sensation and Perception\19107.JPG"/>
          <p:cNvPicPr>
            <a:picLocks noChangeAspect="1" noChangeArrowheads="1"/>
          </p:cNvPicPr>
          <p:nvPr/>
        </p:nvPicPr>
        <p:blipFill>
          <a:blip r:embed="rId3" cstate="print"/>
          <a:srcRect t="1639" r="27567"/>
          <a:stretch>
            <a:fillRect/>
          </a:stretch>
        </p:blipFill>
        <p:spPr bwMode="auto">
          <a:xfrm>
            <a:off x="381000" y="1846263"/>
            <a:ext cx="4727575" cy="4478337"/>
          </a:xfrm>
          <a:prstGeom prst="rect">
            <a:avLst/>
          </a:prstGeom>
          <a:noFill/>
          <a:ln w="9525">
            <a:noFill/>
            <a:miter lim="800000"/>
            <a:headEnd/>
            <a:tailEnd/>
          </a:ln>
          <a:effectLst>
            <a:outerShdw dist="139700" dir="2700000" algn="tl" rotWithShape="0">
              <a:srgbClr val="333333">
                <a:alpha val="64998"/>
              </a:srgbClr>
            </a:outerShdw>
          </a:effectLst>
        </p:spPr>
      </p:pic>
      <p:sp>
        <p:nvSpPr>
          <p:cNvPr id="5" name="Title 1"/>
          <p:cNvSpPr txBox="1">
            <a:spLocks/>
          </p:cNvSpPr>
          <p:nvPr/>
        </p:nvSpPr>
        <p:spPr bwMode="auto">
          <a:xfrm>
            <a:off x="473075" y="1257300"/>
            <a:ext cx="7848600" cy="674688"/>
          </a:xfrm>
          <a:prstGeom prst="rect">
            <a:avLst/>
          </a:prstGeom>
          <a:noFill/>
          <a:ln w="9525">
            <a:noFill/>
            <a:miter lim="800000"/>
            <a:headEnd/>
            <a:tailEnd/>
          </a:ln>
        </p:spPr>
        <p:txBody>
          <a:bodyPr anchor="ctr"/>
          <a:lstStyle/>
          <a:p>
            <a:pPr algn="ctr">
              <a:lnSpc>
                <a:spcPts val="3600"/>
              </a:lnSpc>
            </a:pPr>
            <a:endParaRPr lang="en-US" sz="4000" b="1">
              <a:solidFill>
                <a:srgbClr val="A93971"/>
              </a:solidFill>
              <a:latin typeface="Calibri" pitchFamily="-65" charset="0"/>
            </a:endParaRPr>
          </a:p>
        </p:txBody>
      </p:sp>
      <p:sp>
        <p:nvSpPr>
          <p:cNvPr id="78854" name="Slide Number Placeholder 5"/>
          <p:cNvSpPr>
            <a:spLocks noGrp="1"/>
          </p:cNvSpPr>
          <p:nvPr>
            <p:ph type="sldNum" sz="quarter" idx="12"/>
          </p:nvPr>
        </p:nvSpPr>
        <p:spPr bwMode="auto">
          <a:noFill/>
          <a:ln>
            <a:miter lim="800000"/>
            <a:headEnd/>
            <a:tailEnd/>
          </a:ln>
        </p:spPr>
        <p:txBody>
          <a:bodyPr/>
          <a:lstStyle/>
          <a:p>
            <a:fld id="{30A8344D-6CD4-4DF4-9204-053F1D46FF96}" type="slidenum">
              <a:rPr lang="en-US"/>
              <a:pPr/>
              <a:t>7</a:t>
            </a:fld>
            <a:endParaRPr lang="en-US"/>
          </a:p>
        </p:txBody>
      </p:sp>
    </p:spTree>
    <p:extLst>
      <p:ext uri="{BB962C8B-B14F-4D97-AF65-F5344CB8AC3E}">
        <p14:creationId xmlns:p14="http://schemas.microsoft.com/office/powerpoint/2010/main" xmlns="" val="2575591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E:\Industrial World ImageState v3050\V3050035D.jpg"/>
          <p:cNvPicPr>
            <a:picLocks noChangeAspect="1" noChangeArrowheads="1"/>
          </p:cNvPicPr>
          <p:nvPr/>
        </p:nvPicPr>
        <p:blipFill>
          <a:blip r:embed="rId3" cstate="print"/>
          <a:srcRect t="19310" r="12318"/>
          <a:stretch>
            <a:fillRect/>
          </a:stretch>
        </p:blipFill>
        <p:spPr bwMode="auto">
          <a:xfrm>
            <a:off x="3246438" y="0"/>
            <a:ext cx="5897562" cy="6858000"/>
          </a:xfrm>
          <a:prstGeom prst="rect">
            <a:avLst/>
          </a:prstGeom>
          <a:noFill/>
          <a:ln w="9525">
            <a:noFill/>
            <a:miter lim="800000"/>
            <a:headEnd/>
            <a:tailEnd/>
          </a:ln>
        </p:spPr>
      </p:pic>
      <p:sp>
        <p:nvSpPr>
          <p:cNvPr id="80899" name="Title 1"/>
          <p:cNvSpPr>
            <a:spLocks noGrp="1"/>
          </p:cNvSpPr>
          <p:nvPr>
            <p:ph type="title"/>
          </p:nvPr>
        </p:nvSpPr>
        <p:spPr>
          <a:xfrm>
            <a:off x="114300" y="366713"/>
            <a:ext cx="3132138" cy="1143000"/>
          </a:xfrm>
        </p:spPr>
        <p:txBody>
          <a:bodyPr>
            <a:normAutofit fontScale="90000"/>
          </a:bodyPr>
          <a:lstStyle/>
          <a:p>
            <a:pPr eaLnBrk="1" hangingPunct="1">
              <a:lnSpc>
                <a:spcPts val="3600"/>
              </a:lnSpc>
            </a:pPr>
            <a:r>
              <a:rPr lang="en-US" sz="4000" b="1" smtClean="0">
                <a:solidFill>
                  <a:srgbClr val="A93971"/>
                </a:solidFill>
              </a:rPr>
              <a:t>Tricks Using Linear Perspective</a:t>
            </a:r>
          </a:p>
        </p:txBody>
      </p:sp>
      <p:sp>
        <p:nvSpPr>
          <p:cNvPr id="80900" name="Text Placeholder 2"/>
          <p:cNvSpPr>
            <a:spLocks noGrp="1"/>
          </p:cNvSpPr>
          <p:nvPr>
            <p:ph type="body" sz="half" idx="1"/>
          </p:nvPr>
        </p:nvSpPr>
        <p:spPr>
          <a:xfrm>
            <a:off x="446088" y="1817688"/>
            <a:ext cx="2490787" cy="4876800"/>
          </a:xfrm>
        </p:spPr>
        <p:txBody>
          <a:bodyPr/>
          <a:lstStyle/>
          <a:p>
            <a:pPr eaLnBrk="1" hangingPunct="1">
              <a:lnSpc>
                <a:spcPts val="2400"/>
              </a:lnSpc>
              <a:spcAft>
                <a:spcPts val="600"/>
              </a:spcAft>
              <a:buFont typeface="Wingdings" pitchFamily="-65" charset="2"/>
              <a:buChar char="§"/>
            </a:pPr>
            <a:r>
              <a:rPr lang="en-US" sz="2800" smtClean="0"/>
              <a:t>These two red lines meet the retina as being the same size</a:t>
            </a:r>
          </a:p>
          <a:p>
            <a:pPr eaLnBrk="1" hangingPunct="1">
              <a:lnSpc>
                <a:spcPts val="2400"/>
              </a:lnSpc>
              <a:spcAft>
                <a:spcPts val="600"/>
              </a:spcAft>
              <a:buFont typeface="Wingdings" pitchFamily="-65" charset="2"/>
              <a:buChar char="§"/>
            </a:pPr>
            <a:r>
              <a:rPr lang="en-US" sz="2800" smtClean="0"/>
              <a:t>However, our perception of distance affects our perception of length.</a:t>
            </a:r>
          </a:p>
        </p:txBody>
      </p:sp>
      <p:cxnSp>
        <p:nvCxnSpPr>
          <p:cNvPr id="6" name="Straight Connector 5"/>
          <p:cNvCxnSpPr/>
          <p:nvPr/>
        </p:nvCxnSpPr>
        <p:spPr>
          <a:xfrm>
            <a:off x="4983163" y="6211888"/>
            <a:ext cx="1509712" cy="8096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92713" y="2203450"/>
            <a:ext cx="1509712" cy="80963"/>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80903" name="Slide Number Placeholder 6"/>
          <p:cNvSpPr>
            <a:spLocks noGrp="1"/>
          </p:cNvSpPr>
          <p:nvPr>
            <p:ph type="sldNum" sz="quarter" idx="12"/>
          </p:nvPr>
        </p:nvSpPr>
        <p:spPr bwMode="auto">
          <a:noFill/>
          <a:ln>
            <a:miter lim="800000"/>
            <a:headEnd/>
            <a:tailEnd/>
          </a:ln>
        </p:spPr>
        <p:txBody>
          <a:bodyPr/>
          <a:lstStyle/>
          <a:p>
            <a:fld id="{CA203561-2079-4233-B938-D49210491D83}" type="slidenum">
              <a:rPr lang="en-US"/>
              <a:pPr/>
              <a:t>8</a:t>
            </a:fld>
            <a:endParaRPr lang="en-US"/>
          </a:p>
        </p:txBody>
      </p:sp>
    </p:spTree>
    <p:extLst>
      <p:ext uri="{BB962C8B-B14F-4D97-AF65-F5344CB8AC3E}">
        <p14:creationId xmlns:p14="http://schemas.microsoft.com/office/powerpoint/2010/main" xmlns="" val="100920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5.55556E-7 -4.07407E-6 L 0.0224 -0.55995 " pathEditMode="relative" rAng="0" ptsTypes="AA">
                                      <p:cBhvr>
                                        <p:cTn id="6" dur="2000" fill="hold"/>
                                        <p:tgtEl>
                                          <p:spTgt spid="6"/>
                                        </p:tgtEl>
                                        <p:attrNameLst>
                                          <p:attrName>ppt_x</p:attrName>
                                          <p:attrName>ppt_y</p:attrName>
                                        </p:attrNameLst>
                                      </p:cBhvr>
                                      <p:rCtr x="1111" y="-2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lnSpc>
                <a:spcPts val="3600"/>
              </a:lnSpc>
            </a:pPr>
            <a:r>
              <a:rPr lang="en-US" sz="4000" b="1" smtClean="0">
                <a:solidFill>
                  <a:srgbClr val="A93971"/>
                </a:solidFill>
              </a:rPr>
              <a:t>Monocular Cues: Shading Effects</a:t>
            </a:r>
          </a:p>
        </p:txBody>
      </p:sp>
      <p:pic>
        <p:nvPicPr>
          <p:cNvPr id="82947" name="Picture 2"/>
          <p:cNvPicPr>
            <a:picLocks noChangeAspect="1" noChangeArrowheads="1"/>
          </p:cNvPicPr>
          <p:nvPr/>
        </p:nvPicPr>
        <p:blipFill>
          <a:blip r:embed="rId3" cstate="print"/>
          <a:srcRect/>
          <a:stretch>
            <a:fillRect/>
          </a:stretch>
        </p:blipFill>
        <p:spPr bwMode="auto">
          <a:xfrm>
            <a:off x="3349625" y="1301750"/>
            <a:ext cx="5337175" cy="539908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349625" y="1301750"/>
            <a:ext cx="5337175" cy="5399088"/>
          </a:xfrm>
          <a:prstGeom prst="rect">
            <a:avLst/>
          </a:prstGeom>
          <a:noFill/>
          <a:ln w="9525">
            <a:noFill/>
            <a:miter lim="800000"/>
            <a:headEnd/>
            <a:tailEnd/>
          </a:ln>
        </p:spPr>
      </p:pic>
      <p:sp>
        <p:nvSpPr>
          <p:cNvPr id="3" name="Rectangle 2"/>
          <p:cNvSpPr>
            <a:spLocks noChangeArrowheads="1"/>
          </p:cNvSpPr>
          <p:nvPr/>
        </p:nvSpPr>
        <p:spPr bwMode="auto">
          <a:xfrm>
            <a:off x="331788" y="1882775"/>
            <a:ext cx="2811462" cy="3470275"/>
          </a:xfrm>
          <a:prstGeom prst="rect">
            <a:avLst/>
          </a:prstGeom>
          <a:noFill/>
          <a:ln w="9525">
            <a:noFill/>
            <a:miter lim="800000"/>
            <a:headEnd/>
            <a:tailEnd/>
          </a:ln>
        </p:spPr>
        <p:txBody>
          <a:bodyPr/>
          <a:lstStyle/>
          <a:p>
            <a:pPr>
              <a:lnSpc>
                <a:spcPts val="2400"/>
              </a:lnSpc>
              <a:spcBef>
                <a:spcPct val="20000"/>
              </a:spcBef>
              <a:spcAft>
                <a:spcPts val="600"/>
              </a:spcAft>
              <a:buFont typeface="Arial" charset="0"/>
              <a:buNone/>
            </a:pPr>
            <a:r>
              <a:rPr lang="en-US" sz="2800">
                <a:latin typeface="Calibri" pitchFamily="-65" charset="0"/>
              </a:rPr>
              <a:t>Shading helps our perception of depth. </a:t>
            </a:r>
          </a:p>
          <a:p>
            <a:pPr>
              <a:lnSpc>
                <a:spcPts val="2400"/>
              </a:lnSpc>
              <a:spcBef>
                <a:spcPct val="20000"/>
              </a:spcBef>
              <a:spcAft>
                <a:spcPts val="600"/>
              </a:spcAft>
              <a:buFont typeface="Arial" charset="0"/>
              <a:buNone/>
            </a:pPr>
            <a:r>
              <a:rPr lang="en-US" sz="2800">
                <a:latin typeface="Calibri" pitchFamily="-65" charset="0"/>
              </a:rPr>
              <a:t>Does the middle circle bulge out or curve inward?</a:t>
            </a:r>
          </a:p>
          <a:p>
            <a:pPr>
              <a:lnSpc>
                <a:spcPts val="2400"/>
              </a:lnSpc>
              <a:spcBef>
                <a:spcPct val="20000"/>
              </a:spcBef>
              <a:spcAft>
                <a:spcPts val="600"/>
              </a:spcAft>
              <a:buFont typeface="Arial" charset="0"/>
              <a:buNone/>
            </a:pPr>
            <a:endParaRPr lang="en-US" sz="2800">
              <a:latin typeface="Calibri" pitchFamily="-65" charset="0"/>
            </a:endParaRPr>
          </a:p>
          <a:p>
            <a:pPr>
              <a:lnSpc>
                <a:spcPts val="2400"/>
              </a:lnSpc>
              <a:spcBef>
                <a:spcPct val="20000"/>
              </a:spcBef>
              <a:spcAft>
                <a:spcPts val="600"/>
              </a:spcAft>
              <a:buFont typeface="Arial" charset="0"/>
              <a:buNone/>
            </a:pPr>
            <a:r>
              <a:rPr lang="en-US" sz="2800">
                <a:latin typeface="Calibri" pitchFamily="-65" charset="0"/>
              </a:rPr>
              <a:t>How about now?</a:t>
            </a:r>
          </a:p>
        </p:txBody>
      </p:sp>
      <p:sp>
        <p:nvSpPr>
          <p:cNvPr id="82950" name="Slide Number Placeholder 5"/>
          <p:cNvSpPr>
            <a:spLocks noGrp="1"/>
          </p:cNvSpPr>
          <p:nvPr>
            <p:ph type="sldNum" sz="quarter" idx="12"/>
          </p:nvPr>
        </p:nvSpPr>
        <p:spPr bwMode="auto">
          <a:noFill/>
          <a:ln>
            <a:miter lim="800000"/>
            <a:headEnd/>
            <a:tailEnd/>
          </a:ln>
        </p:spPr>
        <p:txBody>
          <a:bodyPr/>
          <a:lstStyle/>
          <a:p>
            <a:fld id="{59E29E45-B7B0-40F8-9E3C-D9B1803D3D53}" type="slidenum">
              <a:rPr lang="en-US"/>
              <a:pPr/>
              <a:t>9</a:t>
            </a:fld>
            <a:endParaRPr lang="en-US"/>
          </a:p>
        </p:txBody>
      </p:sp>
    </p:spTree>
    <p:extLst>
      <p:ext uri="{BB962C8B-B14F-4D97-AF65-F5344CB8AC3E}">
        <p14:creationId xmlns:p14="http://schemas.microsoft.com/office/powerpoint/2010/main" xmlns="" val="1357007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nodeType="afterGroup">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3429</Words>
  <Application>Microsoft Office PowerPoint</Application>
  <PresentationFormat>On-screen Show (4:3)</PresentationFormat>
  <Paragraphs>343</Paragraphs>
  <Slides>49</Slides>
  <Notes>45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Visual Cliff: A Test of Depth Perception</vt:lpstr>
      <vt:lpstr>Perceiving Depth From a 2D Image:  Binocular Methods</vt:lpstr>
      <vt:lpstr>Binocular Cues</vt:lpstr>
      <vt:lpstr>Binocular Cues</vt:lpstr>
      <vt:lpstr>Monocular Cue: Interposition  </vt:lpstr>
      <vt:lpstr>Monocular Cue: Relative Size  </vt:lpstr>
      <vt:lpstr>Monocular Cues:  Linear Perspective and Interposition</vt:lpstr>
      <vt:lpstr>Tricks Using Linear Perspective</vt:lpstr>
      <vt:lpstr>Monocular Cues: Shading Effects</vt:lpstr>
      <vt:lpstr>Monocular Cues</vt:lpstr>
      <vt:lpstr>Monocular Cues: Relative Motion</vt:lpstr>
      <vt:lpstr>Motion Perception</vt:lpstr>
      <vt:lpstr>Apparent Motion</vt:lpstr>
      <vt:lpstr>Perceptual Constancy</vt:lpstr>
      <vt:lpstr>Color Constancy</vt:lpstr>
      <vt:lpstr>Brightness Constancy</vt:lpstr>
      <vt:lpstr>Shape Constancy</vt:lpstr>
      <vt:lpstr>The Moon Illusion</vt:lpstr>
      <vt:lpstr>Size Constancy</vt:lpstr>
      <vt:lpstr>Sensory Deprivation</vt:lpstr>
      <vt:lpstr>Schemas</vt:lpstr>
      <vt:lpstr>Perception &amp; Human Factors</vt:lpstr>
      <vt:lpstr>Human Factors &amp; Misperceptions</vt:lpstr>
      <vt:lpstr>Human Factors in Space</vt:lpstr>
      <vt:lpstr>Slide 25</vt:lpstr>
      <vt:lpstr>The Ear</vt:lpstr>
      <vt:lpstr>Cochlea</vt:lpstr>
      <vt:lpstr>Sound Waves Reach The Ear</vt:lpstr>
      <vt:lpstr>Preventing Hearing Loss</vt:lpstr>
      <vt:lpstr>Sound Perception: Loudness</vt:lpstr>
      <vt:lpstr>Slide 31</vt:lpstr>
      <vt:lpstr>Theories of Audition</vt:lpstr>
      <vt:lpstr>Sound Perception: Pitch</vt:lpstr>
      <vt:lpstr>Localization of Sound</vt:lpstr>
      <vt:lpstr>Hearing Loss</vt:lpstr>
      <vt:lpstr>Slide 36</vt:lpstr>
      <vt:lpstr>Neurochemistry of Taste</vt:lpstr>
      <vt:lpstr>Smell</vt:lpstr>
      <vt:lpstr>Age, Gender, and Smell</vt:lpstr>
      <vt:lpstr>Smell and Memories</vt:lpstr>
      <vt:lpstr>Mixing the different senses together</vt:lpstr>
      <vt:lpstr>Touch</vt:lpstr>
      <vt:lpstr>Skin Senses</vt:lpstr>
      <vt:lpstr>Pain</vt:lpstr>
      <vt:lpstr>Biopsychosocial Influences</vt:lpstr>
      <vt:lpstr>Gate-Control Theory</vt:lpstr>
      <vt:lpstr>Pain Control</vt:lpstr>
      <vt:lpstr>Sensing Body Position and Movement</vt:lpstr>
      <vt:lpstr>Sensing Body Position and Movement</vt:lpstr>
    </vt:vector>
  </TitlesOfParts>
  <Company>McKinney Boyd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Cliff: A Test of Depth Perception</dc:title>
  <dc:creator>Justin Wisdom</dc:creator>
  <cp:lastModifiedBy>Technology Services Group</cp:lastModifiedBy>
  <cp:revision>1</cp:revision>
  <dcterms:created xsi:type="dcterms:W3CDTF">2015-01-20T15:08:10Z</dcterms:created>
  <dcterms:modified xsi:type="dcterms:W3CDTF">2015-01-20T15:20:50Z</dcterms:modified>
</cp:coreProperties>
</file>