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1" r:id="rId2"/>
    <p:sldId id="276" r:id="rId3"/>
    <p:sldId id="257" r:id="rId4"/>
    <p:sldId id="258" r:id="rId5"/>
    <p:sldId id="259" r:id="rId6"/>
    <p:sldId id="262" r:id="rId7"/>
    <p:sldId id="260" r:id="rId8"/>
    <p:sldId id="273" r:id="rId9"/>
    <p:sldId id="263" r:id="rId10"/>
    <p:sldId id="274" r:id="rId11"/>
    <p:sldId id="264" r:id="rId12"/>
    <p:sldId id="265" r:id="rId13"/>
    <p:sldId id="266" r:id="rId14"/>
    <p:sldId id="277" r:id="rId15"/>
    <p:sldId id="278" r:id="rId16"/>
    <p:sldId id="267" r:id="rId17"/>
    <p:sldId id="268" r:id="rId18"/>
    <p:sldId id="270" r:id="rId19"/>
    <p:sldId id="269" r:id="rId20"/>
    <p:sldId id="275"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CE440-7D9F-4EC8-82BE-5BB05324DA75}" type="datetimeFigureOut">
              <a:rPr lang="en-US" smtClean="0"/>
              <a:pPr/>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D1A56-6038-4ACE-B388-54399E8B07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 a map from your seat to the Starbucks</a:t>
            </a:r>
            <a:r>
              <a:rPr lang="en-US" baseline="0" dirty="0" smtClean="0"/>
              <a:t> on Ed Dorado and Custer</a:t>
            </a:r>
          </a:p>
          <a:p>
            <a:r>
              <a:rPr lang="en-US" baseline="0" dirty="0" smtClean="0"/>
              <a:t>Draw an abstract shape on the board.  Half sit facing the back.  Others explain.</a:t>
            </a:r>
            <a:endParaRPr lang="en-US" dirty="0"/>
          </a:p>
        </p:txBody>
      </p:sp>
      <p:sp>
        <p:nvSpPr>
          <p:cNvPr id="4" name="Slide Number Placeholder 3"/>
          <p:cNvSpPr>
            <a:spLocks noGrp="1"/>
          </p:cNvSpPr>
          <p:nvPr>
            <p:ph type="sldNum" sz="quarter" idx="10"/>
          </p:nvPr>
        </p:nvSpPr>
        <p:spPr/>
        <p:txBody>
          <a:bodyPr/>
          <a:lstStyle/>
          <a:p>
            <a:fld id="{B5BD1A56-6038-4ACE-B388-54399E8B07F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problem of the town of truth and the town of lies p.11</a:t>
            </a:r>
            <a:endParaRPr lang="en-US" dirty="0"/>
          </a:p>
        </p:txBody>
      </p:sp>
      <p:sp>
        <p:nvSpPr>
          <p:cNvPr id="4" name="Slide Number Placeholder 3"/>
          <p:cNvSpPr>
            <a:spLocks noGrp="1"/>
          </p:cNvSpPr>
          <p:nvPr>
            <p:ph type="sldNum" sz="quarter" idx="10"/>
          </p:nvPr>
        </p:nvSpPr>
        <p:spPr/>
        <p:txBody>
          <a:bodyPr/>
          <a:lstStyle/>
          <a:p>
            <a:fld id="{B5BD1A56-6038-4ACE-B388-54399E8B07F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BD1A56-6038-4ACE-B388-54399E8B07FE}"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BD1A56-6038-4ACE-B388-54399E8B07F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2DD82F-F5EC-49ED-A50C-9D66F8558BD9}" type="datetimeFigureOut">
              <a:rPr lang="en-US" smtClean="0"/>
              <a:pPr/>
              <a:t>1/15/2014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7879BD2-6B9B-4E58-97D1-DC2357D525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2DD82F-F5EC-49ED-A50C-9D66F8558BD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79BD2-6B9B-4E58-97D1-DC2357D525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82DD82F-F5EC-49ED-A50C-9D66F8558BD9}" type="datetimeFigureOut">
              <a:rPr lang="en-US" smtClean="0"/>
              <a:pPr/>
              <a:t>1/15/2014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7879BD2-6B9B-4E58-97D1-DC2357D525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82DD82F-F5EC-49ED-A50C-9D66F8558BD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7879BD2-6B9B-4E58-97D1-DC2357D5253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82DD82F-F5EC-49ED-A50C-9D66F8558BD9}" type="datetimeFigureOut">
              <a:rPr lang="en-US" smtClean="0"/>
              <a:pPr/>
              <a:t>1/15/2014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7879BD2-6B9B-4E58-97D1-DC2357D5253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82DD82F-F5EC-49ED-A50C-9D66F8558BD9}" type="datetimeFigureOut">
              <a:rPr lang="en-US" smtClean="0"/>
              <a:pPr/>
              <a:t>1/15/2014</a:t>
            </a:fld>
            <a:endParaRPr lang="en-US"/>
          </a:p>
        </p:txBody>
      </p:sp>
      <p:sp>
        <p:nvSpPr>
          <p:cNvPr id="10" name="Slide Number Placeholder 9"/>
          <p:cNvSpPr>
            <a:spLocks noGrp="1"/>
          </p:cNvSpPr>
          <p:nvPr>
            <p:ph type="sldNum" sz="quarter" idx="16"/>
          </p:nvPr>
        </p:nvSpPr>
        <p:spPr/>
        <p:txBody>
          <a:bodyPr rtlCol="0"/>
          <a:lstStyle/>
          <a:p>
            <a:fld id="{C7879BD2-6B9B-4E58-97D1-DC2357D5253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82DD82F-F5EC-49ED-A50C-9D66F8558BD9}" type="datetimeFigureOut">
              <a:rPr lang="en-US" smtClean="0"/>
              <a:pPr/>
              <a:t>1/15/2014</a:t>
            </a:fld>
            <a:endParaRPr lang="en-US"/>
          </a:p>
        </p:txBody>
      </p:sp>
      <p:sp>
        <p:nvSpPr>
          <p:cNvPr id="12" name="Slide Number Placeholder 11"/>
          <p:cNvSpPr>
            <a:spLocks noGrp="1"/>
          </p:cNvSpPr>
          <p:nvPr>
            <p:ph type="sldNum" sz="quarter" idx="16"/>
          </p:nvPr>
        </p:nvSpPr>
        <p:spPr/>
        <p:txBody>
          <a:bodyPr rtlCol="0"/>
          <a:lstStyle/>
          <a:p>
            <a:fld id="{C7879BD2-6B9B-4E58-97D1-DC2357D5253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2DD82F-F5EC-49ED-A50C-9D66F8558BD9}"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7879BD2-6B9B-4E58-97D1-DC2357D525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DD82F-F5EC-49ED-A50C-9D66F8558BD9}"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7879BD2-6B9B-4E58-97D1-DC2357D525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82DD82F-F5EC-49ED-A50C-9D66F8558BD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7879BD2-6B9B-4E58-97D1-DC2357D5253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82DD82F-F5EC-49ED-A50C-9D66F8558BD9}" type="datetimeFigureOut">
              <a:rPr lang="en-US" smtClean="0"/>
              <a:pPr/>
              <a:t>1/15/2014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7879BD2-6B9B-4E58-97D1-DC2357D5253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2DD82F-F5EC-49ED-A50C-9D66F8558BD9}" type="datetimeFigureOut">
              <a:rPr lang="en-US" smtClean="0"/>
              <a:pPr/>
              <a:t>1/15/2014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7879BD2-6B9B-4E58-97D1-DC2357D525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sociology</a:t>
            </a:r>
            <a:endParaRPr lang="en-US" dirty="0"/>
          </a:p>
        </p:txBody>
      </p:sp>
      <p:sp>
        <p:nvSpPr>
          <p:cNvPr id="3" name="Subtitle 2"/>
          <p:cNvSpPr>
            <a:spLocks noGrp="1"/>
          </p:cNvSpPr>
          <p:nvPr>
            <p:ph type="subTitle" idx="1"/>
          </p:nvPr>
        </p:nvSpPr>
        <p:spPr/>
        <p:txBody>
          <a:bodyPr/>
          <a:lstStyle/>
          <a:p>
            <a:r>
              <a:rPr lang="en-US" dirty="0" smtClean="0"/>
              <a:t>1 – The Sociological Perspective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Origins – Karl Marx</a:t>
            </a:r>
            <a:endParaRPr lang="en-US" dirty="0"/>
          </a:p>
        </p:txBody>
      </p:sp>
      <p:sp>
        <p:nvSpPr>
          <p:cNvPr id="3" name="Content Placeholder 2"/>
          <p:cNvSpPr>
            <a:spLocks noGrp="1"/>
          </p:cNvSpPr>
          <p:nvPr>
            <p:ph sz="quarter" idx="1"/>
          </p:nvPr>
        </p:nvSpPr>
        <p:spPr>
          <a:xfrm>
            <a:off x="0" y="1524000"/>
            <a:ext cx="3429000" cy="3505200"/>
          </a:xfrm>
        </p:spPr>
        <p:txBody>
          <a:bodyPr>
            <a:normAutofit fontScale="92500" lnSpcReduction="20000"/>
          </a:bodyPr>
          <a:lstStyle/>
          <a:p>
            <a:r>
              <a:rPr lang="en-US" dirty="0" smtClean="0">
                <a:solidFill>
                  <a:srgbClr val="FF0000"/>
                </a:solidFill>
              </a:rPr>
              <a:t>Proletariat</a:t>
            </a:r>
            <a:r>
              <a:rPr lang="en-US" dirty="0" smtClean="0"/>
              <a:t> – </a:t>
            </a:r>
          </a:p>
          <a:p>
            <a:pPr>
              <a:buNone/>
            </a:pPr>
            <a:r>
              <a:rPr lang="en-US" dirty="0" smtClean="0"/>
              <a:t>working class people who produce the wealth for the Bourgeoisie.</a:t>
            </a:r>
          </a:p>
          <a:p>
            <a:r>
              <a:rPr lang="en-US" dirty="0" smtClean="0">
                <a:solidFill>
                  <a:srgbClr val="FF0000"/>
                </a:solidFill>
              </a:rPr>
              <a:t>Class conflict </a:t>
            </a:r>
            <a:r>
              <a:rPr lang="en-US" dirty="0" smtClean="0"/>
              <a:t>– </a:t>
            </a:r>
          </a:p>
          <a:p>
            <a:pPr>
              <a:buNone/>
            </a:pPr>
            <a:r>
              <a:rPr lang="en-US" dirty="0" smtClean="0"/>
              <a:t>The ongoing conflict between the two classes.</a:t>
            </a:r>
            <a:endParaRPr lang="en-US" dirty="0"/>
          </a:p>
        </p:txBody>
      </p:sp>
      <p:pic>
        <p:nvPicPr>
          <p:cNvPr id="32770" name="Picture 2" descr="http://mauryk2.files.wordpress.com/2010/10/working_class_by_carts1.jpg"/>
          <p:cNvPicPr>
            <a:picLocks noChangeAspect="1" noChangeArrowheads="1"/>
          </p:cNvPicPr>
          <p:nvPr/>
        </p:nvPicPr>
        <p:blipFill>
          <a:blip r:embed="rId3" cstate="print"/>
          <a:srcRect/>
          <a:stretch>
            <a:fillRect/>
          </a:stretch>
        </p:blipFill>
        <p:spPr bwMode="auto">
          <a:xfrm>
            <a:off x="3581400" y="1524000"/>
            <a:ext cx="2009775" cy="2398300"/>
          </a:xfrm>
          <a:prstGeom prst="rect">
            <a:avLst/>
          </a:prstGeom>
          <a:noFill/>
        </p:spPr>
      </p:pic>
      <p:pic>
        <p:nvPicPr>
          <p:cNvPr id="32772" name="Picture 4" descr="http://www.southernfriedscience.com/wp-content/uploads/2010/04/balushek_proletariat.jpg"/>
          <p:cNvPicPr>
            <a:picLocks noChangeAspect="1" noChangeArrowheads="1"/>
          </p:cNvPicPr>
          <p:nvPr/>
        </p:nvPicPr>
        <p:blipFill>
          <a:blip r:embed="rId4" cstate="print"/>
          <a:srcRect/>
          <a:stretch>
            <a:fillRect/>
          </a:stretch>
        </p:blipFill>
        <p:spPr bwMode="auto">
          <a:xfrm>
            <a:off x="6553200" y="1600200"/>
            <a:ext cx="1905000" cy="2491457"/>
          </a:xfrm>
          <a:prstGeom prst="rect">
            <a:avLst/>
          </a:prstGeom>
          <a:noFill/>
        </p:spPr>
      </p:pic>
      <p:pic>
        <p:nvPicPr>
          <p:cNvPr id="32776" name="Picture 8" descr="WASHINGTON, DC - MARCH 03:  New Orleans Saints' Drew Brees (R), a member of the NFL Players Association executive committee, makes his way into the Federal Mediation and Conciliation Service building for the NFL labor negotiations on March 3, 2011 in Washington, DC. The NFL owners are locked in negotiations for a new collective bargaining agreement with the NFL Players Association, ahead of a midnight expiration of the current contact.  (Photo by Rod Lamkey/Getty Images)"/>
          <p:cNvPicPr>
            <a:picLocks noChangeAspect="1" noChangeArrowheads="1"/>
          </p:cNvPicPr>
          <p:nvPr/>
        </p:nvPicPr>
        <p:blipFill>
          <a:blip r:embed="rId5" cstate="print"/>
          <a:srcRect/>
          <a:stretch>
            <a:fillRect/>
          </a:stretch>
        </p:blipFill>
        <p:spPr bwMode="auto">
          <a:xfrm>
            <a:off x="6554932" y="4648200"/>
            <a:ext cx="2589068" cy="1752600"/>
          </a:xfrm>
          <a:prstGeom prst="rect">
            <a:avLst/>
          </a:prstGeom>
          <a:noFill/>
        </p:spPr>
      </p:pic>
      <p:pic>
        <p:nvPicPr>
          <p:cNvPr id="9" name="Picture 6" descr="http://cdn.bleacherreport.net/images_root/images/photos/001/153/264/51903888_crop_358x243.jpg?1299886395"/>
          <p:cNvPicPr>
            <a:picLocks noChangeAspect="1" noChangeArrowheads="1"/>
          </p:cNvPicPr>
          <p:nvPr/>
        </p:nvPicPr>
        <p:blipFill>
          <a:blip r:embed="rId6" cstate="print"/>
          <a:srcRect/>
          <a:stretch>
            <a:fillRect/>
          </a:stretch>
        </p:blipFill>
        <p:spPr bwMode="auto">
          <a:xfrm>
            <a:off x="3276600" y="4343400"/>
            <a:ext cx="2918805" cy="1981200"/>
          </a:xfrm>
          <a:prstGeom prst="rect">
            <a:avLst/>
          </a:prstGeom>
          <a:noFill/>
        </p:spPr>
      </p:pic>
      <p:pic>
        <p:nvPicPr>
          <p:cNvPr id="10" name="Picture 8" descr="WASHINGTON, DC - MARCH 03:  New Orleans Saints' Drew Brees (R), a member of the NFL Players Association executive committee, makes his way into the Federal Mediation and Conciliation Service building for the NFL labor negotiations on March 3, 2011 in Washington, DC. The NFL owners are locked in negotiations for a new collective bargaining agreement with the NFL Players Association, ahead of a midnight expiration of the current contact.  (Photo by Rod Lamkey/Getty Images)"/>
          <p:cNvPicPr>
            <a:picLocks noChangeAspect="1" noChangeArrowheads="1"/>
          </p:cNvPicPr>
          <p:nvPr/>
        </p:nvPicPr>
        <p:blipFill>
          <a:blip r:embed="rId5" cstate="print"/>
          <a:srcRect/>
          <a:stretch>
            <a:fillRect/>
          </a:stretch>
        </p:blipFill>
        <p:spPr bwMode="auto">
          <a:xfrm>
            <a:off x="6554932" y="4783328"/>
            <a:ext cx="2589068" cy="1752600"/>
          </a:xfrm>
          <a:prstGeom prst="rect">
            <a:avLst/>
          </a:prstGeom>
          <a:noFill/>
        </p:spPr>
      </p:pic>
      <p:pic>
        <p:nvPicPr>
          <p:cNvPr id="11" name="Picture 10" descr="http://bucketsondeck.com/page1/files/nba-lockout-thumb-300x268-283702.jpg"/>
          <p:cNvPicPr>
            <a:picLocks noChangeAspect="1" noChangeArrowheads="1"/>
          </p:cNvPicPr>
          <p:nvPr/>
        </p:nvPicPr>
        <p:blipFill>
          <a:blip r:embed="rId7" cstate="print"/>
          <a:srcRect/>
          <a:stretch>
            <a:fillRect/>
          </a:stretch>
        </p:blipFill>
        <p:spPr bwMode="auto">
          <a:xfrm>
            <a:off x="685800" y="4953000"/>
            <a:ext cx="1981200" cy="1769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Origins – Emile Durkheim</a:t>
            </a:r>
            <a:endParaRPr lang="en-US" dirty="0"/>
          </a:p>
        </p:txBody>
      </p:sp>
      <p:sp>
        <p:nvSpPr>
          <p:cNvPr id="3" name="Content Placeholder 2"/>
          <p:cNvSpPr>
            <a:spLocks noGrp="1"/>
          </p:cNvSpPr>
          <p:nvPr>
            <p:ph sz="quarter" idx="1"/>
          </p:nvPr>
        </p:nvSpPr>
        <p:spPr>
          <a:xfrm>
            <a:off x="0" y="1524000"/>
            <a:ext cx="4035552" cy="4495800"/>
          </a:xfrm>
        </p:spPr>
        <p:txBody>
          <a:bodyPr>
            <a:normAutofit lnSpcReduction="10000"/>
          </a:bodyPr>
          <a:lstStyle/>
          <a:p>
            <a:r>
              <a:rPr lang="en-US" dirty="0" smtClean="0">
                <a:solidFill>
                  <a:srgbClr val="FF0000"/>
                </a:solidFill>
              </a:rPr>
              <a:t>Mechanical solidarity </a:t>
            </a:r>
            <a:r>
              <a:rPr lang="en-US" dirty="0" smtClean="0"/>
              <a:t>–</a:t>
            </a:r>
          </a:p>
          <a:p>
            <a:pPr>
              <a:buNone/>
            </a:pPr>
            <a:r>
              <a:rPr lang="en-US" dirty="0" smtClean="0"/>
              <a:t> More traditional societies that stress conformity to values, beliefs, tradition, and family</a:t>
            </a:r>
          </a:p>
          <a:p>
            <a:r>
              <a:rPr lang="en-US" dirty="0" smtClean="0">
                <a:solidFill>
                  <a:srgbClr val="FF0000"/>
                </a:solidFill>
              </a:rPr>
              <a:t>Organic solidarity </a:t>
            </a:r>
            <a:r>
              <a:rPr lang="en-US" dirty="0" smtClean="0"/>
              <a:t>– </a:t>
            </a:r>
          </a:p>
          <a:p>
            <a:pPr>
              <a:buNone/>
            </a:pPr>
            <a:r>
              <a:rPr lang="en-US" dirty="0" smtClean="0"/>
              <a:t>Industrial societies that are highly specialized and each part is dependant on others</a:t>
            </a:r>
          </a:p>
          <a:p>
            <a:pPr>
              <a:buNone/>
            </a:pPr>
            <a:endParaRPr lang="en-US" dirty="0"/>
          </a:p>
        </p:txBody>
      </p:sp>
      <p:pic>
        <p:nvPicPr>
          <p:cNvPr id="9218" name="Picture 2" descr="http://gmroebuck.files.wordpress.com/2011/03/screen-shot-2011-05-07-at-6-31-02-pm.png"/>
          <p:cNvPicPr>
            <a:picLocks noChangeAspect="1" noChangeArrowheads="1"/>
          </p:cNvPicPr>
          <p:nvPr/>
        </p:nvPicPr>
        <p:blipFill>
          <a:blip r:embed="rId3" cstate="print"/>
          <a:srcRect/>
          <a:stretch>
            <a:fillRect/>
          </a:stretch>
        </p:blipFill>
        <p:spPr bwMode="auto">
          <a:xfrm>
            <a:off x="3962400" y="1524000"/>
            <a:ext cx="2362200" cy="1561139"/>
          </a:xfrm>
          <a:prstGeom prst="rect">
            <a:avLst/>
          </a:prstGeom>
          <a:noFill/>
        </p:spPr>
      </p:pic>
      <p:pic>
        <p:nvPicPr>
          <p:cNvPr id="9220" name="Picture 4" descr="http://web.nmsu.edu/~unao/images/teaching.jpg"/>
          <p:cNvPicPr>
            <a:picLocks noChangeAspect="1" noChangeArrowheads="1"/>
          </p:cNvPicPr>
          <p:nvPr/>
        </p:nvPicPr>
        <p:blipFill>
          <a:blip r:embed="rId4" cstate="print"/>
          <a:srcRect/>
          <a:stretch>
            <a:fillRect/>
          </a:stretch>
        </p:blipFill>
        <p:spPr bwMode="auto">
          <a:xfrm>
            <a:off x="7012924" y="1524000"/>
            <a:ext cx="2131076" cy="2924176"/>
          </a:xfrm>
          <a:prstGeom prst="rect">
            <a:avLst/>
          </a:prstGeom>
          <a:noFill/>
        </p:spPr>
      </p:pic>
      <p:pic>
        <p:nvPicPr>
          <p:cNvPr id="4" name="Picture 2" descr="http://blogs.scholastic.com/.a/6a00e54faaf86b8833010537129f85970b-320wi"/>
          <p:cNvPicPr>
            <a:picLocks noChangeAspect="1" noChangeArrowheads="1"/>
          </p:cNvPicPr>
          <p:nvPr/>
        </p:nvPicPr>
        <p:blipFill>
          <a:blip r:embed="rId5" cstate="print"/>
          <a:srcRect/>
          <a:stretch>
            <a:fillRect/>
          </a:stretch>
        </p:blipFill>
        <p:spPr bwMode="auto">
          <a:xfrm>
            <a:off x="3886200" y="3073005"/>
            <a:ext cx="2743200" cy="3660457"/>
          </a:xfrm>
          <a:prstGeom prst="rect">
            <a:avLst/>
          </a:prstGeom>
          <a:noFill/>
        </p:spPr>
      </p:pic>
      <p:pic>
        <p:nvPicPr>
          <p:cNvPr id="5" name="Picture 4" descr="http://www.scienceclarified.com/scitech/images/lsai_0001_0001_0_img0019.jpg"/>
          <p:cNvPicPr>
            <a:picLocks noChangeAspect="1" noChangeArrowheads="1"/>
          </p:cNvPicPr>
          <p:nvPr/>
        </p:nvPicPr>
        <p:blipFill>
          <a:blip r:embed="rId6" cstate="print"/>
          <a:srcRect/>
          <a:stretch>
            <a:fillRect/>
          </a:stretch>
        </p:blipFill>
        <p:spPr bwMode="auto">
          <a:xfrm>
            <a:off x="6781800" y="4600575"/>
            <a:ext cx="2179391" cy="225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Origins – Max Weber</a:t>
            </a:r>
            <a:endParaRPr lang="en-US" dirty="0"/>
          </a:p>
        </p:txBody>
      </p:sp>
      <p:sp>
        <p:nvSpPr>
          <p:cNvPr id="3" name="Content Placeholder 2"/>
          <p:cNvSpPr>
            <a:spLocks noGrp="1"/>
          </p:cNvSpPr>
          <p:nvPr>
            <p:ph sz="quarter" idx="1"/>
          </p:nvPr>
        </p:nvSpPr>
        <p:spPr>
          <a:xfrm>
            <a:off x="0" y="1600200"/>
            <a:ext cx="3429000" cy="4495800"/>
          </a:xfrm>
        </p:spPr>
        <p:txBody>
          <a:bodyPr>
            <a:normAutofit fontScale="85000" lnSpcReduction="20000"/>
          </a:bodyPr>
          <a:lstStyle/>
          <a:p>
            <a:r>
              <a:rPr lang="en-US" dirty="0" err="1" smtClean="0">
                <a:solidFill>
                  <a:srgbClr val="FF0000"/>
                </a:solidFill>
              </a:rPr>
              <a:t>Verstehen</a:t>
            </a:r>
            <a:r>
              <a:rPr lang="en-US" dirty="0" smtClean="0"/>
              <a:t> – </a:t>
            </a:r>
          </a:p>
          <a:p>
            <a:pPr>
              <a:buNone/>
            </a:pPr>
            <a:r>
              <a:rPr lang="en-US" dirty="0" smtClean="0"/>
              <a:t>putting yourself in someone else’s shoes.</a:t>
            </a:r>
          </a:p>
          <a:p>
            <a:r>
              <a:rPr lang="en-US" dirty="0" smtClean="0">
                <a:solidFill>
                  <a:srgbClr val="FF0000"/>
                </a:solidFill>
              </a:rPr>
              <a:t>Rationalization</a:t>
            </a:r>
            <a:r>
              <a:rPr lang="en-US" dirty="0" smtClean="0"/>
              <a:t> –</a:t>
            </a:r>
          </a:p>
          <a:p>
            <a:pPr>
              <a:buNone/>
            </a:pPr>
            <a:r>
              <a:rPr lang="en-US" dirty="0" smtClean="0"/>
              <a:t>Societies based on reason, knowledge, and planning</a:t>
            </a:r>
          </a:p>
          <a:p>
            <a:r>
              <a:rPr lang="en-US" dirty="0" smtClean="0">
                <a:solidFill>
                  <a:srgbClr val="FF0000"/>
                </a:solidFill>
              </a:rPr>
              <a:t>The Spirit of Capitalism and Religion </a:t>
            </a:r>
          </a:p>
          <a:p>
            <a:pPr lvl="1"/>
            <a:r>
              <a:rPr lang="en-US" dirty="0" smtClean="0"/>
              <a:t>Rational, religious belief can bring about social change</a:t>
            </a:r>
          </a:p>
          <a:p>
            <a:pPr>
              <a:buNone/>
            </a:pPr>
            <a:endParaRPr lang="en-US" dirty="0"/>
          </a:p>
        </p:txBody>
      </p:sp>
      <p:pic>
        <p:nvPicPr>
          <p:cNvPr id="8194" name="Picture 2" descr="http://blog.melroseps.vic.edu.au/wp-content/uploads/2009/05/sick-shoes-2.jpg"/>
          <p:cNvPicPr>
            <a:picLocks noChangeAspect="1" noChangeArrowheads="1"/>
          </p:cNvPicPr>
          <p:nvPr/>
        </p:nvPicPr>
        <p:blipFill>
          <a:blip r:embed="rId2" cstate="print"/>
          <a:srcRect l="3637" t="18605"/>
          <a:stretch>
            <a:fillRect/>
          </a:stretch>
        </p:blipFill>
        <p:spPr bwMode="auto">
          <a:xfrm>
            <a:off x="3962400" y="1524000"/>
            <a:ext cx="2018813" cy="1666876"/>
          </a:xfrm>
          <a:prstGeom prst="rect">
            <a:avLst/>
          </a:prstGeom>
          <a:noFill/>
        </p:spPr>
      </p:pic>
      <p:pic>
        <p:nvPicPr>
          <p:cNvPr id="8196" name="Picture 4" descr="http://victorisawesome.files.wordpress.com/2010/12/plushpuffin_rationalization.jpg"/>
          <p:cNvPicPr>
            <a:picLocks noChangeAspect="1" noChangeArrowheads="1"/>
          </p:cNvPicPr>
          <p:nvPr/>
        </p:nvPicPr>
        <p:blipFill>
          <a:blip r:embed="rId3" cstate="print"/>
          <a:srcRect l="1600" t="3970"/>
          <a:stretch>
            <a:fillRect/>
          </a:stretch>
        </p:blipFill>
        <p:spPr bwMode="auto">
          <a:xfrm>
            <a:off x="6019800" y="1905000"/>
            <a:ext cx="3124200" cy="2457451"/>
          </a:xfrm>
          <a:prstGeom prst="rect">
            <a:avLst/>
          </a:prstGeom>
          <a:noFill/>
        </p:spPr>
      </p:pic>
      <p:pic>
        <p:nvPicPr>
          <p:cNvPr id="8198" name="Picture 6" descr="http://gallery.guetech.org/bureaucracy/bureaucracy1.jpg"/>
          <p:cNvPicPr>
            <a:picLocks noChangeAspect="1" noChangeArrowheads="1"/>
          </p:cNvPicPr>
          <p:nvPr/>
        </p:nvPicPr>
        <p:blipFill>
          <a:blip r:embed="rId4" cstate="print"/>
          <a:srcRect/>
          <a:stretch>
            <a:fillRect/>
          </a:stretch>
        </p:blipFill>
        <p:spPr bwMode="auto">
          <a:xfrm>
            <a:off x="3352800" y="3276600"/>
            <a:ext cx="2605181" cy="2657475"/>
          </a:xfrm>
          <a:prstGeom prst="rect">
            <a:avLst/>
          </a:prstGeom>
          <a:noFill/>
        </p:spPr>
      </p:pic>
      <p:pic>
        <p:nvPicPr>
          <p:cNvPr id="8200" name="Picture 8" descr="http://1.bp.blogspot.com/-zqnrAj64YyQ/TVzaOmgho1I/AAAAAAAAGU8/etAhQr5HZgs/s1600/climbing+papers.jpg"/>
          <p:cNvPicPr>
            <a:picLocks noChangeAspect="1" noChangeArrowheads="1"/>
          </p:cNvPicPr>
          <p:nvPr/>
        </p:nvPicPr>
        <p:blipFill>
          <a:blip r:embed="rId5" cstate="print"/>
          <a:srcRect/>
          <a:stretch>
            <a:fillRect/>
          </a:stretch>
        </p:blipFill>
        <p:spPr bwMode="auto">
          <a:xfrm>
            <a:off x="6324600" y="4495800"/>
            <a:ext cx="1905000" cy="2209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blinds(horizontal)">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blinds(horizontal)">
                                      <p:cBhvr>
                                        <p:cTn id="25" dur="500"/>
                                        <p:tgtEl>
                                          <p:spTgt spid="8200"/>
                                        </p:tgtEl>
                                      </p:cBhvr>
                                    </p:animEffect>
                                  </p:childTnLst>
                                </p:cTn>
                              </p:par>
                              <p:par>
                                <p:cTn id="26" presetID="3" presetClass="entr" presetSubtype="10" fill="hold" nodeType="withEffect">
                                  <p:stCondLst>
                                    <p:cond delay="0"/>
                                  </p:stCondLst>
                                  <p:childTnLst>
                                    <p:set>
                                      <p:cBhvr>
                                        <p:cTn id="27" dur="1" fill="hold">
                                          <p:stCondLst>
                                            <p:cond delay="0"/>
                                          </p:stCondLst>
                                        </p:cTn>
                                        <p:tgtEl>
                                          <p:spTgt spid="8198"/>
                                        </p:tgtEl>
                                        <p:attrNameLst>
                                          <p:attrName>style.visibility</p:attrName>
                                        </p:attrNameLst>
                                      </p:cBhvr>
                                      <p:to>
                                        <p:strVal val="visible"/>
                                      </p:to>
                                    </p:set>
                                    <p:animEffect transition="in" filter="blinds(horizontal)">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sociology</a:t>
            </a:r>
            <a:endParaRPr lang="en-US" dirty="0"/>
          </a:p>
        </p:txBody>
      </p:sp>
      <p:sp>
        <p:nvSpPr>
          <p:cNvPr id="3" name="Subtitle 2"/>
          <p:cNvSpPr>
            <a:spLocks noGrp="1"/>
          </p:cNvSpPr>
          <p:nvPr>
            <p:ph type="subTitle" idx="1"/>
          </p:nvPr>
        </p:nvSpPr>
        <p:spPr/>
        <p:txBody>
          <a:bodyPr/>
          <a:lstStyle/>
          <a:p>
            <a:r>
              <a:rPr lang="en-US" dirty="0" smtClean="0"/>
              <a:t>3 – Theoretical Perspectives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Perspectives</a:t>
            </a:r>
            <a:endParaRPr lang="en-US" dirty="0"/>
          </a:p>
        </p:txBody>
      </p:sp>
      <p:sp>
        <p:nvSpPr>
          <p:cNvPr id="3" name="Content Placeholder 2"/>
          <p:cNvSpPr>
            <a:spLocks noGrp="1"/>
          </p:cNvSpPr>
          <p:nvPr>
            <p:ph sz="quarter" idx="1"/>
          </p:nvPr>
        </p:nvSpPr>
        <p:spPr/>
        <p:txBody>
          <a:bodyPr/>
          <a:lstStyle/>
          <a:p>
            <a:r>
              <a:rPr lang="en-US" dirty="0" smtClean="0"/>
              <a:t>Draw a map from your seat to the Starbucks on Ed Dorado </a:t>
            </a:r>
            <a:r>
              <a:rPr lang="en-US" smtClean="0"/>
              <a:t>and 121</a:t>
            </a:r>
            <a:endParaRPr lang="en-US" dirty="0" smtClean="0"/>
          </a:p>
          <a:p>
            <a:pPr>
              <a:buNone/>
            </a:pPr>
            <a:endParaRPr lang="en-US" dirty="0" smtClean="0"/>
          </a:p>
          <a:p>
            <a:pPr>
              <a:buNone/>
            </a:pPr>
            <a:endParaRPr lang="en-US" dirty="0"/>
          </a:p>
        </p:txBody>
      </p:sp>
      <p:pic>
        <p:nvPicPr>
          <p:cNvPr id="2050" name="Picture 2" descr="http://worldtrans.org/TP/TP1/oldyoung.gif"/>
          <p:cNvPicPr>
            <a:picLocks noChangeAspect="1" noChangeArrowheads="1"/>
          </p:cNvPicPr>
          <p:nvPr/>
        </p:nvPicPr>
        <p:blipFill>
          <a:blip r:embed="rId2" cstate="print"/>
          <a:srcRect/>
          <a:stretch>
            <a:fillRect/>
          </a:stretch>
        </p:blipFill>
        <p:spPr bwMode="auto">
          <a:xfrm>
            <a:off x="381000" y="2819400"/>
            <a:ext cx="3276600" cy="3662084"/>
          </a:xfrm>
          <a:prstGeom prst="rect">
            <a:avLst/>
          </a:prstGeom>
          <a:noFill/>
        </p:spPr>
      </p:pic>
      <p:pic>
        <p:nvPicPr>
          <p:cNvPr id="2052" name="Picture 4" descr="http://www.mscareergirl.com/wp-content/uploads/2010/08/perception_vase.gif"/>
          <p:cNvPicPr>
            <a:picLocks noChangeAspect="1" noChangeArrowheads="1"/>
          </p:cNvPicPr>
          <p:nvPr/>
        </p:nvPicPr>
        <p:blipFill>
          <a:blip r:embed="rId3" cstate="print"/>
          <a:srcRect/>
          <a:stretch>
            <a:fillRect/>
          </a:stretch>
        </p:blipFill>
        <p:spPr bwMode="auto">
          <a:xfrm>
            <a:off x="4648200" y="2819400"/>
            <a:ext cx="3810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par>
                                <p:cTn id="13" presetID="3" presetClass="entr" presetSubtype="1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linds(horizontal)">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4" name="Picture 4" descr="http://flourish.org/upsidedownmap/hobodyer-large.jpg"/>
          <p:cNvPicPr>
            <a:picLocks noChangeAspect="1" noChangeArrowheads="1"/>
          </p:cNvPicPr>
          <p:nvPr/>
        </p:nvPicPr>
        <p:blipFill>
          <a:blip r:embed="rId2" cstate="print"/>
          <a:srcRect t="18556"/>
          <a:stretch>
            <a:fillRect/>
          </a:stretch>
        </p:blipFill>
        <p:spPr bwMode="auto">
          <a:xfrm>
            <a:off x="0" y="914400"/>
            <a:ext cx="8991600" cy="51054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Theoretical Perspectives</a:t>
            </a:r>
            <a:endParaRPr lang="en-US" dirty="0"/>
          </a:p>
        </p:txBody>
      </p:sp>
      <p:sp>
        <p:nvSpPr>
          <p:cNvPr id="3" name="Content Placeholder 2"/>
          <p:cNvSpPr>
            <a:spLocks noGrp="1"/>
          </p:cNvSpPr>
          <p:nvPr>
            <p:ph sz="quarter" idx="1"/>
          </p:nvPr>
        </p:nvSpPr>
        <p:spPr>
          <a:xfrm>
            <a:off x="457200" y="1752600"/>
            <a:ext cx="3886200" cy="4495800"/>
          </a:xfrm>
        </p:spPr>
        <p:txBody>
          <a:bodyPr/>
          <a:lstStyle/>
          <a:p>
            <a:r>
              <a:rPr lang="en-US" dirty="0" smtClean="0"/>
              <a:t>The assumptions you see as being true when we study something.</a:t>
            </a:r>
          </a:p>
          <a:p>
            <a:pPr lvl="1"/>
            <a:r>
              <a:rPr lang="en-US" dirty="0" smtClean="0"/>
              <a:t>We have three different ideas on studying groups such as schools</a:t>
            </a:r>
            <a:endParaRPr lang="en-US" dirty="0"/>
          </a:p>
        </p:txBody>
      </p:sp>
      <p:sp>
        <p:nvSpPr>
          <p:cNvPr id="6146" name="AutoShape 2" descr="data:image/jpg;base64,/9j/4AAQSkZJRgABAQAAAQABAAD/2wCEAAkGBhMSERQUExQTEhQWGBcWGRgYFxYYGRkVFhUWFBgYGBYYHyYgFxkjGhcVHy8gJScpLCwtFx8xNzAqNSYrLSkBCQoKDgwOGg8PGi8kHyUsLCkqMC81LDUpMSwtLC0sKSopKjUsLCkuMC0pLTUxLCksLCwtLCwsLSwsLC4sKSksLP/AABEIANIA8QMBIgACEQEDEQH/xAAcAAEAAgMBAQEAAAAAAAAAAAAABgcDBAUIAgH/xABJEAABAwIDBQQEDAMGBAcAAAABAAIDBBEFEiEGBzFBURMiYXEygZGhCBQjQlJTYnKCkrHBorLSFRYzc+Hwk8PR8UNEVGSDs8L/xAAbAQEAAgMBAQAAAAAAAAAAAAAAAwQBAgUGB//EADIRAAIBAwIDBgUDBQEAAAAAAAABAgMEESExBRJBEyJRYXGhFJGx8PEygeEGI7LB0UL/2gAMAwEAAhEDEQA/ALxREQBERAEREAREQBERAEREARFxtotrqaibeaQB3Jg1e7yahlLOx2UVM4jvPrZpQ6HLTRtN2scMxf8A5h5DwU02a3lwVFo57U0/Rx7jvFj+HqKjjUjJ4TLFS0rUoqU44TJki/Abr9UhWCIiAIiIAiIgCIiAIiIAiIgCIiAIiIAiIgCIiAIiIAiIgC0cZxdlNEZH3twAHEuPAD2H2LeUD3sk9hGAbC7/AGho/YlRVpuEG0bwWZYOZim8dlSOyZUOo3HTMwMkPrBII/CbrDBu0hlb2rKmSR7te0dldc+PMeWiq50TGPbYZvNTvZ3aF0DgWt7h0ey5sR18HDkVx7jtcJxk/YvUZum8w0ZmO7mouWmSIdPS193dUNxqb4tKYKgWc22hFxY8HNcOXiFdFTijHxggggjM0/p5Hr5KIYtullxICqkqBG8s7jMmYZblzLuzDje/hdaWUqlabUtjpT4jUjHv4efI4myG1VXHWUlPDI98UzwC13eDW8XkX5ZATyV8qkNzdPHJVROe2744pcmvou7sbtOZykj1lXeu1RfdOVfwUK3dWE0n80ERFMUQiIgCIiAIiIAiIgCIiAIiIAiIgCIiAIiIAiIgCIiAKNbwMM7akJHFhzfhsWu9QBv6lJV+PaCCCLg6EdQtJx5ouJmLw8nmyfDSOWrTZb9BUWFipptdsa6FxewExcjxy/Zf4Dk71FQ+WgJ+aQfd7Vx55T5Zl+OHrE26rEniJjGXc5z8jGjiS/g0ev8AVXXhVMY4Io3cWMY0+bWgH3qkMJx5tHUsd2TJzG02zOtke4+kND3stx+JTBu913/p2f8AFd/QrVtyUo8z6mfhqtw8U1n91n5ZOVu4oezxWZjfRY6q/L2uUD3j2K31WG6lpfVVUp45Rfzkkc8/yqz1bo6xyY4j3a3I+iS9giIpjnhERAEREAREQBERAEREAREQBERAEREAREQBERAEREARfj3gAkkADUk8goDtVvWihBbT2kd9YfQB8Bxefd4lYbS3MpN7El2txSGGllEzwwSMewDi5xc0t7reJ4+XkvN7cbqGdwSF3gbG3rK6mI4rPVPL5Hu73FzvSI6AfNb/ALstQUAB0/359VTqTjJ6rJ2bXh9SUcy0XuIKS4Lnkuc7nc6eSytnLdH8OTv6ui34MOe5tw3TlqBfyuVrSxcQRY8wf3Cj70dWtDoqFrVxCjLEls1v/JZO6CpjaZ2l7RI8syt5uawOJI66vOnHRWavMUUj4iCwnQ3texB6tKsvZDezoI6q7gNO0A7w++3n5jXwKs0pxxg4l7RrKo5VN37lpIsVLVskaHxua9p4FpBB9YWVWDnhERAEREAREQBERAEREAREQBERAEREAREQBEUM26x7EICBS0zpGEf4jG9q7NrcZB6NtNSCDdYbwZSyS6pqmRtLnuaxo4lxAHtKhmPb16aEERfLO+l6LAfvHV3qHrVM4jtFVVEh7VzwQSD2hzOBHEZSe55eHBfENMDqe8erjf2DgFDOrjZF63s+13kkvvp+Dt49txVVp1ccnIatjHk3i/zN/NcdlNrmcczup5eQ5LPZfuVVJTkz0NtZ0KWu7AKcSB1K/LL8I9S0WjyXKyc6coxe6ZLQANFxcdb32nqLey60vj831rvcscsrnEF73OI62VqpWjKODgW3Dq1KrGbxhPxPlwuteaDW+oI4OHH/AF9a2Uyqqso9DOMJrEtUbGC7V1NI7NG8gc8urT9+M8fP3hWbs9vdhlAFQ3sz9Nl3M9bfSb71Uj4/ArXkp+diD1Gh/wBVYhVaOFc8Op7wl8/+np2ixCOZuaJ7JG9WkH224LYXl6jxyendmY5wPUEsd7QbFWtu+24r6pzA6B00JNnTFoYG2498d19ugF1ZjPJw6lJweGWWiIpCIIiIAiIgCIiAIiIAiIgCIiAIiIAiIgK93xbLtmpPjDGN7SA5yQ0XdEbNeD1to78JVP07Gkei32Benqina9jmOF2uBa4dWuFiPYV5nrsOdTTywO4xPczzaD3T622PrVW4j1O7wmonmm/UyRQM17gJyuIAsLkC9r28CtKDEYHZrwuFml2knG1r/N6a+pbbJcrg7oQVz3SiOoLMkVsxb6I9F+g4W5OWlLDRLfpxnlbNfTf/AEbNJNFLmDWyNLW5tX3B1APC3VZ2U7LOLi8BrS7QknTXS7lz8HqB2uXIxpcHNuM/HKeRcRxHRb8JBLr6gseLcPmFJLvIxRadGo2llarRffQwx1dOQ45pxlF/eG/T6kL7p3wyB2QzXaAe8bcTbk4rmU00eWT5N3ofWfbZ9jyW5hT25JcrS30Abuzc3HoOi3cUl+SvSk3USaW6W0fFeRsFkbWPe7OQ22gcbkuNranzWu2ugyF3ZSGxA1l4kgn6PgvutmDYDdodmkAscw9FpPzSDzWhJVgRtHZxC5c7gTw7o9InoViC7qbNrmWKslFYWcbLwOjA6OSNzhEWd4NF3Zr6XPzR4e1Y3RN+i32BZW6RxizRducgAAXedOH2Q1YpCoqn6sI6lnH+zzS6nd3c7LtrMRZmYHRQjtpBYWJB7jSOYLtbcw0r0JFE1oAaA0DgAAAPIBQLczgnZURnPp1Di7yjYSxg/md+JWArlNYiebvKinVeNtgiIpCoEREAREQBERAEREAREQBERAEREAREQBUjvhwvsq9soFhPGLnq+LuH+Hs1dyr7fRhmeiZMBrDK0k/Yk+TP8RZ7FHVWYsuWVTkrxf7FQE6L7NS7TgbdWtPDhqQvguYC1rngFwBAyvPHhqAkbmODi14dltcWcOJtzCoqMlqj0zq29RqMsN+n8H0J+9mszNxvkZe/W9uK/GyWNxb/ALiyx1+IRRPLC2VxABuHNA1APAjxWv8A27D9XL+dn9K3cZ51II17dRajHR+RstDBe0cYuLHQ8Lg9eoC+muABDWtaCQTlHG17cT4lZMKlinzZRIzLlvctNwb8LAdFof27B9XN+dn9Ky1No0hVtVLKWq9Tb7Y2tZpAN9WtdqdOYX18YOmjdOHcZ7u6tL+3oPq5fzs/pW8wsexr25mNcHkh3eIyEg+iNeBWMTSN+0tZSzKPzX7nw5xJudSsMrC6zW6ucQ0fecbD3rJ8YitftOdvQfxFj+4Xe2GwkTYpTM9JrD2ztDwY3O24PDvZAsRg86m9S6pKm+R7IvjCMObTwRQs9GNjWD8IAufE8VuIi6B5EIiIAiIgCIiAIiIAiIgCIiAIiIAiIgC+XyAC5IA6nRc/FMdjhGpzO5NH79FD8TxmSY942byaOH+qAmM+0EDR/iNPg3U+5R3aTaCOpppoOzce0jcwEkCziO6efA2PqXBRDKeHlFUua93ZEMDraE5b2s+/q4r7pY3Br8zAy5bawte2f2rZrafJPK3pI+3kTcfqsZCoSqYXLg9TQs1KSrc3njH7+JyNpB8ufuR/yNXLXU2jHyw/y4/5QFy1MyhDSKJFsedZfJn6lR1SzZuta6MMAsY22cbcc0hcNeaj+K1jZZMzRlGVgtYDVrQ06DyWz2RBTk3VloaalOH/AOBEON2SadbueFFlKKVvyEH3D/O5RyeFkuU4dpNQ8c/4s1PisuUDsm8T80aaN8Va+5jDby1dSeRELenHO6x/4arNwV3boqPJhjHcDI+WQ/nLB/CxqzSlzyIr23+Hp75zp/vxJoiIrRxAiIgCIiAIiIAiIgCIiAIiIAiIgCw1UBe2wcWeItf3rMiAjsmxrTr2ryepAK5tZshK3VhEg9h9hU0RAVjPCWEhwLSORWu6oaOfFZd42NXeBFZzgLEi5BvmA4HiMzz6x00gpq3kEE2Pdbfz4+sAH2+ChdTDIJVsPBr408GrlI1GYfyNv77rWeFkqYQNRx5+q5NvK4HqW5Dgb3sB0110c3nrzKrOm5ttHqLXitGNCKecpYwcXE8HfM5r2uYBka3vFwN23HJpWn/daX6UXtf/AEqxoY32AEN7aaZD+i/HBw4xW88itKMds6nIdzPpsQ3AsKdAXl7mnNlHdLjwJJOoC5n91pfpxfmf/QrEzH6se1iZj9WPaxb8iNFXmm34ld/3Xl+lF7X/ANC6giyMjYSCWtsSL2vcnS4HVTHM76se2Nc+uwx0js2UDS3pN/ZRTp5WEW7W97OqpVNl4EbeV6A3fw5cMpAfqmn83e/dUVVYa4OLRY26EH9FKsPxurbFExoeRGzJlDXEFtgLkAa8eHQeaghLss8xLxa8p1Iw5Hn76l2IqcG1tXTujkkzlmZrbPBay5BFgTztc/srKwDHhNGwvLWvcDYXaC7L3XFrb3tcH91YhWjJZOJGpzaHZRfHbN6j2r7BW8KkJ/pafoS4CIi3MBERAEREAREQBERAEREB+ONhdcqs2gZGwvflYwWu5xsNdBf2hbeKS2jt9IhvqPH+EFRLaialMYiq35GPubXe0nL4s10uF5TjnEa1CtToUZNZ1lhJvHl8mWKME02zs4ftQyoBML2PANja+h8bqJYxvWfS4pHSTsYYJcgErSWvjL7N71yQ4B2p4aO8NejgmGww0hGHiPK67mlznuDncDmcSXcreCowRz4li8cb2uL+1tJewLQx15SeQAAIt4AKtwa7rVLipOdRunFaqW/q102NqsUopJal2P2JcKrtZXNLMzn5ASQb5S29wLNzZzl8vEntUskTi8MDfk3ZDYAWcACRp4ELPUZnB1nAPINnEXAceBtfUDpfkuBsjsxJR9vnn7ftnh/oFuU2yni5176Hlz6rz/Eb5Xs51HLCWFCOuqzq/Dz9uhJSpKmsJepUNBh3Z4rWUrnEAOeWXudA67RYn6DvcrL2FwMSM7ZxzxXIiBGjg05S/wAWkg5R0F+YtX2+GN1LignYBeaA8RfvZHwONuoblI8bK7MIpBDSxRt4RxMaPwsAH6Lv8V4nUXD6PZvDmtX6LX3IoU1zvyODtLvFpaF3Zuu944htgG+BJ525C6hm3+30dZh7hCJY5A9jrg/NBObvNN+BUN2V2PqMcrZvlBG1t3ySOBdlzONgGgjM4m54jgSu/tvualw6jkqG1gljZbMwxuYe85rBaznA+lzsuhZ/0/QoOFRt86w8+ZrKs3lFn7DUjXYbSOe0PcYYyS4BxOZt7knU8VAN2tJV1tRM+V5+KxyuFyBdxBNom6aN1aSfAAcdLM2Yi7PD6Zv0aeIeyJq0d3WJQT4fCacBjWtyuaPmycX36kkl1+d15mnfV6EbiVPPeklnwy5e76EzinjJGd5m0NLQR5ImNdUu4C7rMB+c4A2v0Hr6Xq3FNr6yWBrxeFheWhzCW5jl1HWwU4duoNTjb4553Ohyicuf3ZJWk2cxltDZ2jnDgCNBcKe7d7r21MNPHRspoexfezw4Ny5C0CzAb2Njr0XueGUuzt4vtHPOuW2/lnYqzeXsaFJvToTIyONr7vc1gs2Nou4hov3vFS7Fq7sIJJQ0v7NjnloIFw0XOp6AE+pUNtbszPhtZRMmkifnkZJ8k1zQMkrRYl2pVz7eQ5sMrR/7eU+trC4e8LyPEuGUravSistSeufVFiE3JMqnb/eVFiNK2CKMiQyxuac97OBI4ZR196tjZrZ2KhpwL3flzSyu9J7gCXEuPBoN7DgB615zkwhtJPh0mfO2ZkFSbttlvO9pZxOa3Z8dOPBemsbozPSzxtNjLFIxp6F7HNB96s8Xto2sKdvTbUG237fQ1pvmbk9yvRvyhdPkjiLmXsCXEFw6gBpA8r+tWJgOPMqIxLETbgQeIPMEdeHtVMYZuaJwr49HUPbVNZJJ2eUZQYy8Oj6h/dIv10tzXS+D/iMj/jTHElrQw38XF3P8yscQ4TTtKXxFs2nHHUxCpzPDL0ikDhdfaikuK9jiNJHyqY52EfbhDZmH1N7YfiUrXoeHXErm2hVlu9/VPBDNYeAiIrxqEREAREQBERAEREBEtq9sqWmqI4JpMj8hkAs490uLAdPuuHtUexOtwys1lmae7lFy5thmD7i40dcDX1LNtzuXjxKqdUmplie5rW2yte0Bot3dQR148SVDqn4OVS3/AAa6N3TMx7Pe0u/RcK74Mq9x8TGpKMvLoTRq4jy4JkdpqChpw2KVrwwHK1r+0cTx7ztbXPEla+wOzLYTNVSZTUVJzG1u5GbEN8CT3j6hyVd4luOxZg1dDO3o2cj/AO1rVz5dj8Zh/wDLOytHzTG4WA6hxJ4Lk1uCwpQlDt0pS/U5bvrjdddX4kiq5exLdt95nZzPbFO+Ps8oa1jQRJqQ9xdra2lhzAJ893dft6+sqHxSzFxyXY1wFyQbuIIFgAOvG46FQndBs1HiOJF1UWObE3tDG615CNAMh4sHF3LQDmrJ2o3YZ6+GooHQ0LGRua/smlhLiXWIbHlGodYm44BWrzh9hbWfZ1HGMsYTe+fHxZrGc5Syjjb/APC81NTzgaxyFh+7I2/6sHtUo3b7Xx1tHF3h2zGhkjSdczBlzAcwQAfWuZiO7mR8DxU1008YaXOYQ7KS0Eg6vNiDYg+Chu5bZSOqZUSSGQBj2NaGuyjgSSTa9/R4ELiqnbVeGOEqmezejSf/AK6YeOpJqp7blnUOxLaaolno5pKUz6ysa2N8biCSCGvaSw3c46G2vBQbfpWSMhp4DUTSGV5Lw5zQ0tZbLdkYa30nA6jl4LR3vYhJRTQQU0kwzRlzg6WR97uyt0c49Dp4rBulwb4zXVDa6ESGKIfJzR6tc57SCWOGhsOfIroWbuqNvG8qVXKnFfp6vos/v6mkuVvlS1LTrdoKWGmcz4xBmZEWhokaTdrLAWGvJUfuo20NFVZHXMMo74GtiBfMB4aqZb9aGKClpxDHHEXSuuWMawkBh0OUC41Cx7r918c9NFUVjAWnMYmC7S5jrd6VwN3DTut4WJJvm00sYWtGwnVrNtVHjHXKzt9RJtySXQ6m029CglYOzfK2eM54ZW9mDHKBYHvO1aRcOaRZwJBU53c7wosUp7izKhgAljvwP0m9WHkeXA+OrWYlhtBaN3xeC+oYyNt7dS1g08zxWzQYfRzH4xTCJsmoE0Qa146gm2vLuuBHDTgtuH8Sp2cOVU5cje7eflovqJwcivPhFd2pw53+Z7nxH91aOMU/aU8zLXzxyNt95hH7qo999RKZKRtRH2gibO4SM7rZGnsuLeLHtI7wFwQWkWuQ343dbC1dbEKioqZIYX3yNZbtHt4ZsxBDG34aEm3LQnocVp07mnTuFNJLOPPP4NKbabRHNp8JdJgmF1jQfku2ppD0tM90ZPQemPMjqrP3c7eMkp4oqhwY8NAa8mzXAaAX5EcNePmpBSbNUVNRGgcQYJM12yyAucX6kgkixuLi3A6qCYtuVmjjd8Rqy5vFscwH8MrdNdeLbcPNa3dzZ38FCTcX0bX5MxjKJY+JYGJonxsmmp2S5s/YlgzZxZ3psdlvzLbE9Vp4PglFhNOWsLYY/Se+R2riBa7nHj5DTXQarz5DieIQ1IpZJJKeTO1jg67ctyNTl4ixvccRwUr2i3PYjkkllq4JGRtc9xc6a+VgLnWaIzc2HBVp2M0o0a1fu9Fr+PQzzLdIkWAbSHFtooHwZjTUccpDiLZs7DGX+GZzmADjZnLW11KG7r9iIMPpGmJ3avnayR8tsuYFt2gA6tYATYHXUnymS9TQoxoU1ThsiBvLyERFMYCIiAIiIAiIgCIiALRx3F2UtNNUPBLYmOkIHE5QTYeJ4etbyiG3VRM+SCkj7EsqI6kStlY5zXMayMZbsc1zf8TiDoo6tWFKDqTeEtWZSy8Iz0eLtqoWzwva8SNzNPEXI4G2osdCOOhVTbXbxcQoah0Ewa5rm+kI8rXBze9kLhdwaSRe54epdXYfYHEcPqdJ4PijnHPHne4lvIgFgAeNO9ourviigdhzxKR2gIdF9IOae8R4Zbg+Y52Xzuh8PTvuzeK0ZvfXmWX95+ZdeXDO2DU3O7JRxQurTd0lRmyEgjLDm4W6lwvfoGrh70N6E0czqamcWBmjnN0cXc+8NQL6WFuHHkplulxqOfDIGtIzQt7J7eYLb2J8HNsfb0UUq9gZafGxWPp3VlIZHSkRhrntcWnKHRuIzBr7HS9wBz0Vm1dKrxSq71rTKipbaPReG23juaSyoLlIBHjGJtb2jmVJjcPSLJQ0g/a4EK2NxlMBh8jw3KJJ5HAfZDWNA9RDlI9pd57aamfL8UrAAAA5zY4wHO0HpPzcejStTdRTZMJpr8XB7z+OR7v0IXS/qCdFWf8AZxrJJ4x0TfQ0pZ5tTDtVuyjrqtlS6eWNzGtDQ0MIBY4uB7wPMrqbPbHNpaieoM0081Rl7R0nZj0b2sGNAH+irTb/AHm1lLXTQxSEMaQALM07ovxaTxupnum2jnraeSWeVshz5Q0WuwAfOs0WvxA10HiuRWt7+nYqU5rs8LTyeMdCROLl5kZ+ECc3xGMfOdL/AMpv7q26aBscbWNFmsaGgeDRYe4KnPhBzZZaEji0Su/ii/6K4aCsbNEyRurZGtePJwDh+q1uIP4G38O//kF+pnmejwOuxuqqJYWGR1zI4uc1rWBxORuZ1hewsB9k8gpjupx2pgxQ0NQ3I4tfG5vR8TS8E20PdDtehXe2MqRs/NVw1ccop5XiSGeON0jC0XGRxaLtcAW6EcQeRBOfZDBpKzGajFpIXwQkZYBI3K93yTYc+XiBkadft6XsV668qW8rJ4axju+vT5FeOeY3992GtkwmR5teF8cjfW8REex/uUywSlEdNBG30WRRtHk1jQP0UJ354u2LDHRXGad7GAc7McJXG3QZWj8QXe3cbQNq8PgcD32Max45hzRlv5EC6872U/hIN7cz+i/4ybOpRVThmKYpUVVTDHNKGyOBykANsdI2gkZiG27oufapxuZ23fJOaN4d6BIB+a9npW+iDzHW3irCw/CZ6GSpdTMjniqJTP2bpDE5kzwBIQ7K4Oa4tabaW14ribD7uH01ZUV1S6MzzOlc2OO5ZGJZC91nOALjwHAWF+N13LirbVbbCxnCwuqZElJM4+/fBW9jT1jW2khlYxzgBcxuuRc87PAt98qyImianGazmyRi/Qh7NfbdVJv72xjcxlDE4OeHiSWxuG5QQ1h+0S7MRyyjqrP2TqB/Z9IXOA+QhJuQP/DauZWpSVvTcvPHpobp6sybuanPhdH1bC2M/ei+Sd/EwqSKIYNX0dHF2TKyIsDpHgOlhJBkkdK4aWNrvNl+0m28c2IwU8M8UrHwzucG2JD2OhLDfxaZdPsr0VG+p1ZqEU8+xE4NakuREV80CIiAIiIAiIgCIiAKs98OyOIVjqWShtmhEoPygY7v9na2awI7p5qzEWGk1hg82S0O0sPdMdWfukv98biFzv7gY3XSWkgmFzq6Y5GjXiS83PkL+S9SIoYW1GD5oxSfobOTfU884tu0xLBclTQyOnGUdsI2m4cNTeP58fQ8RzAX7h2/6QACaBriObSR/v2L0KuHjGxFDVEmelgkceLiwB/522d71XuuG21081YJvx6/MzGco7Hn7eBvUGI0whbEYrPDj3r3sCLcBbipdsxvgooKWnge2RpjijYSMp1awAnj1upnPuPwhwNqYs8WzTf/AKeQuPVfB0w93oS1Uf4mOHvZf3qrU4LazoqjhqKeVr1ZlVZZyV7s4afEdoS+RjZqdxnkyv1Ba2J7m3Hs9i7m57a6jpKSZs8gic+oe5oyvIydnGBqARxvopRszuObQ1Dpo6pzrxSxAOiALTIwsDswdra/Cwv1CiVT8HKrNgKuBwAsLtkbYeQBVq5sIV7dW7bSWPYwp4eTlb7MfgrJaX4vIJQGyA2DuLnMsNRxNlvbsd6DaWEU9RcsZcN+k0X4C9rjw5JB8HevZIxwnpTlc0+lIOBv9BTzbvcjTV8jp4X/ABWd1y4huaN7urmXGVx5uB8SCVouG0vhlbS1S2fX71HO+bJ1afeHh723FTGPO7T7wuPju+bD6dpyPdUP5NYCBfxc62nldV/N8HPEAe7NSuHXNIPdkXYwT4NrswNXVNDebYWkkj777ZfylUqfAqMXlybRs6rIhE2t2lxEAkMa0HWxMcEQ8OZJ06knoNNePGK/BZTC9jopGk2PJ7L8j6MjD119RXpbZvZemoIRFTRiNvEni57vpPcdXH/YsFt4jhMNQ3JPFHM36MjGvHscNF2ewp8nZ47vgR5eclBR/CFqQ3WCJx6kO/ZwXMn3j4zihMNMH97QtgZY2P0njVo8SQFfLN3eGA3FDS3/AMpn6WXdpqRkbcsbGxtHzWtDR7BooYWNCDyomeZnm/Etx9fFDA8RmpqJHPMjGubkjaA0tD5HEZnEk3N7aW14r7pdyOMyjvmKLlZ819P/AIw4WXpJFbcU9zUoCL4OlYfTrIR5CV36gKU7Bbk34fWx1TqsSZA8ZBGW5s7CzVxcdBe/DkFayJgBERZAREQBERAEREAREQBERAEREAREQBERAEREAREQBERAEREAREQBERAEREAREQBERAEREB//2Q=="/>
          <p:cNvSpPr>
            <a:spLocks noChangeAspect="1" noChangeArrowheads="1"/>
          </p:cNvSpPr>
          <p:nvPr/>
        </p:nvSpPr>
        <p:spPr bwMode="auto">
          <a:xfrm>
            <a:off x="63500" y="-971550"/>
            <a:ext cx="2295525" cy="2000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bsd405.org/Portals/24/homepage/back%20to%20school/images/back-to-school.gif"/>
          <p:cNvPicPr>
            <a:picLocks noChangeAspect="1" noChangeArrowheads="1"/>
          </p:cNvPicPr>
          <p:nvPr/>
        </p:nvPicPr>
        <p:blipFill>
          <a:blip r:embed="rId2" cstate="print"/>
          <a:srcRect/>
          <a:stretch>
            <a:fillRect/>
          </a:stretch>
        </p:blipFill>
        <p:spPr bwMode="auto">
          <a:xfrm>
            <a:off x="5029200" y="1828800"/>
            <a:ext cx="3409950"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a:t>
            </a:r>
            <a:endParaRPr lang="en-US" dirty="0"/>
          </a:p>
        </p:txBody>
      </p:sp>
      <p:sp>
        <p:nvSpPr>
          <p:cNvPr id="3" name="Content Placeholder 2"/>
          <p:cNvSpPr>
            <a:spLocks noGrp="1"/>
          </p:cNvSpPr>
          <p:nvPr>
            <p:ph sz="quarter" idx="1"/>
          </p:nvPr>
        </p:nvSpPr>
        <p:spPr>
          <a:xfrm>
            <a:off x="612648" y="1600200"/>
            <a:ext cx="3883152" cy="4495800"/>
          </a:xfrm>
        </p:spPr>
        <p:txBody>
          <a:bodyPr/>
          <a:lstStyle/>
          <a:p>
            <a:r>
              <a:rPr lang="en-US" dirty="0" smtClean="0"/>
              <a:t>Emphasizes the contributions to society the unit being studies makes</a:t>
            </a:r>
          </a:p>
          <a:p>
            <a:pPr lvl="1"/>
            <a:r>
              <a:rPr lang="en-US" dirty="0" smtClean="0"/>
              <a:t>The part it plays in society</a:t>
            </a:r>
            <a:endParaRPr lang="en-US" dirty="0"/>
          </a:p>
        </p:txBody>
      </p:sp>
      <p:pic>
        <p:nvPicPr>
          <p:cNvPr id="5122" name="Picture 2" descr="http://images.flatworldknowledge.com/barkbrief/barkbrief-fig12_001.jpg"/>
          <p:cNvPicPr>
            <a:picLocks noChangeAspect="1" noChangeArrowheads="1"/>
          </p:cNvPicPr>
          <p:nvPr/>
        </p:nvPicPr>
        <p:blipFill>
          <a:blip r:embed="rId2" cstate="print"/>
          <a:srcRect/>
          <a:stretch>
            <a:fillRect/>
          </a:stretch>
        </p:blipFill>
        <p:spPr bwMode="auto">
          <a:xfrm>
            <a:off x="4267200" y="3048000"/>
            <a:ext cx="4617203"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 Comte, Durkheim</a:t>
            </a:r>
            <a:endParaRPr lang="en-US" dirty="0"/>
          </a:p>
        </p:txBody>
      </p:sp>
      <p:sp>
        <p:nvSpPr>
          <p:cNvPr id="3" name="Content Placeholder 2"/>
          <p:cNvSpPr>
            <a:spLocks noGrp="1"/>
          </p:cNvSpPr>
          <p:nvPr>
            <p:ph sz="quarter" idx="1"/>
          </p:nvPr>
        </p:nvSpPr>
        <p:spPr>
          <a:xfrm>
            <a:off x="0" y="1600200"/>
            <a:ext cx="3730752" cy="4495800"/>
          </a:xfrm>
        </p:spPr>
        <p:txBody>
          <a:bodyPr>
            <a:normAutofit lnSpcReduction="10000"/>
          </a:bodyPr>
          <a:lstStyle/>
          <a:p>
            <a:r>
              <a:rPr lang="en-US" dirty="0" smtClean="0">
                <a:solidFill>
                  <a:srgbClr val="FF0000"/>
                </a:solidFill>
              </a:rPr>
              <a:t>Manifest Functions </a:t>
            </a:r>
            <a:r>
              <a:rPr lang="en-US" dirty="0" smtClean="0"/>
              <a:t>– </a:t>
            </a:r>
          </a:p>
          <a:p>
            <a:pPr>
              <a:buNone/>
            </a:pPr>
            <a:r>
              <a:rPr lang="en-US" dirty="0" smtClean="0"/>
              <a:t>These are consciously intended.</a:t>
            </a:r>
          </a:p>
          <a:p>
            <a:r>
              <a:rPr lang="en-US" dirty="0" smtClean="0">
                <a:solidFill>
                  <a:srgbClr val="FF0000"/>
                </a:solidFill>
              </a:rPr>
              <a:t>Latent Functions </a:t>
            </a:r>
            <a:r>
              <a:rPr lang="en-US" dirty="0" smtClean="0"/>
              <a:t>– </a:t>
            </a:r>
          </a:p>
          <a:p>
            <a:pPr>
              <a:buNone/>
            </a:pPr>
            <a:r>
              <a:rPr lang="en-US" dirty="0" smtClean="0"/>
              <a:t>these are unintended consequences</a:t>
            </a:r>
          </a:p>
          <a:p>
            <a:r>
              <a:rPr lang="en-US" dirty="0" smtClean="0">
                <a:solidFill>
                  <a:srgbClr val="FF0000"/>
                </a:solidFill>
              </a:rPr>
              <a:t>Dysfunction</a:t>
            </a:r>
            <a:r>
              <a:rPr lang="en-US" dirty="0" smtClean="0"/>
              <a:t> – </a:t>
            </a:r>
          </a:p>
          <a:p>
            <a:pPr>
              <a:buNone/>
            </a:pPr>
            <a:r>
              <a:rPr lang="en-US" dirty="0" smtClean="0"/>
              <a:t>elements that have negative effects</a:t>
            </a:r>
            <a:endParaRPr lang="en-US" dirty="0"/>
          </a:p>
        </p:txBody>
      </p:sp>
      <p:pic>
        <p:nvPicPr>
          <p:cNvPr id="4098" name="Picture 2" descr="http://www.advantagesofeducation.com/wp-content/uploads/Education.jpg"/>
          <p:cNvPicPr>
            <a:picLocks noChangeAspect="1" noChangeArrowheads="1"/>
          </p:cNvPicPr>
          <p:nvPr/>
        </p:nvPicPr>
        <p:blipFill>
          <a:blip r:embed="rId2" cstate="print"/>
          <a:srcRect/>
          <a:stretch>
            <a:fillRect/>
          </a:stretch>
        </p:blipFill>
        <p:spPr bwMode="auto">
          <a:xfrm>
            <a:off x="3505200" y="1600200"/>
            <a:ext cx="1278563" cy="1847851"/>
          </a:xfrm>
          <a:prstGeom prst="rect">
            <a:avLst/>
          </a:prstGeom>
          <a:noFill/>
        </p:spPr>
      </p:pic>
      <p:pic>
        <p:nvPicPr>
          <p:cNvPr id="4100" name="Picture 4" descr="http://www.change.freeuk.com/learning/socthink/socialisation.gif"/>
          <p:cNvPicPr>
            <a:picLocks noChangeAspect="1" noChangeArrowheads="1"/>
          </p:cNvPicPr>
          <p:nvPr/>
        </p:nvPicPr>
        <p:blipFill>
          <a:blip r:embed="rId3" cstate="print"/>
          <a:srcRect/>
          <a:stretch>
            <a:fillRect/>
          </a:stretch>
        </p:blipFill>
        <p:spPr bwMode="auto">
          <a:xfrm>
            <a:off x="5410200" y="1600200"/>
            <a:ext cx="3733800" cy="2765778"/>
          </a:xfrm>
          <a:prstGeom prst="rect">
            <a:avLst/>
          </a:prstGeom>
          <a:noFill/>
        </p:spPr>
      </p:pic>
      <p:pic>
        <p:nvPicPr>
          <p:cNvPr id="4102" name="Picture 6" descr="http://www.skylarksings.com/catalog/images/Dumbing.jpg"/>
          <p:cNvPicPr>
            <a:picLocks noChangeAspect="1" noChangeArrowheads="1"/>
          </p:cNvPicPr>
          <p:nvPr/>
        </p:nvPicPr>
        <p:blipFill>
          <a:blip r:embed="rId4" cstate="print"/>
          <a:srcRect/>
          <a:stretch>
            <a:fillRect/>
          </a:stretch>
        </p:blipFill>
        <p:spPr bwMode="auto">
          <a:xfrm>
            <a:off x="4267200" y="4724400"/>
            <a:ext cx="1424178"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linds(horizontal)">
                                      <p:cBhvr>
                                        <p:cTn id="12" dur="500"/>
                                        <p:tgtEl>
                                          <p:spTgt spid="410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blinds(horizontal)">
                                      <p:cBhvr>
                                        <p:cTn id="28" dur="5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a:t>
            </a:r>
            <a:r>
              <a:rPr lang="en-US" dirty="0" smtClean="0"/>
              <a:t>Theory - Marx</a:t>
            </a:r>
            <a:endParaRPr lang="en-US" dirty="0"/>
          </a:p>
        </p:txBody>
      </p:sp>
      <p:sp>
        <p:nvSpPr>
          <p:cNvPr id="3" name="Content Placeholder 2"/>
          <p:cNvSpPr>
            <a:spLocks noGrp="1"/>
          </p:cNvSpPr>
          <p:nvPr>
            <p:ph sz="quarter" idx="1"/>
          </p:nvPr>
        </p:nvSpPr>
        <p:spPr>
          <a:xfrm>
            <a:off x="612648" y="1600200"/>
            <a:ext cx="3197352" cy="2590800"/>
          </a:xfrm>
        </p:spPr>
        <p:txBody>
          <a:bodyPr/>
          <a:lstStyle/>
          <a:p>
            <a:r>
              <a:rPr lang="en-US" dirty="0" smtClean="0"/>
              <a:t>Emphasizes the role that conflict, competition, and constraints play in society</a:t>
            </a:r>
          </a:p>
        </p:txBody>
      </p:sp>
      <p:pic>
        <p:nvPicPr>
          <p:cNvPr id="3074" name="Picture 2" descr="http://dharmabum.typepad.com/.a/6a00e54fb148258834014e87f54cc8970d-320wi"/>
          <p:cNvPicPr>
            <a:picLocks noChangeAspect="1" noChangeArrowheads="1"/>
          </p:cNvPicPr>
          <p:nvPr/>
        </p:nvPicPr>
        <p:blipFill>
          <a:blip r:embed="rId2" cstate="print"/>
          <a:srcRect/>
          <a:stretch>
            <a:fillRect/>
          </a:stretch>
        </p:blipFill>
        <p:spPr bwMode="auto">
          <a:xfrm>
            <a:off x="4495800" y="1752600"/>
            <a:ext cx="2857500" cy="2038350"/>
          </a:xfrm>
          <a:prstGeom prst="rect">
            <a:avLst/>
          </a:prstGeom>
          <a:noFill/>
        </p:spPr>
      </p:pic>
      <p:pic>
        <p:nvPicPr>
          <p:cNvPr id="3076" name="Picture 4" descr="http://www.tennisnow.com/getattachment/37063159-7e27-43af-9d48-4c054c234634/Is-Winning-The-Only-Thing.aspx?maxsidesize=300"/>
          <p:cNvPicPr>
            <a:picLocks noChangeAspect="1" noChangeArrowheads="1"/>
          </p:cNvPicPr>
          <p:nvPr/>
        </p:nvPicPr>
        <p:blipFill>
          <a:blip r:embed="rId3" cstate="print"/>
          <a:srcRect/>
          <a:stretch>
            <a:fillRect/>
          </a:stretch>
        </p:blipFill>
        <p:spPr bwMode="auto">
          <a:xfrm>
            <a:off x="6286500" y="4114800"/>
            <a:ext cx="2857500" cy="2143125"/>
          </a:xfrm>
          <a:prstGeom prst="rect">
            <a:avLst/>
          </a:prstGeom>
          <a:noFill/>
        </p:spPr>
      </p:pic>
      <p:pic>
        <p:nvPicPr>
          <p:cNvPr id="3078" name="Picture 6" descr="http://img.yawoot.com/cf11ed30ad0395dd74c172c13b1e0802.jpg"/>
          <p:cNvPicPr>
            <a:picLocks noChangeAspect="1" noChangeArrowheads="1"/>
          </p:cNvPicPr>
          <p:nvPr/>
        </p:nvPicPr>
        <p:blipFill>
          <a:blip r:embed="rId4" cstate="print"/>
          <a:srcRect/>
          <a:stretch>
            <a:fillRect/>
          </a:stretch>
        </p:blipFill>
        <p:spPr bwMode="auto">
          <a:xfrm>
            <a:off x="685800" y="3886200"/>
            <a:ext cx="4464274"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sz="quarter" idx="1"/>
          </p:nvPr>
        </p:nvSpPr>
        <p:spPr/>
        <p:txBody>
          <a:bodyPr/>
          <a:lstStyle/>
          <a:p>
            <a:r>
              <a:rPr lang="en-US" dirty="0" smtClean="0"/>
              <a:t>Someone who can’t find a job is:</a:t>
            </a:r>
          </a:p>
          <a:p>
            <a:endParaRPr lang="en-US" dirty="0" smtClean="0"/>
          </a:p>
          <a:p>
            <a:r>
              <a:rPr lang="en-US" dirty="0" smtClean="0"/>
              <a:t>Homelessness is a result of:</a:t>
            </a:r>
          </a:p>
          <a:p>
            <a:endParaRPr lang="en-US" dirty="0" smtClean="0"/>
          </a:p>
          <a:p>
            <a:r>
              <a:rPr lang="en-US" dirty="0" smtClean="0"/>
              <a:t>Immigrants are here because: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Content Placeholder 2"/>
          <p:cNvSpPr>
            <a:spLocks noGrp="1"/>
          </p:cNvSpPr>
          <p:nvPr>
            <p:ph sz="quarter" idx="1"/>
          </p:nvPr>
        </p:nvSpPr>
        <p:spPr>
          <a:xfrm>
            <a:off x="612648" y="1600200"/>
            <a:ext cx="3883152" cy="4495800"/>
          </a:xfrm>
        </p:spPr>
        <p:txBody>
          <a:bodyPr/>
          <a:lstStyle/>
          <a:p>
            <a:r>
              <a:rPr lang="en-US" dirty="0" smtClean="0">
                <a:solidFill>
                  <a:srgbClr val="FF0000"/>
                </a:solidFill>
              </a:rPr>
              <a:t>Power</a:t>
            </a:r>
            <a:r>
              <a:rPr lang="en-US" dirty="0" smtClean="0"/>
              <a:t> – </a:t>
            </a:r>
          </a:p>
          <a:p>
            <a:pPr>
              <a:buNone/>
            </a:pPr>
            <a:r>
              <a:rPr lang="en-US" dirty="0" smtClean="0"/>
              <a:t>the ability to control the actions of others</a:t>
            </a:r>
            <a:endParaRPr lang="en-US" dirty="0"/>
          </a:p>
        </p:txBody>
      </p:sp>
      <p:pic>
        <p:nvPicPr>
          <p:cNvPr id="33794" name="Picture 2" descr="http://2.bp.blogspot.com/_qTUDtVkdBJM/S9ZIGKGXviI/AAAAAAAAA2w/3-wKxogvL6M/s1600/awhn137l.jpg"/>
          <p:cNvPicPr>
            <a:picLocks noChangeAspect="1" noChangeArrowheads="1"/>
          </p:cNvPicPr>
          <p:nvPr/>
        </p:nvPicPr>
        <p:blipFill>
          <a:blip r:embed="rId2" cstate="print"/>
          <a:srcRect/>
          <a:stretch>
            <a:fillRect/>
          </a:stretch>
        </p:blipFill>
        <p:spPr bwMode="auto">
          <a:xfrm>
            <a:off x="5562600" y="2362200"/>
            <a:ext cx="3293554" cy="3886200"/>
          </a:xfrm>
          <a:prstGeom prst="rect">
            <a:avLst/>
          </a:prstGeom>
          <a:noFill/>
        </p:spPr>
      </p:pic>
      <p:pic>
        <p:nvPicPr>
          <p:cNvPr id="33796" name="Picture 4" descr="http://allthingslearning.files.wordpress.com/2011/02/thinkers_cartoon.jpg"/>
          <p:cNvPicPr>
            <a:picLocks noChangeAspect="1" noChangeArrowheads="1"/>
          </p:cNvPicPr>
          <p:nvPr/>
        </p:nvPicPr>
        <p:blipFill>
          <a:blip r:embed="rId3" cstate="print"/>
          <a:srcRect/>
          <a:stretch>
            <a:fillRect/>
          </a:stretch>
        </p:blipFill>
        <p:spPr bwMode="auto">
          <a:xfrm>
            <a:off x="1447800" y="3320796"/>
            <a:ext cx="3207166" cy="3431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sz="quarter" idx="1"/>
          </p:nvPr>
        </p:nvSpPr>
        <p:spPr>
          <a:xfrm>
            <a:off x="612648" y="1600200"/>
            <a:ext cx="3959352" cy="4495800"/>
          </a:xfrm>
        </p:spPr>
        <p:txBody>
          <a:bodyPr/>
          <a:lstStyle/>
          <a:p>
            <a:r>
              <a:rPr lang="en-US" dirty="0" smtClean="0"/>
              <a:t>Looks at the interactions of people based on mutually understood </a:t>
            </a:r>
            <a:r>
              <a:rPr lang="en-US" dirty="0" smtClean="0">
                <a:solidFill>
                  <a:srgbClr val="FF0000"/>
                </a:solidFill>
              </a:rPr>
              <a:t>symbols</a:t>
            </a:r>
          </a:p>
          <a:p>
            <a:pPr lvl="1"/>
            <a:r>
              <a:rPr lang="en-US" dirty="0" smtClean="0"/>
              <a:t>Everyone needs to know that </a:t>
            </a:r>
            <a:r>
              <a:rPr lang="en-US" dirty="0" smtClean="0">
                <a:solidFill>
                  <a:srgbClr val="00B050"/>
                </a:solidFill>
              </a:rPr>
              <a:t>red</a:t>
            </a:r>
            <a:r>
              <a:rPr lang="en-US" dirty="0" smtClean="0"/>
              <a:t> means stop</a:t>
            </a:r>
          </a:p>
          <a:p>
            <a:pPr lvl="1"/>
            <a:endParaRPr lang="en-US" dirty="0" smtClean="0"/>
          </a:p>
          <a:p>
            <a:endParaRPr lang="en-US" dirty="0"/>
          </a:p>
        </p:txBody>
      </p:sp>
      <p:pic>
        <p:nvPicPr>
          <p:cNvPr id="2050" name="Picture 2" descr="http://t0.gstatic.com/images?q=tbn:ANd9GcSZzrHTVhjI-mt3xU8jYFTbnHIZ9PWrUkIU6WtNO10HFolNREsmB1_pollE"/>
          <p:cNvPicPr>
            <a:picLocks noChangeAspect="1" noChangeArrowheads="1"/>
          </p:cNvPicPr>
          <p:nvPr/>
        </p:nvPicPr>
        <p:blipFill>
          <a:blip r:embed="rId2" cstate="print"/>
          <a:srcRect/>
          <a:stretch>
            <a:fillRect/>
          </a:stretch>
        </p:blipFill>
        <p:spPr bwMode="auto">
          <a:xfrm>
            <a:off x="5791200" y="1524000"/>
            <a:ext cx="1990725" cy="2295526"/>
          </a:xfrm>
          <a:prstGeom prst="rect">
            <a:avLst/>
          </a:prstGeom>
          <a:noFill/>
        </p:spPr>
      </p:pic>
      <p:pic>
        <p:nvPicPr>
          <p:cNvPr id="2052" name="Picture 4" descr="http://www.toptipspot.com/tips/arts-crafts/howto/images/whistling.jpg"/>
          <p:cNvPicPr>
            <a:picLocks noChangeAspect="1" noChangeArrowheads="1"/>
          </p:cNvPicPr>
          <p:nvPr/>
        </p:nvPicPr>
        <p:blipFill>
          <a:blip r:embed="rId3" cstate="print"/>
          <a:srcRect/>
          <a:stretch>
            <a:fillRect/>
          </a:stretch>
        </p:blipFill>
        <p:spPr bwMode="auto">
          <a:xfrm>
            <a:off x="5334000" y="4114800"/>
            <a:ext cx="285750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Interactionism</a:t>
            </a:r>
            <a:endParaRPr lang="en-US" dirty="0"/>
          </a:p>
        </p:txBody>
      </p:sp>
      <p:sp>
        <p:nvSpPr>
          <p:cNvPr id="3" name="Content Placeholder 2"/>
          <p:cNvSpPr>
            <a:spLocks noGrp="1"/>
          </p:cNvSpPr>
          <p:nvPr>
            <p:ph sz="quarter" idx="1"/>
          </p:nvPr>
        </p:nvSpPr>
        <p:spPr>
          <a:xfrm>
            <a:off x="612648" y="1600200"/>
            <a:ext cx="3654552" cy="4495800"/>
          </a:xfrm>
        </p:spPr>
        <p:txBody>
          <a:bodyPr/>
          <a:lstStyle/>
          <a:p>
            <a:r>
              <a:rPr lang="en-US" dirty="0" smtClean="0">
                <a:solidFill>
                  <a:srgbClr val="FF0000"/>
                </a:solidFill>
              </a:rPr>
              <a:t>Dramaturgy</a:t>
            </a:r>
            <a:r>
              <a:rPr lang="en-US" dirty="0" smtClean="0"/>
              <a:t> – </a:t>
            </a:r>
          </a:p>
          <a:p>
            <a:pPr>
              <a:buNone/>
            </a:pPr>
            <a:r>
              <a:rPr lang="en-US" dirty="0" smtClean="0"/>
              <a:t>in real life you are like an actor/actress in a play.</a:t>
            </a:r>
          </a:p>
          <a:p>
            <a:endParaRPr lang="en-US" dirty="0"/>
          </a:p>
        </p:txBody>
      </p:sp>
      <p:pic>
        <p:nvPicPr>
          <p:cNvPr id="1030" name="Picture 6" descr="http://www.firehow.com/images/stories/users/683/man-business-suit-a300pg060209.jpg"/>
          <p:cNvPicPr>
            <a:picLocks noChangeAspect="1" noChangeArrowheads="1"/>
          </p:cNvPicPr>
          <p:nvPr/>
        </p:nvPicPr>
        <p:blipFill>
          <a:blip r:embed="rId2" cstate="print"/>
          <a:srcRect/>
          <a:stretch>
            <a:fillRect/>
          </a:stretch>
        </p:blipFill>
        <p:spPr bwMode="auto">
          <a:xfrm>
            <a:off x="6705600" y="1600200"/>
            <a:ext cx="1943100" cy="2590800"/>
          </a:xfrm>
          <a:prstGeom prst="rect">
            <a:avLst/>
          </a:prstGeom>
          <a:noFill/>
        </p:spPr>
      </p:pic>
      <p:pic>
        <p:nvPicPr>
          <p:cNvPr id="1032" name="Picture 8" descr="http://cdn.ngin.com/attachments/sponsor/1062/3405/Osborn_-_Head_element_view.jpg"/>
          <p:cNvPicPr>
            <a:picLocks noChangeAspect="1" noChangeArrowheads="1"/>
          </p:cNvPicPr>
          <p:nvPr/>
        </p:nvPicPr>
        <p:blipFill>
          <a:blip r:embed="rId3" cstate="print"/>
          <a:srcRect/>
          <a:stretch>
            <a:fillRect/>
          </a:stretch>
        </p:blipFill>
        <p:spPr bwMode="auto">
          <a:xfrm>
            <a:off x="4343400" y="1828800"/>
            <a:ext cx="1905000" cy="1905000"/>
          </a:xfrm>
          <a:prstGeom prst="rect">
            <a:avLst/>
          </a:prstGeom>
          <a:noFill/>
        </p:spPr>
      </p:pic>
      <p:pic>
        <p:nvPicPr>
          <p:cNvPr id="1034" name="Picture 10" descr="http://cdn.ngin.com/attachments/photo/1136/6648/IMG_2251_medium.JPG"/>
          <p:cNvPicPr>
            <a:picLocks noChangeAspect="1" noChangeArrowheads="1"/>
          </p:cNvPicPr>
          <p:nvPr/>
        </p:nvPicPr>
        <p:blipFill>
          <a:blip r:embed="rId4" cstate="print"/>
          <a:srcRect t="28065" r="2545"/>
          <a:stretch>
            <a:fillRect/>
          </a:stretch>
        </p:blipFill>
        <p:spPr bwMode="auto">
          <a:xfrm>
            <a:off x="4191000" y="4495800"/>
            <a:ext cx="4177145"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Sociology</a:t>
            </a:r>
            <a:endParaRPr lang="en-US" dirty="0"/>
          </a:p>
        </p:txBody>
      </p:sp>
      <p:sp>
        <p:nvSpPr>
          <p:cNvPr id="3" name="Content Placeholder 2"/>
          <p:cNvSpPr>
            <a:spLocks noGrp="1"/>
          </p:cNvSpPr>
          <p:nvPr>
            <p:ph sz="quarter" idx="1"/>
          </p:nvPr>
        </p:nvSpPr>
        <p:spPr>
          <a:xfrm>
            <a:off x="612648" y="1600200"/>
            <a:ext cx="3730752" cy="5257800"/>
          </a:xfrm>
        </p:spPr>
        <p:txBody>
          <a:bodyPr/>
          <a:lstStyle/>
          <a:p>
            <a:r>
              <a:rPr lang="en-US" dirty="0" smtClean="0">
                <a:solidFill>
                  <a:srgbClr val="FF0000"/>
                </a:solidFill>
              </a:rPr>
              <a:t>Perspective</a:t>
            </a:r>
            <a:r>
              <a:rPr lang="en-US" dirty="0" smtClean="0"/>
              <a:t> – </a:t>
            </a:r>
          </a:p>
          <a:p>
            <a:pPr>
              <a:buNone/>
            </a:pPr>
            <a:r>
              <a:rPr lang="en-US" dirty="0" smtClean="0"/>
              <a:t>point-of-view</a:t>
            </a:r>
          </a:p>
          <a:p>
            <a:r>
              <a:rPr lang="en-US" dirty="0" smtClean="0">
                <a:solidFill>
                  <a:srgbClr val="FF0000"/>
                </a:solidFill>
              </a:rPr>
              <a:t>Sociology</a:t>
            </a:r>
            <a:r>
              <a:rPr lang="en-US" dirty="0" smtClean="0"/>
              <a:t> – </a:t>
            </a:r>
          </a:p>
          <a:p>
            <a:pPr>
              <a:buNone/>
            </a:pPr>
            <a:r>
              <a:rPr lang="en-US" dirty="0" smtClean="0"/>
              <a:t>scientific study of human </a:t>
            </a:r>
            <a:r>
              <a:rPr lang="en-US" b="1" u="sng" dirty="0" smtClean="0"/>
              <a:t>social</a:t>
            </a:r>
            <a:r>
              <a:rPr lang="en-US" dirty="0" smtClean="0"/>
              <a:t> behavior</a:t>
            </a:r>
          </a:p>
          <a:p>
            <a:r>
              <a:rPr lang="en-US" dirty="0" smtClean="0">
                <a:solidFill>
                  <a:srgbClr val="FF0000"/>
                </a:solidFill>
              </a:rPr>
              <a:t>Sociological perspective </a:t>
            </a:r>
            <a:r>
              <a:rPr lang="en-US" dirty="0" smtClean="0"/>
              <a:t>– </a:t>
            </a:r>
          </a:p>
          <a:p>
            <a:pPr>
              <a:buNone/>
            </a:pPr>
            <a:r>
              <a:rPr lang="en-US" dirty="0" smtClean="0"/>
              <a:t>How people act in groups, not as individuals</a:t>
            </a:r>
          </a:p>
          <a:p>
            <a:endParaRPr lang="en-US" dirty="0" smtClean="0"/>
          </a:p>
          <a:p>
            <a:endParaRPr lang="en-US" dirty="0" smtClean="0"/>
          </a:p>
          <a:p>
            <a:endParaRPr lang="en-US" dirty="0"/>
          </a:p>
        </p:txBody>
      </p:sp>
      <p:pic>
        <p:nvPicPr>
          <p:cNvPr id="15362" name="Picture 2" descr="http://upload.wikimedia.org/wikipedia/en/b/b9/When_Did_Ignorance_Become_A_Point_Of_View%3F_Cover.jpg"/>
          <p:cNvPicPr>
            <a:picLocks noChangeAspect="1" noChangeArrowheads="1"/>
          </p:cNvPicPr>
          <p:nvPr/>
        </p:nvPicPr>
        <p:blipFill>
          <a:blip r:embed="rId3" cstate="print"/>
          <a:srcRect/>
          <a:stretch>
            <a:fillRect/>
          </a:stretch>
        </p:blipFill>
        <p:spPr bwMode="auto">
          <a:xfrm>
            <a:off x="4343400" y="1600200"/>
            <a:ext cx="1928813" cy="2057401"/>
          </a:xfrm>
          <a:prstGeom prst="rect">
            <a:avLst/>
          </a:prstGeom>
          <a:noFill/>
        </p:spPr>
      </p:pic>
      <p:pic>
        <p:nvPicPr>
          <p:cNvPr id="15364" name="Picture 4" descr="http://1.bp.blogspot.com/-Ia1Jb5WGAQ4/TefNzV3k1iI/AAAAAAAAAuE/-Wp9ex3U_xs/s1600/obi-wan-ghost.png"/>
          <p:cNvPicPr>
            <a:picLocks noChangeAspect="1" noChangeArrowheads="1"/>
          </p:cNvPicPr>
          <p:nvPr/>
        </p:nvPicPr>
        <p:blipFill>
          <a:blip r:embed="rId4" cstate="print"/>
          <a:srcRect/>
          <a:stretch>
            <a:fillRect/>
          </a:stretch>
        </p:blipFill>
        <p:spPr bwMode="auto">
          <a:xfrm>
            <a:off x="6400800" y="1752600"/>
            <a:ext cx="2527788" cy="1752600"/>
          </a:xfrm>
          <a:prstGeom prst="rect">
            <a:avLst/>
          </a:prstGeom>
          <a:noFill/>
        </p:spPr>
      </p:pic>
      <p:pic>
        <p:nvPicPr>
          <p:cNvPr id="15366" name="Picture 6" descr="http://www.isport.com/images/picture/thumbnails/Img_184321_105196_160x120.jpg"/>
          <p:cNvPicPr>
            <a:picLocks noChangeAspect="1" noChangeArrowheads="1"/>
          </p:cNvPicPr>
          <p:nvPr/>
        </p:nvPicPr>
        <p:blipFill>
          <a:blip r:embed="rId5" cstate="print"/>
          <a:srcRect/>
          <a:stretch>
            <a:fillRect/>
          </a:stretch>
        </p:blipFill>
        <p:spPr bwMode="auto">
          <a:xfrm>
            <a:off x="6604002" y="4038600"/>
            <a:ext cx="2539998" cy="1905000"/>
          </a:xfrm>
          <a:prstGeom prst="rect">
            <a:avLst/>
          </a:prstGeom>
          <a:noFill/>
        </p:spPr>
      </p:pic>
      <p:pic>
        <p:nvPicPr>
          <p:cNvPr id="15368" name="Picture 8" descr="http://profile.ak.fbcdn.net/hprofile-ak-snc4/188031_219335528080937_2331024_n.jpg"/>
          <p:cNvPicPr>
            <a:picLocks noChangeAspect="1" noChangeArrowheads="1"/>
          </p:cNvPicPr>
          <p:nvPr/>
        </p:nvPicPr>
        <p:blipFill>
          <a:blip r:embed="rId6" cstate="print"/>
          <a:srcRect/>
          <a:stretch>
            <a:fillRect/>
          </a:stretch>
        </p:blipFill>
        <p:spPr bwMode="auto">
          <a:xfrm>
            <a:off x="4267200" y="4343400"/>
            <a:ext cx="2286000" cy="1524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Patterns</a:t>
            </a:r>
            <a:endParaRPr lang="en-US" dirty="0"/>
          </a:p>
        </p:txBody>
      </p:sp>
      <p:sp>
        <p:nvSpPr>
          <p:cNvPr id="3" name="Content Placeholder 2"/>
          <p:cNvSpPr>
            <a:spLocks noGrp="1"/>
          </p:cNvSpPr>
          <p:nvPr>
            <p:ph sz="quarter" idx="1"/>
          </p:nvPr>
        </p:nvSpPr>
        <p:spPr>
          <a:xfrm>
            <a:off x="612648" y="1600200"/>
            <a:ext cx="4111752" cy="1981200"/>
          </a:xfrm>
        </p:spPr>
        <p:txBody>
          <a:bodyPr>
            <a:normAutofit fontScale="77500" lnSpcReduction="20000"/>
          </a:bodyPr>
          <a:lstStyle/>
          <a:p>
            <a:r>
              <a:rPr lang="en-US" dirty="0" smtClean="0">
                <a:solidFill>
                  <a:srgbClr val="FF0000"/>
                </a:solidFill>
              </a:rPr>
              <a:t>Social Structure</a:t>
            </a:r>
            <a:r>
              <a:rPr lang="en-US" dirty="0" smtClean="0"/>
              <a:t> – </a:t>
            </a:r>
          </a:p>
          <a:p>
            <a:pPr>
              <a:buNone/>
            </a:pPr>
            <a:r>
              <a:rPr lang="en-US" dirty="0" smtClean="0"/>
              <a:t>patterns of interactions between people in a social environment</a:t>
            </a:r>
          </a:p>
          <a:p>
            <a:pPr lvl="1"/>
            <a:r>
              <a:rPr lang="en-US" dirty="0" smtClean="0"/>
              <a:t>What patterns of behavior do teacher’s and students have?</a:t>
            </a:r>
            <a:endParaRPr lang="en-US" dirty="0"/>
          </a:p>
        </p:txBody>
      </p:sp>
      <p:pic>
        <p:nvPicPr>
          <p:cNvPr id="14338" name="Picture 2" descr="http://www.mckinneyisd.net/news/teacher-of-the-year/images/Braswell,%20CyLynn.jpg"/>
          <p:cNvPicPr>
            <a:picLocks noChangeAspect="1" noChangeArrowheads="1"/>
          </p:cNvPicPr>
          <p:nvPr/>
        </p:nvPicPr>
        <p:blipFill>
          <a:blip r:embed="rId2" cstate="print"/>
          <a:srcRect/>
          <a:stretch>
            <a:fillRect/>
          </a:stretch>
        </p:blipFill>
        <p:spPr bwMode="auto">
          <a:xfrm>
            <a:off x="4572000" y="1600200"/>
            <a:ext cx="1428750" cy="1790701"/>
          </a:xfrm>
          <a:prstGeom prst="rect">
            <a:avLst/>
          </a:prstGeom>
          <a:noFill/>
        </p:spPr>
      </p:pic>
      <p:pic>
        <p:nvPicPr>
          <p:cNvPr id="14340" name="Picture 4" descr="http://boydvolleyball.pbworks.com/f/1249512257/kel.JPG"/>
          <p:cNvPicPr>
            <a:picLocks noChangeAspect="1" noChangeArrowheads="1"/>
          </p:cNvPicPr>
          <p:nvPr/>
        </p:nvPicPr>
        <p:blipFill>
          <a:blip r:embed="rId3" cstate="print"/>
          <a:srcRect/>
          <a:stretch>
            <a:fillRect/>
          </a:stretch>
        </p:blipFill>
        <p:spPr bwMode="auto">
          <a:xfrm>
            <a:off x="6172200" y="1524000"/>
            <a:ext cx="1438275" cy="1495426"/>
          </a:xfrm>
          <a:prstGeom prst="rect">
            <a:avLst/>
          </a:prstGeom>
          <a:noFill/>
        </p:spPr>
      </p:pic>
      <p:pic>
        <p:nvPicPr>
          <p:cNvPr id="14342" name="Picture 6" descr="http://legacy.mckinneyisd.net/Campuses/school_websites/boyd/Admin/images/adams,%20dawn.jpg"/>
          <p:cNvPicPr>
            <a:picLocks noChangeAspect="1" noChangeArrowheads="1"/>
          </p:cNvPicPr>
          <p:nvPr/>
        </p:nvPicPr>
        <p:blipFill>
          <a:blip r:embed="rId4" cstate="print"/>
          <a:srcRect/>
          <a:stretch>
            <a:fillRect/>
          </a:stretch>
        </p:blipFill>
        <p:spPr bwMode="auto">
          <a:xfrm>
            <a:off x="7772400" y="1676400"/>
            <a:ext cx="1097280" cy="1371600"/>
          </a:xfrm>
          <a:prstGeom prst="rect">
            <a:avLst/>
          </a:prstGeom>
          <a:noFill/>
        </p:spPr>
      </p:pic>
      <p:pic>
        <p:nvPicPr>
          <p:cNvPr id="14344" name="Picture 8" descr="http://boydvolleyball.pbworks.com/f/court.JPG"/>
          <p:cNvPicPr>
            <a:picLocks noChangeAspect="1" noChangeArrowheads="1"/>
          </p:cNvPicPr>
          <p:nvPr/>
        </p:nvPicPr>
        <p:blipFill>
          <a:blip r:embed="rId5" cstate="print"/>
          <a:srcRect/>
          <a:stretch>
            <a:fillRect/>
          </a:stretch>
        </p:blipFill>
        <p:spPr bwMode="auto">
          <a:xfrm>
            <a:off x="6096000" y="3276600"/>
            <a:ext cx="1428750" cy="1562100"/>
          </a:xfrm>
          <a:prstGeom prst="rect">
            <a:avLst/>
          </a:prstGeom>
          <a:noFill/>
        </p:spPr>
      </p:pic>
      <p:pic>
        <p:nvPicPr>
          <p:cNvPr id="14346" name="Picture 10" descr="http://www.mckinneyisd.net/news/teacher-of-the-year/images/frink-sheila.jpg"/>
          <p:cNvPicPr>
            <a:picLocks noChangeAspect="1" noChangeArrowheads="1"/>
          </p:cNvPicPr>
          <p:nvPr/>
        </p:nvPicPr>
        <p:blipFill>
          <a:blip r:embed="rId6" cstate="print"/>
          <a:srcRect/>
          <a:stretch>
            <a:fillRect/>
          </a:stretch>
        </p:blipFill>
        <p:spPr bwMode="auto">
          <a:xfrm>
            <a:off x="7715250" y="3124200"/>
            <a:ext cx="1428750" cy="2000251"/>
          </a:xfrm>
          <a:prstGeom prst="rect">
            <a:avLst/>
          </a:prstGeom>
          <a:noFill/>
        </p:spPr>
      </p:pic>
      <p:pic>
        <p:nvPicPr>
          <p:cNvPr id="14348" name="Picture 12" descr="http://mckinneyblog.dallasnews.com/assets_c/2009/12/boydarea8%20(Small)-thumb-200x131-65732.jpg"/>
          <p:cNvPicPr>
            <a:picLocks noChangeAspect="1" noChangeArrowheads="1"/>
          </p:cNvPicPr>
          <p:nvPr/>
        </p:nvPicPr>
        <p:blipFill>
          <a:blip r:embed="rId7" cstate="print"/>
          <a:srcRect/>
          <a:stretch>
            <a:fillRect/>
          </a:stretch>
        </p:blipFill>
        <p:spPr bwMode="auto">
          <a:xfrm>
            <a:off x="381000" y="3581400"/>
            <a:ext cx="1905000" cy="1247775"/>
          </a:xfrm>
          <a:prstGeom prst="rect">
            <a:avLst/>
          </a:prstGeom>
          <a:noFill/>
        </p:spPr>
      </p:pic>
      <p:pic>
        <p:nvPicPr>
          <p:cNvPr id="14350" name="Picture 14" descr="http://boydsportsmedicine.files.wordpress.com/2010/08/100_1257.jpg"/>
          <p:cNvPicPr>
            <a:picLocks noChangeAspect="1" noChangeArrowheads="1"/>
          </p:cNvPicPr>
          <p:nvPr/>
        </p:nvPicPr>
        <p:blipFill>
          <a:blip r:embed="rId8" cstate="print"/>
          <a:srcRect/>
          <a:stretch>
            <a:fillRect/>
          </a:stretch>
        </p:blipFill>
        <p:spPr bwMode="auto">
          <a:xfrm>
            <a:off x="2514600" y="3505200"/>
            <a:ext cx="2336800" cy="1752600"/>
          </a:xfrm>
          <a:prstGeom prst="rect">
            <a:avLst/>
          </a:prstGeom>
          <a:noFill/>
        </p:spPr>
      </p:pic>
      <p:pic>
        <p:nvPicPr>
          <p:cNvPr id="14352" name="Picture 16" descr="http://a.espncdn.com/photo/2011/0416/bos_e_boyd_soccer_b1_300.jpg"/>
          <p:cNvPicPr>
            <a:picLocks noChangeAspect="1" noChangeArrowheads="1"/>
          </p:cNvPicPr>
          <p:nvPr/>
        </p:nvPicPr>
        <p:blipFill>
          <a:blip r:embed="rId9" cstate="print"/>
          <a:srcRect/>
          <a:stretch>
            <a:fillRect/>
          </a:stretch>
        </p:blipFill>
        <p:spPr bwMode="auto">
          <a:xfrm>
            <a:off x="228600" y="5384800"/>
            <a:ext cx="2209800" cy="1473200"/>
          </a:xfrm>
          <a:prstGeom prst="rect">
            <a:avLst/>
          </a:prstGeom>
          <a:noFill/>
        </p:spPr>
      </p:pic>
      <p:pic>
        <p:nvPicPr>
          <p:cNvPr id="14354" name="Picture 18" descr="http://profile.ak.fbcdn.net/hprofile-ak-snc4/211124_219490484739882_7493950_n.jpg"/>
          <p:cNvPicPr>
            <a:picLocks noChangeAspect="1" noChangeArrowheads="1"/>
          </p:cNvPicPr>
          <p:nvPr/>
        </p:nvPicPr>
        <p:blipFill>
          <a:blip r:embed="rId10" cstate="print"/>
          <a:srcRect/>
          <a:stretch>
            <a:fillRect/>
          </a:stretch>
        </p:blipFill>
        <p:spPr bwMode="auto">
          <a:xfrm>
            <a:off x="3429000" y="5410200"/>
            <a:ext cx="1981200" cy="1320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Acquiring the Social Imagination</a:t>
            </a:r>
            <a:endParaRPr lang="en-US" dirty="0"/>
          </a:p>
        </p:txBody>
      </p:sp>
      <p:sp>
        <p:nvSpPr>
          <p:cNvPr id="3" name="Content Placeholder 2"/>
          <p:cNvSpPr>
            <a:spLocks noGrp="1"/>
          </p:cNvSpPr>
          <p:nvPr>
            <p:ph sz="quarter" idx="1"/>
          </p:nvPr>
        </p:nvSpPr>
        <p:spPr>
          <a:xfrm>
            <a:off x="612648" y="1600200"/>
            <a:ext cx="3273552" cy="2819400"/>
          </a:xfrm>
        </p:spPr>
        <p:txBody>
          <a:bodyPr/>
          <a:lstStyle/>
          <a:p>
            <a:r>
              <a:rPr lang="en-US" dirty="0" smtClean="0">
                <a:solidFill>
                  <a:srgbClr val="FF0000"/>
                </a:solidFill>
              </a:rPr>
              <a:t>Sociological Imagination </a:t>
            </a:r>
            <a:r>
              <a:rPr lang="en-US" dirty="0" smtClean="0"/>
              <a:t>– seeing the link between society and self</a:t>
            </a:r>
            <a:endParaRPr lang="en-US" dirty="0"/>
          </a:p>
        </p:txBody>
      </p:sp>
      <p:pic>
        <p:nvPicPr>
          <p:cNvPr id="13314" name="Picture 2" descr="http://benefitbidding.com/auctions/Mckinney%20Boyd%20Baseball/images/boyd.jpg"/>
          <p:cNvPicPr>
            <a:picLocks noChangeAspect="1" noChangeArrowheads="1"/>
          </p:cNvPicPr>
          <p:nvPr/>
        </p:nvPicPr>
        <p:blipFill>
          <a:blip r:embed="rId3" cstate="print"/>
          <a:srcRect/>
          <a:stretch>
            <a:fillRect/>
          </a:stretch>
        </p:blipFill>
        <p:spPr bwMode="auto">
          <a:xfrm>
            <a:off x="5715000" y="1676400"/>
            <a:ext cx="2778555" cy="1850518"/>
          </a:xfrm>
          <a:prstGeom prst="rect">
            <a:avLst/>
          </a:prstGeom>
          <a:noFill/>
        </p:spPr>
      </p:pic>
      <p:pic>
        <p:nvPicPr>
          <p:cNvPr id="13316" name="Picture 4" descr="http://www.utexas.edu/pharmacy/general/experiential/regions/DFW/images/dfw_home.jpg"/>
          <p:cNvPicPr>
            <a:picLocks noChangeAspect="1" noChangeArrowheads="1"/>
          </p:cNvPicPr>
          <p:nvPr/>
        </p:nvPicPr>
        <p:blipFill>
          <a:blip r:embed="rId4" cstate="print"/>
          <a:srcRect/>
          <a:stretch>
            <a:fillRect/>
          </a:stretch>
        </p:blipFill>
        <p:spPr bwMode="auto">
          <a:xfrm>
            <a:off x="6400799" y="3581400"/>
            <a:ext cx="2365375" cy="1524000"/>
          </a:xfrm>
          <a:prstGeom prst="rect">
            <a:avLst/>
          </a:prstGeom>
          <a:noFill/>
        </p:spPr>
      </p:pic>
      <p:pic>
        <p:nvPicPr>
          <p:cNvPr id="13318" name="Picture 6" descr="http://www.kooziez.com/koozie-blog/wp-content/uploads/2010/09/State-of-Texas-Koozie.jpg"/>
          <p:cNvPicPr>
            <a:picLocks noChangeAspect="1" noChangeArrowheads="1"/>
          </p:cNvPicPr>
          <p:nvPr/>
        </p:nvPicPr>
        <p:blipFill>
          <a:blip r:embed="rId5" cstate="print"/>
          <a:srcRect/>
          <a:stretch>
            <a:fillRect/>
          </a:stretch>
        </p:blipFill>
        <p:spPr bwMode="auto">
          <a:xfrm>
            <a:off x="4114800" y="4585945"/>
            <a:ext cx="2101502" cy="2005355"/>
          </a:xfrm>
          <a:prstGeom prst="rect">
            <a:avLst/>
          </a:prstGeom>
          <a:noFill/>
        </p:spPr>
      </p:pic>
      <p:pic>
        <p:nvPicPr>
          <p:cNvPr id="13320" name="Picture 8" descr="http://delvallesprocessserving.com/wp-content/uploads/2010/09/dbi_flag_usa.gif"/>
          <p:cNvPicPr>
            <a:picLocks noChangeAspect="1" noChangeArrowheads="1"/>
          </p:cNvPicPr>
          <p:nvPr/>
        </p:nvPicPr>
        <p:blipFill>
          <a:blip r:embed="rId6" cstate="print"/>
          <a:srcRect/>
          <a:stretch>
            <a:fillRect/>
          </a:stretch>
        </p:blipFill>
        <p:spPr bwMode="auto">
          <a:xfrm>
            <a:off x="152400" y="4787900"/>
            <a:ext cx="2667000" cy="177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sociology</a:t>
            </a:r>
            <a:endParaRPr lang="en-US" dirty="0"/>
          </a:p>
        </p:txBody>
      </p:sp>
      <p:sp>
        <p:nvSpPr>
          <p:cNvPr id="3" name="Subtitle 2"/>
          <p:cNvSpPr>
            <a:spLocks noGrp="1"/>
          </p:cNvSpPr>
          <p:nvPr>
            <p:ph type="subTitle" idx="1"/>
          </p:nvPr>
        </p:nvSpPr>
        <p:spPr/>
        <p:txBody>
          <a:bodyPr/>
          <a:lstStyle/>
          <a:p>
            <a:r>
              <a:rPr lang="en-US" dirty="0" smtClean="0"/>
              <a:t>2 – Origins of Sociology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53400" cy="990600"/>
          </a:xfrm>
        </p:spPr>
        <p:txBody>
          <a:bodyPr/>
          <a:lstStyle/>
          <a:p>
            <a:r>
              <a:rPr lang="en-US" dirty="0" smtClean="0"/>
              <a:t>European Origins – Auguste Comte</a:t>
            </a:r>
            <a:endParaRPr lang="en-US" dirty="0"/>
          </a:p>
        </p:txBody>
      </p:sp>
      <p:sp>
        <p:nvSpPr>
          <p:cNvPr id="3" name="Content Placeholder 2"/>
          <p:cNvSpPr>
            <a:spLocks noGrp="1"/>
          </p:cNvSpPr>
          <p:nvPr>
            <p:ph sz="quarter" idx="1"/>
          </p:nvPr>
        </p:nvSpPr>
        <p:spPr>
          <a:xfrm>
            <a:off x="612648" y="1600200"/>
            <a:ext cx="3654552" cy="1981200"/>
          </a:xfrm>
        </p:spPr>
        <p:txBody>
          <a:bodyPr>
            <a:normAutofit/>
          </a:bodyPr>
          <a:lstStyle/>
          <a:p>
            <a:r>
              <a:rPr lang="en-US" dirty="0" smtClean="0">
                <a:solidFill>
                  <a:srgbClr val="FF0000"/>
                </a:solidFill>
              </a:rPr>
              <a:t>Positivism</a:t>
            </a:r>
            <a:r>
              <a:rPr lang="en-US" dirty="0" smtClean="0"/>
              <a:t> – </a:t>
            </a:r>
          </a:p>
          <a:p>
            <a:pPr>
              <a:buNone/>
            </a:pPr>
            <a:r>
              <a:rPr lang="en-US" dirty="0" smtClean="0"/>
              <a:t>Science should be the foundation of society</a:t>
            </a:r>
          </a:p>
        </p:txBody>
      </p:sp>
      <p:pic>
        <p:nvPicPr>
          <p:cNvPr id="11266" name="Picture 2" descr="http://www.philosophyprofessor.com/images/philosophers/auguste-comte.jpg"/>
          <p:cNvPicPr>
            <a:picLocks noChangeAspect="1" noChangeArrowheads="1"/>
          </p:cNvPicPr>
          <p:nvPr/>
        </p:nvPicPr>
        <p:blipFill>
          <a:blip r:embed="rId2" cstate="print"/>
          <a:srcRect/>
          <a:stretch>
            <a:fillRect/>
          </a:stretch>
        </p:blipFill>
        <p:spPr bwMode="auto">
          <a:xfrm>
            <a:off x="8077200" y="0"/>
            <a:ext cx="919734" cy="1295400"/>
          </a:xfrm>
          <a:prstGeom prst="rect">
            <a:avLst/>
          </a:prstGeom>
          <a:noFill/>
        </p:spPr>
      </p:pic>
      <p:pic>
        <p:nvPicPr>
          <p:cNvPr id="11268" name="Picture 4" descr="http://listverse.files.wordpress.com/2007/11/positivism.gif"/>
          <p:cNvPicPr>
            <a:picLocks noChangeAspect="1" noChangeArrowheads="1"/>
          </p:cNvPicPr>
          <p:nvPr/>
        </p:nvPicPr>
        <p:blipFill>
          <a:blip r:embed="rId3" cstate="print"/>
          <a:srcRect/>
          <a:stretch>
            <a:fillRect/>
          </a:stretch>
        </p:blipFill>
        <p:spPr bwMode="auto">
          <a:xfrm>
            <a:off x="228600" y="3352800"/>
            <a:ext cx="4953000" cy="3355970"/>
          </a:xfrm>
          <a:prstGeom prst="rect">
            <a:avLst/>
          </a:prstGeom>
          <a:noFill/>
        </p:spPr>
      </p:pic>
      <p:pic>
        <p:nvPicPr>
          <p:cNvPr id="4" name="Picture 2" descr="http://www.screentreats.com/images/iphone-wallpapers/screentreats-iphone-wallpapers-0015-science.jpg"/>
          <p:cNvPicPr>
            <a:picLocks noChangeAspect="1" noChangeArrowheads="1"/>
          </p:cNvPicPr>
          <p:nvPr/>
        </p:nvPicPr>
        <p:blipFill>
          <a:blip r:embed="rId4" cstate="print"/>
          <a:srcRect t="17778" b="17778"/>
          <a:stretch>
            <a:fillRect/>
          </a:stretch>
        </p:blipFill>
        <p:spPr bwMode="auto">
          <a:xfrm>
            <a:off x="4191000" y="1600200"/>
            <a:ext cx="1576552" cy="1524000"/>
          </a:xfrm>
          <a:prstGeom prst="rect">
            <a:avLst/>
          </a:prstGeom>
          <a:noFill/>
        </p:spPr>
      </p:pic>
      <p:pic>
        <p:nvPicPr>
          <p:cNvPr id="11270" name="Picture 6" descr="http://thetechnologicalcitizen.com/wp-content/uploads/2009/08/technology-and-human-communication1.jpg"/>
          <p:cNvPicPr>
            <a:picLocks noChangeAspect="1" noChangeArrowheads="1"/>
          </p:cNvPicPr>
          <p:nvPr/>
        </p:nvPicPr>
        <p:blipFill>
          <a:blip r:embed="rId5" cstate="print"/>
          <a:srcRect/>
          <a:stretch>
            <a:fillRect/>
          </a:stretch>
        </p:blipFill>
        <p:spPr bwMode="auto">
          <a:xfrm>
            <a:off x="7000875" y="1524000"/>
            <a:ext cx="2143125" cy="2857500"/>
          </a:xfrm>
          <a:prstGeom prst="rect">
            <a:avLst/>
          </a:prstGeom>
          <a:noFill/>
        </p:spPr>
      </p:pic>
      <p:pic>
        <p:nvPicPr>
          <p:cNvPr id="11272" name="Picture 8" descr="http://ocw.mit.edu/courses/science-technology-and-society/sts-035-the-history-of-computing-spring-2004/sts-035s04.jpg"/>
          <p:cNvPicPr>
            <a:picLocks noChangeAspect="1" noChangeArrowheads="1"/>
          </p:cNvPicPr>
          <p:nvPr/>
        </p:nvPicPr>
        <p:blipFill>
          <a:blip r:embed="rId6" cstate="print"/>
          <a:srcRect/>
          <a:stretch>
            <a:fillRect/>
          </a:stretch>
        </p:blipFill>
        <p:spPr bwMode="auto">
          <a:xfrm>
            <a:off x="5410200" y="3962400"/>
            <a:ext cx="1752600" cy="26891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53400" cy="990600"/>
          </a:xfrm>
        </p:spPr>
        <p:txBody>
          <a:bodyPr/>
          <a:lstStyle/>
          <a:p>
            <a:r>
              <a:rPr lang="en-US" dirty="0" smtClean="0"/>
              <a:t>European Origins – Auguste Comte</a:t>
            </a:r>
            <a:endParaRPr lang="en-US" dirty="0"/>
          </a:p>
        </p:txBody>
      </p:sp>
      <p:sp>
        <p:nvSpPr>
          <p:cNvPr id="3" name="Content Placeholder 2"/>
          <p:cNvSpPr>
            <a:spLocks noGrp="1"/>
          </p:cNvSpPr>
          <p:nvPr>
            <p:ph sz="quarter" idx="1"/>
          </p:nvPr>
        </p:nvSpPr>
        <p:spPr>
          <a:xfrm>
            <a:off x="0" y="1600200"/>
            <a:ext cx="3654552" cy="4495800"/>
          </a:xfrm>
        </p:spPr>
        <p:txBody>
          <a:bodyPr>
            <a:normAutofit/>
          </a:bodyPr>
          <a:lstStyle/>
          <a:p>
            <a:r>
              <a:rPr lang="en-US" dirty="0" smtClean="0">
                <a:solidFill>
                  <a:srgbClr val="FF0000"/>
                </a:solidFill>
              </a:rPr>
              <a:t>Social statistics </a:t>
            </a:r>
            <a:r>
              <a:rPr lang="en-US" dirty="0" smtClean="0"/>
              <a:t>– </a:t>
            </a:r>
          </a:p>
          <a:p>
            <a:pPr>
              <a:buNone/>
            </a:pPr>
            <a:r>
              <a:rPr lang="en-US" dirty="0" smtClean="0"/>
              <a:t>Studying social order and stability within societies</a:t>
            </a:r>
          </a:p>
          <a:p>
            <a:r>
              <a:rPr lang="en-US" dirty="0" smtClean="0">
                <a:solidFill>
                  <a:srgbClr val="FF0000"/>
                </a:solidFill>
              </a:rPr>
              <a:t>Social dynamics </a:t>
            </a:r>
            <a:r>
              <a:rPr lang="en-US" dirty="0" smtClean="0"/>
              <a:t>– </a:t>
            </a:r>
          </a:p>
          <a:p>
            <a:pPr>
              <a:buNone/>
            </a:pPr>
            <a:r>
              <a:rPr lang="en-US" dirty="0" smtClean="0"/>
              <a:t>the study of how societies change </a:t>
            </a:r>
          </a:p>
        </p:txBody>
      </p:sp>
      <p:pic>
        <p:nvPicPr>
          <p:cNvPr id="11266" name="Picture 2" descr="http://www.philosophyprofessor.com/images/philosophers/auguste-comte.jpg"/>
          <p:cNvPicPr>
            <a:picLocks noChangeAspect="1" noChangeArrowheads="1"/>
          </p:cNvPicPr>
          <p:nvPr/>
        </p:nvPicPr>
        <p:blipFill>
          <a:blip r:embed="rId2" cstate="print"/>
          <a:srcRect/>
          <a:stretch>
            <a:fillRect/>
          </a:stretch>
        </p:blipFill>
        <p:spPr bwMode="auto">
          <a:xfrm>
            <a:off x="8077200" y="0"/>
            <a:ext cx="919734" cy="1295400"/>
          </a:xfrm>
          <a:prstGeom prst="rect">
            <a:avLst/>
          </a:prstGeom>
          <a:noFill/>
        </p:spPr>
      </p:pic>
      <p:pic>
        <p:nvPicPr>
          <p:cNvPr id="31746" name="Picture 2" descr="http://blog.businesssocialmediasolutions.com/wp-content/uploads/2010/07/Picture-556-283x300.png"/>
          <p:cNvPicPr>
            <a:picLocks noChangeAspect="1" noChangeArrowheads="1"/>
          </p:cNvPicPr>
          <p:nvPr/>
        </p:nvPicPr>
        <p:blipFill>
          <a:blip r:embed="rId3" cstate="print"/>
          <a:srcRect/>
          <a:stretch>
            <a:fillRect/>
          </a:stretch>
        </p:blipFill>
        <p:spPr bwMode="auto">
          <a:xfrm>
            <a:off x="3733800" y="1600200"/>
            <a:ext cx="1904873" cy="2019300"/>
          </a:xfrm>
          <a:prstGeom prst="rect">
            <a:avLst/>
          </a:prstGeom>
          <a:noFill/>
        </p:spPr>
      </p:pic>
      <p:pic>
        <p:nvPicPr>
          <p:cNvPr id="31748" name="Picture 4" descr="http://www.eco.gov.yk.ca/images/family.jpg"/>
          <p:cNvPicPr>
            <a:picLocks noChangeAspect="1" noChangeArrowheads="1"/>
          </p:cNvPicPr>
          <p:nvPr/>
        </p:nvPicPr>
        <p:blipFill>
          <a:blip r:embed="rId4" cstate="print"/>
          <a:srcRect/>
          <a:stretch>
            <a:fillRect/>
          </a:stretch>
        </p:blipFill>
        <p:spPr bwMode="auto">
          <a:xfrm>
            <a:off x="6096000" y="1600200"/>
            <a:ext cx="2082013" cy="1857375"/>
          </a:xfrm>
          <a:prstGeom prst="rect">
            <a:avLst/>
          </a:prstGeom>
          <a:noFill/>
        </p:spPr>
      </p:pic>
      <p:pic>
        <p:nvPicPr>
          <p:cNvPr id="31750" name="Picture 6" descr="http://www.globalwarmingissue.com/images/globalwarming2.jpg"/>
          <p:cNvPicPr>
            <a:picLocks noChangeAspect="1" noChangeArrowheads="1"/>
          </p:cNvPicPr>
          <p:nvPr/>
        </p:nvPicPr>
        <p:blipFill>
          <a:blip r:embed="rId5" cstate="print"/>
          <a:srcRect/>
          <a:stretch>
            <a:fillRect/>
          </a:stretch>
        </p:blipFill>
        <p:spPr bwMode="auto">
          <a:xfrm>
            <a:off x="3124200" y="4419600"/>
            <a:ext cx="2171700" cy="2171700"/>
          </a:xfrm>
          <a:prstGeom prst="rect">
            <a:avLst/>
          </a:prstGeom>
          <a:noFill/>
        </p:spPr>
      </p:pic>
      <p:pic>
        <p:nvPicPr>
          <p:cNvPr id="31752" name="Picture 8" descr="http://wickedlands.net/wp-content/uploads/6a00d83451e1dc69e20120a516b74a970b-800wi.png"/>
          <p:cNvPicPr>
            <a:picLocks noChangeAspect="1" noChangeArrowheads="1"/>
          </p:cNvPicPr>
          <p:nvPr/>
        </p:nvPicPr>
        <p:blipFill>
          <a:blip r:embed="rId6" cstate="print"/>
          <a:srcRect/>
          <a:stretch>
            <a:fillRect/>
          </a:stretch>
        </p:blipFill>
        <p:spPr bwMode="auto">
          <a:xfrm>
            <a:off x="6243320" y="4495800"/>
            <a:ext cx="2557780" cy="2019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Origins – Karl Marx</a:t>
            </a:r>
            <a:endParaRPr lang="en-US" dirty="0"/>
          </a:p>
        </p:txBody>
      </p:sp>
      <p:sp>
        <p:nvSpPr>
          <p:cNvPr id="3" name="Content Placeholder 2"/>
          <p:cNvSpPr>
            <a:spLocks noGrp="1"/>
          </p:cNvSpPr>
          <p:nvPr>
            <p:ph sz="quarter" idx="1"/>
          </p:nvPr>
        </p:nvSpPr>
        <p:spPr>
          <a:xfrm>
            <a:off x="0" y="1600200"/>
            <a:ext cx="3810000" cy="3048000"/>
          </a:xfrm>
        </p:spPr>
        <p:txBody>
          <a:bodyPr>
            <a:normAutofit fontScale="92500" lnSpcReduction="10000"/>
          </a:bodyPr>
          <a:lstStyle/>
          <a:p>
            <a:r>
              <a:rPr lang="en-US" dirty="0" smtClean="0">
                <a:solidFill>
                  <a:srgbClr val="FF0000"/>
                </a:solidFill>
              </a:rPr>
              <a:t>Bourgeoisie</a:t>
            </a:r>
            <a:r>
              <a:rPr lang="en-US" dirty="0" smtClean="0"/>
              <a:t> – </a:t>
            </a:r>
          </a:p>
          <a:p>
            <a:pPr>
              <a:buNone/>
            </a:pPr>
            <a:r>
              <a:rPr lang="en-US" dirty="0" smtClean="0"/>
              <a:t>Class of people that own the means of producing wealth</a:t>
            </a:r>
          </a:p>
          <a:p>
            <a:r>
              <a:rPr lang="en-US" dirty="0" smtClean="0">
                <a:solidFill>
                  <a:srgbClr val="FF0000"/>
                </a:solidFill>
              </a:rPr>
              <a:t>Capitalists</a:t>
            </a:r>
            <a:r>
              <a:rPr lang="en-US" dirty="0" smtClean="0"/>
              <a:t> – </a:t>
            </a:r>
          </a:p>
          <a:p>
            <a:pPr>
              <a:buNone/>
            </a:pPr>
            <a:r>
              <a:rPr lang="en-US" dirty="0" smtClean="0"/>
              <a:t>Person who is part of the Bourgeoisie. </a:t>
            </a:r>
          </a:p>
        </p:txBody>
      </p:sp>
      <p:pic>
        <p:nvPicPr>
          <p:cNvPr id="10242" name="Picture 2" descr="http://www.filmforum.org/films/discreet/discreetcol1sm.jpg"/>
          <p:cNvPicPr>
            <a:picLocks noChangeAspect="1" noChangeArrowheads="1"/>
          </p:cNvPicPr>
          <p:nvPr/>
        </p:nvPicPr>
        <p:blipFill>
          <a:blip r:embed="rId2" cstate="print"/>
          <a:srcRect/>
          <a:stretch>
            <a:fillRect/>
          </a:stretch>
        </p:blipFill>
        <p:spPr bwMode="auto">
          <a:xfrm>
            <a:off x="6172201" y="1524000"/>
            <a:ext cx="2971800" cy="1976248"/>
          </a:xfrm>
          <a:prstGeom prst="rect">
            <a:avLst/>
          </a:prstGeom>
          <a:noFill/>
        </p:spPr>
      </p:pic>
      <p:pic>
        <p:nvPicPr>
          <p:cNvPr id="10244" name="Picture 4" descr="http://youreasynews.com/wp-content/uploads/2011/01/factories091.jpg"/>
          <p:cNvPicPr>
            <a:picLocks noChangeAspect="1" noChangeArrowheads="1"/>
          </p:cNvPicPr>
          <p:nvPr/>
        </p:nvPicPr>
        <p:blipFill>
          <a:blip r:embed="rId3" cstate="print"/>
          <a:srcRect/>
          <a:stretch>
            <a:fillRect/>
          </a:stretch>
        </p:blipFill>
        <p:spPr bwMode="auto">
          <a:xfrm>
            <a:off x="3810000" y="4648200"/>
            <a:ext cx="2743200" cy="2057400"/>
          </a:xfrm>
          <a:prstGeom prst="rect">
            <a:avLst/>
          </a:prstGeom>
          <a:noFill/>
        </p:spPr>
      </p:pic>
      <p:pic>
        <p:nvPicPr>
          <p:cNvPr id="10246" name="Picture 6" descr="http://blogs.edweek.org/edweek/eduwonkette/upload/2008/04/factory.jpg"/>
          <p:cNvPicPr>
            <a:picLocks noChangeAspect="1" noChangeArrowheads="1"/>
          </p:cNvPicPr>
          <p:nvPr/>
        </p:nvPicPr>
        <p:blipFill>
          <a:blip r:embed="rId4" cstate="print"/>
          <a:srcRect/>
          <a:stretch>
            <a:fillRect/>
          </a:stretch>
        </p:blipFill>
        <p:spPr bwMode="auto">
          <a:xfrm>
            <a:off x="152400" y="4724400"/>
            <a:ext cx="2657833" cy="1933575"/>
          </a:xfrm>
          <a:prstGeom prst="rect">
            <a:avLst/>
          </a:prstGeom>
          <a:noFill/>
        </p:spPr>
      </p:pic>
      <p:sp>
        <p:nvSpPr>
          <p:cNvPr id="10248" name="AutoShape 8" descr="data:image/jpg;base64,/9j/4AAQSkZJRgABAQAAAQABAAD/2wCEAAkGBhQSEBUUExQWFBQWGBgaGBgXGBgaGhkXFxodGBwXGBcYHSYgGBokGx0XIDAgIycpLCwsFx4xNTAsNSYrLCkBCQoKBQUFDQUFDSkYEhgpKSkpKSkpKSkpKSkpKSkpKSkpKSkpKSkpKSkpKSkpKSkpKSkpKSkpKSkpKSkpKSkpKf/AABEIAOoA1wMBIgACEQEDEQH/xAAcAAABBAMBAAAAAAAAAAAAAAAHAAQFBgECAwj/xABQEAACAQIEBAMFAgkICAMJAQABAgMEEQASITEFBhNBIlFhBzJxgZEUIwgkM0JicqGxshVSc4KSwdHwJTRDU2OzwvEXouEYNWR0g5Oj0uIW/8QAFAEBAAAAAAAAAAAAAAAAAAAAAP/EABQRAQAAAAAAAAAAAAAAAAAAAAD/2gAMAwEAAhEDEQA/ADLxacpTyuvvLG7D4qpI/bgNcF9oE8yKzVaqzAXVq+ljOYjUhTSkKL3srPfzwYePH8Vn/opP4DgAcK5Oo56BPuWSZlUiWOoEshYi5vSsEVkvfwxszjTvcYC6zc01aEeNlv3m4hw5V+WSNyfoMd6Dm2sl0hP2l13WCtopCfiGiQj4gYFFDyNEspWWWaZgdIqamlzlTpd3qVjWEfENh/V+yuZA8ypIkAF0LyUrkG1srtHMNAd8q39MATqnnGqgP4wOjfTJJWUIb4gZdfrjo/PUqoJAlS6W9/qcO6WuxMwkIGBLw72fq6MeukkwYqY1JzCzEe46qJGNswRZA9joGOhbScmFDmkqaJVXRrysJAew6Jj6obbw5L6YAty+0apJKxw53XUt9roemF3uzrfLb4YZcK9q807GJAWkHdJqM/2er0w/ywKeIcoSA3ugzaL1VenzeqmqVA3ya+u2OM3J8qJmkmo1JGiNVRM2p7BCQD8T3wBL497aKmmcpkYmwILNTnS9tejnUf2r6jzxHVv4QE/TvEhEl9nWMoBbsRqTf0GKly7QTJTzdF0WVnhKsssVgFLk3fNlXY6E66Y0r+WJpT1JEo6fcsftNPGHPpGshCkn+aAPQYC0Te3+rABRQT3zItr31Ay622sTjLfhAV1zaOG3bwk/9WKJTcITQtnZidk6OQ695eoQvzXDrjHBFie4BZCzKCN7WWVHNtLtHInzDeWAucPt54gSAI6drkWGVgSD+aPFvidi9qPGSHb+Thkj9+6SLl+ZIv8AEYEJit4hclbNe3YWPvdtQcenub5SeGzG5uYtfmBfACz/ANoGquR9niH9rQeuuO49v9Rr+LR27G5Atbv63BwPuglxozKdBvtmta+w+mJnl/h0ZqDojKFkbxMuXw6LmvoF6jR6n1wFpX8IGexBpUv2ObT1uDrjRfwgajvTx2v2LE29ASB+3FVn5TdiFSJnYf7lo5gwGjMAHDC+htYi+HUnJ6pH97SVlybE54Iso8xCRI7fE2GAsEX4Qc5IvBEATuepoPW17272vi18P9pFXMMy0heI7S0y/aUNtwcjqyN6EA4FXGOAKUp0Q9NslkSYhAxdmLXkNkWQEC6tYHsdhhlw7kOu64jjyoVN+oKiMKp3zZ0ci4HkCfTAGxufKw+5Q1LKBqWpmjHx8co0xFf+MUmfpmncSXtlEJfv/wAOYk4oXGuRq4qzGuWquPHllqHXfUNIU6Y7e8wGKhU8r1KeI08wUXsyoWW/azpdbeoOAOh9p1USclHM+Vczfik65R5EM2/wxpH7VpgA1RGlKp2NRDVIpv5OqspPxtgHSGtaBlY1JhQXZWMvTUX3IbwjXC4NzNVUYboOQsgKlGUPG2u/TcFGYb7aYAxVvtzCHKrUspsTdPtWXTtcx3v2va2uG8/t6YKSopDa9hnqbnS/+5A9N7XwNOG8xcQiIanqJE6w8RssSZibWBYCO+mhFvLEjWcHnjhZpOJUnVKSM8LSiR/EliuYKymRhpvcEjXAel+FVZlgikIALxoxA2BZQbD64WOPLv8AqdP/AEMX8AwsBnj/APqs/wDRSfwHFBqGMXBqaSpnZ0aCnSKBKaGTNIyAqCkobqNppYqNzi+cyf6nUf0Mv8DY89cV4VxakpKOd6nqQs8DU6B8xSQJmiAR1sLLcaXGuA6VvMUFMxNVw4SM9rLUwmNyFvYh85CjXYJbCqeeKSpljji4ZTwMWRVK3zhmYeIFVVdNrEX13GJOp4nzJJlWSndrG4Y0tOSD5glSoPrphhxLgPGI8s1dcwzSRCUkwuy3kUqDbVDe3u+eAuHCuN1qxSU8PDvtVOJZczMFZWZnzkauAct7d9hjgOeIIHC1fCquFhpo0rqv6oJAA/VOI7gvM/FKZp46GjFRAJcxJjclXdVJW4cbaaWO+Jqm5p5jqTkSiipr6Z5EZQo87u+vwCt8MAw4p7S6XJlg4TNIvbOrxg+rZVYt8zivT89GAZl4HTxMdc0sMj/CxdR+/BVPMfEKNVSqp0rGI0ekYK3waCUg/wBZSR6DGtdzPxV1vT8OSK+xqp4wSf0Y4z+9vlgBkfaNKf8ASH2eOJ4CkYiGYIfe8XYrrIfjbfGnD/bdF1b1HDKQox8RiRQ9zufGCG+dvjiR4hxLiH29XqaRHqxJGBAhXpyAJdRcs1jZibnyxbI5uJSygDglHElrlppIj8rxqSP7JwFWn9pvAC+b+S8xOt+hTjX4ZsVHm2ojljeanXJEwidFa11TPPAAANBYLGNPIYvlbzxHScRNNWUUNIGVfHEIpEXNs7XiUuhO+osB53OKF7UvtMdbKJQFilGaLJYxvFm6gKMBqM5JtuL22tgKmlYwF83yH+Pl/jj09zhUA8ImYbGnvb0KXx5dUaWvofl8/pixvz1XPB0WqZTFlyFLrbKBly7X2wDITlu5G1te47AbYtPIHEnppJqhIWmdFQLGtyTd76ZVJ3QE6bDFMUWvqb2uLEWOLX7LuMvDxSHpqzq5bOqAEkBGF9ToFuSWuNL4C3Se02vmbLU8JWeLunQmJHwZ1YX/AKuGye1nh0dwvB0V7+JWEI+pMZN/QgYs/EPa3DFXxRCVTHnIqJszGJBlPgiC+9Y5bvbW/liWf2k8KeTMv37i3jSmkcj+v07i2ApFTz5BSKvVoVqEqFEqI5QCIa+FQ0ZF7MNrYlOGe0emqEVIk4bRpuVqGY29BGIkW/8AXx2oudKKhctUDM0oV4ysas2UlrnWxXtp5+t8SM3PPBKhSZUQ38JElKxY+gIQ3+RwEdxPn00+XLxaCZ2Nlhp6MSoL7DwShgPi19dsUzi/tGSN7tSUxkv4jD9ro5T6tly/xHBI4TPQRyK9Dwqd32WRKYRAfB6goB8Rh7xLnIK4SpoghtcLLUUOax/RaXACzhvMq1xjR6OVYGY5pJKmpnRmCMQn3zZMw38xlx35U4PAyRTzcEq5YwgAaNjJHIbAGXoNYi9r+EkfvxZ+L8509c0MECBOk7swzw2sI2XwiKQ3FyPFtiW9n/PEAo6enZk6iIEy9aAOWQkEdNnDDbvY+mA5wcLpHQqsHEoolViY5XmigjA3JE0mS1u3iUW2xVqjmThqUdXDBUst4pQFRkRXcowW5jgTq3OliSPrgic68wRjh1WMyqxgmABkjDXMZ0sGJJ9LYHNfQ0z8JjeOm4c0worszzKs1xDZmWFEGaQEXGY74Ay8vj8Up/6GL+AYWM8DH4rB/RR/wDGcBpzEfxOo/oZe1/zG7Y888y16LRUJVKnMDCxMlUssRyx6mOJZWMZJ81Fhcb6Y9CcyH8SqP6GX/ltgO8r8Mj6CEQpmEasSbZhYe9tfy39dNcBZ34jSF9YeKulyWYTzui27lI6gsw32B2xx5p4/SSxRQ0laspeWI9Ev1tA2Y6uC6kAe6W+WI6o4UgyskKxsCMkkYVWVlvazCwBBB720A9MOZqmmnhWVoIYqxaiJZnVAC4cFhILDNZxuNwbg+eAmOQo/HUxLMYjnjfIBFcq0SrmAZSbeG1x4cXBOCKAbSTZju/Vcn6XygegW2BrS09HG9XNKEaVI4mhZGCTKzF1tHIoFrtluRfQm+mh263FvsnVdYILEgNU1s6u36X3bCMfDT4YBzwnkelreJ8SerQzmKWONM7NYKYla9ltre/e2p0GFxD2DU805d6qpMdrJGSGKDsoke5yjsLfPEL7MnqTW16GthE2eEs1jIsrFWAyl3UsANO507Yv78Ip4W63Ep4ppX8KtPkSNF/mQxsbL6tqx0ubAAAOoeTo6fiUdH1Znj60YL9QrIS0ayaMjAqNLWGts1vME3inKLyRdKGsqKeI++FOdyD2SWS7xj4H6a3oPM1ZTwV3UsnQSWAuR4roQl7bllt229NNILmr24A3joIOko0EjOymw08MUbBV+ZPwwHf2pezJIY0MDTSSLHNI0k8zOzrDlJjRbe8AzP28Mbb4Y8vcMlfhwinnpJ4AiS9CpcxNCk2bI1PVG+VvCbrYgbEecTyTzXVVvEYYqqaWcEShAzEhJGjcCQgdlubnyvi6ezjlWi4hQI1RAHeF5YkOdwRGH6i+6RexkIBI74AVVnAos79GQlU3zL1FUefXgDKwH84qvwxsOVJVUMxRUbKQWMihgdreC5v2wa+Pct8PpUCTzyKkgKRwtOI0Ia99FUWQb3tvpqTbEpzBw+lfhSRzzq1PGISH6pAfJYKMyAnxbaC/pgAFJwHoMqzmQO50RYmS+tvyk4W3xCsMWablSrjo5SpipEMbSmEPnnnhjIzM8iXBUFh4bqpPbBR4Vytw6ugDIZJYc5JjMpZVkG4INyCb7g6jW+Ivm/kqmoqSZqaN1mqQlIi9RmVRPIpIUN7o8J7/DAV72T8ruWzq1OWmhLgSwmYJGJMmUjMuVmsCGBOg2wUo+B1wU/jqIfzUipUEaj9VmLn+0MA/nyokpvscKHJJDE6GSJmVsyyGMpo1xlaNmudzKe1sRnBPaXV07/ekVSXuUqRnOu+WRgXQ/A29MAR6bg3EpmAopo4CiR9TMLFs4YgqxRyBofDfy37dp+WuYacdaOtWoZdTDcm48gHQBvhdfTDng3HqWm6j1NQabwxquVj4vfv8Ad2YvbzI0v2xa+AcVgq7tSV7TFT4lJRv7SMgYD4WwEHQcw8Z+xyz1FLTpaORlGd45EyqSGaNg4I0va4OB7y57J56tlqaoySpLd/ujGWkvezGV2AW+50J7WwRee+PVsVHUo9EJI2hkBnimUKoZSMzROM4I8hceuGfsp56pvsFPSyP0p0SwEgyCUBmt0mOj22sNbjbAQsvIkXDamJoEqAzpNmMkiMLL07ZSlre9a5B7fEceVfZPQ1VGtRUGRWZ5rnqqi+GR1uoKHsvcnDGfi3FK946iR4YIpI5mp1yKQELxo2a9jc+GxJ1y6ADD7gHBKKGg+0TxLWVUs06IJdUukrAtkHhRLWZja92sNSBgK5zLyTwiOlllpqyV5I1OVSuaN3BAsJREFNj3BOOtByXw1uEtU5Kt5xTOxKxymEThG0ziO1g1rnNlHniQqqhpYei8rmIrZoSzRrbcARJZEANjbYaeuGPE6ox0UsCTTrGsTqIxM+QAK2mUnVTr4drYA+cFW1NCP+FH/CMZxjgbXpYD5xR/wDCwHHmgfiNT/QS/wNgM8vARxo4jUmSGFWaw2SOwF+3a5Ftx3IwZeaR+I1P9BL/y2wGqJrQxhCB92gLMBqoG4sSfdJtvrvtbAOU4VD9nFOYiIr7E62Bz3Ygg7k6bDY646xUi9Qs6wh+rG6uQTIBGhBRbIfCbru3Y3GmNTVFSMxU30AJbcgX010uBf6m5AONJp01zMCt/HYEenob3773JvgO3MEkjJOkfSAnjjXVnBDRy9TPbpm4IJGp73vifj51VWEn2CmDX1kEyAgnc3MAPzxWZ6uPczFWudMrrcDS297a2OuKzx7naKIFYT1mO5PUCrpbufF8B9cBLDnQcOra2qkihnWtYWiWUm2Um5JMVmGp8sDLj/G2qqh5WAXMTlRdFReyKBoABYft74bV1e8zZpGLHQa27adsTvLvIc1XEZUeFUDFbSTKj3ABuAR7utr+h8sBO09PfgBNhez+e3VHpbS3mMD84NPC+VpP5MNMWhdskigpLEy5nYkENmHcr2v5YpEvsrrA1i1KCQbA1MV7LuQL9v2YCB5V4dJPWwwxMyPKwS6kghG0fVe2TNceWPQHMPD/shiWDNDHLUX6iatFmUKR7rWVrIDdWAWO9gfEB/wAiciVVDxCGpf7OyoWDKs8ebxIy6dri97XwWJuMpOpXpCVb5TlnhNnAvurXVtb9jrgB3XplcyFBNMxjUTSOshBlNkBzyeCwBsPCAdTjtFwimjVD0iJVldjNJFlzMDZ1zmTpqq6WYMxFr6km9oqVsVAgjlUWKZqxYnXLe1shKsBc2ICkZu+pwwPCYZlXPRQMqOWRRXg2e+pBUDW97gnAR03EpIi0sB6PTYq7gq2bLcFWX3ZVGVrWBOmm4xcuXoDURp1szdOUTZ23eZZZFD22UFAPANFIA7Yj4aFJDeWMJEpZsoqlcklszEuXVUUN/NF/0l1BsVPxeNFCogCgAAB4AALaBQJLWPbABX21cKEPE2kUflkST4t+Tb9qA/PA432Fib/5GDV7VuCz8RmhaFIwkalczVEKkliCRbP22tfzxSP/AAnrl7Qb6/fxaft3wDn2sjxwHyR9bg3OYbW28/rim8u8aakqY51zeBgSFdkLL+cuddRcYKXPHJlTWtH0BGxjzhgZoQVzZbfnX1IO+BhzJy3NQy9KcKrlQ1lZX8JJA1UkdjpgDFXc9x8R4dURwNVtK8eXpOIMqknYyWVmFr6k46cm8SSHh0VPURyylc9ojBFKq/eMysDe5NiDe5tgI8J4pJC4aO2axGoBBB3Fjpi88H5mSVgpIjbLs+XU32U2sfna+AsXAXk6MCSxMDBTGM5olGVzIGuCTZ/CAb+HsMduGKUYoY2GV6l1a6rGySPAyhQGIOzX8PYfJlFE+UqWjByqCcwF97+ELvqN9cPeAwMl7218IGZQNQttTbuD9cBmXhbmB4/tMmZ2LCUnVQSPALnS43v21PbEVzFRZKedjKxBpyMjW99VsXGtyW1vppiyPUqNjdWHbLf9tiDfXzB9b4huZZwaSpChb9J8w8NhdSxsA3q30wBr4NHlpoV8oox9FAwsdOG/kY/1E/hGMYBjze1uH1Z/+Hm/5bYD1LSgQ01oFcER5y1xkBjBdxsrG52tbxYMHOP/ALuq/wD5eb/ltgVcPa0MRAVjkj94An3VU6XBABJt67Dc4DtPQRE3aM3BGtnNmsSNAQb2y+tu+GkvD48l7NYWO0hA3NzY7aWBOmlu2HkjpqWVBY3JXU5QOp3Wx0C+Q1Pe1hzzpzoZrwQ2EQ95hcGRtCRqdEDD4tlBN7DAc+bOaEcmOmAC6gyZbF7+Q/NW1hbc2xUr3OuJLl/hwnq4ojcq7AGxsSN97Gx+WL7Rez+mWsWLNKJVCygBgRlBHdkvvfS2AoXLvB/tM4i11VzoVHuqT+cQMFX2c8PKQSRkaJPMhPhO2UA3/wDWx9dsRXDuDU9NJNVJI46Mjxtm1sxIUgKF8QJbQ+WLjy9A0JnWzazs5N2IzOqnTLbzGm+A68CpoRCeixaMliCCpGZve30BuGBsdL7ganeekiaoikcqJlVwgzhSUawayX8WltbaabWud+X+EilgEKlnXMz3bMD42ze76X0Hrc4VdRiSoimMjKYlICC+RgwJOcW8RFza3n8cA7RxpYL2/OFjc99bHW2vfbxYacHoY4+oIMpDSu7hWBPUYWbNZjbSxyn00GHSTA+6Qd/L49l0IHftbTS5wy4Tw1oTLlcv1ZGksUAyl9k3NxbUj9wF8BLup7XPobnsNff11G++muGHC6KKKLJAUEYLXyuratZm8Qc9yNiNrEjbD2Nj31vfax1uLdr7+Xfa+I3gnDhTRmEuzgs7AsBcBiPBqNgAdb99idMA7q6dZI2SWxjIIa7Kvh/OuQwttbtvp547U8aCNQh8GUZQuotYban80ZQbnTucYqSHjZGcAOrKTZO9xpe2tr2v5a5djz4bTCGGOFSMsahFJAzeEaX03+Xy74DlxpKYrH1ygHURkz+G8i5iMtrbdtNdB3xKFRtbX4dzr22GhJ7eeIzivAxUIt8/3b5lyaEaAW7ixNu5+PbDgr4TcC2pO/zt4drj/wDnvgGvD6KFZ5WiA6juDKQWvmNgC19je501trgXe16IvXL3JhTQHMd2Nv8AtgqU/DxFK7jMDK12zFrXAJOW3u6EnfsL32xWuP0kScQSql6mZZIIkWMJlZpA5GbOQba6kf3YAM8IoTJOkdjd2VdBc+I20Hc647cc4eYKhomVxlsLOLNqAdR5XJwR6X2f0sNdFGJJzMqifKRDlsjgWJup3t8tca81cqw1pq6pGmVoc6smWPLniQbMZLlCRuBgKjytzIImCz3aG+4vmXta4Nyh7ga228sFdKOAhHVVIOqHOxuLXuCRqR6aDvscAIC3ni48i84tTt9nlb7hyACTbpkm4IOtlzAG/wCaSWsdcAS14RGdSCdN8zG+Y6WtvewsRqT7ugxE8x8FiFHOVvdYZPzgdbG5sDa5tr20NtQ1rCpJI1c5ve8JIOfW4uR71h38fYriH5nkJoaosZCTFIScrDUixJN7a+G/kABqdcAZKEWijH6C/uGFjNF+ST9Vf3DCwEfzZTtJQVSIpZ2glVVG5YoQAPW+BRFwTiCRKTw+Zsqra0kF9EC6rmuDfN6gHBtxW+febk4dRyTMRnIyxKfzpDsLdwNz6DAefOauaWyNT9OSJgcsiyE5gFN8mW+na4t2774pYH+bdsdq2teR2kkOZ3JLN3LMbkn1vjl1Ae9j+y2An+QFtxKnvcWcnfuFY4NMdXAajKI7TrHfMUA8By6F/LbytfTAd9ncWbiUGhOrnS/ZG8tvpg2NQAS9RVtIRlMlvHluPDmGpHe3p8TgIpuI0ohmkZMsQkbqlotC+dVzFCPESSDmsdk8sO44MzT62LEj59NV+g9P2b4Z8xmOjo5JXjDRlgWQKmpcgXIYWa7Ekkjy8rYf8PcvGXuVMlnG4tmjQr9LqdO/mNMBw5d4c1PTRxSFWdAbsLlT4idMxBNtNdLZdxoMacS4bLJUwulhEt+ouaQMbiwsL5SQDrmBsLA+rzgXXEKCYky6lzdGAu1h4soBsMtyB6WJ1xrPFUipiK2+zhX6gOQEEAlCAbtcEi9ja+97iwPBFa18+h77efcDU2G/l8hG8Hop0aVZZVZWkLIM0jWjJIAs3e+thp3FrYlXRQRoN/LXTTS999dNz8MRfBjMWlE4C2kIj1juYz6oL6gDW+bTTASYkB0IJ76Fje97/QC29j5nEfy7wxqeJkdgfvGYWDLYNay7XuLEZhqb6b4XNXFzDRzSxlC4AKghSPEQq5lOmiknLttcXwPuT+ear7ZHHLI0iSsEYHJoTcZlZbFbH6g2wBVrIM8UiA6vG4B0t4ge1hoCb/XucMuX6RoqaJJLF1UBivhW921ANvDlYeXa18Sz3yXGpN8pudDawOnkSBbtphjwDq9JOsCJbeK5W5JZtsnhvYAWGh74Brx/hzzLD0iqFJVZsxbVNSyjKNTvp66jviTC+WU6gbi972sND3Ha/rbDXjcsyRoYVDNnQOLp7ii7bkWAuL2vbscPymp/b669+43Gg27nAQfBeESQz1DuUIlkDoFI0QdmBFhYte4v8TjE9cIZWdkZg8tPGMoDWZhcMVPu23O51GpOuHPC5ZmeXrR5QsjLGe7R2Fm0JBN9B7o02OOc/FIqeVy5KmWSKNNCfEyBVB/R0OuAeScVtULBZizxs+a10UKwUgm+5vtY999sRfHq1ZeHVjID4Y51ube8qkE6XuP8NhicZjrdlKnXcjy8voPjpftEc2T/AIhVan8hJqGHYEa/P93c4Dzo67m+MKNNNcaMu5tjOXAE3kzm1GiWKYjqKQqgxu/UB0X8mpJKjQ9yANSCRib5llZ6SdBBKcyMAFpp1W9rA3KW8uw20yDcUcA41JS1EdREQrxsCNN/NSPIi4Pxx674BxqOspo6iI3SRQR5g91PkQbgj0wDuj/Jp+qv7sZx1wsBA85c3w8OpjNNc65UQbu+tlHltqewx5h5y5zn4lKZZm20SNb5I13suu+1ydTgn/hJVRAok7ffMfiOmB+8/XAODYDKi+5wmOpxhThLa+AJnsR5VlqKpp1sI4RYlgxVmcEZRYi5tr9MG9+VnP8AtEv+o3/7b7YZeybhqQ8IpQpzZ06pP6UhLEfK4X5YuGApnHeQnqoWhaaNUYqSRGSbqb93t5fTDGk4DJDeNomkClVDgHxBUQK1rGw0PfcG1sEHGLYCiyQS3FoZNdwwlIHwbJp/nzONGpJdulIPXK1u58vXbtpbF9thWwFHED3GWKS39f6WKdybn4Y6JC+/SkubnUSeRB3Xftbvi6WwrYAT86yIKcQyo69ZrC4Zb5SJCcxUDQftJtilcv8ABKdKmBlDXMkbJrm0NzodCde42BXzwY/aTw9ZOHyvfI0Ss6tlBINipsD3IJGmu2AnRTPcNpYvd3QW8MZ6nUKpazoFzFFI0a5vtgDbFS6gkP23Q+R77+X92OT0ovoHAP6BPhsBqO2gt5nHTgHM7S1MUb3Blo4psuhCvc5tQO4I7/mHFqtgKetDfWzHbdHGn+Nztv5HG601tSpGgPut3P6u/f698W62FgKa9OpABB7/AJjnUEm48N7bD1xD8V5QerlIjGQRzQS5muobKD4QLDxebXwSbYVsBVG4HLf8nfTfqDc7nXW/re/rhhxrlOaeGSIRqueNlzGS9iRYaC1+w3GL3hWwHjHi3DJKeZ4pVyMrEEEai3phqSP+wwa/wiOWzaGtW1h90+1ySSyH1/OH0wENTgM2Xz/Z/wCuC57AedVhleilaySsGhvsJbWK/wBYAW9V9cCGxxvA9iDsbg3BsRY9j2OA9tXwsVf2acwPW8MgnkN5CGVz5tGxTN8TYH5nCwAs/CRmvUUi+UUh+rgf3YDrC22Cz+EbJevp18qe/wBZG/wwJcBrjOXCtpjIOA9WeyGpD8FpLH3UZD6FXYEfsxcsAb2Ac6iOR6GQ2ErF4Sds9vEnzAuPVT54PIOAWFhYWAWFhYWAWFhYWAged52WgqMjBZOmSugJNrXAHqNPngJT0alosxM2aRb7KMrSubugYC7RlyxZtAosbam0e07jyz1EAiZGg6ZcyBS2uZ0Zcw1UEgLoL3IOttKtVPeUxPmSVMyCMnNIrNGVOourU6qpQk62PrbAFX2cULSU8FRKAsiJJEFFtFEjb6C2txp5bkHF3wIPZhx2RK1afMZIZY3MRduo4VCWuZAACt82+v3i7YL+AWFhYWAWFhYWAWFhYiuZuZYaCmaeckIugA1LMdlUeZwA6/CLrLUEEfdp77dkRvpqw+uPPh0HxxZufue5eKT9SQBEW4jjGoRSbnX85j3P+GKwFGAxlxlRjbp40GA9J/g/VObhJHdKiUfVUf8A6sLDD8HGQ/YKgdhUX+sa/wCAxjAVH8Idv9KRDypk/jfArLfHBP8AwhSf5VTyFPH3/Sk7YGF/P5emAz/n/vhH+7Gt8ZD+WAkeAV3Rq4JM2XJLGxb+aFcEn6A49kU9QroHRgyMAVYG4IOoIPcHHif1/wA/XBs9gXPu/D5m82pyT82i/ewH63pgDjhYWFgFhYWFgFhtxKoMcTuFLFUZgB3IFwMOcVfmvm8Uk8CFowr5mlzByUjFlD3TRFzkXZtLA4AJ8deapSyE9IwZlAsQSPvZWIHu+NSwBOlzbDSqiRWWrizIGt1F16ivJG92Vew/OAGmo8sacSpJJIn+8+/ikyMg0X77MXIbQKlyF1/S89eXDauVr1LoJFZDBfKDYLHlA396wzZiOxOuAvvsl4QftCOGVZEuStgQ4XMkn3g3b72M6eS33BBpGAN7JarpVsSyShVKsIwSwDyTLCWiOa93UBLDQHKddMHkYDOFhYWAWFhYWAWBz7eeHmThJYEDpSxub9wbx2HmfGDb0wRWOmPNntl9of26o6ELXpoWNiNpJNjJ+qNQvzPfADcLrjU74yTjU4DJPfGL4VtMJRr5YA9fg2t9xWDykjP1Vv8ADGcd/wAHGntRVL/zpwP7MYP/AFYzgKb+EOv+lU9aeP8AjkwLsFv8I6nIr6d+zQW+ayN/iMCUm+AwB64QbCvjOXAbBdPLT643pKho5FdGKMpDKwNipGoI+eNSwttjEaEkBQSToANST6DvgPR/IntrpamNI6uQQVAADFtI5DtmVhot9DY2tc2uMEmGpV1zIwZT3Ugj6jTHlvhHse4pUAMKfpqdjKypof0Sc37MWKm9mfHOHHq0jqSNSkMt72845AA/w1wHobCwPPZn7TzXs1NUx9GrjGosVDhdGIU6qw7r8x6EPAayMACSQANydB8zgIe08zCvqnZTJBNS9FCDpGVySEnuAGJJHcG4xe/arxyGKi6EzMDUusahdL6qWzNbwrbQnXfbA5/lymWlSRlZjRo0JLMzKJV6uRFtpISrKpfcLlNvDoFZ4jQqk8XUnjKdaETeLNZUyC7Bbqcqk3AJNstxfEty+0ElY0EX38bVLlVAIzxWJD3JWxuisdQfFa1rgvpPZJLJSKsMt5BHFK6vYK8ki3yI3YKlvE1wzNuLHEPV0ksVUsrQtEIQglVxHAB4MsiqB74KsLMtywINr7AjzHFCEqIW++SONEVwuXMmt1jy5gC4sWzbnyGPQvLvFRU0kE4AHVjR7DYFlBIF/I6fLHmDi/LrSTSSU8VonlKRgMLakWIDeIg6200x6I9mUEacJpVjfqKIxc3BszeMqbE2sWtbtbAWjCwsYJwGcc56hUUs7BVUXLE2AA7knQDAl519uRjmanoIhK4JXqtdgWG/TjXVwD+cTbTY4GvGv5ar/HURVsq9gIZBGPgiqF+dsBbval7Zusr0tET0jpJNtnXusfkh2LbntpuHib4dVvD5YTaWKSM+TqyH6MBfDYjS/wArYDmcZyYwBfCzWwCVcZJvjQY2XfAej/weY7cKc+dTIfokY/uwsdvYCluEf/Xl/wCkYWArn4SNH4aOXyMyH55GH7mwDCvfHoz8IejLcMjcf7OdSfg6sv77Y86XwGUHwxso1xrbXHWngLsqKCzMQqgDUk6AD1vb64CQ5f5dmrahaeBSztf9VRfVmP5qjzx6S5F9mNLwxA9hJUW8UzAaeYjB9xfXc9zjr7NORF4bSAMAaiQAzNv4uyKf5i7epucOeIwfbiVc/ianYH/WGBscxH+xBFst/GQb+EeIIXmX2sCOy0VO9WzsUSSxELONxGQM01u5TQeeIuKPmGoIdqmGjU65MiMR6FcrG/xbF2i4fGr51QB7Bc1tQijRE/mJ+iLD0w6caYCpNyjO88NTLUxGqhBHWjpgrOpBUrJeTKy2OnhFu1tRie/k+V/ytVM6ndVyRD4Exrn+j4eX/vxGz8bbNIkMJlMTBZDnCAMyh8o0ZmIUqTYWGYb7AGvEuRaKeMrLTxm/5yjK4PnnGt/je+KtSeyJYHHReOaItcxVK7bXs6qRqAAfADYbjfFyp+LSsL/Zw4vr05QWB3sUmSM3sQbb64Tcy08f5WToHXSdWi+hcBW/qscBA8JiqYKdBUQk9ImON6aQtOIr2TNGws6gZfCSxtY2JBxNQcRpkUiWYHMxZjULkYk/osiiwUBdBsMLh/O1DK7KlVCcltWkVbltSFLEXA01Hc+mJOomjljZRKrK4KtaQe62jag+RP1wEHNR0bFz0fDLkEkjUzLHlXZc5VQoJ7jS5uTh/RcnUsNxDEIgTciN5UGba+VZAAdP2YrPM3HFeRqameSqYC09pgsUURBDICBZpGUMLkOVBJ3AxOcO56hZ0hlRoatmVRTkZjqTZ1ZdDFa5zG1gNvMJCXl6J9X6r+WaeoNvh95jnVcGmCMlPUMispUrLmlC3Fs0bluojDtdmG2mJu2mNSlzgBtDybX0AI4ZT0SaaySSPJO57ku6qqj9EC2HPLXM/GjK0dTDSFxe0bu0Mrqu7RkBkdfUfO2CGBjhxCgSVcrjQEEEaFWGzqw1Vh5jAMafjENV+L1MBjkYfkahVIcDcxsMySgfom47gYH3PPsHikVpeH/dyDUwsfu29EY+4fQ3X4YIh4d1YenUWksT4vdJynwyArYo9iDdbWN7WvbHCh4lLTSrBUt1I3OWCoNgSx92GcDQSH81xo9raNuHk7iHDZIJGjlRkdDZlYWIPkRhsRj097VfZuvEIOrEo+1Rjw9uqo/2bev809jpsceaKmnZWsQQQSLEWtY2sQdQfjgG4GNkxjJhLgPTfsGH+hk9ZZf4sLHf2HRW4JAf5zTH/wDIw/uwsA59sdKH4JVaXyqjD4rIpv8AS+PKjY9l808O+0UVRDa5khkUfEqbfttjxqVwGbfP1wWPYDyoJ6p6txdKeypfvK43/qrf5sPLAnRbnHqT2LcKEPBoDazS55W9c7EL/wCQLgJ/marIRIUNnqG6YI3WMAtK/wARGGsf5zLjaJVVQqgKqgBQNgo0AHoBp8sMj97xGU9qeJIx6PMeq/8A5Fh+vrh+d8Br+7G5P0xhFG2E6tmFsuXXNvmvplyja297/LAajT1Fz2xD1NBNEZXprEStndSAWD5AhaPOQhuFXwsV1BsdbYmgg8rY1ZPj/wCmAq1JzPT0zv8AanmiaSxZp6d4kLAZdGVSgGXKPe/NvhxzHzPGtC81PMsiAoHaJ1crGzgO4texC3AJGhYHtiyKTt/n54iuKcnUdQSZaeMub+NB03138ceVv24BUNartTDIn3sJkZQqnLZUOYabXcrfv9cPqjgtPIDmghb9aJDf6riHPKsyFTT100YVQoSSOGVMq+6jHKrlR28WN6eOvd3j+1UwyWDMlK5ILDMF8c2UNlsba2zDAKT2d0LOGFOI20N4i8X/AC2Ata/bvh9w/h1HSXEawQnvqgbXzZjmPzOuOFPy0sgzTVFRU3vo0nTjFrgjpQBAdQRZr98SlNwqKJbRxRqPJY1H7hgOP8u0xIAqICxO3Ujvf0s2H6kXtfFbq+OQK5ieNamS7gpAvVNrmwKC+UlbXLEAeeJrgtO6U8KP76xora63CgG57ntf0wD0gYxK2M5dcZdO2A43GOdfw9JomjkAeN1synuP7j3B7EA43tjYNgI/lmuc9SmmYtNT5QWOhlia5jm+LAFW/TR8Cz268gBfx+FbZiBOoGlzosnpf3T8jgj8dqPs8sFXsquIZj/wZiFDH9SXpt6Bn88THMPB1q6WanfaVGX4EjQ/JrH5YDxq4xhL3sNb47VNMUcowyspIYHzBsR9RjlttvgPV3smp8nBqMf8PN/bdm/vwsTfLNB0KKmi/wB3DEnzVAD+3CwEkceTPady59j4pPEBaNm6kflkk8QA+BzL/Vx60wJvwgOVetSR1aC705s/n0nI1/qtY/BjgPPg10GPX3IQH8l0Vtvs8P8AAMeQYxf6Y9Zey2r6nBqNh2iC/NCUP7sBw5TnLmslvfqVs4H6sOWAD4eDE2w77+eKbyNxbp02WRcqNU1KrLe69Qzv4ZP92xO19DcC4Jti2yjXtgOqEf8AfHQnTDfNjbqYDr276nEbxnizRCIRoHlmkESAmy3Ku5ZyASFVEY6C5sALYe3wz4xwwzImR+lLG4kifKGAYKyHMpPiUq7qRp73pgIpeI1/UCMtNGTe2ZZyjkC/hmRiAbA+F1VtDYHD08cqE/K0ch/SpnSZf7BKSW/qnEZVvWg5aiIOq5ir0iZvHlZVzI7iRQMxNlV9hriVbm2nXWTqRefVp51UH9Zo7D64Bq/tApUNpDNE3lJTVCn+Ag4xR8zQh5JI/tDLIc5H2SqsXCBAVYRbEKt/Ij1tju3NUKtnSQyxsgEZgvMDIC10PSuVY3S2a19fK2JPhlUzxZ3uBme2bQBA5C3J3+PcWwELwGvqRCI46d2bM7NNUXgjzyO0hyRm8rKCxAGVdBuMP/5EkluKqpkcHeOEdCP4XUmRh8X+WOx5kpQSDU04sbW60dwb+WbHM8xLIpNKBVNtdGAiB/TmPhHwXMfTASVHSJFGI4lVEXQKgAUfIYcA6YgIa2rJKnoF1IzBI3KJcAgF3mUsbEbLtiRoa0uGDAB0bI+U3W4Aa4vqAVZTY7XwD9WOMtrjlfbCdzgNCcZJwjbGrHANOL8NWpp5YG2ljdPgWFgfiDY39McPZ7xtqvh0Ej/lQpjlvv1IjkYn4kX+eHHEOKxwIHcsbkKiqpLvI2yIo95j+wAk2Aviu+zRmSq4pAwy5aoShL3yioXMRcabjtgAt7X+Gin4xUAaByJR8JAC3/mzYrHL9AairgiAJMksa+ejMAf2XwQvwhkH8qR23NNHf/7koxy9gXL3W4iahh4KZCR/SSXRR8lzn5DAejwLYWM4WAWONZSLLG0bqGR1Ksp2KsLEfMY7YWA8i898nycNrHhNyhN4nP58Z2+Y90+owWvweuYL00tI5s0bdSMHvG/vW+DC/wDXxePaByNHxOl6bHJKpzRSW91vI+anYj4HcY82cU5eruE1AZ0khdD4JUvlPqkg0PwPwIwB55OiQVXFeHSqGQzNOqNqGhqQC3yDW+bYcQcR+xP9mrHygG1PUSHwzR/mo8h0E6DwkG2YAMNzgect8/GvqIJWeODiUAKqzHJDVxH3oZCPycm5B1Fzgk13GW4hH9lp0IMnhqJCUdIY/wA9VdCySTMLhVB8N8zWsAQlgdLg6HW4Oh9Qdj8sZZvXDWTkhIRmoT9lcW8ABaB7dnhvYE/zkyt312wyTmLLIIapDSzE2XM14pbf7mbZ/wBVrP6YCZDeuNlfGirp5f53wh8f8MB1DaY2lqAvvNl9Scv7TiuTdaoqJo1YpFDkTIshiMjuiylmlRWcLlZQFWw0YknHThlDEszI9LAr5BIGB6xILFDd5EDXBA3v72+Aftwqkn+8MUL7jqALc+d5F1O574j25bpBVxoKaMho5HzOpkuVKKFXqFgCMxbY6D44ePy5Tliyx9Jzu0BaFj8TEVv874YT8DjDMjVU5CqJfv3ilVBmK3vKl11DD3hpfAS/BipDqqIpjcpdEUBhlV1NgNCUdfmDh3POqDM7KijUlyFAHnrtijUsyksqvU1UGXMi08ckSSysxBHUUXkBA1dpMo0t5YzyzweWCCJG4Wj1A9+aSSnIzXJv1Lu7WFhtfTASyB6mRmp3eONyM1RqodFJyrCh/KWuw6hsliNHtpP0HD0hXKt7ElmLHMzs27ux1ZjYfQAWAtiuvzdUI5DJTSZScyRSTlh5jO0XSzejFR6jE/w3iaVEedQwsSCrDKyMN0dexH0IIIJBBwD09sc2OuOpAwx4vxmGmAM8gTMbIDcu5/moi3Zz6AYB3fDeqq1jUu7BEUXLsQFA8yToMRStW1Snpr9hito8qh528j0SckI7+LM3oMMOBR0er1hZquAgS/aZGk6TdpEDfdpG26uFANwL3FgExwGiM8xrJFIXKUpkYEFIj70pU6rJKQN9QiqNCWxCcq1KpxbjMzsEiVqdWZiAoKRnNcnQW0xJ8xe0CGKNhTMlVUFSUjjYMBp+UldTljiG5ZiNBjznzNzW8itTpIWjaRpZnGn2ioY3aQ/8MaBFPZbkAnQHftO5rWu4lLLGSYQAkZta6KCM1jrYtmPwIwdfY7yr9i4YhYESz/evfcZh4F+S2+ZOA77H+QDX1azSqTSwEFidncarGL766n0Fu+PTSrbAZwsLCwCwsLCwCxq8YIIIBB3B1B+I742wsBCx8mUSydQUlOHvfMIkvfz2xMIgAsBYDYY2wsAscKyiSVCkiLIje8rAMp9CpFjjvhYCupyJTKLRGeEeUVTUKo+CZ8o+AGOMnI7f7Ovroz/Sq4+YkQ3xaMLADTjHKfFKYTT01d9oLKpeOSBQxEYsDH09M+X9EE2He2OHD+H08TmSXilTLM4AYrI6tYXIQRBWkAvfQm9ydMFB9sJTgB7JVTEfir8Rcg3+8pwUbTbPPGjL8QW+B2xrTRoZOrV0dfJKALGWNZ0W17GNYPuxYkm5S4v2wRsartgKt/8A6hSLLBWOxPu/ZZV9NWkCqPiWx0WWvaxjpYYx/wAaoJb+zDGwH9o4sx2wl2wFS4Xw3iUUSx/iZC31vOTqS3YAd8OKblWfO8klZIjOQWSBY1jGVQot1FdibAC5OtthizYWAhl5c2zVNUw/pQv1Maqf24cUHAIIXLxxKJG3f3nPoZGJYj54kcLALEdxXgENRYyJdl0V1LJIl98kiEMvyOJHCwFYm9n1PJYTvUVCAg9KaokeO42uhNm+d8RVR7EuFvLn+zldblVkdUP9UHT4AjF8wsA14dw6OCJYoUWONBZVUWA+H+OHWFhYBYWFhYD/2Q=="/>
          <p:cNvSpPr>
            <a:spLocks noChangeAspect="1" noChangeArrowheads="1"/>
          </p:cNvSpPr>
          <p:nvPr/>
        </p:nvSpPr>
        <p:spPr bwMode="auto">
          <a:xfrm>
            <a:off x="109538" y="-1077913"/>
            <a:ext cx="2047875" cy="2228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50" name="Picture 10" descr="http://teamassignment.com/images/capitalist.gif"/>
          <p:cNvPicPr>
            <a:picLocks noChangeAspect="1" noChangeArrowheads="1"/>
          </p:cNvPicPr>
          <p:nvPr/>
        </p:nvPicPr>
        <p:blipFill>
          <a:blip r:embed="rId5" cstate="print"/>
          <a:srcRect/>
          <a:stretch>
            <a:fillRect/>
          </a:stretch>
        </p:blipFill>
        <p:spPr bwMode="auto">
          <a:xfrm>
            <a:off x="3810000" y="1828800"/>
            <a:ext cx="2288776" cy="2495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1942</TotalTime>
  <Words>486</Words>
  <Application>Microsoft Office PowerPoint</Application>
  <PresentationFormat>On-screen Show (4:3)</PresentationFormat>
  <Paragraphs>89</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Intro to sociology</vt:lpstr>
      <vt:lpstr>Sociology</vt:lpstr>
      <vt:lpstr>The Nature of Sociology</vt:lpstr>
      <vt:lpstr>The Importance of Patterns</vt:lpstr>
      <vt:lpstr>Acquiring the Social Imagination</vt:lpstr>
      <vt:lpstr>Intro to sociology</vt:lpstr>
      <vt:lpstr>European Origins – Auguste Comte</vt:lpstr>
      <vt:lpstr>European Origins – Auguste Comte</vt:lpstr>
      <vt:lpstr>European Origins – Karl Marx</vt:lpstr>
      <vt:lpstr>European Origins – Karl Marx</vt:lpstr>
      <vt:lpstr>European Origins – Emile Durkheim</vt:lpstr>
      <vt:lpstr>European Origins – Max Weber</vt:lpstr>
      <vt:lpstr>Intro to sociology</vt:lpstr>
      <vt:lpstr>Theoretical Perspectives</vt:lpstr>
      <vt:lpstr>Slide 15</vt:lpstr>
      <vt:lpstr>The Role of Theoretical Perspectives</vt:lpstr>
      <vt:lpstr>Functionalism</vt:lpstr>
      <vt:lpstr>Functionalism – Comte, Durkheim</vt:lpstr>
      <vt:lpstr>Conflict Theory - Marx</vt:lpstr>
      <vt:lpstr>Conflict Theory</vt:lpstr>
      <vt:lpstr>Symbolic Interactionism</vt:lpstr>
      <vt:lpstr>Symbolic Interactionism</vt:lpstr>
    </vt:vector>
  </TitlesOfParts>
  <Company>McKinney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sociology</dc:title>
  <dc:creator>misd</dc:creator>
  <cp:lastModifiedBy>Technology Services Group</cp:lastModifiedBy>
  <cp:revision>119</cp:revision>
  <dcterms:created xsi:type="dcterms:W3CDTF">2011-09-08T18:19:01Z</dcterms:created>
  <dcterms:modified xsi:type="dcterms:W3CDTF">2014-01-15T21:25:56Z</dcterms:modified>
</cp:coreProperties>
</file>