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1/6/2012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1/6/2012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1/6/2012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533400" y="3657600"/>
            <a:ext cx="7772400" cy="22098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Assume the world’s population is placed into a village of 100 people. (Each group on the following slide will = 100 or 100%) </a:t>
            </a:r>
          </a:p>
          <a:p>
            <a:r>
              <a:rPr lang="en-US" dirty="0" smtClean="0"/>
              <a:t>You will be making educated guesses with the help of a partner. Be prepared to discuss your answers/reasons.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72400" cy="1974059"/>
          </a:xfrm>
        </p:spPr>
        <p:txBody>
          <a:bodyPr/>
          <a:lstStyle>
            <a:extLst/>
          </a:lstStyle>
          <a:p>
            <a:r>
              <a:rPr lang="en-US" dirty="0" smtClean="0"/>
              <a:t>Consider  the </a:t>
            </a:r>
            <a:br>
              <a:rPr lang="en-US" dirty="0" smtClean="0"/>
            </a:br>
            <a:r>
              <a:rPr lang="en-US" dirty="0" smtClean="0"/>
              <a:t>	Global Village: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“If we could shrink the world’s population to a village of only 100 people, keeping all existing ratios the same, the village would look like this: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There would be 57 Asians, 21 Europeans, 14 from the Western Hemisphere – north and south – and 21 Africans; </a:t>
            </a:r>
          </a:p>
          <a:p>
            <a:r>
              <a:rPr lang="en-US" sz="3200" dirty="0" smtClean="0"/>
              <a:t>52 would be female,</a:t>
            </a:r>
          </a:p>
          <a:p>
            <a:r>
              <a:rPr lang="en-US" sz="3200" dirty="0" smtClean="0"/>
              <a:t>70 would be nonwhite and 30 white; </a:t>
            </a:r>
          </a:p>
          <a:p>
            <a:r>
              <a:rPr lang="en-US" sz="3200" dirty="0" smtClean="0"/>
              <a:t>70 would be non-Christian and 30 would be Christian. </a:t>
            </a:r>
          </a:p>
          <a:p>
            <a:r>
              <a:rPr lang="en-US" sz="3200" dirty="0" smtClean="0"/>
              <a:t>Six of the 100 people would own 59 percent of all the wealth in the world, and all six of those people would be from the United States. </a:t>
            </a:r>
          </a:p>
          <a:p>
            <a:r>
              <a:rPr lang="en-US" sz="3200" dirty="0" smtClean="0"/>
              <a:t>Eighty of the 100 people would live in substandard housing. </a:t>
            </a:r>
          </a:p>
          <a:p>
            <a:r>
              <a:rPr lang="en-US" sz="3200" dirty="0" smtClean="0"/>
              <a:t>Seventy would be unable to read and write. </a:t>
            </a:r>
          </a:p>
          <a:p>
            <a:r>
              <a:rPr lang="en-US" sz="3200" dirty="0" smtClean="0"/>
              <a:t>Fifty would suffer from malnutrition. </a:t>
            </a:r>
          </a:p>
          <a:p>
            <a:r>
              <a:rPr lang="en-US" sz="3200" dirty="0" smtClean="0"/>
              <a:t>One would have a college education.”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– Julian Bond, NAACP Chairman</a:t>
            </a:r>
            <a:r>
              <a:rPr lang="en-US" sz="2800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Each group scores: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en-GB" dirty="0" smtClean="0"/>
              <a:t>2 </a:t>
            </a:r>
            <a:r>
              <a:rPr lang="en-GB" dirty="0" smtClean="0"/>
              <a:t>points if </a:t>
            </a:r>
            <a:r>
              <a:rPr lang="en-GB" dirty="0" smtClean="0"/>
              <a:t>your </a:t>
            </a:r>
            <a:r>
              <a:rPr lang="en-GB" dirty="0" smtClean="0"/>
              <a:t>argument is accepted by the rest of the class.</a:t>
            </a:r>
            <a:endParaRPr lang="en-US" dirty="0" smtClean="0"/>
          </a:p>
          <a:p>
            <a:pPr hangingPunct="0">
              <a:buNone/>
            </a:pPr>
            <a:endParaRPr lang="en-US" dirty="0" smtClean="0"/>
          </a:p>
          <a:p>
            <a:pPr hangingPunct="0"/>
            <a:r>
              <a:rPr lang="en-GB" dirty="0" smtClean="0"/>
              <a:t>1 point if </a:t>
            </a:r>
            <a:r>
              <a:rPr lang="en-GB" dirty="0" smtClean="0"/>
              <a:t>your argument </a:t>
            </a:r>
            <a:r>
              <a:rPr lang="en-GB" dirty="0" smtClean="0"/>
              <a:t>is broadly accepted (with modifications).</a:t>
            </a:r>
            <a:endParaRPr lang="en-US" dirty="0" smtClean="0"/>
          </a:p>
          <a:p>
            <a:pPr hangingPunct="0">
              <a:buNone/>
            </a:pPr>
            <a:endParaRPr lang="en-US" dirty="0" smtClean="0"/>
          </a:p>
          <a:p>
            <a:pPr hangingPunct="0"/>
            <a:r>
              <a:rPr lang="en-GB" dirty="0" smtClean="0"/>
              <a:t>0 points if </a:t>
            </a:r>
            <a:r>
              <a:rPr lang="en-GB" dirty="0" smtClean="0"/>
              <a:t>you fail </a:t>
            </a:r>
            <a:r>
              <a:rPr lang="en-GB" dirty="0" smtClean="0"/>
              <a:t>to produce an argument or </a:t>
            </a:r>
            <a:r>
              <a:rPr lang="en-GB" dirty="0" smtClean="0"/>
              <a:t>your </a:t>
            </a:r>
            <a:r>
              <a:rPr lang="en-GB" dirty="0" smtClean="0"/>
              <a:t>argument is not accepted as valid by the class.</a:t>
            </a:r>
            <a:endParaRPr lang="en-US" dirty="0" smtClean="0"/>
          </a:p>
          <a:p>
            <a:pPr hangingPunct="0">
              <a:buNone/>
            </a:pPr>
            <a:endParaRPr lang="en-US" dirty="0" smtClean="0"/>
          </a:p>
          <a:p>
            <a:pPr hangingPunct="0"/>
            <a:r>
              <a:rPr lang="en-GB" dirty="0" smtClean="0"/>
              <a:t>The game continues until no more arguments can be produced by any group.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700" dirty="0" smtClean="0">
                <a:solidFill>
                  <a:srgbClr val="FF0000"/>
                </a:solidFill>
              </a:rPr>
              <a:t>Race should not be used as a factor in college admissions</a:t>
            </a:r>
          </a:p>
          <a:p>
            <a:pPr lvl="0" hangingPunct="0"/>
            <a:r>
              <a:rPr lang="en-GB" b="1" dirty="0" smtClean="0"/>
              <a:t>“</a:t>
            </a:r>
            <a:r>
              <a:rPr lang="en-GB" b="1" dirty="0" smtClean="0"/>
              <a:t>We </a:t>
            </a:r>
            <a:r>
              <a:rPr lang="en-GB" b="1" dirty="0" smtClean="0"/>
              <a:t>agree </a:t>
            </a:r>
            <a:r>
              <a:rPr lang="en-GB" b="1" dirty="0" smtClean="0"/>
              <a:t>with the main statement because</a:t>
            </a:r>
            <a:r>
              <a:rPr lang="en-GB" b="1" dirty="0" smtClean="0"/>
              <a:t>…”</a:t>
            </a:r>
            <a:endParaRPr lang="en-US" dirty="0" smtClean="0"/>
          </a:p>
          <a:p>
            <a:pPr lvl="0" hangingPunct="0">
              <a:buNone/>
            </a:pPr>
            <a:r>
              <a:rPr lang="en-GB" b="1" dirty="0" smtClean="0"/>
              <a:t> </a:t>
            </a:r>
            <a:endParaRPr lang="en-US" dirty="0" smtClean="0"/>
          </a:p>
          <a:p>
            <a:pPr lvl="0" hangingPunct="0"/>
            <a:r>
              <a:rPr lang="en-GB" b="1" dirty="0" smtClean="0"/>
              <a:t>“We agree with the idea [state idea that’s already been suggested] because…”</a:t>
            </a:r>
            <a:endParaRPr lang="en-US" dirty="0" smtClean="0"/>
          </a:p>
          <a:p>
            <a:pPr hangingPunct="0"/>
            <a:r>
              <a:rPr lang="en-GB" b="1" dirty="0" smtClean="0"/>
              <a:t> </a:t>
            </a:r>
            <a:endParaRPr lang="en-US" dirty="0" smtClean="0"/>
          </a:p>
          <a:p>
            <a:pPr lvl="0" hangingPunct="0"/>
            <a:r>
              <a:rPr lang="en-GB" b="1" dirty="0" smtClean="0"/>
              <a:t>“We disagree with the main statement because…”</a:t>
            </a:r>
            <a:endParaRPr lang="en-US" dirty="0" smtClean="0"/>
          </a:p>
          <a:p>
            <a:pPr hangingPunct="0"/>
            <a:r>
              <a:rPr lang="en-GB" b="1" dirty="0" smtClean="0"/>
              <a:t> </a:t>
            </a:r>
            <a:endParaRPr lang="en-US" dirty="0" smtClean="0"/>
          </a:p>
          <a:p>
            <a:pPr lvl="0" hangingPunct="0"/>
            <a:r>
              <a:rPr lang="en-GB" b="1" dirty="0" smtClean="0"/>
              <a:t>“We disagree with the idea [state idea that’s already been suggested] because…”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280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Consider  the   Global Village:</vt:lpstr>
      <vt:lpstr>“If we could shrink the world’s population to a village of only 100 people, keeping all existing ratios the same, the village would look like this:  </vt:lpstr>
      <vt:lpstr>Each group scores: </vt:lpstr>
      <vt:lpstr>debate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2010-08-24T12:05:22Z</dcterms:created>
  <dcterms:modified xsi:type="dcterms:W3CDTF">2012-01-06T16:09:31Z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