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9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516EA-8D58-4D7E-8CE9-DE4C5C199802}" type="doc">
      <dgm:prSet loTypeId="urn:microsoft.com/office/officeart/2005/8/layout/list1" loCatId="list" qsTypeId="urn:microsoft.com/office/officeart/2005/8/quickstyle/simple1#3" qsCatId="simple" csTypeId="urn:microsoft.com/office/officeart/2005/8/colors/accent1_2#3" csCatId="accent1" phldr="1"/>
      <dgm:spPr/>
      <dgm:t>
        <a:bodyPr/>
        <a:lstStyle/>
        <a:p>
          <a:endParaRPr lang="en-US"/>
        </a:p>
      </dgm:t>
    </dgm:pt>
    <dgm:pt modelId="{28C4E0C9-F0EF-42E7-BCDF-2BC966B4E145}">
      <dgm:prSet custT="1"/>
      <dgm:spPr>
        <a:solidFill>
          <a:srgbClr val="444EA2"/>
        </a:solidFill>
      </dgm:spPr>
      <dgm:t>
        <a:bodyPr/>
        <a:lstStyle/>
        <a:p>
          <a:pPr rtl="0"/>
          <a:r>
            <a:rPr lang="en-US" sz="2400" b="1" dirty="0" smtClean="0"/>
            <a:t>Paranoid</a:t>
          </a:r>
          <a:endParaRPr lang="en-US" sz="2400" b="1" dirty="0"/>
        </a:p>
      </dgm:t>
    </dgm:pt>
    <dgm:pt modelId="{0BF92C9E-B0EA-428F-A36C-B3006F0EC477}" type="parTrans" cxnId="{99A257E5-7795-47DE-B106-626C7F3811FE}">
      <dgm:prSet/>
      <dgm:spPr/>
      <dgm:t>
        <a:bodyPr/>
        <a:lstStyle/>
        <a:p>
          <a:endParaRPr lang="en-US"/>
        </a:p>
      </dgm:t>
    </dgm:pt>
    <dgm:pt modelId="{34C105F6-4E30-4BF3-A644-5C689E617D36}" type="sibTrans" cxnId="{99A257E5-7795-47DE-B106-626C7F3811FE}">
      <dgm:prSet/>
      <dgm:spPr/>
      <dgm:t>
        <a:bodyPr/>
        <a:lstStyle/>
        <a:p>
          <a:endParaRPr lang="en-US"/>
        </a:p>
      </dgm:t>
    </dgm:pt>
    <dgm:pt modelId="{84C84A3E-6AD3-46BA-A1B9-A60AC077DE32}">
      <dgm:prSet custT="1"/>
      <dgm:spPr>
        <a:solidFill>
          <a:srgbClr val="444EA2"/>
        </a:solidFill>
      </dgm:spPr>
      <dgm:t>
        <a:bodyPr/>
        <a:lstStyle/>
        <a:p>
          <a:pPr rtl="0"/>
          <a:r>
            <a:rPr lang="en-US" sz="2400" b="1" dirty="0" smtClean="0"/>
            <a:t>Disorganized</a:t>
          </a:r>
          <a:endParaRPr lang="en-US" sz="2400" b="1" dirty="0"/>
        </a:p>
      </dgm:t>
    </dgm:pt>
    <dgm:pt modelId="{9E299F07-0A28-4A48-9879-68D2770DD296}" type="parTrans" cxnId="{0CAF2260-0E75-484D-B546-3E68C7AD20C5}">
      <dgm:prSet/>
      <dgm:spPr/>
      <dgm:t>
        <a:bodyPr/>
        <a:lstStyle/>
        <a:p>
          <a:endParaRPr lang="en-US"/>
        </a:p>
      </dgm:t>
    </dgm:pt>
    <dgm:pt modelId="{DD3CB1B0-EEB0-4BD4-805D-1A7FAC487866}" type="sibTrans" cxnId="{0CAF2260-0E75-484D-B546-3E68C7AD20C5}">
      <dgm:prSet/>
      <dgm:spPr/>
      <dgm:t>
        <a:bodyPr/>
        <a:lstStyle/>
        <a:p>
          <a:endParaRPr lang="en-US"/>
        </a:p>
      </dgm:t>
    </dgm:pt>
    <dgm:pt modelId="{6665A07C-FE24-4478-98CF-78955C73FE9F}">
      <dgm:prSet custT="1"/>
      <dgm:spPr>
        <a:solidFill>
          <a:srgbClr val="444EA2"/>
        </a:solidFill>
      </dgm:spPr>
      <dgm:t>
        <a:bodyPr/>
        <a:lstStyle/>
        <a:p>
          <a:pPr rtl="0"/>
          <a:r>
            <a:rPr lang="en-US" sz="2400" b="1" dirty="0" smtClean="0"/>
            <a:t>Catatonic</a:t>
          </a:r>
          <a:endParaRPr lang="en-US" sz="2400" b="1" dirty="0"/>
        </a:p>
      </dgm:t>
    </dgm:pt>
    <dgm:pt modelId="{B4E12CB4-6991-474C-9F99-8A1594C0CD4A}" type="parTrans" cxnId="{7BE520FF-A98B-4503-B8B1-4494729B2698}">
      <dgm:prSet/>
      <dgm:spPr/>
      <dgm:t>
        <a:bodyPr/>
        <a:lstStyle/>
        <a:p>
          <a:endParaRPr lang="en-US"/>
        </a:p>
      </dgm:t>
    </dgm:pt>
    <dgm:pt modelId="{7ABC79E5-2F31-4787-A6D0-47BA755408F0}" type="sibTrans" cxnId="{7BE520FF-A98B-4503-B8B1-4494729B2698}">
      <dgm:prSet/>
      <dgm:spPr/>
      <dgm:t>
        <a:bodyPr/>
        <a:lstStyle/>
        <a:p>
          <a:endParaRPr lang="en-US"/>
        </a:p>
      </dgm:t>
    </dgm:pt>
    <dgm:pt modelId="{6C835065-494D-44F1-BB7B-565759E696DB}">
      <dgm:prSet custT="1"/>
      <dgm:spPr>
        <a:solidFill>
          <a:srgbClr val="444EA2"/>
        </a:solidFill>
      </dgm:spPr>
      <dgm:t>
        <a:bodyPr/>
        <a:lstStyle/>
        <a:p>
          <a:pPr rtl="0"/>
          <a:r>
            <a:rPr lang="en-US" sz="2400" b="1" dirty="0" smtClean="0"/>
            <a:t>Undifferentiated</a:t>
          </a:r>
          <a:endParaRPr lang="en-US" sz="2400" b="1" dirty="0"/>
        </a:p>
      </dgm:t>
    </dgm:pt>
    <dgm:pt modelId="{92805326-5575-4834-849B-7619662C10D8}" type="parTrans" cxnId="{457D3914-7902-46EF-B1EF-D82DA3844E48}">
      <dgm:prSet/>
      <dgm:spPr/>
      <dgm:t>
        <a:bodyPr/>
        <a:lstStyle/>
        <a:p>
          <a:endParaRPr lang="en-US"/>
        </a:p>
      </dgm:t>
    </dgm:pt>
    <dgm:pt modelId="{9B033771-B37D-4F37-9718-46E1BEF0A2FB}" type="sibTrans" cxnId="{457D3914-7902-46EF-B1EF-D82DA3844E48}">
      <dgm:prSet/>
      <dgm:spPr/>
      <dgm:t>
        <a:bodyPr/>
        <a:lstStyle/>
        <a:p>
          <a:endParaRPr lang="en-US"/>
        </a:p>
      </dgm:t>
    </dgm:pt>
    <dgm:pt modelId="{74AAD1F9-D236-4D30-B585-2BC3AECD55EC}">
      <dgm:prSet custT="1"/>
      <dgm:spPr>
        <a:solidFill>
          <a:srgbClr val="444EA2"/>
        </a:solidFill>
      </dgm:spPr>
      <dgm:t>
        <a:bodyPr/>
        <a:lstStyle/>
        <a:p>
          <a:pPr rtl="0"/>
          <a:r>
            <a:rPr lang="en-US" sz="2400" b="1" dirty="0" smtClean="0"/>
            <a:t>Residual</a:t>
          </a:r>
          <a:endParaRPr lang="en-US" sz="2400" b="1" dirty="0"/>
        </a:p>
      </dgm:t>
    </dgm:pt>
    <dgm:pt modelId="{D69832A7-49D3-4A55-837B-0A393679AF64}" type="parTrans" cxnId="{5E8E898B-8C97-425B-933C-A9F0BA726188}">
      <dgm:prSet/>
      <dgm:spPr/>
      <dgm:t>
        <a:bodyPr/>
        <a:lstStyle/>
        <a:p>
          <a:endParaRPr lang="en-US"/>
        </a:p>
      </dgm:t>
    </dgm:pt>
    <dgm:pt modelId="{9F9D436B-92F1-4B1E-9ADF-77B021FD07B7}" type="sibTrans" cxnId="{5E8E898B-8C97-425B-933C-A9F0BA726188}">
      <dgm:prSet/>
      <dgm:spPr/>
      <dgm:t>
        <a:bodyPr/>
        <a:lstStyle/>
        <a:p>
          <a:endParaRPr lang="en-US"/>
        </a:p>
      </dgm:t>
    </dgm:pt>
    <dgm:pt modelId="{E8FA8B17-35CB-4639-BA21-476300642B8F}">
      <dgm:prSet custT="1"/>
      <dgm:spPr/>
      <dgm:t>
        <a:bodyPr/>
        <a:lstStyle/>
        <a:p>
          <a:pPr rtl="0">
            <a:lnSpc>
              <a:spcPts val="2200"/>
            </a:lnSpc>
            <a:spcAft>
              <a:spcPts val="0"/>
            </a:spcAft>
          </a:pPr>
          <a:r>
            <a:rPr lang="en-US" sz="2400" dirty="0" smtClean="0"/>
            <a:t>Plagued by </a:t>
          </a:r>
          <a:r>
            <a:rPr lang="en-US" sz="2400" i="1" dirty="0" smtClean="0"/>
            <a:t>hallucinations</a:t>
          </a:r>
          <a:r>
            <a:rPr lang="en-US" sz="2400" dirty="0" smtClean="0"/>
            <a:t>, often with negative messages, and </a:t>
          </a:r>
          <a:r>
            <a:rPr lang="en-US" sz="2400" i="1" dirty="0" smtClean="0"/>
            <a:t>delusions</a:t>
          </a:r>
          <a:r>
            <a:rPr lang="en-US" sz="2400" dirty="0" smtClean="0"/>
            <a:t>, both grandiose and persecutory </a:t>
          </a:r>
          <a:endParaRPr lang="en-US" sz="2400" dirty="0"/>
        </a:p>
      </dgm:t>
    </dgm:pt>
    <dgm:pt modelId="{B3F030BA-65A6-4F52-A5C4-B82EB09C6021}" type="parTrans" cxnId="{70BA8FB9-1968-4340-A23E-D2FB1B01BBD0}">
      <dgm:prSet/>
      <dgm:spPr/>
      <dgm:t>
        <a:bodyPr/>
        <a:lstStyle/>
        <a:p>
          <a:endParaRPr lang="en-US"/>
        </a:p>
      </dgm:t>
    </dgm:pt>
    <dgm:pt modelId="{6FDE4BE1-8AE8-420D-B77A-1BB9DF69AB5E}" type="sibTrans" cxnId="{70BA8FB9-1968-4340-A23E-D2FB1B01BBD0}">
      <dgm:prSet/>
      <dgm:spPr/>
      <dgm:t>
        <a:bodyPr/>
        <a:lstStyle/>
        <a:p>
          <a:endParaRPr lang="en-US"/>
        </a:p>
      </dgm:t>
    </dgm:pt>
    <dgm:pt modelId="{AFD7B60C-6993-45A8-AB9A-C49EF059AFF3}">
      <dgm:prSet custT="1"/>
      <dgm:spPr/>
      <dgm:t>
        <a:bodyPr/>
        <a:lstStyle/>
        <a:p>
          <a:pPr rtl="0">
            <a:lnSpc>
              <a:spcPts val="2200"/>
            </a:lnSpc>
            <a:spcAft>
              <a:spcPts val="0"/>
            </a:spcAft>
          </a:pPr>
          <a:r>
            <a:rPr lang="en-US" sz="2400" dirty="0" smtClean="0"/>
            <a:t>Primary symptoms are flat affect, incoherent speech, and random behavior</a:t>
          </a:r>
          <a:endParaRPr lang="en-US" sz="2400" dirty="0"/>
        </a:p>
      </dgm:t>
    </dgm:pt>
    <dgm:pt modelId="{F6E1587D-9BFA-49C1-8EC7-C84EE791BA51}" type="parTrans" cxnId="{9465A0FC-26A0-4110-BA4B-9DD9CE3A006A}">
      <dgm:prSet/>
      <dgm:spPr/>
      <dgm:t>
        <a:bodyPr/>
        <a:lstStyle/>
        <a:p>
          <a:endParaRPr lang="en-US"/>
        </a:p>
      </dgm:t>
    </dgm:pt>
    <dgm:pt modelId="{B6345FC7-40BB-4F17-9144-65F4CA8D1ECD}" type="sibTrans" cxnId="{9465A0FC-26A0-4110-BA4B-9DD9CE3A006A}">
      <dgm:prSet/>
      <dgm:spPr/>
      <dgm:t>
        <a:bodyPr/>
        <a:lstStyle/>
        <a:p>
          <a:endParaRPr lang="en-US"/>
        </a:p>
      </dgm:t>
    </dgm:pt>
    <dgm:pt modelId="{629A7682-0CCF-49FE-B29D-7CB266D4C8D8}">
      <dgm:prSet custT="1"/>
      <dgm:spPr/>
      <dgm:t>
        <a:bodyPr/>
        <a:lstStyle/>
        <a:p>
          <a:pPr rtl="0">
            <a:lnSpc>
              <a:spcPts val="2200"/>
            </a:lnSpc>
            <a:spcAft>
              <a:spcPts val="0"/>
            </a:spcAft>
          </a:pPr>
          <a:r>
            <a:rPr lang="en-US" sz="2400" dirty="0" smtClean="0"/>
            <a:t>Rarely initiating or controlling movement; copies others’ speech and actions</a:t>
          </a:r>
          <a:endParaRPr lang="en-US" sz="2400" dirty="0"/>
        </a:p>
      </dgm:t>
    </dgm:pt>
    <dgm:pt modelId="{080B843F-D382-4C0A-9608-D9A95E844E1B}" type="parTrans" cxnId="{0D6D7A4B-1C6A-4345-8108-1A4EF72337B9}">
      <dgm:prSet/>
      <dgm:spPr/>
      <dgm:t>
        <a:bodyPr/>
        <a:lstStyle/>
        <a:p>
          <a:endParaRPr lang="en-US"/>
        </a:p>
      </dgm:t>
    </dgm:pt>
    <dgm:pt modelId="{F8838A2E-C0C3-4E76-95AA-13C01D542A76}" type="sibTrans" cxnId="{0D6D7A4B-1C6A-4345-8108-1A4EF72337B9}">
      <dgm:prSet/>
      <dgm:spPr/>
      <dgm:t>
        <a:bodyPr/>
        <a:lstStyle/>
        <a:p>
          <a:endParaRPr lang="en-US"/>
        </a:p>
      </dgm:t>
    </dgm:pt>
    <dgm:pt modelId="{FE0BDC9F-78A0-43B5-A9ED-3A84804AF296}">
      <dgm:prSet custT="1"/>
      <dgm:spPr/>
      <dgm:t>
        <a:bodyPr/>
        <a:lstStyle/>
        <a:p>
          <a:pPr rtl="0">
            <a:lnSpc>
              <a:spcPts val="2200"/>
            </a:lnSpc>
            <a:spcAft>
              <a:spcPts val="0"/>
            </a:spcAft>
          </a:pPr>
          <a:r>
            <a:rPr lang="en-US" sz="2400" dirty="0" smtClean="0"/>
            <a:t>Many varied symptoms</a:t>
          </a:r>
          <a:endParaRPr lang="en-US" sz="2400" dirty="0"/>
        </a:p>
      </dgm:t>
    </dgm:pt>
    <dgm:pt modelId="{AFF80B02-6495-4FC3-9839-4F962536BA4E}" type="parTrans" cxnId="{87010D8E-BA77-43D1-A20D-1D85400F2E04}">
      <dgm:prSet/>
      <dgm:spPr/>
      <dgm:t>
        <a:bodyPr/>
        <a:lstStyle/>
        <a:p>
          <a:endParaRPr lang="en-US"/>
        </a:p>
      </dgm:t>
    </dgm:pt>
    <dgm:pt modelId="{F2D7AD14-09B9-41BE-BECC-32ABDF2ADE92}" type="sibTrans" cxnId="{87010D8E-BA77-43D1-A20D-1D85400F2E04}">
      <dgm:prSet/>
      <dgm:spPr/>
      <dgm:t>
        <a:bodyPr/>
        <a:lstStyle/>
        <a:p>
          <a:endParaRPr lang="en-US"/>
        </a:p>
      </dgm:t>
    </dgm:pt>
    <dgm:pt modelId="{6B833303-C46B-46A6-A229-31D4C75325DE}">
      <dgm:prSet custT="1"/>
      <dgm:spPr/>
      <dgm:t>
        <a:bodyPr/>
        <a:lstStyle/>
        <a:p>
          <a:pPr rtl="0">
            <a:lnSpc>
              <a:spcPts val="2200"/>
            </a:lnSpc>
            <a:spcAft>
              <a:spcPts val="0"/>
            </a:spcAft>
          </a:pPr>
          <a:r>
            <a:rPr lang="en-US" sz="2400" dirty="0" smtClean="0"/>
            <a:t>Withdrawal continues after positive symptoms have disappeared </a:t>
          </a:r>
          <a:endParaRPr lang="en-US" sz="2400" dirty="0"/>
        </a:p>
      </dgm:t>
    </dgm:pt>
    <dgm:pt modelId="{DA2DF684-23FA-42F5-8722-24047CB108DD}" type="parTrans" cxnId="{127247D0-6407-43C7-9057-E9BF755D0540}">
      <dgm:prSet/>
      <dgm:spPr/>
      <dgm:t>
        <a:bodyPr/>
        <a:lstStyle/>
        <a:p>
          <a:endParaRPr lang="en-US"/>
        </a:p>
      </dgm:t>
    </dgm:pt>
    <dgm:pt modelId="{B3FEDA25-3F7C-4230-BE1A-E41A25801D3A}" type="sibTrans" cxnId="{127247D0-6407-43C7-9057-E9BF755D0540}">
      <dgm:prSet/>
      <dgm:spPr/>
      <dgm:t>
        <a:bodyPr/>
        <a:lstStyle/>
        <a:p>
          <a:endParaRPr lang="en-US"/>
        </a:p>
      </dgm:t>
    </dgm:pt>
    <dgm:pt modelId="{72ABA62A-E215-4075-A062-4058888050CF}" type="pres">
      <dgm:prSet presAssocID="{827516EA-8D58-4D7E-8CE9-DE4C5C199802}" presName="linear" presStyleCnt="0">
        <dgm:presLayoutVars>
          <dgm:dir/>
          <dgm:animLvl val="lvl"/>
          <dgm:resizeHandles val="exact"/>
        </dgm:presLayoutVars>
      </dgm:prSet>
      <dgm:spPr/>
      <dgm:t>
        <a:bodyPr/>
        <a:lstStyle/>
        <a:p>
          <a:endParaRPr lang="en-US"/>
        </a:p>
      </dgm:t>
    </dgm:pt>
    <dgm:pt modelId="{2B29A613-D1A3-460A-9913-315033E3B99E}" type="pres">
      <dgm:prSet presAssocID="{28C4E0C9-F0EF-42E7-BCDF-2BC966B4E145}" presName="parentLin" presStyleCnt="0"/>
      <dgm:spPr/>
    </dgm:pt>
    <dgm:pt modelId="{AA20FDAB-039A-45C2-9F45-E378B35965A4}" type="pres">
      <dgm:prSet presAssocID="{28C4E0C9-F0EF-42E7-BCDF-2BC966B4E145}" presName="parentLeftMargin" presStyleLbl="node1" presStyleIdx="0" presStyleCnt="5"/>
      <dgm:spPr/>
      <dgm:t>
        <a:bodyPr/>
        <a:lstStyle/>
        <a:p>
          <a:endParaRPr lang="en-US"/>
        </a:p>
      </dgm:t>
    </dgm:pt>
    <dgm:pt modelId="{F8147D51-515A-4AB1-B3B3-B594C1AEE22E}" type="pres">
      <dgm:prSet presAssocID="{28C4E0C9-F0EF-42E7-BCDF-2BC966B4E145}" presName="parentText" presStyleLbl="node1" presStyleIdx="0" presStyleCnt="5">
        <dgm:presLayoutVars>
          <dgm:chMax val="0"/>
          <dgm:bulletEnabled val="1"/>
        </dgm:presLayoutVars>
      </dgm:prSet>
      <dgm:spPr/>
      <dgm:t>
        <a:bodyPr/>
        <a:lstStyle/>
        <a:p>
          <a:endParaRPr lang="en-US"/>
        </a:p>
      </dgm:t>
    </dgm:pt>
    <dgm:pt modelId="{2389098A-8704-4808-82EA-4ACCC5A8B40C}" type="pres">
      <dgm:prSet presAssocID="{28C4E0C9-F0EF-42E7-BCDF-2BC966B4E145}" presName="negativeSpace" presStyleCnt="0"/>
      <dgm:spPr/>
    </dgm:pt>
    <dgm:pt modelId="{B4F28CC6-2DF0-43EA-98E3-EB09301FCB5C}" type="pres">
      <dgm:prSet presAssocID="{28C4E0C9-F0EF-42E7-BCDF-2BC966B4E145}" presName="childText" presStyleLbl="conFgAcc1" presStyleIdx="0" presStyleCnt="5">
        <dgm:presLayoutVars>
          <dgm:bulletEnabled val="1"/>
        </dgm:presLayoutVars>
      </dgm:prSet>
      <dgm:spPr/>
      <dgm:t>
        <a:bodyPr/>
        <a:lstStyle/>
        <a:p>
          <a:endParaRPr lang="en-US"/>
        </a:p>
      </dgm:t>
    </dgm:pt>
    <dgm:pt modelId="{8AEA57A5-222D-4A39-9B4F-FD8E92391D42}" type="pres">
      <dgm:prSet presAssocID="{34C105F6-4E30-4BF3-A644-5C689E617D36}" presName="spaceBetweenRectangles" presStyleCnt="0"/>
      <dgm:spPr/>
    </dgm:pt>
    <dgm:pt modelId="{0E1386B7-C249-4230-B43A-4020FA89318C}" type="pres">
      <dgm:prSet presAssocID="{84C84A3E-6AD3-46BA-A1B9-A60AC077DE32}" presName="parentLin" presStyleCnt="0"/>
      <dgm:spPr/>
    </dgm:pt>
    <dgm:pt modelId="{6FA57CA5-51BD-4943-A1CB-8173D05276A2}" type="pres">
      <dgm:prSet presAssocID="{84C84A3E-6AD3-46BA-A1B9-A60AC077DE32}" presName="parentLeftMargin" presStyleLbl="node1" presStyleIdx="0" presStyleCnt="5"/>
      <dgm:spPr/>
      <dgm:t>
        <a:bodyPr/>
        <a:lstStyle/>
        <a:p>
          <a:endParaRPr lang="en-US"/>
        </a:p>
      </dgm:t>
    </dgm:pt>
    <dgm:pt modelId="{3571FDB0-D0C6-4BCC-A44C-40E8FA5D3A83}" type="pres">
      <dgm:prSet presAssocID="{84C84A3E-6AD3-46BA-A1B9-A60AC077DE32}" presName="parentText" presStyleLbl="node1" presStyleIdx="1" presStyleCnt="5">
        <dgm:presLayoutVars>
          <dgm:chMax val="0"/>
          <dgm:bulletEnabled val="1"/>
        </dgm:presLayoutVars>
      </dgm:prSet>
      <dgm:spPr/>
      <dgm:t>
        <a:bodyPr/>
        <a:lstStyle/>
        <a:p>
          <a:endParaRPr lang="en-US"/>
        </a:p>
      </dgm:t>
    </dgm:pt>
    <dgm:pt modelId="{EC41066C-178C-4D04-B7DE-D86EDA4D9E0B}" type="pres">
      <dgm:prSet presAssocID="{84C84A3E-6AD3-46BA-A1B9-A60AC077DE32}" presName="negativeSpace" presStyleCnt="0"/>
      <dgm:spPr/>
    </dgm:pt>
    <dgm:pt modelId="{C73E9481-F2FC-471F-9BB0-244B8372BE14}" type="pres">
      <dgm:prSet presAssocID="{84C84A3E-6AD3-46BA-A1B9-A60AC077DE32}" presName="childText" presStyleLbl="conFgAcc1" presStyleIdx="1" presStyleCnt="5">
        <dgm:presLayoutVars>
          <dgm:bulletEnabled val="1"/>
        </dgm:presLayoutVars>
      </dgm:prSet>
      <dgm:spPr/>
      <dgm:t>
        <a:bodyPr/>
        <a:lstStyle/>
        <a:p>
          <a:endParaRPr lang="en-US"/>
        </a:p>
      </dgm:t>
    </dgm:pt>
    <dgm:pt modelId="{41B41168-3F12-448C-8DFD-7A1E5D7BCF36}" type="pres">
      <dgm:prSet presAssocID="{DD3CB1B0-EEB0-4BD4-805D-1A7FAC487866}" presName="spaceBetweenRectangles" presStyleCnt="0"/>
      <dgm:spPr/>
    </dgm:pt>
    <dgm:pt modelId="{C112EDE9-2709-44A8-A171-BBEFAE5E9525}" type="pres">
      <dgm:prSet presAssocID="{6665A07C-FE24-4478-98CF-78955C73FE9F}" presName="parentLin" presStyleCnt="0"/>
      <dgm:spPr/>
    </dgm:pt>
    <dgm:pt modelId="{C357BB0F-BEAC-4327-B4F2-09681B6BB0BC}" type="pres">
      <dgm:prSet presAssocID="{6665A07C-FE24-4478-98CF-78955C73FE9F}" presName="parentLeftMargin" presStyleLbl="node1" presStyleIdx="1" presStyleCnt="5"/>
      <dgm:spPr/>
      <dgm:t>
        <a:bodyPr/>
        <a:lstStyle/>
        <a:p>
          <a:endParaRPr lang="en-US"/>
        </a:p>
      </dgm:t>
    </dgm:pt>
    <dgm:pt modelId="{61270F0A-8F5C-409F-ABDB-E225D3EA6301}" type="pres">
      <dgm:prSet presAssocID="{6665A07C-FE24-4478-98CF-78955C73FE9F}" presName="parentText" presStyleLbl="node1" presStyleIdx="2" presStyleCnt="5">
        <dgm:presLayoutVars>
          <dgm:chMax val="0"/>
          <dgm:bulletEnabled val="1"/>
        </dgm:presLayoutVars>
      </dgm:prSet>
      <dgm:spPr/>
      <dgm:t>
        <a:bodyPr/>
        <a:lstStyle/>
        <a:p>
          <a:endParaRPr lang="en-US"/>
        </a:p>
      </dgm:t>
    </dgm:pt>
    <dgm:pt modelId="{BB4FFCA7-83D4-4CC4-A14C-1D706E3895A7}" type="pres">
      <dgm:prSet presAssocID="{6665A07C-FE24-4478-98CF-78955C73FE9F}" presName="negativeSpace" presStyleCnt="0"/>
      <dgm:spPr/>
    </dgm:pt>
    <dgm:pt modelId="{C8DCC251-E399-465C-B5BB-E874467D2236}" type="pres">
      <dgm:prSet presAssocID="{6665A07C-FE24-4478-98CF-78955C73FE9F}" presName="childText" presStyleLbl="conFgAcc1" presStyleIdx="2" presStyleCnt="5">
        <dgm:presLayoutVars>
          <dgm:bulletEnabled val="1"/>
        </dgm:presLayoutVars>
      </dgm:prSet>
      <dgm:spPr/>
      <dgm:t>
        <a:bodyPr/>
        <a:lstStyle/>
        <a:p>
          <a:endParaRPr lang="en-US"/>
        </a:p>
      </dgm:t>
    </dgm:pt>
    <dgm:pt modelId="{B3F99A59-6155-4572-A4B7-E07D0E4B09A5}" type="pres">
      <dgm:prSet presAssocID="{7ABC79E5-2F31-4787-A6D0-47BA755408F0}" presName="spaceBetweenRectangles" presStyleCnt="0"/>
      <dgm:spPr/>
    </dgm:pt>
    <dgm:pt modelId="{F1ACA71F-9243-4D70-967F-E8C4C795EEDC}" type="pres">
      <dgm:prSet presAssocID="{6C835065-494D-44F1-BB7B-565759E696DB}" presName="parentLin" presStyleCnt="0"/>
      <dgm:spPr/>
    </dgm:pt>
    <dgm:pt modelId="{6B034996-19CD-4308-A716-C543F730EF74}" type="pres">
      <dgm:prSet presAssocID="{6C835065-494D-44F1-BB7B-565759E696DB}" presName="parentLeftMargin" presStyleLbl="node1" presStyleIdx="2" presStyleCnt="5"/>
      <dgm:spPr/>
      <dgm:t>
        <a:bodyPr/>
        <a:lstStyle/>
        <a:p>
          <a:endParaRPr lang="en-US"/>
        </a:p>
      </dgm:t>
    </dgm:pt>
    <dgm:pt modelId="{9F5EA750-14A6-4CB7-83E8-787CC54F8193}" type="pres">
      <dgm:prSet presAssocID="{6C835065-494D-44F1-BB7B-565759E696DB}" presName="parentText" presStyleLbl="node1" presStyleIdx="3" presStyleCnt="5">
        <dgm:presLayoutVars>
          <dgm:chMax val="0"/>
          <dgm:bulletEnabled val="1"/>
        </dgm:presLayoutVars>
      </dgm:prSet>
      <dgm:spPr/>
      <dgm:t>
        <a:bodyPr/>
        <a:lstStyle/>
        <a:p>
          <a:endParaRPr lang="en-US"/>
        </a:p>
      </dgm:t>
    </dgm:pt>
    <dgm:pt modelId="{E2A3CBAE-FD7F-487F-9973-8E9AB553CF26}" type="pres">
      <dgm:prSet presAssocID="{6C835065-494D-44F1-BB7B-565759E696DB}" presName="negativeSpace" presStyleCnt="0"/>
      <dgm:spPr/>
    </dgm:pt>
    <dgm:pt modelId="{AAA04D92-0F41-4A6B-B8C9-3301DF8961EC}" type="pres">
      <dgm:prSet presAssocID="{6C835065-494D-44F1-BB7B-565759E696DB}" presName="childText" presStyleLbl="conFgAcc1" presStyleIdx="3" presStyleCnt="5">
        <dgm:presLayoutVars>
          <dgm:bulletEnabled val="1"/>
        </dgm:presLayoutVars>
      </dgm:prSet>
      <dgm:spPr/>
      <dgm:t>
        <a:bodyPr/>
        <a:lstStyle/>
        <a:p>
          <a:endParaRPr lang="en-US"/>
        </a:p>
      </dgm:t>
    </dgm:pt>
    <dgm:pt modelId="{951F8478-DE98-4369-B5B9-BD0A32FCC8BA}" type="pres">
      <dgm:prSet presAssocID="{9B033771-B37D-4F37-9718-46E1BEF0A2FB}" presName="spaceBetweenRectangles" presStyleCnt="0"/>
      <dgm:spPr/>
    </dgm:pt>
    <dgm:pt modelId="{BFBF0644-3251-44F9-ABDC-88621CA4DB9F}" type="pres">
      <dgm:prSet presAssocID="{74AAD1F9-D236-4D30-B585-2BC3AECD55EC}" presName="parentLin" presStyleCnt="0"/>
      <dgm:spPr/>
    </dgm:pt>
    <dgm:pt modelId="{E58B8B40-9CD6-4F74-BB47-DA20D46ECC76}" type="pres">
      <dgm:prSet presAssocID="{74AAD1F9-D236-4D30-B585-2BC3AECD55EC}" presName="parentLeftMargin" presStyleLbl="node1" presStyleIdx="3" presStyleCnt="5"/>
      <dgm:spPr/>
      <dgm:t>
        <a:bodyPr/>
        <a:lstStyle/>
        <a:p>
          <a:endParaRPr lang="en-US"/>
        </a:p>
      </dgm:t>
    </dgm:pt>
    <dgm:pt modelId="{510EFF13-A812-4343-ABD2-D2CE6289F4E2}" type="pres">
      <dgm:prSet presAssocID="{74AAD1F9-D236-4D30-B585-2BC3AECD55EC}" presName="parentText" presStyleLbl="node1" presStyleIdx="4" presStyleCnt="5">
        <dgm:presLayoutVars>
          <dgm:chMax val="0"/>
          <dgm:bulletEnabled val="1"/>
        </dgm:presLayoutVars>
      </dgm:prSet>
      <dgm:spPr/>
      <dgm:t>
        <a:bodyPr/>
        <a:lstStyle/>
        <a:p>
          <a:endParaRPr lang="en-US"/>
        </a:p>
      </dgm:t>
    </dgm:pt>
    <dgm:pt modelId="{CFCAE74E-1C53-4B57-A8DE-89B91F3173E6}" type="pres">
      <dgm:prSet presAssocID="{74AAD1F9-D236-4D30-B585-2BC3AECD55EC}" presName="negativeSpace" presStyleCnt="0"/>
      <dgm:spPr/>
    </dgm:pt>
    <dgm:pt modelId="{9D7B6CFC-5E6B-4920-80B5-197A191D02BE}" type="pres">
      <dgm:prSet presAssocID="{74AAD1F9-D236-4D30-B585-2BC3AECD55EC}" presName="childText" presStyleLbl="conFgAcc1" presStyleIdx="4" presStyleCnt="5">
        <dgm:presLayoutVars>
          <dgm:bulletEnabled val="1"/>
        </dgm:presLayoutVars>
      </dgm:prSet>
      <dgm:spPr/>
      <dgm:t>
        <a:bodyPr/>
        <a:lstStyle/>
        <a:p>
          <a:endParaRPr lang="en-US"/>
        </a:p>
      </dgm:t>
    </dgm:pt>
  </dgm:ptLst>
  <dgm:cxnLst>
    <dgm:cxn modelId="{B5E3A74C-7372-CF48-A079-63F97893938B}" type="presOf" srcId="{84C84A3E-6AD3-46BA-A1B9-A60AC077DE32}" destId="{6FA57CA5-51BD-4943-A1CB-8173D05276A2}" srcOrd="0" destOrd="0" presId="urn:microsoft.com/office/officeart/2005/8/layout/list1"/>
    <dgm:cxn modelId="{E9EE7AB0-4643-B54D-B316-A6D168197769}" type="presOf" srcId="{E8FA8B17-35CB-4639-BA21-476300642B8F}" destId="{B4F28CC6-2DF0-43EA-98E3-EB09301FCB5C}" srcOrd="0" destOrd="0" presId="urn:microsoft.com/office/officeart/2005/8/layout/list1"/>
    <dgm:cxn modelId="{12230F55-1616-4D43-9908-D3A6CEC80639}" type="presOf" srcId="{74AAD1F9-D236-4D30-B585-2BC3AECD55EC}" destId="{E58B8B40-9CD6-4F74-BB47-DA20D46ECC76}" srcOrd="0" destOrd="0" presId="urn:microsoft.com/office/officeart/2005/8/layout/list1"/>
    <dgm:cxn modelId="{E9FC908B-F06B-F347-BC3C-6EA2C581620E}" type="presOf" srcId="{AFD7B60C-6993-45A8-AB9A-C49EF059AFF3}" destId="{C73E9481-F2FC-471F-9BB0-244B8372BE14}" srcOrd="0" destOrd="0" presId="urn:microsoft.com/office/officeart/2005/8/layout/list1"/>
    <dgm:cxn modelId="{9465A0FC-26A0-4110-BA4B-9DD9CE3A006A}" srcId="{84C84A3E-6AD3-46BA-A1B9-A60AC077DE32}" destId="{AFD7B60C-6993-45A8-AB9A-C49EF059AFF3}" srcOrd="0" destOrd="0" parTransId="{F6E1587D-9BFA-49C1-8EC7-C84EE791BA51}" sibTransId="{B6345FC7-40BB-4F17-9144-65F4CA8D1ECD}"/>
    <dgm:cxn modelId="{72079B00-F87D-244F-9B4E-1F735EFBC138}" type="presOf" srcId="{6665A07C-FE24-4478-98CF-78955C73FE9F}" destId="{C357BB0F-BEAC-4327-B4F2-09681B6BB0BC}" srcOrd="0" destOrd="0" presId="urn:microsoft.com/office/officeart/2005/8/layout/list1"/>
    <dgm:cxn modelId="{1B92C97F-6698-C34F-A413-E816A76FE69A}" type="presOf" srcId="{28C4E0C9-F0EF-42E7-BCDF-2BC966B4E145}" destId="{F8147D51-515A-4AB1-B3B3-B594C1AEE22E}" srcOrd="1" destOrd="0" presId="urn:microsoft.com/office/officeart/2005/8/layout/list1"/>
    <dgm:cxn modelId="{4EE20A8C-4CC8-CD4D-A2F2-8E1CB375523A}" type="presOf" srcId="{827516EA-8D58-4D7E-8CE9-DE4C5C199802}" destId="{72ABA62A-E215-4075-A062-4058888050CF}" srcOrd="0" destOrd="0" presId="urn:microsoft.com/office/officeart/2005/8/layout/list1"/>
    <dgm:cxn modelId="{0CAF2260-0E75-484D-B546-3E68C7AD20C5}" srcId="{827516EA-8D58-4D7E-8CE9-DE4C5C199802}" destId="{84C84A3E-6AD3-46BA-A1B9-A60AC077DE32}" srcOrd="1" destOrd="0" parTransId="{9E299F07-0A28-4A48-9879-68D2770DD296}" sibTransId="{DD3CB1B0-EEB0-4BD4-805D-1A7FAC487866}"/>
    <dgm:cxn modelId="{FC094223-F554-8343-A945-7C7DDF6791CC}" type="presOf" srcId="{6C835065-494D-44F1-BB7B-565759E696DB}" destId="{9F5EA750-14A6-4CB7-83E8-787CC54F8193}" srcOrd="1" destOrd="0" presId="urn:microsoft.com/office/officeart/2005/8/layout/list1"/>
    <dgm:cxn modelId="{70BA8FB9-1968-4340-A23E-D2FB1B01BBD0}" srcId="{28C4E0C9-F0EF-42E7-BCDF-2BC966B4E145}" destId="{E8FA8B17-35CB-4639-BA21-476300642B8F}" srcOrd="0" destOrd="0" parTransId="{B3F030BA-65A6-4F52-A5C4-B82EB09C6021}" sibTransId="{6FDE4BE1-8AE8-420D-B77A-1BB9DF69AB5E}"/>
    <dgm:cxn modelId="{9C5253C5-6673-1344-8079-21B667053922}" type="presOf" srcId="{74AAD1F9-D236-4D30-B585-2BC3AECD55EC}" destId="{510EFF13-A812-4343-ABD2-D2CE6289F4E2}" srcOrd="1" destOrd="0" presId="urn:microsoft.com/office/officeart/2005/8/layout/list1"/>
    <dgm:cxn modelId="{87010D8E-BA77-43D1-A20D-1D85400F2E04}" srcId="{6C835065-494D-44F1-BB7B-565759E696DB}" destId="{FE0BDC9F-78A0-43B5-A9ED-3A84804AF296}" srcOrd="0" destOrd="0" parTransId="{AFF80B02-6495-4FC3-9839-4F962536BA4E}" sibTransId="{F2D7AD14-09B9-41BE-BECC-32ABDF2ADE92}"/>
    <dgm:cxn modelId="{2BFF7E94-286B-1D43-8A82-B8EBDBDDA42E}" type="presOf" srcId="{629A7682-0CCF-49FE-B29D-7CB266D4C8D8}" destId="{C8DCC251-E399-465C-B5BB-E874467D2236}" srcOrd="0" destOrd="0" presId="urn:microsoft.com/office/officeart/2005/8/layout/list1"/>
    <dgm:cxn modelId="{29B51172-3C11-5942-91C9-7D24C3C85BD6}" type="presOf" srcId="{28C4E0C9-F0EF-42E7-BCDF-2BC966B4E145}" destId="{AA20FDAB-039A-45C2-9F45-E378B35965A4}" srcOrd="0" destOrd="0" presId="urn:microsoft.com/office/officeart/2005/8/layout/list1"/>
    <dgm:cxn modelId="{BCADB7FC-797B-EA48-9CC0-97D6887BE93A}" type="presOf" srcId="{FE0BDC9F-78A0-43B5-A9ED-3A84804AF296}" destId="{AAA04D92-0F41-4A6B-B8C9-3301DF8961EC}" srcOrd="0" destOrd="0" presId="urn:microsoft.com/office/officeart/2005/8/layout/list1"/>
    <dgm:cxn modelId="{127247D0-6407-43C7-9057-E9BF755D0540}" srcId="{74AAD1F9-D236-4D30-B585-2BC3AECD55EC}" destId="{6B833303-C46B-46A6-A229-31D4C75325DE}" srcOrd="0" destOrd="0" parTransId="{DA2DF684-23FA-42F5-8722-24047CB108DD}" sibTransId="{B3FEDA25-3F7C-4230-BE1A-E41A25801D3A}"/>
    <dgm:cxn modelId="{BB3458D1-50A4-C14D-B0CD-060036584B51}" type="presOf" srcId="{6C835065-494D-44F1-BB7B-565759E696DB}" destId="{6B034996-19CD-4308-A716-C543F730EF74}" srcOrd="0" destOrd="0" presId="urn:microsoft.com/office/officeart/2005/8/layout/list1"/>
    <dgm:cxn modelId="{457D3914-7902-46EF-B1EF-D82DA3844E48}" srcId="{827516EA-8D58-4D7E-8CE9-DE4C5C199802}" destId="{6C835065-494D-44F1-BB7B-565759E696DB}" srcOrd="3" destOrd="0" parTransId="{92805326-5575-4834-849B-7619662C10D8}" sibTransId="{9B033771-B37D-4F37-9718-46E1BEF0A2FB}"/>
    <dgm:cxn modelId="{CA131224-5167-FE4B-825D-AC07E0D88463}" type="presOf" srcId="{6665A07C-FE24-4478-98CF-78955C73FE9F}" destId="{61270F0A-8F5C-409F-ABDB-E225D3EA6301}" srcOrd="1" destOrd="0" presId="urn:microsoft.com/office/officeart/2005/8/layout/list1"/>
    <dgm:cxn modelId="{5E8E898B-8C97-425B-933C-A9F0BA726188}" srcId="{827516EA-8D58-4D7E-8CE9-DE4C5C199802}" destId="{74AAD1F9-D236-4D30-B585-2BC3AECD55EC}" srcOrd="4" destOrd="0" parTransId="{D69832A7-49D3-4A55-837B-0A393679AF64}" sibTransId="{9F9D436B-92F1-4B1E-9ADF-77B021FD07B7}"/>
    <dgm:cxn modelId="{7BE520FF-A98B-4503-B8B1-4494729B2698}" srcId="{827516EA-8D58-4D7E-8CE9-DE4C5C199802}" destId="{6665A07C-FE24-4478-98CF-78955C73FE9F}" srcOrd="2" destOrd="0" parTransId="{B4E12CB4-6991-474C-9F99-8A1594C0CD4A}" sibTransId="{7ABC79E5-2F31-4787-A6D0-47BA755408F0}"/>
    <dgm:cxn modelId="{DD790AF4-4789-1546-BD20-5E723D6D1D51}" type="presOf" srcId="{6B833303-C46B-46A6-A229-31D4C75325DE}" destId="{9D7B6CFC-5E6B-4920-80B5-197A191D02BE}" srcOrd="0" destOrd="0" presId="urn:microsoft.com/office/officeart/2005/8/layout/list1"/>
    <dgm:cxn modelId="{0D6D7A4B-1C6A-4345-8108-1A4EF72337B9}" srcId="{6665A07C-FE24-4478-98CF-78955C73FE9F}" destId="{629A7682-0CCF-49FE-B29D-7CB266D4C8D8}" srcOrd="0" destOrd="0" parTransId="{080B843F-D382-4C0A-9608-D9A95E844E1B}" sibTransId="{F8838A2E-C0C3-4E76-95AA-13C01D542A76}"/>
    <dgm:cxn modelId="{99A257E5-7795-47DE-B106-626C7F3811FE}" srcId="{827516EA-8D58-4D7E-8CE9-DE4C5C199802}" destId="{28C4E0C9-F0EF-42E7-BCDF-2BC966B4E145}" srcOrd="0" destOrd="0" parTransId="{0BF92C9E-B0EA-428F-A36C-B3006F0EC477}" sibTransId="{34C105F6-4E30-4BF3-A644-5C689E617D36}"/>
    <dgm:cxn modelId="{B348C6B2-5978-134A-88BC-BAB3D99BB2DE}" type="presOf" srcId="{84C84A3E-6AD3-46BA-A1B9-A60AC077DE32}" destId="{3571FDB0-D0C6-4BCC-A44C-40E8FA5D3A83}" srcOrd="1" destOrd="0" presId="urn:microsoft.com/office/officeart/2005/8/layout/list1"/>
    <dgm:cxn modelId="{3CA46AC3-A49A-B243-AC87-9DA438330BAA}" type="presParOf" srcId="{72ABA62A-E215-4075-A062-4058888050CF}" destId="{2B29A613-D1A3-460A-9913-315033E3B99E}" srcOrd="0" destOrd="0" presId="urn:microsoft.com/office/officeart/2005/8/layout/list1"/>
    <dgm:cxn modelId="{7F4F0A04-13A8-7F4C-8622-084C81899E1B}" type="presParOf" srcId="{2B29A613-D1A3-460A-9913-315033E3B99E}" destId="{AA20FDAB-039A-45C2-9F45-E378B35965A4}" srcOrd="0" destOrd="0" presId="urn:microsoft.com/office/officeart/2005/8/layout/list1"/>
    <dgm:cxn modelId="{1C70CB02-F6D7-7F4D-8ED4-DF139F9B3DE1}" type="presParOf" srcId="{2B29A613-D1A3-460A-9913-315033E3B99E}" destId="{F8147D51-515A-4AB1-B3B3-B594C1AEE22E}" srcOrd="1" destOrd="0" presId="urn:microsoft.com/office/officeart/2005/8/layout/list1"/>
    <dgm:cxn modelId="{C326A452-49DB-4548-88A8-1F9793536E64}" type="presParOf" srcId="{72ABA62A-E215-4075-A062-4058888050CF}" destId="{2389098A-8704-4808-82EA-4ACCC5A8B40C}" srcOrd="1" destOrd="0" presId="urn:microsoft.com/office/officeart/2005/8/layout/list1"/>
    <dgm:cxn modelId="{5358C261-6402-144A-AF4F-6A59130C4CB3}" type="presParOf" srcId="{72ABA62A-E215-4075-A062-4058888050CF}" destId="{B4F28CC6-2DF0-43EA-98E3-EB09301FCB5C}" srcOrd="2" destOrd="0" presId="urn:microsoft.com/office/officeart/2005/8/layout/list1"/>
    <dgm:cxn modelId="{216F754C-F61D-9C4D-A1E1-1D7838809E0F}" type="presParOf" srcId="{72ABA62A-E215-4075-A062-4058888050CF}" destId="{8AEA57A5-222D-4A39-9B4F-FD8E92391D42}" srcOrd="3" destOrd="0" presId="urn:microsoft.com/office/officeart/2005/8/layout/list1"/>
    <dgm:cxn modelId="{70D835D0-BA78-2F4F-8227-F07889B5218C}" type="presParOf" srcId="{72ABA62A-E215-4075-A062-4058888050CF}" destId="{0E1386B7-C249-4230-B43A-4020FA89318C}" srcOrd="4" destOrd="0" presId="urn:microsoft.com/office/officeart/2005/8/layout/list1"/>
    <dgm:cxn modelId="{24350A1E-998B-CD48-83C5-1DAA8283DAF3}" type="presParOf" srcId="{0E1386B7-C249-4230-B43A-4020FA89318C}" destId="{6FA57CA5-51BD-4943-A1CB-8173D05276A2}" srcOrd="0" destOrd="0" presId="urn:microsoft.com/office/officeart/2005/8/layout/list1"/>
    <dgm:cxn modelId="{60F5AAAD-282E-6045-9913-B9812CB17A2A}" type="presParOf" srcId="{0E1386B7-C249-4230-B43A-4020FA89318C}" destId="{3571FDB0-D0C6-4BCC-A44C-40E8FA5D3A83}" srcOrd="1" destOrd="0" presId="urn:microsoft.com/office/officeart/2005/8/layout/list1"/>
    <dgm:cxn modelId="{A0CE77A2-A7BE-8E43-BC4F-DBDEAB5C49BF}" type="presParOf" srcId="{72ABA62A-E215-4075-A062-4058888050CF}" destId="{EC41066C-178C-4D04-B7DE-D86EDA4D9E0B}" srcOrd="5" destOrd="0" presId="urn:microsoft.com/office/officeart/2005/8/layout/list1"/>
    <dgm:cxn modelId="{8F686D26-77FF-5540-8155-84ECA7C520F8}" type="presParOf" srcId="{72ABA62A-E215-4075-A062-4058888050CF}" destId="{C73E9481-F2FC-471F-9BB0-244B8372BE14}" srcOrd="6" destOrd="0" presId="urn:microsoft.com/office/officeart/2005/8/layout/list1"/>
    <dgm:cxn modelId="{0DEE5791-FF54-2145-AF43-AB82E4AF3040}" type="presParOf" srcId="{72ABA62A-E215-4075-A062-4058888050CF}" destId="{41B41168-3F12-448C-8DFD-7A1E5D7BCF36}" srcOrd="7" destOrd="0" presId="urn:microsoft.com/office/officeart/2005/8/layout/list1"/>
    <dgm:cxn modelId="{7749D15C-258F-3247-9311-5ECA09256470}" type="presParOf" srcId="{72ABA62A-E215-4075-A062-4058888050CF}" destId="{C112EDE9-2709-44A8-A171-BBEFAE5E9525}" srcOrd="8" destOrd="0" presId="urn:microsoft.com/office/officeart/2005/8/layout/list1"/>
    <dgm:cxn modelId="{2DBE96C5-944A-0442-9207-D82B7490476D}" type="presParOf" srcId="{C112EDE9-2709-44A8-A171-BBEFAE5E9525}" destId="{C357BB0F-BEAC-4327-B4F2-09681B6BB0BC}" srcOrd="0" destOrd="0" presId="urn:microsoft.com/office/officeart/2005/8/layout/list1"/>
    <dgm:cxn modelId="{42CA984B-8D25-1842-AB81-9FC3CF2A0476}" type="presParOf" srcId="{C112EDE9-2709-44A8-A171-BBEFAE5E9525}" destId="{61270F0A-8F5C-409F-ABDB-E225D3EA6301}" srcOrd="1" destOrd="0" presId="urn:microsoft.com/office/officeart/2005/8/layout/list1"/>
    <dgm:cxn modelId="{DAD50BB0-09BE-5C45-8FD2-67050D0757DA}" type="presParOf" srcId="{72ABA62A-E215-4075-A062-4058888050CF}" destId="{BB4FFCA7-83D4-4CC4-A14C-1D706E3895A7}" srcOrd="9" destOrd="0" presId="urn:microsoft.com/office/officeart/2005/8/layout/list1"/>
    <dgm:cxn modelId="{9AF6ED0B-3211-FD4B-99C4-2B5A9486EF69}" type="presParOf" srcId="{72ABA62A-E215-4075-A062-4058888050CF}" destId="{C8DCC251-E399-465C-B5BB-E874467D2236}" srcOrd="10" destOrd="0" presId="urn:microsoft.com/office/officeart/2005/8/layout/list1"/>
    <dgm:cxn modelId="{F844CA24-A610-C843-9797-454B198DE9CD}" type="presParOf" srcId="{72ABA62A-E215-4075-A062-4058888050CF}" destId="{B3F99A59-6155-4572-A4B7-E07D0E4B09A5}" srcOrd="11" destOrd="0" presId="urn:microsoft.com/office/officeart/2005/8/layout/list1"/>
    <dgm:cxn modelId="{CF63CD13-1250-8642-A0EC-EC7134D673CD}" type="presParOf" srcId="{72ABA62A-E215-4075-A062-4058888050CF}" destId="{F1ACA71F-9243-4D70-967F-E8C4C795EEDC}" srcOrd="12" destOrd="0" presId="urn:microsoft.com/office/officeart/2005/8/layout/list1"/>
    <dgm:cxn modelId="{CE62FF24-4A84-A544-A6D3-21718129AF21}" type="presParOf" srcId="{F1ACA71F-9243-4D70-967F-E8C4C795EEDC}" destId="{6B034996-19CD-4308-A716-C543F730EF74}" srcOrd="0" destOrd="0" presId="urn:microsoft.com/office/officeart/2005/8/layout/list1"/>
    <dgm:cxn modelId="{F95EEC88-3221-6745-B877-E697CD50040F}" type="presParOf" srcId="{F1ACA71F-9243-4D70-967F-E8C4C795EEDC}" destId="{9F5EA750-14A6-4CB7-83E8-787CC54F8193}" srcOrd="1" destOrd="0" presId="urn:microsoft.com/office/officeart/2005/8/layout/list1"/>
    <dgm:cxn modelId="{75FAE529-15C7-D942-8649-26FEA9EE0A43}" type="presParOf" srcId="{72ABA62A-E215-4075-A062-4058888050CF}" destId="{E2A3CBAE-FD7F-487F-9973-8E9AB553CF26}" srcOrd="13" destOrd="0" presId="urn:microsoft.com/office/officeart/2005/8/layout/list1"/>
    <dgm:cxn modelId="{E561B020-F1A1-0945-9E6A-45F5AE9072A2}" type="presParOf" srcId="{72ABA62A-E215-4075-A062-4058888050CF}" destId="{AAA04D92-0F41-4A6B-B8C9-3301DF8961EC}" srcOrd="14" destOrd="0" presId="urn:microsoft.com/office/officeart/2005/8/layout/list1"/>
    <dgm:cxn modelId="{D6CEF9C8-6F94-6145-AB6B-B002C0E6C9E4}" type="presParOf" srcId="{72ABA62A-E215-4075-A062-4058888050CF}" destId="{951F8478-DE98-4369-B5B9-BD0A32FCC8BA}" srcOrd="15" destOrd="0" presId="urn:microsoft.com/office/officeart/2005/8/layout/list1"/>
    <dgm:cxn modelId="{20B3E91A-8CEA-B84F-9FAF-BDA3C75DB361}" type="presParOf" srcId="{72ABA62A-E215-4075-A062-4058888050CF}" destId="{BFBF0644-3251-44F9-ABDC-88621CA4DB9F}" srcOrd="16" destOrd="0" presId="urn:microsoft.com/office/officeart/2005/8/layout/list1"/>
    <dgm:cxn modelId="{7F06CF69-F290-E146-9E7D-EFFA73BAA956}" type="presParOf" srcId="{BFBF0644-3251-44F9-ABDC-88621CA4DB9F}" destId="{E58B8B40-9CD6-4F74-BB47-DA20D46ECC76}" srcOrd="0" destOrd="0" presId="urn:microsoft.com/office/officeart/2005/8/layout/list1"/>
    <dgm:cxn modelId="{75A22A9E-A98A-6A49-A8FF-071AA5DC2DC7}" type="presParOf" srcId="{BFBF0644-3251-44F9-ABDC-88621CA4DB9F}" destId="{510EFF13-A812-4343-ABD2-D2CE6289F4E2}" srcOrd="1" destOrd="0" presId="urn:microsoft.com/office/officeart/2005/8/layout/list1"/>
    <dgm:cxn modelId="{0F8CC14D-5CF8-EE48-B941-5BB9A2DE4FDB}" type="presParOf" srcId="{72ABA62A-E215-4075-A062-4058888050CF}" destId="{CFCAE74E-1C53-4B57-A8DE-89B91F3173E6}" srcOrd="17" destOrd="0" presId="urn:microsoft.com/office/officeart/2005/8/layout/list1"/>
    <dgm:cxn modelId="{86E6CD3D-CA65-6C44-A682-46E812D866C9}" type="presParOf" srcId="{72ABA62A-E215-4075-A062-4058888050CF}" destId="{9D7B6CFC-5E6B-4920-80B5-197A191D02B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B0779-528A-42FB-8D14-C88B0CE0697C}" type="doc">
      <dgm:prSet loTypeId="urn:microsoft.com/office/officeart/2005/8/layout/venn1" loCatId="relationship" qsTypeId="urn:microsoft.com/office/officeart/2005/8/quickstyle/simple1#4" qsCatId="simple" csTypeId="urn:microsoft.com/office/officeart/2005/8/colors/accent1_2#4" csCatId="accent1" phldr="1"/>
      <dgm:spPr/>
      <dgm:t>
        <a:bodyPr/>
        <a:lstStyle/>
        <a:p>
          <a:endParaRPr lang="en-US"/>
        </a:p>
      </dgm:t>
    </dgm:pt>
    <dgm:pt modelId="{071CF986-E6A1-410B-90F9-912A9E79EEDE}">
      <dgm:prSet custT="1"/>
      <dgm:spPr/>
      <dgm:t>
        <a:bodyPr/>
        <a:lstStyle/>
        <a:p>
          <a:pPr algn="l" rtl="0">
            <a:lnSpc>
              <a:spcPts val="3000"/>
            </a:lnSpc>
            <a:spcAft>
              <a:spcPts val="600"/>
            </a:spcAft>
          </a:pPr>
          <a:r>
            <a:rPr lang="en-US" sz="3200" dirty="0" smtClean="0"/>
            <a:t>Criminals: people who repeatedly commit crimes</a:t>
          </a:r>
          <a:endParaRPr lang="en-US" sz="3200" dirty="0"/>
        </a:p>
      </dgm:t>
    </dgm:pt>
    <dgm:pt modelId="{CDE591DC-9A8C-4352-8C70-DEAD583208BE}" type="parTrans" cxnId="{D8663630-C755-4EE8-9A5F-6FE63E876474}">
      <dgm:prSet/>
      <dgm:spPr/>
      <dgm:t>
        <a:bodyPr/>
        <a:lstStyle/>
        <a:p>
          <a:endParaRPr lang="en-US"/>
        </a:p>
      </dgm:t>
    </dgm:pt>
    <dgm:pt modelId="{08923B0D-39B4-4B8F-A248-E13CCD1EA7A1}" type="sibTrans" cxnId="{D8663630-C755-4EE8-9A5F-6FE63E876474}">
      <dgm:prSet/>
      <dgm:spPr/>
      <dgm:t>
        <a:bodyPr/>
        <a:lstStyle/>
        <a:p>
          <a:endParaRPr lang="en-US"/>
        </a:p>
      </dgm:t>
    </dgm:pt>
    <dgm:pt modelId="{690021E2-B997-44CD-994A-4190F7EC093B}">
      <dgm:prSet custT="1"/>
      <dgm:spPr/>
      <dgm:t>
        <a:bodyPr/>
        <a:lstStyle/>
        <a:p>
          <a:pPr algn="r" rtl="0">
            <a:lnSpc>
              <a:spcPts val="3000"/>
            </a:lnSpc>
            <a:spcAft>
              <a:spcPts val="600"/>
            </a:spcAft>
          </a:pPr>
          <a:r>
            <a:rPr lang="en-US" sz="3200" dirty="0" smtClean="0"/>
            <a:t>People with antisocial personality disorder</a:t>
          </a:r>
          <a:endParaRPr lang="en-US" sz="3200" dirty="0"/>
        </a:p>
      </dgm:t>
    </dgm:pt>
    <dgm:pt modelId="{5166EC3C-DB57-40E1-802A-61AF7DB8D602}" type="parTrans" cxnId="{DEDCCCED-31EF-4F79-89CF-14AFC32DBCF0}">
      <dgm:prSet/>
      <dgm:spPr/>
      <dgm:t>
        <a:bodyPr/>
        <a:lstStyle/>
        <a:p>
          <a:endParaRPr lang="en-US"/>
        </a:p>
      </dgm:t>
    </dgm:pt>
    <dgm:pt modelId="{12F6668F-00A8-447A-A350-6655A3832B60}" type="sibTrans" cxnId="{DEDCCCED-31EF-4F79-89CF-14AFC32DBCF0}">
      <dgm:prSet/>
      <dgm:spPr/>
      <dgm:t>
        <a:bodyPr/>
        <a:lstStyle/>
        <a:p>
          <a:endParaRPr lang="en-US"/>
        </a:p>
      </dgm:t>
    </dgm:pt>
    <dgm:pt modelId="{2116C08F-D5CD-4D4E-A5D4-0FC9ED9ADCCE}" type="pres">
      <dgm:prSet presAssocID="{BEFB0779-528A-42FB-8D14-C88B0CE0697C}" presName="compositeShape" presStyleCnt="0">
        <dgm:presLayoutVars>
          <dgm:chMax val="7"/>
          <dgm:dir/>
          <dgm:resizeHandles val="exact"/>
        </dgm:presLayoutVars>
      </dgm:prSet>
      <dgm:spPr/>
      <dgm:t>
        <a:bodyPr/>
        <a:lstStyle/>
        <a:p>
          <a:endParaRPr lang="en-US"/>
        </a:p>
      </dgm:t>
    </dgm:pt>
    <dgm:pt modelId="{EBF537B9-4D2F-4FAE-87A2-850751E53DB3}" type="pres">
      <dgm:prSet presAssocID="{071CF986-E6A1-410B-90F9-912A9E79EEDE}" presName="circ1" presStyleLbl="vennNode1" presStyleIdx="0" presStyleCnt="2" custScaleX="151302" custLinFactNeighborX="-1428" custLinFactNeighborY="592"/>
      <dgm:spPr/>
      <dgm:t>
        <a:bodyPr/>
        <a:lstStyle/>
        <a:p>
          <a:endParaRPr lang="en-US"/>
        </a:p>
      </dgm:t>
    </dgm:pt>
    <dgm:pt modelId="{A9E314D5-DD80-4E3B-8A29-79254828728F}" type="pres">
      <dgm:prSet presAssocID="{071CF986-E6A1-410B-90F9-912A9E79EEDE}" presName="circ1Tx" presStyleLbl="revTx" presStyleIdx="0" presStyleCnt="0">
        <dgm:presLayoutVars>
          <dgm:chMax val="0"/>
          <dgm:chPref val="0"/>
          <dgm:bulletEnabled val="1"/>
        </dgm:presLayoutVars>
      </dgm:prSet>
      <dgm:spPr/>
      <dgm:t>
        <a:bodyPr/>
        <a:lstStyle/>
        <a:p>
          <a:endParaRPr lang="en-US"/>
        </a:p>
      </dgm:t>
    </dgm:pt>
    <dgm:pt modelId="{9CAA17B9-3E9C-4BF6-8B12-AD69FD15C6DF}" type="pres">
      <dgm:prSet presAssocID="{690021E2-B997-44CD-994A-4190F7EC093B}" presName="circ2" presStyleLbl="vennNode1" presStyleIdx="1" presStyleCnt="2" custScaleX="128581" custScaleY="82641" custLinFactNeighborX="8453" custLinFactNeighborY="4773"/>
      <dgm:spPr/>
      <dgm:t>
        <a:bodyPr/>
        <a:lstStyle/>
        <a:p>
          <a:endParaRPr lang="en-US"/>
        </a:p>
      </dgm:t>
    </dgm:pt>
    <dgm:pt modelId="{1DA6E4E0-6E13-49B0-9498-635E73B4DDF2}" type="pres">
      <dgm:prSet presAssocID="{690021E2-B997-44CD-994A-4190F7EC093B}" presName="circ2Tx" presStyleLbl="revTx" presStyleIdx="0" presStyleCnt="0">
        <dgm:presLayoutVars>
          <dgm:chMax val="0"/>
          <dgm:chPref val="0"/>
          <dgm:bulletEnabled val="1"/>
        </dgm:presLayoutVars>
      </dgm:prSet>
      <dgm:spPr/>
      <dgm:t>
        <a:bodyPr/>
        <a:lstStyle/>
        <a:p>
          <a:endParaRPr lang="en-US"/>
        </a:p>
      </dgm:t>
    </dgm:pt>
  </dgm:ptLst>
  <dgm:cxnLst>
    <dgm:cxn modelId="{DEDCCCED-31EF-4F79-89CF-14AFC32DBCF0}" srcId="{BEFB0779-528A-42FB-8D14-C88B0CE0697C}" destId="{690021E2-B997-44CD-994A-4190F7EC093B}" srcOrd="1" destOrd="0" parTransId="{5166EC3C-DB57-40E1-802A-61AF7DB8D602}" sibTransId="{12F6668F-00A8-447A-A350-6655A3832B60}"/>
    <dgm:cxn modelId="{34A40FC6-ADC6-9045-B4BF-8E19E7A25EF6}" type="presOf" srcId="{071CF986-E6A1-410B-90F9-912A9E79EEDE}" destId="{EBF537B9-4D2F-4FAE-87A2-850751E53DB3}" srcOrd="0" destOrd="0" presId="urn:microsoft.com/office/officeart/2005/8/layout/venn1"/>
    <dgm:cxn modelId="{F74B3E08-676F-F248-AE2C-8879A5002633}" type="presOf" srcId="{BEFB0779-528A-42FB-8D14-C88B0CE0697C}" destId="{2116C08F-D5CD-4D4E-A5D4-0FC9ED9ADCCE}" srcOrd="0" destOrd="0" presId="urn:microsoft.com/office/officeart/2005/8/layout/venn1"/>
    <dgm:cxn modelId="{F4010C9D-1F01-1141-8374-C45C3BA98732}" type="presOf" srcId="{071CF986-E6A1-410B-90F9-912A9E79EEDE}" destId="{A9E314D5-DD80-4E3B-8A29-79254828728F}" srcOrd="1" destOrd="0" presId="urn:microsoft.com/office/officeart/2005/8/layout/venn1"/>
    <dgm:cxn modelId="{AC2BBD12-F67B-F340-94FF-FA8C69D18489}" type="presOf" srcId="{690021E2-B997-44CD-994A-4190F7EC093B}" destId="{1DA6E4E0-6E13-49B0-9498-635E73B4DDF2}" srcOrd="1" destOrd="0" presId="urn:microsoft.com/office/officeart/2005/8/layout/venn1"/>
    <dgm:cxn modelId="{16191C47-99F8-B048-A862-649422ABA173}" type="presOf" srcId="{690021E2-B997-44CD-994A-4190F7EC093B}" destId="{9CAA17B9-3E9C-4BF6-8B12-AD69FD15C6DF}" srcOrd="0" destOrd="0" presId="urn:microsoft.com/office/officeart/2005/8/layout/venn1"/>
    <dgm:cxn modelId="{D8663630-C755-4EE8-9A5F-6FE63E876474}" srcId="{BEFB0779-528A-42FB-8D14-C88B0CE0697C}" destId="{071CF986-E6A1-410B-90F9-912A9E79EEDE}" srcOrd="0" destOrd="0" parTransId="{CDE591DC-9A8C-4352-8C70-DEAD583208BE}" sibTransId="{08923B0D-39B4-4B8F-A248-E13CCD1EA7A1}"/>
    <dgm:cxn modelId="{49DEA1F3-0CEF-B64C-BE6E-A76A88379E43}" type="presParOf" srcId="{2116C08F-D5CD-4D4E-A5D4-0FC9ED9ADCCE}" destId="{EBF537B9-4D2F-4FAE-87A2-850751E53DB3}" srcOrd="0" destOrd="0" presId="urn:microsoft.com/office/officeart/2005/8/layout/venn1"/>
    <dgm:cxn modelId="{E87641FB-E6AC-EC46-8E3D-782E94CD2199}" type="presParOf" srcId="{2116C08F-D5CD-4D4E-A5D4-0FC9ED9ADCCE}" destId="{A9E314D5-DD80-4E3B-8A29-79254828728F}" srcOrd="1" destOrd="0" presId="urn:microsoft.com/office/officeart/2005/8/layout/venn1"/>
    <dgm:cxn modelId="{995D60BB-FE70-0C4C-8C74-41C38E63E863}" type="presParOf" srcId="{2116C08F-D5CD-4D4E-A5D4-0FC9ED9ADCCE}" destId="{9CAA17B9-3E9C-4BF6-8B12-AD69FD15C6DF}" srcOrd="2" destOrd="0" presId="urn:microsoft.com/office/officeart/2005/8/layout/venn1"/>
    <dgm:cxn modelId="{F6A266C1-7B51-1142-9CB7-04538FF053D3}" type="presParOf" srcId="{2116C08F-D5CD-4D4E-A5D4-0FC9ED9ADCCE}" destId="{1DA6E4E0-6E13-49B0-9498-635E73B4DDF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28CC6-2DF0-43EA-98E3-EB09301FCB5C}">
      <dsp:nvSpPr>
        <dsp:cNvPr id="0" name=""/>
        <dsp:cNvSpPr/>
      </dsp:nvSpPr>
      <dsp:spPr>
        <a:xfrm>
          <a:off x="0" y="239309"/>
          <a:ext cx="8352692" cy="1219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62" tIns="187452" rIns="648262" bIns="170688" numCol="1" spcCol="1270" anchor="t" anchorCtr="0">
          <a:noAutofit/>
        </a:bodyPr>
        <a:lstStyle/>
        <a:p>
          <a:pPr marL="228600" lvl="1" indent="-228600" algn="l" defTabSz="1066800" rtl="0">
            <a:lnSpc>
              <a:spcPts val="2200"/>
            </a:lnSpc>
            <a:spcBef>
              <a:spcPct val="0"/>
            </a:spcBef>
            <a:spcAft>
              <a:spcPts val="0"/>
            </a:spcAft>
            <a:buChar char="••"/>
          </a:pPr>
          <a:r>
            <a:rPr lang="en-US" sz="2400" kern="1200" dirty="0" smtClean="0"/>
            <a:t>Plagued by </a:t>
          </a:r>
          <a:r>
            <a:rPr lang="en-US" sz="2400" i="1" kern="1200" dirty="0" smtClean="0"/>
            <a:t>hallucinations</a:t>
          </a:r>
          <a:r>
            <a:rPr lang="en-US" sz="2400" kern="1200" dirty="0" smtClean="0"/>
            <a:t>, often with negative messages, and </a:t>
          </a:r>
          <a:r>
            <a:rPr lang="en-US" sz="2400" i="1" kern="1200" dirty="0" smtClean="0"/>
            <a:t>delusions</a:t>
          </a:r>
          <a:r>
            <a:rPr lang="en-US" sz="2400" kern="1200" dirty="0" smtClean="0"/>
            <a:t>, both grandiose and persecutory </a:t>
          </a:r>
          <a:endParaRPr lang="en-US" sz="2400" kern="1200" dirty="0"/>
        </a:p>
      </dsp:txBody>
      <dsp:txXfrm>
        <a:off x="0" y="239309"/>
        <a:ext cx="8352692" cy="1219050"/>
      </dsp:txXfrm>
    </dsp:sp>
    <dsp:sp modelId="{F8147D51-515A-4AB1-B3B3-B594C1AEE22E}">
      <dsp:nvSpPr>
        <dsp:cNvPr id="0" name=""/>
        <dsp:cNvSpPr/>
      </dsp:nvSpPr>
      <dsp:spPr>
        <a:xfrm>
          <a:off x="417634" y="106469"/>
          <a:ext cx="5846884" cy="265680"/>
        </a:xfrm>
        <a:prstGeom prst="roundRect">
          <a:avLst/>
        </a:prstGeom>
        <a:solidFill>
          <a:srgbClr val="444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98" tIns="0" rIns="220998" bIns="0" numCol="1" spcCol="1270" anchor="ctr" anchorCtr="0">
          <a:noAutofit/>
        </a:bodyPr>
        <a:lstStyle/>
        <a:p>
          <a:pPr lvl="0" algn="l" defTabSz="1066800" rtl="0">
            <a:lnSpc>
              <a:spcPct val="90000"/>
            </a:lnSpc>
            <a:spcBef>
              <a:spcPct val="0"/>
            </a:spcBef>
            <a:spcAft>
              <a:spcPct val="35000"/>
            </a:spcAft>
          </a:pPr>
          <a:r>
            <a:rPr lang="en-US" sz="2400" b="1" kern="1200" dirty="0" smtClean="0"/>
            <a:t>Paranoid</a:t>
          </a:r>
          <a:endParaRPr lang="en-US" sz="2400" b="1" kern="1200" dirty="0"/>
        </a:p>
      </dsp:txBody>
      <dsp:txXfrm>
        <a:off x="430603" y="119438"/>
        <a:ext cx="5820946" cy="239742"/>
      </dsp:txXfrm>
    </dsp:sp>
    <dsp:sp modelId="{C73E9481-F2FC-471F-9BB0-244B8372BE14}">
      <dsp:nvSpPr>
        <dsp:cNvPr id="0" name=""/>
        <dsp:cNvSpPr/>
      </dsp:nvSpPr>
      <dsp:spPr>
        <a:xfrm>
          <a:off x="0" y="1639800"/>
          <a:ext cx="8352692" cy="935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62" tIns="187452" rIns="648262" bIns="170688" numCol="1" spcCol="1270" anchor="t" anchorCtr="0">
          <a:noAutofit/>
        </a:bodyPr>
        <a:lstStyle/>
        <a:p>
          <a:pPr marL="228600" lvl="1" indent="-228600" algn="l" defTabSz="1066800" rtl="0">
            <a:lnSpc>
              <a:spcPts val="2200"/>
            </a:lnSpc>
            <a:spcBef>
              <a:spcPct val="0"/>
            </a:spcBef>
            <a:spcAft>
              <a:spcPts val="0"/>
            </a:spcAft>
            <a:buChar char="••"/>
          </a:pPr>
          <a:r>
            <a:rPr lang="en-US" sz="2400" kern="1200" dirty="0" smtClean="0"/>
            <a:t>Primary symptoms are flat affect, incoherent speech, and random behavior</a:t>
          </a:r>
          <a:endParaRPr lang="en-US" sz="2400" kern="1200" dirty="0"/>
        </a:p>
      </dsp:txBody>
      <dsp:txXfrm>
        <a:off x="0" y="1639800"/>
        <a:ext cx="8352692" cy="935550"/>
      </dsp:txXfrm>
    </dsp:sp>
    <dsp:sp modelId="{3571FDB0-D0C6-4BCC-A44C-40E8FA5D3A83}">
      <dsp:nvSpPr>
        <dsp:cNvPr id="0" name=""/>
        <dsp:cNvSpPr/>
      </dsp:nvSpPr>
      <dsp:spPr>
        <a:xfrm>
          <a:off x="417634" y="1506960"/>
          <a:ext cx="5846884" cy="265680"/>
        </a:xfrm>
        <a:prstGeom prst="roundRect">
          <a:avLst/>
        </a:prstGeom>
        <a:solidFill>
          <a:srgbClr val="444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98" tIns="0" rIns="220998" bIns="0" numCol="1" spcCol="1270" anchor="ctr" anchorCtr="0">
          <a:noAutofit/>
        </a:bodyPr>
        <a:lstStyle/>
        <a:p>
          <a:pPr lvl="0" algn="l" defTabSz="1066800" rtl="0">
            <a:lnSpc>
              <a:spcPct val="90000"/>
            </a:lnSpc>
            <a:spcBef>
              <a:spcPct val="0"/>
            </a:spcBef>
            <a:spcAft>
              <a:spcPct val="35000"/>
            </a:spcAft>
          </a:pPr>
          <a:r>
            <a:rPr lang="en-US" sz="2400" b="1" kern="1200" dirty="0" smtClean="0"/>
            <a:t>Disorganized</a:t>
          </a:r>
          <a:endParaRPr lang="en-US" sz="2400" b="1" kern="1200" dirty="0"/>
        </a:p>
      </dsp:txBody>
      <dsp:txXfrm>
        <a:off x="430603" y="1519929"/>
        <a:ext cx="5820946" cy="239742"/>
      </dsp:txXfrm>
    </dsp:sp>
    <dsp:sp modelId="{C8DCC251-E399-465C-B5BB-E874467D2236}">
      <dsp:nvSpPr>
        <dsp:cNvPr id="0" name=""/>
        <dsp:cNvSpPr/>
      </dsp:nvSpPr>
      <dsp:spPr>
        <a:xfrm>
          <a:off x="0" y="2756790"/>
          <a:ext cx="8352692" cy="935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62" tIns="187452" rIns="648262" bIns="170688" numCol="1" spcCol="1270" anchor="t" anchorCtr="0">
          <a:noAutofit/>
        </a:bodyPr>
        <a:lstStyle/>
        <a:p>
          <a:pPr marL="228600" lvl="1" indent="-228600" algn="l" defTabSz="1066800" rtl="0">
            <a:lnSpc>
              <a:spcPts val="2200"/>
            </a:lnSpc>
            <a:spcBef>
              <a:spcPct val="0"/>
            </a:spcBef>
            <a:spcAft>
              <a:spcPts val="0"/>
            </a:spcAft>
            <a:buChar char="••"/>
          </a:pPr>
          <a:r>
            <a:rPr lang="en-US" sz="2400" kern="1200" dirty="0" smtClean="0"/>
            <a:t>Rarely initiating or controlling movement; copies others’ speech and actions</a:t>
          </a:r>
          <a:endParaRPr lang="en-US" sz="2400" kern="1200" dirty="0"/>
        </a:p>
      </dsp:txBody>
      <dsp:txXfrm>
        <a:off x="0" y="2756790"/>
        <a:ext cx="8352692" cy="935550"/>
      </dsp:txXfrm>
    </dsp:sp>
    <dsp:sp modelId="{61270F0A-8F5C-409F-ABDB-E225D3EA6301}">
      <dsp:nvSpPr>
        <dsp:cNvPr id="0" name=""/>
        <dsp:cNvSpPr/>
      </dsp:nvSpPr>
      <dsp:spPr>
        <a:xfrm>
          <a:off x="417634" y="2623950"/>
          <a:ext cx="5846884" cy="265680"/>
        </a:xfrm>
        <a:prstGeom prst="roundRect">
          <a:avLst/>
        </a:prstGeom>
        <a:solidFill>
          <a:srgbClr val="444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98" tIns="0" rIns="220998" bIns="0" numCol="1" spcCol="1270" anchor="ctr" anchorCtr="0">
          <a:noAutofit/>
        </a:bodyPr>
        <a:lstStyle/>
        <a:p>
          <a:pPr lvl="0" algn="l" defTabSz="1066800" rtl="0">
            <a:lnSpc>
              <a:spcPct val="90000"/>
            </a:lnSpc>
            <a:spcBef>
              <a:spcPct val="0"/>
            </a:spcBef>
            <a:spcAft>
              <a:spcPct val="35000"/>
            </a:spcAft>
          </a:pPr>
          <a:r>
            <a:rPr lang="en-US" sz="2400" b="1" kern="1200" dirty="0" smtClean="0"/>
            <a:t>Catatonic</a:t>
          </a:r>
          <a:endParaRPr lang="en-US" sz="2400" b="1" kern="1200" dirty="0"/>
        </a:p>
      </dsp:txBody>
      <dsp:txXfrm>
        <a:off x="430603" y="2636919"/>
        <a:ext cx="5820946" cy="239742"/>
      </dsp:txXfrm>
    </dsp:sp>
    <dsp:sp modelId="{AAA04D92-0F41-4A6B-B8C9-3301DF8961EC}">
      <dsp:nvSpPr>
        <dsp:cNvPr id="0" name=""/>
        <dsp:cNvSpPr/>
      </dsp:nvSpPr>
      <dsp:spPr>
        <a:xfrm>
          <a:off x="0" y="3873780"/>
          <a:ext cx="8352692" cy="652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62" tIns="187452" rIns="648262" bIns="170688" numCol="1" spcCol="1270" anchor="t" anchorCtr="0">
          <a:noAutofit/>
        </a:bodyPr>
        <a:lstStyle/>
        <a:p>
          <a:pPr marL="228600" lvl="1" indent="-228600" algn="l" defTabSz="1066800" rtl="0">
            <a:lnSpc>
              <a:spcPts val="2200"/>
            </a:lnSpc>
            <a:spcBef>
              <a:spcPct val="0"/>
            </a:spcBef>
            <a:spcAft>
              <a:spcPts val="0"/>
            </a:spcAft>
            <a:buChar char="••"/>
          </a:pPr>
          <a:r>
            <a:rPr lang="en-US" sz="2400" kern="1200" dirty="0" smtClean="0"/>
            <a:t>Many varied symptoms</a:t>
          </a:r>
          <a:endParaRPr lang="en-US" sz="2400" kern="1200" dirty="0"/>
        </a:p>
      </dsp:txBody>
      <dsp:txXfrm>
        <a:off x="0" y="3873780"/>
        <a:ext cx="8352692" cy="652050"/>
      </dsp:txXfrm>
    </dsp:sp>
    <dsp:sp modelId="{9F5EA750-14A6-4CB7-83E8-787CC54F8193}">
      <dsp:nvSpPr>
        <dsp:cNvPr id="0" name=""/>
        <dsp:cNvSpPr/>
      </dsp:nvSpPr>
      <dsp:spPr>
        <a:xfrm>
          <a:off x="417634" y="3740940"/>
          <a:ext cx="5846884" cy="265680"/>
        </a:xfrm>
        <a:prstGeom prst="roundRect">
          <a:avLst/>
        </a:prstGeom>
        <a:solidFill>
          <a:srgbClr val="444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98" tIns="0" rIns="220998" bIns="0" numCol="1" spcCol="1270" anchor="ctr" anchorCtr="0">
          <a:noAutofit/>
        </a:bodyPr>
        <a:lstStyle/>
        <a:p>
          <a:pPr lvl="0" algn="l" defTabSz="1066800" rtl="0">
            <a:lnSpc>
              <a:spcPct val="90000"/>
            </a:lnSpc>
            <a:spcBef>
              <a:spcPct val="0"/>
            </a:spcBef>
            <a:spcAft>
              <a:spcPct val="35000"/>
            </a:spcAft>
          </a:pPr>
          <a:r>
            <a:rPr lang="en-US" sz="2400" b="1" kern="1200" dirty="0" smtClean="0"/>
            <a:t>Undifferentiated</a:t>
          </a:r>
          <a:endParaRPr lang="en-US" sz="2400" b="1" kern="1200" dirty="0"/>
        </a:p>
      </dsp:txBody>
      <dsp:txXfrm>
        <a:off x="430603" y="3753909"/>
        <a:ext cx="5820946" cy="239742"/>
      </dsp:txXfrm>
    </dsp:sp>
    <dsp:sp modelId="{9D7B6CFC-5E6B-4920-80B5-197A191D02BE}">
      <dsp:nvSpPr>
        <dsp:cNvPr id="0" name=""/>
        <dsp:cNvSpPr/>
      </dsp:nvSpPr>
      <dsp:spPr>
        <a:xfrm>
          <a:off x="0" y="4707270"/>
          <a:ext cx="8352692" cy="935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262" tIns="187452" rIns="648262" bIns="170688" numCol="1" spcCol="1270" anchor="t" anchorCtr="0">
          <a:noAutofit/>
        </a:bodyPr>
        <a:lstStyle/>
        <a:p>
          <a:pPr marL="228600" lvl="1" indent="-228600" algn="l" defTabSz="1066800" rtl="0">
            <a:lnSpc>
              <a:spcPts val="2200"/>
            </a:lnSpc>
            <a:spcBef>
              <a:spcPct val="0"/>
            </a:spcBef>
            <a:spcAft>
              <a:spcPts val="0"/>
            </a:spcAft>
            <a:buChar char="••"/>
          </a:pPr>
          <a:r>
            <a:rPr lang="en-US" sz="2400" kern="1200" dirty="0" smtClean="0"/>
            <a:t>Withdrawal continues after positive symptoms have disappeared </a:t>
          </a:r>
          <a:endParaRPr lang="en-US" sz="2400" kern="1200" dirty="0"/>
        </a:p>
      </dsp:txBody>
      <dsp:txXfrm>
        <a:off x="0" y="4707270"/>
        <a:ext cx="8352692" cy="935550"/>
      </dsp:txXfrm>
    </dsp:sp>
    <dsp:sp modelId="{510EFF13-A812-4343-ABD2-D2CE6289F4E2}">
      <dsp:nvSpPr>
        <dsp:cNvPr id="0" name=""/>
        <dsp:cNvSpPr/>
      </dsp:nvSpPr>
      <dsp:spPr>
        <a:xfrm>
          <a:off x="417634" y="4574429"/>
          <a:ext cx="5846884" cy="265680"/>
        </a:xfrm>
        <a:prstGeom prst="roundRect">
          <a:avLst/>
        </a:prstGeom>
        <a:solidFill>
          <a:srgbClr val="444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98" tIns="0" rIns="220998" bIns="0" numCol="1" spcCol="1270" anchor="ctr" anchorCtr="0">
          <a:noAutofit/>
        </a:bodyPr>
        <a:lstStyle/>
        <a:p>
          <a:pPr lvl="0" algn="l" defTabSz="1066800" rtl="0">
            <a:lnSpc>
              <a:spcPct val="90000"/>
            </a:lnSpc>
            <a:spcBef>
              <a:spcPct val="0"/>
            </a:spcBef>
            <a:spcAft>
              <a:spcPct val="35000"/>
            </a:spcAft>
          </a:pPr>
          <a:r>
            <a:rPr lang="en-US" sz="2400" b="1" kern="1200" dirty="0" smtClean="0"/>
            <a:t>Residual</a:t>
          </a:r>
          <a:endParaRPr lang="en-US" sz="2400" b="1" kern="1200" dirty="0"/>
        </a:p>
      </dsp:txBody>
      <dsp:txXfrm>
        <a:off x="430603" y="4587398"/>
        <a:ext cx="5820946"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537B9-4D2F-4FAE-87A2-850751E53DB3}">
      <dsp:nvSpPr>
        <dsp:cNvPr id="0" name=""/>
        <dsp:cNvSpPr/>
      </dsp:nvSpPr>
      <dsp:spPr>
        <a:xfrm>
          <a:off x="562719" y="20412"/>
          <a:ext cx="5646328" cy="37318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422400" rtl="0">
            <a:lnSpc>
              <a:spcPts val="3000"/>
            </a:lnSpc>
            <a:spcBef>
              <a:spcPct val="0"/>
            </a:spcBef>
            <a:spcAft>
              <a:spcPts val="600"/>
            </a:spcAft>
          </a:pPr>
          <a:r>
            <a:rPr lang="en-US" sz="3200" kern="1200" dirty="0" smtClean="0"/>
            <a:t>Criminals: people who repeatedly commit crimes</a:t>
          </a:r>
          <a:endParaRPr lang="en-US" sz="3200" kern="1200" dirty="0"/>
        </a:p>
      </dsp:txBody>
      <dsp:txXfrm>
        <a:off x="1351171" y="460474"/>
        <a:ext cx="3255540" cy="2851701"/>
      </dsp:txXfrm>
    </dsp:sp>
    <dsp:sp modelId="{9CAA17B9-3E9C-4BF6-8B12-AD69FD15C6DF}">
      <dsp:nvSpPr>
        <dsp:cNvPr id="0" name=""/>
        <dsp:cNvSpPr/>
      </dsp:nvSpPr>
      <dsp:spPr>
        <a:xfrm>
          <a:off x="4045020" y="512230"/>
          <a:ext cx="4798420" cy="30840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422400" rtl="0">
            <a:lnSpc>
              <a:spcPts val="3000"/>
            </a:lnSpc>
            <a:spcBef>
              <a:spcPct val="0"/>
            </a:spcBef>
            <a:spcAft>
              <a:spcPts val="600"/>
            </a:spcAft>
          </a:pPr>
          <a:r>
            <a:rPr lang="en-US" sz="3200" kern="1200" dirty="0" smtClean="0"/>
            <a:t>People with antisocial personality disorder</a:t>
          </a:r>
          <a:endParaRPr lang="en-US" sz="3200" kern="1200" dirty="0"/>
        </a:p>
      </dsp:txBody>
      <dsp:txXfrm>
        <a:off x="5406734" y="875902"/>
        <a:ext cx="2766656" cy="23566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6C62F-A181-484C-9BA0-A5F4C8ADC3C0}" type="datetimeFigureOut">
              <a:rPr lang="en-US" smtClean="0"/>
              <a:t>4/21/15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BE78F-9FFE-A549-AF22-1DA559AEF7B4}" type="slidenum">
              <a:rPr lang="en-US" smtClean="0"/>
              <a:t>‹#›</a:t>
            </a:fld>
            <a:endParaRPr lang="en-US"/>
          </a:p>
        </p:txBody>
      </p:sp>
    </p:spTree>
    <p:extLst>
      <p:ext uri="{BB962C8B-B14F-4D97-AF65-F5344CB8AC3E}">
        <p14:creationId xmlns:p14="http://schemas.microsoft.com/office/powerpoint/2010/main" val="3701626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You might remind students that the evolutionary perspective has difficulty with mood disorders; it is unlikely that they helped our ancestors survive in any way.</a:t>
            </a:r>
          </a:p>
          <a:p>
            <a:r>
              <a:rPr lang="en-US" smtClean="0"/>
              <a:t>Instructor: warn students that we may not answer this question in this section. </a:t>
            </a:r>
          </a:p>
        </p:txBody>
      </p:sp>
      <p:sp>
        <p:nvSpPr>
          <p:cNvPr id="4" name="Slide Number Placeholder 3"/>
          <p:cNvSpPr>
            <a:spLocks noGrp="1"/>
          </p:cNvSpPr>
          <p:nvPr>
            <p:ph type="sldNum" sz="quarter" idx="5"/>
          </p:nvPr>
        </p:nvSpPr>
        <p:spPr/>
        <p:txBody>
          <a:bodyPr/>
          <a:lstStyle/>
          <a:p>
            <a:pPr>
              <a:defRPr/>
            </a:pPr>
            <a:fld id="{85B2850F-2DE9-41B7-ACBE-229053F54CA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bubbles.</a:t>
            </a:r>
          </a:p>
          <a:p>
            <a:pPr eaLnBrk="1" hangingPunct="1">
              <a:spcBef>
                <a:spcPct val="0"/>
              </a:spcBef>
            </a:pPr>
            <a:r>
              <a:rPr lang="en-US" smtClean="0"/>
              <a:t>Discounting the positive: “You’re only spending time with me because you feel sorry for me.”</a:t>
            </a:r>
          </a:p>
          <a:p>
            <a:pPr eaLnBrk="1" hangingPunct="1">
              <a:spcBef>
                <a:spcPct val="0"/>
              </a:spcBef>
            </a:pPr>
            <a:r>
              <a:rPr lang="en-US" smtClean="0"/>
              <a:t>Depression is also associated with cognitive errors, such as assuming one can know the future or the thoughts of others.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7DBC0-906A-48F8-8981-D31C65F90230}" type="slidenum">
              <a:rPr lang="en-US" smtClean="0">
                <a:cs typeface="Arial" charset="0"/>
              </a:rPr>
              <a:pPr fontAlgn="base">
                <a:spcBef>
                  <a:spcPct val="0"/>
                </a:spcBef>
                <a:spcAft>
                  <a:spcPct val="0"/>
                </a:spcAft>
                <a:defRPr/>
              </a:pPr>
              <a:t>10</a:t>
            </a:fld>
            <a:endParaRPr lang="en-US"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through to animate the chart.</a:t>
            </a:r>
          </a:p>
          <a:p>
            <a:r>
              <a:rPr lang="en-US" smtClean="0"/>
              <a:t>This chart implies that the negative explanatory style leads to depression. However, as the next chart will show, depression makes it more likely to make cognitive problems such as this negative attributional style. </a:t>
            </a:r>
          </a:p>
          <a:p>
            <a:r>
              <a:rPr lang="en-US" smtClean="0"/>
              <a:t>As Martin Seligman has suggested (quote in the text), depression can be caused by “preexisting pessimism encountering failure.”</a:t>
            </a:r>
          </a:p>
        </p:txBody>
      </p:sp>
      <p:sp>
        <p:nvSpPr>
          <p:cNvPr id="4" name="Slide Number Placeholder 3"/>
          <p:cNvSpPr>
            <a:spLocks noGrp="1"/>
          </p:cNvSpPr>
          <p:nvPr>
            <p:ph type="sldNum" sz="quarter" idx="5"/>
          </p:nvPr>
        </p:nvSpPr>
        <p:spPr/>
        <p:txBody>
          <a:bodyPr/>
          <a:lstStyle/>
          <a:p>
            <a:pPr>
              <a:defRPr/>
            </a:pPr>
            <a:fld id="{228189BB-8174-4311-9504-EE1193C80FD6}"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second text box and chart.</a:t>
            </a:r>
          </a:p>
          <a:p>
            <a:endParaRPr lang="en-US" smtClean="0"/>
          </a:p>
        </p:txBody>
      </p:sp>
      <p:sp>
        <p:nvSpPr>
          <p:cNvPr id="4" name="Slide Number Placeholder 3"/>
          <p:cNvSpPr>
            <a:spLocks noGrp="1"/>
          </p:cNvSpPr>
          <p:nvPr>
            <p:ph type="sldNum" sz="quarter" idx="5"/>
          </p:nvPr>
        </p:nvSpPr>
        <p:spPr/>
        <p:txBody>
          <a:bodyPr/>
          <a:lstStyle/>
          <a:p>
            <a:pPr>
              <a:defRPr/>
            </a:pPr>
            <a:fld id="{1EC40BEC-BC83-470B-BF4F-5B961118A38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Palatino Linotype" pitchFamily="18" charset="0"/>
              </a:rPr>
              <a:t>Click to reveal two more text boxes.</a:t>
            </a:r>
          </a:p>
          <a:p>
            <a:pPr eaLnBrk="1" hangingPunct="1">
              <a:spcBef>
                <a:spcPct val="0"/>
              </a:spcBef>
            </a:pPr>
            <a:r>
              <a:rPr lang="en-US" smtClean="0">
                <a:latin typeface="Palatino Linotype" pitchFamily="18" charset="0"/>
              </a:rPr>
              <a:t>Literally, </a:t>
            </a:r>
            <a:r>
              <a:rPr lang="en-US" smtClean="0">
                <a:solidFill>
                  <a:srgbClr val="0000FF"/>
                </a:solidFill>
                <a:latin typeface="Palatino Linotype" pitchFamily="18" charset="0"/>
              </a:rPr>
              <a:t>schizophrenia </a:t>
            </a:r>
            <a:r>
              <a:rPr lang="en-US" smtClean="0">
                <a:latin typeface="Palatino Linotype" pitchFamily="18" charset="0"/>
              </a:rPr>
              <a:t>means “split mind,” but NOT split personality. The person who invented the term, Eugen Bleuler (1857-1939), spoke of a splintering of the functions governing thinking, perception, personality, and memory, although I would add emotion to that list. Most noticeable are the perceptual problems such as a split from REALITY.</a:t>
            </a:r>
            <a:endParaRPr lang="en-US" smtClean="0"/>
          </a:p>
        </p:txBody>
      </p:sp>
      <p:sp>
        <p:nvSpPr>
          <p:cNvPr id="4" name="Slide Number Placeholder 3"/>
          <p:cNvSpPr>
            <a:spLocks noGrp="1"/>
          </p:cNvSpPr>
          <p:nvPr>
            <p:ph type="sldNum" sz="quarter" idx="5"/>
          </p:nvPr>
        </p:nvSpPr>
        <p:spPr/>
        <p:txBody>
          <a:bodyPr/>
          <a:lstStyle/>
          <a:p>
            <a:pPr>
              <a:defRPr/>
            </a:pPr>
            <a:fld id="{53328FFE-3EB4-47E7-BFBD-2C125783C87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The column headings appear on click</a:t>
            </a:r>
            <a:r>
              <a:rPr lang="en-US" smtClean="0"/>
              <a:t>.</a:t>
            </a:r>
          </a:p>
          <a:p>
            <a:r>
              <a:rPr lang="en-US" smtClean="0"/>
              <a:t>You can ask first, “which of these are negative symptoms?” Students have experienced this sense of the words “positive” and “negative” when talking about reinforcement, but it’s a difficult shift in word usage so it’s worth testing them on it here. Some of the symptoms, such as disorganized thought and catatonia, could arguably be placed in either column.</a:t>
            </a:r>
          </a:p>
        </p:txBody>
      </p:sp>
      <p:sp>
        <p:nvSpPr>
          <p:cNvPr id="173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BE6B2-D97E-4A80-AEFE-52BF4D29E897}" type="slidenum">
              <a:rPr lang="en-US" smtClean="0">
                <a:cs typeface="Arial" charset="0"/>
              </a:rPr>
              <a:pPr fontAlgn="base">
                <a:spcBef>
                  <a:spcPct val="0"/>
                </a:spcBef>
                <a:spcAft>
                  <a:spcPct val="0"/>
                </a:spcAft>
                <a:defRPr/>
              </a:pPr>
              <a:t>14</a:t>
            </a:fld>
            <a:endParaRPr lang="en-US"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p:txBody>
      </p:sp>
      <p:sp>
        <p:nvSpPr>
          <p:cNvPr id="4" name="Slide Number Placeholder 3"/>
          <p:cNvSpPr>
            <a:spLocks noGrp="1"/>
          </p:cNvSpPr>
          <p:nvPr>
            <p:ph type="sldNum" sz="quarter" idx="5"/>
          </p:nvPr>
        </p:nvSpPr>
        <p:spPr/>
        <p:txBody>
          <a:bodyPr/>
          <a:lstStyle/>
          <a:p>
            <a:pPr>
              <a:defRPr/>
            </a:pPr>
            <a:fld id="{61A4E8D1-FB0B-435A-B2A1-51F53F7BB7F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There is recent evidence that hallucinations in schizophrenia are caused in part because there is dysfunction in the parts of the brain that identify what is self vs. what is external. Thus, the fleeting ideas in the thought balloon might trigger, not just follow, the “heard” words about being evil.</a:t>
            </a:r>
          </a:p>
        </p:txBody>
      </p:sp>
      <p:sp>
        <p:nvSpPr>
          <p:cNvPr id="4" name="Slide Number Placeholder 3"/>
          <p:cNvSpPr>
            <a:spLocks noGrp="1"/>
          </p:cNvSpPr>
          <p:nvPr>
            <p:ph type="sldNum" sz="quarter" idx="5"/>
          </p:nvPr>
        </p:nvSpPr>
        <p:spPr/>
        <p:txBody>
          <a:bodyPr/>
          <a:lstStyle/>
          <a:p>
            <a:pPr>
              <a:defRPr/>
            </a:pPr>
            <a:fld id="{462FCFB8-7446-41EA-B810-56F6C47948F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p:txBody>
      </p:sp>
      <p:sp>
        <p:nvSpPr>
          <p:cNvPr id="4" name="Slide Number Placeholder 3"/>
          <p:cNvSpPr>
            <a:spLocks noGrp="1"/>
          </p:cNvSpPr>
          <p:nvPr>
            <p:ph type="sldNum" sz="quarter" idx="5"/>
          </p:nvPr>
        </p:nvSpPr>
        <p:spPr/>
        <p:txBody>
          <a:bodyPr/>
          <a:lstStyle/>
          <a:p>
            <a:pPr>
              <a:defRPr/>
            </a:pPr>
            <a:fld id="{5B93ACDF-C6B4-4F67-9454-01AFD860F18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See if students can picture an example of “crazy”/odd behavior; then picture the point of view of this person and try to imagine how the symptoms above could be part of the odd behavior. For example, someone with tactile hallucinations might keep rubbing and swatting a part of the body.</a:t>
            </a:r>
          </a:p>
          <a:p>
            <a:r>
              <a:rPr lang="en-US" smtClean="0"/>
              <a:t>Instructor: you might remind students that the evolutionary perspective has difficulty with schizophrenia; it is unlikely that they helped our ancestors survive in any way."</a:t>
            </a:r>
          </a:p>
          <a:p>
            <a:endParaRPr lang="en-US" smtClean="0"/>
          </a:p>
        </p:txBody>
      </p:sp>
      <p:sp>
        <p:nvSpPr>
          <p:cNvPr id="4" name="Slide Number Placeholder 3"/>
          <p:cNvSpPr>
            <a:spLocks noGrp="1"/>
          </p:cNvSpPr>
          <p:nvPr>
            <p:ph type="sldNum" sz="quarter" idx="5"/>
          </p:nvPr>
        </p:nvSpPr>
        <p:spPr/>
        <p:txBody>
          <a:bodyPr/>
          <a:lstStyle/>
          <a:p>
            <a:pPr>
              <a:defRPr/>
            </a:pPr>
            <a:fld id="{CA5985D3-ADFF-45F8-BADC-922350FE309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r>
              <a:rPr lang="en-US" smtClean="0"/>
              <a:t>“Course” means the development of symptoms over time. </a:t>
            </a:r>
          </a:p>
          <a:p>
            <a:r>
              <a:rPr lang="en-US" smtClean="0"/>
              <a:t>Treatment can include not only medication but psychosocial rehabilitation, exercise, psychotherapy, supervised group homes, case management, daily living skills support, and vocational programs. </a:t>
            </a:r>
          </a:p>
          <a:p>
            <a:r>
              <a:rPr lang="en-US" smtClean="0"/>
              <a:t>Without real treatment, institutionalization was once the norm, then homelessness and incarceration, now outpatient treatment and “partial hospitalization” (day treatment).</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8C252-3AC6-494C-A036-0D48509FFA7E}" type="slidenum">
              <a:rPr lang="en-US" smtClean="0">
                <a:cs typeface="Arial" charset="0"/>
              </a:rPr>
              <a:pPr fontAlgn="base">
                <a:spcBef>
                  <a:spcPct val="0"/>
                </a:spcBef>
                <a:spcAft>
                  <a:spcPct val="0"/>
                </a:spcAft>
                <a:defRPr/>
              </a:pPr>
              <a:t>19</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p:txBody>
      </p:sp>
      <p:sp>
        <p:nvSpPr>
          <p:cNvPr id="4" name="Slide Number Placeholder 3"/>
          <p:cNvSpPr>
            <a:spLocks noGrp="1"/>
          </p:cNvSpPr>
          <p:nvPr>
            <p:ph type="sldNum" sz="quarter" idx="5"/>
          </p:nvPr>
        </p:nvSpPr>
        <p:spPr/>
        <p:txBody>
          <a:bodyPr/>
          <a:lstStyle/>
          <a:p>
            <a:pPr>
              <a:defRPr/>
            </a:pPr>
            <a:fld id="{3B7A4947-BE56-4BDF-BEC4-0ABF1965CE2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The previous slide showed two types of course: acute/reactive and chronic/process. This slide differentiates types of schizophrenia by the pattern of symptoms. </a:t>
            </a:r>
          </a:p>
          <a:p>
            <a:r>
              <a:rPr lang="en-US" smtClean="0"/>
              <a:t>Paranoid schizophrenia is the most common and the most likely to be known to students. The symptoms go together as the individual experiences brain-generated perceptions that seem as real as sensory experiences. Often the delusions are an attempt to explain these hallucinations; “thoughts are being broadcast into my head so I must have a special power or role in the world.”</a:t>
            </a:r>
          </a:p>
        </p:txBody>
      </p:sp>
      <p:sp>
        <p:nvSpPr>
          <p:cNvPr id="4" name="Slide Number Placeholder 3"/>
          <p:cNvSpPr>
            <a:spLocks noGrp="1"/>
          </p:cNvSpPr>
          <p:nvPr>
            <p:ph type="sldNum" sz="quarter" idx="5"/>
          </p:nvPr>
        </p:nvSpPr>
        <p:spPr/>
        <p:txBody>
          <a:bodyPr/>
          <a:lstStyle/>
          <a:p>
            <a:pPr>
              <a:defRPr/>
            </a:pPr>
            <a:fld id="{1648147B-40BF-4F77-B0C1-1E01B4E739E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Students may need reminding that the thalamus was referred to earlier in the course as the sensory switchboard.</a:t>
            </a:r>
          </a:p>
          <a:p>
            <a:r>
              <a:rPr lang="en-US" smtClean="0"/>
              <a:t>There is also abnormal amygdala functioning in schizophrenia, which could be a result of schizophrenia or could explain the hyper-sensitivity to threat that could feed into paranoid ideas and aggressive reactive behavior.</a:t>
            </a:r>
          </a:p>
          <a:p>
            <a:r>
              <a:rPr lang="en-US" smtClean="0"/>
              <a:t>In addition to the shrinkage of the brain tissue, enlargement of the ventricles (fluid-filled areas within and between areas of tissue) can be seen.</a:t>
            </a:r>
          </a:p>
        </p:txBody>
      </p:sp>
      <p:sp>
        <p:nvSpPr>
          <p:cNvPr id="4" name="Slide Number Placeholder 3"/>
          <p:cNvSpPr>
            <a:spLocks noGrp="1"/>
          </p:cNvSpPr>
          <p:nvPr>
            <p:ph type="sldNum" sz="quarter" idx="5"/>
          </p:nvPr>
        </p:nvSpPr>
        <p:spPr/>
        <p:txBody>
          <a:bodyPr/>
          <a:lstStyle/>
          <a:p>
            <a:pPr>
              <a:defRPr/>
            </a:pPr>
            <a:fld id="{D4BFDDB5-B9E4-4903-A84A-1F3DE3A266E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pPr eaLnBrk="1" hangingPunct="1">
              <a:spcBef>
                <a:spcPct val="0"/>
              </a:spcBef>
            </a:pPr>
            <a:r>
              <a:rPr lang="en-US" smtClean="0"/>
              <a:t>Lesson: even if we do not know how the virus in the mother derails the fetus’s brain development, the statistical results here are enough of a warning. Get a flu inoculation (in the shot form, if you want to avoid nasal mist exposure to live-deactivated virus) if pregnancy will include flu season.</a:t>
            </a:r>
          </a:p>
        </p:txBody>
      </p:sp>
      <p:sp>
        <p:nvSpPr>
          <p:cNvPr id="4" name="Slide Number Placeholder 3"/>
          <p:cNvSpPr>
            <a:spLocks noGrp="1"/>
          </p:cNvSpPr>
          <p:nvPr>
            <p:ph type="sldNum" sz="quarter" idx="5"/>
          </p:nvPr>
        </p:nvSpPr>
        <p:spPr/>
        <p:txBody>
          <a:bodyPr/>
          <a:lstStyle/>
          <a:p>
            <a:pPr>
              <a:defRPr/>
            </a:pPr>
            <a:fld id="{90CC5197-48D1-43B4-A6C5-944C86E45B6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pPr eaLnBrk="1" hangingPunct="1">
              <a:spcBef>
                <a:spcPct val="0"/>
              </a:spcBef>
            </a:pPr>
            <a:r>
              <a:rPr lang="en-US" smtClean="0"/>
              <a:t>Questions to raise here: what does this tell us about the role of genes in schizophrenia? They must play some role, because having more genes in common means more similar likelihood of developing schizophrenia.</a:t>
            </a:r>
          </a:p>
          <a:p>
            <a:pPr eaLnBrk="1" hangingPunct="1">
              <a:spcBef>
                <a:spcPct val="0"/>
              </a:spcBef>
            </a:pPr>
            <a:r>
              <a:rPr lang="en-US" smtClean="0"/>
              <a:t>Preview of the next slide, or in place of it: why is the risk not identical for identical twins? It could be environmental factors. Or, it could be a difference beginning even sooner (not sharing a placenta).</a:t>
            </a:r>
          </a:p>
        </p:txBody>
      </p:sp>
      <p:sp>
        <p:nvSpPr>
          <p:cNvPr id="4" name="Slide Number Placeholder 3"/>
          <p:cNvSpPr>
            <a:spLocks noGrp="1"/>
          </p:cNvSpPr>
          <p:nvPr>
            <p:ph type="sldNum" sz="quarter" idx="5"/>
          </p:nvPr>
        </p:nvSpPr>
        <p:spPr/>
        <p:txBody>
          <a:bodyPr/>
          <a:lstStyle/>
          <a:p>
            <a:pPr>
              <a:defRPr/>
            </a:pPr>
            <a:fld id="{E99A3903-6B89-4CF2-B0DF-4A49F746113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C8E3E9B-E99D-47D8-93C7-46BC888E3ED7}" type="slidenum">
              <a:rPr lang="en-US" smtClean="0">
                <a:latin typeface="Times New Roman" pitchFamily="18" charset="0"/>
              </a:rPr>
              <a:pPr/>
              <a:t>24</a:t>
            </a:fld>
            <a:endParaRPr lang="en-US"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b="1" smtClean="0">
              <a:latin typeface="Times New Roman" pitchFamily="18"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Identical twins who developed in separate placentas in the womb, which happens about a third of the time for identical twins, were less similar in their risk of developing schizophrenia than twins who developed in a shared placenta (60 percent chance of also having the diagnosis with shared placenta, 10 percent risk in separate placentas).</a:t>
            </a:r>
          </a:p>
        </p:txBody>
      </p:sp>
      <p:sp>
        <p:nvSpPr>
          <p:cNvPr id="4" name="Slide Number Placeholder 3"/>
          <p:cNvSpPr>
            <a:spLocks noGrp="1"/>
          </p:cNvSpPr>
          <p:nvPr>
            <p:ph type="sldNum" sz="quarter" idx="5"/>
          </p:nvPr>
        </p:nvSpPr>
        <p:spPr/>
        <p:txBody>
          <a:bodyPr/>
          <a:lstStyle/>
          <a:p>
            <a:pPr>
              <a:defRPr/>
            </a:pPr>
            <a:fld id="{D028F2E7-D6C9-4BC7-97BC-27DC4F385D0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p:txBody>
      </p:sp>
      <p:sp>
        <p:nvSpPr>
          <p:cNvPr id="4" name="Slide Number Placeholder 3"/>
          <p:cNvSpPr>
            <a:spLocks noGrp="1"/>
          </p:cNvSpPr>
          <p:nvPr>
            <p:ph type="sldNum" sz="quarter" idx="5"/>
          </p:nvPr>
        </p:nvSpPr>
        <p:spPr/>
        <p:txBody>
          <a:bodyPr/>
          <a:lstStyle/>
          <a:p>
            <a:pPr>
              <a:defRPr/>
            </a:pPr>
            <a:fld id="{73AE2302-E2B3-4E1B-995F-EEAEE3505DD4}"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under each heading.</a:t>
            </a:r>
          </a:p>
        </p:txBody>
      </p:sp>
      <p:sp>
        <p:nvSpPr>
          <p:cNvPr id="4" name="Slide Number Placeholder 3"/>
          <p:cNvSpPr>
            <a:spLocks noGrp="1"/>
          </p:cNvSpPr>
          <p:nvPr>
            <p:ph type="sldNum" sz="quarter" idx="5"/>
          </p:nvPr>
        </p:nvSpPr>
        <p:spPr/>
        <p:txBody>
          <a:bodyPr/>
          <a:lstStyle/>
          <a:p>
            <a:pPr>
              <a:defRPr/>
            </a:pPr>
            <a:fld id="{030E2A4B-1D3A-48A3-960B-8D4E85D2E5A4}"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Automatic animation.</a:t>
            </a:r>
          </a:p>
        </p:txBody>
      </p:sp>
      <p:sp>
        <p:nvSpPr>
          <p:cNvPr id="4" name="Slide Number Placeholder 3"/>
          <p:cNvSpPr>
            <a:spLocks noGrp="1"/>
          </p:cNvSpPr>
          <p:nvPr>
            <p:ph type="sldNum" sz="quarter" idx="5"/>
          </p:nvPr>
        </p:nvSpPr>
        <p:spPr/>
        <p:txBody>
          <a:bodyPr/>
          <a:lstStyle/>
          <a:p>
            <a:pPr>
              <a:defRPr/>
            </a:pPr>
            <a:fld id="{A0B34FAF-D406-46A4-8FF2-98527319A786}"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Dissociation is related to “spacing out” but well beyond it. During a physical assault, people might try to separate themselves from bodily experience, which is functional at the time but can lead to problems in relating to one’s bodily memory and experience later.</a:t>
            </a:r>
          </a:p>
          <a:p>
            <a:r>
              <a:rPr lang="en-US" b="1" smtClean="0"/>
              <a:t>Click to reveal examples.</a:t>
            </a:r>
          </a:p>
          <a:p>
            <a:r>
              <a:rPr lang="en-US" smtClean="0"/>
              <a:t>Question for class: using this definition of dissociation, describe the process of dissociation going on in each of these disorders. </a:t>
            </a:r>
          </a:p>
          <a:p>
            <a:r>
              <a:rPr lang="en-US" smtClean="0"/>
              <a:t>Answer: the person is dissociating 1) from memory, 2) from situation and identity, or 3) having dissociations within identity (or among parts of identity). </a:t>
            </a:r>
          </a:p>
          <a:p>
            <a:r>
              <a:rPr lang="en-US" smtClean="0"/>
              <a:t>Another question you might ask before the next slide: “what is another, former name for Dissociative Identity Disorder?”</a:t>
            </a:r>
          </a:p>
        </p:txBody>
      </p:sp>
      <p:sp>
        <p:nvSpPr>
          <p:cNvPr id="4" name="Slide Number Placeholder 3"/>
          <p:cNvSpPr>
            <a:spLocks noGrp="1"/>
          </p:cNvSpPr>
          <p:nvPr>
            <p:ph type="sldNum" sz="quarter" idx="5"/>
          </p:nvPr>
        </p:nvSpPr>
        <p:spPr/>
        <p:txBody>
          <a:bodyPr/>
          <a:lstStyle/>
          <a:p>
            <a:pPr>
              <a:defRPr/>
            </a:pPr>
            <a:fld id="{55077064-1922-4A5C-A44D-5131F278B628}"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Depression in reaction to life events often results in a temporary period of withdrawal, worrying, and feeling down.</a:t>
            </a:r>
          </a:p>
          <a:p>
            <a:endParaRPr lang="en-US" smtClean="0"/>
          </a:p>
        </p:txBody>
      </p:sp>
      <p:sp>
        <p:nvSpPr>
          <p:cNvPr id="4" name="Slide Number Placeholder 3"/>
          <p:cNvSpPr>
            <a:spLocks noGrp="1"/>
          </p:cNvSpPr>
          <p:nvPr>
            <p:ph type="sldNum" sz="quarter" idx="5"/>
          </p:nvPr>
        </p:nvSpPr>
        <p:spPr/>
        <p:txBody>
          <a:bodyPr/>
          <a:lstStyle/>
          <a:p>
            <a:pPr>
              <a:defRPr/>
            </a:pPr>
            <a:fld id="{17B87046-CBB7-4BDF-8126-9D45A61A315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sidebar.</a:t>
            </a:r>
          </a:p>
          <a:p>
            <a:r>
              <a:rPr lang="en-US" smtClean="0"/>
              <a:t>“Identity” is another movie to explore on this topic; it portrays schizophrenia from the inside rather than from the outside. </a:t>
            </a:r>
          </a:p>
          <a:p>
            <a:r>
              <a:rPr lang="en-US" smtClean="0"/>
              <a:t>A different way of looking at the cultural issue: could it be that cases of D.I.D. and demonic possession might be two different names for the same phenomenon?</a:t>
            </a:r>
          </a:p>
          <a:p>
            <a:endParaRPr lang="en-US" smtClean="0"/>
          </a:p>
        </p:txBody>
      </p:sp>
      <p:sp>
        <p:nvSpPr>
          <p:cNvPr id="4" name="Slide Number Placeholder 3"/>
          <p:cNvSpPr>
            <a:spLocks noGrp="1"/>
          </p:cNvSpPr>
          <p:nvPr>
            <p:ph type="sldNum" sz="quarter" idx="5"/>
          </p:nvPr>
        </p:nvSpPr>
        <p:spPr/>
        <p:txBody>
          <a:bodyPr/>
          <a:lstStyle/>
          <a:p>
            <a:pPr>
              <a:defRPr/>
            </a:pPr>
            <a:fld id="{21EAF3E4-D717-4932-B142-C3053F638418}"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sidebar.</a:t>
            </a:r>
          </a:p>
          <a:p>
            <a:r>
              <a:rPr lang="en-US" smtClean="0"/>
              <a:t>In apparently genuine cases of Dissociative Identity Disorder, the different personalities show differences that are hard to fake.</a:t>
            </a:r>
          </a:p>
          <a:p>
            <a:r>
              <a:rPr lang="en-US" smtClean="0"/>
              <a:t>In the sidebar, you can prompt students with the hints to do the work guessing at what different perspectives might say.</a:t>
            </a:r>
          </a:p>
        </p:txBody>
      </p:sp>
      <p:sp>
        <p:nvSpPr>
          <p:cNvPr id="4" name="Slide Number Placeholder 3"/>
          <p:cNvSpPr>
            <a:spLocks noGrp="1"/>
          </p:cNvSpPr>
          <p:nvPr>
            <p:ph type="sldNum" sz="quarter" idx="5"/>
          </p:nvPr>
        </p:nvSpPr>
        <p:spPr/>
        <p:txBody>
          <a:bodyPr/>
          <a:lstStyle/>
          <a:p>
            <a:pPr>
              <a:defRPr/>
            </a:pPr>
            <a:fld id="{BCED7FC4-28AC-4958-B39F-1D7A6235534D}"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then table.</a:t>
            </a:r>
          </a:p>
          <a:p>
            <a:r>
              <a:rPr lang="en-US" smtClean="0"/>
              <a:t>Health problems include malnutrition, shutdown of bodily functions and structures, and death.</a:t>
            </a:r>
          </a:p>
          <a:p>
            <a:r>
              <a:rPr lang="en-US" smtClean="0"/>
              <a:t>“Nervosa” is a leftover term related to neurosis or what we would now call anxiety.</a:t>
            </a:r>
          </a:p>
          <a:p>
            <a:r>
              <a:rPr lang="en-US" smtClean="0"/>
              <a:t>“Underweight,” like “overweight,” is determined by medical standards, and obviously not by the felt standards of those with anorexia.</a:t>
            </a:r>
          </a:p>
        </p:txBody>
      </p:sp>
      <p:sp>
        <p:nvSpPr>
          <p:cNvPr id="4" name="Slide Number Placeholder 3"/>
          <p:cNvSpPr>
            <a:spLocks noGrp="1"/>
          </p:cNvSpPr>
          <p:nvPr>
            <p:ph type="sldNum" sz="quarter" idx="5"/>
          </p:nvPr>
        </p:nvSpPr>
        <p:spPr/>
        <p:txBody>
          <a:bodyPr/>
          <a:lstStyle/>
          <a:p>
            <a:pPr>
              <a:defRPr/>
            </a:pPr>
            <a:fld id="{7F28F969-FD56-441A-AD77-EC4A1EFD5B00}"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4DC87-E515-4D2F-9BA0-9529EB1DAD89}" type="slidenum">
              <a:rPr lang="en-US" smtClean="0">
                <a:cs typeface="Arial" charset="0"/>
              </a:rPr>
              <a:pPr fontAlgn="base">
                <a:spcBef>
                  <a:spcPct val="0"/>
                </a:spcBef>
                <a:spcAft>
                  <a:spcPct val="0"/>
                </a:spcAft>
                <a:defRPr/>
              </a:pPr>
              <a:t>34</a:t>
            </a:fld>
            <a:endParaRPr lang="en-US" dirty="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r>
              <a:rPr lang="en-US" smtClean="0"/>
              <a:t>A full list of the disorders in each category of the DSM, although the list is changing with the DSM-V: </a:t>
            </a:r>
          </a:p>
          <a:p>
            <a:r>
              <a:rPr lang="en-US" u="sng" smtClean="0"/>
              <a:t>Anxious Cluster</a:t>
            </a:r>
            <a:r>
              <a:rPr lang="en-US" smtClean="0"/>
              <a:t>: Avoidant, Dependent, and Obsessive-Compulsive Personality Disorder</a:t>
            </a:r>
          </a:p>
          <a:p>
            <a:r>
              <a:rPr lang="en-US" u="sng" smtClean="0"/>
              <a:t>Eccentric/Odd/Detached cluster</a:t>
            </a:r>
            <a:r>
              <a:rPr lang="en-US" smtClean="0"/>
              <a:t>: Schizoid, Schizotypal, and Paranoid Personality Disorders</a:t>
            </a:r>
          </a:p>
          <a:p>
            <a:r>
              <a:rPr lang="en-US" u="sng" smtClean="0"/>
              <a:t>Dramatic/Erratic/Impulsive cluster</a:t>
            </a:r>
            <a:r>
              <a:rPr lang="en-US" smtClean="0"/>
              <a:t>: Histrionic, Narcissistic, Antisocial, and Borderline Personality Disorders</a:t>
            </a:r>
            <a:endParaRPr lang="en-US" b="1"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B959A-1421-43CE-B9E1-9B7C0712963D}" type="slidenum">
              <a:rPr lang="en-US" smtClean="0">
                <a:cs typeface="Arial" charset="0"/>
              </a:rPr>
              <a:pPr fontAlgn="base">
                <a:spcBef>
                  <a:spcPct val="0"/>
                </a:spcBef>
                <a:spcAft>
                  <a:spcPct val="0"/>
                </a:spcAft>
                <a:defRPr/>
              </a:pPr>
              <a:t>35</a:t>
            </a:fld>
            <a:endParaRPr lang="en-US" dirty="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all text.</a:t>
            </a:r>
          </a:p>
        </p:txBody>
      </p:sp>
      <p:sp>
        <p:nvSpPr>
          <p:cNvPr id="4" name="Slide Number Placeholder 3"/>
          <p:cNvSpPr>
            <a:spLocks noGrp="1"/>
          </p:cNvSpPr>
          <p:nvPr>
            <p:ph type="sldNum" sz="quarter" idx="5"/>
          </p:nvPr>
        </p:nvSpPr>
        <p:spPr/>
        <p:txBody>
          <a:bodyPr/>
          <a:lstStyle/>
          <a:p>
            <a:pPr>
              <a:defRPr/>
            </a:pPr>
            <a:fld id="{947410AC-85EC-4C8B-ADA0-2B89879AF95A}"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a:t>
            </a:r>
          </a:p>
          <a:p>
            <a:pPr eaLnBrk="1" hangingPunct="1">
              <a:spcBef>
                <a:spcPct val="0"/>
              </a:spcBef>
            </a:pPr>
            <a:r>
              <a:rPr lang="en-US" smtClean="0"/>
              <a:t>These attributes and experiences increase risk for developing APD, especially in combination with biological factors, discussed on the next slide.</a:t>
            </a:r>
            <a:endParaRPr lang="en-US" b="1"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A3C196-AAC7-4914-8451-7FB8213F4819}" type="slidenum">
              <a:rPr lang="en-US" smtClean="0">
                <a:cs typeface="Arial" charset="0"/>
              </a:rPr>
              <a:pPr fontAlgn="base">
                <a:spcBef>
                  <a:spcPct val="0"/>
                </a:spcBef>
                <a:spcAft>
                  <a:spcPct val="0"/>
                </a:spcAft>
                <a:defRPr/>
              </a:pPr>
              <a:t>38</a:t>
            </a:fld>
            <a:endParaRPr lang="en-US" dirty="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This chart is not based on any statistics but is an illustrative estimate.</a:t>
            </a:r>
          </a:p>
        </p:txBody>
      </p:sp>
      <p:sp>
        <p:nvSpPr>
          <p:cNvPr id="4" name="Slide Number Placeholder 3"/>
          <p:cNvSpPr>
            <a:spLocks noGrp="1"/>
          </p:cNvSpPr>
          <p:nvPr>
            <p:ph type="sldNum" sz="quarter" idx="5"/>
          </p:nvPr>
        </p:nvSpPr>
        <p:spPr/>
        <p:txBody>
          <a:bodyPr/>
          <a:lstStyle/>
          <a:p>
            <a:pPr>
              <a:defRPr/>
            </a:pPr>
            <a:fld id="{A6EFBB8A-87DA-4455-8495-57F4289CD387}"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p:txBody>
      </p:sp>
      <p:sp>
        <p:nvSpPr>
          <p:cNvPr id="4" name="Slide Number Placeholder 3"/>
          <p:cNvSpPr>
            <a:spLocks noGrp="1"/>
          </p:cNvSpPr>
          <p:nvPr>
            <p:ph type="sldNum" sz="quarter" idx="5"/>
          </p:nvPr>
        </p:nvSpPr>
        <p:spPr/>
        <p:txBody>
          <a:bodyPr/>
          <a:lstStyle/>
          <a:p>
            <a:pPr>
              <a:defRPr/>
            </a:pPr>
            <a:fld id="{0B70C3CB-6022-4AD9-833C-9F73197D19CB}"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For a review, you can ask, “what part of the brain are we referring to here?” Hint: These are top-down views of the brain, with people facing up toward the top of the slide. </a:t>
            </a:r>
          </a:p>
          <a:p>
            <a:r>
              <a:rPr lang="en-US" smtClean="0"/>
              <a:t>Review challenge: What type of scan is this? (PET Scan).</a:t>
            </a:r>
          </a:p>
        </p:txBody>
      </p:sp>
      <p:sp>
        <p:nvSpPr>
          <p:cNvPr id="4" name="Slide Number Placeholder 3"/>
          <p:cNvSpPr>
            <a:spLocks noGrp="1"/>
          </p:cNvSpPr>
          <p:nvPr>
            <p:ph type="sldNum" sz="quarter" idx="5"/>
          </p:nvPr>
        </p:nvSpPr>
        <p:spPr/>
        <p:txBody>
          <a:bodyPr/>
          <a:lstStyle/>
          <a:p>
            <a:pPr>
              <a:defRPr/>
            </a:pPr>
            <a:fld id="{33F251F4-E435-42DE-8103-7066CEA55F9B}"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Beyond the 1 million who succeed, many more</a:t>
            </a:r>
            <a:r>
              <a:rPr lang="en-US" i="1" smtClean="0"/>
              <a:t> attempt</a:t>
            </a:r>
            <a:r>
              <a:rPr lang="en-US" smtClean="0"/>
              <a:t> suicide or make suicidal </a:t>
            </a:r>
            <a:r>
              <a:rPr lang="en-US" i="1" smtClean="0"/>
              <a:t>gestures</a:t>
            </a:r>
            <a:r>
              <a:rPr lang="en-US" smtClean="0"/>
              <a:t>, acts that look like suicide attempts, without clear intent to succeed. The numbers get much larger if we consider those who have had </a:t>
            </a:r>
            <a:r>
              <a:rPr lang="en-US" i="1" smtClean="0"/>
              <a:t>thoughts</a:t>
            </a:r>
            <a:r>
              <a:rPr lang="en-US" b="1" smtClean="0"/>
              <a:t> </a:t>
            </a:r>
            <a:r>
              <a:rPr lang="en-US" smtClean="0"/>
              <a:t>about suicide or wanting to be dead.</a:t>
            </a:r>
          </a:p>
          <a:p>
            <a:r>
              <a:rPr lang="en-US" u="sng" smtClean="0"/>
              <a:t>Other purposes of NSSI besides the ones above mentioned in the text</a:t>
            </a:r>
            <a:r>
              <a:rPr lang="en-US" smtClean="0"/>
              <a:t>: distracting from emotional pain, giving themselves an excuse to cry when emotional pain doesn’t feel justified, or eventually to get the endorphin response which can come especially with repeated self-cutting. I mention these because students might speak up to comment that the reasons given in the text are inadequate.</a:t>
            </a:r>
          </a:p>
        </p:txBody>
      </p:sp>
      <p:sp>
        <p:nvSpPr>
          <p:cNvPr id="4" name="Slide Number Placeholder 3"/>
          <p:cNvSpPr>
            <a:spLocks noGrp="1"/>
          </p:cNvSpPr>
          <p:nvPr>
            <p:ph type="sldNum" sz="quarter" idx="5"/>
          </p:nvPr>
        </p:nvSpPr>
        <p:spPr/>
        <p:txBody>
          <a:bodyPr/>
          <a:lstStyle/>
          <a:p>
            <a:pPr>
              <a:defRPr/>
            </a:pPr>
            <a:fld id="{A0F0871B-ABC3-4A8C-9041-2CBDFC8B908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Depression and schizophrenia are found all over the world. Bulimia, however appears mostly in the United States and pockets of Americanized culture elsewhere. </a:t>
            </a:r>
          </a:p>
        </p:txBody>
      </p:sp>
      <p:sp>
        <p:nvSpPr>
          <p:cNvPr id="4" name="Slide Number Placeholder 3"/>
          <p:cNvSpPr>
            <a:spLocks noGrp="1"/>
          </p:cNvSpPr>
          <p:nvPr>
            <p:ph type="sldNum" sz="quarter" idx="5"/>
          </p:nvPr>
        </p:nvSpPr>
        <p:spPr/>
        <p:txBody>
          <a:bodyPr/>
          <a:lstStyle/>
          <a:p>
            <a:pPr>
              <a:defRPr/>
            </a:pPr>
            <a:fld id="{71CEB3EE-959B-4E00-9FE9-6ABA29D1876F}"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“Mood disorder” includes depressive disorders and bipolar disorders.</a:t>
            </a:r>
          </a:p>
        </p:txBody>
      </p:sp>
      <p:sp>
        <p:nvSpPr>
          <p:cNvPr id="4" name="Slide Number Placeholder 3"/>
          <p:cNvSpPr>
            <a:spLocks noGrp="1"/>
          </p:cNvSpPr>
          <p:nvPr>
            <p:ph type="sldNum" sz="quarter" idx="5"/>
          </p:nvPr>
        </p:nvSpPr>
        <p:spPr/>
        <p:txBody>
          <a:bodyPr/>
          <a:lstStyle/>
          <a:p>
            <a:pPr>
              <a:defRPr/>
            </a:pPr>
            <a:fld id="{CE8FDEBD-51DE-4636-8392-9A767D7FCC76}"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p:txBody>
      </p:sp>
      <p:sp>
        <p:nvSpPr>
          <p:cNvPr id="4" name="Slide Number Placeholder 3"/>
          <p:cNvSpPr>
            <a:spLocks noGrp="1"/>
          </p:cNvSpPr>
          <p:nvPr>
            <p:ph type="sldNum" sz="quarter" idx="5"/>
          </p:nvPr>
        </p:nvSpPr>
        <p:spPr/>
        <p:txBody>
          <a:bodyPr/>
          <a:lstStyle/>
          <a:p>
            <a:pPr>
              <a:defRPr/>
            </a:pPr>
            <a:fld id="{EB9E06E4-7129-48F1-8FD2-572F37B378DE}"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205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D673CD-7E28-40E8-ADC5-14101A5468E5}" type="slidenum">
              <a:rPr lang="en-US" smtClean="0">
                <a:cs typeface="Arial" charset="0"/>
              </a:rPr>
              <a:pPr fontAlgn="base">
                <a:spcBef>
                  <a:spcPct val="0"/>
                </a:spcBef>
                <a:spcAft>
                  <a:spcPct val="0"/>
                </a:spcAft>
                <a:defRPr/>
              </a:pPr>
              <a:t>45</a:t>
            </a:fld>
            <a:endParaRPr lang="en-US" dirty="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text boxes and examples.</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086D9-82CA-4FB0-8A6B-B13CC2EEA20F}" type="slidenum">
              <a:rPr lang="en-US" smtClean="0">
                <a:cs typeface="Arial" charset="0"/>
              </a:rPr>
              <a:pPr fontAlgn="base">
                <a:spcBef>
                  <a:spcPct val="0"/>
                </a:spcBef>
                <a:spcAft>
                  <a:spcPct val="0"/>
                </a:spcAft>
                <a:defRPr/>
              </a:pPr>
              <a:t>5</a:t>
            </a:fld>
            <a:endParaRPr lang="en-US" dirty="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This information is presented in the book earlier in the chapter, but it also fits here.</a:t>
            </a:r>
          </a:p>
          <a:p>
            <a:r>
              <a:rPr lang="en-US" smtClean="0"/>
              <a:t>However, students might consider that from an evolutionary perspective, it seems just as likely that depression serves no survival purpose, as evidenced by suicide, and is in the process of being eliminated by natural selection. </a:t>
            </a:r>
          </a:p>
          <a:p>
            <a:endParaRPr lang="en-US" smtClean="0"/>
          </a:p>
        </p:txBody>
      </p:sp>
      <p:sp>
        <p:nvSpPr>
          <p:cNvPr id="4" name="Slide Number Placeholder 3"/>
          <p:cNvSpPr>
            <a:spLocks noGrp="1"/>
          </p:cNvSpPr>
          <p:nvPr>
            <p:ph type="sldNum" sz="quarter" idx="5"/>
          </p:nvPr>
        </p:nvSpPr>
        <p:spPr/>
        <p:txBody>
          <a:bodyPr/>
          <a:lstStyle/>
          <a:p>
            <a:pPr>
              <a:defRPr/>
            </a:pPr>
            <a:fld id="{A20E3875-4BE0-46DB-983B-A0045CB0247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DNA linkage analysis shows that regions of chromosomes are similar across generations of people in depressed families Another genetic factor to mention here, though it doesn’t come up in the text until the discussion of neurotransmitters (p. 629): people with depression had a variation of a serotonin-controlling gene, although the text notes that this result may not be reliable.</a:t>
            </a:r>
          </a:p>
          <a:p>
            <a:r>
              <a:rPr lang="en-US" smtClean="0"/>
              <a:t>Regarding the chart, see if students can recall the definition of heritability from the chapter on intelligence. Remind them that 80 percent heritability does NOT mean that genes are 80 percent of the cause of schizophrenia, as we shall soon see; it means that 80 percent of the variation among people is caused by genes. </a:t>
            </a:r>
          </a:p>
        </p:txBody>
      </p:sp>
      <p:sp>
        <p:nvSpPr>
          <p:cNvPr id="4" name="Slide Number Placeholder 3"/>
          <p:cNvSpPr>
            <a:spLocks noGrp="1"/>
          </p:cNvSpPr>
          <p:nvPr>
            <p:ph type="sldNum" sz="quarter" idx="5"/>
          </p:nvPr>
        </p:nvSpPr>
        <p:spPr/>
        <p:txBody>
          <a:bodyPr/>
          <a:lstStyle/>
          <a:p>
            <a:pPr>
              <a:defRPr/>
            </a:pPr>
            <a:fld id="{70434383-3668-4115-8C48-16712BECBCE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Fewer axons, less white matter, and larger ventricles (fluid filled areas in the center of the brain) point to a problem in having different parts of the brain work together smoothly.</a:t>
            </a:r>
          </a:p>
        </p:txBody>
      </p:sp>
      <p:sp>
        <p:nvSpPr>
          <p:cNvPr id="4" name="Slide Number Placeholder 3"/>
          <p:cNvSpPr>
            <a:spLocks noGrp="1"/>
          </p:cNvSpPr>
          <p:nvPr>
            <p:ph type="sldNum" sz="quarter" idx="5"/>
          </p:nvPr>
        </p:nvSpPr>
        <p:spPr/>
        <p:txBody>
          <a:bodyPr/>
          <a:lstStyle/>
          <a:p>
            <a:pPr>
              <a:defRPr/>
            </a:pPr>
            <a:fld id="{2AA543C1-31D7-4577-A403-7DAA4F276BA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Click to reveal bullets.</a:t>
            </a:r>
          </a:p>
          <a:p>
            <a:pPr marL="228600" indent="-228600">
              <a:buFontTx/>
              <a:buAutoNum type="arabicParenR"/>
              <a:defRPr/>
            </a:pPr>
            <a:r>
              <a:rPr lang="en-US" dirty="0" smtClean="0"/>
              <a:t>Some medications, such as Wellbutrin try to reduce depression by increasing norepinephrine; other medications, such as Prozac, Zoloft, and Celexa increase the availability of serotonin. </a:t>
            </a:r>
          </a:p>
          <a:p>
            <a:pPr marL="228600" indent="-228600">
              <a:buFontTx/>
              <a:buAutoNum type="arabicParenR"/>
              <a:defRPr/>
            </a:pPr>
            <a:r>
              <a:rPr lang="en-US" dirty="0" smtClean="0"/>
              <a:t>Exercise has other benefits related to depression.</a:t>
            </a:r>
          </a:p>
          <a:p>
            <a:pPr marL="228600" indent="-228600">
              <a:buFontTx/>
              <a:buAutoNum type="arabicParenR"/>
              <a:defRPr/>
            </a:pPr>
            <a:r>
              <a:rPr lang="en-US" dirty="0" smtClean="0"/>
              <a:t>This is the “Mediterranean” diet, although some people try to get the benefits of this diet by taking Omega 3 supplements. </a:t>
            </a:r>
          </a:p>
          <a:p>
            <a:pPr marL="228600" indent="-228600">
              <a:buFontTx/>
              <a:buAutoNum type="arabicParenR"/>
              <a:defRPr/>
            </a:pPr>
            <a:r>
              <a:rPr lang="en-US" dirty="0" smtClean="0"/>
              <a:t>Alcohol abuse its related not only to biological changes but also to problems in behavior and coping skills.</a:t>
            </a:r>
          </a:p>
        </p:txBody>
      </p:sp>
      <p:sp>
        <p:nvSpPr>
          <p:cNvPr id="4" name="Slide Number Placeholder 3"/>
          <p:cNvSpPr>
            <a:spLocks noGrp="1"/>
          </p:cNvSpPr>
          <p:nvPr>
            <p:ph type="sldNum" sz="quarter" idx="5"/>
          </p:nvPr>
        </p:nvSpPr>
        <p:spPr/>
        <p:txBody>
          <a:bodyPr/>
          <a:lstStyle/>
          <a:p>
            <a:pPr>
              <a:defRPr/>
            </a:pPr>
            <a:fld id="{427E38AE-5BD9-4CA0-881A-BF2A275E1EE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2DD45-F671-9146-91FA-FDBA8A0C8DE8}"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359723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DD45-F671-9146-91FA-FDBA8A0C8DE8}"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8725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DD45-F671-9146-91FA-FDBA8A0C8DE8}"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236240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A8A782-4DD2-4472-BE11-A413E4631D3B}" type="slidenum">
              <a:rPr lang="en-US"/>
              <a:pPr>
                <a:defRPr/>
              </a:pPr>
              <a:t>‹#›</a:t>
            </a:fld>
            <a:endParaRPr lang="en-US" dirty="0"/>
          </a:p>
        </p:txBody>
      </p:sp>
    </p:spTree>
    <p:extLst>
      <p:ext uri="{BB962C8B-B14F-4D97-AF65-F5344CB8AC3E}">
        <p14:creationId xmlns:p14="http://schemas.microsoft.com/office/powerpoint/2010/main" val="144985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2DD45-F671-9146-91FA-FDBA8A0C8DE8}"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35516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2DD45-F671-9146-91FA-FDBA8A0C8DE8}"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69503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2DD45-F671-9146-91FA-FDBA8A0C8DE8}"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303538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62DD45-F671-9146-91FA-FDBA8A0C8DE8}" type="datetimeFigureOut">
              <a:rPr lang="en-US" smtClean="0"/>
              <a:t>4/21/15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56140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62DD45-F671-9146-91FA-FDBA8A0C8DE8}" type="datetimeFigureOut">
              <a:rPr lang="en-US" smtClean="0"/>
              <a:t>4/21/15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27910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2DD45-F671-9146-91FA-FDBA8A0C8DE8}" type="datetimeFigureOut">
              <a:rPr lang="en-US" smtClean="0"/>
              <a:t>4/21/15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235734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2DD45-F671-9146-91FA-FDBA8A0C8DE8}"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6108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2DD45-F671-9146-91FA-FDBA8A0C8DE8}"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C09D4-ACBB-DD4A-8229-F50C8DA9756E}" type="slidenum">
              <a:rPr lang="en-US" smtClean="0"/>
              <a:t>‹#›</a:t>
            </a:fld>
            <a:endParaRPr lang="en-US"/>
          </a:p>
        </p:txBody>
      </p:sp>
    </p:spTree>
    <p:extLst>
      <p:ext uri="{BB962C8B-B14F-4D97-AF65-F5344CB8AC3E}">
        <p14:creationId xmlns:p14="http://schemas.microsoft.com/office/powerpoint/2010/main" val="29194897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2DD45-F671-9146-91FA-FDBA8A0C8DE8}" type="datetimeFigureOut">
              <a:rPr lang="en-US" smtClean="0"/>
              <a:t>4/21/15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C09D4-ACBB-DD4A-8229-F50C8DA9756E}" type="slidenum">
              <a:rPr lang="en-US" smtClean="0"/>
              <a:t>‹#›</a:t>
            </a:fld>
            <a:endParaRPr lang="en-US"/>
          </a:p>
        </p:txBody>
      </p:sp>
    </p:spTree>
    <p:extLst>
      <p:ext uri="{BB962C8B-B14F-4D97-AF65-F5344CB8AC3E}">
        <p14:creationId xmlns:p14="http://schemas.microsoft.com/office/powerpoint/2010/main" val="3319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84138" y="2884488"/>
            <a:ext cx="9059862" cy="3048000"/>
          </a:xfrm>
          <a:prstGeom prst="rect">
            <a:avLst/>
          </a:prstGeom>
          <a:noFill/>
          <a:ln w="9525">
            <a:noFill/>
            <a:miter lim="800000"/>
            <a:headEnd/>
            <a:tailEnd/>
          </a:ln>
        </p:spPr>
      </p:pic>
      <p:sp>
        <p:nvSpPr>
          <p:cNvPr id="48131" name="Title 1"/>
          <p:cNvSpPr>
            <a:spLocks noGrp="1"/>
          </p:cNvSpPr>
          <p:nvPr>
            <p:ph type="title"/>
          </p:nvPr>
        </p:nvSpPr>
        <p:spPr/>
        <p:txBody>
          <a:bodyPr/>
          <a:lstStyle/>
          <a:p>
            <a:pPr>
              <a:lnSpc>
                <a:spcPts val="3600"/>
              </a:lnSpc>
            </a:pPr>
            <a:r>
              <a:rPr lang="en-US" sz="4800" b="1" smtClean="0">
                <a:solidFill>
                  <a:srgbClr val="F36F21"/>
                </a:solidFill>
              </a:rPr>
              <a:t>Understanding Mood Disorders</a:t>
            </a:r>
            <a:r>
              <a:rPr lang="en-US" b="1" smtClean="0">
                <a:solidFill>
                  <a:srgbClr val="F36F21"/>
                </a:solidFill>
              </a:rPr>
              <a:t/>
            </a:r>
            <a:br>
              <a:rPr lang="en-US" b="1" smtClean="0">
                <a:solidFill>
                  <a:srgbClr val="F36F21"/>
                </a:solidFill>
              </a:rPr>
            </a:br>
            <a:endParaRPr lang="en-US" b="1" smtClean="0">
              <a:solidFill>
                <a:srgbClr val="F36F21"/>
              </a:solidFill>
            </a:endParaRPr>
          </a:p>
        </p:txBody>
      </p:sp>
      <p:sp>
        <p:nvSpPr>
          <p:cNvPr id="48132" name="Content Placeholder 2"/>
          <p:cNvSpPr>
            <a:spLocks noGrp="1"/>
          </p:cNvSpPr>
          <p:nvPr>
            <p:ph idx="1"/>
          </p:nvPr>
        </p:nvSpPr>
        <p:spPr>
          <a:xfrm>
            <a:off x="400050" y="1368425"/>
            <a:ext cx="5875338" cy="1103313"/>
          </a:xfrm>
        </p:spPr>
        <p:txBody>
          <a:bodyPr>
            <a:spAutoFit/>
          </a:bodyPr>
          <a:lstStyle/>
          <a:p>
            <a:pPr marL="0" indent="0">
              <a:lnSpc>
                <a:spcPts val="2600"/>
              </a:lnSpc>
              <a:buFont typeface="Arial" charset="0"/>
              <a:buNone/>
            </a:pPr>
            <a:r>
              <a:rPr lang="en-US" sz="2800" smtClean="0">
                <a:solidFill>
                  <a:srgbClr val="000000"/>
                </a:solidFill>
              </a:rPr>
              <a:t>Why are mood disorders so pervasive, and more common among the young, and especially among women?</a:t>
            </a:r>
          </a:p>
        </p:txBody>
      </p:sp>
      <p:pic>
        <p:nvPicPr>
          <p:cNvPr id="14338" name="Picture 2"/>
          <p:cNvPicPr>
            <a:picLocks noChangeAspect="1" noChangeArrowheads="1"/>
          </p:cNvPicPr>
          <p:nvPr/>
        </p:nvPicPr>
        <p:blipFill rotWithShape="1">
          <a:blip r:embed="rId4" cstate="print"/>
          <a:srcRect t="6091" r="8125"/>
          <a:stretch/>
        </p:blipFill>
        <p:spPr bwMode="auto">
          <a:xfrm>
            <a:off x="6743700" y="960438"/>
            <a:ext cx="2125663" cy="1924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7057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5"/>
          <p:cNvGrpSpPr>
            <a:grpSpLocks/>
          </p:cNvGrpSpPr>
          <p:nvPr/>
        </p:nvGrpSpPr>
        <p:grpSpPr bwMode="auto">
          <a:xfrm>
            <a:off x="3757613" y="4500563"/>
            <a:ext cx="3235325" cy="1463675"/>
            <a:chOff x="5456376" y="672012"/>
            <a:chExt cx="3235798" cy="2689910"/>
          </a:xfrm>
        </p:grpSpPr>
        <p:sp>
          <p:nvSpPr>
            <p:cNvPr id="16" name="Freeform 15"/>
            <p:cNvSpPr/>
            <p:nvPr/>
          </p:nvSpPr>
          <p:spPr>
            <a:xfrm rot="1655556" flipV="1">
              <a:off x="5456376" y="672012"/>
              <a:ext cx="1338458" cy="1269100"/>
            </a:xfrm>
            <a:custGeom>
              <a:avLst/>
              <a:gdLst>
                <a:gd name="connsiteX0" fmla="*/ 0 w 766422"/>
                <a:gd name="connsiteY0" fmla="*/ 19708 h 39416"/>
                <a:gd name="connsiteX1" fmla="*/ 766422 w 766422"/>
                <a:gd name="connsiteY1" fmla="*/ 19708 h 39416"/>
              </a:gdLst>
              <a:ahLst/>
              <a:cxnLst>
                <a:cxn ang="0">
                  <a:pos x="connsiteX0" y="connsiteY0"/>
                </a:cxn>
                <a:cxn ang="0">
                  <a:pos x="connsiteX1" y="connsiteY1"/>
                </a:cxn>
              </a:cxnLst>
              <a:rect l="l" t="t" r="r" b="b"/>
              <a:pathLst>
                <a:path w="766422" h="39416">
                  <a:moveTo>
                    <a:pt x="0" y="19708"/>
                  </a:moveTo>
                  <a:lnTo>
                    <a:pt x="766422"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6750" tIns="546" rIns="376750" bIns="548" spcCol="1270" anchor="ctr"/>
            <a:lstStyle/>
            <a:p>
              <a:pPr algn="ctr" defTabSz="222250" fontAlgn="auto">
                <a:lnSpc>
                  <a:spcPct val="90000"/>
                </a:lnSpc>
                <a:spcAft>
                  <a:spcPct val="35000"/>
                </a:spcAft>
                <a:defRPr/>
              </a:pPr>
              <a:endParaRPr lang="en-US" sz="500" dirty="0"/>
            </a:p>
          </p:txBody>
        </p:sp>
        <p:sp>
          <p:nvSpPr>
            <p:cNvPr id="17" name="Freeform 16"/>
            <p:cNvSpPr/>
            <p:nvPr/>
          </p:nvSpPr>
          <p:spPr>
            <a:xfrm>
              <a:off x="6313751" y="984181"/>
              <a:ext cx="2378423" cy="23777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spcCol="1270" anchor="ctr"/>
            <a:lstStyle/>
            <a:p>
              <a:pPr algn="ctr" defTabSz="1066800" fontAlgn="auto">
                <a:lnSpc>
                  <a:spcPts val="2000"/>
                </a:lnSpc>
                <a:spcAft>
                  <a:spcPts val="0"/>
                </a:spcAft>
                <a:defRPr/>
              </a:pPr>
              <a:r>
                <a:rPr lang="en-US" sz="2400" b="1" dirty="0">
                  <a:solidFill>
                    <a:srgbClr val="F8F6E3"/>
                  </a:solidFill>
                </a:rPr>
                <a:t>Depressive Explanatory Style</a:t>
              </a:r>
              <a:endParaRPr lang="en-US" sz="2400" dirty="0">
                <a:solidFill>
                  <a:srgbClr val="F8F6E3"/>
                </a:solidFill>
              </a:endParaRPr>
            </a:p>
          </p:txBody>
        </p:sp>
      </p:grpSp>
      <p:grpSp>
        <p:nvGrpSpPr>
          <p:cNvPr id="12" name="Group 14"/>
          <p:cNvGrpSpPr>
            <a:grpSpLocks/>
          </p:cNvGrpSpPr>
          <p:nvPr/>
        </p:nvGrpSpPr>
        <p:grpSpPr bwMode="auto">
          <a:xfrm>
            <a:off x="531813" y="1835150"/>
            <a:ext cx="2490787" cy="1620838"/>
            <a:chOff x="3573770" y="250461"/>
            <a:chExt cx="2491191" cy="1610562"/>
          </a:xfrm>
        </p:grpSpPr>
        <p:sp>
          <p:nvSpPr>
            <p:cNvPr id="5" name="Freeform 4"/>
            <p:cNvSpPr/>
            <p:nvPr/>
          </p:nvSpPr>
          <p:spPr>
            <a:xfrm rot="6340383">
              <a:off x="4345587" y="1570630"/>
              <a:ext cx="536328" cy="44457"/>
            </a:xfrm>
            <a:custGeom>
              <a:avLst/>
              <a:gdLst>
                <a:gd name="connsiteX0" fmla="*/ 0 w 179359"/>
                <a:gd name="connsiteY0" fmla="*/ 19708 h 39416"/>
                <a:gd name="connsiteX1" fmla="*/ 179359 w 179359"/>
                <a:gd name="connsiteY1" fmla="*/ 19708 h 39416"/>
              </a:gdLst>
              <a:ahLst/>
              <a:cxnLst>
                <a:cxn ang="0">
                  <a:pos x="connsiteX0" y="connsiteY0"/>
                </a:cxn>
                <a:cxn ang="0">
                  <a:pos x="connsiteX1" y="connsiteY1"/>
                </a:cxn>
              </a:cxnLst>
              <a:rect l="l" t="t" r="r" b="b"/>
              <a:pathLst>
                <a:path w="179359" h="39416">
                  <a:moveTo>
                    <a:pt x="179359" y="19708"/>
                  </a:moveTo>
                  <a:lnTo>
                    <a:pt x="0"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97895" tIns="15225" rIns="97896" bIns="15224" spcCol="1270" anchor="ctr"/>
            <a:lstStyle/>
            <a:p>
              <a:pPr algn="ctr" defTabSz="222250" fontAlgn="auto">
                <a:lnSpc>
                  <a:spcPct val="90000"/>
                </a:lnSpc>
                <a:spcAft>
                  <a:spcPct val="35000"/>
                </a:spcAft>
                <a:defRPr/>
              </a:pPr>
              <a:endParaRPr lang="en-US" sz="500" dirty="0"/>
            </a:p>
          </p:txBody>
        </p:sp>
        <p:sp>
          <p:nvSpPr>
            <p:cNvPr id="6" name="Freeform 5"/>
            <p:cNvSpPr/>
            <p:nvPr/>
          </p:nvSpPr>
          <p:spPr>
            <a:xfrm>
              <a:off x="3573770" y="250461"/>
              <a:ext cx="2491191" cy="1091585"/>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spcCol="1270" anchor="ctr"/>
            <a:lstStyle/>
            <a:p>
              <a:pPr algn="ctr" defTabSz="1066800" fontAlgn="auto">
                <a:lnSpc>
                  <a:spcPts val="2000"/>
                </a:lnSpc>
                <a:spcAft>
                  <a:spcPts val="0"/>
                </a:spcAft>
                <a:defRPr/>
              </a:pPr>
              <a:r>
                <a:rPr lang="en-US" sz="2400" b="1" dirty="0">
                  <a:solidFill>
                    <a:srgbClr val="F8F6E3"/>
                  </a:solidFill>
                </a:rPr>
                <a:t>Low Self-Esteem</a:t>
              </a:r>
              <a:endParaRPr lang="en-US" sz="2400" dirty="0">
                <a:solidFill>
                  <a:srgbClr val="F8F6E3"/>
                </a:solidFill>
              </a:endParaRPr>
            </a:p>
          </p:txBody>
        </p:sp>
      </p:grpSp>
      <p:grpSp>
        <p:nvGrpSpPr>
          <p:cNvPr id="13" name="Group 15"/>
          <p:cNvGrpSpPr>
            <a:grpSpLocks/>
          </p:cNvGrpSpPr>
          <p:nvPr/>
        </p:nvGrpSpPr>
        <p:grpSpPr bwMode="auto">
          <a:xfrm>
            <a:off x="3300413" y="2571750"/>
            <a:ext cx="3314700" cy="1187450"/>
            <a:chOff x="5376552" y="984481"/>
            <a:chExt cx="3315622" cy="2377441"/>
          </a:xfrm>
        </p:grpSpPr>
        <p:sp>
          <p:nvSpPr>
            <p:cNvPr id="7" name="Freeform 6"/>
            <p:cNvSpPr/>
            <p:nvPr/>
          </p:nvSpPr>
          <p:spPr>
            <a:xfrm rot="20369165">
              <a:off x="5376552" y="2557789"/>
              <a:ext cx="1024222" cy="143027"/>
            </a:xfrm>
            <a:custGeom>
              <a:avLst/>
              <a:gdLst>
                <a:gd name="connsiteX0" fmla="*/ 0 w 766422"/>
                <a:gd name="connsiteY0" fmla="*/ 19708 h 39416"/>
                <a:gd name="connsiteX1" fmla="*/ 766422 w 766422"/>
                <a:gd name="connsiteY1" fmla="*/ 19708 h 39416"/>
              </a:gdLst>
              <a:ahLst/>
              <a:cxnLst>
                <a:cxn ang="0">
                  <a:pos x="connsiteX0" y="connsiteY0"/>
                </a:cxn>
                <a:cxn ang="0">
                  <a:pos x="connsiteX1" y="connsiteY1"/>
                </a:cxn>
              </a:cxnLst>
              <a:rect l="l" t="t" r="r" b="b"/>
              <a:pathLst>
                <a:path w="766422" h="39416">
                  <a:moveTo>
                    <a:pt x="0" y="19708"/>
                  </a:moveTo>
                  <a:lnTo>
                    <a:pt x="766422"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6750" tIns="546" rIns="376750" bIns="548" spcCol="1270" anchor="ctr"/>
            <a:lstStyle/>
            <a:p>
              <a:pPr algn="ctr" defTabSz="222250" fontAlgn="auto">
                <a:lnSpc>
                  <a:spcPct val="90000"/>
                </a:lnSpc>
                <a:spcAft>
                  <a:spcPct val="35000"/>
                </a:spcAft>
                <a:defRPr/>
              </a:pPr>
              <a:endParaRPr lang="en-US" sz="500" dirty="0"/>
            </a:p>
          </p:txBody>
        </p:sp>
        <p:sp>
          <p:nvSpPr>
            <p:cNvPr id="8" name="Freeform 7"/>
            <p:cNvSpPr/>
            <p:nvPr/>
          </p:nvSpPr>
          <p:spPr>
            <a:xfrm>
              <a:off x="6313438" y="984481"/>
              <a:ext cx="2378736" cy="2377441"/>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spcCol="1270" anchor="ctr"/>
            <a:lstStyle/>
            <a:p>
              <a:pPr algn="ctr" defTabSz="1066800" fontAlgn="auto">
                <a:lnSpc>
                  <a:spcPts val="2000"/>
                </a:lnSpc>
                <a:spcAft>
                  <a:spcPts val="0"/>
                </a:spcAft>
                <a:defRPr/>
              </a:pPr>
              <a:r>
                <a:rPr lang="en-US" sz="2400" b="1" dirty="0">
                  <a:solidFill>
                    <a:srgbClr val="F8F6E3"/>
                  </a:solidFill>
                </a:rPr>
                <a:t>Learned Helplessness</a:t>
              </a:r>
              <a:endParaRPr lang="en-US" sz="2400" dirty="0">
                <a:solidFill>
                  <a:srgbClr val="F8F6E3"/>
                </a:solidFill>
              </a:endParaRPr>
            </a:p>
          </p:txBody>
        </p:sp>
      </p:grpSp>
      <p:grpSp>
        <p:nvGrpSpPr>
          <p:cNvPr id="14" name="Group 16"/>
          <p:cNvGrpSpPr>
            <a:grpSpLocks/>
          </p:cNvGrpSpPr>
          <p:nvPr/>
        </p:nvGrpSpPr>
        <p:grpSpPr bwMode="auto">
          <a:xfrm>
            <a:off x="246063" y="4838700"/>
            <a:ext cx="2647950" cy="1528763"/>
            <a:chOff x="6088947" y="3464370"/>
            <a:chExt cx="2648081" cy="3208695"/>
          </a:xfrm>
        </p:grpSpPr>
        <p:sp>
          <p:nvSpPr>
            <p:cNvPr id="9" name="Freeform 8"/>
            <p:cNvSpPr/>
            <p:nvPr/>
          </p:nvSpPr>
          <p:spPr>
            <a:xfrm rot="5146139">
              <a:off x="7032974" y="3890422"/>
              <a:ext cx="1002926" cy="150820"/>
            </a:xfrm>
            <a:custGeom>
              <a:avLst/>
              <a:gdLst>
                <a:gd name="connsiteX0" fmla="*/ 0 w 341438"/>
                <a:gd name="connsiteY0" fmla="*/ 19708 h 39416"/>
                <a:gd name="connsiteX1" fmla="*/ 341438 w 341438"/>
                <a:gd name="connsiteY1" fmla="*/ 19708 h 39416"/>
              </a:gdLst>
              <a:ahLst/>
              <a:cxnLst>
                <a:cxn ang="0">
                  <a:pos x="connsiteX0" y="connsiteY0"/>
                </a:cxn>
                <a:cxn ang="0">
                  <a:pos x="connsiteX1" y="connsiteY1"/>
                </a:cxn>
              </a:cxnLst>
              <a:rect l="l" t="t" r="r" b="b"/>
              <a:pathLst>
                <a:path w="341438" h="39416">
                  <a:moveTo>
                    <a:pt x="0" y="19708"/>
                  </a:moveTo>
                  <a:lnTo>
                    <a:pt x="341438" y="19708"/>
                  </a:lnTo>
                </a:path>
              </a:pathLst>
            </a:custGeom>
            <a:noFill/>
            <a:ln>
              <a:solidFill>
                <a:srgbClr val="444EA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74882" tIns="11172" rIns="174884" bIns="11172" spcCol="1270" anchor="ctr"/>
            <a:lstStyle/>
            <a:p>
              <a:pPr algn="ctr" defTabSz="222250" fontAlgn="auto">
                <a:lnSpc>
                  <a:spcPct val="90000"/>
                </a:lnSpc>
                <a:spcAft>
                  <a:spcPct val="35000"/>
                </a:spcAft>
                <a:defRPr/>
              </a:pPr>
              <a:endParaRPr lang="en-US" sz="500" dirty="0"/>
            </a:p>
          </p:txBody>
        </p:sp>
        <p:sp>
          <p:nvSpPr>
            <p:cNvPr id="10" name="Freeform 9"/>
            <p:cNvSpPr/>
            <p:nvPr/>
          </p:nvSpPr>
          <p:spPr>
            <a:xfrm>
              <a:off x="6088947" y="4074123"/>
              <a:ext cx="2648081" cy="2598942"/>
            </a:xfrm>
            <a:custGeom>
              <a:avLst/>
              <a:gdLst>
                <a:gd name="connsiteX0" fmla="*/ 0 w 2379043"/>
                <a:gd name="connsiteY0" fmla="*/ 1188721 h 2377441"/>
                <a:gd name="connsiteX1" fmla="*/ 1189522 w 2379043"/>
                <a:gd name="connsiteY1" fmla="*/ 0 h 2377441"/>
                <a:gd name="connsiteX2" fmla="*/ 2379044 w 2379043"/>
                <a:gd name="connsiteY2" fmla="*/ 1188721 h 2377441"/>
                <a:gd name="connsiteX3" fmla="*/ 1189522 w 2379043"/>
                <a:gd name="connsiteY3" fmla="*/ 2377442 h 2377441"/>
                <a:gd name="connsiteX4" fmla="*/ 0 w 2379043"/>
                <a:gd name="connsiteY4" fmla="*/ 1188721 h 237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043" h="2377441">
                  <a:moveTo>
                    <a:pt x="0" y="1188721"/>
                  </a:moveTo>
                  <a:cubicBezTo>
                    <a:pt x="0" y="532209"/>
                    <a:pt x="532567" y="0"/>
                    <a:pt x="1189522" y="0"/>
                  </a:cubicBezTo>
                  <a:cubicBezTo>
                    <a:pt x="1846477" y="0"/>
                    <a:pt x="2379044" y="532209"/>
                    <a:pt x="2379044" y="1188721"/>
                  </a:cubicBezTo>
                  <a:cubicBezTo>
                    <a:pt x="2379044" y="1845233"/>
                    <a:pt x="1846477" y="2377442"/>
                    <a:pt x="1189522" y="2377442"/>
                  </a:cubicBezTo>
                  <a:cubicBezTo>
                    <a:pt x="532567" y="2377442"/>
                    <a:pt x="0" y="1845233"/>
                    <a:pt x="0" y="1188721"/>
                  </a:cubicBez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63643" tIns="363408" rIns="363643" bIns="363408" spcCol="1270" anchor="ctr"/>
            <a:lstStyle/>
            <a:p>
              <a:pPr algn="ctr" defTabSz="1066800" fontAlgn="auto">
                <a:lnSpc>
                  <a:spcPts val="2000"/>
                </a:lnSpc>
                <a:spcAft>
                  <a:spcPts val="0"/>
                </a:spcAft>
                <a:defRPr/>
              </a:pPr>
              <a:r>
                <a:rPr lang="en-US" sz="2400" b="1" dirty="0">
                  <a:solidFill>
                    <a:srgbClr val="F8F6E3"/>
                  </a:solidFill>
                </a:rPr>
                <a:t>Rumination</a:t>
              </a:r>
            </a:p>
          </p:txBody>
        </p:sp>
      </p:grpSp>
      <p:sp>
        <p:nvSpPr>
          <p:cNvPr id="2" name="Rectangle 1"/>
          <p:cNvSpPr>
            <a:spLocks noChangeArrowheads="1"/>
          </p:cNvSpPr>
          <p:nvPr/>
        </p:nvSpPr>
        <p:spPr bwMode="auto">
          <a:xfrm>
            <a:off x="2894013" y="1249363"/>
            <a:ext cx="3975100" cy="1135062"/>
          </a:xfrm>
          <a:prstGeom prst="rect">
            <a:avLst/>
          </a:prstGeom>
          <a:noFill/>
          <a:ln w="9525">
            <a:noFill/>
            <a:miter lim="800000"/>
            <a:headEnd/>
            <a:tailEnd/>
          </a:ln>
        </p:spPr>
        <p:txBody>
          <a:bodyPr>
            <a:spAutoFit/>
          </a:bodyPr>
          <a:lstStyle/>
          <a:p>
            <a:pPr defTabSz="1066800">
              <a:lnSpc>
                <a:spcPts val="2000"/>
              </a:lnSpc>
            </a:pPr>
            <a:r>
              <a:rPr lang="en-US" sz="2400" i="1">
                <a:latin typeface="Calibri" pitchFamily="34" charset="0"/>
              </a:rPr>
              <a:t>Discounting positive information and assuming the worst</a:t>
            </a:r>
            <a:r>
              <a:rPr lang="en-US" sz="2400">
                <a:latin typeface="Calibri" pitchFamily="34" charset="0"/>
              </a:rPr>
              <a:t> about self, situation, and the future</a:t>
            </a:r>
          </a:p>
        </p:txBody>
      </p:sp>
      <p:sp>
        <p:nvSpPr>
          <p:cNvPr id="3" name="Rectangle 2"/>
          <p:cNvSpPr>
            <a:spLocks noChangeArrowheads="1"/>
          </p:cNvSpPr>
          <p:nvPr/>
        </p:nvSpPr>
        <p:spPr bwMode="auto">
          <a:xfrm>
            <a:off x="6615113" y="2019300"/>
            <a:ext cx="2444750" cy="1887538"/>
          </a:xfrm>
          <a:prstGeom prst="rect">
            <a:avLst/>
          </a:prstGeom>
          <a:noFill/>
          <a:ln w="9525">
            <a:noFill/>
            <a:miter lim="800000"/>
            <a:headEnd/>
            <a:tailEnd/>
          </a:ln>
        </p:spPr>
        <p:txBody>
          <a:bodyPr>
            <a:spAutoFit/>
          </a:bodyPr>
          <a:lstStyle/>
          <a:p>
            <a:pPr defTabSz="1066800">
              <a:lnSpc>
                <a:spcPts val="2000"/>
              </a:lnSpc>
            </a:pPr>
            <a:r>
              <a:rPr lang="en-US" sz="2400" i="1">
                <a:latin typeface="Calibri" pitchFamily="34" charset="0"/>
              </a:rPr>
              <a:t>Self-defeating beliefs such as a</a:t>
            </a:r>
            <a:r>
              <a:rPr lang="en-US" sz="2400">
                <a:latin typeface="Calibri" pitchFamily="34" charset="0"/>
              </a:rPr>
              <a:t>ssuming that one (self) is unable to cope, improve, achieve, or be happy</a:t>
            </a:r>
          </a:p>
        </p:txBody>
      </p:sp>
      <p:sp>
        <p:nvSpPr>
          <p:cNvPr id="4" name="Freeform 3"/>
          <p:cNvSpPr/>
          <p:nvPr/>
        </p:nvSpPr>
        <p:spPr>
          <a:xfrm>
            <a:off x="12700" y="3455988"/>
            <a:ext cx="4451350" cy="1416050"/>
          </a:xfrm>
          <a:custGeom>
            <a:avLst/>
            <a:gdLst>
              <a:gd name="connsiteX0" fmla="*/ 0 w 3593083"/>
              <a:gd name="connsiteY0" fmla="*/ 1700930 h 3401860"/>
              <a:gd name="connsiteX1" fmla="*/ 1796542 w 3593083"/>
              <a:gd name="connsiteY1" fmla="*/ 0 h 3401860"/>
              <a:gd name="connsiteX2" fmla="*/ 3593084 w 3593083"/>
              <a:gd name="connsiteY2" fmla="*/ 1700930 h 3401860"/>
              <a:gd name="connsiteX3" fmla="*/ 1796542 w 3593083"/>
              <a:gd name="connsiteY3" fmla="*/ 3401860 h 3401860"/>
              <a:gd name="connsiteX4" fmla="*/ 0 w 3593083"/>
              <a:gd name="connsiteY4" fmla="*/ 1700930 h 340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083" h="3401860">
                <a:moveTo>
                  <a:pt x="0" y="1700930"/>
                </a:moveTo>
                <a:cubicBezTo>
                  <a:pt x="0" y="761532"/>
                  <a:pt x="804339" y="0"/>
                  <a:pt x="1796542" y="0"/>
                </a:cubicBezTo>
                <a:cubicBezTo>
                  <a:pt x="2788745" y="0"/>
                  <a:pt x="3593084" y="761532"/>
                  <a:pt x="3593084" y="1700930"/>
                </a:cubicBezTo>
                <a:cubicBezTo>
                  <a:pt x="3593084" y="2640328"/>
                  <a:pt x="2788745" y="3401860"/>
                  <a:pt x="1796542" y="3401860"/>
                </a:cubicBezTo>
                <a:cubicBezTo>
                  <a:pt x="804339" y="3401860"/>
                  <a:pt x="0" y="2640328"/>
                  <a:pt x="0" y="1700930"/>
                </a:cubicBezTo>
                <a:close/>
              </a:path>
            </a:pathLst>
          </a:custGeom>
          <a:solidFill>
            <a:srgbClr val="F8F6E3"/>
          </a:solidFill>
          <a:ln>
            <a:solidFill>
              <a:srgbClr val="444EA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41435" tIns="513431" rIns="541435" bIns="513431" spcCol="1270" anchor="ctr"/>
          <a:lstStyle/>
          <a:p>
            <a:pPr algn="ctr" defTabSz="1066800" fontAlgn="auto">
              <a:lnSpc>
                <a:spcPts val="3200"/>
              </a:lnSpc>
              <a:spcAft>
                <a:spcPct val="35000"/>
              </a:spcAft>
              <a:defRPr/>
            </a:pPr>
            <a:r>
              <a:rPr lang="en-US" sz="3600" dirty="0">
                <a:solidFill>
                  <a:schemeClr val="tx1"/>
                </a:solidFill>
              </a:rPr>
              <a:t>Depression is associated with:</a:t>
            </a:r>
          </a:p>
        </p:txBody>
      </p:sp>
      <p:sp>
        <p:nvSpPr>
          <p:cNvPr id="20" name="Rectangle 19"/>
          <p:cNvSpPr>
            <a:spLocks noChangeArrowheads="1"/>
          </p:cNvSpPr>
          <p:nvPr/>
        </p:nvSpPr>
        <p:spPr bwMode="auto">
          <a:xfrm>
            <a:off x="2481263" y="6121400"/>
            <a:ext cx="2944812" cy="622300"/>
          </a:xfrm>
          <a:prstGeom prst="rect">
            <a:avLst/>
          </a:prstGeom>
          <a:noFill/>
          <a:ln w="9525">
            <a:noFill/>
            <a:miter lim="800000"/>
            <a:headEnd/>
            <a:tailEnd/>
          </a:ln>
        </p:spPr>
        <p:txBody>
          <a:bodyPr>
            <a:spAutoFit/>
          </a:bodyPr>
          <a:lstStyle/>
          <a:p>
            <a:pPr defTabSz="1066800">
              <a:lnSpc>
                <a:spcPts val="2000"/>
              </a:lnSpc>
            </a:pPr>
            <a:r>
              <a:rPr lang="en-US" sz="2400">
                <a:latin typeface="Calibri" pitchFamily="34" charset="0"/>
              </a:rPr>
              <a:t>Stuck focusing on what’s bad</a:t>
            </a:r>
          </a:p>
        </p:txBody>
      </p:sp>
      <p:sp>
        <p:nvSpPr>
          <p:cNvPr id="57354" name="Title 1"/>
          <p:cNvSpPr txBox="1">
            <a:spLocks/>
          </p:cNvSpPr>
          <p:nvPr/>
        </p:nvSpPr>
        <p:spPr bwMode="auto">
          <a:xfrm>
            <a:off x="457200" y="106363"/>
            <a:ext cx="8229600" cy="1143000"/>
          </a:xfrm>
          <a:prstGeom prst="rect">
            <a:avLst/>
          </a:prstGeom>
          <a:noFill/>
          <a:ln w="9525">
            <a:noFill/>
            <a:miter lim="800000"/>
            <a:headEnd/>
            <a:tailEnd/>
          </a:ln>
        </p:spPr>
        <p:txBody>
          <a:bodyPr anchor="ctr"/>
          <a:lstStyle/>
          <a:p>
            <a:pPr algn="ctr" eaLnBrk="0" hangingPunct="0">
              <a:lnSpc>
                <a:spcPts val="3600"/>
              </a:lnSpc>
            </a:pPr>
            <a:r>
              <a:rPr lang="en-US" sz="4400" b="1">
                <a:solidFill>
                  <a:srgbClr val="A0366C"/>
                </a:solidFill>
                <a:latin typeface="Calibri" pitchFamily="34" charset="0"/>
              </a:rPr>
              <a:t>Understanding Mood Disorders: </a:t>
            </a:r>
            <a:r>
              <a:rPr lang="en-US" sz="3500" b="1" i="1">
                <a:solidFill>
                  <a:srgbClr val="A0366C"/>
                </a:solidFill>
                <a:latin typeface="Calibri" pitchFamily="34" charset="0"/>
              </a:rPr>
              <a:t>The Social-Cognitive Perspective </a:t>
            </a:r>
          </a:p>
        </p:txBody>
      </p:sp>
      <p:cxnSp>
        <p:nvCxnSpPr>
          <p:cNvPr id="19" name="Elbow Connector 18"/>
          <p:cNvCxnSpPr>
            <a:stCxn id="17" idx="2"/>
          </p:cNvCxnSpPr>
          <p:nvPr/>
        </p:nvCxnSpPr>
        <p:spPr>
          <a:xfrm>
            <a:off x="6992938" y="5318125"/>
            <a:ext cx="1443037" cy="1539875"/>
          </a:xfrm>
          <a:prstGeom prst="bentConnector2">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1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t="82890"/>
          <a:stretch>
            <a:fillRect/>
          </a:stretch>
        </p:blipFill>
        <p:spPr bwMode="auto">
          <a:xfrm>
            <a:off x="2897188" y="5426075"/>
            <a:ext cx="6097587" cy="925513"/>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t="60106" b="18398"/>
          <a:stretch>
            <a:fillRect/>
          </a:stretch>
        </p:blipFill>
        <p:spPr bwMode="auto">
          <a:xfrm>
            <a:off x="2897188" y="4341813"/>
            <a:ext cx="6097587" cy="1163637"/>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t="35094" b="42313"/>
          <a:stretch>
            <a:fillRect/>
          </a:stretch>
        </p:blipFill>
        <p:spPr bwMode="auto">
          <a:xfrm>
            <a:off x="2897188" y="3198813"/>
            <a:ext cx="6097587" cy="1223962"/>
          </a:xfrm>
          <a:prstGeom prst="rect">
            <a:avLst/>
          </a:prstGeom>
          <a:noFill/>
          <a:ln w="9525">
            <a:noFill/>
            <a:miter lim="800000"/>
            <a:headEnd/>
            <a:tailEnd/>
          </a:ln>
        </p:spPr>
      </p:pic>
      <p:sp>
        <p:nvSpPr>
          <p:cNvPr id="58373" name="Title 1"/>
          <p:cNvSpPr>
            <a:spLocks noGrp="1"/>
          </p:cNvSpPr>
          <p:nvPr>
            <p:ph type="title"/>
          </p:nvPr>
        </p:nvSpPr>
        <p:spPr>
          <a:xfrm>
            <a:off x="609600" y="53975"/>
            <a:ext cx="8229600" cy="654050"/>
          </a:xfrm>
        </p:spPr>
        <p:txBody>
          <a:bodyPr>
            <a:normAutofit fontScale="90000"/>
          </a:bodyPr>
          <a:lstStyle/>
          <a:p>
            <a:r>
              <a:rPr lang="en-US" b="1" smtClean="0">
                <a:solidFill>
                  <a:srgbClr val="444EA2"/>
                </a:solidFill>
              </a:rPr>
              <a:t>Depressive Explanatory Style</a:t>
            </a:r>
          </a:p>
        </p:txBody>
      </p:sp>
      <p:sp>
        <p:nvSpPr>
          <p:cNvPr id="3" name="Content Placeholder 2"/>
          <p:cNvSpPr>
            <a:spLocks noGrp="1"/>
          </p:cNvSpPr>
          <p:nvPr>
            <p:ph idx="1"/>
          </p:nvPr>
        </p:nvSpPr>
        <p:spPr>
          <a:xfrm>
            <a:off x="0" y="5775325"/>
            <a:ext cx="2679700" cy="938213"/>
          </a:xfrm>
        </p:spPr>
        <p:txBody>
          <a:bodyPr>
            <a:spAutoFit/>
          </a:bodyPr>
          <a:lstStyle/>
          <a:p>
            <a:pPr marL="0" indent="0" algn="ctr">
              <a:lnSpc>
                <a:spcPts val="2200"/>
              </a:lnSpc>
              <a:spcAft>
                <a:spcPts val="800"/>
              </a:spcAft>
              <a:buFont typeface="Arial" charset="0"/>
              <a:buNone/>
            </a:pPr>
            <a:r>
              <a:rPr lang="en-US" sz="2400" smtClean="0">
                <a:solidFill>
                  <a:srgbClr val="000000"/>
                </a:solidFill>
              </a:rPr>
              <a:t>Mood/result that goes along with these views:</a:t>
            </a:r>
          </a:p>
        </p:txBody>
      </p:sp>
      <p:pic>
        <p:nvPicPr>
          <p:cNvPr id="8194" name="Picture 2"/>
          <p:cNvPicPr>
            <a:picLocks noChangeAspect="1" noChangeArrowheads="1"/>
          </p:cNvPicPr>
          <p:nvPr/>
        </p:nvPicPr>
        <p:blipFill>
          <a:blip r:embed="rId3" cstate="print"/>
          <a:srcRect b="80061"/>
          <a:stretch>
            <a:fillRect/>
          </a:stretch>
        </p:blipFill>
        <p:spPr bwMode="auto">
          <a:xfrm>
            <a:off x="2960688" y="1254125"/>
            <a:ext cx="6097587" cy="1079500"/>
          </a:xfrm>
          <a:prstGeom prst="rect">
            <a:avLst/>
          </a:prstGeom>
          <a:noFill/>
          <a:ln w="9525">
            <a:noFill/>
            <a:miter lim="800000"/>
            <a:headEnd/>
            <a:tailEnd/>
          </a:ln>
        </p:spPr>
      </p:pic>
      <p:sp>
        <p:nvSpPr>
          <p:cNvPr id="58376" name="TextBox 19"/>
          <p:cNvSpPr txBox="1">
            <a:spLocks noChangeArrowheads="1"/>
          </p:cNvSpPr>
          <p:nvPr/>
        </p:nvSpPr>
        <p:spPr bwMode="auto">
          <a:xfrm>
            <a:off x="296863" y="704850"/>
            <a:ext cx="8382000" cy="436563"/>
          </a:xfrm>
          <a:prstGeom prst="rect">
            <a:avLst/>
          </a:prstGeom>
          <a:noFill/>
          <a:ln w="9525">
            <a:noFill/>
            <a:miter lim="800000"/>
            <a:headEnd/>
            <a:tailEnd/>
          </a:ln>
        </p:spPr>
        <p:txBody>
          <a:bodyPr>
            <a:spAutoFit/>
          </a:bodyPr>
          <a:lstStyle/>
          <a:p>
            <a:pPr algn="ctr" eaLnBrk="0" hangingPunct="0">
              <a:lnSpc>
                <a:spcPts val="2600"/>
              </a:lnSpc>
              <a:spcBef>
                <a:spcPct val="20000"/>
              </a:spcBef>
              <a:buFont typeface="Arial" charset="0"/>
              <a:buNone/>
            </a:pPr>
            <a:r>
              <a:rPr lang="en-US" sz="2800">
                <a:solidFill>
                  <a:srgbClr val="000000"/>
                </a:solidFill>
                <a:latin typeface="Calibri" pitchFamily="34" charset="0"/>
              </a:rPr>
              <a:t>How we analyze bad news predicts mood.</a:t>
            </a:r>
          </a:p>
        </p:txBody>
      </p:sp>
      <p:sp>
        <p:nvSpPr>
          <p:cNvPr id="5" name="Rectangle 4"/>
          <p:cNvSpPr/>
          <p:nvPr/>
        </p:nvSpPr>
        <p:spPr>
          <a:xfrm>
            <a:off x="-6350" y="1943100"/>
            <a:ext cx="2835275" cy="666750"/>
          </a:xfrm>
          <a:prstGeom prst="rect">
            <a:avLst/>
          </a:prstGeom>
        </p:spPr>
        <p:txBody>
          <a:bodyPr>
            <a:spAutoFit/>
          </a:bodyPr>
          <a:lstStyle/>
          <a:p>
            <a:pPr algn="ctr" eaLnBrk="0" hangingPunct="0">
              <a:lnSpc>
                <a:spcPts val="2200"/>
              </a:lnSpc>
              <a:spcBef>
                <a:spcPct val="20000"/>
              </a:spcBef>
              <a:spcAft>
                <a:spcPts val="800"/>
              </a:spcAft>
              <a:defRPr/>
            </a:pPr>
            <a:r>
              <a:rPr lang="en-US" sz="2400" dirty="0">
                <a:solidFill>
                  <a:prstClr val="black"/>
                </a:solidFill>
                <a:latin typeface="Calibri"/>
                <a:cs typeface="+mn-cs"/>
              </a:rPr>
              <a:t>Assumptions about the problem</a:t>
            </a:r>
          </a:p>
        </p:txBody>
      </p:sp>
      <p:sp>
        <p:nvSpPr>
          <p:cNvPr id="6" name="Right Arrow 5"/>
          <p:cNvSpPr/>
          <p:nvPr/>
        </p:nvSpPr>
        <p:spPr>
          <a:xfrm>
            <a:off x="0" y="2613025"/>
            <a:ext cx="2897188" cy="917575"/>
          </a:xfrm>
          <a:prstGeom prst="rightArrow">
            <a:avLst/>
          </a:prstGeom>
          <a:solidFill>
            <a:srgbClr val="444EA2"/>
          </a:solidFill>
        </p:spPr>
        <p:txBody>
          <a:bodyPr>
            <a:spAutoFit/>
          </a:bodyPr>
          <a:lstStyle/>
          <a:p>
            <a:pPr>
              <a:defRPr/>
            </a:pPr>
            <a:r>
              <a:rPr lang="en-US" sz="2400" b="1" dirty="0">
                <a:solidFill>
                  <a:srgbClr val="F8F6E3"/>
                </a:solidFill>
                <a:latin typeface="Calibri"/>
                <a:cs typeface="+mn-cs"/>
              </a:rPr>
              <a:t>The problem is: </a:t>
            </a:r>
            <a:endParaRPr lang="en-US" sz="2400" b="1" dirty="0">
              <a:solidFill>
                <a:srgbClr val="F8F6E3"/>
              </a:solidFill>
            </a:endParaRPr>
          </a:p>
        </p:txBody>
      </p:sp>
      <p:pic>
        <p:nvPicPr>
          <p:cNvPr id="21" name="Picture 2"/>
          <p:cNvPicPr>
            <a:picLocks noChangeAspect="1" noChangeArrowheads="1"/>
          </p:cNvPicPr>
          <p:nvPr/>
        </p:nvPicPr>
        <p:blipFill>
          <a:blip r:embed="rId3" cstate="print"/>
          <a:srcRect t="20534" b="64989"/>
          <a:stretch>
            <a:fillRect/>
          </a:stretch>
        </p:blipFill>
        <p:spPr bwMode="auto">
          <a:xfrm>
            <a:off x="2897188" y="2611438"/>
            <a:ext cx="6097587" cy="784225"/>
          </a:xfrm>
          <a:prstGeom prst="rect">
            <a:avLst/>
          </a:prstGeom>
          <a:noFill/>
          <a:ln w="9525">
            <a:noFill/>
            <a:miter lim="800000"/>
            <a:headEnd/>
            <a:tailEnd/>
          </a:ln>
        </p:spPr>
      </p:pic>
      <p:sp>
        <p:nvSpPr>
          <p:cNvPr id="24" name="Right Arrow 23"/>
          <p:cNvSpPr/>
          <p:nvPr/>
        </p:nvSpPr>
        <p:spPr>
          <a:xfrm>
            <a:off x="-6350" y="3683000"/>
            <a:ext cx="2898775" cy="915988"/>
          </a:xfrm>
          <a:prstGeom prst="rightArrow">
            <a:avLst/>
          </a:prstGeom>
          <a:solidFill>
            <a:srgbClr val="444EA2"/>
          </a:solidFill>
        </p:spPr>
        <p:txBody>
          <a:bodyPr>
            <a:spAutoFit/>
          </a:bodyPr>
          <a:lstStyle/>
          <a:p>
            <a:pPr>
              <a:defRPr/>
            </a:pPr>
            <a:r>
              <a:rPr lang="en-US" sz="2400" b="1" dirty="0">
                <a:solidFill>
                  <a:srgbClr val="F8F6E3"/>
                </a:solidFill>
                <a:latin typeface="Calibri"/>
                <a:cs typeface="+mn-cs"/>
              </a:rPr>
              <a:t>The problem is: </a:t>
            </a:r>
            <a:endParaRPr lang="en-US" sz="2400" b="1" dirty="0">
              <a:solidFill>
                <a:srgbClr val="F8F6E3"/>
              </a:solidFill>
            </a:endParaRPr>
          </a:p>
        </p:txBody>
      </p:sp>
      <p:sp>
        <p:nvSpPr>
          <p:cNvPr id="25" name="Right Arrow 24"/>
          <p:cNvSpPr/>
          <p:nvPr/>
        </p:nvSpPr>
        <p:spPr>
          <a:xfrm>
            <a:off x="-6350" y="4678363"/>
            <a:ext cx="2898775" cy="915987"/>
          </a:xfrm>
          <a:prstGeom prst="rightArrow">
            <a:avLst/>
          </a:prstGeom>
          <a:solidFill>
            <a:srgbClr val="444EA2"/>
          </a:solidFill>
        </p:spPr>
        <p:txBody>
          <a:bodyPr>
            <a:spAutoFit/>
          </a:bodyPr>
          <a:lstStyle/>
          <a:p>
            <a:pPr>
              <a:defRPr/>
            </a:pPr>
            <a:r>
              <a:rPr lang="en-US" sz="2400" b="1" dirty="0">
                <a:solidFill>
                  <a:srgbClr val="F8F6E3"/>
                </a:solidFill>
                <a:latin typeface="Calibri"/>
                <a:cs typeface="+mn-cs"/>
              </a:rPr>
              <a:t>The problem is: </a:t>
            </a:r>
            <a:endParaRPr lang="en-US" sz="2400" b="1" dirty="0">
              <a:solidFill>
                <a:srgbClr val="F8F6E3"/>
              </a:solidFill>
            </a:endParaRPr>
          </a:p>
        </p:txBody>
      </p:sp>
      <p:sp>
        <p:nvSpPr>
          <p:cNvPr id="9" name="Line Callout 1 8"/>
          <p:cNvSpPr/>
          <p:nvPr/>
        </p:nvSpPr>
        <p:spPr>
          <a:xfrm>
            <a:off x="4697413" y="1254125"/>
            <a:ext cx="2628900" cy="803275"/>
          </a:xfrm>
          <a:prstGeom prst="borderCallout1">
            <a:avLst>
              <a:gd name="adj1" fmla="val 18750"/>
              <a:gd name="adj2" fmla="val 363"/>
              <a:gd name="adj3" fmla="val 18623"/>
              <a:gd name="adj4" fmla="val -4963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523875" y="1252538"/>
            <a:ext cx="2835275" cy="385762"/>
          </a:xfrm>
          <a:prstGeom prst="rect">
            <a:avLst/>
          </a:prstGeom>
        </p:spPr>
        <p:txBody>
          <a:bodyPr>
            <a:spAutoFit/>
          </a:bodyPr>
          <a:lstStyle/>
          <a:p>
            <a:pPr algn="r" eaLnBrk="0" hangingPunct="0">
              <a:lnSpc>
                <a:spcPts val="2200"/>
              </a:lnSpc>
              <a:spcBef>
                <a:spcPct val="20000"/>
              </a:spcBef>
              <a:spcAft>
                <a:spcPts val="800"/>
              </a:spcAft>
              <a:defRPr/>
            </a:pPr>
            <a:r>
              <a:rPr lang="en-US" sz="2400" dirty="0">
                <a:solidFill>
                  <a:prstClr val="black"/>
                </a:solidFill>
                <a:latin typeface="Calibri"/>
                <a:cs typeface="+mn-cs"/>
              </a:rPr>
              <a:t>Problematic event:</a:t>
            </a:r>
          </a:p>
        </p:txBody>
      </p:sp>
    </p:spTree>
    <p:extLst>
      <p:ext uri="{BB962C8B-B14F-4D97-AF65-F5344CB8AC3E}">
        <p14:creationId xmlns:p14="http://schemas.microsoft.com/office/powerpoint/2010/main" val="4211739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childTnLst>
                          </p:cTn>
                        </p:par>
                        <p:par>
                          <p:cTn id="52" fill="hold" nodeType="afterGroup">
                            <p:stCondLst>
                              <p:cond delay="5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24" grpId="0" animBg="1"/>
      <p:bldP spid="25" grpId="0" animBg="1"/>
      <p:bldP spid="9"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0"/>
            <a:ext cx="8229600" cy="1143000"/>
          </a:xfrm>
        </p:spPr>
        <p:txBody>
          <a:bodyPr/>
          <a:lstStyle/>
          <a:p>
            <a:r>
              <a:rPr lang="en-US" b="1" smtClean="0">
                <a:solidFill>
                  <a:srgbClr val="444EA2"/>
                </a:solidFill>
              </a:rPr>
              <a:t>Depression’s Vicious Cycle</a:t>
            </a:r>
          </a:p>
        </p:txBody>
      </p:sp>
      <p:sp>
        <p:nvSpPr>
          <p:cNvPr id="59395" name="Content Placeholder 2"/>
          <p:cNvSpPr>
            <a:spLocks noGrp="1"/>
          </p:cNvSpPr>
          <p:nvPr>
            <p:ph idx="1"/>
          </p:nvPr>
        </p:nvSpPr>
        <p:spPr>
          <a:xfrm>
            <a:off x="571500" y="879475"/>
            <a:ext cx="8229600" cy="758825"/>
          </a:xfrm>
        </p:spPr>
        <p:txBody>
          <a:bodyPr>
            <a:spAutoFit/>
          </a:bodyPr>
          <a:lstStyle/>
          <a:p>
            <a:pPr marL="0" indent="0" algn="ctr">
              <a:lnSpc>
                <a:spcPts val="2600"/>
              </a:lnSpc>
              <a:buFont typeface="Arial" charset="0"/>
              <a:buNone/>
            </a:pPr>
            <a:r>
              <a:rPr lang="en-US" sz="2800" smtClean="0">
                <a:solidFill>
                  <a:srgbClr val="000000"/>
                </a:solidFill>
              </a:rPr>
              <a:t>A depressed mood may develop when a person with a negative outlook experiences repeated stress.</a:t>
            </a:r>
          </a:p>
        </p:txBody>
      </p:sp>
      <p:sp>
        <p:nvSpPr>
          <p:cNvPr id="5" name="Content Placeholder 2"/>
          <p:cNvSpPr txBox="1">
            <a:spLocks/>
          </p:cNvSpPr>
          <p:nvPr/>
        </p:nvSpPr>
        <p:spPr bwMode="auto">
          <a:xfrm>
            <a:off x="484188" y="2454275"/>
            <a:ext cx="2555875" cy="3092450"/>
          </a:xfrm>
          <a:prstGeom prst="rect">
            <a:avLst/>
          </a:prstGeom>
          <a:noFill/>
          <a:ln w="9525">
            <a:noFill/>
            <a:miter lim="800000"/>
            <a:headEnd/>
            <a:tailEnd/>
          </a:ln>
        </p:spPr>
        <p:txBody>
          <a:bodyPr>
            <a:spAutoFit/>
          </a:bodyPr>
          <a:lstStyle/>
          <a:p>
            <a:pPr eaLnBrk="0" hangingPunct="0">
              <a:lnSpc>
                <a:spcPts val="2600"/>
              </a:lnSpc>
              <a:spcBef>
                <a:spcPct val="20000"/>
              </a:spcBef>
              <a:buFont typeface="Arial" charset="0"/>
              <a:buNone/>
            </a:pPr>
            <a:r>
              <a:rPr lang="en-US" sz="2800">
                <a:solidFill>
                  <a:srgbClr val="000000"/>
                </a:solidFill>
                <a:latin typeface="Calibri" pitchFamily="34" charset="0"/>
              </a:rPr>
              <a:t>The depressed mood changes a person’s style of thinking and interacting in a way that makes stressful experience more likely. </a:t>
            </a:r>
          </a:p>
        </p:txBody>
      </p:sp>
      <p:pic>
        <p:nvPicPr>
          <p:cNvPr id="9218" name="Picture 2"/>
          <p:cNvPicPr>
            <a:picLocks noChangeAspect="1" noChangeArrowheads="1"/>
          </p:cNvPicPr>
          <p:nvPr/>
        </p:nvPicPr>
        <p:blipFill>
          <a:blip r:embed="rId3" cstate="print"/>
          <a:srcRect/>
          <a:stretch>
            <a:fillRect/>
          </a:stretch>
        </p:blipFill>
        <p:spPr bwMode="auto">
          <a:xfrm>
            <a:off x="3040063" y="2052638"/>
            <a:ext cx="5762625" cy="4124325"/>
          </a:xfrm>
          <a:prstGeom prst="rect">
            <a:avLst/>
          </a:prstGeom>
          <a:noFill/>
          <a:ln w="9525">
            <a:noFill/>
            <a:miter lim="800000"/>
            <a:headEnd/>
            <a:tailEnd/>
          </a:ln>
        </p:spPr>
      </p:pic>
    </p:spTree>
    <p:extLst>
      <p:ext uri="{BB962C8B-B14F-4D97-AF65-F5344CB8AC3E}">
        <p14:creationId xmlns:p14="http://schemas.microsoft.com/office/powerpoint/2010/main" val="1453127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James\Desktop\Myers 10th ppts\raw materials for PPTs\Raw materials by chapter\15 psych disorders\RF Worth imgs\MWA0010874.jpg"/>
          <p:cNvPicPr>
            <a:picLocks noChangeAspect="1" noChangeArrowheads="1"/>
          </p:cNvPicPr>
          <p:nvPr/>
        </p:nvPicPr>
        <p:blipFill>
          <a:blip r:embed="rId3" cstate="print"/>
          <a:srcRect/>
          <a:stretch>
            <a:fillRect/>
          </a:stretch>
        </p:blipFill>
        <p:spPr bwMode="auto">
          <a:xfrm>
            <a:off x="0" y="1633538"/>
            <a:ext cx="9144000" cy="5224462"/>
          </a:xfrm>
          <a:prstGeom prst="rect">
            <a:avLst/>
          </a:prstGeom>
          <a:noFill/>
          <a:ln w="9525">
            <a:noFill/>
            <a:miter lim="800000"/>
            <a:headEnd/>
            <a:tailEnd/>
          </a:ln>
        </p:spPr>
      </p:pic>
      <p:sp>
        <p:nvSpPr>
          <p:cNvPr id="60419" name="Title 1"/>
          <p:cNvSpPr>
            <a:spLocks noGrp="1"/>
          </p:cNvSpPr>
          <p:nvPr>
            <p:ph type="title"/>
          </p:nvPr>
        </p:nvSpPr>
        <p:spPr>
          <a:xfrm>
            <a:off x="0" y="0"/>
            <a:ext cx="9144000" cy="1633538"/>
          </a:xfrm>
          <a:solidFill>
            <a:srgbClr val="444EA2"/>
          </a:solidFill>
        </p:spPr>
        <p:txBody>
          <a:bodyPr lIns="274320"/>
          <a:lstStyle/>
          <a:p>
            <a:pPr algn="l" eaLnBrk="1" hangingPunct="1">
              <a:lnSpc>
                <a:spcPts val="4200"/>
              </a:lnSpc>
            </a:pPr>
            <a:r>
              <a:rPr lang="en-US" b="1" smtClean="0">
                <a:solidFill>
                  <a:srgbClr val="F8F6E3"/>
                </a:solidFill>
              </a:rPr>
              <a:t>Schizophrenia:</a:t>
            </a:r>
          </a:p>
        </p:txBody>
      </p:sp>
      <p:sp>
        <p:nvSpPr>
          <p:cNvPr id="60420" name="Content Placeholder 2"/>
          <p:cNvSpPr>
            <a:spLocks noGrp="1"/>
          </p:cNvSpPr>
          <p:nvPr>
            <p:ph idx="1"/>
          </p:nvPr>
        </p:nvSpPr>
        <p:spPr>
          <a:xfrm>
            <a:off x="3962400" y="115888"/>
            <a:ext cx="5021263" cy="1425575"/>
          </a:xfrm>
        </p:spPr>
        <p:txBody>
          <a:bodyPr>
            <a:spAutoFit/>
          </a:bodyPr>
          <a:lstStyle/>
          <a:p>
            <a:pPr marL="0" indent="0">
              <a:lnSpc>
                <a:spcPts val="2600"/>
              </a:lnSpc>
              <a:buFont typeface="Arial" charset="0"/>
              <a:buNone/>
            </a:pPr>
            <a:r>
              <a:rPr lang="en-US" sz="2800" smtClean="0">
                <a:solidFill>
                  <a:srgbClr val="F8F6E3"/>
                </a:solidFill>
              </a:rPr>
              <a:t>the mind is split from reality, e.g. a split from one’s own thoughts so that they appear as hallucinations.</a:t>
            </a:r>
          </a:p>
        </p:txBody>
      </p:sp>
      <p:sp>
        <p:nvSpPr>
          <p:cNvPr id="4" name="Rounded Rectangle 3"/>
          <p:cNvSpPr/>
          <p:nvPr/>
        </p:nvSpPr>
        <p:spPr>
          <a:xfrm>
            <a:off x="177800" y="1738313"/>
            <a:ext cx="2755900" cy="1577975"/>
          </a:xfrm>
          <a:prstGeom prst="roundRect">
            <a:avLst/>
          </a:prstGeom>
          <a:solidFill>
            <a:srgbClr val="444EA2"/>
          </a:solidFill>
        </p:spPr>
        <p:txBody>
          <a:bodyPr>
            <a:spAutoFit/>
          </a:bodyPr>
          <a:lstStyle/>
          <a:p>
            <a:pPr algn="ctr" eaLnBrk="0" hangingPunct="0">
              <a:lnSpc>
                <a:spcPts val="2600"/>
              </a:lnSpc>
              <a:spcBef>
                <a:spcPct val="20000"/>
              </a:spcBef>
              <a:defRPr/>
            </a:pPr>
            <a:r>
              <a:rPr lang="en-US" sz="2800" b="1" dirty="0">
                <a:solidFill>
                  <a:schemeClr val="accent6">
                    <a:lumMod val="60000"/>
                    <a:lumOff val="40000"/>
                  </a:schemeClr>
                </a:solidFill>
                <a:latin typeface="Calibri"/>
                <a:cs typeface="+mn-cs"/>
              </a:rPr>
              <a:t>Psychosis</a:t>
            </a:r>
            <a:r>
              <a:rPr lang="en-US" sz="2800" dirty="0">
                <a:solidFill>
                  <a:srgbClr val="F8F6E3"/>
                </a:solidFill>
                <a:latin typeface="Calibri"/>
                <a:cs typeface="+mn-cs"/>
              </a:rPr>
              <a:t> refers to a mental split from reality and rationality.</a:t>
            </a:r>
          </a:p>
        </p:txBody>
      </p:sp>
      <p:sp>
        <p:nvSpPr>
          <p:cNvPr id="6" name="Rectangle 5"/>
          <p:cNvSpPr/>
          <p:nvPr/>
        </p:nvSpPr>
        <p:spPr>
          <a:xfrm>
            <a:off x="5949950" y="2527300"/>
            <a:ext cx="3041650" cy="4017963"/>
          </a:xfrm>
          <a:prstGeom prst="rect">
            <a:avLst/>
          </a:prstGeom>
          <a:solidFill>
            <a:srgbClr val="F8F6E3">
              <a:alpha val="69804"/>
            </a:srgbClr>
          </a:solidFill>
        </p:spPr>
        <p:txBody>
          <a:bodyPr>
            <a:spAutoFit/>
          </a:bodyPr>
          <a:lstStyle/>
          <a:p>
            <a:pPr eaLnBrk="0" hangingPunct="0">
              <a:lnSpc>
                <a:spcPts val="2600"/>
              </a:lnSpc>
              <a:spcBef>
                <a:spcPct val="20000"/>
              </a:spcBef>
              <a:defRPr/>
            </a:pPr>
            <a:r>
              <a:rPr lang="en-US" sz="2800" dirty="0">
                <a:solidFill>
                  <a:prstClr val="black"/>
                </a:solidFill>
                <a:latin typeface="Calibri"/>
                <a:cs typeface="+mn-cs"/>
              </a:rPr>
              <a:t>Schizophrenia symptoms include:</a:t>
            </a:r>
          </a:p>
          <a:p>
            <a:pPr marL="457200" indent="-457200" eaLnBrk="0" hangingPunct="0">
              <a:lnSpc>
                <a:spcPts val="2600"/>
              </a:lnSpc>
              <a:spcBef>
                <a:spcPct val="20000"/>
              </a:spcBef>
              <a:buFont typeface="Wingdings" pitchFamily="2" charset="2"/>
              <a:buChar char="§"/>
              <a:defRPr/>
            </a:pPr>
            <a:r>
              <a:rPr lang="en-US" sz="2800" dirty="0">
                <a:solidFill>
                  <a:prstClr val="black"/>
                </a:solidFill>
                <a:latin typeface="Calibri"/>
                <a:cs typeface="+mn-cs"/>
              </a:rPr>
              <a:t>disorganized and/or delusional thinking.</a:t>
            </a:r>
          </a:p>
          <a:p>
            <a:pPr marL="457200" indent="-457200" eaLnBrk="0" hangingPunct="0">
              <a:lnSpc>
                <a:spcPts val="2600"/>
              </a:lnSpc>
              <a:spcBef>
                <a:spcPct val="20000"/>
              </a:spcBef>
              <a:buFont typeface="Wingdings" pitchFamily="2" charset="2"/>
              <a:buChar char="§"/>
              <a:defRPr/>
            </a:pPr>
            <a:r>
              <a:rPr lang="en-US" sz="2800" dirty="0">
                <a:solidFill>
                  <a:prstClr val="black"/>
                </a:solidFill>
                <a:latin typeface="Calibri"/>
                <a:cs typeface="+mn-cs"/>
              </a:rPr>
              <a:t>disturbed perceptions.</a:t>
            </a:r>
          </a:p>
          <a:p>
            <a:pPr marL="457200" indent="-457200" eaLnBrk="0" hangingPunct="0">
              <a:lnSpc>
                <a:spcPts val="2600"/>
              </a:lnSpc>
              <a:spcBef>
                <a:spcPct val="20000"/>
              </a:spcBef>
              <a:buFont typeface="Wingdings" pitchFamily="2" charset="2"/>
              <a:buChar char="§"/>
              <a:defRPr/>
            </a:pPr>
            <a:r>
              <a:rPr lang="en-US" sz="2800" dirty="0">
                <a:solidFill>
                  <a:prstClr val="black"/>
                </a:solidFill>
                <a:latin typeface="Calibri"/>
                <a:cs typeface="+mn-cs"/>
              </a:rPr>
              <a:t>inappropriate emotions and actions. </a:t>
            </a:r>
          </a:p>
        </p:txBody>
      </p:sp>
    </p:spTree>
    <p:extLst>
      <p:ext uri="{BB962C8B-B14F-4D97-AF65-F5344CB8AC3E}">
        <p14:creationId xmlns:p14="http://schemas.microsoft.com/office/powerpoint/2010/main" val="690433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a:spLocks noChangeArrowheads="1"/>
          </p:cNvSpPr>
          <p:nvPr/>
        </p:nvSpPr>
        <p:spPr bwMode="auto">
          <a:xfrm>
            <a:off x="423863" y="1111250"/>
            <a:ext cx="3932237" cy="2406650"/>
          </a:xfrm>
          <a:prstGeom prst="downArrow">
            <a:avLst>
              <a:gd name="adj1" fmla="val 50000"/>
              <a:gd name="adj2" fmla="val 50002"/>
            </a:avLst>
          </a:prstGeom>
          <a:solidFill>
            <a:srgbClr val="3AA082"/>
          </a:solidFill>
          <a:ln>
            <a:noFill/>
          </a:ln>
          <a:extLst/>
        </p:spPr>
        <p:txBody>
          <a:bodyPr/>
          <a:lstStyle/>
          <a:p>
            <a:pPr algn="ctr">
              <a:lnSpc>
                <a:spcPts val="2600"/>
              </a:lnSpc>
              <a:defRPr/>
            </a:pPr>
            <a:r>
              <a:rPr lang="en-US" sz="2800" b="1" dirty="0">
                <a:solidFill>
                  <a:schemeClr val="accent6">
                    <a:lumMod val="60000"/>
                    <a:lumOff val="40000"/>
                  </a:schemeClr>
                </a:solidFill>
                <a:latin typeface="Calibri" pitchFamily="34" charset="0"/>
              </a:rPr>
              <a:t>Positive + </a:t>
            </a:r>
            <a:r>
              <a:rPr lang="en-US" sz="2800" dirty="0">
                <a:solidFill>
                  <a:srgbClr val="F8F6E3"/>
                </a:solidFill>
                <a:latin typeface="Calibri" pitchFamily="34" charset="0"/>
              </a:rPr>
              <a:t>presence of problematic behaviors </a:t>
            </a:r>
          </a:p>
        </p:txBody>
      </p:sp>
      <p:sp>
        <p:nvSpPr>
          <p:cNvPr id="5" name="Down Arrow 4"/>
          <p:cNvSpPr>
            <a:spLocks noChangeArrowheads="1"/>
          </p:cNvSpPr>
          <p:nvPr/>
        </p:nvSpPr>
        <p:spPr bwMode="auto">
          <a:xfrm>
            <a:off x="4743450" y="1111250"/>
            <a:ext cx="3932238" cy="2406650"/>
          </a:xfrm>
          <a:prstGeom prst="downArrow">
            <a:avLst>
              <a:gd name="adj1" fmla="val 50000"/>
              <a:gd name="adj2" fmla="val 50002"/>
            </a:avLst>
          </a:prstGeom>
          <a:solidFill>
            <a:srgbClr val="3AA082"/>
          </a:solidFill>
          <a:ln>
            <a:noFill/>
          </a:ln>
          <a:extLst/>
        </p:spPr>
        <p:txBody>
          <a:bodyPr/>
          <a:lstStyle/>
          <a:p>
            <a:pPr algn="ctr">
              <a:lnSpc>
                <a:spcPts val="2600"/>
              </a:lnSpc>
              <a:defRPr/>
            </a:pPr>
            <a:r>
              <a:rPr lang="en-US" sz="2800" b="1" dirty="0">
                <a:solidFill>
                  <a:schemeClr val="accent6">
                    <a:lumMod val="60000"/>
                    <a:lumOff val="40000"/>
                  </a:schemeClr>
                </a:solidFill>
                <a:latin typeface="Calibri" pitchFamily="34" charset="0"/>
              </a:rPr>
              <a:t>Negative - </a:t>
            </a:r>
            <a:r>
              <a:rPr lang="en-US" sz="2800" dirty="0">
                <a:solidFill>
                  <a:srgbClr val="F8F6E3"/>
                </a:solidFill>
                <a:latin typeface="Calibri" pitchFamily="34" charset="0"/>
              </a:rPr>
              <a:t>absence of healthy behaviors </a:t>
            </a:r>
          </a:p>
        </p:txBody>
      </p:sp>
      <p:sp>
        <p:nvSpPr>
          <p:cNvPr id="61444" name="Rounded Rectangle 5"/>
          <p:cNvSpPr>
            <a:spLocks noChangeArrowheads="1"/>
          </p:cNvSpPr>
          <p:nvPr/>
        </p:nvSpPr>
        <p:spPr bwMode="auto">
          <a:xfrm>
            <a:off x="161925" y="3536950"/>
            <a:ext cx="4206875" cy="3200400"/>
          </a:xfrm>
          <a:prstGeom prst="roundRect">
            <a:avLst>
              <a:gd name="adj" fmla="val 16667"/>
            </a:avLst>
          </a:prstGeom>
          <a:solidFill>
            <a:srgbClr val="A0366C"/>
          </a:solidFill>
          <a:ln w="9525">
            <a:noFill/>
            <a:round/>
            <a:headEnd/>
            <a:tailEnd/>
          </a:ln>
        </p:spPr>
        <p:txBody>
          <a:bodyPr>
            <a:spAutoFit/>
          </a:bodyPr>
          <a:lstStyle/>
          <a:p>
            <a:pPr marL="457200" indent="-457200">
              <a:lnSpc>
                <a:spcPts val="2200"/>
              </a:lnSpc>
              <a:spcAft>
                <a:spcPts val="600"/>
              </a:spcAft>
              <a:buFont typeface="Wingdings" pitchFamily="2" charset="2"/>
              <a:buChar char="§"/>
            </a:pPr>
            <a:r>
              <a:rPr lang="en-US" sz="2400">
                <a:solidFill>
                  <a:srgbClr val="F8F6E3"/>
                </a:solidFill>
                <a:latin typeface="Calibri" pitchFamily="34" charset="0"/>
              </a:rPr>
              <a:t>Hallucinations (illusory perceptions), especially auditory </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Delusions (illusory beliefs), especially persecutory</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Disorganized thought and nonsensical speech</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Bizarre behaviors</a:t>
            </a:r>
          </a:p>
        </p:txBody>
      </p:sp>
      <p:sp>
        <p:nvSpPr>
          <p:cNvPr id="61445" name="Rounded Rectangle 6"/>
          <p:cNvSpPr>
            <a:spLocks noChangeArrowheads="1"/>
          </p:cNvSpPr>
          <p:nvPr/>
        </p:nvSpPr>
        <p:spPr bwMode="auto">
          <a:xfrm>
            <a:off x="4573588" y="3517900"/>
            <a:ext cx="4206875" cy="3200400"/>
          </a:xfrm>
          <a:prstGeom prst="roundRect">
            <a:avLst>
              <a:gd name="adj" fmla="val 16667"/>
            </a:avLst>
          </a:prstGeom>
          <a:solidFill>
            <a:srgbClr val="A0366C"/>
          </a:solidFill>
          <a:ln w="9525">
            <a:noFill/>
            <a:round/>
            <a:headEnd/>
            <a:tailEnd/>
          </a:ln>
        </p:spPr>
        <p:txBody>
          <a:bodyPr>
            <a:spAutoFit/>
          </a:bodyPr>
          <a:lstStyle/>
          <a:p>
            <a:pPr marL="457200" indent="-457200">
              <a:lnSpc>
                <a:spcPts val="2200"/>
              </a:lnSpc>
              <a:spcAft>
                <a:spcPts val="600"/>
              </a:spcAft>
              <a:buFont typeface="Wingdings" pitchFamily="2" charset="2"/>
              <a:buChar char="§"/>
            </a:pPr>
            <a:r>
              <a:rPr lang="en-US" sz="2400">
                <a:solidFill>
                  <a:srgbClr val="F8F6E3"/>
                </a:solidFill>
                <a:latin typeface="Calibri" pitchFamily="34" charset="0"/>
              </a:rPr>
              <a:t>Flat affect (no emotion showing in the face)</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Reduced social interaction</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Anhedonia (no feeling of enjoyment)</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Avolition (less motivation, initiative, focus on tasks)</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Alogia (speaking less)</a:t>
            </a:r>
          </a:p>
          <a:p>
            <a:pPr marL="457200" indent="-457200">
              <a:lnSpc>
                <a:spcPts val="2200"/>
              </a:lnSpc>
              <a:spcAft>
                <a:spcPts val="600"/>
              </a:spcAft>
              <a:buFont typeface="Wingdings" pitchFamily="2" charset="2"/>
              <a:buChar char="§"/>
            </a:pPr>
            <a:r>
              <a:rPr lang="en-US" sz="2400">
                <a:solidFill>
                  <a:srgbClr val="F8F6E3"/>
                </a:solidFill>
                <a:latin typeface="Calibri" pitchFamily="34" charset="0"/>
              </a:rPr>
              <a:t>Catatonia (moving less)</a:t>
            </a:r>
          </a:p>
        </p:txBody>
      </p:sp>
      <p:sp>
        <p:nvSpPr>
          <p:cNvPr id="61446" name="Title 1"/>
          <p:cNvSpPr>
            <a:spLocks noGrp="1"/>
          </p:cNvSpPr>
          <p:nvPr>
            <p:ph type="title"/>
          </p:nvPr>
        </p:nvSpPr>
        <p:spPr>
          <a:xfrm>
            <a:off x="0" y="0"/>
            <a:ext cx="9144000" cy="1143000"/>
          </a:xfrm>
          <a:solidFill>
            <a:srgbClr val="F36F21"/>
          </a:solidFill>
        </p:spPr>
        <p:txBody>
          <a:bodyPr lIns="274320">
            <a:normAutofit fontScale="90000"/>
          </a:bodyPr>
          <a:lstStyle/>
          <a:p>
            <a:pPr algn="l" eaLnBrk="1" hangingPunct="1">
              <a:lnSpc>
                <a:spcPts val="4200"/>
              </a:lnSpc>
            </a:pPr>
            <a:r>
              <a:rPr lang="en-US" b="1" smtClean="0">
                <a:solidFill>
                  <a:srgbClr val="F8F6E3"/>
                </a:solidFill>
              </a:rPr>
              <a:t>Positive and Negative Symptoms of Schizophrenia</a:t>
            </a:r>
          </a:p>
        </p:txBody>
      </p:sp>
    </p:spTree>
    <p:extLst>
      <p:ext uri="{BB962C8B-B14F-4D97-AF65-F5344CB8AC3E}">
        <p14:creationId xmlns:p14="http://schemas.microsoft.com/office/powerpoint/2010/main" val="1468236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149225"/>
            <a:ext cx="8229600" cy="1143000"/>
          </a:xfrm>
        </p:spPr>
        <p:txBody>
          <a:bodyPr>
            <a:normAutofit fontScale="90000"/>
          </a:bodyPr>
          <a:lstStyle/>
          <a:p>
            <a:pPr algn="l">
              <a:defRPr/>
            </a:pPr>
            <a:r>
              <a:rPr lang="en-US" sz="3600" b="1" i="1" dirty="0" smtClean="0">
                <a:solidFill>
                  <a:srgbClr val="A0366C"/>
                </a:solidFill>
              </a:rPr>
              <a:t>Schizophrenia Symptoms:</a:t>
            </a:r>
            <a:r>
              <a:rPr lang="en-US" b="1" dirty="0" smtClean="0">
                <a:solidFill>
                  <a:srgbClr val="A0366C"/>
                </a:solidFill>
              </a:rPr>
              <a:t/>
            </a:r>
            <a:br>
              <a:rPr lang="en-US" b="1" dirty="0" smtClean="0">
                <a:solidFill>
                  <a:srgbClr val="A0366C"/>
                </a:solidFill>
              </a:rPr>
            </a:br>
            <a:r>
              <a:rPr lang="en-US" b="1" dirty="0" smtClean="0">
                <a:solidFill>
                  <a:srgbClr val="A0366C"/>
                </a:solidFill>
              </a:rPr>
              <a:t>Problems in Thinking and Speaking</a:t>
            </a:r>
            <a:endParaRPr lang="en-US" b="1" dirty="0">
              <a:solidFill>
                <a:srgbClr val="A0366C"/>
              </a:solidFill>
            </a:endParaRPr>
          </a:p>
        </p:txBody>
      </p:sp>
      <p:sp>
        <p:nvSpPr>
          <p:cNvPr id="3" name="Content Placeholder 2"/>
          <p:cNvSpPr>
            <a:spLocks noGrp="1"/>
          </p:cNvSpPr>
          <p:nvPr>
            <p:ph idx="1"/>
          </p:nvPr>
        </p:nvSpPr>
        <p:spPr>
          <a:xfrm>
            <a:off x="388938" y="1401763"/>
            <a:ext cx="4229100" cy="2862262"/>
          </a:xfrm>
        </p:spPr>
        <p:txBody>
          <a:bodyPr>
            <a:normAutofit fontScale="62500" lnSpcReduction="20000"/>
          </a:bodyPr>
          <a:lstStyle/>
          <a:p>
            <a:pPr>
              <a:lnSpc>
                <a:spcPts val="2400"/>
              </a:lnSpc>
              <a:spcBef>
                <a:spcPct val="0"/>
              </a:spcBef>
              <a:spcAft>
                <a:spcPts val="600"/>
              </a:spcAft>
              <a:buClr>
                <a:schemeClr val="tx1"/>
              </a:buClr>
              <a:buFont typeface="Wingdings" pitchFamily="2" charset="2"/>
              <a:buChar char="§"/>
            </a:pPr>
            <a:r>
              <a:rPr lang="en-US" sz="2600" b="1" smtClean="0">
                <a:solidFill>
                  <a:srgbClr val="444EA2"/>
                </a:solidFill>
              </a:rPr>
              <a:t>Disorganized speech</a:t>
            </a:r>
            <a:r>
              <a:rPr lang="en-US" sz="2600" smtClean="0"/>
              <a:t>, including the “word salad” of loosely associated phrases</a:t>
            </a:r>
          </a:p>
          <a:p>
            <a:pPr>
              <a:lnSpc>
                <a:spcPts val="2400"/>
              </a:lnSpc>
              <a:spcBef>
                <a:spcPct val="0"/>
              </a:spcBef>
              <a:spcAft>
                <a:spcPts val="600"/>
              </a:spcAft>
              <a:buClr>
                <a:schemeClr val="tx1"/>
              </a:buClr>
              <a:buFont typeface="Wingdings" pitchFamily="2" charset="2"/>
              <a:buChar char="§"/>
            </a:pPr>
            <a:r>
              <a:rPr lang="en-US" sz="2600" b="1" smtClean="0">
                <a:solidFill>
                  <a:srgbClr val="444EA2"/>
                </a:solidFill>
              </a:rPr>
              <a:t>Delusions</a:t>
            </a:r>
            <a:r>
              <a:rPr lang="en-US" sz="2600" smtClean="0"/>
              <a:t> </a:t>
            </a:r>
            <a:r>
              <a:rPr lang="en-US" sz="2600" i="1" smtClean="0"/>
              <a:t>(illusory beliefs)</a:t>
            </a:r>
            <a:r>
              <a:rPr lang="en-US" sz="2600" smtClean="0"/>
              <a:t>, often bizarre and not just mistaken; most common are delusions of grandeur and of persecution</a:t>
            </a:r>
          </a:p>
          <a:p>
            <a:pPr>
              <a:lnSpc>
                <a:spcPts val="2400"/>
              </a:lnSpc>
              <a:spcBef>
                <a:spcPct val="0"/>
              </a:spcBef>
              <a:spcAft>
                <a:spcPts val="600"/>
              </a:spcAft>
              <a:buClr>
                <a:schemeClr val="tx1"/>
              </a:buClr>
              <a:buFont typeface="Wingdings" pitchFamily="2" charset="2"/>
              <a:buChar char="§"/>
            </a:pPr>
            <a:r>
              <a:rPr lang="en-US" sz="2600" b="1" smtClean="0">
                <a:solidFill>
                  <a:srgbClr val="444EA2"/>
                </a:solidFill>
              </a:rPr>
              <a:t>Problems with selective attention</a:t>
            </a:r>
            <a:r>
              <a:rPr lang="en-US" sz="2600" smtClean="0"/>
              <a:t>, difficulty filtering thoughts and choosing which thoughts to believe and to say out loud</a:t>
            </a:r>
          </a:p>
          <a:p>
            <a:pPr>
              <a:lnSpc>
                <a:spcPts val="2400"/>
              </a:lnSpc>
              <a:spcBef>
                <a:spcPct val="0"/>
              </a:spcBef>
              <a:spcAft>
                <a:spcPts val="600"/>
              </a:spcAft>
              <a:buClr>
                <a:schemeClr val="tx1"/>
              </a:buClr>
              <a:buFont typeface="Wingdings" pitchFamily="2" charset="2"/>
              <a:buChar char="§"/>
            </a:pPr>
            <a:endParaRPr lang="en-US" sz="2600" smtClean="0"/>
          </a:p>
        </p:txBody>
      </p:sp>
      <p:sp>
        <p:nvSpPr>
          <p:cNvPr id="4" name="Smiley Face 3"/>
          <p:cNvSpPr/>
          <p:nvPr/>
        </p:nvSpPr>
        <p:spPr>
          <a:xfrm>
            <a:off x="5802313" y="2446338"/>
            <a:ext cx="3143250" cy="2994025"/>
          </a:xfrm>
          <a:custGeom>
            <a:avLst/>
            <a:gdLst>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2421467 w 3143250"/>
              <a:gd name="connsiteY1"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432560 w 3143250"/>
              <a:gd name="connsiteY1" fmla="*/ 2377440 h 2994660"/>
              <a:gd name="connsiteX2" fmla="*/ 2421467 w 3143250"/>
              <a:gd name="connsiteY2"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432560 w 3143250"/>
              <a:gd name="connsiteY1" fmla="*/ 2377440 h 2994660"/>
              <a:gd name="connsiteX2" fmla="*/ 1855470 w 3143250"/>
              <a:gd name="connsiteY2" fmla="*/ 2377440 h 2994660"/>
              <a:gd name="connsiteX3" fmla="*/ 2421467 w 3143250"/>
              <a:gd name="connsiteY3"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432560 w 3143250"/>
              <a:gd name="connsiteY1" fmla="*/ 2377440 h 2994660"/>
              <a:gd name="connsiteX2" fmla="*/ 1855470 w 3143250"/>
              <a:gd name="connsiteY2" fmla="*/ 2377440 h 2994660"/>
              <a:gd name="connsiteX3" fmla="*/ 2421467 w 3143250"/>
              <a:gd name="connsiteY3"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352550 w 3143250"/>
              <a:gd name="connsiteY1" fmla="*/ 2377440 h 2994660"/>
              <a:gd name="connsiteX2" fmla="*/ 1855470 w 3143250"/>
              <a:gd name="connsiteY2" fmla="*/ 2377440 h 2994660"/>
              <a:gd name="connsiteX3" fmla="*/ 2421467 w 3143250"/>
              <a:gd name="connsiteY3"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089660 w 3143250"/>
              <a:gd name="connsiteY1" fmla="*/ 2297430 h 2994660"/>
              <a:gd name="connsiteX2" fmla="*/ 1352550 w 3143250"/>
              <a:gd name="connsiteY2" fmla="*/ 2377440 h 2994660"/>
              <a:gd name="connsiteX3" fmla="*/ 1855470 w 3143250"/>
              <a:gd name="connsiteY3" fmla="*/ 2377440 h 2994660"/>
              <a:gd name="connsiteX4" fmla="*/ 2421467 w 3143250"/>
              <a:gd name="connsiteY4"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 name="connsiteX0" fmla="*/ 904412 w 3143250"/>
              <a:gd name="connsiteY0" fmla="*/ 1049517 h 2994660"/>
              <a:gd name="connsiteX1" fmla="*/ 1068123 w 3143250"/>
              <a:gd name="connsiteY1" fmla="*/ 893545 h 2994660"/>
              <a:gd name="connsiteX2" fmla="*/ 1231834 w 3143250"/>
              <a:gd name="connsiteY2" fmla="*/ 1049517 h 2994660"/>
              <a:gd name="connsiteX3" fmla="*/ 1068123 w 3143250"/>
              <a:gd name="connsiteY3" fmla="*/ 1205489 h 2994660"/>
              <a:gd name="connsiteX4" fmla="*/ 904412 w 3143250"/>
              <a:gd name="connsiteY4" fmla="*/ 1049517 h 2994660"/>
              <a:gd name="connsiteX5" fmla="*/ 1911416 w 3143250"/>
              <a:gd name="connsiteY5" fmla="*/ 1049517 h 2994660"/>
              <a:gd name="connsiteX6" fmla="*/ 2075127 w 3143250"/>
              <a:gd name="connsiteY6" fmla="*/ 893545 h 2994660"/>
              <a:gd name="connsiteX7" fmla="*/ 2238838 w 3143250"/>
              <a:gd name="connsiteY7" fmla="*/ 1049517 h 2994660"/>
              <a:gd name="connsiteX8" fmla="*/ 2075127 w 3143250"/>
              <a:gd name="connsiteY8" fmla="*/ 1205489 h 2994660"/>
              <a:gd name="connsiteX9" fmla="*/ 1911416 w 3143250"/>
              <a:gd name="connsiteY9" fmla="*/ 1049517 h 2994660"/>
              <a:gd name="connsiteX0" fmla="*/ 719794 w 3143250"/>
              <a:gd name="connsiteY0" fmla="*/ 2356508 h 2994660"/>
              <a:gd name="connsiteX1" fmla="*/ 1089660 w 3143250"/>
              <a:gd name="connsiteY1" fmla="*/ 2297430 h 2994660"/>
              <a:gd name="connsiteX2" fmla="*/ 1352550 w 3143250"/>
              <a:gd name="connsiteY2" fmla="*/ 2377440 h 2994660"/>
              <a:gd name="connsiteX3" fmla="*/ 1855470 w 3143250"/>
              <a:gd name="connsiteY3" fmla="*/ 2377440 h 2994660"/>
              <a:gd name="connsiteX4" fmla="*/ 2129790 w 3143250"/>
              <a:gd name="connsiteY4" fmla="*/ 2297430 h 2994660"/>
              <a:gd name="connsiteX5" fmla="*/ 2421467 w 3143250"/>
              <a:gd name="connsiteY5" fmla="*/ 2356508 h 2994660"/>
              <a:gd name="connsiteX0" fmla="*/ 0 w 3143250"/>
              <a:gd name="connsiteY0" fmla="*/ 1497330 h 2994660"/>
              <a:gd name="connsiteX1" fmla="*/ 1571625 w 3143250"/>
              <a:gd name="connsiteY1" fmla="*/ 0 h 2994660"/>
              <a:gd name="connsiteX2" fmla="*/ 3143250 w 3143250"/>
              <a:gd name="connsiteY2" fmla="*/ 1497330 h 2994660"/>
              <a:gd name="connsiteX3" fmla="*/ 1571625 w 3143250"/>
              <a:gd name="connsiteY3" fmla="*/ 2994660 h 2994660"/>
              <a:gd name="connsiteX4" fmla="*/ 0 w 3143250"/>
              <a:gd name="connsiteY4" fmla="*/ 1497330 h 299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0" h="2994660" stroke="0" extrusionOk="0">
                <a:moveTo>
                  <a:pt x="0" y="1497330"/>
                </a:moveTo>
                <a:cubicBezTo>
                  <a:pt x="0" y="670377"/>
                  <a:pt x="703640" y="0"/>
                  <a:pt x="1571625" y="0"/>
                </a:cubicBezTo>
                <a:cubicBezTo>
                  <a:pt x="2439610" y="0"/>
                  <a:pt x="3143250" y="670377"/>
                  <a:pt x="3143250" y="1497330"/>
                </a:cubicBezTo>
                <a:cubicBezTo>
                  <a:pt x="3143250" y="2324283"/>
                  <a:pt x="2439610" y="2994660"/>
                  <a:pt x="1571625" y="2994660"/>
                </a:cubicBezTo>
                <a:cubicBezTo>
                  <a:pt x="703640" y="2994660"/>
                  <a:pt x="0" y="2324283"/>
                  <a:pt x="0" y="1497330"/>
                </a:cubicBezTo>
                <a:close/>
              </a:path>
              <a:path w="3143250" h="2994660" fill="darkenLess" extrusionOk="0">
                <a:moveTo>
                  <a:pt x="904412" y="1049517"/>
                </a:moveTo>
                <a:cubicBezTo>
                  <a:pt x="904412" y="963376"/>
                  <a:pt x="977708" y="893545"/>
                  <a:pt x="1068123" y="893545"/>
                </a:cubicBezTo>
                <a:cubicBezTo>
                  <a:pt x="1158538" y="893545"/>
                  <a:pt x="1231834" y="963376"/>
                  <a:pt x="1231834" y="1049517"/>
                </a:cubicBezTo>
                <a:cubicBezTo>
                  <a:pt x="1231834" y="1135658"/>
                  <a:pt x="1158538" y="1205489"/>
                  <a:pt x="1068123" y="1205489"/>
                </a:cubicBezTo>
                <a:cubicBezTo>
                  <a:pt x="977708" y="1205489"/>
                  <a:pt x="904412" y="1135658"/>
                  <a:pt x="904412" y="1049517"/>
                </a:cubicBezTo>
                <a:moveTo>
                  <a:pt x="1911416" y="1049517"/>
                </a:moveTo>
                <a:cubicBezTo>
                  <a:pt x="1911416" y="963376"/>
                  <a:pt x="1984712" y="893545"/>
                  <a:pt x="2075127" y="893545"/>
                </a:cubicBezTo>
                <a:cubicBezTo>
                  <a:pt x="2165542" y="893545"/>
                  <a:pt x="2238838" y="963376"/>
                  <a:pt x="2238838" y="1049517"/>
                </a:cubicBezTo>
                <a:cubicBezTo>
                  <a:pt x="2238838" y="1135658"/>
                  <a:pt x="2165542" y="1205489"/>
                  <a:pt x="2075127" y="1205489"/>
                </a:cubicBezTo>
                <a:cubicBezTo>
                  <a:pt x="1984712" y="1205489"/>
                  <a:pt x="1911416" y="1135658"/>
                  <a:pt x="1911416" y="1049517"/>
                </a:cubicBezTo>
              </a:path>
              <a:path w="3143250" h="2994660" fill="none" extrusionOk="0">
                <a:moveTo>
                  <a:pt x="719794" y="2356508"/>
                </a:moveTo>
                <a:cubicBezTo>
                  <a:pt x="785248" y="2361902"/>
                  <a:pt x="984201" y="2293941"/>
                  <a:pt x="1089660" y="2297430"/>
                </a:cubicBezTo>
                <a:cubicBezTo>
                  <a:pt x="1195119" y="2300919"/>
                  <a:pt x="1228725" y="2379345"/>
                  <a:pt x="1352550" y="2377440"/>
                </a:cubicBezTo>
                <a:cubicBezTo>
                  <a:pt x="1534209" y="2363784"/>
                  <a:pt x="1690652" y="2220909"/>
                  <a:pt x="1855470" y="2377440"/>
                </a:cubicBezTo>
                <a:cubicBezTo>
                  <a:pt x="1973580" y="2377440"/>
                  <a:pt x="2035457" y="2300919"/>
                  <a:pt x="2129790" y="2297430"/>
                </a:cubicBezTo>
                <a:cubicBezTo>
                  <a:pt x="2224123" y="2293941"/>
                  <a:pt x="2361424" y="2359997"/>
                  <a:pt x="2421467" y="2356508"/>
                </a:cubicBezTo>
              </a:path>
              <a:path w="3143250" h="2994660" fill="none">
                <a:moveTo>
                  <a:pt x="0" y="1497330"/>
                </a:moveTo>
                <a:cubicBezTo>
                  <a:pt x="0" y="670377"/>
                  <a:pt x="703640" y="0"/>
                  <a:pt x="1571625" y="0"/>
                </a:cubicBezTo>
                <a:cubicBezTo>
                  <a:pt x="2439610" y="0"/>
                  <a:pt x="3143250" y="670377"/>
                  <a:pt x="3143250" y="1497330"/>
                </a:cubicBezTo>
                <a:cubicBezTo>
                  <a:pt x="3143250" y="2324283"/>
                  <a:pt x="2439610" y="2994660"/>
                  <a:pt x="1571625" y="2994660"/>
                </a:cubicBezTo>
                <a:cubicBezTo>
                  <a:pt x="703640" y="2994660"/>
                  <a:pt x="0" y="2324283"/>
                  <a:pt x="0" y="1497330"/>
                </a:cubicBez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Callout 4"/>
          <p:cNvSpPr/>
          <p:nvPr/>
        </p:nvSpPr>
        <p:spPr>
          <a:xfrm flipH="1">
            <a:off x="4503738" y="2151063"/>
            <a:ext cx="1828800" cy="1755775"/>
          </a:xfrm>
          <a:prstGeom prst="wedgeEllipseCallout">
            <a:avLst>
              <a:gd name="adj1" fmla="val -69255"/>
              <a:gd name="adj2" fmla="val 94172"/>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4618038" y="2681288"/>
            <a:ext cx="1600200" cy="461962"/>
          </a:xfrm>
          <a:prstGeom prst="rect">
            <a:avLst/>
          </a:prstGeom>
          <a:noFill/>
        </p:spPr>
        <p:txBody>
          <a:bodyPr>
            <a:spAutoFit/>
          </a:bodyPr>
          <a:lstStyle/>
          <a:p>
            <a:pPr algn="ctr">
              <a:defRPr/>
            </a:pPr>
            <a:r>
              <a:rPr lang="en-US" sz="2400" b="1" dirty="0">
                <a:solidFill>
                  <a:srgbClr val="F8F6E3"/>
                </a:solidFill>
                <a:latin typeface="+mn-lt"/>
              </a:rPr>
              <a:t>? ! ? !</a:t>
            </a:r>
          </a:p>
        </p:txBody>
      </p:sp>
      <p:sp>
        <p:nvSpPr>
          <p:cNvPr id="8" name="Cloud Callout 7"/>
          <p:cNvSpPr/>
          <p:nvPr/>
        </p:nvSpPr>
        <p:spPr>
          <a:xfrm flipH="1">
            <a:off x="7116763" y="1446213"/>
            <a:ext cx="1828800" cy="990600"/>
          </a:xfrm>
          <a:prstGeom prst="cloudCallout">
            <a:avLst>
              <a:gd name="adj1" fmla="val 18183"/>
              <a:gd name="adj2" fmla="val 93124"/>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a:xfrm>
            <a:off x="7231063" y="1631950"/>
            <a:ext cx="1600200" cy="461963"/>
          </a:xfrm>
          <a:prstGeom prst="rect">
            <a:avLst/>
          </a:prstGeom>
          <a:noFill/>
        </p:spPr>
        <p:txBody>
          <a:bodyPr>
            <a:spAutoFit/>
          </a:bodyPr>
          <a:lstStyle/>
          <a:p>
            <a:pPr algn="ctr">
              <a:defRPr/>
            </a:pPr>
            <a:r>
              <a:rPr lang="en-US" sz="2400" b="1" dirty="0">
                <a:solidFill>
                  <a:srgbClr val="F8F6E3"/>
                </a:solidFill>
                <a:latin typeface="+mn-lt"/>
              </a:rPr>
              <a:t>? ! ? !</a:t>
            </a:r>
          </a:p>
        </p:txBody>
      </p:sp>
    </p:spTree>
    <p:extLst>
      <p:ext uri="{BB962C8B-B14F-4D97-AF65-F5344CB8AC3E}">
        <p14:creationId xmlns:p14="http://schemas.microsoft.com/office/powerpoint/2010/main" val="3261363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5802313" y="2446338"/>
            <a:ext cx="3143250" cy="2994025"/>
          </a:xfrm>
          <a:prstGeom prst="smileyFace">
            <a:avLst>
              <a:gd name="adj" fmla="val -22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250825" y="1438275"/>
            <a:ext cx="5110163" cy="2041525"/>
          </a:xfrm>
        </p:spPr>
        <p:txBody>
          <a:bodyPr/>
          <a:lstStyle/>
          <a:p>
            <a:pPr>
              <a:lnSpc>
                <a:spcPts val="2400"/>
              </a:lnSpc>
              <a:buFont typeface="Wingdings" pitchFamily="2" charset="2"/>
              <a:buChar char="§"/>
            </a:pPr>
            <a:r>
              <a:rPr lang="en-US" sz="2600" smtClean="0"/>
              <a:t>People with schizophrenia often experience </a:t>
            </a:r>
            <a:r>
              <a:rPr lang="en-US" sz="2600" b="1" smtClean="0">
                <a:solidFill>
                  <a:srgbClr val="444EA2"/>
                </a:solidFill>
              </a:rPr>
              <a:t>hallucinations</a:t>
            </a:r>
            <a:r>
              <a:rPr lang="en-US" sz="2600" smtClean="0"/>
              <a:t>, that is, perceptual experiences not shared by others.</a:t>
            </a:r>
          </a:p>
          <a:p>
            <a:pPr>
              <a:lnSpc>
                <a:spcPts val="2400"/>
              </a:lnSpc>
              <a:buFont typeface="Wingdings" pitchFamily="2" charset="2"/>
              <a:buChar char="§"/>
            </a:pPr>
            <a:r>
              <a:rPr lang="en-US" sz="2600" smtClean="0"/>
              <a:t>The most common form of hallucination is hearing </a:t>
            </a:r>
            <a:r>
              <a:rPr lang="en-US" sz="2600" b="1" smtClean="0">
                <a:solidFill>
                  <a:srgbClr val="A0366C"/>
                </a:solidFill>
              </a:rPr>
              <a:t>voices</a:t>
            </a:r>
            <a:r>
              <a:rPr lang="en-US" sz="2600" smtClean="0"/>
              <a:t> that no one else hears, often with upsetting (e.g. shaming) content.</a:t>
            </a:r>
          </a:p>
          <a:p>
            <a:pPr>
              <a:lnSpc>
                <a:spcPts val="2400"/>
              </a:lnSpc>
              <a:buFont typeface="Wingdings" pitchFamily="2" charset="2"/>
              <a:buChar char="§"/>
            </a:pPr>
            <a:r>
              <a:rPr lang="en-US" sz="2600" smtClean="0"/>
              <a:t>Hallucinations can also be visual, olfactory/smells, tactile/touch, or gustatory/taste.</a:t>
            </a:r>
          </a:p>
          <a:p>
            <a:pPr>
              <a:lnSpc>
                <a:spcPts val="2400"/>
              </a:lnSpc>
              <a:spcBef>
                <a:spcPct val="0"/>
              </a:spcBef>
              <a:spcAft>
                <a:spcPts val="600"/>
              </a:spcAft>
              <a:buFont typeface="Wingdings" pitchFamily="2" charset="2"/>
              <a:buChar char="§"/>
            </a:pPr>
            <a:endParaRPr lang="en-US" sz="2600" smtClean="0"/>
          </a:p>
        </p:txBody>
      </p:sp>
      <p:sp>
        <p:nvSpPr>
          <p:cNvPr id="7" name="Cloud Callout 6"/>
          <p:cNvSpPr/>
          <p:nvPr/>
        </p:nvSpPr>
        <p:spPr>
          <a:xfrm flipH="1">
            <a:off x="5486400" y="1028700"/>
            <a:ext cx="1828800" cy="990600"/>
          </a:xfrm>
          <a:prstGeom prst="cloudCallout">
            <a:avLst>
              <a:gd name="adj1" fmla="val -26817"/>
              <a:gd name="adj2" fmla="val 128893"/>
            </a:avLst>
          </a:prstGeom>
          <a:solidFill>
            <a:srgbClr val="444E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Callout 7"/>
          <p:cNvSpPr/>
          <p:nvPr/>
        </p:nvSpPr>
        <p:spPr>
          <a:xfrm flipH="1">
            <a:off x="7315200" y="609600"/>
            <a:ext cx="1828800" cy="1066800"/>
          </a:xfrm>
          <a:prstGeom prst="wedgeEllipseCallout">
            <a:avLst>
              <a:gd name="adj1" fmla="val -50505"/>
              <a:gd name="adj2" fmla="val -87834"/>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7467600" y="914400"/>
            <a:ext cx="1676400" cy="461963"/>
          </a:xfrm>
          <a:prstGeom prst="rect">
            <a:avLst/>
          </a:prstGeom>
          <a:noFill/>
        </p:spPr>
        <p:txBody>
          <a:bodyPr>
            <a:spAutoFit/>
          </a:bodyPr>
          <a:lstStyle/>
          <a:p>
            <a:pPr algn="ctr">
              <a:defRPr/>
            </a:pPr>
            <a:r>
              <a:rPr lang="en-US" sz="2400" b="1" dirty="0">
                <a:solidFill>
                  <a:srgbClr val="F8F6E3"/>
                </a:solidFill>
                <a:latin typeface="+mn-lt"/>
              </a:rPr>
              <a:t>You’re evil!</a:t>
            </a:r>
          </a:p>
        </p:txBody>
      </p:sp>
      <p:sp>
        <p:nvSpPr>
          <p:cNvPr id="11" name="TextBox 10"/>
          <p:cNvSpPr txBox="1"/>
          <p:nvPr/>
        </p:nvSpPr>
        <p:spPr>
          <a:xfrm>
            <a:off x="5600700" y="1214438"/>
            <a:ext cx="1600200" cy="461962"/>
          </a:xfrm>
          <a:prstGeom prst="rect">
            <a:avLst/>
          </a:prstGeom>
          <a:noFill/>
        </p:spPr>
        <p:txBody>
          <a:bodyPr>
            <a:spAutoFit/>
          </a:bodyPr>
          <a:lstStyle/>
          <a:p>
            <a:pPr algn="ctr">
              <a:defRPr/>
            </a:pPr>
            <a:r>
              <a:rPr lang="en-US" sz="2400" b="1" dirty="0">
                <a:solidFill>
                  <a:srgbClr val="F8F6E3"/>
                </a:solidFill>
                <a:latin typeface="+mn-lt"/>
              </a:rPr>
              <a:t>Am I evil?</a:t>
            </a:r>
          </a:p>
        </p:txBody>
      </p:sp>
      <p:sp>
        <p:nvSpPr>
          <p:cNvPr id="12" name="Title 1"/>
          <p:cNvSpPr>
            <a:spLocks noGrp="1"/>
          </p:cNvSpPr>
          <p:nvPr>
            <p:ph type="title"/>
          </p:nvPr>
        </p:nvSpPr>
        <p:spPr>
          <a:xfrm>
            <a:off x="217488" y="149225"/>
            <a:ext cx="8229600" cy="1143000"/>
          </a:xfrm>
        </p:spPr>
        <p:txBody>
          <a:bodyPr>
            <a:normAutofit fontScale="90000"/>
          </a:bodyPr>
          <a:lstStyle/>
          <a:p>
            <a:pPr algn="l">
              <a:defRPr/>
            </a:pPr>
            <a:r>
              <a:rPr lang="en-US" sz="3600" b="1" i="1" dirty="0" smtClean="0">
                <a:solidFill>
                  <a:srgbClr val="A0366C"/>
                </a:solidFill>
              </a:rPr>
              <a:t>Schizophrenia Symptoms:</a:t>
            </a:r>
            <a:r>
              <a:rPr lang="en-US" b="1" dirty="0" smtClean="0">
                <a:solidFill>
                  <a:srgbClr val="A0366C"/>
                </a:solidFill>
              </a:rPr>
              <a:t/>
            </a:r>
            <a:br>
              <a:rPr lang="en-US" b="1" dirty="0" smtClean="0">
                <a:solidFill>
                  <a:srgbClr val="A0366C"/>
                </a:solidFill>
              </a:rPr>
            </a:br>
            <a:r>
              <a:rPr lang="en-US" b="1" dirty="0" smtClean="0">
                <a:solidFill>
                  <a:srgbClr val="A0366C"/>
                </a:solidFill>
              </a:rPr>
              <a:t>Disturbed Perceptions</a:t>
            </a:r>
            <a:endParaRPr lang="en-US" b="1" dirty="0">
              <a:solidFill>
                <a:srgbClr val="A0366C"/>
              </a:solidFill>
            </a:endParaRPr>
          </a:p>
        </p:txBody>
      </p:sp>
    </p:spTree>
    <p:extLst>
      <p:ext uri="{BB962C8B-B14F-4D97-AF65-F5344CB8AC3E}">
        <p14:creationId xmlns:p14="http://schemas.microsoft.com/office/powerpoint/2010/main" val="3117969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488" y="1411288"/>
            <a:ext cx="5018087" cy="4192587"/>
          </a:xfrm>
        </p:spPr>
        <p:txBody>
          <a:bodyPr/>
          <a:lstStyle/>
          <a:p>
            <a:pPr>
              <a:lnSpc>
                <a:spcPts val="2400"/>
              </a:lnSpc>
              <a:buClr>
                <a:schemeClr val="tx1"/>
              </a:buClr>
              <a:buFont typeface="Wingdings" pitchFamily="2" charset="2"/>
              <a:buChar char="§"/>
            </a:pPr>
            <a:r>
              <a:rPr lang="en-US" sz="2600" smtClean="0"/>
              <a:t>Odd and socially inappropriate responses such as looking bored or amused while hearing of a death</a:t>
            </a:r>
          </a:p>
          <a:p>
            <a:pPr>
              <a:lnSpc>
                <a:spcPts val="2400"/>
              </a:lnSpc>
              <a:buClr>
                <a:schemeClr val="tx1"/>
              </a:buClr>
              <a:buFont typeface="Wingdings" pitchFamily="2" charset="2"/>
              <a:buChar char="§"/>
            </a:pPr>
            <a:r>
              <a:rPr lang="en-US" sz="2600" b="1" smtClean="0">
                <a:solidFill>
                  <a:srgbClr val="444EA2"/>
                </a:solidFill>
              </a:rPr>
              <a:t>Flat affect</a:t>
            </a:r>
            <a:r>
              <a:rPr lang="en-US" sz="2600" smtClean="0"/>
              <a:t>: facial/body expression is “flat” with no visible emotional content</a:t>
            </a:r>
          </a:p>
          <a:p>
            <a:pPr>
              <a:lnSpc>
                <a:spcPts val="2400"/>
              </a:lnSpc>
              <a:buClr>
                <a:schemeClr val="tx1"/>
              </a:buClr>
              <a:buFont typeface="Wingdings" pitchFamily="2" charset="2"/>
              <a:buChar char="§"/>
            </a:pPr>
            <a:r>
              <a:rPr lang="en-US" sz="2600" smtClean="0"/>
              <a:t>Impaired </a:t>
            </a:r>
            <a:r>
              <a:rPr lang="en-US" sz="2600" u="sng" smtClean="0"/>
              <a:t>perception</a:t>
            </a:r>
            <a:r>
              <a:rPr lang="en-US" sz="2600" smtClean="0"/>
              <a:t> of emotions, including not “reading” others’ intentions and feelings</a:t>
            </a:r>
          </a:p>
        </p:txBody>
      </p:sp>
      <p:sp>
        <p:nvSpPr>
          <p:cNvPr id="5" name="Title 1"/>
          <p:cNvSpPr txBox="1">
            <a:spLocks/>
          </p:cNvSpPr>
          <p:nvPr/>
        </p:nvSpPr>
        <p:spPr bwMode="auto">
          <a:xfrm>
            <a:off x="217488" y="149225"/>
            <a:ext cx="8229600" cy="1143000"/>
          </a:xfrm>
          <a:prstGeom prst="rect">
            <a:avLst/>
          </a:prstGeom>
          <a:noFill/>
          <a:ln>
            <a:noFill/>
          </a:ln>
          <a:extLst/>
        </p:spPr>
        <p:txBody>
          <a:bodyPr anchor="ctr">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600" b="1" i="1" dirty="0" smtClean="0">
                <a:solidFill>
                  <a:srgbClr val="A0366C"/>
                </a:solidFill>
              </a:rPr>
              <a:t>Schizophrenia Symptoms:</a:t>
            </a:r>
            <a:r>
              <a:rPr lang="en-US" b="1" dirty="0" smtClean="0">
                <a:solidFill>
                  <a:srgbClr val="A0366C"/>
                </a:solidFill>
              </a:rPr>
              <a:t/>
            </a:r>
            <a:br>
              <a:rPr lang="en-US" b="1" dirty="0" smtClean="0">
                <a:solidFill>
                  <a:srgbClr val="A0366C"/>
                </a:solidFill>
              </a:rPr>
            </a:br>
            <a:r>
              <a:rPr lang="en-US" b="1" dirty="0" smtClean="0">
                <a:solidFill>
                  <a:srgbClr val="A0366C"/>
                </a:solidFill>
              </a:rPr>
              <a:t>Inappropriate Emotions</a:t>
            </a:r>
            <a:endParaRPr lang="en-US" b="1" dirty="0">
              <a:solidFill>
                <a:srgbClr val="A0366C"/>
              </a:solidFill>
            </a:endParaRPr>
          </a:p>
        </p:txBody>
      </p:sp>
      <p:sp>
        <p:nvSpPr>
          <p:cNvPr id="8" name="Smiley Face 7"/>
          <p:cNvSpPr/>
          <p:nvPr/>
        </p:nvSpPr>
        <p:spPr>
          <a:xfrm>
            <a:off x="5802313" y="2446338"/>
            <a:ext cx="3143250" cy="2994025"/>
          </a:xfrm>
          <a:prstGeom prst="smileyFace">
            <a:avLst>
              <a:gd name="adj" fmla="val 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38442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75" y="1401763"/>
            <a:ext cx="5270500" cy="4506912"/>
          </a:xfrm>
        </p:spPr>
        <p:txBody>
          <a:bodyPr>
            <a:noAutofit/>
          </a:bodyPr>
          <a:lstStyle/>
          <a:p>
            <a:pPr marL="0" indent="0">
              <a:lnSpc>
                <a:spcPts val="2400"/>
              </a:lnSpc>
              <a:buClr>
                <a:schemeClr val="tx1"/>
              </a:buClr>
              <a:buFont typeface="Arial" charset="0"/>
              <a:buNone/>
              <a:defRPr/>
            </a:pPr>
            <a:r>
              <a:rPr lang="en-US" sz="2600" dirty="0" smtClean="0"/>
              <a:t>Odd and </a:t>
            </a:r>
            <a:r>
              <a:rPr lang="en-US" sz="2600" dirty="0"/>
              <a:t>socially inappropriate behavior </a:t>
            </a:r>
            <a:r>
              <a:rPr lang="en-US" sz="2600" dirty="0" smtClean="0"/>
              <a:t>can </a:t>
            </a:r>
            <a:r>
              <a:rPr lang="en-US" sz="2600" dirty="0"/>
              <a:t>be caused by symptoms such as:</a:t>
            </a:r>
          </a:p>
          <a:p>
            <a:pPr>
              <a:lnSpc>
                <a:spcPts val="2400"/>
              </a:lnSpc>
              <a:buClr>
                <a:schemeClr val="tx1"/>
              </a:buClr>
              <a:buFont typeface="Wingdings" pitchFamily="2" charset="2"/>
              <a:buChar char="§"/>
              <a:defRPr/>
            </a:pPr>
            <a:r>
              <a:rPr lang="en-US" sz="2600" dirty="0" smtClean="0"/>
              <a:t>errors </a:t>
            </a:r>
            <a:r>
              <a:rPr lang="en-US" sz="2600" dirty="0"/>
              <a:t>in social </a:t>
            </a:r>
            <a:r>
              <a:rPr lang="en-US" sz="2600" dirty="0" smtClean="0"/>
              <a:t>perception. </a:t>
            </a:r>
            <a:endParaRPr lang="en-US" sz="2600" dirty="0"/>
          </a:p>
          <a:p>
            <a:pPr>
              <a:lnSpc>
                <a:spcPts val="2400"/>
              </a:lnSpc>
              <a:buClr>
                <a:schemeClr val="tx1"/>
              </a:buClr>
              <a:buFont typeface="Wingdings" pitchFamily="2" charset="2"/>
              <a:buChar char="§"/>
              <a:defRPr/>
            </a:pPr>
            <a:r>
              <a:rPr lang="en-US" sz="2600" dirty="0" smtClean="0"/>
              <a:t>disorganized</a:t>
            </a:r>
            <a:r>
              <a:rPr lang="en-US" sz="2600" dirty="0"/>
              <a:t>, unfiltered </a:t>
            </a:r>
            <a:r>
              <a:rPr lang="en-US" sz="2600" dirty="0" smtClean="0"/>
              <a:t>thinking. </a:t>
            </a:r>
            <a:endParaRPr lang="en-US" sz="2600" dirty="0"/>
          </a:p>
          <a:p>
            <a:pPr>
              <a:lnSpc>
                <a:spcPts val="2400"/>
              </a:lnSpc>
              <a:buClr>
                <a:schemeClr val="tx1"/>
              </a:buClr>
              <a:buFont typeface="Wingdings" pitchFamily="2" charset="2"/>
              <a:buChar char="§"/>
              <a:defRPr/>
            </a:pPr>
            <a:r>
              <a:rPr lang="en-US" sz="2600" dirty="0" smtClean="0"/>
              <a:t>delusions </a:t>
            </a:r>
            <a:r>
              <a:rPr lang="en-US" sz="2600" dirty="0"/>
              <a:t>and </a:t>
            </a:r>
            <a:r>
              <a:rPr lang="en-US" sz="2600" dirty="0" smtClean="0"/>
              <a:t>hallucinations</a:t>
            </a:r>
            <a:r>
              <a:rPr lang="en-US" sz="2600" dirty="0"/>
              <a:t>.</a:t>
            </a:r>
          </a:p>
          <a:p>
            <a:pPr>
              <a:lnSpc>
                <a:spcPts val="2400"/>
              </a:lnSpc>
              <a:buClr>
                <a:schemeClr val="tx1"/>
              </a:buClr>
              <a:buFont typeface="Wingdings" pitchFamily="2" charset="2"/>
              <a:buChar char="§"/>
              <a:defRPr/>
            </a:pPr>
            <a:endParaRPr lang="en-US" sz="2600" dirty="0"/>
          </a:p>
          <a:p>
            <a:pPr marL="0" indent="0">
              <a:lnSpc>
                <a:spcPts val="2400"/>
              </a:lnSpc>
              <a:buClr>
                <a:schemeClr val="tx1"/>
              </a:buClr>
              <a:buFont typeface="Arial" charset="0"/>
              <a:buNone/>
              <a:defRPr/>
            </a:pPr>
            <a:r>
              <a:rPr lang="en-US" sz="2600" dirty="0"/>
              <a:t>The </a:t>
            </a:r>
            <a:r>
              <a:rPr lang="en-US" sz="2600" dirty="0" smtClean="0"/>
              <a:t>schizophrenic body exhibits symptoms such as: </a:t>
            </a:r>
            <a:endParaRPr lang="en-US" sz="2600" dirty="0"/>
          </a:p>
          <a:p>
            <a:pPr>
              <a:lnSpc>
                <a:spcPts val="2400"/>
              </a:lnSpc>
              <a:buClr>
                <a:schemeClr val="tx1"/>
              </a:buClr>
              <a:buFont typeface="Wingdings" pitchFamily="2" charset="2"/>
              <a:buChar char="§"/>
              <a:defRPr/>
            </a:pPr>
            <a:r>
              <a:rPr lang="en-US" sz="2600" dirty="0" smtClean="0"/>
              <a:t>repetitive </a:t>
            </a:r>
            <a:r>
              <a:rPr lang="en-US" sz="2600" dirty="0"/>
              <a:t>behaviors such as </a:t>
            </a:r>
            <a:r>
              <a:rPr lang="en-US" sz="2600" dirty="0" smtClean="0"/>
              <a:t>rocking and rubbing. </a:t>
            </a:r>
            <a:endParaRPr lang="en-US" sz="2600" dirty="0"/>
          </a:p>
          <a:p>
            <a:pPr>
              <a:lnSpc>
                <a:spcPts val="2400"/>
              </a:lnSpc>
              <a:buClr>
                <a:schemeClr val="tx1"/>
              </a:buClr>
              <a:buFont typeface="Wingdings" pitchFamily="2" charset="2"/>
              <a:buChar char="§"/>
              <a:defRPr/>
            </a:pPr>
            <a:r>
              <a:rPr lang="en-US" sz="2600" b="1" dirty="0" smtClean="0">
                <a:solidFill>
                  <a:srgbClr val="444EA2"/>
                </a:solidFill>
              </a:rPr>
              <a:t>catatonia</a:t>
            </a:r>
            <a:r>
              <a:rPr lang="en-US" sz="2600" dirty="0" smtClean="0"/>
              <a:t>, such as sitting motionless and unresponsive </a:t>
            </a:r>
            <a:r>
              <a:rPr lang="en-US" sz="2600" dirty="0"/>
              <a:t>for hours.</a:t>
            </a:r>
          </a:p>
        </p:txBody>
      </p:sp>
      <p:sp>
        <p:nvSpPr>
          <p:cNvPr id="6" name="Title 1"/>
          <p:cNvSpPr txBox="1">
            <a:spLocks/>
          </p:cNvSpPr>
          <p:nvPr/>
        </p:nvSpPr>
        <p:spPr bwMode="auto">
          <a:xfrm>
            <a:off x="217488" y="149225"/>
            <a:ext cx="8229600" cy="1143000"/>
          </a:xfrm>
          <a:prstGeom prst="rect">
            <a:avLst/>
          </a:prstGeom>
          <a:noFill/>
          <a:ln>
            <a:noFill/>
          </a:ln>
          <a:extLst/>
        </p:spPr>
        <p:txBody>
          <a:bodyPr anchor="ctr">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600" b="1" i="1" dirty="0" smtClean="0">
                <a:solidFill>
                  <a:srgbClr val="A0366C"/>
                </a:solidFill>
              </a:rPr>
              <a:t>Schizophrenia Symptoms:</a:t>
            </a:r>
            <a:r>
              <a:rPr lang="en-US" b="1" dirty="0" smtClean="0">
                <a:solidFill>
                  <a:srgbClr val="A0366C"/>
                </a:solidFill>
              </a:rPr>
              <a:t/>
            </a:r>
            <a:br>
              <a:rPr lang="en-US" b="1" dirty="0" smtClean="0">
                <a:solidFill>
                  <a:srgbClr val="A0366C"/>
                </a:solidFill>
              </a:rPr>
            </a:br>
            <a:r>
              <a:rPr lang="en-US" b="1" dirty="0" smtClean="0">
                <a:solidFill>
                  <a:srgbClr val="A0366C"/>
                </a:solidFill>
              </a:rPr>
              <a:t>Inappropriate Actions/Behavior</a:t>
            </a:r>
            <a:endParaRPr lang="en-US" b="1" dirty="0">
              <a:solidFill>
                <a:srgbClr val="A0366C"/>
              </a:solidFill>
            </a:endParaRPr>
          </a:p>
        </p:txBody>
      </p:sp>
      <p:sp>
        <p:nvSpPr>
          <p:cNvPr id="7" name="Smiley Face 6"/>
          <p:cNvSpPr/>
          <p:nvPr/>
        </p:nvSpPr>
        <p:spPr>
          <a:xfrm>
            <a:off x="5802313" y="2446338"/>
            <a:ext cx="3143250" cy="2994025"/>
          </a:xfrm>
          <a:prstGeom prst="smileyFace">
            <a:avLst>
              <a:gd name="adj" fmla="val 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14996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32" presetClass="emph" presetSubtype="0" repeatCount="indefinite" fill="hold" grpId="0" nodeType="withEffect">
                                  <p:stCondLst>
                                    <p:cond delay="0"/>
                                  </p:stCondLst>
                                  <p:endCondLst>
                                    <p:cond evt="onNext" delay="0">
                                      <p:tgtEl>
                                        <p:sldTgt/>
                                      </p:tgtEl>
                                    </p:cond>
                                  </p:end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0"/>
            <a:ext cx="4697413" cy="1793875"/>
          </a:xfrm>
          <a:solidFill>
            <a:srgbClr val="444EA2"/>
          </a:solidFill>
        </p:spPr>
        <p:txBody>
          <a:bodyPr lIns="274320"/>
          <a:lstStyle/>
          <a:p>
            <a:pPr algn="l" eaLnBrk="1" hangingPunct="1">
              <a:lnSpc>
                <a:spcPts val="4200"/>
              </a:lnSpc>
            </a:pPr>
            <a:r>
              <a:rPr lang="en-US" b="1" smtClean="0">
                <a:solidFill>
                  <a:srgbClr val="F8F6E3"/>
                </a:solidFill>
              </a:rPr>
              <a:t>Onset and Development of Schizophrenia</a:t>
            </a:r>
            <a:endParaRPr lang="en-US" sz="3200" b="1" smtClean="0">
              <a:solidFill>
                <a:srgbClr val="F8F6E3"/>
              </a:solidFill>
            </a:endParaRPr>
          </a:p>
        </p:txBody>
      </p:sp>
      <p:sp>
        <p:nvSpPr>
          <p:cNvPr id="3" name="Content Placeholder 2"/>
          <p:cNvSpPr>
            <a:spLocks noGrp="1"/>
          </p:cNvSpPr>
          <p:nvPr>
            <p:ph idx="1"/>
          </p:nvPr>
        </p:nvSpPr>
        <p:spPr>
          <a:xfrm>
            <a:off x="95250" y="1985963"/>
            <a:ext cx="4237038" cy="1911350"/>
          </a:xfrm>
        </p:spPr>
        <p:txBody>
          <a:bodyPr/>
          <a:lstStyle/>
          <a:p>
            <a:pPr eaLnBrk="1" hangingPunct="1">
              <a:lnSpc>
                <a:spcPts val="2400"/>
              </a:lnSpc>
              <a:spcBef>
                <a:spcPct val="0"/>
              </a:spcBef>
              <a:spcAft>
                <a:spcPts val="600"/>
              </a:spcAft>
              <a:buFont typeface="Wingdings" pitchFamily="2" charset="2"/>
              <a:buChar char="§"/>
            </a:pPr>
            <a:r>
              <a:rPr lang="en-US" sz="2600" b="1" smtClean="0"/>
              <a:t>Onset:</a:t>
            </a:r>
            <a:r>
              <a:rPr lang="en-US" sz="2600" smtClean="0"/>
              <a:t> Typically, schizophrenic symptoms appear at the end of adolescence and in early adulthood, later for women than for men.</a:t>
            </a:r>
          </a:p>
          <a:p>
            <a:pPr eaLnBrk="1" hangingPunct="1">
              <a:lnSpc>
                <a:spcPts val="2400"/>
              </a:lnSpc>
              <a:spcBef>
                <a:spcPct val="0"/>
              </a:spcBef>
              <a:spcAft>
                <a:spcPts val="600"/>
              </a:spcAft>
              <a:buFont typeface="Wingdings" pitchFamily="2" charset="2"/>
              <a:buChar char="§"/>
            </a:pPr>
            <a:r>
              <a:rPr lang="en-US" sz="2600" b="1" smtClean="0"/>
              <a:t>Prevalence:</a:t>
            </a:r>
            <a:r>
              <a:rPr lang="en-US" sz="2600" smtClean="0"/>
              <a:t> Nearly 1 in 100 people develop schizophrenia, slightly more men than women. </a:t>
            </a:r>
          </a:p>
          <a:p>
            <a:pPr eaLnBrk="1" hangingPunct="1">
              <a:lnSpc>
                <a:spcPts val="2400"/>
              </a:lnSpc>
              <a:spcBef>
                <a:spcPct val="0"/>
              </a:spcBef>
              <a:spcAft>
                <a:spcPts val="600"/>
              </a:spcAft>
              <a:buFont typeface="Wingdings" pitchFamily="2" charset="2"/>
              <a:buChar char="§"/>
            </a:pPr>
            <a:r>
              <a:rPr lang="en-US" sz="2600" b="1" smtClean="0"/>
              <a:t>Development: </a:t>
            </a:r>
            <a:r>
              <a:rPr lang="en-US" sz="2600" smtClean="0"/>
              <a:t>The course of schizophrenia can be acute/reactive or chronic.</a:t>
            </a:r>
          </a:p>
          <a:p>
            <a:pPr eaLnBrk="1" hangingPunct="1">
              <a:lnSpc>
                <a:spcPts val="2400"/>
              </a:lnSpc>
              <a:spcBef>
                <a:spcPct val="0"/>
              </a:spcBef>
              <a:spcAft>
                <a:spcPts val="600"/>
              </a:spcAft>
              <a:buFont typeface="Wingdings" pitchFamily="2" charset="2"/>
              <a:buChar char="§"/>
            </a:pPr>
            <a:endParaRPr lang="en-US" sz="2600" smtClean="0"/>
          </a:p>
        </p:txBody>
      </p:sp>
      <p:sp>
        <p:nvSpPr>
          <p:cNvPr id="5" name="Content Placeholder 2"/>
          <p:cNvSpPr txBox="1">
            <a:spLocks/>
          </p:cNvSpPr>
          <p:nvPr/>
        </p:nvSpPr>
        <p:spPr bwMode="auto">
          <a:xfrm>
            <a:off x="4518025" y="0"/>
            <a:ext cx="4625975" cy="6858000"/>
          </a:xfrm>
          <a:prstGeom prst="rect">
            <a:avLst/>
          </a:prstGeom>
          <a:solidFill>
            <a:srgbClr val="3AA082"/>
          </a:solidFill>
          <a:ln>
            <a:noFill/>
          </a:ln>
          <a:extLst/>
        </p:spPr>
        <p:txBody>
          <a:bodyPr lIns="1828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400"/>
              </a:lnSpc>
              <a:spcBef>
                <a:spcPts val="0"/>
              </a:spcBef>
              <a:spcAft>
                <a:spcPts val="600"/>
              </a:spcAft>
              <a:buFont typeface="Arial" charset="0"/>
              <a:buNone/>
              <a:defRPr/>
            </a:pPr>
            <a:r>
              <a:rPr lang="en-US" sz="3600" b="1" dirty="0">
                <a:solidFill>
                  <a:srgbClr val="F8F6E3"/>
                </a:solidFill>
              </a:rPr>
              <a:t>Course of Schizophrenia</a:t>
            </a:r>
            <a:endParaRPr lang="en-US" sz="3600" b="1" dirty="0" smtClean="0">
              <a:solidFill>
                <a:srgbClr val="F8F6E3"/>
              </a:solidFill>
            </a:endParaRPr>
          </a:p>
          <a:p>
            <a:pPr marL="0" indent="0">
              <a:lnSpc>
                <a:spcPts val="2400"/>
              </a:lnSpc>
              <a:spcBef>
                <a:spcPts val="0"/>
              </a:spcBef>
              <a:spcAft>
                <a:spcPts val="600"/>
              </a:spcAft>
              <a:buFont typeface="Arial" charset="0"/>
              <a:buNone/>
              <a:defRPr/>
            </a:pPr>
            <a:r>
              <a:rPr lang="en-US" sz="2600" b="1" dirty="0" smtClean="0">
                <a:solidFill>
                  <a:schemeClr val="accent6">
                    <a:lumMod val="60000"/>
                    <a:lumOff val="40000"/>
                  </a:schemeClr>
                </a:solidFill>
              </a:rPr>
              <a:t>Acute/Reactive</a:t>
            </a:r>
            <a:r>
              <a:rPr lang="en-US" sz="2600" dirty="0" smtClean="0">
                <a:solidFill>
                  <a:srgbClr val="F8F6E3"/>
                </a:solidFill>
              </a:rPr>
              <a:t> </a:t>
            </a:r>
            <a:r>
              <a:rPr lang="en-US" sz="2600" b="1" dirty="0" smtClean="0">
                <a:solidFill>
                  <a:srgbClr val="F8F6E3"/>
                </a:solidFill>
              </a:rPr>
              <a:t>Schizophrenia</a:t>
            </a:r>
            <a:r>
              <a:rPr lang="en-US" sz="2600" dirty="0" smtClean="0">
                <a:solidFill>
                  <a:srgbClr val="F8F6E3"/>
                </a:solidFill>
              </a:rPr>
              <a:t> In reaction to stress, some people develop positive symptoms such as hallucinations. </a:t>
            </a:r>
          </a:p>
          <a:p>
            <a:pPr lvl="1">
              <a:lnSpc>
                <a:spcPts val="2400"/>
              </a:lnSpc>
              <a:spcBef>
                <a:spcPts val="0"/>
              </a:spcBef>
              <a:spcAft>
                <a:spcPts val="600"/>
              </a:spcAft>
              <a:defRPr/>
            </a:pPr>
            <a:r>
              <a:rPr lang="en-US" sz="2600" dirty="0" smtClean="0">
                <a:solidFill>
                  <a:srgbClr val="F8F6E3"/>
                </a:solidFill>
              </a:rPr>
              <a:t>Recovery is likely.</a:t>
            </a:r>
          </a:p>
          <a:p>
            <a:pPr marL="0" indent="0">
              <a:lnSpc>
                <a:spcPts val="2400"/>
              </a:lnSpc>
              <a:spcBef>
                <a:spcPts val="0"/>
              </a:spcBef>
              <a:spcAft>
                <a:spcPts val="600"/>
              </a:spcAft>
              <a:buFont typeface="Arial" charset="0"/>
              <a:buNone/>
              <a:defRPr/>
            </a:pPr>
            <a:r>
              <a:rPr lang="en-US" sz="2600" b="1" dirty="0" smtClean="0">
                <a:solidFill>
                  <a:schemeClr val="accent6">
                    <a:lumMod val="60000"/>
                    <a:lumOff val="40000"/>
                  </a:schemeClr>
                </a:solidFill>
              </a:rPr>
              <a:t>Chronic/Process</a:t>
            </a:r>
            <a:r>
              <a:rPr lang="en-US" sz="2600" b="1" dirty="0" smtClean="0">
                <a:solidFill>
                  <a:srgbClr val="F8F6E3"/>
                </a:solidFill>
              </a:rPr>
              <a:t> Schizophrenia</a:t>
            </a:r>
            <a:r>
              <a:rPr lang="en-US" sz="2600" dirty="0" smtClean="0">
                <a:solidFill>
                  <a:srgbClr val="F8F6E3"/>
                </a:solidFill>
              </a:rPr>
              <a:t> develops slowly, with more negative symptoms such as flat affect and social withdrawal.</a:t>
            </a:r>
          </a:p>
          <a:p>
            <a:pPr lvl="1">
              <a:lnSpc>
                <a:spcPts val="2400"/>
              </a:lnSpc>
              <a:spcBef>
                <a:spcPts val="0"/>
              </a:spcBef>
              <a:spcAft>
                <a:spcPts val="600"/>
              </a:spcAft>
              <a:defRPr/>
            </a:pPr>
            <a:r>
              <a:rPr lang="en-US" sz="2600" dirty="0" smtClean="0">
                <a:solidFill>
                  <a:srgbClr val="F8F6E3"/>
                </a:solidFill>
              </a:rPr>
              <a:t>With treatment and support, there may be periods of a normal life, but not a cure.</a:t>
            </a:r>
          </a:p>
          <a:p>
            <a:pPr lvl="1">
              <a:lnSpc>
                <a:spcPts val="2400"/>
              </a:lnSpc>
              <a:spcBef>
                <a:spcPts val="0"/>
              </a:spcBef>
              <a:spcAft>
                <a:spcPts val="600"/>
              </a:spcAft>
              <a:defRPr/>
            </a:pPr>
            <a:r>
              <a:rPr lang="en-US" sz="2600" dirty="0" smtClean="0">
                <a:solidFill>
                  <a:srgbClr val="F8F6E3"/>
                </a:solidFill>
              </a:rPr>
              <a:t>Without treatment, this type of schizophrenia often leads to poverty and social problems.</a:t>
            </a:r>
          </a:p>
          <a:p>
            <a:pPr>
              <a:lnSpc>
                <a:spcPts val="2400"/>
              </a:lnSpc>
              <a:spcBef>
                <a:spcPts val="0"/>
              </a:spcBef>
              <a:spcAft>
                <a:spcPts val="600"/>
              </a:spcAft>
              <a:defRPr/>
            </a:pPr>
            <a:endParaRPr lang="en-US" sz="2600" dirty="0">
              <a:solidFill>
                <a:srgbClr val="F8F6E3"/>
              </a:solidFill>
            </a:endParaRPr>
          </a:p>
        </p:txBody>
      </p:sp>
    </p:spTree>
    <p:extLst>
      <p:ext uri="{BB962C8B-B14F-4D97-AF65-F5344CB8AC3E}">
        <p14:creationId xmlns:p14="http://schemas.microsoft.com/office/powerpoint/2010/main" val="2233584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MyersExp8e_fig_13_02.jpg"/>
          <p:cNvPicPr>
            <a:picLocks noChangeAspect="1"/>
          </p:cNvPicPr>
          <p:nvPr/>
        </p:nvPicPr>
        <p:blipFill>
          <a:blip r:embed="rId3" cstate="print"/>
          <a:srcRect/>
          <a:stretch>
            <a:fillRect/>
          </a:stretch>
        </p:blipFill>
        <p:spPr>
          <a:xfrm>
            <a:off x="3048000" y="2651125"/>
            <a:ext cx="3124200" cy="3770313"/>
          </a:xfrm>
          <a:prstGeom prst="rect">
            <a:avLst/>
          </a:prstGeom>
          <a:effectLst>
            <a:outerShdw blurRad="50800" dist="38100" dir="2700000" algn="tl" rotWithShape="0">
              <a:prstClr val="black">
                <a:alpha val="40000"/>
              </a:prstClr>
            </a:outerShdw>
          </a:effectLst>
        </p:spPr>
      </p:pic>
      <p:sp>
        <p:nvSpPr>
          <p:cNvPr id="49155" name="Title 1"/>
          <p:cNvSpPr>
            <a:spLocks noGrp="1"/>
          </p:cNvSpPr>
          <p:nvPr>
            <p:ph type="title"/>
          </p:nvPr>
        </p:nvSpPr>
        <p:spPr>
          <a:xfrm>
            <a:off x="457200" y="274638"/>
            <a:ext cx="8229600" cy="1782762"/>
          </a:xfrm>
        </p:spPr>
        <p:txBody>
          <a:bodyPr/>
          <a:lstStyle/>
          <a:p>
            <a:pPr>
              <a:lnSpc>
                <a:spcPts val="3600"/>
              </a:lnSpc>
            </a:pPr>
            <a:r>
              <a:rPr lang="en-US" b="1" smtClean="0">
                <a:solidFill>
                  <a:srgbClr val="F36F21"/>
                </a:solidFill>
              </a:rPr>
              <a:t/>
            </a:r>
            <a:br>
              <a:rPr lang="en-US" b="1" smtClean="0">
                <a:solidFill>
                  <a:srgbClr val="F36F21"/>
                </a:solidFill>
              </a:rPr>
            </a:br>
            <a:r>
              <a:rPr lang="en-US" b="1" smtClean="0">
                <a:solidFill>
                  <a:srgbClr val="F36F21"/>
                </a:solidFill>
              </a:rPr>
              <a:t>Why Does Depression Have so Many Symptoms?</a:t>
            </a:r>
          </a:p>
        </p:txBody>
      </p:sp>
      <p:pic>
        <p:nvPicPr>
          <p:cNvPr id="4" name="Content Placeholder 3" descr="MyersExp8e_fig_13_02.jpg"/>
          <p:cNvPicPr>
            <a:picLocks noGrp="1" noChangeAspect="1"/>
          </p:cNvPicPr>
          <p:nvPr>
            <p:ph idx="1"/>
          </p:nvPr>
        </p:nvPicPr>
        <p:blipFill rotWithShape="1">
          <a:blip r:embed="rId4" cstate="print"/>
          <a:srcRect l="5000" b="62845"/>
          <a:stretch/>
        </p:blipFill>
        <p:spPr>
          <a:xfrm>
            <a:off x="152400" y="2373313"/>
            <a:ext cx="2895600" cy="1562100"/>
          </a:xfrm>
          <a:ln w="19050">
            <a:solidFill>
              <a:schemeClr val="tx1"/>
            </a:solidFill>
          </a:ln>
          <a:effectLst>
            <a:outerShdw blurRad="50800" dist="38100" dir="2700000" algn="tl" rotWithShape="0">
              <a:prstClr val="black">
                <a:alpha val="40000"/>
              </a:prstClr>
            </a:outerShdw>
          </a:effectLst>
        </p:spPr>
      </p:pic>
      <p:pic>
        <p:nvPicPr>
          <p:cNvPr id="8" name="Content Placeholder 3" descr="MyersExp8e_fig_13_02.jpg"/>
          <p:cNvPicPr>
            <a:picLocks noChangeAspect="1"/>
          </p:cNvPicPr>
          <p:nvPr/>
        </p:nvPicPr>
        <p:blipFill rotWithShape="1">
          <a:blip r:embed="rId5" cstate="print"/>
          <a:srcRect t="1960" r="6625" b="65292"/>
          <a:stretch/>
        </p:blipFill>
        <p:spPr>
          <a:xfrm>
            <a:off x="6172200" y="2651125"/>
            <a:ext cx="2846388" cy="1417638"/>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Content Placeholder 3" descr="MyersExp8e_fig_13_02.jpg"/>
          <p:cNvPicPr>
            <a:picLocks noChangeAspect="1"/>
          </p:cNvPicPr>
          <p:nvPr/>
        </p:nvPicPr>
        <p:blipFill rotWithShape="1">
          <a:blip r:embed="rId4" cstate="print"/>
          <a:srcRect t="46281"/>
          <a:stretch/>
        </p:blipFill>
        <p:spPr bwMode="auto">
          <a:xfrm>
            <a:off x="152400" y="4164013"/>
            <a:ext cx="3048000" cy="22574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p:spPr>
      </p:pic>
      <p:pic>
        <p:nvPicPr>
          <p:cNvPr id="9" name="Content Placeholder 3" descr="MyersExp8e_fig_13_02.jpg"/>
          <p:cNvPicPr>
            <a:picLocks noChangeAspect="1"/>
          </p:cNvPicPr>
          <p:nvPr/>
        </p:nvPicPr>
        <p:blipFill rotWithShape="1">
          <a:blip r:embed="rId5" cstate="print"/>
          <a:srcRect t="48881" b="3521"/>
          <a:stretch/>
        </p:blipFill>
        <p:spPr>
          <a:xfrm>
            <a:off x="6172200" y="4640263"/>
            <a:ext cx="2971800" cy="2060575"/>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79323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Subtypes of Schizophrenia </a:t>
            </a:r>
          </a:p>
        </p:txBody>
      </p:sp>
      <p:graphicFrame>
        <p:nvGraphicFramePr>
          <p:cNvPr id="4" name="Content Placeholder 3"/>
          <p:cNvGraphicFramePr>
            <a:graphicFrameLocks noGrp="1"/>
          </p:cNvGraphicFramePr>
          <p:nvPr>
            <p:ph idx="1"/>
          </p:nvPr>
        </p:nvGraphicFramePr>
        <p:xfrm>
          <a:off x="334108" y="1108710"/>
          <a:ext cx="8352692" cy="574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6566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228600" y="1417638"/>
            <a:ext cx="2857500" cy="1074737"/>
          </a:xfrm>
        </p:spPr>
        <p:txBody>
          <a:bodyPr/>
          <a:lstStyle/>
          <a:p>
            <a:pPr marL="0" indent="0">
              <a:lnSpc>
                <a:spcPts val="2400"/>
              </a:lnSpc>
              <a:spcBef>
                <a:spcPct val="0"/>
              </a:spcBef>
              <a:spcAft>
                <a:spcPts val="1200"/>
              </a:spcAft>
              <a:buFont typeface="Arial" charset="0"/>
              <a:buNone/>
            </a:pPr>
            <a:r>
              <a:rPr lang="en-US" sz="2600" smtClean="0">
                <a:solidFill>
                  <a:srgbClr val="3AA082"/>
                </a:solidFill>
              </a:rPr>
              <a:t>What’s going on in the brain in schizophrenia?</a:t>
            </a:r>
          </a:p>
        </p:txBody>
      </p:sp>
      <p:sp>
        <p:nvSpPr>
          <p:cNvPr id="4" name="Content Placeholder 2"/>
          <p:cNvSpPr txBox="1">
            <a:spLocks/>
          </p:cNvSpPr>
          <p:nvPr/>
        </p:nvSpPr>
        <p:spPr bwMode="auto">
          <a:xfrm>
            <a:off x="3360738" y="2509838"/>
            <a:ext cx="5597525" cy="4167187"/>
          </a:xfrm>
          <a:prstGeom prst="rect">
            <a:avLst/>
          </a:prstGeom>
          <a:noFill/>
          <a:ln w="9525">
            <a:noFill/>
            <a:miter lim="800000"/>
            <a:headEnd/>
            <a:tailEnd/>
          </a:ln>
        </p:spPr>
        <p:txBody>
          <a:bodyPr/>
          <a:lstStyle/>
          <a:p>
            <a:pPr marL="342900" indent="-342900" eaLnBrk="0" hangingPunct="0">
              <a:lnSpc>
                <a:spcPts val="2400"/>
              </a:lnSpc>
              <a:spcAft>
                <a:spcPts val="600"/>
              </a:spcAft>
              <a:buFont typeface="Wingdings" pitchFamily="2" charset="2"/>
              <a:buChar char="§"/>
            </a:pPr>
            <a:r>
              <a:rPr lang="en-US" sz="2600">
                <a:latin typeface="Calibri" pitchFamily="34" charset="0"/>
              </a:rPr>
              <a:t>Too many</a:t>
            </a:r>
            <a:r>
              <a:rPr lang="en-US" sz="2600" b="1">
                <a:solidFill>
                  <a:srgbClr val="0000FF"/>
                </a:solidFill>
                <a:latin typeface="Calibri" pitchFamily="34" charset="0"/>
              </a:rPr>
              <a:t> </a:t>
            </a:r>
            <a:r>
              <a:rPr lang="en-US" sz="2600" b="1">
                <a:solidFill>
                  <a:srgbClr val="444EA2"/>
                </a:solidFill>
                <a:latin typeface="Calibri" pitchFamily="34" charset="0"/>
              </a:rPr>
              <a:t>dopamine/D4 receptors </a:t>
            </a:r>
            <a:r>
              <a:rPr lang="en-US" sz="2600">
                <a:latin typeface="Calibri" pitchFamily="34" charset="0"/>
              </a:rPr>
              <a:t>help to explain paranoia and hallucinations; it’s like taking amphetamine overdoses all the time.</a:t>
            </a:r>
          </a:p>
          <a:p>
            <a:pPr marL="342900" indent="-342900" eaLnBrk="0" hangingPunct="0">
              <a:lnSpc>
                <a:spcPts val="2400"/>
              </a:lnSpc>
              <a:spcAft>
                <a:spcPts val="600"/>
              </a:spcAft>
              <a:buFont typeface="Wingdings" pitchFamily="2" charset="2"/>
              <a:buChar char="§"/>
            </a:pPr>
            <a:r>
              <a:rPr lang="en-US" sz="2600">
                <a:latin typeface="Calibri" pitchFamily="34" charset="0"/>
              </a:rPr>
              <a:t>Poor coordination of neural firing in the </a:t>
            </a:r>
            <a:r>
              <a:rPr lang="en-US" sz="2600" b="1">
                <a:solidFill>
                  <a:srgbClr val="444EA2"/>
                </a:solidFill>
                <a:latin typeface="Calibri" pitchFamily="34" charset="0"/>
              </a:rPr>
              <a:t>frontal lobes</a:t>
            </a:r>
            <a:r>
              <a:rPr lang="en-US" sz="2600">
                <a:latin typeface="Calibri" pitchFamily="34" charset="0"/>
              </a:rPr>
              <a:t> impairs judgment and self-control.</a:t>
            </a:r>
          </a:p>
          <a:p>
            <a:pPr marL="342900" indent="-342900" eaLnBrk="0" hangingPunct="0">
              <a:lnSpc>
                <a:spcPts val="2400"/>
              </a:lnSpc>
              <a:spcAft>
                <a:spcPts val="600"/>
              </a:spcAft>
              <a:buFont typeface="Wingdings" pitchFamily="2" charset="2"/>
              <a:buChar char="§"/>
            </a:pPr>
            <a:r>
              <a:rPr lang="en-US" sz="2600">
                <a:latin typeface="Calibri" pitchFamily="34" charset="0"/>
              </a:rPr>
              <a:t>The </a:t>
            </a:r>
            <a:r>
              <a:rPr lang="en-US" sz="2600" b="1">
                <a:solidFill>
                  <a:srgbClr val="444EA2"/>
                </a:solidFill>
                <a:latin typeface="Calibri" pitchFamily="34" charset="0"/>
              </a:rPr>
              <a:t>thalamus</a:t>
            </a:r>
            <a:r>
              <a:rPr lang="en-US" sz="2600">
                <a:latin typeface="Calibri" pitchFamily="34" charset="0"/>
              </a:rPr>
              <a:t> fires during hallucinations as if real sensations were being received.</a:t>
            </a:r>
          </a:p>
          <a:p>
            <a:pPr marL="342900" indent="-342900" eaLnBrk="0" hangingPunct="0">
              <a:lnSpc>
                <a:spcPts val="2400"/>
              </a:lnSpc>
              <a:spcAft>
                <a:spcPts val="600"/>
              </a:spcAft>
              <a:buFont typeface="Wingdings" pitchFamily="2" charset="2"/>
              <a:buChar char="§"/>
            </a:pPr>
            <a:r>
              <a:rPr lang="en-US" sz="2600">
                <a:latin typeface="Calibri" pitchFamily="34" charset="0"/>
              </a:rPr>
              <a:t>There is general </a:t>
            </a:r>
            <a:r>
              <a:rPr lang="en-US" sz="2600" b="1">
                <a:solidFill>
                  <a:srgbClr val="444EA2"/>
                </a:solidFill>
                <a:latin typeface="Calibri" pitchFamily="34" charset="0"/>
              </a:rPr>
              <a:t>shrinking</a:t>
            </a:r>
            <a:r>
              <a:rPr lang="en-US" sz="2600">
                <a:latin typeface="Calibri" pitchFamily="34" charset="0"/>
              </a:rPr>
              <a:t> of many </a:t>
            </a:r>
            <a:r>
              <a:rPr lang="en-US" sz="2600" b="1">
                <a:solidFill>
                  <a:srgbClr val="444EA2"/>
                </a:solidFill>
                <a:latin typeface="Calibri" pitchFamily="34" charset="0"/>
              </a:rPr>
              <a:t>brain</a:t>
            </a:r>
            <a:r>
              <a:rPr lang="en-US" sz="2600">
                <a:latin typeface="Calibri" pitchFamily="34" charset="0"/>
              </a:rPr>
              <a:t> areas and connections between them.</a:t>
            </a:r>
          </a:p>
        </p:txBody>
      </p:sp>
      <p:sp>
        <p:nvSpPr>
          <p:cNvPr id="6" name="Right Arrow Callout 5"/>
          <p:cNvSpPr/>
          <p:nvPr/>
        </p:nvSpPr>
        <p:spPr>
          <a:xfrm>
            <a:off x="103188" y="1235075"/>
            <a:ext cx="4411662" cy="1382713"/>
          </a:xfrm>
          <a:prstGeom prst="rightArrowCallout">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a:spLocks noChangeArrowheads="1"/>
          </p:cNvSpPr>
          <p:nvPr/>
        </p:nvSpPr>
        <p:spPr bwMode="auto">
          <a:xfrm>
            <a:off x="4611688" y="1417638"/>
            <a:ext cx="3503612" cy="1016000"/>
          </a:xfrm>
          <a:prstGeom prst="rect">
            <a:avLst/>
          </a:prstGeom>
          <a:noFill/>
          <a:ln w="9525">
            <a:noFill/>
            <a:miter lim="800000"/>
            <a:headEnd/>
            <a:tailEnd/>
          </a:ln>
        </p:spPr>
        <p:txBody>
          <a:bodyPr>
            <a:spAutoFit/>
          </a:bodyPr>
          <a:lstStyle/>
          <a:p>
            <a:pPr algn="ctr">
              <a:lnSpc>
                <a:spcPts val="2400"/>
              </a:lnSpc>
              <a:spcAft>
                <a:spcPts val="600"/>
              </a:spcAft>
            </a:pPr>
            <a:r>
              <a:rPr lang="en-US" sz="2800" b="1">
                <a:solidFill>
                  <a:srgbClr val="3AA082"/>
                </a:solidFill>
              </a:rPr>
              <a:t>Abnormal brain structure and activity</a:t>
            </a:r>
            <a:endParaRPr lang="en-US" sz="2600" b="1">
              <a:solidFill>
                <a:srgbClr val="3AA082"/>
              </a:solidFill>
            </a:endParaRPr>
          </a:p>
        </p:txBody>
      </p:sp>
      <p:pic>
        <p:nvPicPr>
          <p:cNvPr id="1026" name="Picture 2" descr="E:\Healthcare, Science &amp; Discovery stockbyte\16396HSD.jpg"/>
          <p:cNvPicPr>
            <a:picLocks noChangeAspect="1" noChangeArrowheads="1"/>
          </p:cNvPicPr>
          <p:nvPr/>
        </p:nvPicPr>
        <p:blipFill>
          <a:blip r:embed="rId3" cstate="print"/>
          <a:srcRect/>
          <a:stretch>
            <a:fillRect/>
          </a:stretch>
        </p:blipFill>
        <p:spPr bwMode="auto">
          <a:xfrm>
            <a:off x="396875" y="2960688"/>
            <a:ext cx="2540000" cy="3371850"/>
          </a:xfrm>
          <a:prstGeom prst="rect">
            <a:avLst/>
          </a:prstGeom>
          <a:ln>
            <a:noFill/>
          </a:ln>
          <a:effectLst>
            <a:outerShdw blurRad="292100" dist="139700" dir="2700000" algn="tl" rotWithShape="0">
              <a:srgbClr val="333333">
                <a:alpha val="65000"/>
              </a:srgbClr>
            </a:outerShdw>
          </a:effectLst>
          <a:extLst/>
        </p:spPr>
      </p:pic>
      <p:sp>
        <p:nvSpPr>
          <p:cNvPr id="68615" name="Title 1"/>
          <p:cNvSpPr txBox="1">
            <a:spLocks/>
          </p:cNvSpPr>
          <p:nvPr/>
        </p:nvSpPr>
        <p:spPr bwMode="auto">
          <a:xfrm>
            <a:off x="0" y="0"/>
            <a:ext cx="9144000" cy="973138"/>
          </a:xfrm>
          <a:prstGeom prst="rect">
            <a:avLst/>
          </a:prstGeom>
          <a:solidFill>
            <a:srgbClr val="3AA082"/>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Understanding Schizophrenia</a:t>
            </a:r>
          </a:p>
        </p:txBody>
      </p:sp>
    </p:spTree>
    <p:extLst>
      <p:ext uri="{BB962C8B-B14F-4D97-AF65-F5344CB8AC3E}">
        <p14:creationId xmlns:p14="http://schemas.microsoft.com/office/powerpoint/2010/main" val="2971855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9144000" cy="973138"/>
          </a:xfrm>
          <a:solidFill>
            <a:srgbClr val="3AA082"/>
          </a:solidFill>
        </p:spPr>
        <p:txBody>
          <a:bodyPr lIns="274320"/>
          <a:lstStyle/>
          <a:p>
            <a:pPr algn="l" eaLnBrk="1" hangingPunct="1">
              <a:lnSpc>
                <a:spcPts val="4200"/>
              </a:lnSpc>
            </a:pPr>
            <a:r>
              <a:rPr lang="en-US" b="1" smtClean="0">
                <a:solidFill>
                  <a:srgbClr val="F8F6E3"/>
                </a:solidFill>
              </a:rPr>
              <a:t>Understanding Schizophrenia</a:t>
            </a:r>
          </a:p>
        </p:txBody>
      </p:sp>
      <p:sp>
        <p:nvSpPr>
          <p:cNvPr id="69635" name="Content Placeholder 2"/>
          <p:cNvSpPr>
            <a:spLocks noGrp="1"/>
          </p:cNvSpPr>
          <p:nvPr>
            <p:ph idx="1"/>
          </p:nvPr>
        </p:nvSpPr>
        <p:spPr>
          <a:xfrm>
            <a:off x="103188" y="1349375"/>
            <a:ext cx="4519612" cy="1073150"/>
          </a:xfrm>
        </p:spPr>
        <p:txBody>
          <a:bodyPr/>
          <a:lstStyle/>
          <a:p>
            <a:pPr marL="0" indent="0">
              <a:lnSpc>
                <a:spcPts val="2400"/>
              </a:lnSpc>
              <a:spcBef>
                <a:spcPct val="0"/>
              </a:spcBef>
              <a:spcAft>
                <a:spcPts val="1200"/>
              </a:spcAft>
              <a:buFont typeface="Arial" charset="0"/>
              <a:buNone/>
            </a:pPr>
            <a:r>
              <a:rPr lang="en-US" sz="2600" smtClean="0">
                <a:solidFill>
                  <a:srgbClr val="3AA082"/>
                </a:solidFill>
              </a:rPr>
              <a:t>Are there biological risk factors affecting early development?</a:t>
            </a:r>
          </a:p>
        </p:txBody>
      </p:sp>
      <p:sp>
        <p:nvSpPr>
          <p:cNvPr id="4" name="Content Placeholder 2"/>
          <p:cNvSpPr txBox="1">
            <a:spLocks/>
          </p:cNvSpPr>
          <p:nvPr/>
        </p:nvSpPr>
        <p:spPr bwMode="auto">
          <a:xfrm>
            <a:off x="103188" y="4395788"/>
            <a:ext cx="6229350" cy="2370137"/>
          </a:xfrm>
          <a:prstGeom prst="rect">
            <a:avLst/>
          </a:prstGeom>
          <a:noFill/>
          <a:ln w="9525">
            <a:noFill/>
            <a:miter lim="800000"/>
            <a:headEnd/>
            <a:tailEnd/>
          </a:ln>
        </p:spPr>
        <p:txBody>
          <a:bodyPr/>
          <a:lstStyle/>
          <a:p>
            <a:pPr marL="342900" indent="-342900" eaLnBrk="0" hangingPunct="0">
              <a:lnSpc>
                <a:spcPts val="2400"/>
              </a:lnSpc>
              <a:buFont typeface="Wingdings" pitchFamily="2" charset="2"/>
              <a:buChar char="§"/>
            </a:pPr>
            <a:r>
              <a:rPr lang="en-US" sz="2600">
                <a:latin typeface="Calibri" pitchFamily="34" charset="0"/>
              </a:rPr>
              <a:t>low birth weight</a:t>
            </a:r>
          </a:p>
          <a:p>
            <a:pPr marL="342900" indent="-342900" eaLnBrk="0" hangingPunct="0">
              <a:lnSpc>
                <a:spcPts val="2400"/>
              </a:lnSpc>
              <a:buFont typeface="Wingdings" pitchFamily="2" charset="2"/>
              <a:buChar char="§"/>
            </a:pPr>
            <a:r>
              <a:rPr lang="en-US" sz="2600">
                <a:latin typeface="Calibri" pitchFamily="34" charset="0"/>
              </a:rPr>
              <a:t>maternal diabetes</a:t>
            </a:r>
          </a:p>
          <a:p>
            <a:pPr marL="342900" indent="-342900" eaLnBrk="0" hangingPunct="0">
              <a:lnSpc>
                <a:spcPts val="2400"/>
              </a:lnSpc>
              <a:buFont typeface="Wingdings" pitchFamily="2" charset="2"/>
              <a:buChar char="§"/>
            </a:pPr>
            <a:r>
              <a:rPr lang="en-US" sz="2600">
                <a:latin typeface="Calibri" pitchFamily="34" charset="0"/>
              </a:rPr>
              <a:t>older paternal age</a:t>
            </a:r>
          </a:p>
          <a:p>
            <a:pPr marL="342900" indent="-342900" eaLnBrk="0" hangingPunct="0">
              <a:lnSpc>
                <a:spcPts val="2400"/>
              </a:lnSpc>
              <a:buFont typeface="Wingdings" pitchFamily="2" charset="2"/>
              <a:buChar char="§"/>
            </a:pPr>
            <a:r>
              <a:rPr lang="en-US" sz="2600">
                <a:latin typeface="Calibri" pitchFamily="34" charset="0"/>
              </a:rPr>
              <a:t>famine</a:t>
            </a:r>
          </a:p>
          <a:p>
            <a:pPr marL="342900" indent="-342900" eaLnBrk="0" hangingPunct="0">
              <a:lnSpc>
                <a:spcPts val="2400"/>
              </a:lnSpc>
              <a:buFont typeface="Wingdings" pitchFamily="2" charset="2"/>
              <a:buChar char="§"/>
            </a:pPr>
            <a:r>
              <a:rPr lang="en-US" sz="2600">
                <a:latin typeface="Calibri" pitchFamily="34" charset="0"/>
              </a:rPr>
              <a:t>oxygen deprivation during delivery</a:t>
            </a:r>
          </a:p>
          <a:p>
            <a:pPr marL="342900" indent="-342900" eaLnBrk="0" hangingPunct="0">
              <a:lnSpc>
                <a:spcPts val="2400"/>
              </a:lnSpc>
              <a:buFont typeface="Wingdings" pitchFamily="2" charset="2"/>
              <a:buChar char="§"/>
            </a:pPr>
            <a:r>
              <a:rPr lang="en-US" sz="2600">
                <a:latin typeface="Calibri" pitchFamily="34" charset="0"/>
              </a:rPr>
              <a:t>maternal virus during mid-pregnancy impairing brain development</a:t>
            </a:r>
          </a:p>
        </p:txBody>
      </p:sp>
      <p:sp>
        <p:nvSpPr>
          <p:cNvPr id="6" name="Down Arrow Callout 5"/>
          <p:cNvSpPr/>
          <p:nvPr/>
        </p:nvSpPr>
        <p:spPr>
          <a:xfrm>
            <a:off x="103188" y="1235075"/>
            <a:ext cx="4519612" cy="1508125"/>
          </a:xfrm>
          <a:prstGeom prst="downArrowCallout">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a:spLocks noChangeArrowheads="1"/>
          </p:cNvSpPr>
          <p:nvPr/>
        </p:nvSpPr>
        <p:spPr bwMode="auto">
          <a:xfrm>
            <a:off x="0" y="2835275"/>
            <a:ext cx="4622800" cy="400050"/>
          </a:xfrm>
          <a:prstGeom prst="rect">
            <a:avLst/>
          </a:prstGeom>
          <a:noFill/>
          <a:ln w="9525">
            <a:noFill/>
            <a:miter lim="800000"/>
            <a:headEnd/>
            <a:tailEnd/>
          </a:ln>
        </p:spPr>
        <p:txBody>
          <a:bodyPr>
            <a:spAutoFit/>
          </a:bodyPr>
          <a:lstStyle/>
          <a:p>
            <a:pPr algn="ctr">
              <a:lnSpc>
                <a:spcPts val="2400"/>
              </a:lnSpc>
              <a:spcAft>
                <a:spcPts val="600"/>
              </a:spcAft>
            </a:pPr>
            <a:r>
              <a:rPr lang="en-US" sz="2800" b="1">
                <a:solidFill>
                  <a:srgbClr val="3AA082"/>
                </a:solidFill>
              </a:rPr>
              <a:t>Biological Risk Factors</a:t>
            </a:r>
            <a:endParaRPr lang="en-US" sz="2600" b="1">
              <a:solidFill>
                <a:srgbClr val="3AA082"/>
              </a:solidFill>
            </a:endParaRPr>
          </a:p>
        </p:txBody>
      </p:sp>
      <p:sp>
        <p:nvSpPr>
          <p:cNvPr id="5" name="Rectangle 4"/>
          <p:cNvSpPr/>
          <p:nvPr/>
        </p:nvSpPr>
        <p:spPr>
          <a:xfrm>
            <a:off x="5970588" y="962025"/>
            <a:ext cx="3173412" cy="5895975"/>
          </a:xfrm>
          <a:prstGeom prst="rect">
            <a:avLst/>
          </a:prstGeom>
          <a:solidFill>
            <a:srgbClr val="F36F21"/>
          </a:solidFill>
          <a:ln>
            <a:noFill/>
          </a:ln>
        </p:spPr>
        <p:txBody>
          <a:bodyPr/>
          <a:lstStyle/>
          <a:p>
            <a:pPr eaLnBrk="0" hangingPunct="0">
              <a:lnSpc>
                <a:spcPts val="2200"/>
              </a:lnSpc>
              <a:spcBef>
                <a:spcPts val="0"/>
              </a:spcBef>
              <a:spcAft>
                <a:spcPts val="600"/>
              </a:spcAft>
              <a:buFont typeface="Arial" charset="0"/>
              <a:buNone/>
              <a:defRPr/>
            </a:pPr>
            <a:r>
              <a:rPr lang="en-US" sz="2400" dirty="0">
                <a:solidFill>
                  <a:srgbClr val="F8F6E3"/>
                </a:solidFill>
                <a:latin typeface="+mn-lt"/>
                <a:cs typeface="+mn-cs"/>
              </a:rPr>
              <a:t>Schizophrenia is more likely to develop in babies born: </a:t>
            </a:r>
          </a:p>
          <a:p>
            <a:pPr marL="457200" indent="-457200" eaLnBrk="0" hangingPunct="0">
              <a:lnSpc>
                <a:spcPts val="2200"/>
              </a:lnSpc>
              <a:spcBef>
                <a:spcPts val="0"/>
              </a:spcBef>
              <a:spcAft>
                <a:spcPts val="600"/>
              </a:spcAft>
              <a:buFont typeface="Wingdings" pitchFamily="2" charset="2"/>
              <a:buChar char="§"/>
              <a:defRPr/>
            </a:pPr>
            <a:r>
              <a:rPr lang="en-US" sz="2400" dirty="0">
                <a:solidFill>
                  <a:srgbClr val="F8F6E3"/>
                </a:solidFill>
                <a:latin typeface="+mn-lt"/>
                <a:cs typeface="+mn-cs"/>
              </a:rPr>
              <a:t>during and after flu epidemics.</a:t>
            </a:r>
          </a:p>
          <a:p>
            <a:pPr marL="457200" indent="-457200" eaLnBrk="0" hangingPunct="0">
              <a:lnSpc>
                <a:spcPts val="2200"/>
              </a:lnSpc>
              <a:spcBef>
                <a:spcPts val="0"/>
              </a:spcBef>
              <a:spcAft>
                <a:spcPts val="600"/>
              </a:spcAft>
              <a:buFont typeface="Wingdings" pitchFamily="2" charset="2"/>
              <a:buChar char="§"/>
              <a:defRPr/>
            </a:pPr>
            <a:r>
              <a:rPr lang="en-US" sz="2400" dirty="0">
                <a:solidFill>
                  <a:srgbClr val="F8F6E3"/>
                </a:solidFill>
                <a:latin typeface="+mn-lt"/>
                <a:cs typeface="+mn-cs"/>
              </a:rPr>
              <a:t>in densely populated areas.</a:t>
            </a:r>
          </a:p>
          <a:p>
            <a:pPr marL="457200" indent="-457200" eaLnBrk="0" hangingPunct="0">
              <a:lnSpc>
                <a:spcPts val="2200"/>
              </a:lnSpc>
              <a:spcBef>
                <a:spcPts val="0"/>
              </a:spcBef>
              <a:spcAft>
                <a:spcPts val="600"/>
              </a:spcAft>
              <a:buFont typeface="Wingdings" pitchFamily="2" charset="2"/>
              <a:buChar char="§"/>
              <a:defRPr/>
            </a:pPr>
            <a:r>
              <a:rPr lang="en-US" sz="2400" dirty="0">
                <a:solidFill>
                  <a:srgbClr val="F8F6E3"/>
                </a:solidFill>
                <a:latin typeface="+mn-lt"/>
                <a:cs typeface="+mn-cs"/>
              </a:rPr>
              <a:t>a few months after flu season.</a:t>
            </a:r>
          </a:p>
          <a:p>
            <a:pPr marL="457200" indent="-457200" eaLnBrk="0" hangingPunct="0">
              <a:lnSpc>
                <a:spcPts val="2200"/>
              </a:lnSpc>
              <a:spcBef>
                <a:spcPts val="0"/>
              </a:spcBef>
              <a:spcAft>
                <a:spcPts val="600"/>
              </a:spcAft>
              <a:buFont typeface="Wingdings" pitchFamily="2" charset="2"/>
              <a:buChar char="§"/>
              <a:defRPr/>
            </a:pPr>
            <a:r>
              <a:rPr lang="en-US" sz="2400" dirty="0">
                <a:solidFill>
                  <a:srgbClr val="F8F6E3"/>
                </a:solidFill>
                <a:latin typeface="+mn-lt"/>
                <a:cs typeface="+mn-cs"/>
              </a:rPr>
              <a:t>after mothers had the flu during the second trimester, or had antibodies showing viral infection.</a:t>
            </a:r>
          </a:p>
          <a:p>
            <a:pPr marL="457200" indent="-457200" eaLnBrk="0" hangingPunct="0">
              <a:lnSpc>
                <a:spcPts val="2200"/>
              </a:lnSpc>
              <a:spcBef>
                <a:spcPts val="0"/>
              </a:spcBef>
              <a:spcAft>
                <a:spcPts val="600"/>
              </a:spcAft>
              <a:buFont typeface="Wingdings" pitchFamily="2" charset="2"/>
              <a:buChar char="§"/>
              <a:defRPr/>
            </a:pPr>
            <a:r>
              <a:rPr lang="en-US" sz="2400" dirty="0">
                <a:solidFill>
                  <a:srgbClr val="F8F6E3"/>
                </a:solidFill>
                <a:latin typeface="+mn-lt"/>
                <a:cs typeface="+mn-cs"/>
              </a:rPr>
              <a:t>The lesson is to: </a:t>
            </a:r>
          </a:p>
        </p:txBody>
      </p:sp>
      <p:sp>
        <p:nvSpPr>
          <p:cNvPr id="8" name="Rectangle 7"/>
          <p:cNvSpPr>
            <a:spLocks noChangeArrowheads="1"/>
          </p:cNvSpPr>
          <p:nvPr/>
        </p:nvSpPr>
        <p:spPr bwMode="auto">
          <a:xfrm>
            <a:off x="177800" y="3379788"/>
            <a:ext cx="5803900" cy="1016000"/>
          </a:xfrm>
          <a:prstGeom prst="rect">
            <a:avLst/>
          </a:prstGeom>
          <a:noFill/>
          <a:ln w="9525">
            <a:noFill/>
            <a:miter lim="800000"/>
            <a:headEnd/>
            <a:tailEnd/>
          </a:ln>
        </p:spPr>
        <p:txBody>
          <a:bodyPr>
            <a:spAutoFit/>
          </a:bodyPr>
          <a:lstStyle/>
          <a:p>
            <a:pPr>
              <a:lnSpc>
                <a:spcPts val="2400"/>
              </a:lnSpc>
              <a:spcAft>
                <a:spcPts val="600"/>
              </a:spcAft>
            </a:pPr>
            <a:r>
              <a:rPr lang="en-US" sz="2600">
                <a:solidFill>
                  <a:srgbClr val="000000"/>
                </a:solidFill>
              </a:rPr>
              <a:t>Schizophrenia is somewhat more likely to develop when one or more of these factors is present:</a:t>
            </a:r>
          </a:p>
        </p:txBody>
      </p:sp>
      <p:sp>
        <p:nvSpPr>
          <p:cNvPr id="9" name="TextBox 8"/>
          <p:cNvSpPr txBox="1">
            <a:spLocks noChangeArrowheads="1"/>
          </p:cNvSpPr>
          <p:nvPr/>
        </p:nvSpPr>
        <p:spPr bwMode="auto">
          <a:xfrm>
            <a:off x="6523038" y="5845175"/>
            <a:ext cx="2178050" cy="938213"/>
          </a:xfrm>
          <a:prstGeom prst="rect">
            <a:avLst/>
          </a:prstGeom>
          <a:noFill/>
          <a:ln w="9525">
            <a:noFill/>
            <a:miter lim="800000"/>
            <a:headEnd/>
            <a:tailEnd/>
          </a:ln>
        </p:spPr>
        <p:txBody>
          <a:bodyPr>
            <a:spAutoFit/>
          </a:bodyPr>
          <a:lstStyle/>
          <a:p>
            <a:pPr algn="ctr">
              <a:lnSpc>
                <a:spcPts val="2200"/>
              </a:lnSpc>
            </a:pPr>
            <a:r>
              <a:rPr lang="en-US" sz="2400" b="1">
                <a:solidFill>
                  <a:srgbClr val="F8F6E3"/>
                </a:solidFill>
              </a:rPr>
              <a:t>get flu shots with early fall pregnancies.</a:t>
            </a:r>
          </a:p>
        </p:txBody>
      </p:sp>
    </p:spTree>
    <p:extLst>
      <p:ext uri="{BB962C8B-B14F-4D97-AF65-F5344CB8AC3E}">
        <p14:creationId xmlns:p14="http://schemas.microsoft.com/office/powerpoint/2010/main" val="1537703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973138"/>
          </a:xfrm>
          <a:solidFill>
            <a:srgbClr val="3AA082"/>
          </a:solidFill>
        </p:spPr>
        <p:txBody>
          <a:bodyPr lIns="274320"/>
          <a:lstStyle/>
          <a:p>
            <a:pPr algn="l" eaLnBrk="1" hangingPunct="1">
              <a:lnSpc>
                <a:spcPts val="4200"/>
              </a:lnSpc>
            </a:pPr>
            <a:r>
              <a:rPr lang="en-US" b="1" smtClean="0">
                <a:solidFill>
                  <a:srgbClr val="F8F6E3"/>
                </a:solidFill>
              </a:rPr>
              <a:t>Understanding Schizophrenia</a:t>
            </a:r>
          </a:p>
        </p:txBody>
      </p:sp>
      <p:sp>
        <p:nvSpPr>
          <p:cNvPr id="70659" name="Content Placeholder 2"/>
          <p:cNvSpPr>
            <a:spLocks noGrp="1"/>
          </p:cNvSpPr>
          <p:nvPr>
            <p:ph idx="1"/>
          </p:nvPr>
        </p:nvSpPr>
        <p:spPr>
          <a:xfrm>
            <a:off x="114300" y="996950"/>
            <a:ext cx="4406900" cy="1074738"/>
          </a:xfrm>
        </p:spPr>
        <p:txBody>
          <a:bodyPr/>
          <a:lstStyle/>
          <a:p>
            <a:pPr marL="0" indent="0">
              <a:lnSpc>
                <a:spcPts val="2400"/>
              </a:lnSpc>
              <a:spcBef>
                <a:spcPct val="0"/>
              </a:spcBef>
              <a:spcAft>
                <a:spcPts val="1200"/>
              </a:spcAft>
              <a:buFont typeface="Arial" charset="0"/>
              <a:buNone/>
            </a:pPr>
            <a:r>
              <a:rPr lang="en-US" sz="2600" smtClean="0">
                <a:solidFill>
                  <a:srgbClr val="3AA082"/>
                </a:solidFill>
              </a:rPr>
              <a:t>Are there genetic risk factors? If so, we would see more similar schizophrenia risk shared between identical twins than fraternal twins (graph below). Do we?</a:t>
            </a:r>
          </a:p>
        </p:txBody>
      </p:sp>
      <p:sp>
        <p:nvSpPr>
          <p:cNvPr id="4" name="Content Placeholder 2"/>
          <p:cNvSpPr txBox="1">
            <a:spLocks/>
          </p:cNvSpPr>
          <p:nvPr/>
        </p:nvSpPr>
        <p:spPr bwMode="auto">
          <a:xfrm>
            <a:off x="5540375" y="4149725"/>
            <a:ext cx="3489325" cy="2246313"/>
          </a:xfrm>
          <a:prstGeom prst="rect">
            <a:avLst/>
          </a:prstGeom>
          <a:noFill/>
          <a:ln w="9525">
            <a:noFill/>
            <a:miter lim="800000"/>
            <a:headEnd/>
            <a:tailEnd/>
          </a:ln>
        </p:spPr>
        <p:txBody>
          <a:bodyPr>
            <a:spAutoFit/>
          </a:bodyPr>
          <a:lstStyle/>
          <a:p>
            <a:pPr>
              <a:lnSpc>
                <a:spcPts val="2400"/>
              </a:lnSpc>
              <a:spcAft>
                <a:spcPts val="600"/>
              </a:spcAft>
            </a:pPr>
            <a:r>
              <a:rPr lang="en-US" sz="2600">
                <a:solidFill>
                  <a:srgbClr val="000000"/>
                </a:solidFill>
              </a:rPr>
              <a:t>Having adoptive siblings (or parents) with schizophrenia does not increase the likelihood of developing schizophrenia.</a:t>
            </a:r>
          </a:p>
        </p:txBody>
      </p:sp>
      <p:sp>
        <p:nvSpPr>
          <p:cNvPr id="7" name="Rectangle 6"/>
          <p:cNvSpPr>
            <a:spLocks noChangeArrowheads="1"/>
          </p:cNvSpPr>
          <p:nvPr/>
        </p:nvSpPr>
        <p:spPr bwMode="auto">
          <a:xfrm>
            <a:off x="4521200" y="1520825"/>
            <a:ext cx="4622800" cy="404813"/>
          </a:xfrm>
          <a:prstGeom prst="rect">
            <a:avLst/>
          </a:prstGeom>
          <a:noFill/>
          <a:ln w="9525">
            <a:noFill/>
            <a:miter lim="800000"/>
            <a:headEnd/>
            <a:tailEnd/>
          </a:ln>
        </p:spPr>
        <p:txBody>
          <a:bodyPr>
            <a:spAutoFit/>
          </a:bodyPr>
          <a:lstStyle/>
          <a:p>
            <a:pPr algn="ctr">
              <a:lnSpc>
                <a:spcPts val="2400"/>
              </a:lnSpc>
              <a:spcAft>
                <a:spcPts val="600"/>
              </a:spcAft>
            </a:pPr>
            <a:r>
              <a:rPr lang="en-US" sz="2800" b="1">
                <a:solidFill>
                  <a:srgbClr val="3AA082"/>
                </a:solidFill>
              </a:rPr>
              <a:t>Genetic Factors</a:t>
            </a:r>
            <a:endParaRPr lang="en-US" sz="2600" b="1">
              <a:solidFill>
                <a:srgbClr val="3AA082"/>
              </a:solidFill>
            </a:endParaRPr>
          </a:p>
        </p:txBody>
      </p:sp>
      <p:sp>
        <p:nvSpPr>
          <p:cNvPr id="8" name="Rectangle 7"/>
          <p:cNvSpPr>
            <a:spLocks noChangeArrowheads="1"/>
          </p:cNvSpPr>
          <p:nvPr/>
        </p:nvSpPr>
        <p:spPr bwMode="auto">
          <a:xfrm>
            <a:off x="5486400" y="1946275"/>
            <a:ext cx="3570288" cy="1938338"/>
          </a:xfrm>
          <a:prstGeom prst="rect">
            <a:avLst/>
          </a:prstGeom>
          <a:noFill/>
          <a:ln w="9525">
            <a:noFill/>
            <a:miter lim="800000"/>
            <a:headEnd/>
            <a:tailEnd/>
          </a:ln>
        </p:spPr>
        <p:txBody>
          <a:bodyPr>
            <a:spAutoFit/>
          </a:bodyPr>
          <a:lstStyle/>
          <a:p>
            <a:pPr>
              <a:lnSpc>
                <a:spcPts val="2400"/>
              </a:lnSpc>
              <a:spcAft>
                <a:spcPts val="600"/>
              </a:spcAft>
            </a:pPr>
            <a:r>
              <a:rPr lang="en-US" sz="2600">
                <a:solidFill>
                  <a:srgbClr val="000000"/>
                </a:solidFill>
              </a:rPr>
              <a:t>If one twin has schizophrenia, the chance of the other one also having it are much greater if the twins are identical.</a:t>
            </a:r>
          </a:p>
        </p:txBody>
      </p:sp>
      <p:pic>
        <p:nvPicPr>
          <p:cNvPr id="70663" name="Picture 2"/>
          <p:cNvPicPr>
            <a:picLocks noChangeAspect="1" noChangeArrowheads="1"/>
          </p:cNvPicPr>
          <p:nvPr/>
        </p:nvPicPr>
        <p:blipFill>
          <a:blip r:embed="rId3" cstate="print"/>
          <a:srcRect/>
          <a:stretch>
            <a:fillRect/>
          </a:stretch>
        </p:blipFill>
        <p:spPr bwMode="auto">
          <a:xfrm>
            <a:off x="103188" y="3797300"/>
            <a:ext cx="4564062" cy="3060700"/>
          </a:xfrm>
          <a:prstGeom prst="rect">
            <a:avLst/>
          </a:prstGeom>
          <a:noFill/>
          <a:ln w="9525">
            <a:noFill/>
            <a:miter lim="800000"/>
            <a:headEnd/>
            <a:tailEnd/>
          </a:ln>
        </p:spPr>
      </p:pic>
      <p:sp>
        <p:nvSpPr>
          <p:cNvPr id="11" name="Right Arrow Callout 10"/>
          <p:cNvSpPr/>
          <p:nvPr/>
        </p:nvSpPr>
        <p:spPr>
          <a:xfrm>
            <a:off x="103188" y="996950"/>
            <a:ext cx="5168900" cy="1919288"/>
          </a:xfrm>
          <a:prstGeom prst="rightArrowCallout">
            <a:avLst>
              <a:gd name="adj1" fmla="val 20048"/>
              <a:gd name="adj2" fmla="val 25000"/>
              <a:gd name="adj3" fmla="val 25000"/>
              <a:gd name="adj4" fmla="val 85053"/>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0665" name="Picture 3"/>
          <p:cNvPicPr>
            <a:picLocks noChangeAspect="1" noChangeArrowheads="1"/>
          </p:cNvPicPr>
          <p:nvPr/>
        </p:nvPicPr>
        <p:blipFill>
          <a:blip r:embed="rId4" cstate="print"/>
          <a:srcRect/>
          <a:stretch>
            <a:fillRect/>
          </a:stretch>
        </p:blipFill>
        <p:spPr bwMode="auto">
          <a:xfrm>
            <a:off x="2125663" y="2981325"/>
            <a:ext cx="1828800" cy="12001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2230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12"/>
          </p:nvPr>
        </p:nvSpPr>
        <p:spPr>
          <a:noFill/>
        </p:spPr>
        <p:txBody>
          <a:bodyPr/>
          <a:lstStyle/>
          <a:p>
            <a:fld id="{CCEB770D-C396-406F-8EB5-D25359B9F72B}" type="slidenum">
              <a:rPr lang="en-US" smtClean="0">
                <a:latin typeface="Times New Roman" pitchFamily="18" charset="0"/>
              </a:rPr>
              <a:pPr/>
              <a:t>24</a:t>
            </a:fld>
            <a:endParaRPr lang="en-US" smtClean="0">
              <a:latin typeface="Times New Roman" pitchFamily="18" charset="0"/>
            </a:endParaRPr>
          </a:p>
        </p:txBody>
      </p:sp>
      <p:sp>
        <p:nvSpPr>
          <p:cNvPr id="70659" name="Rectangle 2"/>
          <p:cNvSpPr>
            <a:spLocks noGrp="1" noChangeArrowheads="1"/>
          </p:cNvSpPr>
          <p:nvPr>
            <p:ph type="title"/>
          </p:nvPr>
        </p:nvSpPr>
        <p:spPr>
          <a:xfrm>
            <a:off x="685800" y="0"/>
            <a:ext cx="7772400" cy="1143000"/>
          </a:xfrm>
        </p:spPr>
        <p:txBody>
          <a:bodyPr/>
          <a:lstStyle/>
          <a:p>
            <a:pPr eaLnBrk="1" hangingPunct="1"/>
            <a:r>
              <a:rPr lang="en-US" sz="4000" smtClean="0">
                <a:latin typeface="Palatino Linotype" pitchFamily="18" charset="0"/>
              </a:rPr>
              <a:t>Abnormal Brain Activity</a:t>
            </a:r>
          </a:p>
        </p:txBody>
      </p:sp>
      <p:sp>
        <p:nvSpPr>
          <p:cNvPr id="70660" name="Rectangle 3"/>
          <p:cNvSpPr>
            <a:spLocks noGrp="1" noChangeArrowheads="1"/>
          </p:cNvSpPr>
          <p:nvPr>
            <p:ph type="body" sz="half" idx="1"/>
          </p:nvPr>
        </p:nvSpPr>
        <p:spPr>
          <a:xfrm>
            <a:off x="671513" y="1143000"/>
            <a:ext cx="7772400" cy="1828800"/>
          </a:xfrm>
          <a:noFill/>
        </p:spPr>
        <p:txBody>
          <a:bodyPr/>
          <a:lstStyle/>
          <a:p>
            <a:pPr marL="0" indent="0" algn="ctr" eaLnBrk="1" hangingPunct="1">
              <a:spcBef>
                <a:spcPct val="0"/>
              </a:spcBef>
              <a:buFontTx/>
              <a:buNone/>
            </a:pPr>
            <a:r>
              <a:rPr lang="en-US" sz="2800" smtClean="0">
                <a:solidFill>
                  <a:schemeClr val="tx2"/>
                </a:solidFill>
                <a:latin typeface="Palatino Linotype" pitchFamily="18" charset="0"/>
              </a:rPr>
              <a:t>Brain scans show abnormal activity in the </a:t>
            </a:r>
            <a:r>
              <a:rPr lang="en-US" sz="2800" smtClean="0">
                <a:solidFill>
                  <a:srgbClr val="0000FF"/>
                </a:solidFill>
                <a:latin typeface="Palatino Linotype" pitchFamily="18" charset="0"/>
              </a:rPr>
              <a:t>frontal cortex, thalamus, </a:t>
            </a:r>
            <a:r>
              <a:rPr lang="en-US" sz="2800" smtClean="0">
                <a:latin typeface="Palatino Linotype" pitchFamily="18" charset="0"/>
              </a:rPr>
              <a:t>and</a:t>
            </a:r>
            <a:r>
              <a:rPr lang="en-US" sz="2800" smtClean="0">
                <a:solidFill>
                  <a:srgbClr val="0000FF"/>
                </a:solidFill>
                <a:latin typeface="Palatino Linotype" pitchFamily="18" charset="0"/>
              </a:rPr>
              <a:t> amygdala</a:t>
            </a:r>
            <a:r>
              <a:rPr lang="en-US" sz="2800" smtClean="0">
                <a:solidFill>
                  <a:schemeClr val="tx2"/>
                </a:solidFill>
                <a:latin typeface="Palatino Linotype" pitchFamily="18" charset="0"/>
              </a:rPr>
              <a:t> of schizophrenic patients.  Adolescent schizophrenic patients also have brain lesions.</a:t>
            </a:r>
          </a:p>
        </p:txBody>
      </p:sp>
      <p:pic>
        <p:nvPicPr>
          <p:cNvPr id="70661" name="Picture 6" descr="MyersPsy8e_fig"/>
          <p:cNvPicPr>
            <a:picLocks noGrp="1" noChangeAspect="1" noChangeArrowheads="1"/>
          </p:cNvPicPr>
          <p:nvPr>
            <p:ph sz="half" idx="2"/>
          </p:nvPr>
        </p:nvPicPr>
        <p:blipFill>
          <a:blip r:embed="rId3" cstate="print"/>
          <a:srcRect/>
          <a:stretch>
            <a:fillRect/>
          </a:stretch>
        </p:blipFill>
        <p:spPr>
          <a:xfrm>
            <a:off x="381000" y="2971800"/>
            <a:ext cx="8547100" cy="3556000"/>
          </a:xfrm>
          <a:noFill/>
        </p:spPr>
      </p:pic>
    </p:spTree>
    <p:extLst>
      <p:ext uri="{BB962C8B-B14F-4D97-AF65-F5344CB8AC3E}">
        <p14:creationId xmlns:p14="http://schemas.microsoft.com/office/powerpoint/2010/main" val="6269727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390650"/>
            <a:ext cx="6000750" cy="2092325"/>
          </a:xfrm>
          <a:prstGeom prst="rect">
            <a:avLst/>
          </a:prstGeom>
          <a:noFill/>
          <a:ln w="9525">
            <a:noFill/>
            <a:miter lim="800000"/>
            <a:headEnd/>
            <a:tailEnd/>
          </a:ln>
        </p:spPr>
        <p:txBody>
          <a:bodyPr>
            <a:spAutoFit/>
          </a:bodyPr>
          <a:lstStyle/>
          <a:p>
            <a:pPr marL="457200" indent="-457200">
              <a:lnSpc>
                <a:spcPts val="2400"/>
              </a:lnSpc>
              <a:spcAft>
                <a:spcPts val="600"/>
              </a:spcAft>
              <a:buFont typeface="Wingdings" pitchFamily="2" charset="2"/>
              <a:buChar char="§"/>
            </a:pPr>
            <a:r>
              <a:rPr lang="en-US" sz="2600">
                <a:solidFill>
                  <a:srgbClr val="000000"/>
                </a:solidFill>
              </a:rPr>
              <a:t>Even in identical twins, genetics do not fully predict schizophrenia.</a:t>
            </a:r>
          </a:p>
          <a:p>
            <a:pPr marL="457200" indent="-457200">
              <a:lnSpc>
                <a:spcPts val="2400"/>
              </a:lnSpc>
              <a:spcAft>
                <a:spcPts val="600"/>
              </a:spcAft>
              <a:buFont typeface="Wingdings" pitchFamily="2" charset="2"/>
              <a:buChar char="§"/>
            </a:pPr>
            <a:r>
              <a:rPr lang="en-US" sz="2600">
                <a:solidFill>
                  <a:srgbClr val="000000"/>
                </a:solidFill>
              </a:rPr>
              <a:t>This could be because of environmental differences.</a:t>
            </a:r>
          </a:p>
          <a:p>
            <a:pPr marL="457200" indent="-457200">
              <a:lnSpc>
                <a:spcPts val="2400"/>
              </a:lnSpc>
              <a:spcAft>
                <a:spcPts val="600"/>
              </a:spcAft>
              <a:buFont typeface="Wingdings" pitchFamily="2" charset="2"/>
              <a:buChar char="§"/>
            </a:pPr>
            <a:r>
              <a:rPr lang="en-US" sz="2600">
                <a:solidFill>
                  <a:srgbClr val="000000"/>
                </a:solidFill>
              </a:rPr>
              <a:t>First difference: twins in separate placentas. </a:t>
            </a:r>
          </a:p>
        </p:txBody>
      </p:sp>
      <p:sp>
        <p:nvSpPr>
          <p:cNvPr id="71683" name="Rectangle 11"/>
          <p:cNvSpPr>
            <a:spLocks noChangeArrowheads="1"/>
          </p:cNvSpPr>
          <p:nvPr/>
        </p:nvSpPr>
        <p:spPr bwMode="auto">
          <a:xfrm>
            <a:off x="149225" y="1008063"/>
            <a:ext cx="5229225" cy="400050"/>
          </a:xfrm>
          <a:prstGeom prst="rect">
            <a:avLst/>
          </a:prstGeom>
          <a:noFill/>
          <a:ln w="9525">
            <a:noFill/>
            <a:miter lim="800000"/>
            <a:headEnd/>
            <a:tailEnd/>
          </a:ln>
        </p:spPr>
        <p:txBody>
          <a:bodyPr>
            <a:spAutoFit/>
          </a:bodyPr>
          <a:lstStyle/>
          <a:p>
            <a:pPr algn="ctr">
              <a:lnSpc>
                <a:spcPts val="2400"/>
              </a:lnSpc>
              <a:spcAft>
                <a:spcPts val="600"/>
              </a:spcAft>
            </a:pPr>
            <a:r>
              <a:rPr lang="en-US" sz="2800" b="1">
                <a:solidFill>
                  <a:srgbClr val="3AA082"/>
                </a:solidFill>
              </a:rPr>
              <a:t>Genetic and Prenatal Causes</a:t>
            </a:r>
            <a:endParaRPr lang="en-US" sz="2600" b="1">
              <a:solidFill>
                <a:srgbClr val="3AA082"/>
              </a:solidFill>
            </a:endParaRPr>
          </a:p>
        </p:txBody>
      </p:sp>
      <p:pic>
        <p:nvPicPr>
          <p:cNvPr id="3074" name="Picture 2"/>
          <p:cNvPicPr>
            <a:picLocks noChangeAspect="1" noChangeArrowheads="1"/>
          </p:cNvPicPr>
          <p:nvPr/>
        </p:nvPicPr>
        <p:blipFill>
          <a:blip r:embed="rId3" cstate="print"/>
          <a:srcRect/>
          <a:stretch>
            <a:fillRect/>
          </a:stretch>
        </p:blipFill>
        <p:spPr bwMode="auto">
          <a:xfrm>
            <a:off x="847725" y="3544888"/>
            <a:ext cx="4305300" cy="2524125"/>
          </a:xfrm>
          <a:prstGeom prst="rect">
            <a:avLst/>
          </a:prstGeom>
          <a:noFill/>
          <a:ln w="9525">
            <a:noFill/>
            <a:miter lim="800000"/>
            <a:headEnd/>
            <a:tailEnd/>
          </a:ln>
        </p:spPr>
      </p:pic>
      <p:sp>
        <p:nvSpPr>
          <p:cNvPr id="6" name="Rectangle 5"/>
          <p:cNvSpPr>
            <a:spLocks noChangeArrowheads="1"/>
          </p:cNvSpPr>
          <p:nvPr/>
        </p:nvSpPr>
        <p:spPr bwMode="auto">
          <a:xfrm>
            <a:off x="288925" y="6069013"/>
            <a:ext cx="5532438" cy="657225"/>
          </a:xfrm>
          <a:prstGeom prst="rect">
            <a:avLst/>
          </a:prstGeom>
          <a:noFill/>
          <a:ln w="9525">
            <a:noFill/>
            <a:miter lim="800000"/>
            <a:headEnd/>
            <a:tailEnd/>
          </a:ln>
        </p:spPr>
        <p:txBody>
          <a:bodyPr>
            <a:spAutoFit/>
          </a:bodyPr>
          <a:lstStyle/>
          <a:p>
            <a:pPr>
              <a:lnSpc>
                <a:spcPts val="2200"/>
              </a:lnSpc>
            </a:pPr>
            <a:r>
              <a:rPr lang="en-US" sz="2400" i="1">
                <a:solidFill>
                  <a:srgbClr val="3AA082"/>
                </a:solidFill>
              </a:rPr>
              <a:t>Only one of two twins has the enlarged ventricles seen in schizophrenia.</a:t>
            </a:r>
          </a:p>
        </p:txBody>
      </p:sp>
      <p:sp>
        <p:nvSpPr>
          <p:cNvPr id="9" name="Rectangle 8"/>
          <p:cNvSpPr/>
          <p:nvPr/>
        </p:nvSpPr>
        <p:spPr>
          <a:xfrm>
            <a:off x="5880100" y="909638"/>
            <a:ext cx="3263900" cy="5948362"/>
          </a:xfrm>
          <a:prstGeom prst="rect">
            <a:avLst/>
          </a:prstGeom>
          <a:solidFill>
            <a:srgbClr val="A0366C"/>
          </a:solidFill>
        </p:spPr>
        <p:txBody>
          <a:bodyPr anchor="ctr"/>
          <a:lstStyle/>
          <a:p>
            <a:pPr marL="342900" indent="-342900">
              <a:lnSpc>
                <a:spcPts val="2200"/>
              </a:lnSpc>
              <a:spcAft>
                <a:spcPts val="600"/>
              </a:spcAft>
              <a:buFont typeface="Wingdings" pitchFamily="2" charset="2"/>
              <a:buChar char="§"/>
              <a:defRPr/>
            </a:pPr>
            <a:r>
              <a:rPr lang="en-US" sz="2400" dirty="0">
                <a:solidFill>
                  <a:srgbClr val="F8F6E3"/>
                </a:solidFill>
                <a:latin typeface="+mn-lt"/>
              </a:rPr>
              <a:t>Even if maternal flu during the second trimester doubles the risk of schizophrenia, this means only 2 percent of these babies develop the disorder.</a:t>
            </a:r>
          </a:p>
          <a:p>
            <a:pPr marL="342900" indent="-342900">
              <a:lnSpc>
                <a:spcPts val="2200"/>
              </a:lnSpc>
              <a:spcAft>
                <a:spcPts val="600"/>
              </a:spcAft>
              <a:buFont typeface="Wingdings" pitchFamily="2" charset="2"/>
              <a:buChar char="§"/>
              <a:defRPr/>
            </a:pPr>
            <a:r>
              <a:rPr lang="en-US" sz="2400" dirty="0">
                <a:solidFill>
                  <a:srgbClr val="F8F6E3"/>
                </a:solidFill>
                <a:latin typeface="+mn-lt"/>
              </a:rPr>
              <a:t>Genetics may differentiate  these 2 percent.</a:t>
            </a:r>
          </a:p>
          <a:p>
            <a:pPr marL="342900" indent="-342900">
              <a:lnSpc>
                <a:spcPts val="2200"/>
              </a:lnSpc>
              <a:spcAft>
                <a:spcPts val="600"/>
              </a:spcAft>
              <a:buFont typeface="Wingdings" pitchFamily="2" charset="2"/>
              <a:buChar char="§"/>
              <a:defRPr/>
            </a:pPr>
            <a:r>
              <a:rPr lang="en-US" sz="2400" dirty="0">
                <a:solidFill>
                  <a:srgbClr val="F8F6E3"/>
                </a:solidFill>
                <a:latin typeface="+mn-lt"/>
              </a:rPr>
              <a:t>Research shows many genes linked to schizophrenia, but it may take environmental factors to turn on these genes.</a:t>
            </a:r>
          </a:p>
        </p:txBody>
      </p:sp>
      <p:sp>
        <p:nvSpPr>
          <p:cNvPr id="71687" name="Title 1"/>
          <p:cNvSpPr>
            <a:spLocks noGrp="1"/>
          </p:cNvSpPr>
          <p:nvPr>
            <p:ph type="title"/>
          </p:nvPr>
        </p:nvSpPr>
        <p:spPr>
          <a:xfrm>
            <a:off x="0" y="0"/>
            <a:ext cx="9144000" cy="973138"/>
          </a:xfrm>
          <a:solidFill>
            <a:srgbClr val="3AA082"/>
          </a:solidFill>
        </p:spPr>
        <p:txBody>
          <a:bodyPr lIns="274320"/>
          <a:lstStyle/>
          <a:p>
            <a:pPr algn="l" eaLnBrk="1" hangingPunct="1">
              <a:lnSpc>
                <a:spcPts val="4200"/>
              </a:lnSpc>
            </a:pPr>
            <a:r>
              <a:rPr lang="en-US" b="1" smtClean="0">
                <a:solidFill>
                  <a:srgbClr val="F8F6E3"/>
                </a:solidFill>
              </a:rPr>
              <a:t>Understanding Schizophrenia</a:t>
            </a:r>
          </a:p>
        </p:txBody>
      </p:sp>
    </p:spTree>
    <p:extLst>
      <p:ext uri="{BB962C8B-B14F-4D97-AF65-F5344CB8AC3E}">
        <p14:creationId xmlns:p14="http://schemas.microsoft.com/office/powerpoint/2010/main" val="99201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bg/>
                                          </p:spTgt>
                                        </p:tgtEl>
                                        <p:attrNameLst>
                                          <p:attrName>style.visibility</p:attrName>
                                        </p:attrNameLst>
                                      </p:cBhvr>
                                      <p:to>
                                        <p:strVal val="visible"/>
                                      </p:to>
                                    </p:set>
                                    <p:animEffect transition="in" filter="fade">
                                      <p:cBhvr>
                                        <p:cTn id="29" dur="500"/>
                                        <p:tgtEl>
                                          <p:spTgt spid="9">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P spid="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scienceclarified.com/images/uesc_09_img0510.jpg"/>
          <p:cNvPicPr>
            <a:picLocks noChangeAspect="1" noChangeArrowheads="1"/>
          </p:cNvPicPr>
          <p:nvPr/>
        </p:nvPicPr>
        <p:blipFill>
          <a:blip r:embed="rId2" cstate="print"/>
          <a:srcRect/>
          <a:stretch>
            <a:fillRect/>
          </a:stretch>
        </p:blipFill>
        <p:spPr bwMode="auto">
          <a:xfrm>
            <a:off x="4724400" y="1690688"/>
            <a:ext cx="4419600" cy="3319462"/>
          </a:xfrm>
          <a:prstGeom prst="rect">
            <a:avLst/>
          </a:prstGeom>
          <a:noFill/>
          <a:ln w="9525">
            <a:noFill/>
            <a:miter lim="800000"/>
            <a:headEnd/>
            <a:tailEnd/>
          </a:ln>
        </p:spPr>
      </p:pic>
      <p:pic>
        <p:nvPicPr>
          <p:cNvPr id="72707" name="Picture 4" descr="http://img.webmd.com/dtmcms/live/webmd/consumer_assets/site_images/articles/health_tools/schizophrenia_overview_slideshow/webmd_rf_photo_of_mri_brain_scans.jpg"/>
          <p:cNvPicPr>
            <a:picLocks noChangeAspect="1" noChangeArrowheads="1"/>
          </p:cNvPicPr>
          <p:nvPr/>
        </p:nvPicPr>
        <p:blipFill>
          <a:blip r:embed="rId3" cstate="print"/>
          <a:srcRect/>
          <a:stretch>
            <a:fillRect/>
          </a:stretch>
        </p:blipFill>
        <p:spPr bwMode="auto">
          <a:xfrm>
            <a:off x="0" y="1828800"/>
            <a:ext cx="4695825" cy="3190875"/>
          </a:xfrm>
          <a:prstGeom prst="rect">
            <a:avLst/>
          </a:prstGeom>
          <a:noFill/>
          <a:ln w="9525">
            <a:noFill/>
            <a:miter lim="800000"/>
            <a:headEnd/>
            <a:tailEnd/>
          </a:ln>
        </p:spPr>
      </p:pic>
    </p:spTree>
    <p:extLst>
      <p:ext uri="{BB962C8B-B14F-4D97-AF65-F5344CB8AC3E}">
        <p14:creationId xmlns:p14="http://schemas.microsoft.com/office/powerpoint/2010/main" val="823991268"/>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228600" y="1417638"/>
            <a:ext cx="2857500" cy="1074737"/>
          </a:xfrm>
        </p:spPr>
        <p:txBody>
          <a:bodyPr/>
          <a:lstStyle/>
          <a:p>
            <a:pPr marL="0" indent="0">
              <a:lnSpc>
                <a:spcPts val="2400"/>
              </a:lnSpc>
              <a:spcBef>
                <a:spcPct val="0"/>
              </a:spcBef>
              <a:spcAft>
                <a:spcPts val="1200"/>
              </a:spcAft>
              <a:buFont typeface="Arial" charset="0"/>
              <a:buNone/>
            </a:pPr>
            <a:r>
              <a:rPr lang="en-US" sz="2600" smtClean="0">
                <a:solidFill>
                  <a:srgbClr val="3AA082"/>
                </a:solidFill>
              </a:rPr>
              <a:t>Are there psychological causes?</a:t>
            </a:r>
          </a:p>
        </p:txBody>
      </p:sp>
      <p:sp>
        <p:nvSpPr>
          <p:cNvPr id="4" name="Content Placeholder 2"/>
          <p:cNvSpPr txBox="1">
            <a:spLocks/>
          </p:cNvSpPr>
          <p:nvPr/>
        </p:nvSpPr>
        <p:spPr bwMode="auto">
          <a:xfrm>
            <a:off x="3360738" y="2617788"/>
            <a:ext cx="5597525" cy="4059237"/>
          </a:xfrm>
          <a:prstGeom prst="rect">
            <a:avLst/>
          </a:prstGeom>
          <a:noFill/>
          <a:ln w="9525">
            <a:noFill/>
            <a:miter lim="800000"/>
            <a:headEnd/>
            <a:tailEnd/>
          </a:ln>
        </p:spPr>
        <p:txBody>
          <a:bodyPr/>
          <a:lstStyle/>
          <a:p>
            <a:pPr marL="342900" indent="-342900" eaLnBrk="0" hangingPunct="0">
              <a:lnSpc>
                <a:spcPts val="2400"/>
              </a:lnSpc>
              <a:spcAft>
                <a:spcPts val="600"/>
              </a:spcAft>
              <a:buFont typeface="Wingdings" pitchFamily="2" charset="2"/>
              <a:buChar char="§"/>
            </a:pPr>
            <a:r>
              <a:rPr lang="en-US" sz="2600">
                <a:latin typeface="Calibri" pitchFamily="34" charset="0"/>
              </a:rPr>
              <a:t>Research does not support the idea that social or psychological factors (such as parenting) </a:t>
            </a:r>
            <a:r>
              <a:rPr lang="en-US" sz="2600" b="1">
                <a:latin typeface="Calibri" pitchFamily="34" charset="0"/>
              </a:rPr>
              <a:t>alone</a:t>
            </a:r>
            <a:r>
              <a:rPr lang="en-US" sz="2600">
                <a:latin typeface="Calibri" pitchFamily="34" charset="0"/>
              </a:rPr>
              <a:t> can cause schizophrenia. </a:t>
            </a:r>
          </a:p>
          <a:p>
            <a:pPr marL="342900" indent="-342900" eaLnBrk="0" hangingPunct="0">
              <a:lnSpc>
                <a:spcPts val="2400"/>
              </a:lnSpc>
              <a:spcAft>
                <a:spcPts val="600"/>
              </a:spcAft>
              <a:buFont typeface="Wingdings" pitchFamily="2" charset="2"/>
              <a:buChar char="§"/>
            </a:pPr>
            <a:r>
              <a:rPr lang="en-US" sz="2600">
                <a:latin typeface="Calibri" pitchFamily="34" charset="0"/>
              </a:rPr>
              <a:t>However, there may be factors such as stress that affect the onset of schizophrenia.</a:t>
            </a:r>
          </a:p>
          <a:p>
            <a:pPr marL="342900" indent="-342900" eaLnBrk="0" hangingPunct="0">
              <a:lnSpc>
                <a:spcPts val="2400"/>
              </a:lnSpc>
              <a:spcAft>
                <a:spcPts val="600"/>
              </a:spcAft>
              <a:buFont typeface="Wingdings" pitchFamily="2" charset="2"/>
              <a:buChar char="§"/>
            </a:pPr>
            <a:r>
              <a:rPr lang="en-US" sz="2600">
                <a:latin typeface="Calibri" pitchFamily="34" charset="0"/>
              </a:rPr>
              <a:t>Until we find a mechanism of causation, all we may have is a list of factors which correlate with increased risk.</a:t>
            </a:r>
          </a:p>
        </p:txBody>
      </p:sp>
      <p:sp>
        <p:nvSpPr>
          <p:cNvPr id="6" name="Right Arrow Callout 5"/>
          <p:cNvSpPr/>
          <p:nvPr/>
        </p:nvSpPr>
        <p:spPr>
          <a:xfrm>
            <a:off x="103188" y="1336675"/>
            <a:ext cx="4411662" cy="1384300"/>
          </a:xfrm>
          <a:prstGeom prst="rightArrowCallout">
            <a:avLst/>
          </a:prstGeom>
          <a:noFill/>
          <a:ln>
            <a:solidFill>
              <a:srgbClr val="444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a:spLocks noChangeArrowheads="1"/>
          </p:cNvSpPr>
          <p:nvPr/>
        </p:nvSpPr>
        <p:spPr bwMode="auto">
          <a:xfrm>
            <a:off x="4611688" y="1417638"/>
            <a:ext cx="3503612" cy="1016000"/>
          </a:xfrm>
          <a:prstGeom prst="rect">
            <a:avLst/>
          </a:prstGeom>
          <a:noFill/>
          <a:ln w="9525">
            <a:noFill/>
            <a:miter lim="800000"/>
            <a:headEnd/>
            <a:tailEnd/>
          </a:ln>
        </p:spPr>
        <p:txBody>
          <a:bodyPr>
            <a:spAutoFit/>
          </a:bodyPr>
          <a:lstStyle/>
          <a:p>
            <a:pPr algn="ctr">
              <a:lnSpc>
                <a:spcPts val="2400"/>
              </a:lnSpc>
              <a:spcAft>
                <a:spcPts val="600"/>
              </a:spcAft>
            </a:pPr>
            <a:r>
              <a:rPr lang="en-US" sz="2800" b="1">
                <a:solidFill>
                  <a:srgbClr val="3AA082"/>
                </a:solidFill>
              </a:rPr>
              <a:t>Social-Psychological Factors</a:t>
            </a:r>
            <a:endParaRPr lang="en-US" sz="2600" b="1">
              <a:solidFill>
                <a:srgbClr val="3AA082"/>
              </a:solidFill>
            </a:endParaRPr>
          </a:p>
        </p:txBody>
      </p:sp>
      <p:sp>
        <p:nvSpPr>
          <p:cNvPr id="72710" name="Title 1"/>
          <p:cNvSpPr txBox="1">
            <a:spLocks/>
          </p:cNvSpPr>
          <p:nvPr/>
        </p:nvSpPr>
        <p:spPr bwMode="auto">
          <a:xfrm>
            <a:off x="0" y="0"/>
            <a:ext cx="9144000" cy="973138"/>
          </a:xfrm>
          <a:prstGeom prst="rect">
            <a:avLst/>
          </a:prstGeom>
          <a:solidFill>
            <a:srgbClr val="3AA082"/>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Understanding Schizophrenia</a:t>
            </a:r>
          </a:p>
        </p:txBody>
      </p:sp>
      <p:pic>
        <p:nvPicPr>
          <p:cNvPr id="72711" name="Picture 1"/>
          <p:cNvPicPr>
            <a:picLocks noChangeAspect="1"/>
          </p:cNvPicPr>
          <p:nvPr/>
        </p:nvPicPr>
        <p:blipFill>
          <a:blip r:embed="rId3" cstate="print"/>
          <a:srcRect r="66376" b="26312"/>
          <a:stretch>
            <a:fillRect/>
          </a:stretch>
        </p:blipFill>
        <p:spPr bwMode="auto">
          <a:xfrm>
            <a:off x="285750" y="2917825"/>
            <a:ext cx="2914650" cy="3592513"/>
          </a:xfrm>
          <a:prstGeom prst="rect">
            <a:avLst/>
          </a:prstGeom>
          <a:noFill/>
          <a:ln w="9525">
            <a:noFill/>
            <a:miter lim="800000"/>
            <a:headEnd/>
            <a:tailEnd/>
          </a:ln>
        </p:spPr>
      </p:pic>
    </p:spTree>
    <p:extLst>
      <p:ext uri="{BB962C8B-B14F-4D97-AF65-F5344CB8AC3E}">
        <p14:creationId xmlns:p14="http://schemas.microsoft.com/office/powerpoint/2010/main" val="916151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ts val="3600"/>
              </a:lnSpc>
            </a:pPr>
            <a:r>
              <a:rPr lang="en-US" b="1" smtClean="0">
                <a:solidFill>
                  <a:srgbClr val="F36F21"/>
                </a:solidFill>
              </a:rPr>
              <a:t>Predicting Schizophrenia: </a:t>
            </a:r>
            <a:br>
              <a:rPr lang="en-US" b="1" smtClean="0">
                <a:solidFill>
                  <a:srgbClr val="F36F21"/>
                </a:solidFill>
              </a:rPr>
            </a:br>
            <a:r>
              <a:rPr lang="en-US" b="1" smtClean="0">
                <a:solidFill>
                  <a:srgbClr val="F36F21"/>
                </a:solidFill>
              </a:rPr>
              <a:t>Early Warning Signs</a:t>
            </a:r>
          </a:p>
        </p:txBody>
      </p:sp>
      <p:sp>
        <p:nvSpPr>
          <p:cNvPr id="3" name="Content Placeholder 2"/>
          <p:cNvSpPr>
            <a:spLocks noGrp="1"/>
          </p:cNvSpPr>
          <p:nvPr>
            <p:ph idx="1"/>
          </p:nvPr>
        </p:nvSpPr>
        <p:spPr>
          <a:xfrm>
            <a:off x="176213" y="3635375"/>
            <a:ext cx="4613275" cy="2862263"/>
          </a:xfrm>
        </p:spPr>
        <p:txBody>
          <a:bodyPr>
            <a:spAutoFit/>
          </a:bodyPr>
          <a:lstStyle/>
          <a:p>
            <a:pPr marL="457200" indent="-457200">
              <a:lnSpc>
                <a:spcPts val="2400"/>
              </a:lnSpc>
              <a:spcBef>
                <a:spcPct val="0"/>
              </a:spcBef>
              <a:spcAft>
                <a:spcPts val="600"/>
              </a:spcAft>
              <a:buFont typeface="Wingdings" pitchFamily="2" charset="2"/>
              <a:buChar char="§"/>
            </a:pPr>
            <a:r>
              <a:rPr lang="en-US" sz="2600" smtClean="0">
                <a:solidFill>
                  <a:srgbClr val="000000"/>
                </a:solidFill>
                <a:latin typeface="Arial" charset="0"/>
                <a:cs typeface="Arial" charset="0"/>
              </a:rPr>
              <a:t>early separation from parents</a:t>
            </a:r>
          </a:p>
          <a:p>
            <a:pPr marL="457200" indent="-457200">
              <a:lnSpc>
                <a:spcPts val="2400"/>
              </a:lnSpc>
              <a:spcBef>
                <a:spcPct val="0"/>
              </a:spcBef>
              <a:spcAft>
                <a:spcPts val="600"/>
              </a:spcAft>
              <a:buFont typeface="Wingdings" pitchFamily="2" charset="2"/>
              <a:buChar char="§"/>
            </a:pPr>
            <a:r>
              <a:rPr lang="en-US" sz="2600" smtClean="0">
                <a:solidFill>
                  <a:srgbClr val="000000"/>
                </a:solidFill>
                <a:latin typeface="Arial" charset="0"/>
                <a:cs typeface="Arial" charset="0"/>
              </a:rPr>
              <a:t>short attention span</a:t>
            </a:r>
          </a:p>
          <a:p>
            <a:pPr marL="457200" indent="-457200">
              <a:lnSpc>
                <a:spcPts val="2400"/>
              </a:lnSpc>
              <a:spcBef>
                <a:spcPct val="0"/>
              </a:spcBef>
              <a:spcAft>
                <a:spcPts val="600"/>
              </a:spcAft>
              <a:buFont typeface="Wingdings" pitchFamily="2" charset="2"/>
              <a:buChar char="§"/>
            </a:pPr>
            <a:r>
              <a:rPr lang="en-US" sz="2600" smtClean="0">
                <a:solidFill>
                  <a:srgbClr val="000000"/>
                </a:solidFill>
                <a:latin typeface="Arial" charset="0"/>
                <a:cs typeface="Arial" charset="0"/>
              </a:rPr>
              <a:t>disruptive OR withdrawn behavior</a:t>
            </a:r>
          </a:p>
          <a:p>
            <a:pPr marL="457200" indent="-457200">
              <a:lnSpc>
                <a:spcPts val="2400"/>
              </a:lnSpc>
              <a:spcBef>
                <a:spcPct val="0"/>
              </a:spcBef>
              <a:spcAft>
                <a:spcPts val="600"/>
              </a:spcAft>
              <a:buFont typeface="Wingdings" pitchFamily="2" charset="2"/>
              <a:buChar char="§"/>
            </a:pPr>
            <a:r>
              <a:rPr lang="en-US" sz="2600" smtClean="0">
                <a:solidFill>
                  <a:srgbClr val="000000"/>
                </a:solidFill>
                <a:latin typeface="Arial" charset="0"/>
                <a:cs typeface="Arial" charset="0"/>
              </a:rPr>
              <a:t>emotional unpredictability</a:t>
            </a:r>
          </a:p>
          <a:p>
            <a:pPr marL="457200" indent="-457200">
              <a:lnSpc>
                <a:spcPts val="2400"/>
              </a:lnSpc>
              <a:spcBef>
                <a:spcPct val="0"/>
              </a:spcBef>
              <a:spcAft>
                <a:spcPts val="600"/>
              </a:spcAft>
              <a:buFont typeface="Wingdings" pitchFamily="2" charset="2"/>
              <a:buChar char="§"/>
            </a:pPr>
            <a:r>
              <a:rPr lang="en-US" sz="2600" smtClean="0">
                <a:solidFill>
                  <a:srgbClr val="000000"/>
                </a:solidFill>
                <a:latin typeface="Arial" charset="0"/>
                <a:cs typeface="Arial" charset="0"/>
              </a:rPr>
              <a:t>poor peer relations and/or solitary play</a:t>
            </a:r>
          </a:p>
        </p:txBody>
      </p:sp>
      <p:sp>
        <p:nvSpPr>
          <p:cNvPr id="4" name="Rectangle 3"/>
          <p:cNvSpPr>
            <a:spLocks noChangeArrowheads="1"/>
          </p:cNvSpPr>
          <p:nvPr/>
        </p:nvSpPr>
        <p:spPr bwMode="auto">
          <a:xfrm>
            <a:off x="4846638" y="3540125"/>
            <a:ext cx="4205287" cy="3016250"/>
          </a:xfrm>
          <a:prstGeom prst="rect">
            <a:avLst/>
          </a:prstGeom>
          <a:noFill/>
          <a:ln w="9525">
            <a:noFill/>
            <a:miter lim="800000"/>
            <a:headEnd/>
            <a:tailEnd/>
          </a:ln>
        </p:spPr>
        <p:txBody>
          <a:bodyPr>
            <a:spAutoFit/>
          </a:bodyPr>
          <a:lstStyle/>
          <a:p>
            <a:pPr marL="457200" indent="-457200" eaLnBrk="0" hangingPunct="0">
              <a:lnSpc>
                <a:spcPts val="2400"/>
              </a:lnSpc>
              <a:spcAft>
                <a:spcPts val="600"/>
              </a:spcAft>
              <a:buFont typeface="Wingdings" pitchFamily="2" charset="2"/>
              <a:buChar char="§"/>
            </a:pPr>
            <a:r>
              <a:rPr lang="en-US" sz="2600">
                <a:solidFill>
                  <a:srgbClr val="000000"/>
                </a:solidFill>
              </a:rPr>
              <a:t>having a mother with severe chronic schizophrenia</a:t>
            </a:r>
          </a:p>
          <a:p>
            <a:pPr marL="457200" indent="-457200" eaLnBrk="0" hangingPunct="0">
              <a:lnSpc>
                <a:spcPts val="2400"/>
              </a:lnSpc>
              <a:spcAft>
                <a:spcPts val="600"/>
              </a:spcAft>
              <a:buFont typeface="Wingdings" pitchFamily="2" charset="2"/>
              <a:buChar char="§"/>
            </a:pPr>
            <a:r>
              <a:rPr lang="en-US" sz="2600">
                <a:solidFill>
                  <a:srgbClr val="000000"/>
                </a:solidFill>
              </a:rPr>
              <a:t>birth complications, including oxygen deprivation and low birth weight</a:t>
            </a:r>
          </a:p>
          <a:p>
            <a:pPr marL="457200" indent="-457200" eaLnBrk="0" hangingPunct="0">
              <a:lnSpc>
                <a:spcPts val="2400"/>
              </a:lnSpc>
              <a:spcAft>
                <a:spcPts val="600"/>
              </a:spcAft>
              <a:buFont typeface="Wingdings" pitchFamily="2" charset="2"/>
              <a:buChar char="§"/>
            </a:pPr>
            <a:r>
              <a:rPr lang="en-US" sz="2600">
                <a:solidFill>
                  <a:srgbClr val="000000"/>
                </a:solidFill>
              </a:rPr>
              <a:t>poor muscle coordination</a:t>
            </a:r>
          </a:p>
        </p:txBody>
      </p:sp>
      <p:sp>
        <p:nvSpPr>
          <p:cNvPr id="73733" name="Rounded Rectangle 4"/>
          <p:cNvSpPr>
            <a:spLocks noChangeArrowheads="1"/>
          </p:cNvSpPr>
          <p:nvPr/>
        </p:nvSpPr>
        <p:spPr bwMode="auto">
          <a:xfrm>
            <a:off x="582613" y="1533525"/>
            <a:ext cx="3475037" cy="1828800"/>
          </a:xfrm>
          <a:prstGeom prst="roundRect">
            <a:avLst>
              <a:gd name="adj" fmla="val 16667"/>
            </a:avLst>
          </a:prstGeom>
          <a:solidFill>
            <a:srgbClr val="AA7A2B"/>
          </a:solidFill>
          <a:ln w="9525">
            <a:noFill/>
            <a:round/>
            <a:headEnd/>
            <a:tailEnd/>
          </a:ln>
        </p:spPr>
        <p:txBody>
          <a:bodyPr anchor="ctr"/>
          <a:lstStyle/>
          <a:p>
            <a:pPr algn="ctr" eaLnBrk="0" hangingPunct="0">
              <a:lnSpc>
                <a:spcPts val="2400"/>
              </a:lnSpc>
              <a:spcAft>
                <a:spcPts val="600"/>
              </a:spcAft>
            </a:pPr>
            <a:r>
              <a:rPr lang="en-US" sz="2600">
                <a:solidFill>
                  <a:srgbClr val="F8F6E3"/>
                </a:solidFill>
              </a:rPr>
              <a:t>Social/psychological factors which tend to appear before the onset of schizophrenia:</a:t>
            </a:r>
          </a:p>
        </p:txBody>
      </p:sp>
      <p:sp>
        <p:nvSpPr>
          <p:cNvPr id="73734" name="Rounded Rectangle 5"/>
          <p:cNvSpPr>
            <a:spLocks noChangeArrowheads="1"/>
          </p:cNvSpPr>
          <p:nvPr/>
        </p:nvSpPr>
        <p:spPr bwMode="auto">
          <a:xfrm>
            <a:off x="5064125" y="1533525"/>
            <a:ext cx="3473450" cy="1828800"/>
          </a:xfrm>
          <a:prstGeom prst="roundRect">
            <a:avLst>
              <a:gd name="adj" fmla="val 16667"/>
            </a:avLst>
          </a:prstGeom>
          <a:solidFill>
            <a:srgbClr val="AA7A2B"/>
          </a:solidFill>
          <a:ln w="9525">
            <a:noFill/>
            <a:round/>
            <a:headEnd/>
            <a:tailEnd/>
          </a:ln>
        </p:spPr>
        <p:txBody>
          <a:bodyPr anchor="ctr"/>
          <a:lstStyle/>
          <a:p>
            <a:pPr algn="ctr" eaLnBrk="0" hangingPunct="0">
              <a:lnSpc>
                <a:spcPts val="2400"/>
              </a:lnSpc>
              <a:spcAft>
                <a:spcPts val="600"/>
              </a:spcAft>
            </a:pPr>
            <a:r>
              <a:rPr lang="en-US" sz="2600">
                <a:solidFill>
                  <a:srgbClr val="F8F6E3"/>
                </a:solidFill>
              </a:rPr>
              <a:t>Biological factors which tend to appear before the onset of schizophrenia:</a:t>
            </a:r>
          </a:p>
        </p:txBody>
      </p:sp>
    </p:spTree>
    <p:extLst>
      <p:ext uri="{BB962C8B-B14F-4D97-AF65-F5344CB8AC3E}">
        <p14:creationId xmlns:p14="http://schemas.microsoft.com/office/powerpoint/2010/main" val="1834360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93675" y="617538"/>
            <a:ext cx="3543300" cy="857250"/>
          </a:xfrm>
        </p:spPr>
        <p:txBody>
          <a:bodyPr/>
          <a:lstStyle/>
          <a:p>
            <a:pPr>
              <a:lnSpc>
                <a:spcPts val="4200"/>
              </a:lnSpc>
            </a:pPr>
            <a:r>
              <a:rPr lang="en-US" b="1" smtClean="0">
                <a:solidFill>
                  <a:srgbClr val="3AA082"/>
                </a:solidFill>
              </a:rPr>
              <a:t>Other Disorders</a:t>
            </a:r>
          </a:p>
        </p:txBody>
      </p:sp>
      <p:sp>
        <p:nvSpPr>
          <p:cNvPr id="5" name="Freeform 4"/>
          <p:cNvSpPr/>
          <p:nvPr/>
        </p:nvSpPr>
        <p:spPr>
          <a:xfrm>
            <a:off x="3121025" y="328613"/>
            <a:ext cx="3292475" cy="3290887"/>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5065" tIns="175065" rIns="175065" bIns="175065" spcCol="1270" anchor="ctr"/>
          <a:lstStyle/>
          <a:p>
            <a:pPr algn="ctr" defTabSz="1511300">
              <a:lnSpc>
                <a:spcPct val="90000"/>
              </a:lnSpc>
              <a:spcAft>
                <a:spcPct val="35000"/>
              </a:spcAft>
              <a:defRPr/>
            </a:pPr>
            <a:r>
              <a:rPr lang="en-US" sz="3200" dirty="0">
                <a:solidFill>
                  <a:srgbClr val="F8F6E3"/>
                </a:solidFill>
              </a:rPr>
              <a:t>Dissociative Disorders</a:t>
            </a:r>
          </a:p>
        </p:txBody>
      </p:sp>
      <p:sp>
        <p:nvSpPr>
          <p:cNvPr id="6" name="Freeform 5"/>
          <p:cNvSpPr/>
          <p:nvPr/>
        </p:nvSpPr>
        <p:spPr>
          <a:xfrm>
            <a:off x="1090613" y="3344863"/>
            <a:ext cx="3290887" cy="3290887"/>
          </a:xfrm>
          <a:prstGeom prst="ellipse">
            <a:avLst/>
          </a:pr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967" tIns="172967" rIns="172967" bIns="172967" spcCol="1270" anchor="ctr"/>
          <a:lstStyle/>
          <a:p>
            <a:pPr algn="ctr" defTabSz="1511300">
              <a:lnSpc>
                <a:spcPct val="90000"/>
              </a:lnSpc>
              <a:spcAft>
                <a:spcPct val="35000"/>
              </a:spcAft>
              <a:defRPr/>
            </a:pPr>
            <a:r>
              <a:rPr lang="en-US" sz="3200" dirty="0">
                <a:solidFill>
                  <a:srgbClr val="F8F6E3"/>
                </a:solidFill>
              </a:rPr>
              <a:t>Eating Disorders</a:t>
            </a:r>
          </a:p>
        </p:txBody>
      </p:sp>
      <p:sp>
        <p:nvSpPr>
          <p:cNvPr id="7" name="Freeform 6"/>
          <p:cNvSpPr/>
          <p:nvPr/>
        </p:nvSpPr>
        <p:spPr>
          <a:xfrm>
            <a:off x="5384800" y="3344863"/>
            <a:ext cx="3290888" cy="3290887"/>
          </a:xfrm>
          <a:prstGeom prst="ellipse">
            <a:avLst/>
          </a:prstGeom>
          <a:solidFill>
            <a:srgbClr val="44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1193" tIns="171193" rIns="171193" bIns="171193" spcCol="1270" anchor="ctr"/>
          <a:lstStyle/>
          <a:p>
            <a:pPr algn="ctr" defTabSz="1511300">
              <a:lnSpc>
                <a:spcPct val="90000"/>
              </a:lnSpc>
              <a:spcAft>
                <a:spcPct val="35000"/>
              </a:spcAft>
              <a:defRPr/>
            </a:pPr>
            <a:r>
              <a:rPr lang="en-US" sz="3200" dirty="0">
                <a:solidFill>
                  <a:srgbClr val="F8F6E3"/>
                </a:solidFill>
              </a:rPr>
              <a:t>Personality Disorders</a:t>
            </a:r>
          </a:p>
        </p:txBody>
      </p:sp>
    </p:spTree>
    <p:extLst>
      <p:ext uri="{BB962C8B-B14F-4D97-AF65-F5344CB8AC3E}">
        <p14:creationId xmlns:p14="http://schemas.microsoft.com/office/powerpoint/2010/main" val="203331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ts val="3600"/>
              </a:lnSpc>
            </a:pPr>
            <a:r>
              <a:rPr lang="en-US" b="1" smtClean="0">
                <a:solidFill>
                  <a:srgbClr val="F36F21"/>
                </a:solidFill>
              </a:rPr>
              <a:t>Understanding Mood Disorders</a:t>
            </a:r>
            <a:br>
              <a:rPr lang="en-US" b="1" smtClean="0">
                <a:solidFill>
                  <a:srgbClr val="F36F21"/>
                </a:solidFill>
              </a:rPr>
            </a:br>
            <a:r>
              <a:rPr lang="en-US" b="1" smtClean="0">
                <a:solidFill>
                  <a:srgbClr val="F36F21"/>
                </a:solidFill>
              </a:rPr>
              <a:t>Can we explain…</a:t>
            </a:r>
          </a:p>
        </p:txBody>
      </p:sp>
      <p:sp>
        <p:nvSpPr>
          <p:cNvPr id="3" name="Content Placeholder 2"/>
          <p:cNvSpPr>
            <a:spLocks noGrp="1"/>
          </p:cNvSpPr>
          <p:nvPr>
            <p:ph idx="1"/>
          </p:nvPr>
        </p:nvSpPr>
        <p:spPr>
          <a:xfrm>
            <a:off x="215900" y="1470025"/>
            <a:ext cx="4338638" cy="4402138"/>
          </a:xfrm>
        </p:spPr>
        <p:txBody>
          <a:bodyPr>
            <a:normAutofit fontScale="85000" lnSpcReduction="10000"/>
          </a:bodyPr>
          <a:lstStyle/>
          <a:p>
            <a:pPr>
              <a:lnSpc>
                <a:spcPts val="2600"/>
              </a:lnSpc>
              <a:buFont typeface="Wingdings" pitchFamily="2" charset="2"/>
              <a:buChar char="§"/>
            </a:pPr>
            <a:r>
              <a:rPr lang="en-US" sz="2800" smtClean="0"/>
              <a:t>why does depression often go away on its own?</a:t>
            </a:r>
          </a:p>
          <a:p>
            <a:pPr>
              <a:lnSpc>
                <a:spcPts val="2600"/>
              </a:lnSpc>
              <a:buFont typeface="Wingdings" pitchFamily="2" charset="2"/>
              <a:buChar char="§"/>
            </a:pPr>
            <a:r>
              <a:rPr lang="en-US" sz="2800" smtClean="0"/>
              <a:t>the course/development of reactive depression? </a:t>
            </a:r>
          </a:p>
          <a:p>
            <a:pPr>
              <a:lnSpc>
                <a:spcPts val="2600"/>
              </a:lnSpc>
              <a:buFont typeface="Arial" charset="0"/>
              <a:buNone/>
            </a:pPr>
            <a:r>
              <a:rPr lang="en-US" sz="2800" smtClean="0"/>
              <a:t>	Often, time heals a mood disorder, especially when the mood issue is in reaction to a stressful event. However, a significant proportion of people with major depressive disorder do not automatically or easily get better with time.</a:t>
            </a:r>
          </a:p>
        </p:txBody>
      </p:sp>
      <p:pic>
        <p:nvPicPr>
          <p:cNvPr id="2050" name="Picture 2" descr="E:\Young Lifestyles Rubberball\YL_48.jpg"/>
          <p:cNvPicPr>
            <a:picLocks noChangeAspect="1" noChangeArrowheads="1"/>
          </p:cNvPicPr>
          <p:nvPr/>
        </p:nvPicPr>
        <p:blipFill>
          <a:blip r:embed="rId3" cstate="print"/>
          <a:srcRect/>
          <a:stretch>
            <a:fillRect/>
          </a:stretch>
        </p:blipFill>
        <p:spPr bwMode="auto">
          <a:xfrm>
            <a:off x="4660900" y="1887538"/>
            <a:ext cx="4232275" cy="317658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933380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675" y="215900"/>
            <a:ext cx="5511800" cy="3681413"/>
          </a:xfrm>
        </p:spPr>
        <p:txBody>
          <a:bodyPr/>
          <a:lstStyle/>
          <a:p>
            <a:pPr>
              <a:lnSpc>
                <a:spcPts val="2400"/>
              </a:lnSpc>
              <a:spcBef>
                <a:spcPct val="0"/>
              </a:spcBef>
              <a:spcAft>
                <a:spcPts val="600"/>
              </a:spcAft>
              <a:buClr>
                <a:schemeClr val="tx1"/>
              </a:buClr>
              <a:buFont typeface="Wingdings" pitchFamily="2" charset="2"/>
              <a:buChar char="§"/>
            </a:pPr>
            <a:r>
              <a:rPr lang="en-US" sz="2600" b="1" smtClean="0">
                <a:solidFill>
                  <a:srgbClr val="444EA2"/>
                </a:solidFill>
              </a:rPr>
              <a:t>Dissociation </a:t>
            </a:r>
            <a:r>
              <a:rPr lang="en-US" sz="2600" i="1" smtClean="0"/>
              <a:t>refers to a separation of conscious awareness from thoughts, memory, bodily sensations, feelings, or even from identity. </a:t>
            </a:r>
          </a:p>
          <a:p>
            <a:pPr>
              <a:lnSpc>
                <a:spcPts val="2400"/>
              </a:lnSpc>
              <a:spcBef>
                <a:spcPct val="0"/>
              </a:spcBef>
              <a:spcAft>
                <a:spcPts val="600"/>
              </a:spcAft>
              <a:buClr>
                <a:schemeClr val="tx1"/>
              </a:buClr>
              <a:buFont typeface="Wingdings" pitchFamily="2" charset="2"/>
              <a:buChar char="§"/>
            </a:pPr>
            <a:r>
              <a:rPr lang="en-US" sz="2600" smtClean="0"/>
              <a:t>Dissociation can serve as a psychological escape from an overwhelmingly stressful situation.</a:t>
            </a:r>
          </a:p>
          <a:p>
            <a:pPr>
              <a:lnSpc>
                <a:spcPts val="2400"/>
              </a:lnSpc>
              <a:spcBef>
                <a:spcPct val="0"/>
              </a:spcBef>
              <a:spcAft>
                <a:spcPts val="600"/>
              </a:spcAft>
              <a:buClr>
                <a:schemeClr val="tx1"/>
              </a:buClr>
              <a:buFont typeface="Wingdings" pitchFamily="2" charset="2"/>
              <a:buChar char="§"/>
            </a:pPr>
            <a:r>
              <a:rPr lang="en-US" sz="2600" smtClean="0"/>
              <a:t>A </a:t>
            </a:r>
            <a:r>
              <a:rPr lang="en-US" sz="2600" b="1" smtClean="0">
                <a:solidFill>
                  <a:srgbClr val="444EA2"/>
                </a:solidFill>
              </a:rPr>
              <a:t>dissociative disorder </a:t>
            </a:r>
            <a:r>
              <a:rPr lang="en-US" sz="2600" i="1" smtClean="0"/>
              <a:t>refers to dysfunction and distress caused by chronic and severe dissociation.</a:t>
            </a:r>
          </a:p>
        </p:txBody>
      </p:sp>
      <p:sp>
        <p:nvSpPr>
          <p:cNvPr id="4" name="Freeform 4"/>
          <p:cNvSpPr/>
          <p:nvPr/>
        </p:nvSpPr>
        <p:spPr>
          <a:xfrm>
            <a:off x="127000" y="0"/>
            <a:ext cx="3290888" cy="1828800"/>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5065" tIns="175065" rIns="175065" bIns="175065" spcCol="1270" anchor="ctr"/>
          <a:lstStyle/>
          <a:p>
            <a:pPr algn="ctr" defTabSz="1511300">
              <a:lnSpc>
                <a:spcPct val="90000"/>
              </a:lnSpc>
              <a:spcAft>
                <a:spcPct val="35000"/>
              </a:spcAft>
              <a:defRPr/>
            </a:pPr>
            <a:r>
              <a:rPr lang="en-US" sz="3200" dirty="0">
                <a:solidFill>
                  <a:srgbClr val="F8F6E3"/>
                </a:solidFill>
              </a:rPr>
              <a:t>Dissociative Disorders</a:t>
            </a:r>
          </a:p>
        </p:txBody>
      </p:sp>
      <p:sp>
        <p:nvSpPr>
          <p:cNvPr id="12" name="Freeform 11"/>
          <p:cNvSpPr/>
          <p:nvPr/>
        </p:nvSpPr>
        <p:spPr>
          <a:xfrm>
            <a:off x="468313" y="3532188"/>
            <a:ext cx="8675687" cy="931862"/>
          </a:xfrm>
          <a:custGeom>
            <a:avLst/>
            <a:gdLst>
              <a:gd name="connsiteX0" fmla="*/ 0 w 8675370"/>
              <a:gd name="connsiteY0" fmla="*/ 80791 h 807913"/>
              <a:gd name="connsiteX1" fmla="*/ 80791 w 8675370"/>
              <a:gd name="connsiteY1" fmla="*/ 0 h 807913"/>
              <a:gd name="connsiteX2" fmla="*/ 8594579 w 8675370"/>
              <a:gd name="connsiteY2" fmla="*/ 0 h 807913"/>
              <a:gd name="connsiteX3" fmla="*/ 8675370 w 8675370"/>
              <a:gd name="connsiteY3" fmla="*/ 80791 h 807913"/>
              <a:gd name="connsiteX4" fmla="*/ 8675370 w 8675370"/>
              <a:gd name="connsiteY4" fmla="*/ 727122 h 807913"/>
              <a:gd name="connsiteX5" fmla="*/ 8594579 w 8675370"/>
              <a:gd name="connsiteY5" fmla="*/ 807913 h 807913"/>
              <a:gd name="connsiteX6" fmla="*/ 80791 w 8675370"/>
              <a:gd name="connsiteY6" fmla="*/ 807913 h 807913"/>
              <a:gd name="connsiteX7" fmla="*/ 0 w 8675370"/>
              <a:gd name="connsiteY7" fmla="*/ 727122 h 807913"/>
              <a:gd name="connsiteX8" fmla="*/ 0 w 8675370"/>
              <a:gd name="connsiteY8" fmla="*/ 80791 h 80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5370" h="807913">
                <a:moveTo>
                  <a:pt x="0" y="80791"/>
                </a:moveTo>
                <a:cubicBezTo>
                  <a:pt x="0" y="36171"/>
                  <a:pt x="36171" y="0"/>
                  <a:pt x="80791" y="0"/>
                </a:cubicBezTo>
                <a:lnTo>
                  <a:pt x="8594579" y="0"/>
                </a:lnTo>
                <a:cubicBezTo>
                  <a:pt x="8639199" y="0"/>
                  <a:pt x="8675370" y="36171"/>
                  <a:pt x="8675370" y="80791"/>
                </a:cubicBezTo>
                <a:lnTo>
                  <a:pt x="8675370" y="727122"/>
                </a:lnTo>
                <a:cubicBezTo>
                  <a:pt x="8675370" y="771742"/>
                  <a:pt x="8639199" y="807913"/>
                  <a:pt x="8594579" y="807913"/>
                </a:cubicBezTo>
                <a:lnTo>
                  <a:pt x="80791" y="807913"/>
                </a:lnTo>
                <a:cubicBezTo>
                  <a:pt x="36171" y="807913"/>
                  <a:pt x="0" y="771742"/>
                  <a:pt x="0" y="727122"/>
                </a:cubicBezTo>
                <a:lnTo>
                  <a:pt x="0" y="80791"/>
                </a:lnTo>
                <a:close/>
              </a:path>
            </a:pathLst>
          </a:cu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99685" tIns="83820" rIns="83821" bIns="83820" spcCol="1270" anchor="ctr"/>
          <a:lstStyle/>
          <a:p>
            <a:pPr defTabSz="977900">
              <a:lnSpc>
                <a:spcPts val="2400"/>
              </a:lnSpc>
              <a:spcAft>
                <a:spcPts val="0"/>
              </a:spcAft>
              <a:defRPr/>
            </a:pPr>
            <a:r>
              <a:rPr lang="en-US" sz="2400" dirty="0"/>
              <a:t>Loss of memory with no known physical cause; inability to recall selected memories or any memories</a:t>
            </a:r>
          </a:p>
        </p:txBody>
      </p:sp>
      <p:sp>
        <p:nvSpPr>
          <p:cNvPr id="14" name="Freeform 13"/>
          <p:cNvSpPr/>
          <p:nvPr/>
        </p:nvSpPr>
        <p:spPr>
          <a:xfrm>
            <a:off x="468313" y="4697413"/>
            <a:ext cx="8675687" cy="808037"/>
          </a:xfrm>
          <a:custGeom>
            <a:avLst/>
            <a:gdLst>
              <a:gd name="connsiteX0" fmla="*/ 0 w 8675370"/>
              <a:gd name="connsiteY0" fmla="*/ 80791 h 807913"/>
              <a:gd name="connsiteX1" fmla="*/ 80791 w 8675370"/>
              <a:gd name="connsiteY1" fmla="*/ 0 h 807913"/>
              <a:gd name="connsiteX2" fmla="*/ 8594579 w 8675370"/>
              <a:gd name="connsiteY2" fmla="*/ 0 h 807913"/>
              <a:gd name="connsiteX3" fmla="*/ 8675370 w 8675370"/>
              <a:gd name="connsiteY3" fmla="*/ 80791 h 807913"/>
              <a:gd name="connsiteX4" fmla="*/ 8675370 w 8675370"/>
              <a:gd name="connsiteY4" fmla="*/ 727122 h 807913"/>
              <a:gd name="connsiteX5" fmla="*/ 8594579 w 8675370"/>
              <a:gd name="connsiteY5" fmla="*/ 807913 h 807913"/>
              <a:gd name="connsiteX6" fmla="*/ 80791 w 8675370"/>
              <a:gd name="connsiteY6" fmla="*/ 807913 h 807913"/>
              <a:gd name="connsiteX7" fmla="*/ 0 w 8675370"/>
              <a:gd name="connsiteY7" fmla="*/ 727122 h 807913"/>
              <a:gd name="connsiteX8" fmla="*/ 0 w 8675370"/>
              <a:gd name="connsiteY8" fmla="*/ 80791 h 80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5370" h="807913">
                <a:moveTo>
                  <a:pt x="0" y="80791"/>
                </a:moveTo>
                <a:cubicBezTo>
                  <a:pt x="0" y="36171"/>
                  <a:pt x="36171" y="0"/>
                  <a:pt x="80791" y="0"/>
                </a:cubicBezTo>
                <a:lnTo>
                  <a:pt x="8594579" y="0"/>
                </a:lnTo>
                <a:cubicBezTo>
                  <a:pt x="8639199" y="0"/>
                  <a:pt x="8675370" y="36171"/>
                  <a:pt x="8675370" y="80791"/>
                </a:cubicBezTo>
                <a:lnTo>
                  <a:pt x="8675370" y="727122"/>
                </a:lnTo>
                <a:cubicBezTo>
                  <a:pt x="8675370" y="771742"/>
                  <a:pt x="8639199" y="807913"/>
                  <a:pt x="8594579" y="807913"/>
                </a:cubicBezTo>
                <a:lnTo>
                  <a:pt x="80791" y="807913"/>
                </a:lnTo>
                <a:cubicBezTo>
                  <a:pt x="36171" y="807913"/>
                  <a:pt x="0" y="771742"/>
                  <a:pt x="0" y="727122"/>
                </a:cubicBezTo>
                <a:lnTo>
                  <a:pt x="0" y="80791"/>
                </a:lnTo>
                <a:close/>
              </a:path>
            </a:pathLst>
          </a:cu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99685" tIns="83820" rIns="83821" bIns="83820" spcCol="1270" anchor="ctr"/>
          <a:lstStyle/>
          <a:p>
            <a:pPr defTabSz="977900">
              <a:lnSpc>
                <a:spcPts val="2400"/>
              </a:lnSpc>
              <a:spcAft>
                <a:spcPts val="0"/>
              </a:spcAft>
              <a:defRPr/>
            </a:pPr>
            <a:r>
              <a:rPr lang="en-US" sz="2400" dirty="0"/>
              <a:t>“Running away” state; wandering away from one’s life, memory, and identity, with no memory of these</a:t>
            </a:r>
          </a:p>
        </p:txBody>
      </p:sp>
      <p:sp>
        <p:nvSpPr>
          <p:cNvPr id="16" name="Freeform 15"/>
          <p:cNvSpPr/>
          <p:nvPr/>
        </p:nvSpPr>
        <p:spPr>
          <a:xfrm>
            <a:off x="468313" y="5808663"/>
            <a:ext cx="8675687" cy="808037"/>
          </a:xfrm>
          <a:custGeom>
            <a:avLst/>
            <a:gdLst>
              <a:gd name="connsiteX0" fmla="*/ 0 w 8675370"/>
              <a:gd name="connsiteY0" fmla="*/ 80791 h 807913"/>
              <a:gd name="connsiteX1" fmla="*/ 80791 w 8675370"/>
              <a:gd name="connsiteY1" fmla="*/ 0 h 807913"/>
              <a:gd name="connsiteX2" fmla="*/ 8594579 w 8675370"/>
              <a:gd name="connsiteY2" fmla="*/ 0 h 807913"/>
              <a:gd name="connsiteX3" fmla="*/ 8675370 w 8675370"/>
              <a:gd name="connsiteY3" fmla="*/ 80791 h 807913"/>
              <a:gd name="connsiteX4" fmla="*/ 8675370 w 8675370"/>
              <a:gd name="connsiteY4" fmla="*/ 727122 h 807913"/>
              <a:gd name="connsiteX5" fmla="*/ 8594579 w 8675370"/>
              <a:gd name="connsiteY5" fmla="*/ 807913 h 807913"/>
              <a:gd name="connsiteX6" fmla="*/ 80791 w 8675370"/>
              <a:gd name="connsiteY6" fmla="*/ 807913 h 807913"/>
              <a:gd name="connsiteX7" fmla="*/ 0 w 8675370"/>
              <a:gd name="connsiteY7" fmla="*/ 727122 h 807913"/>
              <a:gd name="connsiteX8" fmla="*/ 0 w 8675370"/>
              <a:gd name="connsiteY8" fmla="*/ 80791 h 80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5370" h="807913">
                <a:moveTo>
                  <a:pt x="0" y="80791"/>
                </a:moveTo>
                <a:cubicBezTo>
                  <a:pt x="0" y="36171"/>
                  <a:pt x="36171" y="0"/>
                  <a:pt x="80791" y="0"/>
                </a:cubicBezTo>
                <a:lnTo>
                  <a:pt x="8594579" y="0"/>
                </a:lnTo>
                <a:cubicBezTo>
                  <a:pt x="8639199" y="0"/>
                  <a:pt x="8675370" y="36171"/>
                  <a:pt x="8675370" y="80791"/>
                </a:cubicBezTo>
                <a:lnTo>
                  <a:pt x="8675370" y="727122"/>
                </a:lnTo>
                <a:cubicBezTo>
                  <a:pt x="8675370" y="771742"/>
                  <a:pt x="8639199" y="807913"/>
                  <a:pt x="8594579" y="807913"/>
                </a:cubicBezTo>
                <a:lnTo>
                  <a:pt x="80791" y="807913"/>
                </a:lnTo>
                <a:cubicBezTo>
                  <a:pt x="36171" y="807913"/>
                  <a:pt x="0" y="771742"/>
                  <a:pt x="0" y="727122"/>
                </a:cubicBezTo>
                <a:lnTo>
                  <a:pt x="0" y="80791"/>
                </a:lnTo>
                <a:close/>
              </a:path>
            </a:pathLst>
          </a:cu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99685" tIns="83820" rIns="83821" bIns="83820" spcCol="1270" anchor="ctr"/>
          <a:lstStyle/>
          <a:p>
            <a:pPr defTabSz="977900">
              <a:lnSpc>
                <a:spcPts val="2400"/>
              </a:lnSpc>
              <a:spcAft>
                <a:spcPts val="0"/>
              </a:spcAft>
              <a:defRPr/>
            </a:pPr>
            <a:r>
              <a:rPr lang="en-US" sz="2400" dirty="0"/>
              <a:t>Development of separate personalities</a:t>
            </a:r>
          </a:p>
        </p:txBody>
      </p:sp>
      <p:sp>
        <p:nvSpPr>
          <p:cNvPr id="8" name="Rectangle 7"/>
          <p:cNvSpPr>
            <a:spLocks noChangeArrowheads="1"/>
          </p:cNvSpPr>
          <p:nvPr/>
        </p:nvSpPr>
        <p:spPr bwMode="auto">
          <a:xfrm>
            <a:off x="127000" y="3503613"/>
            <a:ext cx="1917700" cy="1114425"/>
          </a:xfrm>
          <a:prstGeom prst="rect">
            <a:avLst/>
          </a:prstGeom>
          <a:solidFill>
            <a:srgbClr val="F36F21"/>
          </a:solidFill>
          <a:ln w="9525">
            <a:solidFill>
              <a:srgbClr val="F8F6E3"/>
            </a:solidFill>
            <a:miter lim="800000"/>
            <a:headEnd/>
            <a:tailEnd/>
          </a:ln>
        </p:spPr>
        <p:txBody>
          <a:bodyPr anchor="ctr"/>
          <a:lstStyle/>
          <a:p>
            <a:pPr algn="ctr">
              <a:lnSpc>
                <a:spcPts val="2000"/>
              </a:lnSpc>
            </a:pPr>
            <a:r>
              <a:rPr lang="en-US" sz="2400">
                <a:solidFill>
                  <a:srgbClr val="F8F6E3"/>
                </a:solidFill>
              </a:rPr>
              <a:t>Dissociative Amnesia: </a:t>
            </a:r>
          </a:p>
        </p:txBody>
      </p:sp>
      <p:sp>
        <p:nvSpPr>
          <p:cNvPr id="9" name="Rectangle 8"/>
          <p:cNvSpPr>
            <a:spLocks noChangeArrowheads="1"/>
          </p:cNvSpPr>
          <p:nvPr/>
        </p:nvSpPr>
        <p:spPr bwMode="auto">
          <a:xfrm>
            <a:off x="127000" y="4543425"/>
            <a:ext cx="1909763" cy="1116013"/>
          </a:xfrm>
          <a:prstGeom prst="rect">
            <a:avLst/>
          </a:prstGeom>
          <a:solidFill>
            <a:srgbClr val="F36F21"/>
          </a:solidFill>
          <a:ln w="9525">
            <a:solidFill>
              <a:srgbClr val="F8F6E3"/>
            </a:solidFill>
            <a:miter lim="800000"/>
            <a:headEnd/>
            <a:tailEnd/>
          </a:ln>
        </p:spPr>
        <p:txBody>
          <a:bodyPr anchor="ctr"/>
          <a:lstStyle/>
          <a:p>
            <a:pPr algn="ctr">
              <a:lnSpc>
                <a:spcPts val="2000"/>
              </a:lnSpc>
            </a:pPr>
            <a:r>
              <a:rPr lang="en-US" sz="2400">
                <a:solidFill>
                  <a:srgbClr val="F8F6E3"/>
                </a:solidFill>
              </a:rPr>
              <a:t>Dissociative Fugue </a:t>
            </a:r>
          </a:p>
        </p:txBody>
      </p:sp>
      <p:sp>
        <p:nvSpPr>
          <p:cNvPr id="10" name="Rectangle 9"/>
          <p:cNvSpPr>
            <a:spLocks noChangeArrowheads="1"/>
          </p:cNvSpPr>
          <p:nvPr/>
        </p:nvSpPr>
        <p:spPr bwMode="auto">
          <a:xfrm>
            <a:off x="123825" y="5654675"/>
            <a:ext cx="1909763" cy="1117600"/>
          </a:xfrm>
          <a:prstGeom prst="rect">
            <a:avLst/>
          </a:prstGeom>
          <a:solidFill>
            <a:srgbClr val="F36F21"/>
          </a:solidFill>
          <a:ln w="9525">
            <a:solidFill>
              <a:srgbClr val="F8F6E3"/>
            </a:solidFill>
            <a:miter lim="800000"/>
            <a:headEnd/>
            <a:tailEnd/>
          </a:ln>
        </p:spPr>
        <p:txBody>
          <a:bodyPr>
            <a:spAutoFit/>
          </a:bodyPr>
          <a:lstStyle/>
          <a:p>
            <a:pPr algn="ctr">
              <a:lnSpc>
                <a:spcPts val="2000"/>
              </a:lnSpc>
            </a:pPr>
            <a:r>
              <a:rPr lang="en-US" sz="2400">
                <a:solidFill>
                  <a:srgbClr val="F8F6E3"/>
                </a:solidFill>
              </a:rPr>
              <a:t>Dissociative Identity Disorder (D.I.D.)</a:t>
            </a:r>
          </a:p>
        </p:txBody>
      </p:sp>
      <p:sp>
        <p:nvSpPr>
          <p:cNvPr id="18" name="TextBox 17"/>
          <p:cNvSpPr txBox="1">
            <a:spLocks noChangeArrowheads="1"/>
          </p:cNvSpPr>
          <p:nvPr/>
        </p:nvSpPr>
        <p:spPr bwMode="auto">
          <a:xfrm>
            <a:off x="123825" y="2987675"/>
            <a:ext cx="2463800" cy="460375"/>
          </a:xfrm>
          <a:prstGeom prst="rect">
            <a:avLst/>
          </a:prstGeom>
          <a:noFill/>
          <a:ln w="9525">
            <a:noFill/>
            <a:miter lim="800000"/>
            <a:headEnd/>
            <a:tailEnd/>
          </a:ln>
        </p:spPr>
        <p:txBody>
          <a:bodyPr>
            <a:spAutoFit/>
          </a:bodyPr>
          <a:lstStyle/>
          <a:p>
            <a:r>
              <a:rPr lang="en-US" sz="2400" b="1"/>
              <a:t>Examples:</a:t>
            </a:r>
          </a:p>
        </p:txBody>
      </p:sp>
    </p:spTree>
    <p:extLst>
      <p:ext uri="{BB962C8B-B14F-4D97-AF65-F5344CB8AC3E}">
        <p14:creationId xmlns:p14="http://schemas.microsoft.com/office/powerpoint/2010/main" val="384254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nodeType="afterGroup">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2" grpId="0" animBg="1"/>
      <p:bldP spid="14" grpId="0" animBg="1"/>
      <p:bldP spid="16" grpId="0" animBg="1"/>
      <p:bldP spid="8" grpId="0" animBg="1"/>
      <p:bldP spid="9" grpId="0" animBg="1"/>
      <p:bldP spid="10"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9425" y="138113"/>
            <a:ext cx="8229600" cy="1143000"/>
          </a:xfrm>
        </p:spPr>
        <p:txBody>
          <a:bodyPr/>
          <a:lstStyle/>
          <a:p>
            <a:pPr>
              <a:lnSpc>
                <a:spcPts val="3800"/>
              </a:lnSpc>
            </a:pPr>
            <a:r>
              <a:rPr lang="en-US" sz="4000" b="1" smtClean="0">
                <a:solidFill>
                  <a:srgbClr val="F36F21"/>
                </a:solidFill>
              </a:rPr>
              <a:t>Dissociative Identity Disorder (D.I.D.) </a:t>
            </a:r>
            <a:r>
              <a:rPr lang="en-US" sz="3200" b="1" i="1" smtClean="0">
                <a:solidFill>
                  <a:srgbClr val="F36F21"/>
                </a:solidFill>
              </a:rPr>
              <a:t>formerly “Multiple Personality Disorder”</a:t>
            </a:r>
          </a:p>
        </p:txBody>
      </p:sp>
      <p:sp>
        <p:nvSpPr>
          <p:cNvPr id="3" name="Content Placeholder 2"/>
          <p:cNvSpPr>
            <a:spLocks noGrp="1"/>
          </p:cNvSpPr>
          <p:nvPr>
            <p:ph idx="1"/>
          </p:nvPr>
        </p:nvSpPr>
        <p:spPr>
          <a:xfrm>
            <a:off x="217488" y="1603375"/>
            <a:ext cx="4719637" cy="2400300"/>
          </a:xfrm>
        </p:spPr>
        <p:txBody>
          <a:bodyPr>
            <a:spAutoFit/>
          </a:bodyPr>
          <a:lstStyle/>
          <a:p>
            <a:pPr marL="0" indent="0">
              <a:lnSpc>
                <a:spcPts val="2400"/>
              </a:lnSpc>
              <a:spcBef>
                <a:spcPct val="0"/>
              </a:spcBef>
              <a:spcAft>
                <a:spcPts val="600"/>
              </a:spcAft>
              <a:buFont typeface="Arial" charset="0"/>
              <a:buNone/>
              <a:defRPr/>
            </a:pPr>
            <a:r>
              <a:rPr lang="en-US" sz="2600" dirty="0" smtClean="0">
                <a:solidFill>
                  <a:srgbClr val="000000"/>
                </a:solidFill>
                <a:latin typeface="Arial" charset="0"/>
                <a:cs typeface="Arial" charset="0"/>
              </a:rPr>
              <a:t>In the rare actual cases of D.I.D., the personalities: </a:t>
            </a:r>
          </a:p>
          <a:p>
            <a:pPr marL="457200" indent="-457200">
              <a:lnSpc>
                <a:spcPts val="2400"/>
              </a:lnSpc>
              <a:spcBef>
                <a:spcPct val="0"/>
              </a:spcBef>
              <a:spcAft>
                <a:spcPts val="600"/>
              </a:spcAft>
              <a:buFont typeface="Wingdings" pitchFamily="2" charset="2"/>
              <a:buChar char="§"/>
              <a:defRPr/>
            </a:pPr>
            <a:r>
              <a:rPr lang="en-US" sz="2600" dirty="0" smtClean="0">
                <a:solidFill>
                  <a:srgbClr val="000000"/>
                </a:solidFill>
                <a:latin typeface="Arial" charset="0"/>
                <a:cs typeface="Arial" charset="0"/>
              </a:rPr>
              <a:t>are distinct, and not present in consciousness at the same time.</a:t>
            </a:r>
          </a:p>
          <a:p>
            <a:pPr marL="457200" indent="-457200">
              <a:lnSpc>
                <a:spcPts val="2400"/>
              </a:lnSpc>
              <a:spcBef>
                <a:spcPct val="0"/>
              </a:spcBef>
              <a:spcAft>
                <a:spcPts val="600"/>
              </a:spcAft>
              <a:buFont typeface="Wingdings" pitchFamily="2" charset="2"/>
              <a:buChar char="§"/>
              <a:defRPr/>
            </a:pPr>
            <a:r>
              <a:rPr lang="en-US" sz="2600" dirty="0" smtClean="0">
                <a:solidFill>
                  <a:srgbClr val="000000"/>
                </a:solidFill>
                <a:latin typeface="Arial" charset="0"/>
                <a:cs typeface="Arial" charset="0"/>
              </a:rPr>
              <a:t>may or may not appear to be aware of each other.</a:t>
            </a:r>
          </a:p>
        </p:txBody>
      </p:sp>
      <p:pic>
        <p:nvPicPr>
          <p:cNvPr id="76804" name="Picture 2"/>
          <p:cNvPicPr>
            <a:picLocks noChangeAspect="1" noChangeArrowheads="1"/>
          </p:cNvPicPr>
          <p:nvPr/>
        </p:nvPicPr>
        <p:blipFill>
          <a:blip r:embed="rId3" cstate="print"/>
          <a:srcRect l="12387" t="32196" r="5080" b="6615"/>
          <a:stretch>
            <a:fillRect/>
          </a:stretch>
        </p:blipFill>
        <p:spPr bwMode="auto">
          <a:xfrm>
            <a:off x="862013" y="4135438"/>
            <a:ext cx="3429000" cy="2603500"/>
          </a:xfrm>
          <a:prstGeom prst="rect">
            <a:avLst/>
          </a:prstGeom>
          <a:noFill/>
          <a:ln w="9525">
            <a:noFill/>
            <a:miter lim="800000"/>
            <a:headEnd/>
            <a:tailEnd/>
          </a:ln>
        </p:spPr>
      </p:pic>
      <p:sp>
        <p:nvSpPr>
          <p:cNvPr id="6" name="Content Placeholder 2"/>
          <p:cNvSpPr txBox="1">
            <a:spLocks/>
          </p:cNvSpPr>
          <p:nvPr/>
        </p:nvSpPr>
        <p:spPr bwMode="auto">
          <a:xfrm>
            <a:off x="4857750" y="1225550"/>
            <a:ext cx="4194175" cy="5499100"/>
          </a:xfrm>
          <a:prstGeom prst="rect">
            <a:avLst/>
          </a:prstGeom>
          <a:solidFill>
            <a:srgbClr val="A0366C"/>
          </a:solid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2400"/>
              </a:lnSpc>
              <a:spcBef>
                <a:spcPts val="0"/>
              </a:spcBef>
              <a:spcAft>
                <a:spcPts val="600"/>
              </a:spcAft>
              <a:buFont typeface="Arial" charset="0"/>
              <a:buNone/>
              <a:defRPr/>
            </a:pPr>
            <a:r>
              <a:rPr lang="en-US" sz="2800" b="1" dirty="0" smtClean="0">
                <a:solidFill>
                  <a:srgbClr val="F8F6E3"/>
                </a:solidFill>
              </a:rPr>
              <a:t>Alternative Explanations </a:t>
            </a:r>
            <a:r>
              <a:rPr lang="en-US" sz="2800" b="1" dirty="0">
                <a:solidFill>
                  <a:srgbClr val="F8F6E3"/>
                </a:solidFill>
              </a:rPr>
              <a:t>for D.I.D</a:t>
            </a:r>
            <a:r>
              <a:rPr lang="en-US" sz="2800" b="1" dirty="0" smtClean="0">
                <a:solidFill>
                  <a:srgbClr val="F8F6E3"/>
                </a:solidFill>
              </a:rPr>
              <a:t>.</a:t>
            </a:r>
          </a:p>
          <a:p>
            <a:pPr>
              <a:lnSpc>
                <a:spcPts val="2400"/>
              </a:lnSpc>
              <a:spcBef>
                <a:spcPts val="0"/>
              </a:spcBef>
              <a:spcAft>
                <a:spcPts val="600"/>
              </a:spcAft>
              <a:buFont typeface="Wingdings" pitchFamily="2" charset="2"/>
              <a:buChar char="§"/>
              <a:defRPr/>
            </a:pPr>
            <a:r>
              <a:rPr lang="en-US" sz="2600" dirty="0" smtClean="0">
                <a:solidFill>
                  <a:srgbClr val="F8F6E3"/>
                </a:solidFill>
              </a:rPr>
              <a:t>Dissociative “identities” might just be an extreme form of playing a role.</a:t>
            </a:r>
          </a:p>
          <a:p>
            <a:pPr>
              <a:lnSpc>
                <a:spcPts val="2400"/>
              </a:lnSpc>
              <a:spcBef>
                <a:spcPts val="0"/>
              </a:spcBef>
              <a:spcAft>
                <a:spcPts val="600"/>
              </a:spcAft>
              <a:buFont typeface="Wingdings" pitchFamily="2" charset="2"/>
              <a:buChar char="§"/>
              <a:defRPr/>
            </a:pPr>
            <a:r>
              <a:rPr lang="en-US" sz="2600" dirty="0" smtClean="0">
                <a:solidFill>
                  <a:srgbClr val="F8F6E3"/>
                </a:solidFill>
              </a:rPr>
              <a:t>D.I.D. in North America might be a recent cultural construction, similar to the idea of being possessed by evil spirits.</a:t>
            </a:r>
          </a:p>
          <a:p>
            <a:pPr>
              <a:lnSpc>
                <a:spcPts val="2400"/>
              </a:lnSpc>
              <a:spcBef>
                <a:spcPts val="0"/>
              </a:spcBef>
              <a:spcAft>
                <a:spcPts val="600"/>
              </a:spcAft>
              <a:buFont typeface="Wingdings" pitchFamily="2" charset="2"/>
              <a:buChar char="§"/>
              <a:defRPr/>
            </a:pPr>
            <a:r>
              <a:rPr lang="en-US" sz="2600" dirty="0" smtClean="0">
                <a:solidFill>
                  <a:srgbClr val="F8F6E3"/>
                </a:solidFill>
              </a:rPr>
              <a:t>Cases of D.I.D. might be created or worsened by therapists encouraging people to think of different parts of themselves.</a:t>
            </a:r>
            <a:endParaRPr lang="en-US" sz="2600" dirty="0">
              <a:solidFill>
                <a:srgbClr val="F8F6E3"/>
              </a:solidFill>
            </a:endParaRPr>
          </a:p>
        </p:txBody>
      </p:sp>
    </p:spTree>
    <p:extLst>
      <p:ext uri="{BB962C8B-B14F-4D97-AF65-F5344CB8AC3E}">
        <p14:creationId xmlns:p14="http://schemas.microsoft.com/office/powerpoint/2010/main" val="1298908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ts val="4000"/>
              </a:lnSpc>
            </a:pPr>
            <a:r>
              <a:rPr lang="en-US" b="1" smtClean="0">
                <a:solidFill>
                  <a:srgbClr val="F36F21"/>
                </a:solidFill>
              </a:rPr>
              <a:t>D.I.D., or DID Not? </a:t>
            </a:r>
            <a:br>
              <a:rPr lang="en-US" b="1" smtClean="0">
                <a:solidFill>
                  <a:srgbClr val="F36F21"/>
                </a:solidFill>
              </a:rPr>
            </a:br>
            <a:r>
              <a:rPr lang="en-US" sz="3200" b="1" i="1" smtClean="0">
                <a:solidFill>
                  <a:srgbClr val="F36F21"/>
                </a:solidFill>
              </a:rPr>
              <a:t>Evidence that D.I.D. is Real</a:t>
            </a:r>
          </a:p>
        </p:txBody>
      </p:sp>
      <p:sp>
        <p:nvSpPr>
          <p:cNvPr id="3" name="Content Placeholder 2"/>
          <p:cNvSpPr>
            <a:spLocks noGrp="1"/>
          </p:cNvSpPr>
          <p:nvPr>
            <p:ph idx="1"/>
          </p:nvPr>
        </p:nvSpPr>
        <p:spPr>
          <a:xfrm>
            <a:off x="250825" y="1600200"/>
            <a:ext cx="4229100" cy="4525963"/>
          </a:xfrm>
        </p:spPr>
        <p:txBody>
          <a:bodyPr>
            <a:noAutofit/>
          </a:bodyPr>
          <a:lstStyle/>
          <a:p>
            <a:pPr marL="0" indent="0">
              <a:lnSpc>
                <a:spcPts val="2400"/>
              </a:lnSpc>
              <a:spcBef>
                <a:spcPts val="0"/>
              </a:spcBef>
              <a:spcAft>
                <a:spcPts val="600"/>
              </a:spcAft>
              <a:buFont typeface="Arial" charset="0"/>
              <a:buNone/>
              <a:defRPr/>
            </a:pPr>
            <a:r>
              <a:rPr lang="en-US" sz="2600" dirty="0"/>
              <a:t>Different personalities have involved:</a:t>
            </a:r>
          </a:p>
          <a:p>
            <a:pPr>
              <a:lnSpc>
                <a:spcPts val="2400"/>
              </a:lnSpc>
              <a:spcBef>
                <a:spcPts val="0"/>
              </a:spcBef>
              <a:spcAft>
                <a:spcPts val="600"/>
              </a:spcAft>
              <a:buFont typeface="Wingdings" pitchFamily="2" charset="2"/>
              <a:buChar char="§"/>
              <a:defRPr/>
            </a:pPr>
            <a:r>
              <a:rPr lang="en-US" sz="2600" dirty="0" smtClean="0"/>
              <a:t>different </a:t>
            </a:r>
            <a:r>
              <a:rPr lang="en-US" sz="2600" dirty="0"/>
              <a:t>brain wave </a:t>
            </a:r>
            <a:r>
              <a:rPr lang="en-US" sz="2600" dirty="0" smtClean="0"/>
              <a:t>patterns.</a:t>
            </a:r>
            <a:endParaRPr lang="en-US" sz="2600" dirty="0"/>
          </a:p>
          <a:p>
            <a:pPr>
              <a:lnSpc>
                <a:spcPts val="2400"/>
              </a:lnSpc>
              <a:spcBef>
                <a:spcPts val="0"/>
              </a:spcBef>
              <a:spcAft>
                <a:spcPts val="600"/>
              </a:spcAft>
              <a:buFont typeface="Wingdings" pitchFamily="2" charset="2"/>
              <a:buChar char="§"/>
              <a:defRPr/>
            </a:pPr>
            <a:r>
              <a:rPr lang="en-US" sz="2600" dirty="0" smtClean="0"/>
              <a:t>different </a:t>
            </a:r>
            <a:r>
              <a:rPr lang="en-US" sz="2600" dirty="0"/>
              <a:t>left-right </a:t>
            </a:r>
            <a:r>
              <a:rPr lang="en-US" sz="2600" dirty="0" smtClean="0"/>
              <a:t>handedness.</a:t>
            </a:r>
            <a:endParaRPr lang="en-US" sz="2600" dirty="0"/>
          </a:p>
          <a:p>
            <a:pPr>
              <a:lnSpc>
                <a:spcPts val="2400"/>
              </a:lnSpc>
              <a:spcBef>
                <a:spcPts val="0"/>
              </a:spcBef>
              <a:spcAft>
                <a:spcPts val="600"/>
              </a:spcAft>
              <a:buFont typeface="Wingdings" pitchFamily="2" charset="2"/>
              <a:buChar char="§"/>
              <a:defRPr/>
            </a:pPr>
            <a:r>
              <a:rPr lang="en-US" sz="2600" dirty="0" smtClean="0"/>
              <a:t>different </a:t>
            </a:r>
            <a:r>
              <a:rPr lang="en-US" sz="2600" dirty="0"/>
              <a:t>visual acuity and eye muscle balance </a:t>
            </a:r>
            <a:r>
              <a:rPr lang="en-US" sz="2600" dirty="0" smtClean="0"/>
              <a:t>patterns.</a:t>
            </a:r>
            <a:endParaRPr lang="en-US" sz="2600" dirty="0"/>
          </a:p>
          <a:p>
            <a:pPr marL="0" indent="0">
              <a:lnSpc>
                <a:spcPts val="2400"/>
              </a:lnSpc>
              <a:spcBef>
                <a:spcPts val="0"/>
              </a:spcBef>
              <a:spcAft>
                <a:spcPts val="600"/>
              </a:spcAft>
              <a:buFont typeface="Arial" charset="0"/>
              <a:buNone/>
              <a:defRPr/>
            </a:pPr>
            <a:r>
              <a:rPr lang="en-US" sz="2600" dirty="0"/>
              <a:t>Patients with D.I.D. also show heightened activity in areas of the brain associated with </a:t>
            </a:r>
            <a:r>
              <a:rPr lang="en-US" sz="2600" dirty="0" smtClean="0"/>
              <a:t>managing and inhibiting </a:t>
            </a:r>
            <a:r>
              <a:rPr lang="en-US" sz="2600" dirty="0"/>
              <a:t>traumatic memories.</a:t>
            </a:r>
          </a:p>
        </p:txBody>
      </p:sp>
      <p:sp>
        <p:nvSpPr>
          <p:cNvPr id="4" name="Content Placeholder 2"/>
          <p:cNvSpPr txBox="1">
            <a:spLocks/>
          </p:cNvSpPr>
          <p:nvPr/>
        </p:nvSpPr>
        <p:spPr bwMode="auto">
          <a:xfrm>
            <a:off x="4732338" y="1600200"/>
            <a:ext cx="4319587" cy="4537075"/>
          </a:xfrm>
          <a:prstGeom prst="roundRect">
            <a:avLst/>
          </a:prstGeom>
          <a:solidFill>
            <a:srgbClr val="444EA2"/>
          </a:solidFill>
          <a:ln>
            <a:noFill/>
          </a:ln>
          <a:extLst/>
        </p:spPr>
        <p:txBody>
          <a:bodyPr/>
          <a:lstStyle>
            <a:lvl1pPr marL="0" indent="0" eaLnBrk="0" hangingPunct="0">
              <a:lnSpc>
                <a:spcPts val="2400"/>
              </a:lnSpc>
              <a:spcBef>
                <a:spcPts val="0"/>
              </a:spcBef>
              <a:spcAft>
                <a:spcPts val="600"/>
              </a:spcAft>
              <a:buFont typeface="Arial" charset="0"/>
              <a:buNone/>
              <a:defRPr sz="2600">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a:defRPr/>
            </a:pPr>
            <a:r>
              <a:rPr lang="en-US" b="1" dirty="0">
                <a:solidFill>
                  <a:srgbClr val="F8F6E3"/>
                </a:solidFill>
              </a:rPr>
              <a:t>Explaining fragmentation of personality from different </a:t>
            </a:r>
            <a:r>
              <a:rPr lang="en-US" b="1" dirty="0" smtClean="0">
                <a:solidFill>
                  <a:srgbClr val="F8F6E3"/>
                </a:solidFill>
              </a:rPr>
              <a:t>perspectives</a:t>
            </a:r>
            <a:endParaRPr lang="en-US" b="1" dirty="0">
              <a:solidFill>
                <a:srgbClr val="F8F6E3"/>
              </a:solidFill>
            </a:endParaRPr>
          </a:p>
          <a:p>
            <a:pPr>
              <a:defRPr/>
            </a:pPr>
            <a:r>
              <a:rPr lang="en-US" dirty="0">
                <a:solidFill>
                  <a:srgbClr val="F8F6E3"/>
                </a:solidFill>
              </a:rPr>
              <a:t>Psychoanalytic </a:t>
            </a:r>
            <a:r>
              <a:rPr lang="en-US" dirty="0" smtClean="0">
                <a:solidFill>
                  <a:srgbClr val="F8F6E3"/>
                </a:solidFill>
              </a:rPr>
              <a:t>perspective:</a:t>
            </a:r>
          </a:p>
          <a:p>
            <a:pPr algn="r">
              <a:defRPr/>
            </a:pPr>
            <a:r>
              <a:rPr lang="en-US" dirty="0" smtClean="0">
                <a:solidFill>
                  <a:schemeClr val="accent6">
                    <a:lumMod val="60000"/>
                    <a:lumOff val="40000"/>
                  </a:schemeClr>
                </a:solidFill>
              </a:rPr>
              <a:t>diverting id</a:t>
            </a:r>
            <a:endParaRPr lang="en-US" dirty="0">
              <a:solidFill>
                <a:srgbClr val="F8F6E3"/>
              </a:solidFill>
            </a:endParaRPr>
          </a:p>
          <a:p>
            <a:pPr>
              <a:defRPr/>
            </a:pPr>
            <a:r>
              <a:rPr lang="en-US" dirty="0">
                <a:solidFill>
                  <a:srgbClr val="F8F6E3"/>
                </a:solidFill>
              </a:rPr>
              <a:t>Cognitive </a:t>
            </a:r>
            <a:r>
              <a:rPr lang="en-US" dirty="0" smtClean="0">
                <a:solidFill>
                  <a:srgbClr val="F8F6E3"/>
                </a:solidFill>
              </a:rPr>
              <a:t>perspective:</a:t>
            </a:r>
          </a:p>
          <a:p>
            <a:pPr algn="r">
              <a:defRPr/>
            </a:pPr>
            <a:r>
              <a:rPr lang="en-US" dirty="0" smtClean="0">
                <a:solidFill>
                  <a:schemeClr val="accent6">
                    <a:lumMod val="60000"/>
                    <a:lumOff val="40000"/>
                  </a:schemeClr>
                </a:solidFill>
              </a:rPr>
              <a:t>coping </a:t>
            </a:r>
            <a:r>
              <a:rPr lang="en-US" dirty="0">
                <a:solidFill>
                  <a:schemeClr val="accent6">
                    <a:lumMod val="60000"/>
                    <a:lumOff val="40000"/>
                  </a:schemeClr>
                </a:solidFill>
              </a:rPr>
              <a:t>with </a:t>
            </a:r>
            <a:r>
              <a:rPr lang="en-US" dirty="0" smtClean="0">
                <a:solidFill>
                  <a:schemeClr val="accent6">
                    <a:lumMod val="60000"/>
                    <a:lumOff val="40000"/>
                  </a:schemeClr>
                </a:solidFill>
              </a:rPr>
              <a:t>abuse</a:t>
            </a:r>
            <a:endParaRPr lang="en-US" dirty="0">
              <a:solidFill>
                <a:srgbClr val="F8F6E3"/>
              </a:solidFill>
            </a:endParaRPr>
          </a:p>
          <a:p>
            <a:pPr>
              <a:defRPr/>
            </a:pPr>
            <a:r>
              <a:rPr lang="en-US" dirty="0">
                <a:solidFill>
                  <a:srgbClr val="F8F6E3"/>
                </a:solidFill>
              </a:rPr>
              <a:t>Learning </a:t>
            </a:r>
            <a:r>
              <a:rPr lang="en-US" dirty="0" smtClean="0">
                <a:solidFill>
                  <a:srgbClr val="F8F6E3"/>
                </a:solidFill>
              </a:rPr>
              <a:t>perspective:</a:t>
            </a:r>
          </a:p>
          <a:p>
            <a:pPr algn="r">
              <a:defRPr/>
            </a:pPr>
            <a:r>
              <a:rPr lang="en-US" dirty="0" smtClean="0">
                <a:solidFill>
                  <a:schemeClr val="accent6">
                    <a:lumMod val="60000"/>
                    <a:lumOff val="40000"/>
                  </a:schemeClr>
                </a:solidFill>
              </a:rPr>
              <a:t>dissociation pays</a:t>
            </a:r>
            <a:endParaRPr lang="en-US" dirty="0">
              <a:solidFill>
                <a:srgbClr val="F8F6E3"/>
              </a:solidFill>
            </a:endParaRPr>
          </a:p>
          <a:p>
            <a:pPr>
              <a:defRPr/>
            </a:pPr>
            <a:r>
              <a:rPr lang="en-US" dirty="0">
                <a:solidFill>
                  <a:srgbClr val="F8F6E3"/>
                </a:solidFill>
              </a:rPr>
              <a:t>Social </a:t>
            </a:r>
            <a:r>
              <a:rPr lang="en-US" dirty="0" smtClean="0">
                <a:solidFill>
                  <a:srgbClr val="F8F6E3"/>
                </a:solidFill>
              </a:rPr>
              <a:t>influence:</a:t>
            </a:r>
          </a:p>
          <a:p>
            <a:pPr algn="r">
              <a:defRPr/>
            </a:pPr>
            <a:r>
              <a:rPr lang="en-US" dirty="0" smtClean="0">
                <a:solidFill>
                  <a:schemeClr val="accent6">
                    <a:lumMod val="60000"/>
                    <a:lumOff val="40000"/>
                  </a:schemeClr>
                </a:solidFill>
              </a:rPr>
              <a:t>therapists encourage</a:t>
            </a:r>
            <a:endParaRPr lang="en-US" dirty="0">
              <a:solidFill>
                <a:srgbClr val="F8F6E3"/>
              </a:solidFill>
            </a:endParaRPr>
          </a:p>
          <a:p>
            <a:pPr>
              <a:defRPr/>
            </a:pPr>
            <a:endParaRPr lang="en-US" dirty="0">
              <a:solidFill>
                <a:srgbClr val="F8F6E3"/>
              </a:solidFill>
            </a:endParaRPr>
          </a:p>
        </p:txBody>
      </p:sp>
    </p:spTree>
    <p:extLst>
      <p:ext uri="{BB962C8B-B14F-4D97-AF65-F5344CB8AC3E}">
        <p14:creationId xmlns:p14="http://schemas.microsoft.com/office/powerpoint/2010/main" val="109706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fade">
                                      <p:cBhvr>
                                        <p:cTn id="32" dur="500"/>
                                        <p:tgtEl>
                                          <p:spTgt spid="4">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500"/>
                                        <p:tgtEl>
                                          <p:spTgt spid="4">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
                                        <p:tgtEl>
                                          <p:spTgt spid="4">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500"/>
                                        <p:tgtEl>
                                          <p:spTgt spid="4">
                                            <p:txEl>
                                              <p:pRg st="7" end="7"/>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75" y="3198813"/>
          <a:ext cx="9064624" cy="3627438"/>
        </p:xfrm>
        <a:graphic>
          <a:graphicData uri="http://schemas.openxmlformats.org/drawingml/2006/table">
            <a:tbl>
              <a:tblPr firstRow="1" bandRow="1">
                <a:tableStyleId>{5C22544A-7EE6-4342-B048-85BDC9FD1C3A}</a:tableStyleId>
              </a:tblPr>
              <a:tblGrid>
                <a:gridCol w="2331883"/>
                <a:gridCol w="4503735"/>
                <a:gridCol w="2229006"/>
              </a:tblGrid>
              <a:tr h="457240">
                <a:tc>
                  <a:txBody>
                    <a:bodyPr/>
                    <a:lstStyle/>
                    <a:p>
                      <a:pPr algn="ctr"/>
                      <a:endParaRPr lang="en-US" sz="2400" dirty="0"/>
                    </a:p>
                  </a:txBody>
                  <a:tcPr marL="91446" marR="91446" marT="45724" marB="45724">
                    <a:solidFill>
                      <a:srgbClr val="444EA2"/>
                    </a:solidFill>
                  </a:tcPr>
                </a:tc>
                <a:tc>
                  <a:txBody>
                    <a:bodyPr/>
                    <a:lstStyle/>
                    <a:p>
                      <a:pPr algn="ctr"/>
                      <a:r>
                        <a:rPr lang="en-US" sz="2400" dirty="0" smtClean="0"/>
                        <a:t>Definition</a:t>
                      </a:r>
                      <a:endParaRPr lang="en-US" sz="2400" dirty="0"/>
                    </a:p>
                  </a:txBody>
                  <a:tcPr marL="91446" marR="91446" marT="45724" marB="45724">
                    <a:solidFill>
                      <a:srgbClr val="444EA2"/>
                    </a:solidFill>
                  </a:tcPr>
                </a:tc>
                <a:tc>
                  <a:txBody>
                    <a:bodyPr/>
                    <a:lstStyle/>
                    <a:p>
                      <a:pPr algn="ctr"/>
                      <a:r>
                        <a:rPr lang="en-US" sz="2400" dirty="0" smtClean="0"/>
                        <a:t>Prevalence</a:t>
                      </a:r>
                      <a:endParaRPr lang="en-US" sz="2400" dirty="0"/>
                    </a:p>
                  </a:txBody>
                  <a:tcPr marL="91446" marR="91446" marT="45724" marB="45724">
                    <a:solidFill>
                      <a:srgbClr val="444EA2"/>
                    </a:solidFill>
                  </a:tcPr>
                </a:tc>
              </a:tr>
              <a:tr h="1209146">
                <a:tc>
                  <a:txBody>
                    <a:bodyPr/>
                    <a:lstStyle/>
                    <a:p>
                      <a:pPr algn="ctr">
                        <a:lnSpc>
                          <a:spcPts val="2600"/>
                        </a:lnSpc>
                      </a:pPr>
                      <a:r>
                        <a:rPr lang="en-US" sz="2800" b="1" dirty="0" smtClean="0"/>
                        <a:t>Anorexia</a:t>
                      </a:r>
                      <a:r>
                        <a:rPr lang="en-US" sz="2800" b="1" baseline="0" dirty="0" smtClean="0"/>
                        <a:t> Nervosa</a:t>
                      </a:r>
                      <a:endParaRPr lang="en-US" sz="2800" b="1" dirty="0"/>
                    </a:p>
                  </a:txBody>
                  <a:tcPr marL="91446" marR="91446" marT="45724" marB="45724"/>
                </a:tc>
                <a:tc>
                  <a:txBody>
                    <a:bodyPr/>
                    <a:lstStyle/>
                    <a:p>
                      <a:pPr algn="ctr">
                        <a:lnSpc>
                          <a:spcPts val="2200"/>
                        </a:lnSpc>
                      </a:pPr>
                      <a:r>
                        <a:rPr lang="en-US" sz="2400" dirty="0" smtClean="0"/>
                        <a:t>Compulsion to lose weight, coupled with certainty about being fat despite being 15 percent or more underweight</a:t>
                      </a:r>
                      <a:endParaRPr lang="en-US" sz="2400" dirty="0"/>
                    </a:p>
                  </a:txBody>
                  <a:tcPr marL="91446" marR="91446" marT="45724" marB="45724" anchor="ct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2400" dirty="0" smtClean="0"/>
                        <a:t>0.6 percent meet criteria at some time during lifetime</a:t>
                      </a:r>
                    </a:p>
                  </a:txBody>
                  <a:tcPr marL="91446" marR="91446" marT="45724" marB="45724" anchor="ctr"/>
                </a:tc>
              </a:tr>
              <a:tr h="1209146">
                <a:tc>
                  <a:txBody>
                    <a:bodyPr/>
                    <a:lstStyle/>
                    <a:p>
                      <a:pPr algn="ctr">
                        <a:lnSpc>
                          <a:spcPts val="2600"/>
                        </a:lnSpc>
                      </a:pPr>
                      <a:r>
                        <a:rPr lang="en-US" sz="2800" b="1" dirty="0" smtClean="0"/>
                        <a:t>Bulimia Nervosa</a:t>
                      </a:r>
                      <a:endParaRPr lang="en-US" sz="2800" b="1" dirty="0"/>
                    </a:p>
                  </a:txBody>
                  <a:tcPr marL="91446" marR="91446" marT="45724" marB="45724"/>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2400" dirty="0" smtClean="0"/>
                        <a:t>Compulsion to </a:t>
                      </a:r>
                      <a:r>
                        <a:rPr lang="en-US" sz="2400" b="1" i="1" dirty="0" smtClean="0"/>
                        <a:t>binge</a:t>
                      </a:r>
                      <a:r>
                        <a:rPr lang="en-US" sz="2400" dirty="0" smtClean="0"/>
                        <a:t>, eating large amounts fast, then </a:t>
                      </a:r>
                      <a:r>
                        <a:rPr lang="en-US" sz="2400" b="1" i="1" dirty="0" smtClean="0"/>
                        <a:t>purge </a:t>
                      </a:r>
                      <a:r>
                        <a:rPr lang="en-US" sz="2400" b="0" i="1" dirty="0" smtClean="0"/>
                        <a:t>by losing</a:t>
                      </a:r>
                      <a:r>
                        <a:rPr lang="en-US" sz="2400" b="0" dirty="0" smtClean="0"/>
                        <a:t> the food through vomiting</a:t>
                      </a:r>
                      <a:r>
                        <a:rPr lang="en-US" sz="2400" dirty="0" smtClean="0"/>
                        <a:t>, laxatives, and extreme exercise</a:t>
                      </a:r>
                    </a:p>
                  </a:txBody>
                  <a:tcPr marL="91446" marR="91446" marT="45724" marB="45724" anchor="ctr"/>
                </a:tc>
                <a:tc>
                  <a:txBody>
                    <a:bodyPr/>
                    <a:lstStyle/>
                    <a:p>
                      <a:pPr algn="ctr">
                        <a:lnSpc>
                          <a:spcPts val="2200"/>
                        </a:lnSpc>
                      </a:pPr>
                      <a:r>
                        <a:rPr lang="en-US" sz="2400" dirty="0" smtClean="0"/>
                        <a:t>1.0 percent</a:t>
                      </a:r>
                      <a:endParaRPr lang="en-US" sz="2400" dirty="0"/>
                    </a:p>
                  </a:txBody>
                  <a:tcPr marL="91446" marR="91446" marT="45724" marB="45724" anchor="ctr"/>
                </a:tc>
              </a:tr>
              <a:tr h="751906">
                <a:tc>
                  <a:txBody>
                    <a:bodyPr/>
                    <a:lstStyle/>
                    <a:p>
                      <a:pPr algn="ctr">
                        <a:lnSpc>
                          <a:spcPts val="2600"/>
                        </a:lnSpc>
                      </a:pPr>
                      <a:r>
                        <a:rPr lang="en-US" sz="2800" b="1" dirty="0" smtClean="0"/>
                        <a:t>Binge-Eating Disorder</a:t>
                      </a:r>
                      <a:endParaRPr lang="en-US" sz="2800" b="1" dirty="0"/>
                    </a:p>
                  </a:txBody>
                  <a:tcPr marL="91446" marR="91446" marT="45724" marB="45724"/>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2400" dirty="0" smtClean="0"/>
                        <a:t>Compulsion to </a:t>
                      </a:r>
                      <a:r>
                        <a:rPr lang="en-US" sz="2400" b="1" dirty="0" smtClean="0"/>
                        <a:t>binge</a:t>
                      </a:r>
                      <a:r>
                        <a:rPr lang="en-US" sz="2400" dirty="0" smtClean="0"/>
                        <a:t>, followed by guilt and depression</a:t>
                      </a:r>
                    </a:p>
                  </a:txBody>
                  <a:tcPr marL="91446" marR="91446" marT="45724" marB="45724" anchor="ctr"/>
                </a:tc>
                <a:tc>
                  <a:txBody>
                    <a:bodyPr/>
                    <a:lstStyle/>
                    <a:p>
                      <a:pPr algn="ctr">
                        <a:lnSpc>
                          <a:spcPts val="2200"/>
                        </a:lnSpc>
                      </a:pPr>
                      <a:r>
                        <a:rPr lang="en-US" sz="2400" dirty="0" smtClean="0"/>
                        <a:t>2.8 percent</a:t>
                      </a:r>
                      <a:endParaRPr lang="en-US" sz="2400" dirty="0"/>
                    </a:p>
                  </a:txBody>
                  <a:tcPr marL="91446" marR="91446" marT="45724" marB="45724" anchor="ctr"/>
                </a:tc>
              </a:tr>
            </a:tbl>
          </a:graphicData>
        </a:graphic>
      </p:graphicFrame>
      <p:sp>
        <p:nvSpPr>
          <p:cNvPr id="3" name="Rectangle 2"/>
          <p:cNvSpPr/>
          <p:nvPr/>
        </p:nvSpPr>
        <p:spPr>
          <a:xfrm>
            <a:off x="3736975" y="125413"/>
            <a:ext cx="5270500" cy="2862262"/>
          </a:xfrm>
          <a:prstGeom prst="rect">
            <a:avLst/>
          </a:prstGeom>
          <a:noFill/>
          <a:ln>
            <a:noFill/>
          </a:ln>
        </p:spPr>
        <p:txBody>
          <a:bodyPr/>
          <a:lstStyle/>
          <a:p>
            <a:pPr eaLnBrk="0" hangingPunct="0">
              <a:lnSpc>
                <a:spcPts val="2400"/>
              </a:lnSpc>
              <a:spcBef>
                <a:spcPts val="0"/>
              </a:spcBef>
              <a:spcAft>
                <a:spcPts val="600"/>
              </a:spcAft>
              <a:buFont typeface="Arial" charset="0"/>
              <a:buNone/>
              <a:defRPr/>
            </a:pPr>
            <a:r>
              <a:rPr lang="en-US" sz="2600" dirty="0">
                <a:latin typeface="+mn-lt"/>
                <a:cs typeface="+mn-cs"/>
              </a:rPr>
              <a:t>These may involve: </a:t>
            </a:r>
          </a:p>
          <a:p>
            <a:pPr marL="457200" indent="-457200" eaLnBrk="0" hangingPunct="0">
              <a:lnSpc>
                <a:spcPts val="2400"/>
              </a:lnSpc>
              <a:spcBef>
                <a:spcPts val="0"/>
              </a:spcBef>
              <a:spcAft>
                <a:spcPts val="600"/>
              </a:spcAft>
              <a:buFont typeface="Wingdings" pitchFamily="2" charset="2"/>
              <a:buChar char="§"/>
              <a:defRPr/>
            </a:pPr>
            <a:r>
              <a:rPr lang="en-US" sz="2600" dirty="0">
                <a:latin typeface="+mn-lt"/>
                <a:cs typeface="+mn-cs"/>
              </a:rPr>
              <a:t>unrealistic body </a:t>
            </a:r>
            <a:r>
              <a:rPr lang="en-US" sz="2600" b="1" dirty="0">
                <a:latin typeface="+mn-lt"/>
                <a:cs typeface="+mn-cs"/>
              </a:rPr>
              <a:t>image </a:t>
            </a:r>
            <a:r>
              <a:rPr lang="en-US" sz="2600" dirty="0">
                <a:latin typeface="+mn-lt"/>
                <a:cs typeface="+mn-cs"/>
              </a:rPr>
              <a:t>and extreme body </a:t>
            </a:r>
            <a:r>
              <a:rPr lang="en-US" sz="2600" b="1" dirty="0">
                <a:latin typeface="+mn-lt"/>
                <a:cs typeface="+mn-cs"/>
              </a:rPr>
              <a:t>ideal</a:t>
            </a:r>
            <a:r>
              <a:rPr lang="en-US" sz="2600" dirty="0">
                <a:latin typeface="+mn-lt"/>
                <a:cs typeface="+mn-cs"/>
              </a:rPr>
              <a:t>.</a:t>
            </a:r>
          </a:p>
          <a:p>
            <a:pPr marL="457200" indent="-457200" eaLnBrk="0" hangingPunct="0">
              <a:lnSpc>
                <a:spcPts val="2400"/>
              </a:lnSpc>
              <a:spcBef>
                <a:spcPts val="0"/>
              </a:spcBef>
              <a:spcAft>
                <a:spcPts val="600"/>
              </a:spcAft>
              <a:buFont typeface="Wingdings" pitchFamily="2" charset="2"/>
              <a:buChar char="§"/>
              <a:defRPr/>
            </a:pPr>
            <a:r>
              <a:rPr lang="en-US" sz="2600" dirty="0">
                <a:latin typeface="+mn-lt"/>
                <a:cs typeface="+mn-cs"/>
              </a:rPr>
              <a:t>a desire to control food and the body when one’s situation can’t be controlled. </a:t>
            </a:r>
          </a:p>
          <a:p>
            <a:pPr marL="457200" indent="-457200" eaLnBrk="0" hangingPunct="0">
              <a:lnSpc>
                <a:spcPts val="2400"/>
              </a:lnSpc>
              <a:spcBef>
                <a:spcPts val="0"/>
              </a:spcBef>
              <a:spcAft>
                <a:spcPts val="600"/>
              </a:spcAft>
              <a:buFont typeface="Wingdings" pitchFamily="2" charset="2"/>
              <a:buChar char="§"/>
              <a:defRPr/>
            </a:pPr>
            <a:r>
              <a:rPr lang="en-US" sz="2600" dirty="0">
                <a:latin typeface="+mn-lt"/>
                <a:cs typeface="+mn-cs"/>
              </a:rPr>
              <a:t>cycles of depression.</a:t>
            </a:r>
          </a:p>
          <a:p>
            <a:pPr marL="457200" indent="-457200" eaLnBrk="0" hangingPunct="0">
              <a:lnSpc>
                <a:spcPts val="2400"/>
              </a:lnSpc>
              <a:spcBef>
                <a:spcPts val="0"/>
              </a:spcBef>
              <a:spcAft>
                <a:spcPts val="600"/>
              </a:spcAft>
              <a:buFont typeface="Wingdings" pitchFamily="2" charset="2"/>
              <a:buChar char="§"/>
              <a:defRPr/>
            </a:pPr>
            <a:r>
              <a:rPr lang="en-US" sz="2600" dirty="0">
                <a:latin typeface="+mn-lt"/>
                <a:cs typeface="+mn-cs"/>
              </a:rPr>
              <a:t>health problems. </a:t>
            </a:r>
          </a:p>
        </p:txBody>
      </p:sp>
      <p:sp>
        <p:nvSpPr>
          <p:cNvPr id="5" name="Freeform 5"/>
          <p:cNvSpPr/>
          <p:nvPr/>
        </p:nvSpPr>
        <p:spPr>
          <a:xfrm>
            <a:off x="274638" y="0"/>
            <a:ext cx="3292475" cy="1828800"/>
          </a:xfrm>
          <a:prstGeom prst="ellipse">
            <a:avLst/>
          </a:prstGeom>
          <a:solidFill>
            <a:srgbClr val="A036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967" tIns="172967" rIns="172967" bIns="172967" spcCol="1270" anchor="ctr"/>
          <a:lstStyle/>
          <a:p>
            <a:pPr algn="ctr" defTabSz="1511300">
              <a:lnSpc>
                <a:spcPct val="90000"/>
              </a:lnSpc>
              <a:spcAft>
                <a:spcPct val="35000"/>
              </a:spcAft>
              <a:defRPr/>
            </a:pPr>
            <a:r>
              <a:rPr lang="en-US" sz="3200" dirty="0">
                <a:solidFill>
                  <a:srgbClr val="F8F6E3"/>
                </a:solidFill>
              </a:rPr>
              <a:t>Eating Disorders</a:t>
            </a:r>
          </a:p>
        </p:txBody>
      </p:sp>
      <p:sp>
        <p:nvSpPr>
          <p:cNvPr id="6" name="Rectangle 5"/>
          <p:cNvSpPr>
            <a:spLocks noChangeArrowheads="1"/>
          </p:cNvSpPr>
          <p:nvPr/>
        </p:nvSpPr>
        <p:spPr bwMode="auto">
          <a:xfrm>
            <a:off x="160338" y="1936750"/>
            <a:ext cx="3576637" cy="1200150"/>
          </a:xfrm>
          <a:prstGeom prst="rect">
            <a:avLst/>
          </a:prstGeom>
          <a:noFill/>
          <a:ln w="9525">
            <a:noFill/>
            <a:miter lim="800000"/>
            <a:headEnd/>
            <a:tailEnd/>
          </a:ln>
        </p:spPr>
        <p:txBody>
          <a:bodyPr>
            <a:spAutoFit/>
          </a:bodyPr>
          <a:lstStyle/>
          <a:p>
            <a:pPr algn="ctr"/>
            <a:r>
              <a:rPr lang="en-US" sz="2400" i="1">
                <a:solidFill>
                  <a:srgbClr val="A0366C"/>
                </a:solidFill>
              </a:rPr>
              <a:t>Anorexia nervosa</a:t>
            </a:r>
            <a:br>
              <a:rPr lang="en-US" sz="2400" i="1">
                <a:solidFill>
                  <a:srgbClr val="A0366C"/>
                </a:solidFill>
              </a:rPr>
            </a:br>
            <a:r>
              <a:rPr lang="en-US" sz="2400" i="1">
                <a:solidFill>
                  <a:srgbClr val="A0366C"/>
                </a:solidFill>
              </a:rPr>
              <a:t>Bulimia nervosa</a:t>
            </a:r>
            <a:br>
              <a:rPr lang="en-US" sz="2400" i="1">
                <a:solidFill>
                  <a:srgbClr val="A0366C"/>
                </a:solidFill>
              </a:rPr>
            </a:br>
            <a:r>
              <a:rPr lang="en-US" sz="2400" i="1">
                <a:solidFill>
                  <a:srgbClr val="A0366C"/>
                </a:solidFill>
              </a:rPr>
              <a:t>Binge-eating disorder</a:t>
            </a:r>
          </a:p>
        </p:txBody>
      </p:sp>
    </p:spTree>
    <p:extLst>
      <p:ext uri="{BB962C8B-B14F-4D97-AF65-F5344CB8AC3E}">
        <p14:creationId xmlns:p14="http://schemas.microsoft.com/office/powerpoint/2010/main" val="1872666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500"/>
                                        <p:tgtEl>
                                          <p:spTgt spid="3">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sz="3600" b="1" smtClean="0">
                <a:solidFill>
                  <a:srgbClr val="F8F6E3"/>
                </a:solidFill>
              </a:rPr>
              <a:t>Eating Disorders: Associated Factors</a:t>
            </a:r>
          </a:p>
        </p:txBody>
      </p:sp>
      <p:sp>
        <p:nvSpPr>
          <p:cNvPr id="3" name="Content Placeholder 2"/>
          <p:cNvSpPr>
            <a:spLocks noGrp="1"/>
          </p:cNvSpPr>
          <p:nvPr>
            <p:ph idx="1"/>
          </p:nvPr>
        </p:nvSpPr>
        <p:spPr>
          <a:xfrm>
            <a:off x="358775" y="1284288"/>
            <a:ext cx="5619750" cy="5105400"/>
          </a:xfrm>
        </p:spPr>
        <p:txBody>
          <a:bodyPr/>
          <a:lstStyle/>
          <a:p>
            <a:pPr marL="0" indent="0" eaLnBrk="1" hangingPunct="1">
              <a:lnSpc>
                <a:spcPts val="2400"/>
              </a:lnSpc>
              <a:spcAft>
                <a:spcPts val="600"/>
              </a:spcAft>
              <a:buFont typeface="Arial" charset="0"/>
              <a:buNone/>
              <a:defRPr/>
            </a:pPr>
            <a:r>
              <a:rPr lang="en-US" sz="2800" b="1" dirty="0"/>
              <a:t>Family factors</a:t>
            </a:r>
            <a:r>
              <a:rPr lang="en-US" sz="2800" dirty="0"/>
              <a:t>: </a:t>
            </a:r>
          </a:p>
          <a:p>
            <a:pPr eaLnBrk="1" hangingPunct="1">
              <a:lnSpc>
                <a:spcPts val="2400"/>
              </a:lnSpc>
              <a:spcAft>
                <a:spcPts val="600"/>
              </a:spcAft>
              <a:buFont typeface="Wingdings" pitchFamily="2" charset="2"/>
              <a:buChar char="§"/>
              <a:defRPr/>
            </a:pPr>
            <a:r>
              <a:rPr lang="en-US" sz="2800" dirty="0" smtClean="0"/>
              <a:t>having </a:t>
            </a:r>
            <a:r>
              <a:rPr lang="en-US" sz="2800" dirty="0"/>
              <a:t>a mother focused on her weight, and on child’s appearance and </a:t>
            </a:r>
            <a:r>
              <a:rPr lang="en-US" sz="2800" dirty="0" smtClean="0"/>
              <a:t>weight</a:t>
            </a:r>
            <a:endParaRPr lang="en-US" sz="2800" dirty="0"/>
          </a:p>
          <a:p>
            <a:pPr eaLnBrk="1" hangingPunct="1">
              <a:lnSpc>
                <a:spcPts val="2400"/>
              </a:lnSpc>
              <a:spcAft>
                <a:spcPts val="600"/>
              </a:spcAft>
              <a:buFont typeface="Wingdings" pitchFamily="2" charset="2"/>
              <a:buChar char="§"/>
              <a:defRPr/>
            </a:pPr>
            <a:r>
              <a:rPr lang="en-US" sz="2800" dirty="0" smtClean="0"/>
              <a:t>negative self-evaluation in the family</a:t>
            </a:r>
          </a:p>
          <a:p>
            <a:pPr eaLnBrk="1" hangingPunct="1">
              <a:lnSpc>
                <a:spcPts val="2400"/>
              </a:lnSpc>
              <a:spcAft>
                <a:spcPts val="600"/>
              </a:spcAft>
              <a:buFont typeface="Wingdings" pitchFamily="2" charset="2"/>
              <a:buChar char="§"/>
              <a:defRPr/>
            </a:pPr>
            <a:r>
              <a:rPr lang="en-US" sz="2800" dirty="0" smtClean="0"/>
              <a:t>for bulimia, if childhood </a:t>
            </a:r>
            <a:r>
              <a:rPr lang="en-US" sz="2800" dirty="0"/>
              <a:t>obesity runs in the family</a:t>
            </a:r>
          </a:p>
          <a:p>
            <a:pPr eaLnBrk="1" hangingPunct="1">
              <a:lnSpc>
                <a:spcPts val="2400"/>
              </a:lnSpc>
              <a:spcAft>
                <a:spcPts val="600"/>
              </a:spcAft>
              <a:buFont typeface="Wingdings" pitchFamily="2" charset="2"/>
              <a:buChar char="§"/>
              <a:defRPr/>
            </a:pPr>
            <a:r>
              <a:rPr lang="en-US" sz="2800" dirty="0" smtClean="0"/>
              <a:t>for anorexia, if families </a:t>
            </a:r>
            <a:r>
              <a:rPr lang="en-US" sz="2800" dirty="0"/>
              <a:t>are competitive</a:t>
            </a:r>
            <a:r>
              <a:rPr lang="en-US" sz="2800" dirty="0" smtClean="0"/>
              <a:t>, high-achieving</a:t>
            </a:r>
            <a:r>
              <a:rPr lang="en-US" sz="2800" dirty="0"/>
              <a:t>, </a:t>
            </a:r>
            <a:r>
              <a:rPr lang="en-US" sz="2800" dirty="0" smtClean="0"/>
              <a:t>and protective</a:t>
            </a:r>
            <a:endParaRPr lang="en-US" sz="2800" dirty="0"/>
          </a:p>
          <a:p>
            <a:pPr marL="0" indent="0" eaLnBrk="1" hangingPunct="1">
              <a:lnSpc>
                <a:spcPts val="2400"/>
              </a:lnSpc>
              <a:spcAft>
                <a:spcPts val="600"/>
              </a:spcAft>
              <a:buFont typeface="Arial" charset="0"/>
              <a:buNone/>
              <a:defRPr/>
            </a:pPr>
            <a:r>
              <a:rPr lang="en-US" sz="2800" b="1" dirty="0"/>
              <a:t>Cultural </a:t>
            </a:r>
            <a:r>
              <a:rPr lang="en-US" sz="2800" b="1" dirty="0" smtClean="0"/>
              <a:t>factors</a:t>
            </a:r>
            <a:r>
              <a:rPr lang="en-US" sz="2800" dirty="0"/>
              <a:t>:</a:t>
            </a:r>
          </a:p>
          <a:p>
            <a:pPr eaLnBrk="1" hangingPunct="1">
              <a:lnSpc>
                <a:spcPts val="2400"/>
              </a:lnSpc>
              <a:spcAft>
                <a:spcPts val="600"/>
              </a:spcAft>
              <a:buFont typeface="Wingdings" pitchFamily="2" charset="2"/>
              <a:buChar char="§"/>
              <a:defRPr/>
            </a:pPr>
            <a:r>
              <a:rPr lang="en-US" sz="2800" dirty="0" smtClean="0"/>
              <a:t>unrealistic </a:t>
            </a:r>
            <a:r>
              <a:rPr lang="en-US" sz="2800" dirty="0"/>
              <a:t>ideals of body appearance</a:t>
            </a:r>
          </a:p>
        </p:txBody>
      </p:sp>
      <p:pic>
        <p:nvPicPr>
          <p:cNvPr id="79876" name="Picture 2"/>
          <p:cNvPicPr>
            <a:picLocks noChangeAspect="1" noChangeArrowheads="1"/>
          </p:cNvPicPr>
          <p:nvPr/>
        </p:nvPicPr>
        <p:blipFill>
          <a:blip r:embed="rId3" cstate="print"/>
          <a:srcRect/>
          <a:stretch>
            <a:fillRect/>
          </a:stretch>
        </p:blipFill>
        <p:spPr bwMode="auto">
          <a:xfrm>
            <a:off x="6448425" y="1136650"/>
            <a:ext cx="2695575" cy="5819775"/>
          </a:xfrm>
          <a:prstGeom prst="rect">
            <a:avLst/>
          </a:prstGeom>
          <a:noFill/>
          <a:ln w="9525">
            <a:noFill/>
            <a:miter lim="800000"/>
            <a:headEnd/>
            <a:tailEnd/>
          </a:ln>
        </p:spPr>
      </p:pic>
    </p:spTree>
    <p:extLst>
      <p:ext uri="{BB962C8B-B14F-4D97-AF65-F5344CB8AC3E}">
        <p14:creationId xmlns:p14="http://schemas.microsoft.com/office/powerpoint/2010/main" val="380856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a:spLocks noChangeArrowheads="1"/>
          </p:cNvSpPr>
          <p:nvPr/>
        </p:nvSpPr>
        <p:spPr bwMode="auto">
          <a:xfrm>
            <a:off x="4264025" y="515938"/>
            <a:ext cx="3873500" cy="1804987"/>
          </a:xfrm>
          <a:prstGeom prst="roundRect">
            <a:avLst>
              <a:gd name="adj" fmla="val 16667"/>
            </a:avLst>
          </a:prstGeom>
          <a:solidFill>
            <a:srgbClr val="F36F21"/>
          </a:solidFill>
          <a:ln w="9525">
            <a:noFill/>
            <a:round/>
            <a:headEnd/>
            <a:tailEnd/>
          </a:ln>
        </p:spPr>
        <p:txBody>
          <a:bodyPr>
            <a:spAutoFit/>
          </a:bodyPr>
          <a:lstStyle/>
          <a:p>
            <a:pPr algn="ctr">
              <a:lnSpc>
                <a:spcPts val="2400"/>
              </a:lnSpc>
            </a:pPr>
            <a:r>
              <a:rPr lang="en-US" sz="2800" b="1">
                <a:solidFill>
                  <a:srgbClr val="F8F6E3"/>
                </a:solidFill>
                <a:latin typeface="Calibri" pitchFamily="34" charset="0"/>
              </a:rPr>
              <a:t>Personality disorders </a:t>
            </a:r>
            <a:r>
              <a:rPr lang="en-US" sz="2800">
                <a:solidFill>
                  <a:srgbClr val="F8F6E3"/>
                </a:solidFill>
                <a:latin typeface="Calibri" pitchFamily="34" charset="0"/>
              </a:rPr>
              <a:t>are e</a:t>
            </a:r>
            <a:r>
              <a:rPr lang="en-US" sz="2800" i="1">
                <a:solidFill>
                  <a:srgbClr val="F8F6E3"/>
                </a:solidFill>
                <a:latin typeface="Calibri" pitchFamily="34" charset="0"/>
              </a:rPr>
              <a:t>nduring patterns of social and other behavior that impair social functioning.</a:t>
            </a:r>
            <a:endParaRPr lang="en-US" sz="2400" i="1">
              <a:solidFill>
                <a:srgbClr val="F8F6E3"/>
              </a:solidFill>
              <a:latin typeface="Calibri" pitchFamily="34" charset="0"/>
            </a:endParaRPr>
          </a:p>
        </p:txBody>
      </p:sp>
      <p:sp>
        <p:nvSpPr>
          <p:cNvPr id="8" name="TextBox 7"/>
          <p:cNvSpPr txBox="1">
            <a:spLocks noChangeArrowheads="1"/>
          </p:cNvSpPr>
          <p:nvPr/>
        </p:nvSpPr>
        <p:spPr bwMode="auto">
          <a:xfrm>
            <a:off x="309563" y="3152775"/>
            <a:ext cx="7908925" cy="29908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spcAft>
                <a:spcPts val="600"/>
              </a:spcAft>
              <a:defRPr/>
            </a:pPr>
            <a:r>
              <a:rPr lang="en-US" sz="2800" dirty="0" smtClean="0">
                <a:latin typeface="Calibri" pitchFamily="34" charset="0"/>
              </a:rPr>
              <a:t>There are three </a:t>
            </a:r>
            <a:r>
              <a:rPr lang="en-US" sz="2800" dirty="0">
                <a:latin typeface="Calibri" pitchFamily="34" charset="0"/>
              </a:rPr>
              <a:t>“</a:t>
            </a:r>
            <a:r>
              <a:rPr lang="en-US" sz="2800" dirty="0" smtClean="0">
                <a:latin typeface="Calibri" pitchFamily="34" charset="0"/>
              </a:rPr>
              <a:t>clusters”/categories of personality disorders.</a:t>
            </a:r>
            <a:endParaRPr lang="en-US" sz="2800" dirty="0">
              <a:latin typeface="Calibri" pitchFamily="34" charset="0"/>
            </a:endParaRPr>
          </a:p>
          <a:p>
            <a:pPr marL="457200" indent="-457200" eaLnBrk="1" hangingPunct="1">
              <a:lnSpc>
                <a:spcPts val="2600"/>
              </a:lnSpc>
              <a:spcAft>
                <a:spcPts val="600"/>
              </a:spcAft>
              <a:buFont typeface="Wingdings" pitchFamily="2" charset="2"/>
              <a:buChar char="§"/>
              <a:defRPr/>
            </a:pPr>
            <a:r>
              <a:rPr lang="en-US" sz="2800" b="1" dirty="0">
                <a:solidFill>
                  <a:srgbClr val="444EA2"/>
                </a:solidFill>
                <a:latin typeface="Calibri" pitchFamily="34" charset="0"/>
              </a:rPr>
              <a:t>Anxious</a:t>
            </a:r>
            <a:r>
              <a:rPr lang="en-US" sz="2800" dirty="0">
                <a:latin typeface="Calibri" pitchFamily="34" charset="0"/>
              </a:rPr>
              <a:t>: e.g., </a:t>
            </a:r>
            <a:r>
              <a:rPr lang="en-US" sz="2800" u="sng" dirty="0">
                <a:latin typeface="Calibri" pitchFamily="34" charset="0"/>
              </a:rPr>
              <a:t>Avoidant P.D.</a:t>
            </a:r>
            <a:r>
              <a:rPr lang="en-US" sz="2800" dirty="0">
                <a:latin typeface="Calibri" pitchFamily="34" charset="0"/>
              </a:rPr>
              <a:t>, ruled by fear of social </a:t>
            </a:r>
            <a:r>
              <a:rPr lang="en-US" sz="2800" dirty="0" smtClean="0">
                <a:latin typeface="Calibri" pitchFamily="34" charset="0"/>
              </a:rPr>
              <a:t>rejection</a:t>
            </a:r>
            <a:endParaRPr lang="en-US" sz="2800" dirty="0">
              <a:latin typeface="Calibri" pitchFamily="34" charset="0"/>
            </a:endParaRPr>
          </a:p>
          <a:p>
            <a:pPr marL="457200" indent="-457200" eaLnBrk="1" hangingPunct="1">
              <a:lnSpc>
                <a:spcPts val="2600"/>
              </a:lnSpc>
              <a:spcAft>
                <a:spcPts val="600"/>
              </a:spcAft>
              <a:buFont typeface="Wingdings" pitchFamily="2" charset="2"/>
              <a:buChar char="§"/>
              <a:defRPr/>
            </a:pPr>
            <a:r>
              <a:rPr lang="en-US" sz="2800" b="1" dirty="0">
                <a:solidFill>
                  <a:srgbClr val="444EA2"/>
                </a:solidFill>
                <a:latin typeface="Calibri" pitchFamily="34" charset="0"/>
              </a:rPr>
              <a:t>Eccentric/Odd</a:t>
            </a:r>
            <a:r>
              <a:rPr lang="en-US" sz="2800" dirty="0" smtClean="0">
                <a:latin typeface="Calibri" pitchFamily="34" charset="0"/>
              </a:rPr>
              <a:t>: e.g</a:t>
            </a:r>
            <a:r>
              <a:rPr lang="en-US" sz="2800" dirty="0">
                <a:latin typeface="Calibri" pitchFamily="34" charset="0"/>
              </a:rPr>
              <a:t>. </a:t>
            </a:r>
            <a:r>
              <a:rPr lang="en-US" sz="2800" u="sng" dirty="0">
                <a:latin typeface="Calibri" pitchFamily="34" charset="0"/>
              </a:rPr>
              <a:t>Schizoid P.D.</a:t>
            </a:r>
            <a:r>
              <a:rPr lang="en-US" sz="2800" dirty="0">
                <a:latin typeface="Calibri" pitchFamily="34" charset="0"/>
              </a:rPr>
              <a:t>, with flat affect, no social attachments</a:t>
            </a:r>
          </a:p>
          <a:p>
            <a:pPr marL="457200" indent="-457200" eaLnBrk="1" hangingPunct="1">
              <a:lnSpc>
                <a:spcPts val="2600"/>
              </a:lnSpc>
              <a:spcAft>
                <a:spcPts val="600"/>
              </a:spcAft>
              <a:buFont typeface="Wingdings" pitchFamily="2" charset="2"/>
              <a:buChar char="§"/>
              <a:defRPr/>
            </a:pPr>
            <a:r>
              <a:rPr lang="en-US" sz="2800" b="1" dirty="0">
                <a:solidFill>
                  <a:srgbClr val="444EA2"/>
                </a:solidFill>
                <a:latin typeface="Calibri" pitchFamily="34" charset="0"/>
              </a:rPr>
              <a:t>Dramatic</a:t>
            </a:r>
            <a:r>
              <a:rPr lang="en-US" sz="2800" b="1" dirty="0" smtClean="0">
                <a:solidFill>
                  <a:srgbClr val="444EA2"/>
                </a:solidFill>
                <a:latin typeface="Calibri" pitchFamily="34" charset="0"/>
              </a:rPr>
              <a:t>:</a:t>
            </a:r>
            <a:r>
              <a:rPr lang="en-US" sz="2800" b="1" dirty="0" smtClean="0">
                <a:latin typeface="Calibri" pitchFamily="34" charset="0"/>
              </a:rPr>
              <a:t> </a:t>
            </a:r>
            <a:r>
              <a:rPr lang="en-US" sz="2800" dirty="0" smtClean="0">
                <a:latin typeface="Calibri" pitchFamily="34" charset="0"/>
              </a:rPr>
              <a:t>e.g</a:t>
            </a:r>
            <a:r>
              <a:rPr lang="en-US" sz="2800" dirty="0">
                <a:latin typeface="Calibri" pitchFamily="34" charset="0"/>
              </a:rPr>
              <a:t>. </a:t>
            </a:r>
            <a:r>
              <a:rPr lang="en-US" sz="2800" u="sng" dirty="0">
                <a:latin typeface="Calibri" pitchFamily="34" charset="0"/>
              </a:rPr>
              <a:t>Histrionic</a:t>
            </a:r>
            <a:r>
              <a:rPr lang="en-US" sz="2800" dirty="0">
                <a:latin typeface="Calibri" pitchFamily="34" charset="0"/>
              </a:rPr>
              <a:t>, attention-seeking; </a:t>
            </a:r>
            <a:r>
              <a:rPr lang="en-US" sz="2800" u="sng" dirty="0" smtClean="0">
                <a:latin typeface="Calibri" pitchFamily="34" charset="0"/>
              </a:rPr>
              <a:t>narcissistic</a:t>
            </a:r>
            <a:r>
              <a:rPr lang="en-US" sz="2800" dirty="0">
                <a:latin typeface="Calibri" pitchFamily="34" charset="0"/>
              </a:rPr>
              <a:t>, self-centered; </a:t>
            </a:r>
            <a:r>
              <a:rPr lang="en-US" sz="2800" dirty="0" smtClean="0">
                <a:latin typeface="Calibri" pitchFamily="34" charset="0"/>
              </a:rPr>
              <a:t>a</a:t>
            </a:r>
            <a:r>
              <a:rPr lang="en-US" sz="2800" u="sng" dirty="0" smtClean="0">
                <a:latin typeface="Calibri" pitchFamily="34" charset="0"/>
              </a:rPr>
              <a:t>ntisocial</a:t>
            </a:r>
            <a:r>
              <a:rPr lang="en-US" sz="2800" dirty="0">
                <a:latin typeface="Calibri" pitchFamily="34" charset="0"/>
              </a:rPr>
              <a:t>, amoral</a:t>
            </a:r>
          </a:p>
        </p:txBody>
      </p:sp>
      <p:sp>
        <p:nvSpPr>
          <p:cNvPr id="9" name="Freeform 6"/>
          <p:cNvSpPr/>
          <p:nvPr/>
        </p:nvSpPr>
        <p:spPr>
          <a:xfrm>
            <a:off x="309563" y="96838"/>
            <a:ext cx="3292475" cy="1828800"/>
          </a:xfrm>
          <a:prstGeom prst="ellipse">
            <a:avLst/>
          </a:prstGeom>
          <a:solidFill>
            <a:srgbClr val="44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1193" tIns="171193" rIns="171193" bIns="171193" spcCol="1270" anchor="ctr"/>
          <a:lstStyle/>
          <a:p>
            <a:pPr algn="ctr" defTabSz="1511300">
              <a:lnSpc>
                <a:spcPct val="90000"/>
              </a:lnSpc>
              <a:spcAft>
                <a:spcPct val="35000"/>
              </a:spcAft>
              <a:defRPr/>
            </a:pPr>
            <a:r>
              <a:rPr lang="en-US" sz="3200" dirty="0">
                <a:solidFill>
                  <a:srgbClr val="F8F6E3"/>
                </a:solidFill>
              </a:rPr>
              <a:t>Personality Disorders</a:t>
            </a:r>
          </a:p>
        </p:txBody>
      </p:sp>
    </p:spTree>
    <p:extLst>
      <p:ext uri="{BB962C8B-B14F-4D97-AF65-F5344CB8AC3E}">
        <p14:creationId xmlns:p14="http://schemas.microsoft.com/office/powerpoint/2010/main" val="619413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nodeType="afterGroup">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500"/>
                                        <p:tgtEl>
                                          <p:spTgt spid="8">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0"/>
            <a:ext cx="9144000" cy="609600"/>
          </a:xfrm>
        </p:spPr>
        <p:txBody>
          <a:bodyPr/>
          <a:lstStyle/>
          <a:p>
            <a:pPr algn="ctr"/>
            <a:r>
              <a:rPr lang="en-US" sz="3200" smtClean="0"/>
              <a:t>AXIS II – Personality Disorders</a:t>
            </a:r>
          </a:p>
        </p:txBody>
      </p:sp>
      <p:sp>
        <p:nvSpPr>
          <p:cNvPr id="82947" name="Rectangle 3"/>
          <p:cNvSpPr>
            <a:spLocks noGrp="1" noChangeArrowheads="1"/>
          </p:cNvSpPr>
          <p:nvPr>
            <p:ph type="subTitle" idx="1"/>
          </p:nvPr>
        </p:nvSpPr>
        <p:spPr>
          <a:xfrm>
            <a:off x="0" y="685800"/>
            <a:ext cx="9144000" cy="6324600"/>
          </a:xfrm>
        </p:spPr>
        <p:txBody>
          <a:bodyPr/>
          <a:lstStyle/>
          <a:p>
            <a:pPr algn="l"/>
            <a:r>
              <a:rPr lang="en-US" sz="1000" dirty="0" smtClean="0">
                <a:latin typeface="Arial" charset="0"/>
              </a:rPr>
              <a:t/>
            </a:r>
            <a:br>
              <a:rPr lang="en-US" sz="1000" dirty="0" smtClean="0">
                <a:latin typeface="Arial" charset="0"/>
              </a:rPr>
            </a:br>
            <a:r>
              <a:rPr lang="en-US" sz="1400" b="1" dirty="0" smtClean="0">
                <a:solidFill>
                  <a:schemeClr val="tx1"/>
                </a:solidFill>
                <a:latin typeface="Arial" charset="0"/>
              </a:rPr>
              <a:t>Paranoid:</a:t>
            </a:r>
            <a:r>
              <a:rPr lang="en-US" sz="1400" dirty="0" smtClean="0">
                <a:solidFill>
                  <a:schemeClr val="tx1"/>
                </a:solidFill>
                <a:latin typeface="Arial" charset="0"/>
              </a:rPr>
              <a:t> suspicious, argumentative, paranoid, continually on the lookout for trickery and abuse, jealous, tendency to blame others, cold and humorless; hold grudges</a:t>
            </a:r>
          </a:p>
          <a:p>
            <a:pPr algn="l"/>
            <a:r>
              <a:rPr lang="en-US" sz="1400" b="1" dirty="0" smtClean="0">
                <a:solidFill>
                  <a:schemeClr val="tx1"/>
                </a:solidFill>
                <a:latin typeface="Arial" charset="0"/>
              </a:rPr>
              <a:t>Schizoid:</a:t>
            </a:r>
            <a:r>
              <a:rPr lang="en-US" sz="1400" dirty="0" smtClean="0">
                <a:solidFill>
                  <a:schemeClr val="tx1"/>
                </a:solidFill>
                <a:latin typeface="Arial" charset="0"/>
              </a:rPr>
              <a:t> has few friends other than 1</a:t>
            </a:r>
            <a:r>
              <a:rPr lang="en-US" sz="1400" baseline="30000" dirty="0" smtClean="0">
                <a:solidFill>
                  <a:schemeClr val="tx1"/>
                </a:solidFill>
                <a:latin typeface="Arial" charset="0"/>
              </a:rPr>
              <a:t>st</a:t>
            </a:r>
            <a:r>
              <a:rPr lang="en-US" sz="1400" dirty="0" smtClean="0">
                <a:solidFill>
                  <a:schemeClr val="tx1"/>
                </a:solidFill>
                <a:latin typeface="Arial" charset="0"/>
              </a:rPr>
              <a:t>-degree relatives - a "loner"; indifferent to praise and criticism of others; unable to form close relationships; takes pleasure in few, if any, activities; shows emotional coldness, detachment, or flattened affect</a:t>
            </a:r>
          </a:p>
          <a:p>
            <a:pPr algn="l"/>
            <a:r>
              <a:rPr lang="en-US" sz="1400" b="1" dirty="0" err="1" smtClean="0">
                <a:solidFill>
                  <a:schemeClr val="tx1"/>
                </a:solidFill>
                <a:latin typeface="Arial" charset="0"/>
              </a:rPr>
              <a:t>Schizotypal</a:t>
            </a:r>
            <a:r>
              <a:rPr lang="en-US" sz="1400" b="1" dirty="0" smtClean="0">
                <a:solidFill>
                  <a:schemeClr val="tx1"/>
                </a:solidFill>
                <a:latin typeface="Arial" charset="0"/>
              </a:rPr>
              <a:t>: </a:t>
            </a:r>
            <a:r>
              <a:rPr lang="en-US" sz="1400" dirty="0" smtClean="0">
                <a:solidFill>
                  <a:schemeClr val="tx1"/>
                </a:solidFill>
                <a:latin typeface="Arial" charset="0"/>
              </a:rPr>
              <a:t>also aloof and indifferent like the schizoid; magical thinking; superstitious beliefs; uses unusual words and has peculiar ideas; a very mild form of schizophrenia </a:t>
            </a:r>
          </a:p>
          <a:p>
            <a:pPr algn="l"/>
            <a:endParaRPr lang="en-US" sz="1400" b="1" dirty="0" smtClean="0">
              <a:solidFill>
                <a:schemeClr val="tx1"/>
              </a:solidFill>
              <a:latin typeface="Arial" charset="0"/>
            </a:endParaRPr>
          </a:p>
          <a:p>
            <a:pPr algn="l"/>
            <a:r>
              <a:rPr lang="en-US" sz="1400" b="1" dirty="0" smtClean="0">
                <a:solidFill>
                  <a:schemeClr val="tx1"/>
                </a:solidFill>
                <a:latin typeface="Arial" charset="0"/>
              </a:rPr>
              <a:t>Antisocial:</a:t>
            </a:r>
            <a:r>
              <a:rPr lang="en-US" sz="1400" dirty="0" smtClean="0">
                <a:solidFill>
                  <a:schemeClr val="tx1"/>
                </a:solidFill>
                <a:latin typeface="Arial" charset="0"/>
              </a:rPr>
              <a:t> breaks rules and laws; takes advantage of other people for personal gain; feels little remorse or guilt; appears friendly and charming on the surface; often intelligent </a:t>
            </a:r>
          </a:p>
          <a:p>
            <a:pPr algn="l"/>
            <a:r>
              <a:rPr lang="en-US" sz="1400" b="1" dirty="0" smtClean="0">
                <a:solidFill>
                  <a:schemeClr val="tx1"/>
                </a:solidFill>
                <a:latin typeface="Arial" charset="0"/>
              </a:rPr>
              <a:t>Narcissistic:</a:t>
            </a:r>
            <a:r>
              <a:rPr lang="en-US" sz="1400" dirty="0" smtClean="0">
                <a:solidFill>
                  <a:schemeClr val="tx1"/>
                </a:solidFill>
                <a:latin typeface="Arial" charset="0"/>
              </a:rPr>
              <a:t> grandiose; crave admiration of others; extremely self-centered; feel they are privileged and special; expects favors from others; emotions are not erratic </a:t>
            </a:r>
          </a:p>
          <a:p>
            <a:pPr algn="l"/>
            <a:r>
              <a:rPr lang="en-US" sz="1400" b="1" dirty="0" smtClean="0">
                <a:solidFill>
                  <a:schemeClr val="tx1"/>
                </a:solidFill>
                <a:latin typeface="Arial" charset="0"/>
              </a:rPr>
              <a:t>Histrionic: </a:t>
            </a:r>
            <a:r>
              <a:rPr lang="en-US" sz="1400" dirty="0" smtClean="0">
                <a:solidFill>
                  <a:schemeClr val="tx1"/>
                </a:solidFill>
                <a:latin typeface="Arial" charset="0"/>
              </a:rPr>
              <a:t>overly dramatic; attention seekers; easily angered; seductive; dependent on others; vain, shallow, and manipulative; displays intense, but often false emotions </a:t>
            </a:r>
          </a:p>
          <a:p>
            <a:pPr algn="l"/>
            <a:r>
              <a:rPr lang="en-US" sz="1400" b="1" dirty="0" smtClean="0">
                <a:solidFill>
                  <a:schemeClr val="tx1"/>
                </a:solidFill>
                <a:latin typeface="Arial" charset="0"/>
              </a:rPr>
              <a:t>Borderline:</a:t>
            </a:r>
            <a:r>
              <a:rPr lang="en-US" sz="1400" dirty="0" smtClean="0">
                <a:solidFill>
                  <a:schemeClr val="tx1"/>
                </a:solidFill>
                <a:latin typeface="Arial" charset="0"/>
              </a:rPr>
              <a:t> very unstable relationships; erratic emotions; self- damaging behavior; impulsive; unpredictable aggressive and sexual behavior; monophobia; easily angered </a:t>
            </a:r>
          </a:p>
          <a:p>
            <a:pPr algn="l"/>
            <a:endParaRPr lang="en-US" sz="1400" b="1" dirty="0" smtClean="0">
              <a:solidFill>
                <a:schemeClr val="tx1"/>
              </a:solidFill>
              <a:latin typeface="Arial" charset="0"/>
            </a:endParaRPr>
          </a:p>
          <a:p>
            <a:pPr algn="l"/>
            <a:r>
              <a:rPr lang="en-US" sz="1400" b="1" dirty="0" smtClean="0">
                <a:solidFill>
                  <a:schemeClr val="tx1"/>
                </a:solidFill>
                <a:latin typeface="Arial" charset="0"/>
              </a:rPr>
              <a:t>Avoidant:</a:t>
            </a:r>
            <a:r>
              <a:rPr lang="en-US" sz="1400" dirty="0" smtClean="0">
                <a:solidFill>
                  <a:schemeClr val="tx1"/>
                </a:solidFill>
                <a:latin typeface="Arial" charset="0"/>
              </a:rPr>
              <a:t> </a:t>
            </a:r>
            <a:r>
              <a:rPr lang="en-US" sz="1400" dirty="0" err="1" smtClean="0">
                <a:solidFill>
                  <a:schemeClr val="tx1"/>
                </a:solidFill>
                <a:latin typeface="Arial" charset="0"/>
              </a:rPr>
              <a:t>hypersensitvity</a:t>
            </a:r>
            <a:r>
              <a:rPr lang="en-US" sz="1400" dirty="0" smtClean="0">
                <a:solidFill>
                  <a:schemeClr val="tx1"/>
                </a:solidFill>
                <a:latin typeface="Arial" charset="0"/>
              </a:rPr>
              <a:t> to rejection/criticism; self-imposed social isolation; extreme shyness; severe low self-esteem; avoids physical contact; self-loathing; mistrust of others</a:t>
            </a:r>
          </a:p>
          <a:p>
            <a:pPr algn="l"/>
            <a:r>
              <a:rPr lang="en-US" sz="1400" b="1" dirty="0" smtClean="0">
                <a:solidFill>
                  <a:schemeClr val="tx1"/>
                </a:solidFill>
                <a:latin typeface="Arial" charset="0"/>
              </a:rPr>
              <a:t>Dependent: </a:t>
            </a:r>
            <a:r>
              <a:rPr lang="en-US" sz="1400" dirty="0" smtClean="0">
                <a:solidFill>
                  <a:schemeClr val="tx1"/>
                </a:solidFill>
                <a:latin typeface="Arial" charset="0"/>
              </a:rPr>
              <a:t>see relationships with significant others as necessary for survival; subordinate their needs to those of others; terrified of being alone; relationship-hoppers; lack self-confidence; need approval for everything</a:t>
            </a:r>
          </a:p>
          <a:p>
            <a:pPr algn="l"/>
            <a:r>
              <a:rPr lang="en-US" sz="1400" b="1" dirty="0" smtClean="0">
                <a:solidFill>
                  <a:schemeClr val="tx1"/>
                </a:solidFill>
                <a:latin typeface="Arial" charset="0"/>
              </a:rPr>
              <a:t>Obsessive-Compulsive:</a:t>
            </a:r>
            <a:r>
              <a:rPr lang="en-US" sz="1400" dirty="0" smtClean="0">
                <a:solidFill>
                  <a:schemeClr val="tx1"/>
                </a:solidFill>
                <a:latin typeface="Arial" charset="0"/>
              </a:rPr>
              <a:t> perfectionists; preoccupied with details, rules, schedules; rigid and stubborn; more concerned about work than pleasure; serious and formal; cannot express tender feelings </a:t>
            </a:r>
          </a:p>
        </p:txBody>
      </p:sp>
    </p:spTree>
    <p:extLst>
      <p:ext uri="{BB962C8B-B14F-4D97-AF65-F5344CB8AC3E}">
        <p14:creationId xmlns:p14="http://schemas.microsoft.com/office/powerpoint/2010/main" val="1063416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3600" b="1" smtClean="0">
                <a:solidFill>
                  <a:srgbClr val="F8F6E3"/>
                </a:solidFill>
              </a:rPr>
              <a:t>Antisocial Personality Disorder  [APD]</a:t>
            </a:r>
          </a:p>
        </p:txBody>
      </p:sp>
      <p:sp>
        <p:nvSpPr>
          <p:cNvPr id="3" name="Content Placeholder 2"/>
          <p:cNvSpPr>
            <a:spLocks noGrp="1"/>
          </p:cNvSpPr>
          <p:nvPr>
            <p:ph idx="1"/>
          </p:nvPr>
        </p:nvSpPr>
        <p:spPr>
          <a:xfrm>
            <a:off x="342900" y="1250950"/>
            <a:ext cx="3789363" cy="5067300"/>
          </a:xfrm>
        </p:spPr>
        <p:txBody>
          <a:bodyPr>
            <a:spAutoFit/>
          </a:bodyPr>
          <a:lstStyle/>
          <a:p>
            <a:pPr marL="0" indent="0" eaLnBrk="1" hangingPunct="1">
              <a:lnSpc>
                <a:spcPts val="2600"/>
              </a:lnSpc>
              <a:spcBef>
                <a:spcPct val="0"/>
              </a:spcBef>
              <a:spcAft>
                <a:spcPts val="600"/>
              </a:spcAft>
              <a:buFont typeface="Arial" charset="0"/>
              <a:buNone/>
              <a:defRPr/>
            </a:pPr>
            <a:r>
              <a:rPr lang="en-US" sz="2800" dirty="0" smtClean="0">
                <a:solidFill>
                  <a:srgbClr val="3AA082"/>
                </a:solidFill>
                <a:cs typeface="Arial" charset="0"/>
              </a:rPr>
              <a:t>Antisocial personality disorder </a:t>
            </a:r>
            <a:r>
              <a:rPr lang="en-US" sz="2800" dirty="0" smtClean="0">
                <a:cs typeface="Arial" charset="0"/>
              </a:rPr>
              <a:t>refers to acting impulsively or </a:t>
            </a:r>
            <a:r>
              <a:rPr lang="en-US" sz="2800" dirty="0">
                <a:cs typeface="Arial" charset="0"/>
              </a:rPr>
              <a:t>fearlessly without regard for others’ needs and </a:t>
            </a:r>
            <a:r>
              <a:rPr lang="en-US" sz="2800" dirty="0" smtClean="0">
                <a:cs typeface="Arial" charset="0"/>
              </a:rPr>
              <a:t>feelings.</a:t>
            </a:r>
          </a:p>
          <a:p>
            <a:pPr marL="0" indent="0" eaLnBrk="1" hangingPunct="1">
              <a:lnSpc>
                <a:spcPts val="2600"/>
              </a:lnSpc>
              <a:spcBef>
                <a:spcPct val="0"/>
              </a:spcBef>
              <a:spcAft>
                <a:spcPts val="600"/>
              </a:spcAft>
              <a:buFont typeface="Arial" charset="0"/>
              <a:buNone/>
              <a:defRPr/>
            </a:pPr>
            <a:endParaRPr lang="en-US" sz="2800" dirty="0" smtClean="0">
              <a:cs typeface="Arial" charset="0"/>
            </a:endParaRPr>
          </a:p>
          <a:p>
            <a:pPr marL="0" indent="0" eaLnBrk="1" hangingPunct="1">
              <a:lnSpc>
                <a:spcPts val="2600"/>
              </a:lnSpc>
              <a:spcBef>
                <a:spcPct val="0"/>
              </a:spcBef>
              <a:spcAft>
                <a:spcPts val="600"/>
              </a:spcAft>
              <a:buFont typeface="Arial" charset="0"/>
              <a:buNone/>
              <a:defRPr/>
            </a:pPr>
            <a:r>
              <a:rPr lang="en-US" sz="2800" dirty="0" smtClean="0">
                <a:cs typeface="Arial" charset="0"/>
              </a:rPr>
              <a:t>The </a:t>
            </a:r>
            <a:r>
              <a:rPr lang="en-US" sz="2800" dirty="0" smtClean="0">
                <a:solidFill>
                  <a:srgbClr val="3AA082"/>
                </a:solidFill>
                <a:cs typeface="Arial" charset="0"/>
              </a:rPr>
              <a:t>diagnostic criteria </a:t>
            </a:r>
            <a:r>
              <a:rPr lang="en-US" sz="2800" dirty="0" smtClean="0">
                <a:cs typeface="Arial" charset="0"/>
              </a:rPr>
              <a:t>include a </a:t>
            </a:r>
            <a:r>
              <a:rPr lang="en-US" sz="2800" dirty="0">
                <a:cs typeface="Arial" charset="0"/>
              </a:rPr>
              <a:t>pattern of violating the rights of others since age 15, including </a:t>
            </a:r>
            <a:r>
              <a:rPr lang="en-US" sz="2800" dirty="0" smtClean="0">
                <a:cs typeface="Arial" charset="0"/>
              </a:rPr>
              <a:t>three </a:t>
            </a:r>
            <a:r>
              <a:rPr lang="en-US" sz="2800" dirty="0">
                <a:cs typeface="Arial" charset="0"/>
              </a:rPr>
              <a:t>of </a:t>
            </a:r>
            <a:r>
              <a:rPr lang="en-US" sz="2800" dirty="0" smtClean="0">
                <a:cs typeface="Arial" charset="0"/>
              </a:rPr>
              <a:t>these:</a:t>
            </a:r>
            <a:endParaRPr lang="en-US" sz="2800" dirty="0">
              <a:cs typeface="Arial" charset="0"/>
            </a:endParaRPr>
          </a:p>
          <a:p>
            <a:pPr eaLnBrk="1" hangingPunct="1">
              <a:lnSpc>
                <a:spcPts val="2600"/>
              </a:lnSpc>
              <a:spcBef>
                <a:spcPct val="0"/>
              </a:spcBef>
              <a:spcAft>
                <a:spcPts val="600"/>
              </a:spcAft>
              <a:defRPr/>
            </a:pPr>
            <a:endParaRPr lang="en-US" sz="2800" dirty="0">
              <a:cs typeface="Arial" charset="0"/>
            </a:endParaRPr>
          </a:p>
          <a:p>
            <a:pPr eaLnBrk="1" hangingPunct="1">
              <a:lnSpc>
                <a:spcPts val="2600"/>
              </a:lnSpc>
              <a:spcBef>
                <a:spcPct val="0"/>
              </a:spcBef>
              <a:spcAft>
                <a:spcPts val="600"/>
              </a:spcAft>
              <a:defRPr/>
            </a:pPr>
            <a:endParaRPr lang="en-US" sz="2800" dirty="0">
              <a:cs typeface="Arial" charset="0"/>
            </a:endParaRPr>
          </a:p>
        </p:txBody>
      </p:sp>
      <p:sp>
        <p:nvSpPr>
          <p:cNvPr id="4" name="Rectangle 3"/>
          <p:cNvSpPr>
            <a:spLocks noChangeArrowheads="1"/>
          </p:cNvSpPr>
          <p:nvPr/>
        </p:nvSpPr>
        <p:spPr bwMode="auto">
          <a:xfrm>
            <a:off x="4643438" y="1619250"/>
            <a:ext cx="4132262" cy="4554538"/>
          </a:xfrm>
          <a:prstGeom prst="rect">
            <a:avLst/>
          </a:prstGeom>
          <a:solidFill>
            <a:srgbClr val="AA7A2B"/>
          </a:solidFill>
          <a:ln w="9525">
            <a:noFill/>
            <a:miter lim="800000"/>
            <a:headEnd/>
            <a:tailEnd/>
          </a:ln>
        </p:spPr>
        <p:txBody>
          <a:bodyPr>
            <a:spAutoFit/>
          </a:bodyPr>
          <a:lstStyle/>
          <a:p>
            <a:pPr algn="ctr">
              <a:lnSpc>
                <a:spcPts val="2200"/>
              </a:lnSpc>
              <a:spcAft>
                <a:spcPts val="1200"/>
              </a:spcAft>
            </a:pPr>
            <a:r>
              <a:rPr lang="en-US" sz="2400">
                <a:solidFill>
                  <a:srgbClr val="F8F6E3"/>
                </a:solidFill>
                <a:latin typeface="Calibri" pitchFamily="34" charset="0"/>
              </a:rPr>
              <a:t>Deceitfulness</a:t>
            </a:r>
          </a:p>
          <a:p>
            <a:pPr algn="ctr">
              <a:lnSpc>
                <a:spcPts val="2200"/>
              </a:lnSpc>
              <a:spcAft>
                <a:spcPts val="1200"/>
              </a:spcAft>
            </a:pPr>
            <a:r>
              <a:rPr lang="en-US" sz="2400">
                <a:solidFill>
                  <a:srgbClr val="F8F6E3"/>
                </a:solidFill>
                <a:latin typeface="Calibri" pitchFamily="34" charset="0"/>
              </a:rPr>
              <a:t>Disregard for safety of self or others</a:t>
            </a:r>
          </a:p>
          <a:p>
            <a:pPr algn="ctr">
              <a:lnSpc>
                <a:spcPts val="2200"/>
              </a:lnSpc>
              <a:spcAft>
                <a:spcPts val="1200"/>
              </a:spcAft>
            </a:pPr>
            <a:r>
              <a:rPr lang="en-US" sz="2400">
                <a:solidFill>
                  <a:srgbClr val="F8F6E3"/>
                </a:solidFill>
                <a:latin typeface="Calibri" pitchFamily="34" charset="0"/>
              </a:rPr>
              <a:t>Aggressiveness</a:t>
            </a:r>
          </a:p>
          <a:p>
            <a:pPr algn="ctr">
              <a:lnSpc>
                <a:spcPts val="2200"/>
              </a:lnSpc>
              <a:spcAft>
                <a:spcPts val="1200"/>
              </a:spcAft>
            </a:pPr>
            <a:r>
              <a:rPr lang="en-US" sz="2400">
                <a:solidFill>
                  <a:srgbClr val="F8F6E3"/>
                </a:solidFill>
                <a:latin typeface="Calibri" pitchFamily="34" charset="0"/>
              </a:rPr>
              <a:t>Failure to conform to social norms</a:t>
            </a:r>
          </a:p>
          <a:p>
            <a:pPr algn="ctr">
              <a:lnSpc>
                <a:spcPts val="2200"/>
              </a:lnSpc>
              <a:spcAft>
                <a:spcPts val="1200"/>
              </a:spcAft>
            </a:pPr>
            <a:r>
              <a:rPr lang="en-US" sz="2400">
                <a:solidFill>
                  <a:srgbClr val="F8F6E3"/>
                </a:solidFill>
                <a:latin typeface="Calibri" pitchFamily="34" charset="0"/>
              </a:rPr>
              <a:t>Lack of remorse</a:t>
            </a:r>
          </a:p>
          <a:p>
            <a:pPr algn="ctr">
              <a:lnSpc>
                <a:spcPts val="2200"/>
              </a:lnSpc>
              <a:spcAft>
                <a:spcPts val="1200"/>
              </a:spcAft>
            </a:pPr>
            <a:r>
              <a:rPr lang="en-US" sz="2400">
                <a:solidFill>
                  <a:srgbClr val="F8F6E3"/>
                </a:solidFill>
                <a:latin typeface="Calibri" pitchFamily="34" charset="0"/>
              </a:rPr>
              <a:t>Impulsivity and failure to plan ahead</a:t>
            </a:r>
          </a:p>
          <a:p>
            <a:pPr algn="ctr">
              <a:lnSpc>
                <a:spcPts val="2200"/>
              </a:lnSpc>
              <a:spcAft>
                <a:spcPts val="1200"/>
              </a:spcAft>
            </a:pPr>
            <a:r>
              <a:rPr lang="en-US" sz="2400">
                <a:solidFill>
                  <a:srgbClr val="F8F6E3"/>
                </a:solidFill>
                <a:latin typeface="Calibri" pitchFamily="34" charset="0"/>
              </a:rPr>
              <a:t>Irritability</a:t>
            </a:r>
          </a:p>
          <a:p>
            <a:pPr algn="ctr">
              <a:lnSpc>
                <a:spcPts val="2200"/>
              </a:lnSpc>
              <a:spcAft>
                <a:spcPts val="1200"/>
              </a:spcAft>
            </a:pPr>
            <a:r>
              <a:rPr lang="en-US" sz="2400">
                <a:solidFill>
                  <a:srgbClr val="F8F6E3"/>
                </a:solidFill>
                <a:latin typeface="Calibri" pitchFamily="34" charset="0"/>
              </a:rPr>
              <a:t>Irresponsibility regarding jobs, family, and money</a:t>
            </a:r>
          </a:p>
        </p:txBody>
      </p:sp>
      <p:cxnSp>
        <p:nvCxnSpPr>
          <p:cNvPr id="6" name="Elbow Connector 5"/>
          <p:cNvCxnSpPr/>
          <p:nvPr/>
        </p:nvCxnSpPr>
        <p:spPr>
          <a:xfrm flipV="1">
            <a:off x="3722688" y="3394075"/>
            <a:ext cx="831850" cy="509588"/>
          </a:xfrm>
          <a:prstGeom prst="bentConnector3">
            <a:avLst>
              <a:gd name="adj1" fmla="val 50000"/>
            </a:avLst>
          </a:prstGeom>
          <a:ln w="76200">
            <a:solidFill>
              <a:srgbClr val="AA7A2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185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sz="4000" b="1" smtClean="0">
                <a:solidFill>
                  <a:srgbClr val="F8F6E3"/>
                </a:solidFill>
              </a:rPr>
              <a:t>Which Kids May Develop APD as Adults?</a:t>
            </a:r>
            <a:endParaRPr lang="en-US" sz="4000" b="1" i="1" smtClean="0">
              <a:solidFill>
                <a:srgbClr val="F8F6E3"/>
              </a:solidFill>
            </a:endParaRPr>
          </a:p>
        </p:txBody>
      </p:sp>
      <p:sp>
        <p:nvSpPr>
          <p:cNvPr id="3" name="Content Placeholder 2"/>
          <p:cNvSpPr>
            <a:spLocks noGrp="1"/>
          </p:cNvSpPr>
          <p:nvPr>
            <p:ph idx="1"/>
          </p:nvPr>
        </p:nvSpPr>
        <p:spPr>
          <a:xfrm>
            <a:off x="0" y="1309688"/>
            <a:ext cx="3600450" cy="1844675"/>
          </a:xfrm>
        </p:spPr>
        <p:txBody>
          <a:bodyPr/>
          <a:lstStyle/>
          <a:p>
            <a:pPr marL="0" indent="0" eaLnBrk="1" hangingPunct="1">
              <a:lnSpc>
                <a:spcPts val="2400"/>
              </a:lnSpc>
              <a:spcBef>
                <a:spcPts val="0"/>
              </a:spcBef>
              <a:spcAft>
                <a:spcPts val="600"/>
              </a:spcAft>
              <a:buClr>
                <a:schemeClr val="tx1"/>
              </a:buClr>
              <a:buFont typeface="Arial" charset="0"/>
              <a:buNone/>
              <a:defRPr/>
            </a:pPr>
            <a:r>
              <a:rPr lang="en-US" sz="2600" dirty="0">
                <a:solidFill>
                  <a:srgbClr val="000000"/>
                </a:solidFill>
              </a:rPr>
              <a:t>About half of children with persistent antisocial behavior develop lifelong APD.</a:t>
            </a:r>
          </a:p>
          <a:p>
            <a:pPr marL="0" indent="0" eaLnBrk="1" hangingPunct="1">
              <a:lnSpc>
                <a:spcPts val="2400"/>
              </a:lnSpc>
              <a:spcBef>
                <a:spcPts val="0"/>
              </a:spcBef>
              <a:spcAft>
                <a:spcPts val="600"/>
              </a:spcAft>
              <a:buClr>
                <a:schemeClr val="tx1"/>
              </a:buClr>
              <a:buFont typeface="Arial" charset="0"/>
              <a:buNone/>
              <a:defRPr/>
            </a:pPr>
            <a:r>
              <a:rPr lang="en-US" sz="2600" dirty="0">
                <a:solidFill>
                  <a:srgbClr val="000000"/>
                </a:solidFill>
              </a:rPr>
              <a:t>Which kids are at risk? Psychological factors:</a:t>
            </a:r>
          </a:p>
          <a:p>
            <a:pPr eaLnBrk="1" hangingPunct="1">
              <a:lnSpc>
                <a:spcPts val="2400"/>
              </a:lnSpc>
              <a:spcBef>
                <a:spcPts val="0"/>
              </a:spcBef>
              <a:spcAft>
                <a:spcPts val="600"/>
              </a:spcAft>
              <a:buClr>
                <a:schemeClr val="tx1"/>
              </a:buClr>
              <a:buFont typeface="Wingdings" pitchFamily="2" charset="2"/>
              <a:buChar char="§"/>
              <a:defRPr/>
            </a:pPr>
            <a:r>
              <a:rPr lang="en-US" sz="2600" dirty="0" smtClean="0">
                <a:solidFill>
                  <a:srgbClr val="000000"/>
                </a:solidFill>
              </a:rPr>
              <a:t>those </a:t>
            </a:r>
            <a:r>
              <a:rPr lang="en-US" sz="2600" dirty="0">
                <a:solidFill>
                  <a:srgbClr val="000000"/>
                </a:solidFill>
              </a:rPr>
              <a:t>who in preschool were impulsive, uninhibited, unconcerned with social rewards, and low in anxiety</a:t>
            </a:r>
            <a:r>
              <a:rPr lang="en-US" sz="2600" dirty="0" smtClean="0">
                <a:solidFill>
                  <a:srgbClr val="000000"/>
                </a:solidFill>
              </a:rPr>
              <a:t>. </a:t>
            </a:r>
            <a:endParaRPr lang="en-US" sz="2600" dirty="0">
              <a:solidFill>
                <a:srgbClr val="000000"/>
              </a:solidFill>
            </a:endParaRPr>
          </a:p>
          <a:p>
            <a:pPr eaLnBrk="1" hangingPunct="1">
              <a:lnSpc>
                <a:spcPts val="2400"/>
              </a:lnSpc>
              <a:spcBef>
                <a:spcPts val="0"/>
              </a:spcBef>
              <a:spcAft>
                <a:spcPts val="600"/>
              </a:spcAft>
              <a:buClr>
                <a:schemeClr val="tx1"/>
              </a:buClr>
              <a:buFont typeface="Wingdings" pitchFamily="2" charset="2"/>
              <a:buChar char="§"/>
              <a:defRPr/>
            </a:pPr>
            <a:r>
              <a:rPr lang="en-US" sz="2600" dirty="0" smtClean="0">
                <a:solidFill>
                  <a:srgbClr val="000000"/>
                </a:solidFill>
              </a:rPr>
              <a:t>those who endured child </a:t>
            </a:r>
            <a:r>
              <a:rPr lang="en-US" sz="2600" dirty="0">
                <a:solidFill>
                  <a:srgbClr val="000000"/>
                </a:solidFill>
              </a:rPr>
              <a:t>abuse, </a:t>
            </a:r>
            <a:r>
              <a:rPr lang="en-US" sz="2600" dirty="0" smtClean="0">
                <a:solidFill>
                  <a:srgbClr val="000000"/>
                </a:solidFill>
              </a:rPr>
              <a:t>and/or </a:t>
            </a:r>
            <a:r>
              <a:rPr lang="en-US" sz="2600" dirty="0">
                <a:solidFill>
                  <a:srgbClr val="000000"/>
                </a:solidFill>
              </a:rPr>
              <a:t>inconsistent, unavailable </a:t>
            </a:r>
            <a:r>
              <a:rPr lang="en-US" sz="2600" dirty="0" smtClean="0">
                <a:solidFill>
                  <a:srgbClr val="000000"/>
                </a:solidFill>
              </a:rPr>
              <a:t>caretaking.</a:t>
            </a:r>
            <a:endParaRPr lang="en-US" sz="2600" dirty="0">
              <a:solidFill>
                <a:srgbClr val="000000"/>
              </a:solidFill>
            </a:endParaRPr>
          </a:p>
        </p:txBody>
      </p:sp>
      <p:sp>
        <p:nvSpPr>
          <p:cNvPr id="9" name="Content Placeholder 2"/>
          <p:cNvSpPr txBox="1">
            <a:spLocks/>
          </p:cNvSpPr>
          <p:nvPr/>
        </p:nvSpPr>
        <p:spPr>
          <a:xfrm>
            <a:off x="3806825" y="1131888"/>
            <a:ext cx="5337175" cy="5726112"/>
          </a:xfrm>
          <a:prstGeom prst="rect">
            <a:avLst/>
          </a:prstGeom>
          <a:solidFill>
            <a:srgbClr val="444EA2"/>
          </a:solidFill>
        </p:spPr>
        <p:txBody>
          <a:bodyPr anchor="ctr"/>
          <a:lstStyle>
            <a:lvl1pPr marL="342900" indent="-342900">
              <a:lnSpc>
                <a:spcPts val="2000"/>
              </a:lnSpc>
              <a:spcBef>
                <a:spcPct val="20000"/>
              </a:spcBef>
              <a:buFont typeface="Arial" pitchFamily="34" charset="0"/>
              <a:buChar char="•"/>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fontAlgn="auto">
              <a:lnSpc>
                <a:spcPts val="2400"/>
              </a:lnSpc>
              <a:spcAft>
                <a:spcPts val="600"/>
              </a:spcAft>
              <a:buFont typeface="Arial" pitchFamily="34" charset="0"/>
              <a:buNone/>
              <a:defRPr/>
            </a:pPr>
            <a:r>
              <a:rPr lang="en-US" sz="2600" b="1" dirty="0" smtClean="0">
                <a:solidFill>
                  <a:srgbClr val="F8F6E3"/>
                </a:solidFill>
                <a:latin typeface="+mn-lt"/>
                <a:cs typeface="+mn-cs"/>
              </a:rPr>
              <a:t>Biological </a:t>
            </a:r>
            <a:r>
              <a:rPr lang="en-US" sz="2600" b="1" dirty="0">
                <a:solidFill>
                  <a:srgbClr val="F8F6E3"/>
                </a:solidFill>
                <a:latin typeface="+mn-lt"/>
                <a:cs typeface="+mn-cs"/>
              </a:rPr>
              <a:t>APD Risk </a:t>
            </a:r>
            <a:r>
              <a:rPr lang="en-US" sz="2600" b="1" dirty="0" smtClean="0">
                <a:solidFill>
                  <a:srgbClr val="F8F6E3"/>
                </a:solidFill>
                <a:latin typeface="+mn-lt"/>
                <a:cs typeface="+mn-cs"/>
              </a:rPr>
              <a:t>Factors</a:t>
            </a:r>
          </a:p>
          <a:p>
            <a:pPr fontAlgn="auto">
              <a:lnSpc>
                <a:spcPts val="2400"/>
              </a:lnSpc>
              <a:spcAft>
                <a:spcPts val="600"/>
              </a:spcAft>
              <a:buFont typeface="Wingdings" pitchFamily="2" charset="2"/>
              <a:buChar char="§"/>
              <a:defRPr/>
            </a:pPr>
            <a:r>
              <a:rPr lang="en-US" sz="2600" dirty="0">
                <a:solidFill>
                  <a:srgbClr val="F8F6E3"/>
                </a:solidFill>
                <a:latin typeface="+mn-lt"/>
                <a:cs typeface="+mn-cs"/>
              </a:rPr>
              <a:t>Antisocial or unemotional biological </a:t>
            </a:r>
            <a:r>
              <a:rPr lang="en-US" sz="2600" dirty="0" smtClean="0">
                <a:solidFill>
                  <a:srgbClr val="F8F6E3"/>
                </a:solidFill>
                <a:latin typeface="+mn-lt"/>
                <a:cs typeface="+mn-cs"/>
              </a:rPr>
              <a:t>relatives increases risk.</a:t>
            </a:r>
            <a:endParaRPr lang="en-US" sz="2600" dirty="0">
              <a:solidFill>
                <a:srgbClr val="F8F6E3"/>
              </a:solidFill>
              <a:latin typeface="+mn-lt"/>
              <a:cs typeface="+mn-cs"/>
            </a:endParaRPr>
          </a:p>
          <a:p>
            <a:pPr lvl="1" fontAlgn="auto">
              <a:lnSpc>
                <a:spcPts val="2400"/>
              </a:lnSpc>
              <a:spcAft>
                <a:spcPts val="600"/>
              </a:spcAft>
              <a:buFont typeface="Wingdings" pitchFamily="2" charset="2"/>
              <a:buChar char="§"/>
              <a:defRPr/>
            </a:pPr>
            <a:r>
              <a:rPr lang="en-US" sz="2600" dirty="0">
                <a:solidFill>
                  <a:srgbClr val="F8F6E3"/>
                </a:solidFill>
                <a:latin typeface="+mn-lt"/>
                <a:cs typeface="+mn-cs"/>
              </a:rPr>
              <a:t>Some associated genes have been </a:t>
            </a:r>
            <a:r>
              <a:rPr lang="en-US" sz="2600" dirty="0" smtClean="0">
                <a:solidFill>
                  <a:srgbClr val="F8F6E3"/>
                </a:solidFill>
                <a:latin typeface="+mn-lt"/>
                <a:cs typeface="+mn-cs"/>
              </a:rPr>
              <a:t>identified.</a:t>
            </a:r>
            <a:endParaRPr lang="en-US" sz="2600" dirty="0">
              <a:solidFill>
                <a:srgbClr val="F8F6E3"/>
              </a:solidFill>
              <a:latin typeface="+mn-lt"/>
              <a:cs typeface="+mn-cs"/>
            </a:endParaRPr>
          </a:p>
          <a:p>
            <a:pPr fontAlgn="auto">
              <a:lnSpc>
                <a:spcPts val="2400"/>
              </a:lnSpc>
              <a:spcAft>
                <a:spcPts val="600"/>
              </a:spcAft>
              <a:buFont typeface="Wingdings" pitchFamily="2" charset="2"/>
              <a:buChar char="§"/>
              <a:defRPr/>
            </a:pPr>
            <a:r>
              <a:rPr lang="en-US" sz="2600" dirty="0" smtClean="0">
                <a:solidFill>
                  <a:srgbClr val="F8F6E3"/>
                </a:solidFill>
                <a:latin typeface="+mn-lt"/>
                <a:cs typeface="+mn-cs"/>
              </a:rPr>
              <a:t>Risk factors include body-based fearlessness, lower </a:t>
            </a:r>
            <a:r>
              <a:rPr lang="en-US" sz="2600" dirty="0">
                <a:solidFill>
                  <a:srgbClr val="F8F6E3"/>
                </a:solidFill>
                <a:latin typeface="+mn-lt"/>
                <a:cs typeface="+mn-cs"/>
              </a:rPr>
              <a:t>levels of stress hormones, </a:t>
            </a:r>
            <a:r>
              <a:rPr lang="en-US" sz="2600" dirty="0" smtClean="0">
                <a:solidFill>
                  <a:srgbClr val="F8F6E3"/>
                </a:solidFill>
                <a:latin typeface="+mn-lt"/>
                <a:cs typeface="+mn-cs"/>
              </a:rPr>
              <a:t>and low </a:t>
            </a:r>
            <a:r>
              <a:rPr lang="en-US" sz="2600" dirty="0">
                <a:solidFill>
                  <a:srgbClr val="F8F6E3"/>
                </a:solidFill>
                <a:latin typeface="+mn-lt"/>
                <a:cs typeface="+mn-cs"/>
              </a:rPr>
              <a:t>physiological arousal in stressful </a:t>
            </a:r>
            <a:r>
              <a:rPr lang="en-US" sz="2600" dirty="0" smtClean="0">
                <a:solidFill>
                  <a:srgbClr val="F8F6E3"/>
                </a:solidFill>
                <a:latin typeface="+mn-lt"/>
                <a:cs typeface="+mn-cs"/>
              </a:rPr>
              <a:t>situations such as awaiting receiving </a:t>
            </a:r>
            <a:r>
              <a:rPr lang="en-US" sz="2600" dirty="0">
                <a:solidFill>
                  <a:srgbClr val="F8F6E3"/>
                </a:solidFill>
                <a:latin typeface="+mn-lt"/>
                <a:cs typeface="+mn-cs"/>
              </a:rPr>
              <a:t>a </a:t>
            </a:r>
            <a:r>
              <a:rPr lang="en-US" sz="2600" dirty="0" smtClean="0">
                <a:solidFill>
                  <a:srgbClr val="F8F6E3"/>
                </a:solidFill>
                <a:latin typeface="+mn-lt"/>
                <a:cs typeface="+mn-cs"/>
              </a:rPr>
              <a:t>shock.</a:t>
            </a:r>
            <a:endParaRPr lang="en-US" sz="2600" dirty="0">
              <a:solidFill>
                <a:srgbClr val="F8F6E3"/>
              </a:solidFill>
              <a:latin typeface="+mn-lt"/>
              <a:cs typeface="+mn-cs"/>
            </a:endParaRPr>
          </a:p>
          <a:p>
            <a:pPr fontAlgn="auto">
              <a:lnSpc>
                <a:spcPts val="2400"/>
              </a:lnSpc>
              <a:spcAft>
                <a:spcPts val="600"/>
              </a:spcAft>
              <a:buFont typeface="Wingdings" pitchFamily="2" charset="2"/>
              <a:buChar char="§"/>
              <a:defRPr/>
            </a:pPr>
            <a:r>
              <a:rPr lang="en-US" sz="2600" dirty="0">
                <a:solidFill>
                  <a:srgbClr val="F8F6E3"/>
                </a:solidFill>
                <a:latin typeface="+mn-lt"/>
                <a:cs typeface="+mn-cs"/>
              </a:rPr>
              <a:t>Fear conditioning is impaired.</a:t>
            </a:r>
          </a:p>
          <a:p>
            <a:pPr fontAlgn="auto">
              <a:lnSpc>
                <a:spcPts val="2400"/>
              </a:lnSpc>
              <a:spcAft>
                <a:spcPts val="600"/>
              </a:spcAft>
              <a:buFont typeface="Wingdings" pitchFamily="2" charset="2"/>
              <a:buChar char="§"/>
              <a:defRPr/>
            </a:pPr>
            <a:r>
              <a:rPr lang="en-US" sz="2600" dirty="0">
                <a:solidFill>
                  <a:srgbClr val="F8F6E3"/>
                </a:solidFill>
                <a:latin typeface="+mn-lt"/>
                <a:cs typeface="+mn-cs"/>
              </a:rPr>
              <a:t>Reduced prefrontal cortex </a:t>
            </a:r>
            <a:r>
              <a:rPr lang="en-US" sz="2600" dirty="0" smtClean="0">
                <a:solidFill>
                  <a:srgbClr val="F8F6E3"/>
                </a:solidFill>
                <a:latin typeface="+mn-lt"/>
                <a:cs typeface="+mn-cs"/>
              </a:rPr>
              <a:t>tissue leads to impulsivity.</a:t>
            </a:r>
            <a:endParaRPr lang="en-US" sz="2600" dirty="0">
              <a:solidFill>
                <a:srgbClr val="F8F6E3"/>
              </a:solidFill>
              <a:latin typeface="+mn-lt"/>
              <a:cs typeface="+mn-cs"/>
            </a:endParaRPr>
          </a:p>
          <a:p>
            <a:pPr fontAlgn="auto">
              <a:lnSpc>
                <a:spcPts val="2400"/>
              </a:lnSpc>
              <a:spcAft>
                <a:spcPts val="600"/>
              </a:spcAft>
              <a:buFont typeface="Wingdings" pitchFamily="2" charset="2"/>
              <a:buChar char="§"/>
              <a:defRPr/>
            </a:pPr>
            <a:r>
              <a:rPr lang="en-US" sz="2600" dirty="0">
                <a:solidFill>
                  <a:srgbClr val="F8F6E3"/>
                </a:solidFill>
                <a:latin typeface="+mn-lt"/>
                <a:cs typeface="+mn-cs"/>
              </a:rPr>
              <a:t>Substance dependence is more likely.</a:t>
            </a:r>
          </a:p>
        </p:txBody>
      </p:sp>
    </p:spTree>
    <p:extLst>
      <p:ext uri="{BB962C8B-B14F-4D97-AF65-F5344CB8AC3E}">
        <p14:creationId xmlns:p14="http://schemas.microsoft.com/office/powerpoint/2010/main" val="3954780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fade">
                                      <p:cBhvr>
                                        <p:cTn id="45" dur="500"/>
                                        <p:tgtEl>
                                          <p:spTgt spid="9">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Effect transition="in" filter="fade">
                                      <p:cBhvr>
                                        <p:cTn id="50" dur="500"/>
                                        <p:tgtEl>
                                          <p:spTgt spid="9">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animEffect transition="in" filter="fade">
                                      <p:cBhvr>
                                        <p:cTn id="55" dur="500"/>
                                        <p:tgtEl>
                                          <p:spTgt spid="9">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xEl>
                                              <p:pRg st="6" end="6"/>
                                            </p:txEl>
                                          </p:spTgt>
                                        </p:tgtEl>
                                        <p:attrNameLst>
                                          <p:attrName>style.visibility</p:attrName>
                                        </p:attrNameLst>
                                      </p:cBhvr>
                                      <p:to>
                                        <p:strVal val="visible"/>
                                      </p:to>
                                    </p:set>
                                    <p:animEffect transition="in" filter="fade">
                                      <p:cBhvr>
                                        <p:cTn id="6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92125" y="120650"/>
            <a:ext cx="8229600" cy="1143000"/>
          </a:xfrm>
        </p:spPr>
        <p:txBody>
          <a:bodyPr/>
          <a:lstStyle/>
          <a:p>
            <a:r>
              <a:rPr lang="en-US" b="1" smtClean="0">
                <a:solidFill>
                  <a:srgbClr val="444EA2"/>
                </a:solidFill>
              </a:rPr>
              <a:t>Antisocial PD ≠ Criminality</a:t>
            </a:r>
          </a:p>
        </p:txBody>
      </p:sp>
      <p:graphicFrame>
        <p:nvGraphicFramePr>
          <p:cNvPr id="4" name="Content Placeholder 3"/>
          <p:cNvGraphicFramePr>
            <a:graphicFrameLocks noGrp="1"/>
          </p:cNvGraphicFramePr>
          <p:nvPr>
            <p:ph idx="1"/>
          </p:nvPr>
        </p:nvGraphicFramePr>
        <p:xfrm>
          <a:off x="1" y="1301262"/>
          <a:ext cx="9144000" cy="375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972" name="TextBox 4"/>
          <p:cNvSpPr txBox="1">
            <a:spLocks noChangeArrowheads="1"/>
          </p:cNvSpPr>
          <p:nvPr/>
        </p:nvSpPr>
        <p:spPr bwMode="auto">
          <a:xfrm>
            <a:off x="561975" y="5291138"/>
            <a:ext cx="8089900" cy="1193800"/>
          </a:xfrm>
          <a:prstGeom prst="rect">
            <a:avLst/>
          </a:prstGeom>
          <a:noFill/>
          <a:ln w="9525">
            <a:noFill/>
            <a:miter lim="800000"/>
            <a:headEnd/>
            <a:tailEnd/>
          </a:ln>
        </p:spPr>
        <p:txBody>
          <a:bodyPr>
            <a:spAutoFit/>
          </a:bodyPr>
          <a:lstStyle/>
          <a:p>
            <a:pPr>
              <a:lnSpc>
                <a:spcPts val="2600"/>
              </a:lnSpc>
              <a:spcAft>
                <a:spcPts val="600"/>
              </a:spcAft>
            </a:pPr>
            <a:r>
              <a:rPr lang="en-US" sz="2800">
                <a:latin typeface="Calibri" pitchFamily="34" charset="0"/>
              </a:rPr>
              <a:t>Many career criminals do show empathy and selflessness with family and friends.</a:t>
            </a:r>
          </a:p>
          <a:p>
            <a:pPr>
              <a:lnSpc>
                <a:spcPts val="2600"/>
              </a:lnSpc>
              <a:spcAft>
                <a:spcPts val="600"/>
              </a:spcAft>
            </a:pPr>
            <a:r>
              <a:rPr lang="en-US" sz="2800">
                <a:latin typeface="Calibri" pitchFamily="34" charset="0"/>
              </a:rPr>
              <a:t>Many people with A.P.D. do not commit crimes.</a:t>
            </a:r>
          </a:p>
        </p:txBody>
      </p:sp>
    </p:spTree>
    <p:extLst>
      <p:ext uri="{BB962C8B-B14F-4D97-AF65-F5344CB8AC3E}">
        <p14:creationId xmlns:p14="http://schemas.microsoft.com/office/powerpoint/2010/main" val="2234746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ichael\Documents\CityStyle\Worth Publishers\Myers\Single Purchase RFs ©2002 to ©2010\RBI0014754.jpg"/>
          <p:cNvPicPr>
            <a:picLocks noChangeAspect="1" noChangeArrowheads="1"/>
          </p:cNvPicPr>
          <p:nvPr/>
        </p:nvPicPr>
        <p:blipFill>
          <a:blip r:embed="rId3" cstate="print"/>
          <a:srcRect t="12367" b="39384"/>
          <a:stretch>
            <a:fillRect/>
          </a:stretch>
        </p:blipFill>
        <p:spPr bwMode="auto">
          <a:xfrm>
            <a:off x="0" y="971550"/>
            <a:ext cx="9144000" cy="5886450"/>
          </a:xfrm>
          <a:prstGeom prst="rect">
            <a:avLst/>
          </a:prstGeom>
          <a:noFill/>
          <a:ln w="9525">
            <a:noFill/>
            <a:miter lim="800000"/>
            <a:headEnd/>
            <a:tailEnd/>
          </a:ln>
        </p:spPr>
      </p:pic>
      <p:sp>
        <p:nvSpPr>
          <p:cNvPr id="51203" name="Title 1"/>
          <p:cNvSpPr>
            <a:spLocks noGrp="1"/>
          </p:cNvSpPr>
          <p:nvPr>
            <p:ph type="title"/>
          </p:nvPr>
        </p:nvSpPr>
        <p:spPr>
          <a:xfrm>
            <a:off x="0" y="0"/>
            <a:ext cx="9144000" cy="1017588"/>
          </a:xfrm>
          <a:solidFill>
            <a:srgbClr val="3AA082"/>
          </a:solidFill>
        </p:spPr>
        <p:txBody>
          <a:bodyPr lIns="274320"/>
          <a:lstStyle/>
          <a:p>
            <a:pPr algn="l" eaLnBrk="1" hangingPunct="1">
              <a:lnSpc>
                <a:spcPts val="4200"/>
              </a:lnSpc>
            </a:pPr>
            <a:r>
              <a:rPr lang="en-US" b="1" smtClean="0">
                <a:solidFill>
                  <a:srgbClr val="F8F6E3"/>
                </a:solidFill>
              </a:rPr>
              <a:t>Suicide and Self-Injury </a:t>
            </a:r>
          </a:p>
        </p:txBody>
      </p:sp>
      <p:sp>
        <p:nvSpPr>
          <p:cNvPr id="3" name="Content Placeholder 2"/>
          <p:cNvSpPr>
            <a:spLocks noGrp="1"/>
          </p:cNvSpPr>
          <p:nvPr>
            <p:ph idx="1"/>
          </p:nvPr>
        </p:nvSpPr>
        <p:spPr>
          <a:xfrm>
            <a:off x="457200" y="1295400"/>
            <a:ext cx="8229600" cy="4876800"/>
          </a:xfrm>
        </p:spPr>
        <p:txBody>
          <a:bodyPr>
            <a:noAutofit/>
          </a:bodyPr>
          <a:lstStyle/>
          <a:p>
            <a:pPr>
              <a:lnSpc>
                <a:spcPts val="2600"/>
              </a:lnSpc>
              <a:buFont typeface="Wingdings" pitchFamily="2" charset="2"/>
              <a:buChar char="§"/>
              <a:defRPr/>
            </a:pPr>
            <a:r>
              <a:rPr lang="en-US" sz="2800" dirty="0">
                <a:solidFill>
                  <a:srgbClr val="F8F6E3"/>
                </a:solidFill>
              </a:rPr>
              <a:t>Every </a:t>
            </a:r>
            <a:r>
              <a:rPr lang="en-US" sz="2800" dirty="0" smtClean="0">
                <a:solidFill>
                  <a:srgbClr val="F8F6E3"/>
                </a:solidFill>
              </a:rPr>
              <a:t>year, </a:t>
            </a:r>
            <a:r>
              <a:rPr lang="en-US" sz="2800" dirty="0">
                <a:solidFill>
                  <a:srgbClr val="F8F6E3"/>
                </a:solidFill>
              </a:rPr>
              <a:t>1 million people commit suicide, </a:t>
            </a:r>
            <a:r>
              <a:rPr lang="en-US" sz="2800" dirty="0" smtClean="0">
                <a:solidFill>
                  <a:srgbClr val="F8F6E3"/>
                </a:solidFill>
              </a:rPr>
              <a:t>giving up on the </a:t>
            </a:r>
            <a:r>
              <a:rPr lang="en-US" sz="2800" dirty="0">
                <a:solidFill>
                  <a:srgbClr val="F8F6E3"/>
                </a:solidFill>
              </a:rPr>
              <a:t>process of trying to cope and improve their emotional well-being</a:t>
            </a:r>
            <a:r>
              <a:rPr lang="en-US" sz="2800" dirty="0" smtClean="0">
                <a:solidFill>
                  <a:srgbClr val="F8F6E3"/>
                </a:solidFill>
              </a:rPr>
              <a:t>. </a:t>
            </a:r>
            <a:endParaRPr lang="en-US" sz="2800" dirty="0">
              <a:solidFill>
                <a:srgbClr val="F8F6E3"/>
              </a:solidFill>
            </a:endParaRPr>
          </a:p>
          <a:p>
            <a:pPr>
              <a:lnSpc>
                <a:spcPts val="2600"/>
              </a:lnSpc>
              <a:buFont typeface="Wingdings" pitchFamily="2" charset="2"/>
              <a:buChar char="§"/>
              <a:defRPr/>
            </a:pPr>
            <a:r>
              <a:rPr lang="en-US" sz="2800" dirty="0">
                <a:solidFill>
                  <a:srgbClr val="F8F6E3"/>
                </a:solidFill>
              </a:rPr>
              <a:t>This can happen when people feel frustrated, trapped, isolated, ineffective, and see no end to these feelings.</a:t>
            </a:r>
          </a:p>
          <a:p>
            <a:pPr>
              <a:lnSpc>
                <a:spcPts val="2600"/>
              </a:lnSpc>
              <a:buFont typeface="Wingdings" pitchFamily="2" charset="2"/>
              <a:buChar char="§"/>
              <a:defRPr/>
            </a:pPr>
            <a:r>
              <a:rPr lang="en-US" sz="2800" b="1" dirty="0" smtClean="0">
                <a:solidFill>
                  <a:schemeClr val="accent6">
                    <a:lumMod val="60000"/>
                    <a:lumOff val="40000"/>
                  </a:schemeClr>
                </a:solidFill>
              </a:rPr>
              <a:t>Non-suicidal self-injury </a:t>
            </a:r>
            <a:r>
              <a:rPr lang="en-US" sz="2800" dirty="0">
                <a:solidFill>
                  <a:srgbClr val="F8F6E3"/>
                </a:solidFill>
              </a:rPr>
              <a:t>has other </a:t>
            </a:r>
            <a:r>
              <a:rPr lang="en-US" sz="2800" dirty="0" smtClean="0">
                <a:solidFill>
                  <a:srgbClr val="F8F6E3"/>
                </a:solidFill>
              </a:rPr>
              <a:t>functions such as </a:t>
            </a:r>
            <a:r>
              <a:rPr lang="en-US" sz="2800" dirty="0">
                <a:solidFill>
                  <a:srgbClr val="F8F6E3"/>
                </a:solidFill>
              </a:rPr>
              <a:t>sending a message, </a:t>
            </a:r>
            <a:r>
              <a:rPr lang="en-US" sz="2800" dirty="0" smtClean="0">
                <a:solidFill>
                  <a:srgbClr val="F8F6E3"/>
                </a:solidFill>
              </a:rPr>
              <a:t>or self-punishment. </a:t>
            </a:r>
            <a:endParaRPr lang="en-US" sz="2800" dirty="0">
              <a:solidFill>
                <a:srgbClr val="F8F6E3"/>
              </a:solidFill>
            </a:endParaRPr>
          </a:p>
        </p:txBody>
      </p:sp>
    </p:spTree>
    <p:extLst>
      <p:ext uri="{BB962C8B-B14F-4D97-AF65-F5344CB8AC3E}">
        <p14:creationId xmlns:p14="http://schemas.microsoft.com/office/powerpoint/2010/main" val="3912401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79425" y="0"/>
            <a:ext cx="8229600" cy="1143000"/>
          </a:xfrm>
        </p:spPr>
        <p:txBody>
          <a:bodyPr/>
          <a:lstStyle/>
          <a:p>
            <a:r>
              <a:rPr lang="en-US" b="1" smtClean="0">
                <a:solidFill>
                  <a:srgbClr val="3AA082"/>
                </a:solidFill>
              </a:rPr>
              <a:t>Antisocial Crime</a:t>
            </a:r>
          </a:p>
        </p:txBody>
      </p:sp>
      <p:sp>
        <p:nvSpPr>
          <p:cNvPr id="84995" name="Content Placeholder 2"/>
          <p:cNvSpPr>
            <a:spLocks noGrp="1"/>
          </p:cNvSpPr>
          <p:nvPr>
            <p:ph idx="1"/>
          </p:nvPr>
        </p:nvSpPr>
        <p:spPr>
          <a:xfrm>
            <a:off x="398463" y="835025"/>
            <a:ext cx="8229600" cy="1130300"/>
          </a:xfrm>
        </p:spPr>
        <p:txBody>
          <a:bodyPr/>
          <a:lstStyle/>
          <a:p>
            <a:pPr marL="0" indent="0" eaLnBrk="1" hangingPunct="1">
              <a:lnSpc>
                <a:spcPts val="2400"/>
              </a:lnSpc>
              <a:spcBef>
                <a:spcPct val="0"/>
              </a:spcBef>
              <a:spcAft>
                <a:spcPts val="600"/>
              </a:spcAft>
              <a:buClr>
                <a:schemeClr val="tx1"/>
              </a:buClr>
              <a:buFont typeface="Arial" charset="0"/>
              <a:buNone/>
            </a:pPr>
            <a:r>
              <a:rPr lang="en-US" sz="2600" smtClean="0">
                <a:solidFill>
                  <a:srgbClr val="000000"/>
                </a:solidFill>
              </a:rPr>
              <a:t>If antisocial personality disorder is not a full picture of most criminal activity, what can we say about people who commit crime, especially violent crime?</a:t>
            </a:r>
          </a:p>
        </p:txBody>
      </p:sp>
      <p:pic>
        <p:nvPicPr>
          <p:cNvPr id="84996" name="Picture 2"/>
          <p:cNvPicPr>
            <a:picLocks noChangeAspect="1" noChangeArrowheads="1"/>
          </p:cNvPicPr>
          <p:nvPr/>
        </p:nvPicPr>
        <p:blipFill>
          <a:blip r:embed="rId3" cstate="print"/>
          <a:srcRect/>
          <a:stretch>
            <a:fillRect/>
          </a:stretch>
        </p:blipFill>
        <p:spPr bwMode="auto">
          <a:xfrm>
            <a:off x="2549525" y="1960563"/>
            <a:ext cx="6286500" cy="4352925"/>
          </a:xfrm>
          <a:prstGeom prst="rect">
            <a:avLst/>
          </a:prstGeom>
          <a:noFill/>
          <a:ln w="9525">
            <a:noFill/>
            <a:miter lim="800000"/>
            <a:headEnd/>
            <a:tailEnd/>
          </a:ln>
        </p:spPr>
      </p:pic>
      <p:sp>
        <p:nvSpPr>
          <p:cNvPr id="84997" name="Content Placeholder 2"/>
          <p:cNvSpPr txBox="1">
            <a:spLocks/>
          </p:cNvSpPr>
          <p:nvPr/>
        </p:nvSpPr>
        <p:spPr bwMode="auto">
          <a:xfrm>
            <a:off x="215900" y="3535363"/>
            <a:ext cx="3709988" cy="1416050"/>
          </a:xfrm>
          <a:prstGeom prst="rect">
            <a:avLst/>
          </a:prstGeom>
          <a:noFill/>
          <a:ln w="9525">
            <a:noFill/>
            <a:miter lim="800000"/>
            <a:headEnd/>
            <a:tailEnd/>
          </a:ln>
        </p:spPr>
        <p:txBody>
          <a:bodyPr/>
          <a:lstStyle/>
          <a:p>
            <a:pPr>
              <a:lnSpc>
                <a:spcPts val="2400"/>
              </a:lnSpc>
              <a:spcAft>
                <a:spcPts val="600"/>
              </a:spcAft>
              <a:buClr>
                <a:schemeClr val="tx1"/>
              </a:buClr>
              <a:buFont typeface="Arial" charset="0"/>
              <a:buNone/>
            </a:pPr>
            <a:r>
              <a:rPr lang="en-US" sz="2800">
                <a:solidFill>
                  <a:srgbClr val="000000"/>
                </a:solidFill>
                <a:latin typeface="Calibri" pitchFamily="34" charset="0"/>
              </a:rPr>
              <a:t>Biosocial roots of crime: birth complications and poverty combine to increase risk.</a:t>
            </a:r>
          </a:p>
          <a:p>
            <a:pPr>
              <a:lnSpc>
                <a:spcPts val="2400"/>
              </a:lnSpc>
              <a:spcAft>
                <a:spcPts val="600"/>
              </a:spcAft>
              <a:buClr>
                <a:schemeClr val="tx1"/>
              </a:buClr>
              <a:buFont typeface="Arial" charset="0"/>
              <a:buNone/>
            </a:pPr>
            <a:endParaRPr lang="en-US" sz="2600">
              <a:solidFill>
                <a:srgbClr val="000000"/>
              </a:solidFill>
              <a:latin typeface="Calibri" pitchFamily="34" charset="0"/>
            </a:endParaRPr>
          </a:p>
        </p:txBody>
      </p:sp>
    </p:spTree>
    <p:extLst>
      <p:ext uri="{BB962C8B-B14F-4D97-AF65-F5344CB8AC3E}">
        <p14:creationId xmlns:p14="http://schemas.microsoft.com/office/powerpoint/2010/main" val="35496372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66700" y="80963"/>
            <a:ext cx="8504238" cy="1143000"/>
          </a:xfrm>
        </p:spPr>
        <p:txBody>
          <a:bodyPr/>
          <a:lstStyle/>
          <a:p>
            <a:r>
              <a:rPr lang="en-US" b="1" smtClean="0">
                <a:solidFill>
                  <a:srgbClr val="3AA082"/>
                </a:solidFill>
              </a:rPr>
              <a:t>Biosocial Roots of Crime: The Brain</a:t>
            </a:r>
          </a:p>
        </p:txBody>
      </p:sp>
      <p:sp>
        <p:nvSpPr>
          <p:cNvPr id="86019" name="Content Placeholder 2"/>
          <p:cNvSpPr>
            <a:spLocks noGrp="1"/>
          </p:cNvSpPr>
          <p:nvPr>
            <p:ph idx="1"/>
          </p:nvPr>
        </p:nvSpPr>
        <p:spPr>
          <a:xfrm>
            <a:off x="407988" y="1279525"/>
            <a:ext cx="2327275" cy="1508125"/>
          </a:xfrm>
        </p:spPr>
        <p:txBody>
          <a:bodyPr/>
          <a:lstStyle/>
          <a:p>
            <a:pPr marL="0" indent="0" eaLnBrk="1" hangingPunct="1">
              <a:lnSpc>
                <a:spcPts val="2400"/>
              </a:lnSpc>
              <a:spcBef>
                <a:spcPct val="0"/>
              </a:spcBef>
              <a:spcAft>
                <a:spcPts val="600"/>
              </a:spcAft>
              <a:buClr>
                <a:schemeClr val="tx1"/>
              </a:buClr>
              <a:buFont typeface="Arial" charset="0"/>
              <a:buNone/>
            </a:pPr>
            <a:r>
              <a:rPr lang="en-US" sz="2600" smtClean="0">
                <a:solidFill>
                  <a:srgbClr val="000000"/>
                </a:solidFill>
              </a:rPr>
              <a:t>People who commit murder seem to have less tissue and activity in the part of the brain that suppresses impulses.</a:t>
            </a:r>
          </a:p>
        </p:txBody>
      </p:sp>
      <p:sp>
        <p:nvSpPr>
          <p:cNvPr id="6" name="Content Placeholder 2"/>
          <p:cNvSpPr txBox="1">
            <a:spLocks/>
          </p:cNvSpPr>
          <p:nvPr/>
        </p:nvSpPr>
        <p:spPr>
          <a:xfrm>
            <a:off x="315913" y="5259388"/>
            <a:ext cx="8564562" cy="1157287"/>
          </a:xfrm>
          <a:prstGeom prst="rect">
            <a:avLst/>
          </a:prstGeom>
          <a:noFill/>
          <a:ln>
            <a:noFill/>
          </a:ln>
        </p:spPr>
        <p:txBody>
          <a:bodyPr/>
          <a:lstStyle>
            <a:lvl1pPr marL="0" indent="0" eaLnBrk="1" hangingPunct="1">
              <a:lnSpc>
                <a:spcPts val="2400"/>
              </a:lnSpc>
              <a:spcBef>
                <a:spcPts val="0"/>
              </a:spcBef>
              <a:spcAft>
                <a:spcPts val="600"/>
              </a:spcAft>
              <a:buClr>
                <a:schemeClr val="tx1"/>
              </a:buClr>
              <a:buFont typeface="Arial" charset="0"/>
              <a:buNone/>
              <a:defRPr sz="2600">
                <a:solidFill>
                  <a:srgbClr val="000000"/>
                </a:solidFill>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a:defRPr/>
            </a:pPr>
            <a:r>
              <a:rPr lang="en-US" dirty="0"/>
              <a:t>Other </a:t>
            </a:r>
            <a:r>
              <a:rPr lang="en-US" dirty="0" smtClean="0"/>
              <a:t>differences include: </a:t>
            </a:r>
            <a:endParaRPr lang="en-US" dirty="0"/>
          </a:p>
          <a:p>
            <a:pPr marL="457200" indent="-457200">
              <a:buFont typeface="Wingdings" pitchFamily="2" charset="2"/>
              <a:buChar char="§"/>
              <a:defRPr/>
            </a:pPr>
            <a:r>
              <a:rPr lang="en-US" dirty="0" smtClean="0"/>
              <a:t>less </a:t>
            </a:r>
            <a:r>
              <a:rPr lang="en-US" dirty="0"/>
              <a:t>amygdala response when viewing </a:t>
            </a:r>
            <a:r>
              <a:rPr lang="en-US" dirty="0" smtClean="0"/>
              <a:t>violence.</a:t>
            </a:r>
            <a:endParaRPr lang="en-US" dirty="0"/>
          </a:p>
          <a:p>
            <a:pPr marL="457200" indent="-457200">
              <a:buFont typeface="Wingdings" pitchFamily="2" charset="2"/>
              <a:buChar char="§"/>
              <a:defRPr/>
            </a:pPr>
            <a:r>
              <a:rPr lang="en-US" dirty="0" smtClean="0"/>
              <a:t>an overactive </a:t>
            </a:r>
            <a:r>
              <a:rPr lang="en-US" dirty="0"/>
              <a:t>dopamine reward-seeking </a:t>
            </a:r>
            <a:r>
              <a:rPr lang="en-US" dirty="0" smtClean="0"/>
              <a:t>system.</a:t>
            </a:r>
            <a:endParaRPr lang="en-US" dirty="0"/>
          </a:p>
        </p:txBody>
      </p:sp>
      <p:pic>
        <p:nvPicPr>
          <p:cNvPr id="86021" name="Picture 2"/>
          <p:cNvPicPr>
            <a:picLocks noChangeAspect="1" noChangeArrowheads="1"/>
          </p:cNvPicPr>
          <p:nvPr/>
        </p:nvPicPr>
        <p:blipFill>
          <a:blip r:embed="rId3" cstate="print"/>
          <a:srcRect/>
          <a:stretch>
            <a:fillRect/>
          </a:stretch>
        </p:blipFill>
        <p:spPr bwMode="auto">
          <a:xfrm>
            <a:off x="2889250" y="1165225"/>
            <a:ext cx="5762625" cy="4094163"/>
          </a:xfrm>
          <a:prstGeom prst="rect">
            <a:avLst/>
          </a:prstGeom>
          <a:noFill/>
          <a:ln w="9525">
            <a:noFill/>
            <a:miter lim="800000"/>
            <a:headEnd/>
            <a:tailEnd/>
          </a:ln>
        </p:spPr>
      </p:pic>
    </p:spTree>
    <p:extLst>
      <p:ext uri="{BB962C8B-B14F-4D97-AF65-F5344CB8AC3E}">
        <p14:creationId xmlns:p14="http://schemas.microsoft.com/office/powerpoint/2010/main" val="4168506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ts val="3600"/>
              </a:lnSpc>
            </a:pPr>
            <a:r>
              <a:rPr lang="en-US" b="1" smtClean="0">
                <a:solidFill>
                  <a:srgbClr val="F36F21"/>
                </a:solidFill>
              </a:rPr>
              <a:t>How common are psychological disorders? </a:t>
            </a:r>
          </a:p>
        </p:txBody>
      </p:sp>
      <p:sp>
        <p:nvSpPr>
          <p:cNvPr id="87043" name="Content Placeholder 2"/>
          <p:cNvSpPr>
            <a:spLocks noGrp="1"/>
          </p:cNvSpPr>
          <p:nvPr>
            <p:ph idx="1"/>
          </p:nvPr>
        </p:nvSpPr>
        <p:spPr>
          <a:xfrm>
            <a:off x="228600" y="1308100"/>
            <a:ext cx="8932863" cy="1177925"/>
          </a:xfrm>
        </p:spPr>
        <p:txBody>
          <a:bodyPr/>
          <a:lstStyle/>
          <a:p>
            <a:pPr marL="0" indent="0" eaLnBrk="1" hangingPunct="1">
              <a:lnSpc>
                <a:spcPts val="2400"/>
              </a:lnSpc>
              <a:spcBef>
                <a:spcPct val="0"/>
              </a:spcBef>
              <a:spcAft>
                <a:spcPts val="600"/>
              </a:spcAft>
              <a:buClr>
                <a:schemeClr val="tx1"/>
              </a:buClr>
              <a:buFont typeface="Arial" charset="0"/>
              <a:buNone/>
            </a:pPr>
            <a:r>
              <a:rPr lang="en-US" sz="2600" smtClean="0">
                <a:solidFill>
                  <a:srgbClr val="000000"/>
                </a:solidFill>
              </a:rPr>
              <a:t>Countries vary greatly in the percentage of people reporting mental health issues in the past year.</a:t>
            </a:r>
          </a:p>
        </p:txBody>
      </p:sp>
      <p:pic>
        <p:nvPicPr>
          <p:cNvPr id="87044" name="Picture 2"/>
          <p:cNvPicPr>
            <a:picLocks noChangeAspect="1" noChangeArrowheads="1"/>
          </p:cNvPicPr>
          <p:nvPr/>
        </p:nvPicPr>
        <p:blipFill>
          <a:blip r:embed="rId3" cstate="print"/>
          <a:srcRect r="7373"/>
          <a:stretch>
            <a:fillRect/>
          </a:stretch>
        </p:blipFill>
        <p:spPr bwMode="auto">
          <a:xfrm>
            <a:off x="274638" y="1960563"/>
            <a:ext cx="8869362" cy="46132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441450" y="2098675"/>
            <a:ext cx="4376738" cy="1163638"/>
          </a:xfrm>
          <a:prstGeom prst="rect">
            <a:avLst/>
          </a:prstGeom>
          <a:ln>
            <a:noFill/>
          </a:ln>
          <a:effectLst>
            <a:outerShdw blurRad="292100" dist="139700" dir="2700000" algn="tl" rotWithShape="0">
              <a:srgbClr val="333333">
                <a:alpha val="65000"/>
              </a:srgbClr>
            </a:outerShdw>
          </a:effectLst>
          <a:extLst/>
        </p:spPr>
      </p:pic>
      <p:pic>
        <p:nvPicPr>
          <p:cNvPr id="3076" name="Picture 4"/>
          <p:cNvPicPr>
            <a:picLocks noChangeAspect="1" noChangeArrowheads="1"/>
          </p:cNvPicPr>
          <p:nvPr/>
        </p:nvPicPr>
        <p:blipFill>
          <a:blip r:embed="rId5" cstate="print"/>
          <a:srcRect/>
          <a:stretch>
            <a:fillRect/>
          </a:stretch>
        </p:blipFill>
        <p:spPr bwMode="auto">
          <a:xfrm>
            <a:off x="5948363" y="2225675"/>
            <a:ext cx="2714625" cy="735013"/>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178710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74638"/>
            <a:ext cx="4413250" cy="1466850"/>
          </a:xfrm>
        </p:spPr>
        <p:txBody>
          <a:bodyPr/>
          <a:lstStyle/>
          <a:p>
            <a:pPr>
              <a:lnSpc>
                <a:spcPts val="3600"/>
              </a:lnSpc>
            </a:pPr>
            <a:r>
              <a:rPr lang="en-US" b="1" smtClean="0">
                <a:solidFill>
                  <a:srgbClr val="AA7A2B"/>
                </a:solidFill>
              </a:rPr>
              <a:t>Rates of Psychological Disorders</a:t>
            </a:r>
          </a:p>
        </p:txBody>
      </p:sp>
      <p:sp>
        <p:nvSpPr>
          <p:cNvPr id="88067" name="Content Placeholder 2"/>
          <p:cNvSpPr>
            <a:spLocks noGrp="1"/>
          </p:cNvSpPr>
          <p:nvPr>
            <p:ph idx="1"/>
          </p:nvPr>
        </p:nvSpPr>
        <p:spPr>
          <a:xfrm>
            <a:off x="696913" y="2208213"/>
            <a:ext cx="4114800" cy="1346200"/>
          </a:xfrm>
        </p:spPr>
        <p:txBody>
          <a:bodyPr/>
          <a:lstStyle/>
          <a:p>
            <a:pPr marL="0" indent="0" eaLnBrk="1" hangingPunct="1">
              <a:lnSpc>
                <a:spcPts val="2400"/>
              </a:lnSpc>
              <a:spcBef>
                <a:spcPct val="0"/>
              </a:spcBef>
              <a:spcAft>
                <a:spcPts val="600"/>
              </a:spcAft>
              <a:buClr>
                <a:schemeClr val="tx1"/>
              </a:buClr>
              <a:buFont typeface="Arial" charset="0"/>
              <a:buNone/>
            </a:pPr>
            <a:r>
              <a:rPr lang="en-US" sz="2600" smtClean="0">
                <a:solidFill>
                  <a:srgbClr val="000000"/>
                </a:solidFill>
              </a:rPr>
              <a:t>This list takes a closer look at the past-year prevalence of various mental health diagnoses in the United States.</a:t>
            </a:r>
          </a:p>
          <a:p>
            <a:pPr marL="0" indent="0" eaLnBrk="1" hangingPunct="1">
              <a:lnSpc>
                <a:spcPts val="2400"/>
              </a:lnSpc>
              <a:spcBef>
                <a:spcPct val="0"/>
              </a:spcBef>
              <a:spcAft>
                <a:spcPts val="600"/>
              </a:spcAft>
              <a:buClr>
                <a:schemeClr val="tx1"/>
              </a:buClr>
              <a:buFont typeface="Arial" charset="0"/>
              <a:buNone/>
            </a:pPr>
            <a:endParaRPr lang="en-US" sz="2600" smtClean="0">
              <a:solidFill>
                <a:srgbClr val="000000"/>
              </a:solidFill>
            </a:endParaRPr>
          </a:p>
        </p:txBody>
      </p:sp>
      <p:pic>
        <p:nvPicPr>
          <p:cNvPr id="88068" name="Picture 2"/>
          <p:cNvPicPr>
            <a:picLocks noChangeAspect="1" noChangeArrowheads="1"/>
          </p:cNvPicPr>
          <p:nvPr/>
        </p:nvPicPr>
        <p:blipFill>
          <a:blip r:embed="rId3" cstate="print"/>
          <a:srcRect/>
          <a:stretch>
            <a:fillRect/>
          </a:stretch>
        </p:blipFill>
        <p:spPr bwMode="auto">
          <a:xfrm>
            <a:off x="5026025" y="184150"/>
            <a:ext cx="3579813" cy="6365875"/>
          </a:xfrm>
          <a:prstGeom prst="rect">
            <a:avLst/>
          </a:prstGeom>
          <a:noFill/>
          <a:ln w="9525">
            <a:noFill/>
            <a:miter lim="800000"/>
            <a:headEnd/>
            <a:tailEnd/>
          </a:ln>
        </p:spPr>
      </p:pic>
    </p:spTree>
    <p:extLst>
      <p:ext uri="{BB962C8B-B14F-4D97-AF65-F5344CB8AC3E}">
        <p14:creationId xmlns:p14="http://schemas.microsoft.com/office/powerpoint/2010/main" val="36594976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90513" y="981075"/>
            <a:ext cx="8728075" cy="5876925"/>
          </a:xfrm>
          <a:prstGeom prst="rect">
            <a:avLst/>
          </a:prstGeom>
          <a:noFill/>
          <a:ln w="9525">
            <a:noFill/>
            <a:miter lim="800000"/>
            <a:headEnd/>
            <a:tailEnd/>
          </a:ln>
        </p:spPr>
      </p:pic>
      <p:sp>
        <p:nvSpPr>
          <p:cNvPr id="89091" name="Content Placeholder 2"/>
          <p:cNvSpPr>
            <a:spLocks noGrp="1"/>
          </p:cNvSpPr>
          <p:nvPr>
            <p:ph idx="1"/>
          </p:nvPr>
        </p:nvSpPr>
        <p:spPr>
          <a:xfrm>
            <a:off x="3178175" y="5497513"/>
            <a:ext cx="5097463" cy="720725"/>
          </a:xfrm>
        </p:spPr>
        <p:txBody>
          <a:bodyPr/>
          <a:lstStyle/>
          <a:p>
            <a:pPr marL="0" indent="0" eaLnBrk="1" hangingPunct="1">
              <a:lnSpc>
                <a:spcPts val="2400"/>
              </a:lnSpc>
              <a:spcBef>
                <a:spcPct val="0"/>
              </a:spcBef>
              <a:spcAft>
                <a:spcPts val="600"/>
              </a:spcAft>
              <a:buClr>
                <a:schemeClr val="tx1"/>
              </a:buClr>
              <a:buFont typeface="Arial" charset="0"/>
              <a:buNone/>
            </a:pPr>
            <a:r>
              <a:rPr lang="en-US" sz="2600" b="1" smtClean="0">
                <a:solidFill>
                  <a:srgbClr val="444EA2"/>
                </a:solidFill>
              </a:rPr>
              <a:t>Who is at risk of mental disorders?</a:t>
            </a:r>
          </a:p>
        </p:txBody>
      </p:sp>
      <p:sp>
        <p:nvSpPr>
          <p:cNvPr id="2" name="Title 1"/>
          <p:cNvSpPr>
            <a:spLocks noGrp="1"/>
          </p:cNvSpPr>
          <p:nvPr>
            <p:ph type="title"/>
          </p:nvPr>
        </p:nvSpPr>
        <p:spPr>
          <a:xfrm>
            <a:off x="3505200" y="5954713"/>
            <a:ext cx="5638800" cy="503237"/>
          </a:xfrm>
        </p:spPr>
        <p:txBody>
          <a:bodyPr anchor="t"/>
          <a:lstStyle/>
          <a:p>
            <a:pPr algn="l" eaLnBrk="1" hangingPunct="1">
              <a:lnSpc>
                <a:spcPts val="2400"/>
              </a:lnSpc>
              <a:spcBef>
                <a:spcPts val="0"/>
              </a:spcBef>
              <a:spcAft>
                <a:spcPts val="600"/>
              </a:spcAft>
              <a:buClr>
                <a:schemeClr val="tx1"/>
              </a:buClr>
              <a:buFont typeface="Arial" charset="0"/>
              <a:buNone/>
              <a:defRPr/>
            </a:pPr>
            <a:r>
              <a:rPr lang="en-US" sz="2600" b="1" dirty="0">
                <a:solidFill>
                  <a:srgbClr val="444EA2"/>
                </a:solidFill>
                <a:latin typeface="+mn-lt"/>
                <a:ea typeface="+mn-ea"/>
                <a:cs typeface="+mn-cs"/>
              </a:rPr>
              <a:t>Who is less at risk?</a:t>
            </a:r>
          </a:p>
        </p:txBody>
      </p:sp>
      <p:sp>
        <p:nvSpPr>
          <p:cNvPr id="7" name="Title 1"/>
          <p:cNvSpPr txBox="1">
            <a:spLocks/>
          </p:cNvSpPr>
          <p:nvPr/>
        </p:nvSpPr>
        <p:spPr bwMode="auto">
          <a:xfrm>
            <a:off x="290513" y="-47625"/>
            <a:ext cx="8561387" cy="1168400"/>
          </a:xfrm>
          <a:prstGeom prst="rect">
            <a:avLst/>
          </a:prstGeom>
          <a:noFill/>
          <a:ln>
            <a:noFill/>
          </a:ln>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3600"/>
              </a:lnSpc>
              <a:defRPr/>
            </a:pPr>
            <a:r>
              <a:rPr lang="en-US" b="1" dirty="0" smtClean="0">
                <a:solidFill>
                  <a:srgbClr val="444EA2"/>
                </a:solidFill>
              </a:rPr>
              <a:t>Risks and Protective Factors for Mental Disorders</a:t>
            </a:r>
            <a:endParaRPr lang="en-US" b="1" dirty="0">
              <a:solidFill>
                <a:srgbClr val="444EA2"/>
              </a:solidFill>
            </a:endParaRPr>
          </a:p>
        </p:txBody>
      </p:sp>
    </p:spTree>
    <p:extLst>
      <p:ext uri="{BB962C8B-B14F-4D97-AF65-F5344CB8AC3E}">
        <p14:creationId xmlns:p14="http://schemas.microsoft.com/office/powerpoint/2010/main" val="41569784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0115" name="Title 1"/>
          <p:cNvSpPr>
            <a:spLocks noGrp="1"/>
          </p:cNvSpPr>
          <p:nvPr>
            <p:ph type="title"/>
          </p:nvPr>
        </p:nvSpPr>
        <p:spPr>
          <a:xfrm>
            <a:off x="-79375" y="381000"/>
            <a:ext cx="9144000" cy="1096963"/>
          </a:xfrm>
        </p:spPr>
        <p:txBody>
          <a:bodyPr lIns="274320"/>
          <a:lstStyle/>
          <a:p>
            <a:pPr eaLnBrk="1" hangingPunct="1">
              <a:lnSpc>
                <a:spcPts val="4200"/>
              </a:lnSpc>
            </a:pPr>
            <a:r>
              <a:rPr lang="en-US" b="1" smtClean="0">
                <a:solidFill>
                  <a:srgbClr val="F8F6E3"/>
                </a:solidFill>
              </a:rPr>
              <a:t>Outcomes for People with Psychological Disorders</a:t>
            </a:r>
          </a:p>
        </p:txBody>
      </p:sp>
      <p:sp>
        <p:nvSpPr>
          <p:cNvPr id="13" name="Rectangle 12"/>
          <p:cNvSpPr/>
          <p:nvPr/>
        </p:nvSpPr>
        <p:spPr>
          <a:xfrm>
            <a:off x="466725" y="1477963"/>
            <a:ext cx="8185150" cy="4797425"/>
          </a:xfrm>
          <a:prstGeom prst="rect">
            <a:avLst/>
          </a:prstGeom>
          <a:noFill/>
        </p:spPr>
        <p:txBody>
          <a:bodyPr anchor="ctr"/>
          <a:lstStyle/>
          <a:p>
            <a:pPr fontAlgn="auto">
              <a:lnSpc>
                <a:spcPts val="3000"/>
              </a:lnSpc>
              <a:spcBef>
                <a:spcPts val="0"/>
              </a:spcBef>
              <a:spcAft>
                <a:spcPts val="2400"/>
              </a:spcAft>
              <a:defRPr/>
            </a:pPr>
            <a:r>
              <a:rPr lang="en-US" sz="3600" dirty="0">
                <a:solidFill>
                  <a:srgbClr val="F8F6E3"/>
                </a:solidFill>
                <a:latin typeface="+mn-lt"/>
                <a:cs typeface="+mn-cs"/>
              </a:rPr>
              <a:t>There are risks to be watchful of, obstacles to be overcome, and improvements to be made, often with the help of with treatment.</a:t>
            </a:r>
          </a:p>
          <a:p>
            <a:pPr marL="571500" indent="-571500" fontAlgn="auto">
              <a:lnSpc>
                <a:spcPts val="3000"/>
              </a:lnSpc>
              <a:spcBef>
                <a:spcPts val="0"/>
              </a:spcBef>
              <a:spcAft>
                <a:spcPts val="2400"/>
              </a:spcAft>
              <a:buFont typeface="Wingdings" pitchFamily="2" charset="2"/>
              <a:buChar char="§"/>
              <a:defRPr/>
            </a:pPr>
            <a:r>
              <a:rPr lang="en-US" sz="3600" dirty="0">
                <a:solidFill>
                  <a:srgbClr val="F8F6E3"/>
                </a:solidFill>
                <a:latin typeface="+mn-lt"/>
                <a:cs typeface="+mn-cs"/>
              </a:rPr>
              <a:t>Some people with psychological disorders do not recover.</a:t>
            </a:r>
          </a:p>
          <a:p>
            <a:pPr marL="571500" indent="-571500" fontAlgn="auto">
              <a:lnSpc>
                <a:spcPts val="3000"/>
              </a:lnSpc>
              <a:spcBef>
                <a:spcPts val="0"/>
              </a:spcBef>
              <a:spcAft>
                <a:spcPts val="2400"/>
              </a:spcAft>
              <a:buFont typeface="Wingdings" pitchFamily="2" charset="2"/>
              <a:buChar char="§"/>
              <a:defRPr/>
            </a:pPr>
            <a:r>
              <a:rPr lang="en-US" sz="3600" dirty="0">
                <a:solidFill>
                  <a:srgbClr val="F8F6E3"/>
                </a:solidFill>
                <a:latin typeface="+mn-lt"/>
                <a:cs typeface="+mn-cs"/>
              </a:rPr>
              <a:t>Some achieve greatness, even with a psychological disorder.</a:t>
            </a:r>
          </a:p>
        </p:txBody>
      </p:sp>
    </p:spTree>
    <p:extLst>
      <p:ext uri="{BB962C8B-B14F-4D97-AF65-F5344CB8AC3E}">
        <p14:creationId xmlns:p14="http://schemas.microsoft.com/office/powerpoint/2010/main" val="976257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76213"/>
            <a:ext cx="9144000" cy="1020762"/>
          </a:xfrm>
        </p:spPr>
        <p:txBody>
          <a:bodyPr lIns="274320"/>
          <a:lstStyle/>
          <a:p>
            <a:pPr eaLnBrk="1" hangingPunct="1">
              <a:lnSpc>
                <a:spcPts val="3800"/>
              </a:lnSpc>
            </a:pPr>
            <a:r>
              <a:rPr lang="en-US" b="1" smtClean="0">
                <a:solidFill>
                  <a:srgbClr val="444EA2"/>
                </a:solidFill>
              </a:rPr>
              <a:t>Understanding Mood Disorders</a:t>
            </a:r>
          </a:p>
        </p:txBody>
      </p:sp>
      <p:sp>
        <p:nvSpPr>
          <p:cNvPr id="7" name="Rounded Rectangle 6"/>
          <p:cNvSpPr/>
          <p:nvPr/>
        </p:nvSpPr>
        <p:spPr>
          <a:xfrm>
            <a:off x="468313" y="1343025"/>
            <a:ext cx="4125912" cy="1828800"/>
          </a:xfrm>
          <a:prstGeom prst="roundRect">
            <a:avLst/>
          </a:prstGeom>
          <a:solidFill>
            <a:srgbClr val="3AA082"/>
          </a:solidFill>
        </p:spPr>
        <p:txBody>
          <a:bodyPr lIns="182880" tIns="182880" rIns="182880" bIns="182880" anchor="ctr"/>
          <a:lstStyle/>
          <a:p>
            <a:pPr algn="ctr" fontAlgn="auto">
              <a:lnSpc>
                <a:spcPts val="2400"/>
              </a:lnSpc>
              <a:spcBef>
                <a:spcPts val="0"/>
              </a:spcBef>
              <a:spcAft>
                <a:spcPts val="600"/>
              </a:spcAft>
              <a:defRPr/>
            </a:pPr>
            <a:r>
              <a:rPr lang="en-US" sz="2800" b="1" dirty="0">
                <a:solidFill>
                  <a:srgbClr val="F8F6E3"/>
                </a:solidFill>
                <a:latin typeface="+mn-lt"/>
                <a:cs typeface="+mn-cs"/>
              </a:rPr>
              <a:t>Biological aspects and explanations </a:t>
            </a:r>
          </a:p>
        </p:txBody>
      </p:sp>
      <p:sp>
        <p:nvSpPr>
          <p:cNvPr id="3" name="Content Placeholder 2"/>
          <p:cNvSpPr>
            <a:spLocks noGrp="1"/>
          </p:cNvSpPr>
          <p:nvPr>
            <p:ph idx="1"/>
          </p:nvPr>
        </p:nvSpPr>
        <p:spPr>
          <a:xfrm>
            <a:off x="468313" y="3962400"/>
            <a:ext cx="4125912" cy="1828800"/>
          </a:xfrm>
          <a:prstGeom prst="roundRect">
            <a:avLst>
              <a:gd name="adj" fmla="val 16667"/>
            </a:avLst>
          </a:prstGeom>
          <a:solidFill>
            <a:srgbClr val="A0366C"/>
          </a:solidFill>
        </p:spPr>
        <p:txBody>
          <a:bodyPr lIns="182880" tIns="182880" rIns="182880" bIns="182880" anchor="ctr"/>
          <a:lstStyle/>
          <a:p>
            <a:pPr marL="0" indent="0" algn="ctr" eaLnBrk="1" hangingPunct="1">
              <a:lnSpc>
                <a:spcPts val="2400"/>
              </a:lnSpc>
              <a:spcBef>
                <a:spcPct val="0"/>
              </a:spcBef>
              <a:spcAft>
                <a:spcPts val="600"/>
              </a:spcAft>
              <a:buFont typeface="Arial" charset="0"/>
              <a:buNone/>
            </a:pPr>
            <a:r>
              <a:rPr lang="en-US" sz="2800" b="1" smtClean="0">
                <a:solidFill>
                  <a:srgbClr val="F8F6E3"/>
                </a:solidFill>
              </a:rPr>
              <a:t>Social-cognitive aspects and explanations </a:t>
            </a:r>
          </a:p>
        </p:txBody>
      </p:sp>
      <p:sp>
        <p:nvSpPr>
          <p:cNvPr id="14" name="Rectangle 13"/>
          <p:cNvSpPr>
            <a:spLocks noChangeArrowheads="1"/>
          </p:cNvSpPr>
          <p:nvPr/>
        </p:nvSpPr>
        <p:spPr bwMode="auto">
          <a:xfrm>
            <a:off x="4594225" y="1701800"/>
            <a:ext cx="3897313" cy="1341438"/>
          </a:xfrm>
          <a:prstGeom prst="rect">
            <a:avLst/>
          </a:prstGeom>
          <a:noFill/>
          <a:ln w="9525">
            <a:noFill/>
            <a:miter lim="800000"/>
            <a:headEnd/>
            <a:tailEnd/>
          </a:ln>
        </p:spPr>
        <p:txBody>
          <a:bodyPr>
            <a:spAutoFit/>
          </a:bodyPr>
          <a:lstStyle/>
          <a:p>
            <a:pPr algn="ctr">
              <a:lnSpc>
                <a:spcPts val="2400"/>
              </a:lnSpc>
              <a:spcAft>
                <a:spcPts val="1200"/>
              </a:spcAft>
            </a:pPr>
            <a:r>
              <a:rPr lang="en-US" sz="2800">
                <a:latin typeface="Calibri" pitchFamily="34" charset="0"/>
              </a:rPr>
              <a:t>Evolutionary</a:t>
            </a:r>
          </a:p>
          <a:p>
            <a:pPr algn="ctr">
              <a:lnSpc>
                <a:spcPts val="2400"/>
              </a:lnSpc>
              <a:spcAft>
                <a:spcPts val="1200"/>
              </a:spcAft>
            </a:pPr>
            <a:r>
              <a:rPr lang="en-US" sz="2800">
                <a:latin typeface="Calibri" pitchFamily="34" charset="0"/>
              </a:rPr>
              <a:t>Genetic </a:t>
            </a:r>
          </a:p>
          <a:p>
            <a:pPr algn="ctr">
              <a:lnSpc>
                <a:spcPts val="2400"/>
              </a:lnSpc>
              <a:spcAft>
                <a:spcPts val="1200"/>
              </a:spcAft>
            </a:pPr>
            <a:r>
              <a:rPr lang="en-US" sz="2800">
                <a:latin typeface="Calibri" pitchFamily="34" charset="0"/>
              </a:rPr>
              <a:t>Brain /Body</a:t>
            </a:r>
          </a:p>
        </p:txBody>
      </p:sp>
      <p:sp>
        <p:nvSpPr>
          <p:cNvPr id="15" name="Rectangle 14"/>
          <p:cNvSpPr>
            <a:spLocks noChangeArrowheads="1"/>
          </p:cNvSpPr>
          <p:nvPr/>
        </p:nvSpPr>
        <p:spPr bwMode="auto">
          <a:xfrm>
            <a:off x="4965700" y="4052888"/>
            <a:ext cx="3897313" cy="1647825"/>
          </a:xfrm>
          <a:prstGeom prst="rect">
            <a:avLst/>
          </a:prstGeom>
          <a:noFill/>
          <a:ln w="9525">
            <a:noFill/>
            <a:miter lim="800000"/>
            <a:headEnd/>
            <a:tailEnd/>
          </a:ln>
        </p:spPr>
        <p:txBody>
          <a:bodyPr>
            <a:spAutoFit/>
          </a:bodyPr>
          <a:lstStyle/>
          <a:p>
            <a:pPr algn="ctr">
              <a:lnSpc>
                <a:spcPts val="2400"/>
              </a:lnSpc>
              <a:spcAft>
                <a:spcPts val="1200"/>
              </a:spcAft>
            </a:pPr>
            <a:r>
              <a:rPr lang="en-US" sz="2800">
                <a:latin typeface="Calibri" pitchFamily="34" charset="0"/>
              </a:rPr>
              <a:t>Negative thoughts and negative mood </a:t>
            </a:r>
          </a:p>
          <a:p>
            <a:pPr algn="ctr">
              <a:lnSpc>
                <a:spcPts val="2400"/>
              </a:lnSpc>
              <a:spcAft>
                <a:spcPts val="1200"/>
              </a:spcAft>
            </a:pPr>
            <a:r>
              <a:rPr lang="en-US" sz="2800">
                <a:latin typeface="Calibri" pitchFamily="34" charset="0"/>
              </a:rPr>
              <a:t>Explanatory style </a:t>
            </a:r>
          </a:p>
          <a:p>
            <a:pPr algn="ctr">
              <a:lnSpc>
                <a:spcPts val="2400"/>
              </a:lnSpc>
              <a:spcAft>
                <a:spcPts val="1200"/>
              </a:spcAft>
            </a:pPr>
            <a:r>
              <a:rPr lang="en-US" sz="2800">
                <a:latin typeface="Calibri" pitchFamily="34" charset="0"/>
              </a:rPr>
              <a:t>The vicious cycle</a:t>
            </a:r>
          </a:p>
        </p:txBody>
      </p:sp>
      <p:sp>
        <p:nvSpPr>
          <p:cNvPr id="16" name="Right Arrow 15"/>
          <p:cNvSpPr/>
          <p:nvPr/>
        </p:nvSpPr>
        <p:spPr>
          <a:xfrm>
            <a:off x="4503738" y="1965325"/>
            <a:ext cx="776287" cy="584200"/>
          </a:xfrm>
          <a:prstGeom prst="right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ight Arrow 16"/>
          <p:cNvSpPr/>
          <p:nvPr/>
        </p:nvSpPr>
        <p:spPr>
          <a:xfrm>
            <a:off x="4594225" y="4584700"/>
            <a:ext cx="776288" cy="584200"/>
          </a:xfrm>
          <a:prstGeom prst="righ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489822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ppt_w</p:attrName>
                                        </p:attrNameLst>
                                      </p:cBhvr>
                                      <p:tavLst>
                                        <p:tav tm="0">
                                          <p:val>
                                            <p:fltVal val="0"/>
                                          </p:val>
                                        </p:tav>
                                        <p:tav tm="100000">
                                          <p:val>
                                            <p:strVal val="#ppt_w"/>
                                          </p:val>
                                        </p:tav>
                                      </p:tavLst>
                                    </p:anim>
                                    <p:anim calcmode="lin" valueType="num">
                                      <p:cBhvr>
                                        <p:cTn id="24" dur="500" fill="hold"/>
                                        <p:tgtEl>
                                          <p:spTgt spid="3">
                                            <p:bg/>
                                          </p:spTgt>
                                        </p:tgtEl>
                                        <p:attrNameLst>
                                          <p:attrName>ppt_h</p:attrName>
                                        </p:attrNameLst>
                                      </p:cBhvr>
                                      <p:tavLst>
                                        <p:tav tm="0">
                                          <p:val>
                                            <p:fltVal val="0"/>
                                          </p:val>
                                        </p:tav>
                                        <p:tav tm="100000">
                                          <p:val>
                                            <p:strVal val="#ppt_h"/>
                                          </p:val>
                                        </p:tav>
                                      </p:tavLst>
                                    </p:anim>
                                    <p:animEffect transition="in" filter="fade">
                                      <p:cBhvr>
                                        <p:cTn id="25" dur="500"/>
                                        <p:tgtEl>
                                          <p:spTgt spid="3">
                                            <p:bg/>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P spid="14"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E:\Hands EyeWire Images\HAN_005L.JPG"/>
          <p:cNvPicPr>
            <a:picLocks noChangeAspect="1" noChangeArrowheads="1"/>
          </p:cNvPicPr>
          <p:nvPr/>
        </p:nvPicPr>
        <p:blipFill>
          <a:blip r:embed="rId3" cstate="print"/>
          <a:srcRect/>
          <a:stretch>
            <a:fillRect/>
          </a:stretch>
        </p:blipFill>
        <p:spPr bwMode="auto">
          <a:xfrm>
            <a:off x="5311775" y="1362075"/>
            <a:ext cx="3832225" cy="5495925"/>
          </a:xfrm>
          <a:prstGeom prst="rect">
            <a:avLst/>
          </a:prstGeom>
          <a:noFill/>
          <a:ln w="9525">
            <a:noFill/>
            <a:miter lim="800000"/>
            <a:headEnd/>
            <a:tailEnd/>
          </a:ln>
        </p:spPr>
      </p:pic>
      <p:sp>
        <p:nvSpPr>
          <p:cNvPr id="53251" name="Title 1"/>
          <p:cNvSpPr>
            <a:spLocks noGrp="1"/>
          </p:cNvSpPr>
          <p:nvPr>
            <p:ph type="title"/>
          </p:nvPr>
        </p:nvSpPr>
        <p:spPr>
          <a:xfrm>
            <a:off x="0" y="0"/>
            <a:ext cx="9144000" cy="1435100"/>
          </a:xfrm>
          <a:solidFill>
            <a:srgbClr val="444EA2"/>
          </a:solidFill>
        </p:spPr>
        <p:txBody>
          <a:bodyPr lIns="274320">
            <a:normAutofit fontScale="90000"/>
          </a:bodyPr>
          <a:lstStyle/>
          <a:p>
            <a:pPr algn="l" eaLnBrk="1" hangingPunct="1">
              <a:lnSpc>
                <a:spcPts val="4200"/>
              </a:lnSpc>
            </a:pPr>
            <a:r>
              <a:rPr lang="en-US" b="1" smtClean="0">
                <a:solidFill>
                  <a:srgbClr val="F8F6E3"/>
                </a:solidFill>
              </a:rPr>
              <a:t/>
            </a:r>
            <a:br>
              <a:rPr lang="en-US" b="1" smtClean="0">
                <a:solidFill>
                  <a:srgbClr val="F8F6E3"/>
                </a:solidFill>
              </a:rPr>
            </a:br>
            <a:r>
              <a:rPr lang="en-US" b="1" smtClean="0">
                <a:solidFill>
                  <a:srgbClr val="F8F6E3"/>
                </a:solidFill>
              </a:rPr>
              <a:t>An Evolutionary Perspective on the Biology of Depression </a:t>
            </a:r>
            <a:br>
              <a:rPr lang="en-US" b="1" smtClean="0">
                <a:solidFill>
                  <a:srgbClr val="F8F6E3"/>
                </a:solidFill>
              </a:rPr>
            </a:br>
            <a:endParaRPr lang="en-US" b="1" smtClean="0">
              <a:solidFill>
                <a:srgbClr val="F8F6E3"/>
              </a:solidFill>
            </a:endParaRPr>
          </a:p>
        </p:txBody>
      </p:sp>
      <p:sp>
        <p:nvSpPr>
          <p:cNvPr id="3" name="Content Placeholder 2"/>
          <p:cNvSpPr>
            <a:spLocks noGrp="1"/>
          </p:cNvSpPr>
          <p:nvPr>
            <p:ph idx="1"/>
          </p:nvPr>
        </p:nvSpPr>
        <p:spPr>
          <a:xfrm>
            <a:off x="233363" y="1612900"/>
            <a:ext cx="4911725" cy="4502150"/>
          </a:xfrm>
        </p:spPr>
        <p:txBody>
          <a:bodyPr/>
          <a:lstStyle/>
          <a:p>
            <a:pPr>
              <a:lnSpc>
                <a:spcPts val="2600"/>
              </a:lnSpc>
              <a:buFont typeface="Wingdings" pitchFamily="2" charset="2"/>
              <a:buChar char="§"/>
            </a:pPr>
            <a:r>
              <a:rPr lang="en-US" sz="2800" smtClean="0"/>
              <a:t>Depression, in its milder, non-disordered form, may have had survival value.</a:t>
            </a:r>
          </a:p>
          <a:p>
            <a:pPr>
              <a:lnSpc>
                <a:spcPts val="2600"/>
              </a:lnSpc>
              <a:buFont typeface="Wingdings" pitchFamily="2" charset="2"/>
              <a:buChar char="§"/>
            </a:pPr>
            <a:r>
              <a:rPr lang="en-US" sz="2800" smtClean="0"/>
              <a:t>Under stress, depression is social-emotional hibernation. It allows humans to: </a:t>
            </a:r>
          </a:p>
          <a:p>
            <a:pPr lvl="1">
              <a:lnSpc>
                <a:spcPts val="2600"/>
              </a:lnSpc>
              <a:buFont typeface="Wingdings" pitchFamily="2" charset="2"/>
              <a:buChar char="§"/>
            </a:pPr>
            <a:r>
              <a:rPr lang="en-US" smtClean="0"/>
              <a:t>conserve energy. </a:t>
            </a:r>
          </a:p>
          <a:p>
            <a:pPr lvl="1">
              <a:lnSpc>
                <a:spcPts val="2600"/>
              </a:lnSpc>
              <a:buFont typeface="Wingdings" pitchFamily="2" charset="2"/>
              <a:buChar char="§"/>
            </a:pPr>
            <a:r>
              <a:rPr lang="en-US" smtClean="0"/>
              <a:t>avoid conflicts and other risks. </a:t>
            </a:r>
          </a:p>
          <a:p>
            <a:pPr lvl="1">
              <a:lnSpc>
                <a:spcPts val="2600"/>
              </a:lnSpc>
              <a:buFont typeface="Wingdings" pitchFamily="2" charset="2"/>
              <a:buChar char="§"/>
            </a:pPr>
            <a:r>
              <a:rPr lang="en-US" smtClean="0"/>
              <a:t>let go of unattainable goals. </a:t>
            </a:r>
          </a:p>
          <a:p>
            <a:pPr lvl="1">
              <a:lnSpc>
                <a:spcPts val="2600"/>
              </a:lnSpc>
              <a:buFont typeface="Wingdings" pitchFamily="2" charset="2"/>
              <a:buChar char="§"/>
            </a:pPr>
            <a:r>
              <a:rPr lang="en-US" smtClean="0"/>
              <a:t>take time to contemplate.</a:t>
            </a:r>
          </a:p>
        </p:txBody>
      </p:sp>
    </p:spTree>
    <p:extLst>
      <p:ext uri="{BB962C8B-B14F-4D97-AF65-F5344CB8AC3E}">
        <p14:creationId xmlns:p14="http://schemas.microsoft.com/office/powerpoint/2010/main" val="874645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971550"/>
          </a:xfrm>
          <a:solidFill>
            <a:srgbClr val="444EA2"/>
          </a:solidFill>
        </p:spPr>
        <p:txBody>
          <a:bodyPr lIns="274320"/>
          <a:lstStyle/>
          <a:p>
            <a:pPr algn="l" eaLnBrk="1" hangingPunct="1">
              <a:lnSpc>
                <a:spcPts val="4200"/>
              </a:lnSpc>
            </a:pPr>
            <a:r>
              <a:rPr lang="en-US" b="1" smtClean="0">
                <a:solidFill>
                  <a:srgbClr val="F8F6E3"/>
                </a:solidFill>
              </a:rPr>
              <a:t>Biology of Depression: Genetics</a:t>
            </a:r>
          </a:p>
        </p:txBody>
      </p:sp>
      <p:sp>
        <p:nvSpPr>
          <p:cNvPr id="3" name="Content Placeholder 2"/>
          <p:cNvSpPr>
            <a:spLocks noGrp="1"/>
          </p:cNvSpPr>
          <p:nvPr>
            <p:ph idx="1"/>
          </p:nvPr>
        </p:nvSpPr>
        <p:spPr>
          <a:xfrm>
            <a:off x="266700" y="1044575"/>
            <a:ext cx="8458200" cy="1684338"/>
          </a:xfrm>
        </p:spPr>
        <p:txBody>
          <a:bodyPr>
            <a:spAutoFit/>
          </a:bodyPr>
          <a:lstStyle/>
          <a:p>
            <a:pPr marL="0" indent="0">
              <a:lnSpc>
                <a:spcPts val="2600"/>
              </a:lnSpc>
              <a:buFont typeface="Arial" charset="0"/>
              <a:buNone/>
              <a:defRPr/>
            </a:pPr>
            <a:r>
              <a:rPr lang="en-US" sz="2800" dirty="0">
                <a:solidFill>
                  <a:prstClr val="black"/>
                </a:solidFill>
              </a:rPr>
              <a:t>Evidence of genetic influence on depression:</a:t>
            </a:r>
          </a:p>
          <a:p>
            <a:pPr marL="514350" indent="-514350">
              <a:lnSpc>
                <a:spcPts val="2600"/>
              </a:lnSpc>
              <a:buFont typeface="+mj-lt"/>
              <a:buAutoNum type="arabicPeriod"/>
              <a:defRPr/>
            </a:pPr>
            <a:r>
              <a:rPr lang="en-US" sz="2800" dirty="0">
                <a:solidFill>
                  <a:prstClr val="black"/>
                </a:solidFill>
              </a:rPr>
              <a:t>DNA linkage </a:t>
            </a:r>
            <a:r>
              <a:rPr lang="en-US" sz="2800" dirty="0" smtClean="0">
                <a:solidFill>
                  <a:prstClr val="black"/>
                </a:solidFill>
              </a:rPr>
              <a:t>analysis reveals depressed </a:t>
            </a:r>
            <a:r>
              <a:rPr lang="en-US" sz="2800" dirty="0">
                <a:solidFill>
                  <a:prstClr val="black"/>
                </a:solidFill>
              </a:rPr>
              <a:t>gene </a:t>
            </a:r>
            <a:r>
              <a:rPr lang="en-US" sz="2800" dirty="0" smtClean="0">
                <a:solidFill>
                  <a:prstClr val="black"/>
                </a:solidFill>
              </a:rPr>
              <a:t>regions</a:t>
            </a:r>
            <a:endParaRPr lang="en-US" sz="2800" dirty="0">
              <a:solidFill>
                <a:prstClr val="black"/>
              </a:solidFill>
            </a:endParaRPr>
          </a:p>
          <a:p>
            <a:pPr marL="514350" indent="-514350">
              <a:lnSpc>
                <a:spcPts val="2600"/>
              </a:lnSpc>
              <a:buFont typeface="+mj-lt"/>
              <a:buAutoNum type="arabicPeriod"/>
              <a:defRPr/>
            </a:pPr>
            <a:r>
              <a:rPr lang="en-US" sz="2800" dirty="0" smtClean="0">
                <a:solidFill>
                  <a:prstClr val="black"/>
                </a:solidFill>
              </a:rPr>
              <a:t>twin/adoption </a:t>
            </a:r>
            <a:r>
              <a:rPr lang="en-US" sz="2800" dirty="0">
                <a:solidFill>
                  <a:prstClr val="black"/>
                </a:solidFill>
              </a:rPr>
              <a:t>heritability </a:t>
            </a:r>
            <a:r>
              <a:rPr lang="en-US" sz="2800" dirty="0" smtClean="0">
                <a:solidFill>
                  <a:prstClr val="black"/>
                </a:solidFill>
              </a:rPr>
              <a:t>studies</a:t>
            </a:r>
            <a:endParaRPr lang="en-US" sz="2800" dirty="0">
              <a:solidFill>
                <a:prstClr val="black"/>
              </a:solidFill>
            </a:endParaRPr>
          </a:p>
          <a:p>
            <a:pPr marL="0" indent="0">
              <a:lnSpc>
                <a:spcPts val="2600"/>
              </a:lnSpc>
              <a:buFont typeface="Arial" charset="0"/>
              <a:buNone/>
              <a:defRPr/>
            </a:pPr>
            <a:r>
              <a:rPr lang="en-US" sz="2800" dirty="0">
                <a:solidFill>
                  <a:prstClr val="black"/>
                </a:solidFill>
              </a:rPr>
              <a:t> </a:t>
            </a:r>
          </a:p>
        </p:txBody>
      </p:sp>
      <p:pic>
        <p:nvPicPr>
          <p:cNvPr id="54276" name="Picture 2"/>
          <p:cNvPicPr>
            <a:picLocks noChangeAspect="1" noChangeArrowheads="1"/>
          </p:cNvPicPr>
          <p:nvPr/>
        </p:nvPicPr>
        <p:blipFill>
          <a:blip r:embed="rId3" cstate="print"/>
          <a:srcRect/>
          <a:stretch>
            <a:fillRect/>
          </a:stretch>
        </p:blipFill>
        <p:spPr bwMode="auto">
          <a:xfrm>
            <a:off x="219075" y="2495550"/>
            <a:ext cx="4200525" cy="4362450"/>
          </a:xfrm>
          <a:prstGeom prst="rect">
            <a:avLst/>
          </a:prstGeom>
          <a:noFill/>
          <a:ln w="9525">
            <a:noFill/>
            <a:miter lim="800000"/>
            <a:headEnd/>
            <a:tailEnd/>
          </a:ln>
        </p:spPr>
      </p:pic>
      <p:pic>
        <p:nvPicPr>
          <p:cNvPr id="54277" name="Picture 3"/>
          <p:cNvPicPr>
            <a:picLocks noChangeAspect="1" noChangeArrowheads="1"/>
          </p:cNvPicPr>
          <p:nvPr/>
        </p:nvPicPr>
        <p:blipFill>
          <a:blip r:embed="rId4" cstate="print"/>
          <a:srcRect/>
          <a:stretch>
            <a:fillRect/>
          </a:stretch>
        </p:blipFill>
        <p:spPr bwMode="auto">
          <a:xfrm>
            <a:off x="4673600" y="4948238"/>
            <a:ext cx="2676525" cy="17907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3760788" y="2824163"/>
            <a:ext cx="4803775" cy="194468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18459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Biology of Depression: The Brain</a:t>
            </a:r>
          </a:p>
        </p:txBody>
      </p:sp>
      <p:sp>
        <p:nvSpPr>
          <p:cNvPr id="3" name="Content Placeholder 2"/>
          <p:cNvSpPr>
            <a:spLocks noGrp="1"/>
          </p:cNvSpPr>
          <p:nvPr>
            <p:ph idx="1"/>
          </p:nvPr>
        </p:nvSpPr>
        <p:spPr>
          <a:xfrm>
            <a:off x="217488" y="1182688"/>
            <a:ext cx="8742362" cy="2387600"/>
          </a:xfrm>
        </p:spPr>
        <p:txBody>
          <a:bodyPr/>
          <a:lstStyle/>
          <a:p>
            <a:pPr>
              <a:lnSpc>
                <a:spcPts val="2400"/>
              </a:lnSpc>
              <a:spcBef>
                <a:spcPct val="0"/>
              </a:spcBef>
              <a:spcAft>
                <a:spcPts val="600"/>
              </a:spcAft>
              <a:buFont typeface="Wingdings" pitchFamily="2" charset="2"/>
              <a:buChar char="§"/>
            </a:pPr>
            <a:r>
              <a:rPr lang="en-US" sz="2400" dirty="0" smtClean="0"/>
              <a:t>Brain </a:t>
            </a:r>
            <a:r>
              <a:rPr lang="en-US" sz="2400" b="1" dirty="0" smtClean="0">
                <a:solidFill>
                  <a:srgbClr val="444EA2"/>
                </a:solidFill>
              </a:rPr>
              <a:t>activity</a:t>
            </a:r>
            <a:r>
              <a:rPr lang="en-US" sz="2400" dirty="0" smtClean="0"/>
              <a:t> is diminished in depression and increased in mania.</a:t>
            </a:r>
            <a:endParaRPr lang="en-US" sz="2400" dirty="0" smtClean="0">
              <a:sym typeface="Wingdings" pitchFamily="2" charset="2"/>
            </a:endParaRPr>
          </a:p>
          <a:p>
            <a:pPr>
              <a:lnSpc>
                <a:spcPts val="2400"/>
              </a:lnSpc>
              <a:spcBef>
                <a:spcPct val="0"/>
              </a:spcBef>
              <a:spcAft>
                <a:spcPts val="600"/>
              </a:spcAft>
              <a:buFont typeface="Wingdings" pitchFamily="2" charset="2"/>
              <a:buChar char="§"/>
            </a:pPr>
            <a:r>
              <a:rPr lang="en-US" sz="2400" dirty="0" smtClean="0">
                <a:sym typeface="Wingdings" pitchFamily="2" charset="2"/>
              </a:rPr>
              <a:t>Brain </a:t>
            </a:r>
            <a:r>
              <a:rPr lang="en-US" sz="2400" b="1" dirty="0" smtClean="0">
                <a:solidFill>
                  <a:srgbClr val="444EA2"/>
                </a:solidFill>
                <a:sym typeface="Wingdings" pitchFamily="2" charset="2"/>
              </a:rPr>
              <a:t>structure</a:t>
            </a:r>
            <a:r>
              <a:rPr lang="en-US" sz="2400" dirty="0" smtClean="0">
                <a:sym typeface="Wingdings" pitchFamily="2" charset="2"/>
              </a:rPr>
              <a:t>: smaller frontal lobes in depression and fewer axons in bipolar disorder</a:t>
            </a:r>
          </a:p>
          <a:p>
            <a:pPr>
              <a:lnSpc>
                <a:spcPts val="2400"/>
              </a:lnSpc>
              <a:spcBef>
                <a:spcPct val="0"/>
              </a:spcBef>
              <a:spcAft>
                <a:spcPts val="600"/>
              </a:spcAft>
              <a:buFont typeface="Wingdings" pitchFamily="2" charset="2"/>
              <a:buChar char="§"/>
            </a:pPr>
            <a:r>
              <a:rPr lang="en-US" sz="2400" dirty="0" smtClean="0"/>
              <a:t>Brain</a:t>
            </a:r>
            <a:r>
              <a:rPr lang="en-US" sz="2400" dirty="0" smtClean="0">
                <a:sym typeface="Wingdings" pitchFamily="2" charset="2"/>
              </a:rPr>
              <a:t> cell </a:t>
            </a:r>
            <a:r>
              <a:rPr lang="en-US" sz="2400" b="1" dirty="0" smtClean="0">
                <a:sym typeface="Wingdings" pitchFamily="2" charset="2"/>
              </a:rPr>
              <a:t>communication (neurotransmitters): </a:t>
            </a:r>
          </a:p>
          <a:p>
            <a:pPr lvl="1">
              <a:lnSpc>
                <a:spcPts val="2400"/>
              </a:lnSpc>
              <a:spcBef>
                <a:spcPct val="0"/>
              </a:spcBef>
              <a:spcAft>
                <a:spcPts val="600"/>
              </a:spcAft>
              <a:buFont typeface="Wingdings" pitchFamily="2" charset="2"/>
              <a:buChar char="§"/>
            </a:pPr>
            <a:r>
              <a:rPr lang="en-US" sz="2400" dirty="0" smtClean="0">
                <a:sym typeface="Wingdings" pitchFamily="2" charset="2"/>
              </a:rPr>
              <a:t>more </a:t>
            </a:r>
            <a:r>
              <a:rPr lang="en-US" sz="2400" u="sng" dirty="0" err="1" smtClean="0">
                <a:sym typeface="Wingdings" pitchFamily="2" charset="2"/>
              </a:rPr>
              <a:t>norepinephrine</a:t>
            </a:r>
            <a:r>
              <a:rPr lang="en-US" sz="2400" dirty="0" smtClean="0">
                <a:sym typeface="Wingdings" pitchFamily="2" charset="2"/>
              </a:rPr>
              <a:t> (arousing) in mania, less in depression </a:t>
            </a:r>
          </a:p>
          <a:p>
            <a:pPr lvl="1">
              <a:lnSpc>
                <a:spcPts val="2400"/>
              </a:lnSpc>
              <a:spcBef>
                <a:spcPct val="0"/>
              </a:spcBef>
              <a:spcAft>
                <a:spcPts val="600"/>
              </a:spcAft>
              <a:buFont typeface="Wingdings" pitchFamily="2" charset="2"/>
              <a:buChar char="§"/>
            </a:pPr>
            <a:r>
              <a:rPr lang="en-US" sz="2400" dirty="0" smtClean="0">
                <a:sym typeface="Wingdings" pitchFamily="2" charset="2"/>
              </a:rPr>
              <a:t>reduced </a:t>
            </a:r>
            <a:r>
              <a:rPr lang="en-US" sz="2400" u="sng" dirty="0" smtClean="0">
                <a:sym typeface="Wingdings" pitchFamily="2" charset="2"/>
              </a:rPr>
              <a:t>serotonin</a:t>
            </a:r>
            <a:r>
              <a:rPr lang="en-US" sz="2400" dirty="0" smtClean="0">
                <a:sym typeface="Wingdings" pitchFamily="2" charset="2"/>
              </a:rPr>
              <a:t> in depression</a:t>
            </a:r>
          </a:p>
          <a:p>
            <a:pPr>
              <a:lnSpc>
                <a:spcPts val="2400"/>
              </a:lnSpc>
              <a:spcBef>
                <a:spcPct val="0"/>
              </a:spcBef>
              <a:spcAft>
                <a:spcPts val="600"/>
              </a:spcAft>
              <a:buFont typeface="Wingdings" pitchFamily="2" charset="2"/>
              <a:buChar char="§"/>
            </a:pPr>
            <a:endParaRPr lang="en-US" sz="2600" dirty="0" smtClean="0">
              <a:sym typeface="Wingdings" pitchFamily="2" charset="2"/>
            </a:endParaRPr>
          </a:p>
        </p:txBody>
      </p:sp>
      <p:pic>
        <p:nvPicPr>
          <p:cNvPr id="6146" name="Picture 2"/>
          <p:cNvPicPr>
            <a:picLocks noChangeAspect="1" noChangeArrowheads="1"/>
          </p:cNvPicPr>
          <p:nvPr/>
        </p:nvPicPr>
        <p:blipFill>
          <a:blip r:embed="rId3" cstate="print"/>
          <a:srcRect/>
          <a:stretch>
            <a:fillRect/>
          </a:stretch>
        </p:blipFill>
        <p:spPr bwMode="auto">
          <a:xfrm>
            <a:off x="811530" y="3543668"/>
            <a:ext cx="2297430" cy="3166377"/>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394710" y="3563674"/>
            <a:ext cx="2264410" cy="3137481"/>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5913437" y="3543301"/>
            <a:ext cx="2280497" cy="3138488"/>
          </a:xfrm>
          <a:prstGeom prst="rect">
            <a:avLst/>
          </a:prstGeom>
          <a:noFill/>
          <a:ln w="9525">
            <a:noFill/>
            <a:miter lim="800000"/>
            <a:headEnd/>
            <a:tailEnd/>
          </a:ln>
        </p:spPr>
      </p:pic>
    </p:spTree>
    <p:extLst>
      <p:ext uri="{BB962C8B-B14F-4D97-AF65-F5344CB8AC3E}">
        <p14:creationId xmlns:p14="http://schemas.microsoft.com/office/powerpoint/2010/main" val="189991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144000" cy="1143000"/>
          </a:xfrm>
        </p:spPr>
        <p:txBody>
          <a:bodyPr/>
          <a:lstStyle/>
          <a:p>
            <a:pPr>
              <a:lnSpc>
                <a:spcPts val="3600"/>
              </a:lnSpc>
            </a:pPr>
            <a:r>
              <a:rPr lang="en-US" b="1" smtClean="0">
                <a:solidFill>
                  <a:srgbClr val="AA7A2B"/>
                </a:solidFill>
              </a:rPr>
              <a:t>Preventing or Reducing Depression: </a:t>
            </a:r>
            <a:br>
              <a:rPr lang="en-US" b="1" smtClean="0">
                <a:solidFill>
                  <a:srgbClr val="AA7A2B"/>
                </a:solidFill>
              </a:rPr>
            </a:br>
            <a:r>
              <a:rPr lang="en-US" sz="3600" b="1" i="1" smtClean="0">
                <a:solidFill>
                  <a:srgbClr val="AA7A2B"/>
                </a:solidFill>
              </a:rPr>
              <a:t>Using Knowledge of the Biology of Depression </a:t>
            </a:r>
          </a:p>
        </p:txBody>
      </p:sp>
      <p:sp>
        <p:nvSpPr>
          <p:cNvPr id="3" name="Content Placeholder 2"/>
          <p:cNvSpPr>
            <a:spLocks noGrp="1"/>
          </p:cNvSpPr>
          <p:nvPr>
            <p:ph idx="1"/>
          </p:nvPr>
        </p:nvSpPr>
        <p:spPr>
          <a:xfrm>
            <a:off x="457200" y="1600200"/>
            <a:ext cx="3829050" cy="5029200"/>
          </a:xfrm>
          <a:prstGeom prst="roundRect">
            <a:avLst>
              <a:gd name="adj" fmla="val 16667"/>
            </a:avLst>
          </a:prstGeom>
          <a:solidFill>
            <a:srgbClr val="F36F21"/>
          </a:solidFill>
        </p:spPr>
        <p:txBody>
          <a:bodyPr/>
          <a:lstStyle/>
          <a:p>
            <a:pPr marL="514350" indent="-514350">
              <a:lnSpc>
                <a:spcPts val="2600"/>
              </a:lnSpc>
              <a:spcBef>
                <a:spcPct val="0"/>
              </a:spcBef>
              <a:spcAft>
                <a:spcPts val="600"/>
              </a:spcAft>
              <a:buFont typeface="Calibri" pitchFamily="34" charset="0"/>
              <a:buAutoNum type="arabicPeriod"/>
            </a:pPr>
            <a:r>
              <a:rPr lang="en-US" sz="2800" smtClean="0">
                <a:solidFill>
                  <a:srgbClr val="F8F6E3"/>
                </a:solidFill>
              </a:rPr>
              <a:t>Adjust neurotransmitters with medication.</a:t>
            </a:r>
          </a:p>
          <a:p>
            <a:pPr marL="514350" indent="-514350">
              <a:lnSpc>
                <a:spcPts val="2600"/>
              </a:lnSpc>
              <a:spcBef>
                <a:spcPct val="0"/>
              </a:spcBef>
              <a:spcAft>
                <a:spcPts val="600"/>
              </a:spcAft>
              <a:buFont typeface="Calibri" pitchFamily="34" charset="0"/>
              <a:buAutoNum type="arabicPeriod"/>
            </a:pPr>
            <a:r>
              <a:rPr lang="en-US" sz="2800" smtClean="0">
                <a:solidFill>
                  <a:srgbClr val="F8F6E3"/>
                </a:solidFill>
              </a:rPr>
              <a:t>Increase serotonin levels with exercise.</a:t>
            </a:r>
          </a:p>
          <a:p>
            <a:pPr marL="514350" indent="-514350">
              <a:lnSpc>
                <a:spcPts val="2600"/>
              </a:lnSpc>
              <a:spcBef>
                <a:spcPct val="0"/>
              </a:spcBef>
              <a:spcAft>
                <a:spcPts val="600"/>
              </a:spcAft>
              <a:buFont typeface="Calibri" pitchFamily="34" charset="0"/>
              <a:buAutoNum type="arabicPeriod"/>
            </a:pPr>
            <a:r>
              <a:rPr lang="en-US" sz="2800" smtClean="0">
                <a:solidFill>
                  <a:srgbClr val="F8F6E3"/>
                </a:solidFill>
              </a:rPr>
              <a:t>Reduce brain inflammation with a healthy diet (especially olive and </a:t>
            </a:r>
            <a:r>
              <a:rPr lang="en-US" sz="2800" b="1" smtClean="0">
                <a:solidFill>
                  <a:srgbClr val="F8F6E3"/>
                </a:solidFill>
              </a:rPr>
              <a:t>fish oils</a:t>
            </a:r>
            <a:r>
              <a:rPr lang="en-US" sz="2800" smtClean="0">
                <a:solidFill>
                  <a:srgbClr val="F8F6E3"/>
                </a:solidFill>
              </a:rPr>
              <a:t>).</a:t>
            </a:r>
          </a:p>
          <a:p>
            <a:pPr marL="514350" indent="-514350">
              <a:lnSpc>
                <a:spcPts val="2600"/>
              </a:lnSpc>
              <a:spcBef>
                <a:spcPct val="0"/>
              </a:spcBef>
              <a:spcAft>
                <a:spcPts val="600"/>
              </a:spcAft>
              <a:buFont typeface="Calibri" pitchFamily="34" charset="0"/>
              <a:buAutoNum type="arabicPeriod"/>
            </a:pPr>
            <a:r>
              <a:rPr lang="en-US" sz="2800" smtClean="0">
                <a:solidFill>
                  <a:srgbClr val="F8F6E3"/>
                </a:solidFill>
              </a:rPr>
              <a:t>Prevent excessive alcohol use .</a:t>
            </a:r>
          </a:p>
        </p:txBody>
      </p:sp>
      <p:pic>
        <p:nvPicPr>
          <p:cNvPr id="7171" name="Picture 3" descr="E:\Pharmaceutica digitalvision\232033.JPG"/>
          <p:cNvPicPr>
            <a:picLocks noChangeAspect="1" noChangeArrowheads="1"/>
          </p:cNvPicPr>
          <p:nvPr/>
        </p:nvPicPr>
        <p:blipFill>
          <a:blip r:embed="rId3" cstate="print"/>
          <a:srcRect/>
          <a:stretch>
            <a:fillRect/>
          </a:stretch>
        </p:blipFill>
        <p:spPr bwMode="auto">
          <a:xfrm>
            <a:off x="4435475" y="1771650"/>
            <a:ext cx="2474913" cy="1800225"/>
          </a:xfrm>
          <a:prstGeom prst="rect">
            <a:avLst/>
          </a:prstGeom>
          <a:noFill/>
          <a:ln w="9525">
            <a:noFill/>
            <a:miter lim="800000"/>
            <a:headEnd/>
            <a:tailEnd/>
          </a:ln>
        </p:spPr>
      </p:pic>
      <p:pic>
        <p:nvPicPr>
          <p:cNvPr id="7172" name="Picture 4" descr="E:\Senior Lifestyles PhotoDisc 103\103053.JPG"/>
          <p:cNvPicPr>
            <a:picLocks noChangeAspect="1" noChangeArrowheads="1"/>
          </p:cNvPicPr>
          <p:nvPr/>
        </p:nvPicPr>
        <p:blipFill rotWithShape="1">
          <a:blip r:embed="rId4" cstate="print"/>
          <a:srcRect t="5546" r="26299"/>
          <a:stretch/>
        </p:blipFill>
        <p:spPr bwMode="auto">
          <a:xfrm>
            <a:off x="6538913" y="1517650"/>
            <a:ext cx="2105025" cy="2700338"/>
          </a:xfrm>
          <a:prstGeom prst="rect">
            <a:avLst/>
          </a:prstGeom>
          <a:ln>
            <a:noFill/>
          </a:ln>
          <a:effectLst>
            <a:outerShdw blurRad="292100" dist="139700" dir="2700000" algn="tl" rotWithShape="0">
              <a:srgbClr val="333333">
                <a:alpha val="65000"/>
              </a:srgbClr>
            </a:outerShdw>
          </a:effectLst>
          <a:extLst/>
        </p:spPr>
      </p:pic>
      <p:pic>
        <p:nvPicPr>
          <p:cNvPr id="7173" name="Picture 5" descr="E:\Market Fresh OS 49 Photodisc_Getty Images#C947\AA026264_20.jpg"/>
          <p:cNvPicPr>
            <a:picLocks noChangeAspect="1" noChangeArrowheads="1"/>
          </p:cNvPicPr>
          <p:nvPr/>
        </p:nvPicPr>
        <p:blipFill rotWithShape="1">
          <a:blip r:embed="rId5" cstate="print"/>
          <a:srcRect l="8945" t="11065" r="10265" b="8936"/>
          <a:stretch/>
        </p:blipFill>
        <p:spPr bwMode="auto">
          <a:xfrm>
            <a:off x="4435475" y="3508375"/>
            <a:ext cx="3360738" cy="2195513"/>
          </a:xfrm>
          <a:prstGeom prst="rect">
            <a:avLst/>
          </a:prstGeom>
          <a:ln>
            <a:noFill/>
          </a:ln>
          <a:effectLst>
            <a:outerShdw blurRad="292100" dist="139700" dir="2700000" algn="tl" rotWithShape="0">
              <a:srgbClr val="333333">
                <a:alpha val="65000"/>
              </a:srgbClr>
            </a:outerShdw>
          </a:effectLst>
          <a:extLst/>
        </p:spPr>
      </p:pic>
      <p:pic>
        <p:nvPicPr>
          <p:cNvPr id="7174" name="Picture 6" descr="E:\Food Perspectives Corbis RFCD 130\CB005675.jpg"/>
          <p:cNvPicPr>
            <a:picLocks noChangeAspect="1" noChangeArrowheads="1"/>
          </p:cNvPicPr>
          <p:nvPr/>
        </p:nvPicPr>
        <p:blipFill>
          <a:blip r:embed="rId6" cstate="print"/>
          <a:srcRect/>
          <a:stretch>
            <a:fillRect/>
          </a:stretch>
        </p:blipFill>
        <p:spPr bwMode="auto">
          <a:xfrm>
            <a:off x="6783388" y="3908425"/>
            <a:ext cx="2193925" cy="2743200"/>
          </a:xfrm>
          <a:prstGeom prst="rect">
            <a:avLst/>
          </a:prstGeom>
          <a:ln>
            <a:noFill/>
          </a:ln>
          <a:effectLst>
            <a:outerShdw blurRad="292100" dist="139700" dir="2700000" algn="tl" rotWithShape="0">
              <a:srgbClr val="333333">
                <a:alpha val="65000"/>
              </a:srgbClr>
            </a:outerShdw>
          </a:effectLst>
          <a:extLst/>
        </p:spPr>
      </p:pic>
      <p:sp>
        <p:nvSpPr>
          <p:cNvPr id="4" name="Multiply 3"/>
          <p:cNvSpPr/>
          <p:nvPr/>
        </p:nvSpPr>
        <p:spPr>
          <a:xfrm>
            <a:off x="6699250" y="4022725"/>
            <a:ext cx="2360613" cy="27432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40908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500"/>
                                        <p:tgtEl>
                                          <p:spTgt spid="71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500"/>
                                        <p:tgtEl>
                                          <p:spTgt spid="71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fade">
                                      <p:cBhvr>
                                        <p:cTn id="32" dur="500"/>
                                        <p:tgtEl>
                                          <p:spTgt spid="71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par>
                          <p:cTn id="38" fill="hold" nodeType="afterGroup">
                            <p:stCondLst>
                              <p:cond delay="500"/>
                            </p:stCondLst>
                            <p:childTnLst>
                              <p:par>
                                <p:cTn id="39" presetID="10" presetClass="entr" presetSubtype="0" fill="hold" nodeType="afterEffect">
                                  <p:stCondLst>
                                    <p:cond delay="0"/>
                                  </p:stCondLst>
                                  <p:childTnLst>
                                    <p:set>
                                      <p:cBhvr>
                                        <p:cTn id="40" dur="1" fill="hold">
                                          <p:stCondLst>
                                            <p:cond delay="0"/>
                                          </p:stCondLst>
                                        </p:cTn>
                                        <p:tgtEl>
                                          <p:spTgt spid="7174"/>
                                        </p:tgtEl>
                                        <p:attrNameLst>
                                          <p:attrName>style.visibility</p:attrName>
                                        </p:attrNameLst>
                                      </p:cBhvr>
                                      <p:to>
                                        <p:strVal val="visible"/>
                                      </p:to>
                                    </p:set>
                                    <p:animEffect transition="in" filter="fade">
                                      <p:cBhvr>
                                        <p:cTn id="41" dur="500"/>
                                        <p:tgtEl>
                                          <p:spTgt spid="7174"/>
                                        </p:tgtEl>
                                      </p:cBhvr>
                                    </p:animEffect>
                                  </p:childTnLst>
                                </p:cTn>
                              </p:par>
                            </p:childTnLst>
                          </p:cTn>
                        </p:par>
                        <p:par>
                          <p:cTn id="42" fill="hold" nodeType="afterGroup">
                            <p:stCondLst>
                              <p:cond delay="1000"/>
                            </p:stCondLst>
                            <p:childTnLst>
                              <p:par>
                                <p:cTn id="43" presetID="47"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4679</Words>
  <Application>Microsoft Macintosh PowerPoint</Application>
  <PresentationFormat>On-screen Show (4:3)</PresentationFormat>
  <Paragraphs>460</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Understanding Mood Disorders </vt:lpstr>
      <vt:lpstr> Why Does Depression Have so Many Symptoms?</vt:lpstr>
      <vt:lpstr>Understanding Mood Disorders Can we explain…</vt:lpstr>
      <vt:lpstr>Suicide and Self-Injury </vt:lpstr>
      <vt:lpstr>Understanding Mood Disorders</vt:lpstr>
      <vt:lpstr> An Evolutionary Perspective on the Biology of Depression  </vt:lpstr>
      <vt:lpstr>Biology of Depression: Genetics</vt:lpstr>
      <vt:lpstr>Biology of Depression: The Brain</vt:lpstr>
      <vt:lpstr>Preventing or Reducing Depression:  Using Knowledge of the Biology of Depression </vt:lpstr>
      <vt:lpstr>PowerPoint Presentation</vt:lpstr>
      <vt:lpstr>Depressive Explanatory Style</vt:lpstr>
      <vt:lpstr>Depression’s Vicious Cycle</vt:lpstr>
      <vt:lpstr>Schizophrenia:</vt:lpstr>
      <vt:lpstr>Positive and Negative Symptoms of Schizophrenia</vt:lpstr>
      <vt:lpstr>Schizophrenia Symptoms: Problems in Thinking and Speaking</vt:lpstr>
      <vt:lpstr>Schizophrenia Symptoms: Disturbed Perceptions</vt:lpstr>
      <vt:lpstr>PowerPoint Presentation</vt:lpstr>
      <vt:lpstr>PowerPoint Presentation</vt:lpstr>
      <vt:lpstr>Onset and Development of Schizophrenia</vt:lpstr>
      <vt:lpstr>Subtypes of Schizophrenia </vt:lpstr>
      <vt:lpstr>PowerPoint Presentation</vt:lpstr>
      <vt:lpstr>Understanding Schizophrenia</vt:lpstr>
      <vt:lpstr>Understanding Schizophrenia</vt:lpstr>
      <vt:lpstr>Abnormal Brain Activity</vt:lpstr>
      <vt:lpstr>Understanding Schizophrenia</vt:lpstr>
      <vt:lpstr>PowerPoint Presentation</vt:lpstr>
      <vt:lpstr>PowerPoint Presentation</vt:lpstr>
      <vt:lpstr>Predicting Schizophrenia:  Early Warning Signs</vt:lpstr>
      <vt:lpstr>Other Disorders</vt:lpstr>
      <vt:lpstr>PowerPoint Presentation</vt:lpstr>
      <vt:lpstr>Dissociative Identity Disorder (D.I.D.) formerly “Multiple Personality Disorder”</vt:lpstr>
      <vt:lpstr>D.I.D., or DID Not?  Evidence that D.I.D. is Real</vt:lpstr>
      <vt:lpstr>PowerPoint Presentation</vt:lpstr>
      <vt:lpstr>Eating Disorders: Associated Factors</vt:lpstr>
      <vt:lpstr>PowerPoint Presentation</vt:lpstr>
      <vt:lpstr>AXIS II – Personality Disorders</vt:lpstr>
      <vt:lpstr>Antisocial Personality Disorder  [APD]</vt:lpstr>
      <vt:lpstr>Which Kids May Develop APD as Adults?</vt:lpstr>
      <vt:lpstr>Antisocial PD ≠ Criminality</vt:lpstr>
      <vt:lpstr>Antisocial Crime</vt:lpstr>
      <vt:lpstr>Biosocial Roots of Crime: The Brain</vt:lpstr>
      <vt:lpstr>How common are psychological disorders? </vt:lpstr>
      <vt:lpstr>Rates of Psychological Disorders</vt:lpstr>
      <vt:lpstr>Who is less at risk?</vt:lpstr>
      <vt:lpstr>Outcomes for People with Psychological Disorders</vt:lpstr>
    </vt:vector>
  </TitlesOfParts>
  <Company>McKinney Boyd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Mood Disorders </dc:title>
  <dc:creator>Justin Wisdom</dc:creator>
  <cp:lastModifiedBy>Justin Wisdom</cp:lastModifiedBy>
  <cp:revision>1</cp:revision>
  <dcterms:created xsi:type="dcterms:W3CDTF">2015-04-21T13:22:46Z</dcterms:created>
  <dcterms:modified xsi:type="dcterms:W3CDTF">2015-04-21T13:23:02Z</dcterms:modified>
</cp:coreProperties>
</file>