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5" d="100"/>
          <a:sy n="45" d="100"/>
        </p:scale>
        <p:origin x="-19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BCCE4-382E-4226-A93B-D82A140BB185}" type="doc">
      <dgm:prSet loTypeId="urn:microsoft.com/office/officeart/2005/8/layout/hList3" loCatId="list" qsTypeId="urn:microsoft.com/office/officeart/2005/8/quickstyle/simple1#1" qsCatId="simple" csTypeId="urn:microsoft.com/office/officeart/2005/8/colors/accent1_2#1" csCatId="accent1" phldr="1"/>
      <dgm:spPr/>
      <dgm:t>
        <a:bodyPr/>
        <a:lstStyle/>
        <a:p>
          <a:endParaRPr lang="en-US"/>
        </a:p>
      </dgm:t>
    </dgm:pt>
    <dgm:pt modelId="{1F909ABE-3EEB-4540-8E24-510B2E606864}">
      <dgm:prSet phldrT="[Text]" custT="1"/>
      <dgm:spPr>
        <a:solidFill>
          <a:schemeClr val="tx1"/>
        </a:solidFill>
      </dgm:spPr>
      <dgm:t>
        <a:bodyPr/>
        <a:lstStyle/>
        <a:p>
          <a:pPr>
            <a:lnSpc>
              <a:spcPts val="2600"/>
            </a:lnSpc>
            <a:spcAft>
              <a:spcPts val="0"/>
            </a:spcAft>
          </a:pPr>
          <a:r>
            <a:rPr lang="en-US" sz="2800" dirty="0" smtClean="0">
              <a:solidFill>
                <a:srgbClr val="F8F6E3"/>
              </a:solidFill>
            </a:rPr>
            <a:t>The DSM suggests describing someone not just with a label but with a </a:t>
          </a:r>
          <a:r>
            <a:rPr lang="en-US" sz="2800" b="1" dirty="0" smtClean="0">
              <a:solidFill>
                <a:srgbClr val="F8F6E3"/>
              </a:solidFill>
            </a:rPr>
            <a:t>five-part picture.</a:t>
          </a:r>
          <a:endParaRPr lang="en-US" sz="2800" dirty="0">
            <a:solidFill>
              <a:srgbClr val="F8F6E3"/>
            </a:solidFill>
          </a:endParaRPr>
        </a:p>
      </dgm:t>
    </dgm:pt>
    <dgm:pt modelId="{F7ECA755-FB7E-4FAA-A0B5-CE30AA2C73E6}" type="parTrans" cxnId="{7B07BFEA-0D13-4136-ABA5-03773B23B960}">
      <dgm:prSet/>
      <dgm:spPr/>
      <dgm:t>
        <a:bodyPr/>
        <a:lstStyle/>
        <a:p>
          <a:endParaRPr lang="en-US"/>
        </a:p>
      </dgm:t>
    </dgm:pt>
    <dgm:pt modelId="{EDC6515E-1C4A-45D2-97C6-E41E5BCC2DFE}" type="sibTrans" cxnId="{7B07BFEA-0D13-4136-ABA5-03773B23B960}">
      <dgm:prSet/>
      <dgm:spPr/>
      <dgm:t>
        <a:bodyPr/>
        <a:lstStyle/>
        <a:p>
          <a:endParaRPr lang="en-US"/>
        </a:p>
      </dgm:t>
    </dgm:pt>
    <dgm:pt modelId="{D530CA33-6407-40AF-B1CB-07E3CE2585C9}">
      <dgm:prSet phldrT="[Text]" custT="1"/>
      <dgm:spPr>
        <a:solidFill>
          <a:srgbClr val="F8F6E3"/>
        </a:solidFill>
      </dgm:spPr>
      <dgm:t>
        <a:bodyPr anchor="t"/>
        <a:lstStyle/>
        <a:p>
          <a:pPr>
            <a:lnSpc>
              <a:spcPts val="2200"/>
            </a:lnSpc>
            <a:spcAft>
              <a:spcPts val="600"/>
            </a:spcAft>
          </a:pPr>
          <a:r>
            <a:rPr lang="en-US" sz="2400" b="1" dirty="0" smtClean="0">
              <a:solidFill>
                <a:srgbClr val="A0366C"/>
              </a:solidFill>
            </a:rPr>
            <a:t>Axis I:</a:t>
          </a:r>
        </a:p>
        <a:p>
          <a:pPr>
            <a:lnSpc>
              <a:spcPts val="2200"/>
            </a:lnSpc>
            <a:spcAft>
              <a:spcPts val="600"/>
            </a:spcAft>
          </a:pPr>
          <a:r>
            <a:rPr lang="en-US" sz="2200" b="1" dirty="0" smtClean="0">
              <a:solidFill>
                <a:srgbClr val="A0366C"/>
              </a:solidFill>
            </a:rPr>
            <a:t> </a:t>
          </a:r>
          <a:r>
            <a:rPr lang="en-US" sz="2200" b="1" dirty="0" smtClean="0">
              <a:solidFill>
                <a:schemeClr val="tx1"/>
              </a:solidFill>
            </a:rPr>
            <a:t>Is a c</a:t>
          </a:r>
          <a:r>
            <a:rPr lang="en-US" sz="2200" b="1" i="1" dirty="0" smtClean="0">
              <a:solidFill>
                <a:schemeClr val="tx1"/>
              </a:solidFill>
            </a:rPr>
            <a:t>linical syndrome </a:t>
          </a:r>
          <a:r>
            <a:rPr lang="en-US" sz="2200" b="1" dirty="0" smtClean="0">
              <a:solidFill>
                <a:schemeClr val="tx1"/>
              </a:solidFill>
            </a:rPr>
            <a:t>present? </a:t>
          </a:r>
        </a:p>
        <a:p>
          <a:pPr>
            <a:lnSpc>
              <a:spcPts val="2200"/>
            </a:lnSpc>
            <a:spcAft>
              <a:spcPts val="600"/>
            </a:spcAft>
          </a:pPr>
          <a:r>
            <a:rPr lang="en-US" sz="2200" dirty="0" smtClean="0">
              <a:solidFill>
                <a:schemeClr val="tx1"/>
              </a:solidFill>
            </a:rPr>
            <a:t>Using specifically defined criteria, clinicians may select none, one, or more syndromes.</a:t>
          </a:r>
          <a:endParaRPr lang="en-US" sz="2200" dirty="0">
            <a:solidFill>
              <a:schemeClr val="tx1"/>
            </a:solidFill>
          </a:endParaRPr>
        </a:p>
      </dgm:t>
    </dgm:pt>
    <dgm:pt modelId="{2DB717DB-6AC7-45E1-87F3-37F3420E2BDC}" type="parTrans" cxnId="{02A5D50B-917A-407B-B572-25CF626886D8}">
      <dgm:prSet/>
      <dgm:spPr/>
      <dgm:t>
        <a:bodyPr/>
        <a:lstStyle/>
        <a:p>
          <a:endParaRPr lang="en-US"/>
        </a:p>
      </dgm:t>
    </dgm:pt>
    <dgm:pt modelId="{256DA5C5-CEC3-4199-B58E-3F7BCFC263CA}" type="sibTrans" cxnId="{02A5D50B-917A-407B-B572-25CF626886D8}">
      <dgm:prSet/>
      <dgm:spPr/>
      <dgm:t>
        <a:bodyPr/>
        <a:lstStyle/>
        <a:p>
          <a:endParaRPr lang="en-US"/>
        </a:p>
      </dgm:t>
    </dgm:pt>
    <dgm:pt modelId="{AA911A2E-4372-4567-8FB0-CC4F56A5B1F0}">
      <dgm:prSet phldrT="[Text]" custT="1"/>
      <dgm:spPr>
        <a:solidFill>
          <a:srgbClr val="F8F6E3"/>
        </a:solidFill>
      </dgm:spPr>
      <dgm:t>
        <a:bodyPr anchor="t"/>
        <a:lstStyle/>
        <a:p>
          <a:pPr>
            <a:lnSpc>
              <a:spcPts val="2200"/>
            </a:lnSpc>
            <a:spcAft>
              <a:spcPts val="600"/>
            </a:spcAft>
          </a:pPr>
          <a:r>
            <a:rPr lang="en-US" sz="2400" b="1" dirty="0" smtClean="0">
              <a:solidFill>
                <a:srgbClr val="A0366C"/>
              </a:solidFill>
            </a:rPr>
            <a:t>Axis II: </a:t>
          </a:r>
        </a:p>
        <a:p>
          <a:pPr>
            <a:lnSpc>
              <a:spcPts val="2200"/>
            </a:lnSpc>
            <a:spcAft>
              <a:spcPts val="600"/>
            </a:spcAft>
          </a:pPr>
          <a:r>
            <a:rPr lang="en-US" sz="2200" b="1" dirty="0" smtClean="0">
              <a:solidFill>
                <a:schemeClr val="tx1"/>
              </a:solidFill>
            </a:rPr>
            <a:t>Is a p</a:t>
          </a:r>
          <a:r>
            <a:rPr lang="en-US" sz="2200" b="1" i="1" dirty="0" smtClean="0">
              <a:solidFill>
                <a:schemeClr val="tx1"/>
              </a:solidFill>
            </a:rPr>
            <a:t>ersonality disorder </a:t>
          </a:r>
          <a:r>
            <a:rPr lang="en-US" sz="2200" b="1" dirty="0" smtClean="0">
              <a:solidFill>
                <a:schemeClr val="tx1"/>
              </a:solidFill>
            </a:rPr>
            <a:t>or m</a:t>
          </a:r>
          <a:r>
            <a:rPr lang="en-US" sz="2200" b="1" i="1" dirty="0" smtClean="0">
              <a:solidFill>
                <a:schemeClr val="tx1"/>
              </a:solidFill>
            </a:rPr>
            <a:t>ental retardation (intellectual developmental disorder) </a:t>
          </a:r>
          <a:r>
            <a:rPr lang="en-US" sz="2200" b="1" dirty="0" smtClean="0">
              <a:solidFill>
                <a:schemeClr val="tx1"/>
              </a:solidFill>
            </a:rPr>
            <a:t>present? </a:t>
          </a:r>
        </a:p>
        <a:p>
          <a:pPr>
            <a:lnSpc>
              <a:spcPts val="2200"/>
            </a:lnSpc>
            <a:spcAft>
              <a:spcPts val="600"/>
            </a:spcAft>
          </a:pPr>
          <a:r>
            <a:rPr lang="en-US" sz="2200" dirty="0" smtClean="0">
              <a:solidFill>
                <a:schemeClr val="tx1"/>
              </a:solidFill>
            </a:rPr>
            <a:t>Clinicians may or may not also select one of these two conditions.</a:t>
          </a:r>
          <a:endParaRPr lang="en-US" sz="2200" dirty="0">
            <a:solidFill>
              <a:schemeClr val="tx1"/>
            </a:solidFill>
          </a:endParaRPr>
        </a:p>
      </dgm:t>
    </dgm:pt>
    <dgm:pt modelId="{D0694961-0366-477A-ADB1-6ECB65D764F3}" type="parTrans" cxnId="{129FA3F6-30EC-4F86-A294-DC57B85AD03F}">
      <dgm:prSet/>
      <dgm:spPr/>
      <dgm:t>
        <a:bodyPr/>
        <a:lstStyle/>
        <a:p>
          <a:endParaRPr lang="en-US"/>
        </a:p>
      </dgm:t>
    </dgm:pt>
    <dgm:pt modelId="{E5527C15-91CB-430F-A57C-02E32525575A}" type="sibTrans" cxnId="{129FA3F6-30EC-4F86-A294-DC57B85AD03F}">
      <dgm:prSet/>
      <dgm:spPr/>
      <dgm:t>
        <a:bodyPr/>
        <a:lstStyle/>
        <a:p>
          <a:endParaRPr lang="en-US"/>
        </a:p>
      </dgm:t>
    </dgm:pt>
    <dgm:pt modelId="{B1B18373-CC39-4D80-881A-6DA145269580}">
      <dgm:prSet phldrT="[Text]" custT="1"/>
      <dgm:spPr>
        <a:solidFill>
          <a:srgbClr val="F8F6E3"/>
        </a:solidFill>
      </dgm:spPr>
      <dgm:t>
        <a:bodyPr anchor="t"/>
        <a:lstStyle/>
        <a:p>
          <a:pPr>
            <a:lnSpc>
              <a:spcPts val="2200"/>
            </a:lnSpc>
            <a:spcAft>
              <a:spcPts val="600"/>
            </a:spcAft>
          </a:pPr>
          <a:r>
            <a:rPr lang="en-US" sz="2400" b="1" dirty="0" smtClean="0">
              <a:solidFill>
                <a:srgbClr val="A0366C"/>
              </a:solidFill>
            </a:rPr>
            <a:t>Axis III:</a:t>
          </a:r>
        </a:p>
        <a:p>
          <a:pPr>
            <a:lnSpc>
              <a:spcPts val="2200"/>
            </a:lnSpc>
            <a:spcAft>
              <a:spcPts val="600"/>
            </a:spcAft>
          </a:pPr>
          <a:r>
            <a:rPr lang="en-US" sz="2200" b="1" dirty="0" smtClean="0">
              <a:solidFill>
                <a:srgbClr val="A0366C"/>
              </a:solidFill>
            </a:rPr>
            <a:t> </a:t>
          </a:r>
          <a:r>
            <a:rPr lang="en-US" sz="2200" b="1" dirty="0" smtClean="0">
              <a:solidFill>
                <a:schemeClr val="tx1"/>
              </a:solidFill>
            </a:rPr>
            <a:t>Is a g</a:t>
          </a:r>
          <a:r>
            <a:rPr lang="en-US" sz="2200" b="1" i="1" dirty="0" smtClean="0">
              <a:solidFill>
                <a:schemeClr val="tx1"/>
              </a:solidFill>
            </a:rPr>
            <a:t>eneral medical condition</a:t>
          </a:r>
          <a:r>
            <a:rPr lang="en-US" sz="2200" b="1" dirty="0" smtClean="0">
              <a:solidFill>
                <a:schemeClr val="tx1"/>
              </a:solidFill>
            </a:rPr>
            <a:t>, such as diabetes, arthritis, or hypertension also present?</a:t>
          </a:r>
          <a:endParaRPr lang="en-US" sz="2200" b="1" dirty="0">
            <a:solidFill>
              <a:schemeClr val="tx1"/>
            </a:solidFill>
          </a:endParaRPr>
        </a:p>
      </dgm:t>
    </dgm:pt>
    <dgm:pt modelId="{1EB9CD8B-7791-42CB-AD90-E37C54D6BF23}" type="parTrans" cxnId="{F27295E9-5B8A-4362-B93D-DCBA0B8B2C91}">
      <dgm:prSet/>
      <dgm:spPr/>
      <dgm:t>
        <a:bodyPr/>
        <a:lstStyle/>
        <a:p>
          <a:endParaRPr lang="en-US"/>
        </a:p>
      </dgm:t>
    </dgm:pt>
    <dgm:pt modelId="{B14764A0-E74A-4152-ACCF-C895027A1C21}" type="sibTrans" cxnId="{F27295E9-5B8A-4362-B93D-DCBA0B8B2C91}">
      <dgm:prSet/>
      <dgm:spPr/>
      <dgm:t>
        <a:bodyPr/>
        <a:lstStyle/>
        <a:p>
          <a:endParaRPr lang="en-US"/>
        </a:p>
      </dgm:t>
    </dgm:pt>
    <dgm:pt modelId="{5AC25FFB-5B46-4A5F-80C7-0EBA26831F6D}">
      <dgm:prSet phldrT="[Text]" custT="1"/>
      <dgm:spPr>
        <a:solidFill>
          <a:srgbClr val="F8F6E3"/>
        </a:solidFill>
      </dgm:spPr>
      <dgm:t>
        <a:bodyPr anchor="t"/>
        <a:lstStyle/>
        <a:p>
          <a:pPr>
            <a:lnSpc>
              <a:spcPts val="2200"/>
            </a:lnSpc>
            <a:spcAft>
              <a:spcPts val="600"/>
            </a:spcAft>
          </a:pPr>
          <a:r>
            <a:rPr lang="en-US" sz="2400" b="1" dirty="0" smtClean="0">
              <a:solidFill>
                <a:srgbClr val="A0366C"/>
              </a:solidFill>
            </a:rPr>
            <a:t>Axis IV: </a:t>
          </a:r>
        </a:p>
        <a:p>
          <a:pPr>
            <a:lnSpc>
              <a:spcPts val="2200"/>
            </a:lnSpc>
            <a:spcAft>
              <a:spcPts val="600"/>
            </a:spcAft>
          </a:pPr>
          <a:r>
            <a:rPr lang="en-US" sz="2200" b="1" dirty="0" smtClean="0">
              <a:solidFill>
                <a:schemeClr val="tx1"/>
              </a:solidFill>
            </a:rPr>
            <a:t>Are p</a:t>
          </a:r>
          <a:r>
            <a:rPr lang="en-US" sz="2200" b="1" i="1" dirty="0" smtClean="0">
              <a:solidFill>
                <a:schemeClr val="tx1"/>
              </a:solidFill>
            </a:rPr>
            <a:t>sychosocial or environmental problems</a:t>
          </a:r>
          <a:r>
            <a:rPr lang="en-US" sz="2200" b="1" dirty="0" smtClean="0">
              <a:solidFill>
                <a:schemeClr val="tx1"/>
              </a:solidFill>
            </a:rPr>
            <a:t>, such as school or housing issues, also present?</a:t>
          </a:r>
          <a:endParaRPr lang="en-US" sz="2200" b="1" dirty="0">
            <a:solidFill>
              <a:schemeClr val="tx1"/>
            </a:solidFill>
          </a:endParaRPr>
        </a:p>
      </dgm:t>
    </dgm:pt>
    <dgm:pt modelId="{0416DEB9-283E-4901-B3C3-4AA0CBFC4780}" type="parTrans" cxnId="{3F6E9821-EDAD-4C3E-977E-7B5FB83F7BE6}">
      <dgm:prSet/>
      <dgm:spPr/>
      <dgm:t>
        <a:bodyPr/>
        <a:lstStyle/>
        <a:p>
          <a:endParaRPr lang="en-US"/>
        </a:p>
      </dgm:t>
    </dgm:pt>
    <dgm:pt modelId="{4AA1BE82-BC5B-417C-B2D3-0F15CA0D3AF2}" type="sibTrans" cxnId="{3F6E9821-EDAD-4C3E-977E-7B5FB83F7BE6}">
      <dgm:prSet/>
      <dgm:spPr/>
      <dgm:t>
        <a:bodyPr/>
        <a:lstStyle/>
        <a:p>
          <a:endParaRPr lang="en-US"/>
        </a:p>
      </dgm:t>
    </dgm:pt>
    <dgm:pt modelId="{4FCFAE9C-9654-44EE-9C47-A30FC1CB6627}">
      <dgm:prSet phldrT="[Text]" custT="1"/>
      <dgm:spPr>
        <a:solidFill>
          <a:srgbClr val="F8F6E3"/>
        </a:solidFill>
      </dgm:spPr>
      <dgm:t>
        <a:bodyPr anchor="t"/>
        <a:lstStyle/>
        <a:p>
          <a:pPr>
            <a:lnSpc>
              <a:spcPts val="2200"/>
            </a:lnSpc>
            <a:spcAft>
              <a:spcPts val="600"/>
            </a:spcAft>
          </a:pPr>
          <a:r>
            <a:rPr lang="en-US" sz="2400" b="1" dirty="0" smtClean="0">
              <a:solidFill>
                <a:srgbClr val="A0366C"/>
              </a:solidFill>
            </a:rPr>
            <a:t>Axis V: </a:t>
          </a:r>
        </a:p>
        <a:p>
          <a:pPr>
            <a:lnSpc>
              <a:spcPts val="2200"/>
            </a:lnSpc>
            <a:spcAft>
              <a:spcPts val="600"/>
            </a:spcAft>
          </a:pPr>
          <a:r>
            <a:rPr lang="en-US" sz="2200" b="1" dirty="0" smtClean="0">
              <a:solidFill>
                <a:schemeClr val="tx1"/>
              </a:solidFill>
            </a:rPr>
            <a:t>What is the g</a:t>
          </a:r>
          <a:r>
            <a:rPr lang="en-US" sz="2200" b="1" i="1" dirty="0" smtClean="0">
              <a:solidFill>
                <a:schemeClr val="tx1"/>
              </a:solidFill>
            </a:rPr>
            <a:t>lobal assessment </a:t>
          </a:r>
          <a:r>
            <a:rPr lang="en-US" sz="2200" b="1" dirty="0" smtClean="0">
              <a:solidFill>
                <a:schemeClr val="tx1"/>
              </a:solidFill>
            </a:rPr>
            <a:t>of this person’s functioning?</a:t>
          </a:r>
        </a:p>
        <a:p>
          <a:pPr>
            <a:lnSpc>
              <a:spcPts val="2200"/>
            </a:lnSpc>
            <a:spcAft>
              <a:spcPts val="600"/>
            </a:spcAft>
          </a:pPr>
          <a:r>
            <a:rPr lang="en-US" sz="2200" dirty="0" smtClean="0">
              <a:solidFill>
                <a:schemeClr val="tx1"/>
              </a:solidFill>
            </a:rPr>
            <a:t>Clinicians assign a code from</a:t>
          </a:r>
        </a:p>
        <a:p>
          <a:pPr>
            <a:lnSpc>
              <a:spcPts val="2200"/>
            </a:lnSpc>
            <a:spcAft>
              <a:spcPts val="600"/>
            </a:spcAft>
          </a:pPr>
          <a:r>
            <a:rPr lang="en-US" sz="2200" dirty="0" smtClean="0">
              <a:solidFill>
                <a:schemeClr val="tx1"/>
              </a:solidFill>
            </a:rPr>
            <a:t> 0-100.</a:t>
          </a:r>
          <a:endParaRPr lang="en-US" sz="2200" dirty="0">
            <a:solidFill>
              <a:schemeClr val="tx1"/>
            </a:solidFill>
          </a:endParaRPr>
        </a:p>
      </dgm:t>
    </dgm:pt>
    <dgm:pt modelId="{01DE62BA-A8FF-4B1D-81AA-944DC2F0EB83}" type="parTrans" cxnId="{95ED5C74-238B-413E-9EF0-6030FE3F6D86}">
      <dgm:prSet/>
      <dgm:spPr/>
      <dgm:t>
        <a:bodyPr/>
        <a:lstStyle/>
        <a:p>
          <a:endParaRPr lang="en-US"/>
        </a:p>
      </dgm:t>
    </dgm:pt>
    <dgm:pt modelId="{A8DB9ABF-9773-427A-9D06-F7E02371333D}" type="sibTrans" cxnId="{95ED5C74-238B-413E-9EF0-6030FE3F6D86}">
      <dgm:prSet/>
      <dgm:spPr/>
      <dgm:t>
        <a:bodyPr/>
        <a:lstStyle/>
        <a:p>
          <a:endParaRPr lang="en-US"/>
        </a:p>
      </dgm:t>
    </dgm:pt>
    <dgm:pt modelId="{004DEACA-7E40-4795-A745-2EA314BF5894}" type="pres">
      <dgm:prSet presAssocID="{0E0BCCE4-382E-4226-A93B-D82A140BB185}" presName="composite" presStyleCnt="0">
        <dgm:presLayoutVars>
          <dgm:chMax val="1"/>
          <dgm:dir/>
          <dgm:resizeHandles val="exact"/>
        </dgm:presLayoutVars>
      </dgm:prSet>
      <dgm:spPr/>
      <dgm:t>
        <a:bodyPr/>
        <a:lstStyle/>
        <a:p>
          <a:endParaRPr lang="en-US"/>
        </a:p>
      </dgm:t>
    </dgm:pt>
    <dgm:pt modelId="{66EA398A-9236-45EB-8F7E-833B0458797A}" type="pres">
      <dgm:prSet presAssocID="{1F909ABE-3EEB-4540-8E24-510B2E606864}" presName="roof" presStyleLbl="dkBgShp" presStyleIdx="0" presStyleCnt="2" custScaleY="43766" custLinFactNeighborY="-12016"/>
      <dgm:spPr/>
      <dgm:t>
        <a:bodyPr/>
        <a:lstStyle/>
        <a:p>
          <a:endParaRPr lang="en-US"/>
        </a:p>
      </dgm:t>
    </dgm:pt>
    <dgm:pt modelId="{49561692-FF0F-4029-827A-AE7C46102E41}" type="pres">
      <dgm:prSet presAssocID="{1F909ABE-3EEB-4540-8E24-510B2E606864}" presName="pillars" presStyleCnt="0"/>
      <dgm:spPr/>
    </dgm:pt>
    <dgm:pt modelId="{6188DBF8-7142-4382-98CF-231FA8B06A20}" type="pres">
      <dgm:prSet presAssocID="{1F909ABE-3EEB-4540-8E24-510B2E606864}" presName="pillar1" presStyleLbl="node1" presStyleIdx="0" presStyleCnt="5" custScaleX="98612" custScaleY="126112" custLinFactNeighborX="-61" custLinFactNeighborY="-5755">
        <dgm:presLayoutVars>
          <dgm:bulletEnabled val="1"/>
        </dgm:presLayoutVars>
      </dgm:prSet>
      <dgm:spPr/>
      <dgm:t>
        <a:bodyPr/>
        <a:lstStyle/>
        <a:p>
          <a:endParaRPr lang="en-US"/>
        </a:p>
      </dgm:t>
    </dgm:pt>
    <dgm:pt modelId="{E9C97990-572E-4340-8AFA-96E926EEC4D5}" type="pres">
      <dgm:prSet presAssocID="{AA911A2E-4372-4567-8FB0-CC4F56A5B1F0}" presName="pillarX" presStyleLbl="node1" presStyleIdx="1" presStyleCnt="5" custScaleX="117509" custScaleY="126112" custLinFactNeighborX="-61" custLinFactNeighborY="-5755">
        <dgm:presLayoutVars>
          <dgm:bulletEnabled val="1"/>
        </dgm:presLayoutVars>
      </dgm:prSet>
      <dgm:spPr/>
      <dgm:t>
        <a:bodyPr/>
        <a:lstStyle/>
        <a:p>
          <a:endParaRPr lang="en-US"/>
        </a:p>
      </dgm:t>
    </dgm:pt>
    <dgm:pt modelId="{76D4F72B-5E05-49DA-9C81-F715243FECA6}" type="pres">
      <dgm:prSet presAssocID="{B1B18373-CC39-4D80-881A-6DA145269580}" presName="pillarX" presStyleLbl="node1" presStyleIdx="2" presStyleCnt="5" custScaleX="104685" custScaleY="126112" custLinFactNeighborX="-61" custLinFactNeighborY="-5755">
        <dgm:presLayoutVars>
          <dgm:bulletEnabled val="1"/>
        </dgm:presLayoutVars>
      </dgm:prSet>
      <dgm:spPr/>
      <dgm:t>
        <a:bodyPr/>
        <a:lstStyle/>
        <a:p>
          <a:endParaRPr lang="en-US"/>
        </a:p>
      </dgm:t>
    </dgm:pt>
    <dgm:pt modelId="{F4AFA0BA-789F-4681-BA3D-0780226A70D1}" type="pres">
      <dgm:prSet presAssocID="{5AC25FFB-5B46-4A5F-80C7-0EBA26831F6D}" presName="pillarX" presStyleLbl="node1" presStyleIdx="3" presStyleCnt="5" custScaleX="117673" custScaleY="126112" custLinFactNeighborX="-61" custLinFactNeighborY="-5755">
        <dgm:presLayoutVars>
          <dgm:bulletEnabled val="1"/>
        </dgm:presLayoutVars>
      </dgm:prSet>
      <dgm:spPr/>
      <dgm:t>
        <a:bodyPr/>
        <a:lstStyle/>
        <a:p>
          <a:endParaRPr lang="en-US"/>
        </a:p>
      </dgm:t>
    </dgm:pt>
    <dgm:pt modelId="{27E3ADBA-5E6F-4869-B740-D8BF0D0C122E}" type="pres">
      <dgm:prSet presAssocID="{4FCFAE9C-9654-44EE-9C47-A30FC1CB6627}" presName="pillarX" presStyleLbl="node1" presStyleIdx="4" presStyleCnt="5" custScaleX="115464" custScaleY="126112" custLinFactNeighborX="-61" custLinFactNeighborY="-5755">
        <dgm:presLayoutVars>
          <dgm:bulletEnabled val="1"/>
        </dgm:presLayoutVars>
      </dgm:prSet>
      <dgm:spPr/>
      <dgm:t>
        <a:bodyPr/>
        <a:lstStyle/>
        <a:p>
          <a:endParaRPr lang="en-US"/>
        </a:p>
      </dgm:t>
    </dgm:pt>
    <dgm:pt modelId="{A3869F15-F5D0-4C94-A7B5-8F972CD7D63F}" type="pres">
      <dgm:prSet presAssocID="{1F909ABE-3EEB-4540-8E24-510B2E606864}" presName="base" presStyleLbl="dkBgShp" presStyleIdx="1" presStyleCnt="2" custLinFactNeighborY="11751"/>
      <dgm:spPr>
        <a:solidFill>
          <a:schemeClr val="tx1"/>
        </a:solidFill>
      </dgm:spPr>
    </dgm:pt>
  </dgm:ptLst>
  <dgm:cxnLst>
    <dgm:cxn modelId="{E8C62925-E348-B341-98C6-3BF4E77F57BC}" type="presOf" srcId="{1F909ABE-3EEB-4540-8E24-510B2E606864}" destId="{66EA398A-9236-45EB-8F7E-833B0458797A}" srcOrd="0" destOrd="0" presId="urn:microsoft.com/office/officeart/2005/8/layout/hList3"/>
    <dgm:cxn modelId="{95ED5C74-238B-413E-9EF0-6030FE3F6D86}" srcId="{1F909ABE-3EEB-4540-8E24-510B2E606864}" destId="{4FCFAE9C-9654-44EE-9C47-A30FC1CB6627}" srcOrd="4" destOrd="0" parTransId="{01DE62BA-A8FF-4B1D-81AA-944DC2F0EB83}" sibTransId="{A8DB9ABF-9773-427A-9D06-F7E02371333D}"/>
    <dgm:cxn modelId="{AB2D3F47-1A56-5440-A604-D90C03F5DF03}" type="presOf" srcId="{D530CA33-6407-40AF-B1CB-07E3CE2585C9}" destId="{6188DBF8-7142-4382-98CF-231FA8B06A20}" srcOrd="0" destOrd="0" presId="urn:microsoft.com/office/officeart/2005/8/layout/hList3"/>
    <dgm:cxn modelId="{3F6E9821-EDAD-4C3E-977E-7B5FB83F7BE6}" srcId="{1F909ABE-3EEB-4540-8E24-510B2E606864}" destId="{5AC25FFB-5B46-4A5F-80C7-0EBA26831F6D}" srcOrd="3" destOrd="0" parTransId="{0416DEB9-283E-4901-B3C3-4AA0CBFC4780}" sibTransId="{4AA1BE82-BC5B-417C-B2D3-0F15CA0D3AF2}"/>
    <dgm:cxn modelId="{129FA3F6-30EC-4F86-A294-DC57B85AD03F}" srcId="{1F909ABE-3EEB-4540-8E24-510B2E606864}" destId="{AA911A2E-4372-4567-8FB0-CC4F56A5B1F0}" srcOrd="1" destOrd="0" parTransId="{D0694961-0366-477A-ADB1-6ECB65D764F3}" sibTransId="{E5527C15-91CB-430F-A57C-02E32525575A}"/>
    <dgm:cxn modelId="{70879743-A229-D740-B246-87BF0D0DE6AD}" type="presOf" srcId="{0E0BCCE4-382E-4226-A93B-D82A140BB185}" destId="{004DEACA-7E40-4795-A745-2EA314BF5894}" srcOrd="0" destOrd="0" presId="urn:microsoft.com/office/officeart/2005/8/layout/hList3"/>
    <dgm:cxn modelId="{EA3834ED-131C-E640-B48C-ABF39B5B3F06}" type="presOf" srcId="{B1B18373-CC39-4D80-881A-6DA145269580}" destId="{76D4F72B-5E05-49DA-9C81-F715243FECA6}" srcOrd="0" destOrd="0" presId="urn:microsoft.com/office/officeart/2005/8/layout/hList3"/>
    <dgm:cxn modelId="{F27295E9-5B8A-4362-B93D-DCBA0B8B2C91}" srcId="{1F909ABE-3EEB-4540-8E24-510B2E606864}" destId="{B1B18373-CC39-4D80-881A-6DA145269580}" srcOrd="2" destOrd="0" parTransId="{1EB9CD8B-7791-42CB-AD90-E37C54D6BF23}" sibTransId="{B14764A0-E74A-4152-ACCF-C895027A1C21}"/>
    <dgm:cxn modelId="{02A5D50B-917A-407B-B572-25CF626886D8}" srcId="{1F909ABE-3EEB-4540-8E24-510B2E606864}" destId="{D530CA33-6407-40AF-B1CB-07E3CE2585C9}" srcOrd="0" destOrd="0" parTransId="{2DB717DB-6AC7-45E1-87F3-37F3420E2BDC}" sibTransId="{256DA5C5-CEC3-4199-B58E-3F7BCFC263CA}"/>
    <dgm:cxn modelId="{4A16D7EF-1048-AA41-9663-9FC37E6A79FA}" type="presOf" srcId="{AA911A2E-4372-4567-8FB0-CC4F56A5B1F0}" destId="{E9C97990-572E-4340-8AFA-96E926EEC4D5}" srcOrd="0" destOrd="0" presId="urn:microsoft.com/office/officeart/2005/8/layout/hList3"/>
    <dgm:cxn modelId="{1C10F116-1961-F649-9F99-4E3D07D43AAC}" type="presOf" srcId="{4FCFAE9C-9654-44EE-9C47-A30FC1CB6627}" destId="{27E3ADBA-5E6F-4869-B740-D8BF0D0C122E}" srcOrd="0" destOrd="0" presId="urn:microsoft.com/office/officeart/2005/8/layout/hList3"/>
    <dgm:cxn modelId="{7B07BFEA-0D13-4136-ABA5-03773B23B960}" srcId="{0E0BCCE4-382E-4226-A93B-D82A140BB185}" destId="{1F909ABE-3EEB-4540-8E24-510B2E606864}" srcOrd="0" destOrd="0" parTransId="{F7ECA755-FB7E-4FAA-A0B5-CE30AA2C73E6}" sibTransId="{EDC6515E-1C4A-45D2-97C6-E41E5BCC2DFE}"/>
    <dgm:cxn modelId="{CCD17545-8B69-F746-8FEE-6403F33AFDC9}" type="presOf" srcId="{5AC25FFB-5B46-4A5F-80C7-0EBA26831F6D}" destId="{F4AFA0BA-789F-4681-BA3D-0780226A70D1}" srcOrd="0" destOrd="0" presId="urn:microsoft.com/office/officeart/2005/8/layout/hList3"/>
    <dgm:cxn modelId="{6E4CE298-15A2-AD44-AE26-3A1D288AA834}" type="presParOf" srcId="{004DEACA-7E40-4795-A745-2EA314BF5894}" destId="{66EA398A-9236-45EB-8F7E-833B0458797A}" srcOrd="0" destOrd="0" presId="urn:microsoft.com/office/officeart/2005/8/layout/hList3"/>
    <dgm:cxn modelId="{9AF3C6F6-3415-3F48-846D-3A1467D1E2E9}" type="presParOf" srcId="{004DEACA-7E40-4795-A745-2EA314BF5894}" destId="{49561692-FF0F-4029-827A-AE7C46102E41}" srcOrd="1" destOrd="0" presId="urn:microsoft.com/office/officeart/2005/8/layout/hList3"/>
    <dgm:cxn modelId="{8D97DA62-6781-5D41-85E2-0AA626E4D76B}" type="presParOf" srcId="{49561692-FF0F-4029-827A-AE7C46102E41}" destId="{6188DBF8-7142-4382-98CF-231FA8B06A20}" srcOrd="0" destOrd="0" presId="urn:microsoft.com/office/officeart/2005/8/layout/hList3"/>
    <dgm:cxn modelId="{8071CAB2-4D3A-9148-9D08-AD5C3F3F52E1}" type="presParOf" srcId="{49561692-FF0F-4029-827A-AE7C46102E41}" destId="{E9C97990-572E-4340-8AFA-96E926EEC4D5}" srcOrd="1" destOrd="0" presId="urn:microsoft.com/office/officeart/2005/8/layout/hList3"/>
    <dgm:cxn modelId="{9CC3DB7E-2F97-4D48-96DA-5CF5473FEAA4}" type="presParOf" srcId="{49561692-FF0F-4029-827A-AE7C46102E41}" destId="{76D4F72B-5E05-49DA-9C81-F715243FECA6}" srcOrd="2" destOrd="0" presId="urn:microsoft.com/office/officeart/2005/8/layout/hList3"/>
    <dgm:cxn modelId="{5E79F806-B089-0447-9773-70E6AA2A1FD5}" type="presParOf" srcId="{49561692-FF0F-4029-827A-AE7C46102E41}" destId="{F4AFA0BA-789F-4681-BA3D-0780226A70D1}" srcOrd="3" destOrd="0" presId="urn:microsoft.com/office/officeart/2005/8/layout/hList3"/>
    <dgm:cxn modelId="{5C1D583A-EF4F-A74C-8EB7-6D4463BDB3B9}" type="presParOf" srcId="{49561692-FF0F-4029-827A-AE7C46102E41}" destId="{27E3ADBA-5E6F-4869-B740-D8BF0D0C122E}" srcOrd="4" destOrd="0" presId="urn:microsoft.com/office/officeart/2005/8/layout/hList3"/>
    <dgm:cxn modelId="{AD194FC3-BC5F-E341-94C7-D6F8FB75528A}" type="presParOf" srcId="{004DEACA-7E40-4795-A745-2EA314BF5894}" destId="{A3869F15-F5D0-4C94-A7B5-8F972CD7D63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4BFA8-2CD2-4EC5-A0B6-D21723F3030D}" type="doc">
      <dgm:prSet loTypeId="urn:microsoft.com/office/officeart/2005/8/layout/vList3#1" loCatId="list" qsTypeId="urn:microsoft.com/office/officeart/2005/8/quickstyle/simple1#2" qsCatId="simple" csTypeId="urn:microsoft.com/office/officeart/2005/8/colors/accent1_2#2" csCatId="accent1" phldr="1"/>
      <dgm:spPr/>
      <dgm:t>
        <a:bodyPr/>
        <a:lstStyle/>
        <a:p>
          <a:endParaRPr lang="en-US"/>
        </a:p>
      </dgm:t>
    </dgm:pt>
    <dgm:pt modelId="{F3124546-1537-4389-B0C9-956685D331FB}">
      <dgm:prSet custT="1"/>
      <dgm:spPr>
        <a:solidFill>
          <a:srgbClr val="A0366C"/>
        </a:solidFill>
      </dgm:spPr>
      <dgm:t>
        <a:bodyPr/>
        <a:lstStyle/>
        <a:p>
          <a:pPr rtl="0">
            <a:lnSpc>
              <a:spcPts val="2600"/>
            </a:lnSpc>
            <a:spcAft>
              <a:spcPts val="0"/>
            </a:spcAft>
          </a:pPr>
          <a:r>
            <a:rPr lang="en-US" sz="2800" dirty="0" smtClean="0">
              <a:solidFill>
                <a:srgbClr val="F8F6E3"/>
              </a:solidFill>
            </a:rPr>
            <a:t>GAD: Generalized anxiety disorder</a:t>
          </a:r>
          <a:endParaRPr lang="en-US" sz="2800" dirty="0">
            <a:solidFill>
              <a:srgbClr val="F8F6E3"/>
            </a:solidFill>
          </a:endParaRPr>
        </a:p>
      </dgm:t>
    </dgm:pt>
    <dgm:pt modelId="{BA3885A1-34B6-4056-88BE-E6C883A8555C}" type="parTrans" cxnId="{620DDDB5-E2EA-4BB6-9780-8CA2D9BE6C98}">
      <dgm:prSet/>
      <dgm:spPr/>
      <dgm:t>
        <a:bodyPr/>
        <a:lstStyle/>
        <a:p>
          <a:endParaRPr lang="en-US"/>
        </a:p>
      </dgm:t>
    </dgm:pt>
    <dgm:pt modelId="{E927CA45-1D65-4D30-AB57-B31BA2727E62}" type="sibTrans" cxnId="{620DDDB5-E2EA-4BB6-9780-8CA2D9BE6C98}">
      <dgm:prSet/>
      <dgm:spPr/>
      <dgm:t>
        <a:bodyPr/>
        <a:lstStyle/>
        <a:p>
          <a:endParaRPr lang="en-US"/>
        </a:p>
      </dgm:t>
    </dgm:pt>
    <dgm:pt modelId="{71F6E37B-B359-456C-AD0D-9D5AED620E28}">
      <dgm:prSet custT="1"/>
      <dgm:spPr>
        <a:solidFill>
          <a:srgbClr val="A0366C"/>
        </a:solidFill>
      </dgm:spPr>
      <dgm:t>
        <a:bodyPr/>
        <a:lstStyle/>
        <a:p>
          <a:pPr rtl="0">
            <a:lnSpc>
              <a:spcPts val="2600"/>
            </a:lnSpc>
            <a:spcAft>
              <a:spcPts val="0"/>
            </a:spcAft>
          </a:pPr>
          <a:r>
            <a:rPr lang="en-US" sz="2800" dirty="0" smtClean="0">
              <a:solidFill>
                <a:srgbClr val="F8F6E3"/>
              </a:solidFill>
            </a:rPr>
            <a:t>Panic disorder</a:t>
          </a:r>
          <a:endParaRPr lang="en-US" sz="2800" dirty="0">
            <a:solidFill>
              <a:srgbClr val="F8F6E3"/>
            </a:solidFill>
          </a:endParaRPr>
        </a:p>
      </dgm:t>
    </dgm:pt>
    <dgm:pt modelId="{CAFFB1E9-66DF-427B-93D1-965F4A0D95D5}" type="parTrans" cxnId="{D8665B69-FFD4-4232-A41A-1765CE8F1BF0}">
      <dgm:prSet/>
      <dgm:spPr/>
      <dgm:t>
        <a:bodyPr/>
        <a:lstStyle/>
        <a:p>
          <a:endParaRPr lang="en-US"/>
        </a:p>
      </dgm:t>
    </dgm:pt>
    <dgm:pt modelId="{6BA30937-DFD7-4CB8-BF5D-C0F1B74FD889}" type="sibTrans" cxnId="{D8665B69-FFD4-4232-A41A-1765CE8F1BF0}">
      <dgm:prSet/>
      <dgm:spPr/>
      <dgm:t>
        <a:bodyPr/>
        <a:lstStyle/>
        <a:p>
          <a:endParaRPr lang="en-US"/>
        </a:p>
      </dgm:t>
    </dgm:pt>
    <dgm:pt modelId="{41433664-ECA2-4141-8D51-8A53E403AA58}">
      <dgm:prSet custT="1"/>
      <dgm:spPr>
        <a:solidFill>
          <a:srgbClr val="A0366C"/>
        </a:solidFill>
      </dgm:spPr>
      <dgm:t>
        <a:bodyPr/>
        <a:lstStyle/>
        <a:p>
          <a:pPr rtl="0">
            <a:lnSpc>
              <a:spcPts val="2600"/>
            </a:lnSpc>
            <a:spcAft>
              <a:spcPts val="0"/>
            </a:spcAft>
          </a:pPr>
          <a:r>
            <a:rPr lang="en-US" sz="2800" dirty="0" smtClean="0">
              <a:solidFill>
                <a:srgbClr val="F8F6E3"/>
              </a:solidFill>
            </a:rPr>
            <a:t>Phobias</a:t>
          </a:r>
          <a:endParaRPr lang="en-US" sz="2800" dirty="0">
            <a:solidFill>
              <a:srgbClr val="F8F6E3"/>
            </a:solidFill>
          </a:endParaRPr>
        </a:p>
      </dgm:t>
    </dgm:pt>
    <dgm:pt modelId="{52BD2C92-88C4-4363-B587-9D0B817105A5}" type="parTrans" cxnId="{5F0D157A-4C17-4A20-9C28-FA69513DC154}">
      <dgm:prSet/>
      <dgm:spPr/>
      <dgm:t>
        <a:bodyPr/>
        <a:lstStyle/>
        <a:p>
          <a:endParaRPr lang="en-US"/>
        </a:p>
      </dgm:t>
    </dgm:pt>
    <dgm:pt modelId="{C1B10B28-386C-4934-B37A-1AF8B41C5B4C}" type="sibTrans" cxnId="{5F0D157A-4C17-4A20-9C28-FA69513DC154}">
      <dgm:prSet/>
      <dgm:spPr/>
      <dgm:t>
        <a:bodyPr/>
        <a:lstStyle/>
        <a:p>
          <a:endParaRPr lang="en-US"/>
        </a:p>
      </dgm:t>
    </dgm:pt>
    <dgm:pt modelId="{7486DC86-6CDC-4A01-B9F9-115A502D1E5C}">
      <dgm:prSet custT="1"/>
      <dgm:spPr>
        <a:solidFill>
          <a:srgbClr val="A0366C"/>
        </a:solidFill>
      </dgm:spPr>
      <dgm:t>
        <a:bodyPr/>
        <a:lstStyle/>
        <a:p>
          <a:pPr rtl="0">
            <a:lnSpc>
              <a:spcPts val="2600"/>
            </a:lnSpc>
            <a:spcAft>
              <a:spcPts val="0"/>
            </a:spcAft>
          </a:pPr>
          <a:r>
            <a:rPr lang="en-US" sz="2800" dirty="0" smtClean="0">
              <a:solidFill>
                <a:srgbClr val="F8F6E3"/>
              </a:solidFill>
            </a:rPr>
            <a:t>OCD: Obsessive-compulsive disorder</a:t>
          </a:r>
          <a:endParaRPr lang="en-US" sz="2800" dirty="0">
            <a:solidFill>
              <a:srgbClr val="F8F6E3"/>
            </a:solidFill>
          </a:endParaRPr>
        </a:p>
      </dgm:t>
    </dgm:pt>
    <dgm:pt modelId="{C10F6D6A-C262-4298-8CBA-CD0C24C75CB6}" type="parTrans" cxnId="{91B1F352-1172-44E7-885F-5BF0451566BF}">
      <dgm:prSet/>
      <dgm:spPr/>
      <dgm:t>
        <a:bodyPr/>
        <a:lstStyle/>
        <a:p>
          <a:endParaRPr lang="en-US"/>
        </a:p>
      </dgm:t>
    </dgm:pt>
    <dgm:pt modelId="{B3BE8E01-0916-482C-B294-53477D14444D}" type="sibTrans" cxnId="{91B1F352-1172-44E7-885F-5BF0451566BF}">
      <dgm:prSet/>
      <dgm:spPr/>
      <dgm:t>
        <a:bodyPr/>
        <a:lstStyle/>
        <a:p>
          <a:endParaRPr lang="en-US"/>
        </a:p>
      </dgm:t>
    </dgm:pt>
    <dgm:pt modelId="{8F810C24-6BFF-4344-82CD-DEE7BEB02F2A}">
      <dgm:prSet custT="1"/>
      <dgm:spPr>
        <a:solidFill>
          <a:srgbClr val="A0366C"/>
        </a:solidFill>
      </dgm:spPr>
      <dgm:t>
        <a:bodyPr/>
        <a:lstStyle/>
        <a:p>
          <a:pPr rtl="0">
            <a:lnSpc>
              <a:spcPts val="2600"/>
            </a:lnSpc>
            <a:spcAft>
              <a:spcPts val="0"/>
            </a:spcAft>
          </a:pPr>
          <a:r>
            <a:rPr lang="en-US" sz="2800" dirty="0" smtClean="0">
              <a:solidFill>
                <a:srgbClr val="F8F6E3"/>
              </a:solidFill>
            </a:rPr>
            <a:t>PTSD: Post-traumatic stress disorder</a:t>
          </a:r>
          <a:endParaRPr lang="en-US" sz="2800" dirty="0">
            <a:solidFill>
              <a:srgbClr val="F8F6E3"/>
            </a:solidFill>
          </a:endParaRPr>
        </a:p>
      </dgm:t>
    </dgm:pt>
    <dgm:pt modelId="{917F513E-5E73-40DB-AC15-514DEC7D83EC}" type="parTrans" cxnId="{D10BDA5B-8866-4756-84A4-CD1D0F6C9466}">
      <dgm:prSet/>
      <dgm:spPr/>
      <dgm:t>
        <a:bodyPr/>
        <a:lstStyle/>
        <a:p>
          <a:endParaRPr lang="en-US"/>
        </a:p>
      </dgm:t>
    </dgm:pt>
    <dgm:pt modelId="{11D874DD-517D-4A29-8CFE-0256E6351F65}" type="sibTrans" cxnId="{D10BDA5B-8866-4756-84A4-CD1D0F6C9466}">
      <dgm:prSet/>
      <dgm:spPr/>
      <dgm:t>
        <a:bodyPr/>
        <a:lstStyle/>
        <a:p>
          <a:endParaRPr lang="en-US"/>
        </a:p>
      </dgm:t>
    </dgm:pt>
    <dgm:pt modelId="{38E16AB8-18F9-4069-B1B1-5EB21486CAEF}" type="pres">
      <dgm:prSet presAssocID="{A8C4BFA8-2CD2-4EC5-A0B6-D21723F3030D}" presName="linearFlow" presStyleCnt="0">
        <dgm:presLayoutVars>
          <dgm:dir/>
          <dgm:resizeHandles val="exact"/>
        </dgm:presLayoutVars>
      </dgm:prSet>
      <dgm:spPr/>
      <dgm:t>
        <a:bodyPr/>
        <a:lstStyle/>
        <a:p>
          <a:endParaRPr lang="en-US"/>
        </a:p>
      </dgm:t>
    </dgm:pt>
    <dgm:pt modelId="{D2F92319-B4C4-45A9-8BBE-94824DE4166B}" type="pres">
      <dgm:prSet presAssocID="{F3124546-1537-4389-B0C9-956685D331FB}" presName="composite" presStyleCnt="0"/>
      <dgm:spPr/>
    </dgm:pt>
    <dgm:pt modelId="{436DACD1-4295-4472-AFAB-7394F62C2D90}" type="pres">
      <dgm:prSet presAssocID="{F3124546-1537-4389-B0C9-956685D331FB}" presName="imgShp" presStyleLbl="fgImgPlace1" presStyleIdx="0" presStyleCnt="5"/>
      <dgm:spPr>
        <a:solidFill>
          <a:srgbClr val="F36F21"/>
        </a:solidFill>
        <a:ln>
          <a:solidFill>
            <a:schemeClr val="tx1"/>
          </a:solidFill>
        </a:ln>
      </dgm:spPr>
    </dgm:pt>
    <dgm:pt modelId="{DFC4C1B9-656D-4C37-A532-AF68FE4C81E1}" type="pres">
      <dgm:prSet presAssocID="{F3124546-1537-4389-B0C9-956685D331FB}" presName="txShp" presStyleLbl="node1" presStyleIdx="0" presStyleCnt="5">
        <dgm:presLayoutVars>
          <dgm:bulletEnabled val="1"/>
        </dgm:presLayoutVars>
      </dgm:prSet>
      <dgm:spPr/>
      <dgm:t>
        <a:bodyPr/>
        <a:lstStyle/>
        <a:p>
          <a:endParaRPr lang="en-US"/>
        </a:p>
      </dgm:t>
    </dgm:pt>
    <dgm:pt modelId="{1DD36A51-40C3-409A-9A17-AEFDC076383F}" type="pres">
      <dgm:prSet presAssocID="{E927CA45-1D65-4D30-AB57-B31BA2727E62}" presName="spacing" presStyleCnt="0"/>
      <dgm:spPr/>
    </dgm:pt>
    <dgm:pt modelId="{27C197D0-F8C0-4433-89FE-2BD3BADDF6B3}" type="pres">
      <dgm:prSet presAssocID="{71F6E37B-B359-456C-AD0D-9D5AED620E28}" presName="composite" presStyleCnt="0"/>
      <dgm:spPr/>
    </dgm:pt>
    <dgm:pt modelId="{BC3EE3C7-B37C-41DC-BB2E-189EB9B864EC}" type="pres">
      <dgm:prSet presAssocID="{71F6E37B-B359-456C-AD0D-9D5AED620E28}" presName="imgShp" presStyleLbl="fgImgPlace1" presStyleIdx="1" presStyleCnt="5"/>
      <dgm:spPr>
        <a:solidFill>
          <a:srgbClr val="444EA2"/>
        </a:solidFill>
        <a:ln>
          <a:solidFill>
            <a:schemeClr val="tx1"/>
          </a:solidFill>
        </a:ln>
      </dgm:spPr>
    </dgm:pt>
    <dgm:pt modelId="{3B55E185-8E45-47D8-A996-D6C51DFD3C5B}" type="pres">
      <dgm:prSet presAssocID="{71F6E37B-B359-456C-AD0D-9D5AED620E28}" presName="txShp" presStyleLbl="node1" presStyleIdx="1" presStyleCnt="5">
        <dgm:presLayoutVars>
          <dgm:bulletEnabled val="1"/>
        </dgm:presLayoutVars>
      </dgm:prSet>
      <dgm:spPr/>
      <dgm:t>
        <a:bodyPr/>
        <a:lstStyle/>
        <a:p>
          <a:endParaRPr lang="en-US"/>
        </a:p>
      </dgm:t>
    </dgm:pt>
    <dgm:pt modelId="{24EB3CBB-52DA-4DC6-8D0A-65987832F475}" type="pres">
      <dgm:prSet presAssocID="{6BA30937-DFD7-4CB8-BF5D-C0F1B74FD889}" presName="spacing" presStyleCnt="0"/>
      <dgm:spPr/>
    </dgm:pt>
    <dgm:pt modelId="{BEE13656-DDC9-4F2B-96AB-FB16FE7F21B3}" type="pres">
      <dgm:prSet presAssocID="{41433664-ECA2-4141-8D51-8A53E403AA58}" presName="composite" presStyleCnt="0"/>
      <dgm:spPr/>
    </dgm:pt>
    <dgm:pt modelId="{DA5EF5F5-9369-4324-98E1-366B0E84FF30}" type="pres">
      <dgm:prSet presAssocID="{41433664-ECA2-4141-8D51-8A53E403AA58}" presName="imgShp" presStyleLbl="fgImgPlace1" presStyleIdx="2" presStyleCnt="5"/>
      <dgm:spPr>
        <a:solidFill>
          <a:srgbClr val="AA7A2B"/>
        </a:solidFill>
        <a:ln>
          <a:solidFill>
            <a:schemeClr val="tx1"/>
          </a:solidFill>
        </a:ln>
      </dgm:spPr>
    </dgm:pt>
    <dgm:pt modelId="{0EA6842A-B2C3-4FB0-BD4B-D3089365327A}" type="pres">
      <dgm:prSet presAssocID="{41433664-ECA2-4141-8D51-8A53E403AA58}" presName="txShp" presStyleLbl="node1" presStyleIdx="2" presStyleCnt="5">
        <dgm:presLayoutVars>
          <dgm:bulletEnabled val="1"/>
        </dgm:presLayoutVars>
      </dgm:prSet>
      <dgm:spPr/>
      <dgm:t>
        <a:bodyPr/>
        <a:lstStyle/>
        <a:p>
          <a:endParaRPr lang="en-US"/>
        </a:p>
      </dgm:t>
    </dgm:pt>
    <dgm:pt modelId="{404B6BA0-7862-485B-A195-DD70A0BABD5C}" type="pres">
      <dgm:prSet presAssocID="{C1B10B28-386C-4934-B37A-1AF8B41C5B4C}" presName="spacing" presStyleCnt="0"/>
      <dgm:spPr/>
    </dgm:pt>
    <dgm:pt modelId="{A709C518-8D8A-4ED4-A503-DA9794F069F4}" type="pres">
      <dgm:prSet presAssocID="{7486DC86-6CDC-4A01-B9F9-115A502D1E5C}" presName="composite" presStyleCnt="0"/>
      <dgm:spPr/>
    </dgm:pt>
    <dgm:pt modelId="{F246782D-49AA-4DDB-84CD-6E2D73DC24C4}" type="pres">
      <dgm:prSet presAssocID="{7486DC86-6CDC-4A01-B9F9-115A502D1E5C}" presName="imgShp" presStyleLbl="fgImgPlace1" presStyleIdx="3" presStyleCnt="5"/>
      <dgm:spPr>
        <a:solidFill>
          <a:schemeClr val="accent3">
            <a:lumMod val="75000"/>
          </a:schemeClr>
        </a:solidFill>
        <a:ln>
          <a:solidFill>
            <a:schemeClr val="tx1"/>
          </a:solidFill>
        </a:ln>
      </dgm:spPr>
    </dgm:pt>
    <dgm:pt modelId="{6BBA4798-F5E3-4DFE-A433-0E39E4DC0016}" type="pres">
      <dgm:prSet presAssocID="{7486DC86-6CDC-4A01-B9F9-115A502D1E5C}" presName="txShp" presStyleLbl="node1" presStyleIdx="3" presStyleCnt="5">
        <dgm:presLayoutVars>
          <dgm:bulletEnabled val="1"/>
        </dgm:presLayoutVars>
      </dgm:prSet>
      <dgm:spPr/>
      <dgm:t>
        <a:bodyPr/>
        <a:lstStyle/>
        <a:p>
          <a:endParaRPr lang="en-US"/>
        </a:p>
      </dgm:t>
    </dgm:pt>
    <dgm:pt modelId="{D970A23E-BAF1-42F8-9DC1-AA0B6B52C334}" type="pres">
      <dgm:prSet presAssocID="{B3BE8E01-0916-482C-B294-53477D14444D}" presName="spacing" presStyleCnt="0"/>
      <dgm:spPr/>
    </dgm:pt>
    <dgm:pt modelId="{A6DCDD60-AF07-4EC1-83B7-F2709214BF74}" type="pres">
      <dgm:prSet presAssocID="{8F810C24-6BFF-4344-82CD-DEE7BEB02F2A}" presName="composite" presStyleCnt="0"/>
      <dgm:spPr/>
    </dgm:pt>
    <dgm:pt modelId="{75EDF553-AC54-4130-8354-5F13A2DFFC3C}" type="pres">
      <dgm:prSet presAssocID="{8F810C24-6BFF-4344-82CD-DEE7BEB02F2A}" presName="imgShp" presStyleLbl="fgImgPlace1" presStyleIdx="4" presStyleCnt="5"/>
      <dgm:spPr>
        <a:solidFill>
          <a:srgbClr val="3AA082"/>
        </a:solidFill>
        <a:ln>
          <a:solidFill>
            <a:schemeClr val="tx1"/>
          </a:solidFill>
        </a:ln>
      </dgm:spPr>
    </dgm:pt>
    <dgm:pt modelId="{7657B9FF-E7FB-4461-8BE4-0C06146A7569}" type="pres">
      <dgm:prSet presAssocID="{8F810C24-6BFF-4344-82CD-DEE7BEB02F2A}" presName="txShp" presStyleLbl="node1" presStyleIdx="4" presStyleCnt="5">
        <dgm:presLayoutVars>
          <dgm:bulletEnabled val="1"/>
        </dgm:presLayoutVars>
      </dgm:prSet>
      <dgm:spPr/>
      <dgm:t>
        <a:bodyPr/>
        <a:lstStyle/>
        <a:p>
          <a:endParaRPr lang="en-US"/>
        </a:p>
      </dgm:t>
    </dgm:pt>
  </dgm:ptLst>
  <dgm:cxnLst>
    <dgm:cxn modelId="{91B1F352-1172-44E7-885F-5BF0451566BF}" srcId="{A8C4BFA8-2CD2-4EC5-A0B6-D21723F3030D}" destId="{7486DC86-6CDC-4A01-B9F9-115A502D1E5C}" srcOrd="3" destOrd="0" parTransId="{C10F6D6A-C262-4298-8CBA-CD0C24C75CB6}" sibTransId="{B3BE8E01-0916-482C-B294-53477D14444D}"/>
    <dgm:cxn modelId="{D10BDA5B-8866-4756-84A4-CD1D0F6C9466}" srcId="{A8C4BFA8-2CD2-4EC5-A0B6-D21723F3030D}" destId="{8F810C24-6BFF-4344-82CD-DEE7BEB02F2A}" srcOrd="4" destOrd="0" parTransId="{917F513E-5E73-40DB-AC15-514DEC7D83EC}" sibTransId="{11D874DD-517D-4A29-8CFE-0256E6351F65}"/>
    <dgm:cxn modelId="{304E60B7-9D3A-884B-814E-661DD1CC41A8}" type="presOf" srcId="{8F810C24-6BFF-4344-82CD-DEE7BEB02F2A}" destId="{7657B9FF-E7FB-4461-8BE4-0C06146A7569}" srcOrd="0" destOrd="0" presId="urn:microsoft.com/office/officeart/2005/8/layout/vList3#1"/>
    <dgm:cxn modelId="{664AD305-E6FF-2A47-9FFE-074C204EDFE9}" type="presOf" srcId="{41433664-ECA2-4141-8D51-8A53E403AA58}" destId="{0EA6842A-B2C3-4FB0-BD4B-D3089365327A}" srcOrd="0" destOrd="0" presId="urn:microsoft.com/office/officeart/2005/8/layout/vList3#1"/>
    <dgm:cxn modelId="{093A46A2-3442-A44A-B6BE-C8D70591B47C}" type="presOf" srcId="{F3124546-1537-4389-B0C9-956685D331FB}" destId="{DFC4C1B9-656D-4C37-A532-AF68FE4C81E1}" srcOrd="0" destOrd="0" presId="urn:microsoft.com/office/officeart/2005/8/layout/vList3#1"/>
    <dgm:cxn modelId="{5F0D157A-4C17-4A20-9C28-FA69513DC154}" srcId="{A8C4BFA8-2CD2-4EC5-A0B6-D21723F3030D}" destId="{41433664-ECA2-4141-8D51-8A53E403AA58}" srcOrd="2" destOrd="0" parTransId="{52BD2C92-88C4-4363-B587-9D0B817105A5}" sibTransId="{C1B10B28-386C-4934-B37A-1AF8B41C5B4C}"/>
    <dgm:cxn modelId="{D8665B69-FFD4-4232-A41A-1765CE8F1BF0}" srcId="{A8C4BFA8-2CD2-4EC5-A0B6-D21723F3030D}" destId="{71F6E37B-B359-456C-AD0D-9D5AED620E28}" srcOrd="1" destOrd="0" parTransId="{CAFFB1E9-66DF-427B-93D1-965F4A0D95D5}" sibTransId="{6BA30937-DFD7-4CB8-BF5D-C0F1B74FD889}"/>
    <dgm:cxn modelId="{D14221D0-A02D-1E46-8A79-E324E8105EF9}" type="presOf" srcId="{7486DC86-6CDC-4A01-B9F9-115A502D1E5C}" destId="{6BBA4798-F5E3-4DFE-A433-0E39E4DC0016}" srcOrd="0" destOrd="0" presId="urn:microsoft.com/office/officeart/2005/8/layout/vList3#1"/>
    <dgm:cxn modelId="{B84AD3D2-18D9-CE42-9EE4-E6D603D95717}" type="presOf" srcId="{A8C4BFA8-2CD2-4EC5-A0B6-D21723F3030D}" destId="{38E16AB8-18F9-4069-B1B1-5EB21486CAEF}" srcOrd="0" destOrd="0" presId="urn:microsoft.com/office/officeart/2005/8/layout/vList3#1"/>
    <dgm:cxn modelId="{34EB6ECA-1A9D-6842-B469-C4F9CB42DC9D}" type="presOf" srcId="{71F6E37B-B359-456C-AD0D-9D5AED620E28}" destId="{3B55E185-8E45-47D8-A996-D6C51DFD3C5B}" srcOrd="0" destOrd="0" presId="urn:microsoft.com/office/officeart/2005/8/layout/vList3#1"/>
    <dgm:cxn modelId="{620DDDB5-E2EA-4BB6-9780-8CA2D9BE6C98}" srcId="{A8C4BFA8-2CD2-4EC5-A0B6-D21723F3030D}" destId="{F3124546-1537-4389-B0C9-956685D331FB}" srcOrd="0" destOrd="0" parTransId="{BA3885A1-34B6-4056-88BE-E6C883A8555C}" sibTransId="{E927CA45-1D65-4D30-AB57-B31BA2727E62}"/>
    <dgm:cxn modelId="{27A8BB32-A79D-CA4A-B6AB-9BB6019D81CD}" type="presParOf" srcId="{38E16AB8-18F9-4069-B1B1-5EB21486CAEF}" destId="{D2F92319-B4C4-45A9-8BBE-94824DE4166B}" srcOrd="0" destOrd="0" presId="urn:microsoft.com/office/officeart/2005/8/layout/vList3#1"/>
    <dgm:cxn modelId="{BCFB9163-3BF9-7348-AC3C-E3EF543187CD}" type="presParOf" srcId="{D2F92319-B4C4-45A9-8BBE-94824DE4166B}" destId="{436DACD1-4295-4472-AFAB-7394F62C2D90}" srcOrd="0" destOrd="0" presId="urn:microsoft.com/office/officeart/2005/8/layout/vList3#1"/>
    <dgm:cxn modelId="{36221B6E-D002-804A-84FC-FEA472BA888C}" type="presParOf" srcId="{D2F92319-B4C4-45A9-8BBE-94824DE4166B}" destId="{DFC4C1B9-656D-4C37-A532-AF68FE4C81E1}" srcOrd="1" destOrd="0" presId="urn:microsoft.com/office/officeart/2005/8/layout/vList3#1"/>
    <dgm:cxn modelId="{D4D95306-36E3-0F49-85A4-318DEEA58A5F}" type="presParOf" srcId="{38E16AB8-18F9-4069-B1B1-5EB21486CAEF}" destId="{1DD36A51-40C3-409A-9A17-AEFDC076383F}" srcOrd="1" destOrd="0" presId="urn:microsoft.com/office/officeart/2005/8/layout/vList3#1"/>
    <dgm:cxn modelId="{6480A55E-71D3-3C42-B7EF-D613C2CBAAB1}" type="presParOf" srcId="{38E16AB8-18F9-4069-B1B1-5EB21486CAEF}" destId="{27C197D0-F8C0-4433-89FE-2BD3BADDF6B3}" srcOrd="2" destOrd="0" presId="urn:microsoft.com/office/officeart/2005/8/layout/vList3#1"/>
    <dgm:cxn modelId="{1CB2B417-1105-474E-94F0-113C0640A42D}" type="presParOf" srcId="{27C197D0-F8C0-4433-89FE-2BD3BADDF6B3}" destId="{BC3EE3C7-B37C-41DC-BB2E-189EB9B864EC}" srcOrd="0" destOrd="0" presId="urn:microsoft.com/office/officeart/2005/8/layout/vList3#1"/>
    <dgm:cxn modelId="{47F4C669-7B3B-9043-8C2E-17AE0A157A55}" type="presParOf" srcId="{27C197D0-F8C0-4433-89FE-2BD3BADDF6B3}" destId="{3B55E185-8E45-47D8-A996-D6C51DFD3C5B}" srcOrd="1" destOrd="0" presId="urn:microsoft.com/office/officeart/2005/8/layout/vList3#1"/>
    <dgm:cxn modelId="{2AE5D70B-04FD-EF4C-9F98-CB6C66462ED8}" type="presParOf" srcId="{38E16AB8-18F9-4069-B1B1-5EB21486CAEF}" destId="{24EB3CBB-52DA-4DC6-8D0A-65987832F475}" srcOrd="3" destOrd="0" presId="urn:microsoft.com/office/officeart/2005/8/layout/vList3#1"/>
    <dgm:cxn modelId="{35800614-E19D-4D41-95F8-18A968F5B35A}" type="presParOf" srcId="{38E16AB8-18F9-4069-B1B1-5EB21486CAEF}" destId="{BEE13656-DDC9-4F2B-96AB-FB16FE7F21B3}" srcOrd="4" destOrd="0" presId="urn:microsoft.com/office/officeart/2005/8/layout/vList3#1"/>
    <dgm:cxn modelId="{F167F385-0B5B-F34D-9D8D-4B2FB7052A55}" type="presParOf" srcId="{BEE13656-DDC9-4F2B-96AB-FB16FE7F21B3}" destId="{DA5EF5F5-9369-4324-98E1-366B0E84FF30}" srcOrd="0" destOrd="0" presId="urn:microsoft.com/office/officeart/2005/8/layout/vList3#1"/>
    <dgm:cxn modelId="{016C195E-7954-A343-BC5D-ADE76A89CC26}" type="presParOf" srcId="{BEE13656-DDC9-4F2B-96AB-FB16FE7F21B3}" destId="{0EA6842A-B2C3-4FB0-BD4B-D3089365327A}" srcOrd="1" destOrd="0" presId="urn:microsoft.com/office/officeart/2005/8/layout/vList3#1"/>
    <dgm:cxn modelId="{362080FC-E2C9-1143-86AC-63F6AA2C2631}" type="presParOf" srcId="{38E16AB8-18F9-4069-B1B1-5EB21486CAEF}" destId="{404B6BA0-7862-485B-A195-DD70A0BABD5C}" srcOrd="5" destOrd="0" presId="urn:microsoft.com/office/officeart/2005/8/layout/vList3#1"/>
    <dgm:cxn modelId="{AB9DF8B4-3AF1-1E46-818D-40D8A3B396F5}" type="presParOf" srcId="{38E16AB8-18F9-4069-B1B1-5EB21486CAEF}" destId="{A709C518-8D8A-4ED4-A503-DA9794F069F4}" srcOrd="6" destOrd="0" presId="urn:microsoft.com/office/officeart/2005/8/layout/vList3#1"/>
    <dgm:cxn modelId="{0ECC6351-0377-084B-990B-3953ABB2844C}" type="presParOf" srcId="{A709C518-8D8A-4ED4-A503-DA9794F069F4}" destId="{F246782D-49AA-4DDB-84CD-6E2D73DC24C4}" srcOrd="0" destOrd="0" presId="urn:microsoft.com/office/officeart/2005/8/layout/vList3#1"/>
    <dgm:cxn modelId="{8354157A-A7EA-E745-8081-09A759A742BD}" type="presParOf" srcId="{A709C518-8D8A-4ED4-A503-DA9794F069F4}" destId="{6BBA4798-F5E3-4DFE-A433-0E39E4DC0016}" srcOrd="1" destOrd="0" presId="urn:microsoft.com/office/officeart/2005/8/layout/vList3#1"/>
    <dgm:cxn modelId="{34799BC9-F66A-A647-B468-E2AED04C2557}" type="presParOf" srcId="{38E16AB8-18F9-4069-B1B1-5EB21486CAEF}" destId="{D970A23E-BAF1-42F8-9DC1-AA0B6B52C334}" srcOrd="7" destOrd="0" presId="urn:microsoft.com/office/officeart/2005/8/layout/vList3#1"/>
    <dgm:cxn modelId="{1B531DBB-A603-484E-B6CB-06CD2B726251}" type="presParOf" srcId="{38E16AB8-18F9-4069-B1B1-5EB21486CAEF}" destId="{A6DCDD60-AF07-4EC1-83B7-F2709214BF74}" srcOrd="8" destOrd="0" presId="urn:microsoft.com/office/officeart/2005/8/layout/vList3#1"/>
    <dgm:cxn modelId="{35CCB675-3C75-7849-B28F-1CDE6DA49F6C}" type="presParOf" srcId="{A6DCDD60-AF07-4EC1-83B7-F2709214BF74}" destId="{75EDF553-AC54-4130-8354-5F13A2DFFC3C}" srcOrd="0" destOrd="0" presId="urn:microsoft.com/office/officeart/2005/8/layout/vList3#1"/>
    <dgm:cxn modelId="{ED690ED4-D54C-144F-A7BE-02BB9DC26BFF}" type="presParOf" srcId="{A6DCDD60-AF07-4EC1-83B7-F2709214BF74}" destId="{7657B9FF-E7FB-4461-8BE4-0C06146A7569}"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A398A-9236-45EB-8F7E-833B0458797A}">
      <dsp:nvSpPr>
        <dsp:cNvPr id="0" name=""/>
        <dsp:cNvSpPr/>
      </dsp:nvSpPr>
      <dsp:spPr>
        <a:xfrm>
          <a:off x="0" y="6"/>
          <a:ext cx="9144000" cy="786385"/>
        </a:xfrm>
        <a:prstGeom prst="rect">
          <a:avLst/>
        </a:prstGeom>
        <a:solidFill>
          <a:schemeClr val="tx1"/>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ts val="2600"/>
            </a:lnSpc>
            <a:spcBef>
              <a:spcPct val="0"/>
            </a:spcBef>
            <a:spcAft>
              <a:spcPts val="0"/>
            </a:spcAft>
          </a:pPr>
          <a:r>
            <a:rPr lang="en-US" sz="2800" kern="1200" dirty="0" smtClean="0">
              <a:solidFill>
                <a:srgbClr val="F8F6E3"/>
              </a:solidFill>
            </a:rPr>
            <a:t>The DSM suggests describing someone not just with a label but with a </a:t>
          </a:r>
          <a:r>
            <a:rPr lang="en-US" sz="2800" b="1" kern="1200" dirty="0" smtClean="0">
              <a:solidFill>
                <a:srgbClr val="F8F6E3"/>
              </a:solidFill>
            </a:rPr>
            <a:t>five-part picture.</a:t>
          </a:r>
          <a:endParaRPr lang="en-US" sz="2800" kern="1200" dirty="0">
            <a:solidFill>
              <a:srgbClr val="F8F6E3"/>
            </a:solidFill>
          </a:endParaRPr>
        </a:p>
      </dsp:txBody>
      <dsp:txXfrm>
        <a:off x="0" y="6"/>
        <a:ext cx="9144000" cy="786385"/>
      </dsp:txXfrm>
    </dsp:sp>
    <dsp:sp modelId="{6188DBF8-7142-4382-98CF-231FA8B06A20}">
      <dsp:nvSpPr>
        <dsp:cNvPr id="0" name=""/>
        <dsp:cNvSpPr/>
      </dsp:nvSpPr>
      <dsp:spPr>
        <a:xfrm>
          <a:off x="1629" y="797710"/>
          <a:ext cx="1626861" cy="4758548"/>
        </a:xfrm>
        <a:prstGeom prst="rect">
          <a:avLst/>
        </a:prstGeom>
        <a:solidFill>
          <a:srgbClr val="F8F6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ts val="2200"/>
            </a:lnSpc>
            <a:spcBef>
              <a:spcPct val="0"/>
            </a:spcBef>
            <a:spcAft>
              <a:spcPts val="600"/>
            </a:spcAft>
          </a:pPr>
          <a:r>
            <a:rPr lang="en-US" sz="2400" b="1" kern="1200" dirty="0" smtClean="0">
              <a:solidFill>
                <a:srgbClr val="A0366C"/>
              </a:solidFill>
            </a:rPr>
            <a:t>Axis I:</a:t>
          </a:r>
        </a:p>
        <a:p>
          <a:pPr lvl="0" algn="ctr" defTabSz="1066800">
            <a:lnSpc>
              <a:spcPts val="2200"/>
            </a:lnSpc>
            <a:spcBef>
              <a:spcPct val="0"/>
            </a:spcBef>
            <a:spcAft>
              <a:spcPts val="600"/>
            </a:spcAft>
          </a:pPr>
          <a:r>
            <a:rPr lang="en-US" sz="2200" b="1" kern="1200" dirty="0" smtClean="0">
              <a:solidFill>
                <a:srgbClr val="A0366C"/>
              </a:solidFill>
            </a:rPr>
            <a:t> </a:t>
          </a:r>
          <a:r>
            <a:rPr lang="en-US" sz="2200" b="1" kern="1200" dirty="0" smtClean="0">
              <a:solidFill>
                <a:schemeClr val="tx1"/>
              </a:solidFill>
            </a:rPr>
            <a:t>Is a c</a:t>
          </a:r>
          <a:r>
            <a:rPr lang="en-US" sz="2200" b="1" i="1" kern="1200" dirty="0" smtClean="0">
              <a:solidFill>
                <a:schemeClr val="tx1"/>
              </a:solidFill>
            </a:rPr>
            <a:t>linical syndrome </a:t>
          </a:r>
          <a:r>
            <a:rPr lang="en-US" sz="2200" b="1" kern="1200" dirty="0" smtClean="0">
              <a:solidFill>
                <a:schemeClr val="tx1"/>
              </a:solidFill>
            </a:rPr>
            <a:t>present? </a:t>
          </a:r>
        </a:p>
        <a:p>
          <a:pPr lvl="0" algn="ctr" defTabSz="1066800">
            <a:lnSpc>
              <a:spcPts val="2200"/>
            </a:lnSpc>
            <a:spcBef>
              <a:spcPct val="0"/>
            </a:spcBef>
            <a:spcAft>
              <a:spcPts val="600"/>
            </a:spcAft>
          </a:pPr>
          <a:r>
            <a:rPr lang="en-US" sz="2200" kern="1200" dirty="0" smtClean="0">
              <a:solidFill>
                <a:schemeClr val="tx1"/>
              </a:solidFill>
            </a:rPr>
            <a:t>Using specifically defined criteria, clinicians may select none, one, or more syndromes.</a:t>
          </a:r>
          <a:endParaRPr lang="en-US" sz="2200" kern="1200" dirty="0">
            <a:solidFill>
              <a:schemeClr val="tx1"/>
            </a:solidFill>
          </a:endParaRPr>
        </a:p>
      </dsp:txBody>
      <dsp:txXfrm>
        <a:off x="1629" y="797710"/>
        <a:ext cx="1626861" cy="4758548"/>
      </dsp:txXfrm>
    </dsp:sp>
    <dsp:sp modelId="{E9C97990-572E-4340-8AFA-96E926EEC4D5}">
      <dsp:nvSpPr>
        <dsp:cNvPr id="0" name=""/>
        <dsp:cNvSpPr/>
      </dsp:nvSpPr>
      <dsp:spPr>
        <a:xfrm>
          <a:off x="1628490" y="797710"/>
          <a:ext cx="1938616" cy="4758548"/>
        </a:xfrm>
        <a:prstGeom prst="rect">
          <a:avLst/>
        </a:prstGeom>
        <a:solidFill>
          <a:srgbClr val="F8F6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ts val="2200"/>
            </a:lnSpc>
            <a:spcBef>
              <a:spcPct val="0"/>
            </a:spcBef>
            <a:spcAft>
              <a:spcPts val="600"/>
            </a:spcAft>
          </a:pPr>
          <a:r>
            <a:rPr lang="en-US" sz="2400" b="1" kern="1200" dirty="0" smtClean="0">
              <a:solidFill>
                <a:srgbClr val="A0366C"/>
              </a:solidFill>
            </a:rPr>
            <a:t>Axis II: </a:t>
          </a:r>
        </a:p>
        <a:p>
          <a:pPr lvl="0" algn="ctr" defTabSz="1066800">
            <a:lnSpc>
              <a:spcPts val="2200"/>
            </a:lnSpc>
            <a:spcBef>
              <a:spcPct val="0"/>
            </a:spcBef>
            <a:spcAft>
              <a:spcPts val="600"/>
            </a:spcAft>
          </a:pPr>
          <a:r>
            <a:rPr lang="en-US" sz="2200" b="1" kern="1200" dirty="0" smtClean="0">
              <a:solidFill>
                <a:schemeClr val="tx1"/>
              </a:solidFill>
            </a:rPr>
            <a:t>Is a p</a:t>
          </a:r>
          <a:r>
            <a:rPr lang="en-US" sz="2200" b="1" i="1" kern="1200" dirty="0" smtClean="0">
              <a:solidFill>
                <a:schemeClr val="tx1"/>
              </a:solidFill>
            </a:rPr>
            <a:t>ersonality disorder </a:t>
          </a:r>
          <a:r>
            <a:rPr lang="en-US" sz="2200" b="1" kern="1200" dirty="0" smtClean="0">
              <a:solidFill>
                <a:schemeClr val="tx1"/>
              </a:solidFill>
            </a:rPr>
            <a:t>or m</a:t>
          </a:r>
          <a:r>
            <a:rPr lang="en-US" sz="2200" b="1" i="1" kern="1200" dirty="0" smtClean="0">
              <a:solidFill>
                <a:schemeClr val="tx1"/>
              </a:solidFill>
            </a:rPr>
            <a:t>ental retardation (intellectual developmental disorder) </a:t>
          </a:r>
          <a:r>
            <a:rPr lang="en-US" sz="2200" b="1" kern="1200" dirty="0" smtClean="0">
              <a:solidFill>
                <a:schemeClr val="tx1"/>
              </a:solidFill>
            </a:rPr>
            <a:t>present? </a:t>
          </a:r>
        </a:p>
        <a:p>
          <a:pPr lvl="0" algn="ctr" defTabSz="1066800">
            <a:lnSpc>
              <a:spcPts val="2200"/>
            </a:lnSpc>
            <a:spcBef>
              <a:spcPct val="0"/>
            </a:spcBef>
            <a:spcAft>
              <a:spcPts val="600"/>
            </a:spcAft>
          </a:pPr>
          <a:r>
            <a:rPr lang="en-US" sz="2200" kern="1200" dirty="0" smtClean="0">
              <a:solidFill>
                <a:schemeClr val="tx1"/>
              </a:solidFill>
            </a:rPr>
            <a:t>Clinicians may or may not also select one of these two conditions.</a:t>
          </a:r>
          <a:endParaRPr lang="en-US" sz="2200" kern="1200" dirty="0">
            <a:solidFill>
              <a:schemeClr val="tx1"/>
            </a:solidFill>
          </a:endParaRPr>
        </a:p>
      </dsp:txBody>
      <dsp:txXfrm>
        <a:off x="1628490" y="797710"/>
        <a:ext cx="1938616" cy="4758548"/>
      </dsp:txXfrm>
    </dsp:sp>
    <dsp:sp modelId="{76D4F72B-5E05-49DA-9C81-F715243FECA6}">
      <dsp:nvSpPr>
        <dsp:cNvPr id="0" name=""/>
        <dsp:cNvSpPr/>
      </dsp:nvSpPr>
      <dsp:spPr>
        <a:xfrm>
          <a:off x="3567106" y="797710"/>
          <a:ext cx="1727051" cy="4758548"/>
        </a:xfrm>
        <a:prstGeom prst="rect">
          <a:avLst/>
        </a:prstGeom>
        <a:solidFill>
          <a:srgbClr val="F8F6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ts val="2200"/>
            </a:lnSpc>
            <a:spcBef>
              <a:spcPct val="0"/>
            </a:spcBef>
            <a:spcAft>
              <a:spcPts val="600"/>
            </a:spcAft>
          </a:pPr>
          <a:r>
            <a:rPr lang="en-US" sz="2400" b="1" kern="1200" dirty="0" smtClean="0">
              <a:solidFill>
                <a:srgbClr val="A0366C"/>
              </a:solidFill>
            </a:rPr>
            <a:t>Axis III:</a:t>
          </a:r>
        </a:p>
        <a:p>
          <a:pPr lvl="0" algn="ctr" defTabSz="1066800">
            <a:lnSpc>
              <a:spcPts val="2200"/>
            </a:lnSpc>
            <a:spcBef>
              <a:spcPct val="0"/>
            </a:spcBef>
            <a:spcAft>
              <a:spcPts val="600"/>
            </a:spcAft>
          </a:pPr>
          <a:r>
            <a:rPr lang="en-US" sz="2200" b="1" kern="1200" dirty="0" smtClean="0">
              <a:solidFill>
                <a:srgbClr val="A0366C"/>
              </a:solidFill>
            </a:rPr>
            <a:t> </a:t>
          </a:r>
          <a:r>
            <a:rPr lang="en-US" sz="2200" b="1" kern="1200" dirty="0" smtClean="0">
              <a:solidFill>
                <a:schemeClr val="tx1"/>
              </a:solidFill>
            </a:rPr>
            <a:t>Is a g</a:t>
          </a:r>
          <a:r>
            <a:rPr lang="en-US" sz="2200" b="1" i="1" kern="1200" dirty="0" smtClean="0">
              <a:solidFill>
                <a:schemeClr val="tx1"/>
              </a:solidFill>
            </a:rPr>
            <a:t>eneral medical condition</a:t>
          </a:r>
          <a:r>
            <a:rPr lang="en-US" sz="2200" b="1" kern="1200" dirty="0" smtClean="0">
              <a:solidFill>
                <a:schemeClr val="tx1"/>
              </a:solidFill>
            </a:rPr>
            <a:t>, such as diabetes, arthritis, or hypertension also present?</a:t>
          </a:r>
          <a:endParaRPr lang="en-US" sz="2200" b="1" kern="1200" dirty="0">
            <a:solidFill>
              <a:schemeClr val="tx1"/>
            </a:solidFill>
          </a:endParaRPr>
        </a:p>
      </dsp:txBody>
      <dsp:txXfrm>
        <a:off x="3567106" y="797710"/>
        <a:ext cx="1727051" cy="4758548"/>
      </dsp:txXfrm>
    </dsp:sp>
    <dsp:sp modelId="{F4AFA0BA-789F-4681-BA3D-0780226A70D1}">
      <dsp:nvSpPr>
        <dsp:cNvPr id="0" name=""/>
        <dsp:cNvSpPr/>
      </dsp:nvSpPr>
      <dsp:spPr>
        <a:xfrm>
          <a:off x="5294157" y="797710"/>
          <a:ext cx="1941321" cy="4758548"/>
        </a:xfrm>
        <a:prstGeom prst="rect">
          <a:avLst/>
        </a:prstGeom>
        <a:solidFill>
          <a:srgbClr val="F8F6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ts val="2200"/>
            </a:lnSpc>
            <a:spcBef>
              <a:spcPct val="0"/>
            </a:spcBef>
            <a:spcAft>
              <a:spcPts val="600"/>
            </a:spcAft>
          </a:pPr>
          <a:r>
            <a:rPr lang="en-US" sz="2400" b="1" kern="1200" dirty="0" smtClean="0">
              <a:solidFill>
                <a:srgbClr val="A0366C"/>
              </a:solidFill>
            </a:rPr>
            <a:t>Axis IV: </a:t>
          </a:r>
        </a:p>
        <a:p>
          <a:pPr lvl="0" algn="ctr" defTabSz="1066800">
            <a:lnSpc>
              <a:spcPts val="2200"/>
            </a:lnSpc>
            <a:spcBef>
              <a:spcPct val="0"/>
            </a:spcBef>
            <a:spcAft>
              <a:spcPts val="600"/>
            </a:spcAft>
          </a:pPr>
          <a:r>
            <a:rPr lang="en-US" sz="2200" b="1" kern="1200" dirty="0" smtClean="0">
              <a:solidFill>
                <a:schemeClr val="tx1"/>
              </a:solidFill>
            </a:rPr>
            <a:t>Are p</a:t>
          </a:r>
          <a:r>
            <a:rPr lang="en-US" sz="2200" b="1" i="1" kern="1200" dirty="0" smtClean="0">
              <a:solidFill>
                <a:schemeClr val="tx1"/>
              </a:solidFill>
            </a:rPr>
            <a:t>sychosocial or environmental problems</a:t>
          </a:r>
          <a:r>
            <a:rPr lang="en-US" sz="2200" b="1" kern="1200" dirty="0" smtClean="0">
              <a:solidFill>
                <a:schemeClr val="tx1"/>
              </a:solidFill>
            </a:rPr>
            <a:t>, such as school or housing issues, also present?</a:t>
          </a:r>
          <a:endParaRPr lang="en-US" sz="2200" b="1" kern="1200" dirty="0">
            <a:solidFill>
              <a:schemeClr val="tx1"/>
            </a:solidFill>
          </a:endParaRPr>
        </a:p>
      </dsp:txBody>
      <dsp:txXfrm>
        <a:off x="5294157" y="797710"/>
        <a:ext cx="1941321" cy="4758548"/>
      </dsp:txXfrm>
    </dsp:sp>
    <dsp:sp modelId="{27E3ADBA-5E6F-4869-B740-D8BF0D0C122E}">
      <dsp:nvSpPr>
        <dsp:cNvPr id="0" name=""/>
        <dsp:cNvSpPr/>
      </dsp:nvSpPr>
      <dsp:spPr>
        <a:xfrm>
          <a:off x="7235479" y="797710"/>
          <a:ext cx="1904878" cy="4758548"/>
        </a:xfrm>
        <a:prstGeom prst="rect">
          <a:avLst/>
        </a:prstGeom>
        <a:solidFill>
          <a:srgbClr val="F8F6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ts val="2200"/>
            </a:lnSpc>
            <a:spcBef>
              <a:spcPct val="0"/>
            </a:spcBef>
            <a:spcAft>
              <a:spcPts val="600"/>
            </a:spcAft>
          </a:pPr>
          <a:r>
            <a:rPr lang="en-US" sz="2400" b="1" kern="1200" dirty="0" smtClean="0">
              <a:solidFill>
                <a:srgbClr val="A0366C"/>
              </a:solidFill>
            </a:rPr>
            <a:t>Axis V: </a:t>
          </a:r>
        </a:p>
        <a:p>
          <a:pPr lvl="0" algn="ctr" defTabSz="1066800">
            <a:lnSpc>
              <a:spcPts val="2200"/>
            </a:lnSpc>
            <a:spcBef>
              <a:spcPct val="0"/>
            </a:spcBef>
            <a:spcAft>
              <a:spcPts val="600"/>
            </a:spcAft>
          </a:pPr>
          <a:r>
            <a:rPr lang="en-US" sz="2200" b="1" kern="1200" dirty="0" smtClean="0">
              <a:solidFill>
                <a:schemeClr val="tx1"/>
              </a:solidFill>
            </a:rPr>
            <a:t>What is the g</a:t>
          </a:r>
          <a:r>
            <a:rPr lang="en-US" sz="2200" b="1" i="1" kern="1200" dirty="0" smtClean="0">
              <a:solidFill>
                <a:schemeClr val="tx1"/>
              </a:solidFill>
            </a:rPr>
            <a:t>lobal assessment </a:t>
          </a:r>
          <a:r>
            <a:rPr lang="en-US" sz="2200" b="1" kern="1200" dirty="0" smtClean="0">
              <a:solidFill>
                <a:schemeClr val="tx1"/>
              </a:solidFill>
            </a:rPr>
            <a:t>of this person’s functioning?</a:t>
          </a:r>
        </a:p>
        <a:p>
          <a:pPr lvl="0" algn="ctr" defTabSz="1066800">
            <a:lnSpc>
              <a:spcPts val="2200"/>
            </a:lnSpc>
            <a:spcBef>
              <a:spcPct val="0"/>
            </a:spcBef>
            <a:spcAft>
              <a:spcPts val="600"/>
            </a:spcAft>
          </a:pPr>
          <a:r>
            <a:rPr lang="en-US" sz="2200" kern="1200" dirty="0" smtClean="0">
              <a:solidFill>
                <a:schemeClr val="tx1"/>
              </a:solidFill>
            </a:rPr>
            <a:t>Clinicians assign a code from</a:t>
          </a:r>
        </a:p>
        <a:p>
          <a:pPr lvl="0" algn="ctr" defTabSz="1066800">
            <a:lnSpc>
              <a:spcPts val="2200"/>
            </a:lnSpc>
            <a:spcBef>
              <a:spcPct val="0"/>
            </a:spcBef>
            <a:spcAft>
              <a:spcPts val="600"/>
            </a:spcAft>
          </a:pPr>
          <a:r>
            <a:rPr lang="en-US" sz="2200" kern="1200" dirty="0" smtClean="0">
              <a:solidFill>
                <a:schemeClr val="tx1"/>
              </a:solidFill>
            </a:rPr>
            <a:t> 0-100.</a:t>
          </a:r>
          <a:endParaRPr lang="en-US" sz="2200" kern="1200" dirty="0">
            <a:solidFill>
              <a:schemeClr val="tx1"/>
            </a:solidFill>
          </a:endParaRPr>
        </a:p>
      </dsp:txBody>
      <dsp:txXfrm>
        <a:off x="7235479" y="797710"/>
        <a:ext cx="1904878" cy="4758548"/>
      </dsp:txXfrm>
    </dsp:sp>
    <dsp:sp modelId="{A3869F15-F5D0-4C94-A7B5-8F972CD7D63F}">
      <dsp:nvSpPr>
        <dsp:cNvPr id="0" name=""/>
        <dsp:cNvSpPr/>
      </dsp:nvSpPr>
      <dsp:spPr>
        <a:xfrm>
          <a:off x="0" y="5330038"/>
          <a:ext cx="9144000" cy="419252"/>
        </a:xfrm>
        <a:prstGeom prst="rect">
          <a:avLst/>
        </a:prstGeom>
        <a:solidFill>
          <a:schemeClr val="tx1"/>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4C1B9-656D-4C37-A532-AF68FE4C81E1}">
      <dsp:nvSpPr>
        <dsp:cNvPr id="0" name=""/>
        <dsp:cNvSpPr/>
      </dsp:nvSpPr>
      <dsp:spPr>
        <a:xfrm rot="10800000">
          <a:off x="1709240" y="1305"/>
          <a:ext cx="6017583" cy="774135"/>
        </a:xfrm>
        <a:prstGeom prst="homePlate">
          <a:avLst/>
        </a:prstGeom>
        <a:solidFill>
          <a:srgbClr val="A036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2" tIns="106680" rIns="199136" bIns="106680" numCol="1" spcCol="1270" anchor="ctr" anchorCtr="0">
          <a:noAutofit/>
        </a:bodyPr>
        <a:lstStyle/>
        <a:p>
          <a:pPr lvl="0" algn="ctr" defTabSz="1244600" rtl="0">
            <a:lnSpc>
              <a:spcPts val="2600"/>
            </a:lnSpc>
            <a:spcBef>
              <a:spcPct val="0"/>
            </a:spcBef>
            <a:spcAft>
              <a:spcPts val="0"/>
            </a:spcAft>
          </a:pPr>
          <a:r>
            <a:rPr lang="en-US" sz="2800" kern="1200" dirty="0" smtClean="0">
              <a:solidFill>
                <a:srgbClr val="F8F6E3"/>
              </a:solidFill>
            </a:rPr>
            <a:t>GAD: Generalized anxiety disorder</a:t>
          </a:r>
          <a:endParaRPr lang="en-US" sz="2800" kern="1200" dirty="0">
            <a:solidFill>
              <a:srgbClr val="F8F6E3"/>
            </a:solidFill>
          </a:endParaRPr>
        </a:p>
      </dsp:txBody>
      <dsp:txXfrm rot="10800000">
        <a:off x="1902774" y="1305"/>
        <a:ext cx="5824049" cy="774135"/>
      </dsp:txXfrm>
    </dsp:sp>
    <dsp:sp modelId="{436DACD1-4295-4472-AFAB-7394F62C2D90}">
      <dsp:nvSpPr>
        <dsp:cNvPr id="0" name=""/>
        <dsp:cNvSpPr/>
      </dsp:nvSpPr>
      <dsp:spPr>
        <a:xfrm>
          <a:off x="1322173" y="1305"/>
          <a:ext cx="774135" cy="774135"/>
        </a:xfrm>
        <a:prstGeom prst="ellipse">
          <a:avLst/>
        </a:prstGeom>
        <a:solidFill>
          <a:srgbClr val="F36F2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3B55E185-8E45-47D8-A996-D6C51DFD3C5B}">
      <dsp:nvSpPr>
        <dsp:cNvPr id="0" name=""/>
        <dsp:cNvSpPr/>
      </dsp:nvSpPr>
      <dsp:spPr>
        <a:xfrm rot="10800000">
          <a:off x="1709240" y="1006526"/>
          <a:ext cx="6017583" cy="774135"/>
        </a:xfrm>
        <a:prstGeom prst="homePlate">
          <a:avLst/>
        </a:prstGeom>
        <a:solidFill>
          <a:srgbClr val="A036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2" tIns="106680" rIns="199136" bIns="106680" numCol="1" spcCol="1270" anchor="ctr" anchorCtr="0">
          <a:noAutofit/>
        </a:bodyPr>
        <a:lstStyle/>
        <a:p>
          <a:pPr lvl="0" algn="ctr" defTabSz="1244600" rtl="0">
            <a:lnSpc>
              <a:spcPts val="2600"/>
            </a:lnSpc>
            <a:spcBef>
              <a:spcPct val="0"/>
            </a:spcBef>
            <a:spcAft>
              <a:spcPts val="0"/>
            </a:spcAft>
          </a:pPr>
          <a:r>
            <a:rPr lang="en-US" sz="2800" kern="1200" dirty="0" smtClean="0">
              <a:solidFill>
                <a:srgbClr val="F8F6E3"/>
              </a:solidFill>
            </a:rPr>
            <a:t>Panic disorder</a:t>
          </a:r>
          <a:endParaRPr lang="en-US" sz="2800" kern="1200" dirty="0">
            <a:solidFill>
              <a:srgbClr val="F8F6E3"/>
            </a:solidFill>
          </a:endParaRPr>
        </a:p>
      </dsp:txBody>
      <dsp:txXfrm rot="10800000">
        <a:off x="1902774" y="1006526"/>
        <a:ext cx="5824049" cy="774135"/>
      </dsp:txXfrm>
    </dsp:sp>
    <dsp:sp modelId="{BC3EE3C7-B37C-41DC-BB2E-189EB9B864EC}">
      <dsp:nvSpPr>
        <dsp:cNvPr id="0" name=""/>
        <dsp:cNvSpPr/>
      </dsp:nvSpPr>
      <dsp:spPr>
        <a:xfrm>
          <a:off x="1322173" y="1006526"/>
          <a:ext cx="774135" cy="774135"/>
        </a:xfrm>
        <a:prstGeom prst="ellipse">
          <a:avLst/>
        </a:prstGeom>
        <a:solidFill>
          <a:srgbClr val="444EA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0EA6842A-B2C3-4FB0-BD4B-D3089365327A}">
      <dsp:nvSpPr>
        <dsp:cNvPr id="0" name=""/>
        <dsp:cNvSpPr/>
      </dsp:nvSpPr>
      <dsp:spPr>
        <a:xfrm rot="10800000">
          <a:off x="1709240" y="2011747"/>
          <a:ext cx="6017583" cy="774135"/>
        </a:xfrm>
        <a:prstGeom prst="homePlate">
          <a:avLst/>
        </a:prstGeom>
        <a:solidFill>
          <a:srgbClr val="A036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2" tIns="106680" rIns="199136" bIns="106680" numCol="1" spcCol="1270" anchor="ctr" anchorCtr="0">
          <a:noAutofit/>
        </a:bodyPr>
        <a:lstStyle/>
        <a:p>
          <a:pPr lvl="0" algn="ctr" defTabSz="1244600" rtl="0">
            <a:lnSpc>
              <a:spcPts val="2600"/>
            </a:lnSpc>
            <a:spcBef>
              <a:spcPct val="0"/>
            </a:spcBef>
            <a:spcAft>
              <a:spcPts val="0"/>
            </a:spcAft>
          </a:pPr>
          <a:r>
            <a:rPr lang="en-US" sz="2800" kern="1200" dirty="0" smtClean="0">
              <a:solidFill>
                <a:srgbClr val="F8F6E3"/>
              </a:solidFill>
            </a:rPr>
            <a:t>Phobias</a:t>
          </a:r>
          <a:endParaRPr lang="en-US" sz="2800" kern="1200" dirty="0">
            <a:solidFill>
              <a:srgbClr val="F8F6E3"/>
            </a:solidFill>
          </a:endParaRPr>
        </a:p>
      </dsp:txBody>
      <dsp:txXfrm rot="10800000">
        <a:off x="1902774" y="2011747"/>
        <a:ext cx="5824049" cy="774135"/>
      </dsp:txXfrm>
    </dsp:sp>
    <dsp:sp modelId="{DA5EF5F5-9369-4324-98E1-366B0E84FF30}">
      <dsp:nvSpPr>
        <dsp:cNvPr id="0" name=""/>
        <dsp:cNvSpPr/>
      </dsp:nvSpPr>
      <dsp:spPr>
        <a:xfrm>
          <a:off x="1322173" y="2011747"/>
          <a:ext cx="774135" cy="774135"/>
        </a:xfrm>
        <a:prstGeom prst="ellipse">
          <a:avLst/>
        </a:prstGeom>
        <a:solidFill>
          <a:srgbClr val="AA7A2B"/>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6BBA4798-F5E3-4DFE-A433-0E39E4DC0016}">
      <dsp:nvSpPr>
        <dsp:cNvPr id="0" name=""/>
        <dsp:cNvSpPr/>
      </dsp:nvSpPr>
      <dsp:spPr>
        <a:xfrm rot="10800000">
          <a:off x="1709240" y="3016967"/>
          <a:ext cx="6017583" cy="774135"/>
        </a:xfrm>
        <a:prstGeom prst="homePlate">
          <a:avLst/>
        </a:prstGeom>
        <a:solidFill>
          <a:srgbClr val="A036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2" tIns="106680" rIns="199136" bIns="106680" numCol="1" spcCol="1270" anchor="ctr" anchorCtr="0">
          <a:noAutofit/>
        </a:bodyPr>
        <a:lstStyle/>
        <a:p>
          <a:pPr lvl="0" algn="ctr" defTabSz="1244600" rtl="0">
            <a:lnSpc>
              <a:spcPts val="2600"/>
            </a:lnSpc>
            <a:spcBef>
              <a:spcPct val="0"/>
            </a:spcBef>
            <a:spcAft>
              <a:spcPts val="0"/>
            </a:spcAft>
          </a:pPr>
          <a:r>
            <a:rPr lang="en-US" sz="2800" kern="1200" dirty="0" smtClean="0">
              <a:solidFill>
                <a:srgbClr val="F8F6E3"/>
              </a:solidFill>
            </a:rPr>
            <a:t>OCD: Obsessive-compulsive disorder</a:t>
          </a:r>
          <a:endParaRPr lang="en-US" sz="2800" kern="1200" dirty="0">
            <a:solidFill>
              <a:srgbClr val="F8F6E3"/>
            </a:solidFill>
          </a:endParaRPr>
        </a:p>
      </dsp:txBody>
      <dsp:txXfrm rot="10800000">
        <a:off x="1902774" y="3016967"/>
        <a:ext cx="5824049" cy="774135"/>
      </dsp:txXfrm>
    </dsp:sp>
    <dsp:sp modelId="{F246782D-49AA-4DDB-84CD-6E2D73DC24C4}">
      <dsp:nvSpPr>
        <dsp:cNvPr id="0" name=""/>
        <dsp:cNvSpPr/>
      </dsp:nvSpPr>
      <dsp:spPr>
        <a:xfrm>
          <a:off x="1322173" y="3016967"/>
          <a:ext cx="774135" cy="774135"/>
        </a:xfrm>
        <a:prstGeom prst="ellipse">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657B9FF-E7FB-4461-8BE4-0C06146A7569}">
      <dsp:nvSpPr>
        <dsp:cNvPr id="0" name=""/>
        <dsp:cNvSpPr/>
      </dsp:nvSpPr>
      <dsp:spPr>
        <a:xfrm rot="10800000">
          <a:off x="1709240" y="4022188"/>
          <a:ext cx="6017583" cy="774135"/>
        </a:xfrm>
        <a:prstGeom prst="homePlate">
          <a:avLst/>
        </a:prstGeom>
        <a:solidFill>
          <a:srgbClr val="A036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2" tIns="106680" rIns="199136" bIns="106680" numCol="1" spcCol="1270" anchor="ctr" anchorCtr="0">
          <a:noAutofit/>
        </a:bodyPr>
        <a:lstStyle/>
        <a:p>
          <a:pPr lvl="0" algn="ctr" defTabSz="1244600" rtl="0">
            <a:lnSpc>
              <a:spcPts val="2600"/>
            </a:lnSpc>
            <a:spcBef>
              <a:spcPct val="0"/>
            </a:spcBef>
            <a:spcAft>
              <a:spcPts val="0"/>
            </a:spcAft>
          </a:pPr>
          <a:r>
            <a:rPr lang="en-US" sz="2800" kern="1200" dirty="0" smtClean="0">
              <a:solidFill>
                <a:srgbClr val="F8F6E3"/>
              </a:solidFill>
            </a:rPr>
            <a:t>PTSD: Post-traumatic stress disorder</a:t>
          </a:r>
          <a:endParaRPr lang="en-US" sz="2800" kern="1200" dirty="0">
            <a:solidFill>
              <a:srgbClr val="F8F6E3"/>
            </a:solidFill>
          </a:endParaRPr>
        </a:p>
      </dsp:txBody>
      <dsp:txXfrm rot="10800000">
        <a:off x="1902774" y="4022188"/>
        <a:ext cx="5824049" cy="774135"/>
      </dsp:txXfrm>
    </dsp:sp>
    <dsp:sp modelId="{75EDF553-AC54-4130-8354-5F13A2DFFC3C}">
      <dsp:nvSpPr>
        <dsp:cNvPr id="0" name=""/>
        <dsp:cNvSpPr/>
      </dsp:nvSpPr>
      <dsp:spPr>
        <a:xfrm>
          <a:off x="1322173" y="4022188"/>
          <a:ext cx="774135" cy="774135"/>
        </a:xfrm>
        <a:prstGeom prst="ellipse">
          <a:avLst/>
        </a:prstGeom>
        <a:solidFill>
          <a:srgbClr val="3AA08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BEDF0-9B5C-6442-9084-8DB669F15E4C}" type="datetimeFigureOut">
              <a:rPr lang="en-US" smtClean="0"/>
              <a:t>4/21/15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DD12E-3119-0D44-883E-6B80219FCE5D}" type="slidenum">
              <a:rPr lang="en-US" smtClean="0"/>
              <a:t>‹#›</a:t>
            </a:fld>
            <a:endParaRPr lang="en-US"/>
          </a:p>
        </p:txBody>
      </p:sp>
    </p:spTree>
    <p:extLst>
      <p:ext uri="{BB962C8B-B14F-4D97-AF65-F5344CB8AC3E}">
        <p14:creationId xmlns:p14="http://schemas.microsoft.com/office/powerpoint/2010/main" val="3131027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all bullets.</a:t>
            </a:r>
          </a:p>
          <a:p>
            <a:pPr eaLnBrk="1" hangingPunct="1">
              <a:spcBef>
                <a:spcPct val="0"/>
              </a:spcBef>
            </a:pPr>
            <a:endParaRPr lang="en-US" b="1"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10F549-FE24-4A94-9096-188572B51F22}" type="slidenum">
              <a:rPr lang="en-US" smtClean="0">
                <a:cs typeface="Arial" charset="0"/>
              </a:rPr>
              <a:pPr fontAlgn="base">
                <a:spcBef>
                  <a:spcPct val="0"/>
                </a:spcBef>
                <a:spcAft>
                  <a:spcPct val="0"/>
                </a:spcAft>
                <a:defRPr/>
              </a:pPr>
              <a:t>1</a:t>
            </a:fld>
            <a:endParaRPr lang="en-US" dirty="0"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Automatic animation.</a:t>
            </a:r>
          </a:p>
          <a:p>
            <a:r>
              <a:rPr lang="en-US" smtClean="0"/>
              <a:t>Some disorders, such as depression and schizophrenia, appear to be found in the same form across all cultures.</a:t>
            </a:r>
          </a:p>
        </p:txBody>
      </p:sp>
      <p:sp>
        <p:nvSpPr>
          <p:cNvPr id="4" name="Slide Number Placeholder 3"/>
          <p:cNvSpPr>
            <a:spLocks noGrp="1"/>
          </p:cNvSpPr>
          <p:nvPr>
            <p:ph type="sldNum" sz="quarter" idx="5"/>
          </p:nvPr>
        </p:nvSpPr>
        <p:spPr/>
        <p:txBody>
          <a:bodyPr/>
          <a:lstStyle/>
          <a:p>
            <a:pPr>
              <a:defRPr/>
            </a:pPr>
            <a:fld id="{8392E09D-8DF9-4518-90A5-648A7395D62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sidebar.</a:t>
            </a:r>
          </a:p>
          <a:p>
            <a:r>
              <a:rPr lang="en-US" smtClean="0"/>
              <a:t>In order to make the definitions clear, each diagnosis in the DSM includes lists of symptoms, often in groups. The DSM includes criteria about how many symptoms must be present in each category to justify a label.</a:t>
            </a:r>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B2C184-98F1-479C-8C3B-B1C1D746352F}" type="slidenum">
              <a:rPr lang="en-US" smtClean="0">
                <a:cs typeface="Arial" charset="0"/>
              </a:rPr>
              <a:pPr fontAlgn="base">
                <a:spcBef>
                  <a:spcPct val="0"/>
                </a:spcBef>
                <a:spcAft>
                  <a:spcPct val="0"/>
                </a:spcAft>
                <a:defRPr/>
              </a:pPr>
              <a:t>11</a:t>
            </a:fld>
            <a:endParaRPr lang="en-US" dirty="0"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a:p>
            <a:r>
              <a:rPr lang="en-US" smtClean="0"/>
              <a:t>Usually Axis V is in two parts: the highest GAF in the past year, and the current GAF.</a:t>
            </a:r>
          </a:p>
          <a:p>
            <a:endParaRPr lang="en-US" smtClean="0"/>
          </a:p>
        </p:txBody>
      </p:sp>
      <p:sp>
        <p:nvSpPr>
          <p:cNvPr id="4" name="Slide Number Placeholder 3"/>
          <p:cNvSpPr>
            <a:spLocks noGrp="1"/>
          </p:cNvSpPr>
          <p:nvPr>
            <p:ph type="sldNum" sz="quarter" idx="5"/>
          </p:nvPr>
        </p:nvSpPr>
        <p:spPr/>
        <p:txBody>
          <a:bodyPr/>
          <a:lstStyle/>
          <a:p>
            <a:pPr>
              <a:defRPr/>
            </a:pPr>
            <a:fld id="{C82DCF50-62B9-4166-A100-855FB519107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a:p>
            <a:r>
              <a:rPr lang="en-US" smtClean="0"/>
              <a:t>The text describes this table as a list of syndromes. However, this is a table of contents of the DSM, a list of the categories under which other diagnoses fall.</a:t>
            </a:r>
          </a:p>
        </p:txBody>
      </p:sp>
      <p:sp>
        <p:nvSpPr>
          <p:cNvPr id="4" name="Slide Number Placeholder 3"/>
          <p:cNvSpPr>
            <a:spLocks noGrp="1"/>
          </p:cNvSpPr>
          <p:nvPr>
            <p:ph type="sldNum" sz="quarter" idx="5"/>
          </p:nvPr>
        </p:nvSpPr>
        <p:spPr/>
        <p:txBody>
          <a:bodyPr/>
          <a:lstStyle/>
          <a:p>
            <a:pPr>
              <a:defRPr/>
            </a:pPr>
            <a:fld id="{CF40FB31-ED45-4DBB-83B2-66BCECB8CB99}"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b="1" smtClean="0"/>
              <a:t>No animation.</a:t>
            </a:r>
          </a:p>
          <a:p>
            <a:pPr marL="228600" indent="-228600"/>
            <a:r>
              <a:rPr lang="en-US" smtClean="0"/>
              <a:t>More comments about each of these points:</a:t>
            </a:r>
          </a:p>
          <a:p>
            <a:pPr marL="228600" indent="-228600">
              <a:buFontTx/>
              <a:buAutoNum type="arabicPeriod"/>
            </a:pPr>
            <a:r>
              <a:rPr lang="en-US" smtClean="0"/>
              <a:t>The first critique has been raised about the DSM 5 in particular, including the possibility that some depression that is part of a grieving process may be more likely to be called a disorder (implying that it needs to be treated).</a:t>
            </a:r>
          </a:p>
          <a:p>
            <a:pPr marL="228600" indent="-228600">
              <a:buFontTx/>
              <a:buAutoNum type="arabicPeriod"/>
            </a:pPr>
            <a:r>
              <a:rPr lang="en-US" smtClean="0"/>
              <a:t>Valid, reliable criteria might address this concern.</a:t>
            </a:r>
          </a:p>
          <a:p>
            <a:pPr marL="228600" indent="-228600">
              <a:buFontTx/>
              <a:buAutoNum type="arabicPeriod"/>
            </a:pPr>
            <a:r>
              <a:rPr lang="en-US" smtClean="0"/>
              <a:t>In an older DSM, homosexuality was considered a disorder. In the current and future versions, there are more adult labels for symptoms more likely to be evident in females, such as anxiety and depression, and fewer “male” diagnoses (such as diagnoses that relate to the emotion of anger). </a:t>
            </a:r>
          </a:p>
          <a:p>
            <a:pPr marL="228600" indent="-228600">
              <a:buFontTx/>
              <a:buAutoNum type="arabicPeriod"/>
            </a:pPr>
            <a:r>
              <a:rPr lang="en-US" smtClean="0"/>
              <a:t>See if students can connect the impact of diagnoses to the general impact of having schema, concepts and categories that organize and influence our perceptions.</a:t>
            </a:r>
          </a:p>
        </p:txBody>
      </p:sp>
      <p:sp>
        <p:nvSpPr>
          <p:cNvPr id="4" name="Slide Number Placeholder 3"/>
          <p:cNvSpPr>
            <a:spLocks noGrp="1"/>
          </p:cNvSpPr>
          <p:nvPr>
            <p:ph type="sldNum" sz="quarter" idx="5"/>
          </p:nvPr>
        </p:nvSpPr>
        <p:spPr/>
        <p:txBody>
          <a:bodyPr/>
          <a:lstStyle/>
          <a:p>
            <a:pPr>
              <a:defRPr/>
            </a:pPr>
            <a:fld id="{0ED86669-09FC-497E-BAA5-62C5C9F3782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2F8F777-9B02-48FB-B741-A3159AA23024}" type="slidenum">
              <a:rPr lang="en-US" smtClean="0">
                <a:latin typeface="Times New Roman" pitchFamily="18" charset="0"/>
              </a:rPr>
              <a:pPr/>
              <a:t>15</a:t>
            </a:fld>
            <a:endParaRPr lang="en-US" smtClean="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b="1" smtClean="0">
                <a:latin typeface="Times New Roman" pitchFamily="18" charset="0"/>
              </a:rPr>
              <a:t>OBJECTIVE 4</a:t>
            </a:r>
            <a:r>
              <a:rPr lang="en-US" b="1" smtClean="0">
                <a:latin typeface="Times New Roman" pitchFamily="18" charset="0"/>
                <a:cs typeface="Arial" charset="0"/>
              </a:rPr>
              <a:t>| Discuss the potential dangers and benefits of using diagnostic labels.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D7C6788D-5FA3-40D4-910F-9FB9A1EF5536}" type="slidenum">
              <a:rPr lang="en-US" smtClean="0">
                <a:latin typeface="Times New Roman" pitchFamily="18" charset="0"/>
              </a:rPr>
              <a:pPr/>
              <a:t>16</a:t>
            </a:fld>
            <a:endParaRPr lang="en-US" smtClean="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b="1" smtClean="0">
              <a:latin typeface="Times New Roman" pitchFamily="18"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Some of the stigma of labels is not the DSM’s fault; notice how “deviant” and “retarded” and other once-neutral terms have acquired a negative connotation.</a:t>
            </a:r>
          </a:p>
          <a:p>
            <a:r>
              <a:rPr lang="en-US" smtClean="0"/>
              <a:t>Having schizophrenia is not about having a “split personality” (that’s D.I.D.) and does not mean you are not dangerous or “crazy.” Having mood swings does not mean you have bipolar disorder or a split personality.</a:t>
            </a:r>
          </a:p>
        </p:txBody>
      </p:sp>
      <p:sp>
        <p:nvSpPr>
          <p:cNvPr id="4" name="Slide Number Placeholder 3"/>
          <p:cNvSpPr>
            <a:spLocks noGrp="1"/>
          </p:cNvSpPr>
          <p:nvPr>
            <p:ph type="sldNum" sz="quarter" idx="5"/>
          </p:nvPr>
        </p:nvSpPr>
        <p:spPr/>
        <p:txBody>
          <a:bodyPr/>
          <a:lstStyle/>
          <a:p>
            <a:pPr>
              <a:defRPr/>
            </a:pPr>
            <a:fld id="{6E3C4285-7118-41B8-813D-F1CB15CB0B9E}"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 and questions.</a:t>
            </a:r>
          </a:p>
          <a:p>
            <a:r>
              <a:rPr lang="en-US" smtClean="0"/>
              <a:t>Note: schizophrenia alone is not associate with increased risk of violence. However, schizophrenia plus substance abuse increases the risk of violent behavior.</a:t>
            </a:r>
          </a:p>
          <a:p>
            <a:r>
              <a:rPr lang="en-US" smtClean="0"/>
              <a:t>Both people who see him as NOT responsible for his actions and those who see his mental illness as part of who he is, and thus making him responsible, might agree that the appropriate consequence might be confinement with mandatory treatment rather than simply imprisonment. </a:t>
            </a:r>
          </a:p>
          <a:p>
            <a:endParaRPr lang="en-US" smtClean="0"/>
          </a:p>
        </p:txBody>
      </p:sp>
      <p:sp>
        <p:nvSpPr>
          <p:cNvPr id="4" name="Slide Number Placeholder 3"/>
          <p:cNvSpPr>
            <a:spLocks noGrp="1"/>
          </p:cNvSpPr>
          <p:nvPr>
            <p:ph type="sldNum" sz="quarter" idx="5"/>
          </p:nvPr>
        </p:nvSpPr>
        <p:spPr/>
        <p:txBody>
          <a:bodyPr/>
          <a:lstStyle/>
          <a:p>
            <a:pPr>
              <a:defRPr/>
            </a:pPr>
            <a:fld id="{B77980E4-A856-438E-92FF-161992C8DD3C}"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a:p>
            <a:endParaRPr lang="en-US" smtClean="0"/>
          </a:p>
        </p:txBody>
      </p:sp>
      <p:sp>
        <p:nvSpPr>
          <p:cNvPr id="4" name="Slide Number Placeholder 3"/>
          <p:cNvSpPr>
            <a:spLocks noGrp="1"/>
          </p:cNvSpPr>
          <p:nvPr>
            <p:ph type="sldNum" sz="quarter" idx="5"/>
          </p:nvPr>
        </p:nvSpPr>
        <p:spPr/>
        <p:txBody>
          <a:bodyPr/>
          <a:lstStyle/>
          <a:p>
            <a:pPr>
              <a:defRPr/>
            </a:pPr>
            <a:fld id="{1CE2A450-2864-48BF-9100-5C99391A42D6}"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r>
              <a:rPr lang="en-US" smtClean="0"/>
              <a:t>Instructor: you might add to the last point, “Just as our understanding of the brain has been increased by studies of damage to the brain, our understanding of the mind may be improved by studying problems in psychological functioning. As William James said, ‘To </a:t>
            </a:r>
            <a:r>
              <a:rPr lang="en-US" smtClean="0">
                <a:latin typeface="Palatino Linotype" pitchFamily="18" charset="0"/>
              </a:rPr>
              <a:t>study the abnormal is the best way of understanding the normal.’”</a:t>
            </a:r>
          </a:p>
          <a:p>
            <a:endParaRPr lang="en-US" smtClean="0">
              <a:latin typeface="Palatino Linotype" pitchFamily="18" charset="0"/>
            </a:endParaRP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FEA692-F2C2-4895-A8FC-F4337BB5671F}" type="slidenum">
              <a:rPr lang="en-US" smtClean="0">
                <a:cs typeface="Arial" charset="0"/>
              </a:rPr>
              <a:pPr fontAlgn="base">
                <a:spcBef>
                  <a:spcPct val="0"/>
                </a:spcBef>
                <a:spcAft>
                  <a:spcPct val="0"/>
                </a:spcAft>
                <a:defRPr/>
              </a:pPr>
              <a:t>2</a:t>
            </a:fld>
            <a:endParaRPr lang="en-US" dirty="0"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GAD tends to occur along with mild but persistent depression. </a:t>
            </a:r>
          </a:p>
          <a:p>
            <a:r>
              <a:rPr lang="en-US" smtClean="0"/>
              <a:t>GAD becomes more rare after age 50. Why might that be? Perhaps experience shows that things usually don’t turn out as badly as those with Generalized Anxiety Disorder think they will.</a:t>
            </a:r>
          </a:p>
        </p:txBody>
      </p:sp>
      <p:sp>
        <p:nvSpPr>
          <p:cNvPr id="4" name="Slide Number Placeholder 3"/>
          <p:cNvSpPr>
            <a:spLocks noGrp="1"/>
          </p:cNvSpPr>
          <p:nvPr>
            <p:ph type="sldNum" sz="quarter" idx="5"/>
          </p:nvPr>
        </p:nvSpPr>
        <p:spPr/>
        <p:txBody>
          <a:bodyPr/>
          <a:lstStyle/>
          <a:p>
            <a:pPr>
              <a:defRPr/>
            </a:pPr>
            <a:fld id="{369B8284-74F2-4083-8629-A82446DA54AF}"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Panic disorder includes the fight or flight system, and easy triggering of the autonomic nervous system.</a:t>
            </a:r>
          </a:p>
          <a:p>
            <a:r>
              <a:rPr lang="en-US" smtClean="0">
                <a:solidFill>
                  <a:srgbClr val="800080"/>
                </a:solidFill>
              </a:rPr>
              <a:t>In a panic attack, the mind fills in an explanation: “If I’m feeling terror and a physical response to a threat, there must be some danger here.” People sometimes attribute the panic to whatever situation was present when the attack occurred.</a:t>
            </a:r>
          </a:p>
          <a:p>
            <a:r>
              <a:rPr lang="en-US" smtClean="0">
                <a:solidFill>
                  <a:srgbClr val="800080"/>
                </a:solidFill>
              </a:rPr>
              <a:t>Extreme avoidance of possible panic triggers agoraphobia, </a:t>
            </a:r>
            <a:r>
              <a:rPr lang="en-US" smtClean="0"/>
              <a:t>an anxiety disorder characterized by anxiety in situations where the sufferer perceives the environment to be difficult or embarrassing to escape, such as wide-open spaces.</a:t>
            </a:r>
            <a:endParaRPr lang="en-US" smtClean="0">
              <a:solidFill>
                <a:srgbClr val="800080"/>
              </a:solidFill>
            </a:endParaRPr>
          </a:p>
        </p:txBody>
      </p:sp>
      <p:sp>
        <p:nvSpPr>
          <p:cNvPr id="4" name="Slide Number Placeholder 3"/>
          <p:cNvSpPr>
            <a:spLocks noGrp="1"/>
          </p:cNvSpPr>
          <p:nvPr>
            <p:ph type="sldNum" sz="quarter" idx="5"/>
          </p:nvPr>
        </p:nvSpPr>
        <p:spPr/>
        <p:txBody>
          <a:bodyPr/>
          <a:lstStyle/>
          <a:p>
            <a:pPr>
              <a:defRPr/>
            </a:pPr>
            <a:fld id="{CE6A0147-434C-4603-AC25-E65E7F5EC5A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b="1" dirty="0" smtClean="0"/>
              <a:t>Automatic animation.</a:t>
            </a:r>
          </a:p>
          <a:p>
            <a:pPr>
              <a:defRPr/>
            </a:pPr>
            <a:r>
              <a:rPr lang="en-US" dirty="0" smtClean="0"/>
              <a:t>“Irrational” means the fear and the avoidance compulsion are out of proportion to the actual threat (e.g. triggered by even a photograph) and the phobia occurs even when the person knows that the fear doesn’t make sense.</a:t>
            </a:r>
          </a:p>
          <a:p>
            <a:pPr>
              <a:defRPr/>
            </a:pPr>
            <a:r>
              <a:rPr lang="en-US" dirty="0" smtClean="0"/>
              <a:t>Some phobias may make evolutionary sense. More on this later, but in case you decide to delete the biological perspective slide, there are some fears more likely to form phobias. These seem to be part of our biological heritage to avoid (for example, clowns may trigger a fear of baboons and mandrills bred into our ancestors). People reasonably fear handguns, but are not likely to panic and run away from a mere photograph of a gun unless they had a personal traumatic experience with one. However, people fear heights, snakes and spiders with no previous bad experience with these, because those that didn’t fear these 100,000 years ago might have not lived to reproduce.</a:t>
            </a:r>
          </a:p>
          <a:p>
            <a:pPr>
              <a:defRPr/>
            </a:pPr>
            <a:r>
              <a:rPr lang="en-US" dirty="0" smtClean="0"/>
              <a:t>I suggest asking students, before viewing the next slide with its list of phobias and fears, about their own fears. You might ask, “is anyone getting an irrational fear reaction triggered by this slide?” and “do any of you have a fear that meets the criteria to be called a phobia?”</a:t>
            </a:r>
          </a:p>
          <a:p>
            <a:pPr>
              <a:defRPr/>
            </a:pPr>
            <a:r>
              <a:rPr lang="en-US" dirty="0" smtClean="0"/>
              <a:t>This diagnosis is known in the DSM as “specific phobia,” although agoraphobia is in a separate category because it is so closely and frequently associated with panic disorder. Social phobia is also a separate diagnosis.</a:t>
            </a:r>
          </a:p>
        </p:txBody>
      </p:sp>
      <p:sp>
        <p:nvSpPr>
          <p:cNvPr id="4" name="Slide Number Placeholder 3"/>
          <p:cNvSpPr>
            <a:spLocks noGrp="1"/>
          </p:cNvSpPr>
          <p:nvPr>
            <p:ph type="sldNum" sz="quarter" idx="5"/>
          </p:nvPr>
        </p:nvSpPr>
        <p:spPr/>
        <p:txBody>
          <a:bodyPr/>
          <a:lstStyle/>
          <a:p>
            <a:pPr>
              <a:defRPr/>
            </a:pPr>
            <a:fld id="{77996FD7-65A0-4687-9189-CE7581FF1C3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two additional phobias.</a:t>
            </a:r>
          </a:p>
          <a:p>
            <a:r>
              <a:rPr lang="en-US" smtClean="0"/>
              <a:t>The number of people with the specific FEAR varies more widely than the number of people with that specific PHOBIA. This implies that what we are really seeing in the lighter color is the number of people prone to a phobic-level fear. Not clear why clowns were not part of the survey, since this is a phobia mentioned often in the popular culture and by Intro Psych students.</a:t>
            </a:r>
          </a:p>
        </p:txBody>
      </p:sp>
      <p:sp>
        <p:nvSpPr>
          <p:cNvPr id="4" name="Slide Number Placeholder 3"/>
          <p:cNvSpPr>
            <a:spLocks noGrp="1"/>
          </p:cNvSpPr>
          <p:nvPr>
            <p:ph type="sldNum" sz="quarter" idx="5"/>
          </p:nvPr>
        </p:nvSpPr>
        <p:spPr/>
        <p:txBody>
          <a:bodyPr/>
          <a:lstStyle/>
          <a:p>
            <a:pPr>
              <a:defRPr/>
            </a:pPr>
            <a:fld id="{FFE1B047-1388-4A89-AFE1-7740123A2C0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Why is OCD considered an </a:t>
            </a:r>
            <a:r>
              <a:rPr lang="en-US" u="sng" smtClean="0"/>
              <a:t>anxiety</a:t>
            </a:r>
            <a:r>
              <a:rPr lang="en-US" smtClean="0"/>
              <a:t> disorder? Because obsessions can be a distraction from underlying anxiety, and compulsions worsen through a cycle of negative reinforcement related to anxiety. The OCD sufferer resists carrying out a compulsion, feels anxious, and ultimately relieves the anxiety by giving in to the compulsion.</a:t>
            </a:r>
          </a:p>
        </p:txBody>
      </p:sp>
      <p:sp>
        <p:nvSpPr>
          <p:cNvPr id="4" name="Slide Number Placeholder 3"/>
          <p:cNvSpPr>
            <a:spLocks noGrp="1"/>
          </p:cNvSpPr>
          <p:nvPr>
            <p:ph type="sldNum" sz="quarter" idx="5"/>
          </p:nvPr>
        </p:nvSpPr>
        <p:spPr/>
        <p:txBody>
          <a:bodyPr/>
          <a:lstStyle/>
          <a:p>
            <a:pPr>
              <a:defRPr/>
            </a:pPr>
            <a:fld id="{571B8AFC-4755-4243-A5CA-E205BBCA9F0A}"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show bottom text box and start animation.</a:t>
            </a:r>
          </a:p>
          <a:p>
            <a:r>
              <a:rPr lang="en-US" smtClean="0"/>
              <a:t>Emphasize the concept of “again.” Doing one of these behaviors does not mean that you have OCD. You are more likely to get a higher level of distress or dysfunction when you keep having these thoughts or behaviors, even when it makes no sense to you and you want to stop, but feel too much anxiety when you try to stop the compulsions and feel that the obsessions are outside of your control.</a:t>
            </a:r>
          </a:p>
        </p:txBody>
      </p:sp>
      <p:sp>
        <p:nvSpPr>
          <p:cNvPr id="4" name="Slide Number Placeholder 3"/>
          <p:cNvSpPr>
            <a:spLocks noGrp="1"/>
          </p:cNvSpPr>
          <p:nvPr>
            <p:ph type="sldNum" sz="quarter" idx="5"/>
          </p:nvPr>
        </p:nvSpPr>
        <p:spPr/>
        <p:txBody>
          <a:bodyPr/>
          <a:lstStyle/>
          <a:p>
            <a:pPr>
              <a:defRPr/>
            </a:pPr>
            <a:fld id="{04D33F4D-42A8-4E9F-B727-47FD11BC94AF}"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644C90F-EC91-4B3D-9BE1-27EF8F5B3DF0}" type="slidenum">
              <a:rPr lang="en-US" smtClean="0">
                <a:latin typeface="Times New Roman" pitchFamily="18" charset="0"/>
              </a:rPr>
              <a:pPr/>
              <a:t>26</a:t>
            </a:fld>
            <a:endParaRPr lang="en-US" smtClean="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p>
            <a:pPr>
              <a:defRPr/>
            </a:pPr>
            <a:fld id="{BB88502F-FE59-4093-9558-0FFB4D212F45}" type="slidenum">
              <a:rPr lang="en-US" smtClean="0"/>
              <a:pPr>
                <a:defRPr/>
              </a:pPr>
              <a:t>27</a:t>
            </a:fld>
            <a:endParaRPr lang="en-US" dirty="0" smtClean="0"/>
          </a:p>
        </p:txBody>
      </p:sp>
      <p:sp>
        <p:nvSpPr>
          <p:cNvPr id="117763" name="Rectangle 2"/>
          <p:cNvSpPr>
            <a:spLocks noGrp="1" noRot="1" noChangeAspect="1" noChangeArrowheads="1" noTextEdit="1"/>
          </p:cNvSpPr>
          <p:nvPr>
            <p:ph type="sldImg"/>
          </p:nvPr>
        </p:nvSpPr>
        <p:spPr bwMode="auto">
          <a:xfrm>
            <a:off x="1141413" y="684213"/>
            <a:ext cx="4576762" cy="3432175"/>
          </a:xfrm>
          <a:solidFill>
            <a:srgbClr val="FFFFFF"/>
          </a:solidFill>
          <a:ln>
            <a:solidFill>
              <a:srgbClr val="000000"/>
            </a:solidFill>
            <a:miter lim="800000"/>
            <a:headEnd/>
            <a:tailEnd/>
          </a:ln>
        </p:spPr>
      </p:sp>
      <p:sp>
        <p:nvSpPr>
          <p:cNvPr id="117764" name="Rectangle 3"/>
          <p:cNvSpPr>
            <a:spLocks noGrp="1" noChangeArrowheads="1"/>
          </p:cNvSpPr>
          <p:nvPr>
            <p:ph type="body" idx="1"/>
          </p:nvPr>
        </p:nvSpPr>
        <p:spPr bwMode="auto">
          <a:xfrm>
            <a:off x="685800" y="4343400"/>
            <a:ext cx="5486400" cy="41163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1" smtClean="0">
                <a:cs typeface="Arial" charset="0"/>
              </a:rPr>
              <a:t>Click to reveal bullets.</a:t>
            </a:r>
          </a:p>
          <a:p>
            <a:pPr eaLnBrk="1" hangingPunct="1">
              <a:spcBef>
                <a:spcPct val="0"/>
              </a:spcBef>
            </a:pPr>
            <a:r>
              <a:rPr lang="en-US" smtClean="0">
                <a:cs typeface="Arial" charset="0"/>
              </a:rPr>
              <a:t>Instructor: point out that PTSD is not just an outcome of war experience. Overwhelming trauma happens to people in all walks of life.</a:t>
            </a:r>
          </a:p>
          <a:p>
            <a:pPr eaLnBrk="1" hangingPunct="1">
              <a:spcBef>
                <a:spcPct val="0"/>
              </a:spcBef>
            </a:pPr>
            <a:r>
              <a:rPr lang="en-US" u="sng" smtClean="0">
                <a:cs typeface="Arial" charset="0"/>
              </a:rPr>
              <a:t>Why is PTSD classified as an anxiety disorder?</a:t>
            </a:r>
            <a:r>
              <a:rPr lang="en-US" b="1" smtClean="0">
                <a:cs typeface="Arial" charset="0"/>
              </a:rPr>
              <a:t> </a:t>
            </a:r>
            <a:r>
              <a:rPr lang="en-US" smtClean="0">
                <a:cs typeface="Arial" charset="0"/>
              </a:rPr>
              <a:t>The overall experience may look like spacey withdrawal and occasional jumpiness from the outside. However, inside there is tension, turmoil, worry, fear, dread, angst, stress, and re-living the feelings of the trauma itself, which is likely to be anxiety and related reactions to threat.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sidebar.</a:t>
            </a:r>
          </a:p>
          <a:p>
            <a:pPr eaLnBrk="1" hangingPunct="1">
              <a:spcBef>
                <a:spcPct val="0"/>
              </a:spcBef>
            </a:pPr>
            <a:r>
              <a:rPr lang="en-US" smtClean="0"/>
              <a:t>Most people experiencing trauma do NOT develop PTSD.</a:t>
            </a:r>
          </a:p>
          <a:p>
            <a:r>
              <a:rPr lang="en-US" smtClean="0"/>
              <a:t>Those with </a:t>
            </a:r>
            <a:r>
              <a:rPr lang="en-US" u="sng" smtClean="0"/>
              <a:t>less control</a:t>
            </a:r>
            <a:r>
              <a:rPr lang="en-US" smtClean="0"/>
              <a:t>: sensing less of a chance to escape or change the situation.</a:t>
            </a:r>
          </a:p>
          <a:p>
            <a:r>
              <a:rPr lang="en-US" smtClean="0"/>
              <a:t>Those traumatized </a:t>
            </a:r>
            <a:r>
              <a:rPr lang="en-US" u="sng" smtClean="0"/>
              <a:t>more frequently</a:t>
            </a:r>
            <a:r>
              <a:rPr lang="en-US" smtClean="0"/>
              <a:t> refers to people with less chance to recover from stress and harm.</a:t>
            </a:r>
          </a:p>
          <a:p>
            <a:r>
              <a:rPr lang="en-US" smtClean="0"/>
              <a:t>Those with </a:t>
            </a:r>
            <a:r>
              <a:rPr lang="en-US" u="sng" smtClean="0"/>
              <a:t>brain differences</a:t>
            </a:r>
            <a:r>
              <a:rPr lang="en-US" smtClean="0"/>
              <a:t> such as a sensitive amygdala, or difficulty controlling attention.</a:t>
            </a:r>
          </a:p>
          <a:p>
            <a:r>
              <a:rPr lang="en-US" smtClean="0"/>
              <a:t>Those who have fewer traits and behaviors of </a:t>
            </a:r>
            <a:r>
              <a:rPr lang="en-US" u="sng" smtClean="0"/>
              <a:t>resiliency,</a:t>
            </a:r>
            <a:r>
              <a:rPr lang="en-US" smtClean="0"/>
              <a:t> such as finding mentors.</a:t>
            </a:r>
          </a:p>
          <a:p>
            <a:r>
              <a:rPr lang="en-US" smtClean="0"/>
              <a:t>Those </a:t>
            </a:r>
            <a:r>
              <a:rPr lang="en-US" u="sng" smtClean="0"/>
              <a:t>re-traumatized</a:t>
            </a:r>
            <a:r>
              <a:rPr lang="en-US" smtClean="0"/>
              <a:t> by intrusive debriefing.</a:t>
            </a:r>
          </a:p>
          <a:p>
            <a:r>
              <a:rPr lang="en-US" smtClean="0"/>
              <a:t>“That which does not kill us makes us stronger.”-- Friedrich Nietzsche (1844-1900), not known popularly as a bright-eyed optimist.</a:t>
            </a:r>
          </a:p>
        </p:txBody>
      </p:sp>
      <p:sp>
        <p:nvSpPr>
          <p:cNvPr id="4" name="Slide Number Placeholder 3"/>
          <p:cNvSpPr>
            <a:spLocks noGrp="1"/>
          </p:cNvSpPr>
          <p:nvPr>
            <p:ph type="sldNum" sz="quarter" idx="5"/>
          </p:nvPr>
        </p:nvSpPr>
        <p:spPr/>
        <p:txBody>
          <a:bodyPr/>
          <a:lstStyle/>
          <a:p>
            <a:pPr>
              <a:defRPr/>
            </a:pPr>
            <a:fld id="{6FA61ADC-A6AE-4A04-B57A-2E1CC2CFE61E}"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six explanations.</a:t>
            </a:r>
          </a:p>
        </p:txBody>
      </p:sp>
      <p:sp>
        <p:nvSpPr>
          <p:cNvPr id="4" name="Slide Number Placeholder 3"/>
          <p:cNvSpPr>
            <a:spLocks noGrp="1"/>
          </p:cNvSpPr>
          <p:nvPr>
            <p:ph type="sldNum" sz="quarter" idx="5"/>
          </p:nvPr>
        </p:nvSpPr>
        <p:spPr/>
        <p:txBody>
          <a:bodyPr/>
          <a:lstStyle/>
          <a:p>
            <a:pPr>
              <a:defRPr/>
            </a:pPr>
            <a:fld id="{B74D8FF2-3741-4614-928A-D4919B52E189}"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questions.</a:t>
            </a:r>
          </a:p>
          <a:p>
            <a:pPr eaLnBrk="1" hangingPunct="1">
              <a:spcBef>
                <a:spcPct val="0"/>
              </a:spcBef>
            </a:pPr>
            <a:endParaRPr lang="en-US" smtClean="0"/>
          </a:p>
        </p:txBody>
      </p:sp>
      <p:sp>
        <p:nvSpPr>
          <p:cNvPr id="138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34FE4E-7ED4-4636-AECD-1FC895849613}" type="slidenum">
              <a:rPr lang="en-US" smtClean="0">
                <a:cs typeface="Arial" charset="0"/>
              </a:rPr>
              <a:pPr fontAlgn="base">
                <a:spcBef>
                  <a:spcPct val="0"/>
                </a:spcBef>
                <a:spcAft>
                  <a:spcPct val="0"/>
                </a:spcAft>
                <a:defRPr/>
              </a:pPr>
              <a:t>3</a:t>
            </a:fld>
            <a:endParaRPr lang="en-US" dirty="0"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With a click, the guy burying his issues rises and fades to reveal some anxiety peeking out, then emerging as something scary.</a:t>
            </a:r>
          </a:p>
          <a:p>
            <a:r>
              <a:rPr lang="en-US" smtClean="0"/>
              <a:t>All three images from PowerPoint clip art.</a:t>
            </a:r>
          </a:p>
          <a:p>
            <a:r>
              <a:rPr lang="en-US" smtClean="0"/>
              <a:t>Full text: Sigmund Freud felt that </a:t>
            </a:r>
            <a:r>
              <a:rPr lang="en-US" u="sng" smtClean="0">
                <a:solidFill>
                  <a:srgbClr val="002060"/>
                </a:solidFill>
              </a:rPr>
              <a:t>anxiety</a:t>
            </a:r>
            <a:r>
              <a:rPr lang="en-US" smtClean="0"/>
              <a:t> stems from hidden feelings, impulses, socially inappropriate desires, and emotional conflicts, and issues from childhood. </a:t>
            </a:r>
          </a:p>
          <a:p>
            <a:r>
              <a:rPr lang="en-US" smtClean="0"/>
              <a:t>Freud felt that we tend to </a:t>
            </a:r>
            <a:r>
              <a:rPr lang="en-US" u="sng" smtClean="0">
                <a:solidFill>
                  <a:srgbClr val="0000FF"/>
                </a:solidFill>
              </a:rPr>
              <a:t>repress</a:t>
            </a:r>
            <a:r>
              <a:rPr lang="en-US" smtClean="0"/>
              <a:t> these issues, that is, </a:t>
            </a:r>
            <a:r>
              <a:rPr lang="en-US" i="1" smtClean="0"/>
              <a:t>push them out of our awareness so far that we forget about them</a:t>
            </a:r>
            <a:r>
              <a:rPr lang="en-US" smtClean="0"/>
              <a:t>, but the feelings still come to the surface as </a:t>
            </a:r>
            <a:r>
              <a:rPr lang="en-US" u="sng" smtClean="0">
                <a:solidFill>
                  <a:srgbClr val="002060"/>
                </a:solidFill>
              </a:rPr>
              <a:t>anxiety</a:t>
            </a:r>
            <a:r>
              <a:rPr lang="en-US" smtClean="0"/>
              <a:t>. </a:t>
            </a:r>
          </a:p>
        </p:txBody>
      </p:sp>
      <p:sp>
        <p:nvSpPr>
          <p:cNvPr id="4" name="Slide Number Placeholder 3"/>
          <p:cNvSpPr>
            <a:spLocks noGrp="1"/>
          </p:cNvSpPr>
          <p:nvPr>
            <p:ph type="sldNum" sz="quarter" idx="5"/>
          </p:nvPr>
        </p:nvSpPr>
        <p:spPr/>
        <p:txBody>
          <a:bodyPr/>
          <a:lstStyle/>
          <a:p>
            <a:pPr>
              <a:defRPr/>
            </a:pPr>
            <a:fld id="{ABF83812-EE5A-48D8-87D2-B65A982CFD14}"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show bullets under each heading.</a:t>
            </a:r>
          </a:p>
          <a:p>
            <a:r>
              <a:rPr lang="en-US" smtClean="0"/>
              <a:t>If you want to remind students of operant conditioning ideas, you can point out that the anxious, avoidant behavior was </a:t>
            </a:r>
            <a:r>
              <a:rPr lang="en-US" u="sng" smtClean="0"/>
              <a:t>negatively</a:t>
            </a:r>
            <a:r>
              <a:rPr lang="en-US" smtClean="0"/>
              <a:t> reinforced (rewarded by the removal of aversive feelings).</a:t>
            </a:r>
          </a:p>
          <a:p>
            <a:r>
              <a:rPr lang="en-US" smtClean="0"/>
              <a:t>See if students can connect the second bullet point to OCD. “Compelled” = compulsion; see if they can see pattern of reinforcement (once again, negative). </a:t>
            </a:r>
          </a:p>
          <a:p>
            <a:pPr eaLnBrk="1" hangingPunct="1">
              <a:spcBef>
                <a:spcPct val="0"/>
              </a:spcBef>
            </a:pPr>
            <a:r>
              <a:rPr lang="en-US" smtClean="0"/>
              <a:t>One more example to insert before the last bullet, though this type of example is not in the text. You can ask, “what happens if we reassure a friend who is worrying?” If we verbalize a worry and a friend reassures us, worrying just got positively reinforced.</a:t>
            </a:r>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9BFE6-2788-4A70-AFFF-6860ECCB4C18}" type="slidenum">
              <a:rPr lang="en-US" smtClean="0">
                <a:cs typeface="Arial" charset="0"/>
              </a:rPr>
              <a:pPr fontAlgn="base">
                <a:spcBef>
                  <a:spcPct val="0"/>
                </a:spcBef>
                <a:spcAft>
                  <a:spcPct val="0"/>
                </a:spcAft>
                <a:defRPr/>
              </a:pPr>
              <a:t>31</a:t>
            </a:fld>
            <a:endParaRPr lang="en-US" dirty="0"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Could this method of developing anxiety help explain the acquisition of prejudices? Subtle behaviors like avoiding certain types of people on a dark street might be acquired through watching the behavior of parents and friends even when we espouse believing in equal treatment and worth of all groups.</a:t>
            </a:r>
          </a:p>
        </p:txBody>
      </p:sp>
      <p:sp>
        <p:nvSpPr>
          <p:cNvPr id="4" name="Slide Number Placeholder 3"/>
          <p:cNvSpPr>
            <a:spLocks noGrp="1"/>
          </p:cNvSpPr>
          <p:nvPr>
            <p:ph type="sldNum" sz="quarter" idx="5"/>
          </p:nvPr>
        </p:nvSpPr>
        <p:spPr/>
        <p:txBody>
          <a:bodyPr/>
          <a:lstStyle/>
          <a:p>
            <a:pPr>
              <a:defRPr/>
            </a:pPr>
            <a:fld id="{5EFA0D25-248D-4D28-B157-FCB26E05F547}"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p:txBody>
      </p:sp>
      <p:sp>
        <p:nvSpPr>
          <p:cNvPr id="4" name="Slide Number Placeholder 3"/>
          <p:cNvSpPr>
            <a:spLocks noGrp="1"/>
          </p:cNvSpPr>
          <p:nvPr>
            <p:ph type="sldNum" sz="quarter" idx="5"/>
          </p:nvPr>
        </p:nvSpPr>
        <p:spPr/>
        <p:txBody>
          <a:bodyPr/>
          <a:lstStyle/>
          <a:p>
            <a:pPr>
              <a:defRPr/>
            </a:pPr>
            <a:fld id="{415E19B3-7844-4829-95CB-E9FE0BA04550}"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four examples.</a:t>
            </a:r>
          </a:p>
          <a:p>
            <a:r>
              <a:rPr lang="en-US" smtClean="0"/>
              <a:t>Not mentioned in the book:</a:t>
            </a:r>
          </a:p>
          <a:p>
            <a:pPr eaLnBrk="1" hangingPunct="1">
              <a:spcBef>
                <a:spcPct val="0"/>
              </a:spcBef>
            </a:pPr>
            <a:r>
              <a:rPr lang="en-US" smtClean="0"/>
              <a:t>“what-if” questions/worries such as, “what if a truck crashed into this room?” These questions are not really seeking answers, but statements of worry.</a:t>
            </a:r>
          </a:p>
          <a:p>
            <a:pPr eaLnBrk="1" hangingPunct="1">
              <a:spcBef>
                <a:spcPct val="0"/>
              </a:spcBef>
            </a:pPr>
            <a:r>
              <a:rPr lang="en-US" smtClean="0"/>
              <a:t>Anxiety might serve a potential cognitive function to get our minds to do some planning to avoid threats. In the same way, cognitive therapy could involve getting anxiety to work that way, doing some planning for whatever threats are most pressing, and correcting the cognitive errors and unhelpful beliefs and anxiety-provoking interpretations and appraisals.</a:t>
            </a:r>
          </a:p>
        </p:txBody>
      </p:sp>
      <p:sp>
        <p:nvSpPr>
          <p:cNvPr id="4" name="Slide Number Placeholder 3"/>
          <p:cNvSpPr>
            <a:spLocks noGrp="1"/>
          </p:cNvSpPr>
          <p:nvPr>
            <p:ph type="sldNum" sz="quarter" idx="5"/>
          </p:nvPr>
        </p:nvSpPr>
        <p:spPr/>
        <p:txBody>
          <a:bodyPr/>
          <a:lstStyle/>
          <a:p>
            <a:pPr>
              <a:defRPr/>
            </a:pPr>
            <a:fld id="{04377D2B-E53E-43D9-BD4B-526A189BF029}"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Evolutionary  psychology question: why is anxiety part of our biological repertoire? </a:t>
            </a:r>
          </a:p>
          <a:p>
            <a:pPr eaLnBrk="1" hangingPunct="1">
              <a:spcBef>
                <a:spcPct val="0"/>
              </a:spcBef>
            </a:pPr>
            <a:r>
              <a:rPr lang="en-US" smtClean="0"/>
              <a:t>Perhaps </a:t>
            </a:r>
            <a:r>
              <a:rPr lang="en-US" u="sng" smtClean="0"/>
              <a:t>panic</a:t>
            </a:r>
            <a:r>
              <a:rPr lang="en-US" smtClean="0"/>
              <a:t>, when functioning as fight, flight, or freeze, helped our ancestors stay safe when encountering danger. Perhaps worrying helps us plan how to face future danger.</a:t>
            </a:r>
          </a:p>
          <a:p>
            <a:r>
              <a:rPr lang="en-US" smtClean="0"/>
              <a:t>The book suggests that compulsions are exaggerations of natural survival strategies, e.g. hair pulling stems from grooming, rechecking stems from territory management, compulsive washing stems from a healthy practice. </a:t>
            </a:r>
          </a:p>
          <a:p>
            <a:r>
              <a:rPr lang="en-US" b="1" smtClean="0"/>
              <a:t>Click to reveal answer.</a:t>
            </a:r>
          </a:p>
        </p:txBody>
      </p:sp>
      <p:sp>
        <p:nvSpPr>
          <p:cNvPr id="4" name="Slide Number Placeholder 3"/>
          <p:cNvSpPr>
            <a:spLocks noGrp="1"/>
          </p:cNvSpPr>
          <p:nvPr>
            <p:ph type="sldNum" sz="quarter" idx="5"/>
          </p:nvPr>
        </p:nvSpPr>
        <p:spPr/>
        <p:txBody>
          <a:bodyPr/>
          <a:lstStyle/>
          <a:p>
            <a:pPr>
              <a:defRPr/>
            </a:pPr>
            <a:fld id="{47437ED1-E5F7-4755-AA52-19D9F13897FB}"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 and sidebar.</a:t>
            </a:r>
          </a:p>
          <a:p>
            <a:r>
              <a:rPr lang="en-US" smtClean="0"/>
              <a:t>Even if natural selection explains some things about humans as a whole, why are some people more prone to anxiety than others? Part of the answer is in a person’s experience, but part is in the genes.</a:t>
            </a:r>
          </a:p>
          <a:p>
            <a:r>
              <a:rPr lang="en-US" smtClean="0"/>
              <a:t>This association with a serotonin-related gene may be why some people with worrying-style anxiety respond to the SSRIs which increase serotonin at the synapse.</a:t>
            </a:r>
          </a:p>
          <a:p>
            <a:r>
              <a:rPr lang="en-US" smtClean="0"/>
              <a:t>A third major type of neurotransmitter involvement related to anxiety is GABA (gamma-aminobutyric acid), the inhibitory and “calming” neurotransmitter. GABA is not mentioned in this section of the text, probably because there is not a related gene that has been identified as being different in people with anxiety.</a:t>
            </a:r>
          </a:p>
        </p:txBody>
      </p:sp>
      <p:sp>
        <p:nvSpPr>
          <p:cNvPr id="4" name="Slide Number Placeholder 3"/>
          <p:cNvSpPr>
            <a:spLocks noGrp="1"/>
          </p:cNvSpPr>
          <p:nvPr>
            <p:ph type="sldNum" sz="quarter" idx="5"/>
          </p:nvPr>
        </p:nvSpPr>
        <p:spPr/>
        <p:txBody>
          <a:bodyPr/>
          <a:lstStyle/>
          <a:p>
            <a:pPr>
              <a:defRPr/>
            </a:pPr>
            <a:fld id="{0012E2E9-50AD-4AC0-A42F-94889BE0A243}"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 and illustration.</a:t>
            </a:r>
          </a:p>
        </p:txBody>
      </p:sp>
      <p:sp>
        <p:nvSpPr>
          <p:cNvPr id="4" name="Slide Number Placeholder 3"/>
          <p:cNvSpPr>
            <a:spLocks noGrp="1"/>
          </p:cNvSpPr>
          <p:nvPr>
            <p:ph type="sldNum" sz="quarter" idx="5"/>
          </p:nvPr>
        </p:nvSpPr>
        <p:spPr/>
        <p:txBody>
          <a:bodyPr/>
          <a:lstStyle/>
          <a:p>
            <a:pPr>
              <a:defRPr/>
            </a:pPr>
            <a:fld id="{45260E28-5482-4A45-AD19-F4C564BECA30}"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text.</a:t>
            </a:r>
          </a:p>
        </p:txBody>
      </p:sp>
      <p:sp>
        <p:nvSpPr>
          <p:cNvPr id="4" name="Slide Number Placeholder 3"/>
          <p:cNvSpPr>
            <a:spLocks noGrp="1"/>
          </p:cNvSpPr>
          <p:nvPr>
            <p:ph type="sldNum" sz="quarter" idx="5"/>
          </p:nvPr>
        </p:nvSpPr>
        <p:spPr/>
        <p:txBody>
          <a:bodyPr/>
          <a:lstStyle/>
          <a:p>
            <a:pPr>
              <a:defRPr/>
            </a:pPr>
            <a:fld id="{68FFA76D-BD1B-4F6F-8078-70969BFF8CF1}"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Diagnosing major depressive disorder, as with making other diagnoses, requires seeing the whole pattern rather than just one or two symptoms. Depression crosses the line into a disorder when it impairs daily functioning and/or causes significant distress.</a:t>
            </a:r>
          </a:p>
          <a:p>
            <a:r>
              <a:rPr lang="en-US" smtClean="0"/>
              <a:t>With this list, the pattern is one or both of the first two symptoms and three to four of the rest of the symptoms, lasting more than two weeks.</a:t>
            </a:r>
          </a:p>
          <a:p>
            <a:r>
              <a:rPr lang="en-US" smtClean="0"/>
              <a:t>The criteria  related to weight loss does not include weight loss caused by deliberate dieting. </a:t>
            </a:r>
          </a:p>
        </p:txBody>
      </p:sp>
      <p:sp>
        <p:nvSpPr>
          <p:cNvPr id="4" name="Slide Number Placeholder 3"/>
          <p:cNvSpPr>
            <a:spLocks noGrp="1"/>
          </p:cNvSpPr>
          <p:nvPr>
            <p:ph type="sldNum" sz="quarter" idx="5"/>
          </p:nvPr>
        </p:nvSpPr>
        <p:spPr/>
        <p:txBody>
          <a:bodyPr/>
          <a:lstStyle/>
          <a:p>
            <a:pPr>
              <a:defRPr/>
            </a:pPr>
            <a:fld id="{78F54DD9-45E8-448D-BD92-7D61962A1202}"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The term</a:t>
            </a:r>
            <a:r>
              <a:rPr lang="en-US" b="1" smtClean="0"/>
              <a:t> </a:t>
            </a:r>
            <a:r>
              <a:rPr lang="en-US" smtClean="0"/>
              <a:t>“</a:t>
            </a:r>
            <a:r>
              <a:rPr lang="en-US" u="sng" smtClean="0"/>
              <a:t>disorder</a:t>
            </a:r>
            <a:r>
              <a:rPr lang="en-US" smtClean="0"/>
              <a:t>” is used instead of “disease” because the latter term typically implies a known cause of the symptoms. In naming a disorder, you’re not naming a cause such as a virus. Instead, you are naming the collection of symptoms that tend to go together. </a:t>
            </a:r>
          </a:p>
          <a:p>
            <a:r>
              <a:rPr lang="en-US" smtClean="0"/>
              <a:t>More on the issue of </a:t>
            </a:r>
            <a:r>
              <a:rPr lang="en-US" u="sng" smtClean="0"/>
              <a:t>pattern</a:t>
            </a:r>
            <a:r>
              <a:rPr lang="en-US" smtClean="0"/>
              <a:t> vs. single symptom: one of the symptoms of brain cancer is a headache. If you have a headache, though, it would be a mistake to assume that you have brain cancer. Similarly, one of the symptoms of major depression may be that you feel sad. If you feel sad, though, this is not enough to qualify for diagnosis of major depressive disorder. Keep this in mind when we discuss ADHD. </a:t>
            </a:r>
          </a:p>
          <a:p>
            <a:pPr eaLnBrk="1" hangingPunct="1">
              <a:spcBef>
                <a:spcPct val="0"/>
              </a:spcBef>
            </a:pPr>
            <a:r>
              <a:rPr lang="en-US" smtClean="0"/>
              <a:t>More about </a:t>
            </a:r>
            <a:r>
              <a:rPr lang="en-US" u="sng" smtClean="0"/>
              <a:t>deviance</a:t>
            </a:r>
            <a:r>
              <a:rPr lang="en-US" smtClean="0"/>
              <a:t> coming up. Another common term is “ abnormal,” which more literally means varying from the norm. Both of these terms have acquired an unnecessarily negative connotation outside the field of psychology. </a:t>
            </a:r>
          </a:p>
          <a:p>
            <a:r>
              <a:rPr lang="en-US" smtClean="0"/>
              <a:t>Image from the text.</a:t>
            </a:r>
          </a:p>
        </p:txBody>
      </p:sp>
      <p:sp>
        <p:nvSpPr>
          <p:cNvPr id="4" name="Slide Number Placeholder 3"/>
          <p:cNvSpPr>
            <a:spLocks noGrp="1"/>
          </p:cNvSpPr>
          <p:nvPr>
            <p:ph type="sldNum" sz="quarter" idx="5"/>
          </p:nvPr>
        </p:nvSpPr>
        <p:spPr/>
        <p:txBody>
          <a:bodyPr/>
          <a:lstStyle/>
          <a:p>
            <a:pPr>
              <a:defRPr/>
            </a:pPr>
            <a:fld id="{4192EB2F-6D18-41C9-9F46-8F7CA5165287}"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The two related images appear with the middle bullet point. </a:t>
            </a:r>
          </a:p>
          <a:p>
            <a:pPr eaLnBrk="1" hangingPunct="1">
              <a:spcBef>
                <a:spcPct val="0"/>
              </a:spcBef>
            </a:pPr>
            <a:r>
              <a:rPr lang="en-US" smtClean="0"/>
              <a:t>Answer to the question on the slide: the depression is the illness and it doesn’t need further justification. It is not a problem of being depressed “about” something. The question is harmful because it brings about shame, and in depression, the question is most likely to be asked of oneself, “why am I depressed when other people have much worse problems?” This question misses the fact that depression IS the problem. </a:t>
            </a:r>
          </a:p>
          <a:p>
            <a:pPr eaLnBrk="1" hangingPunct="1">
              <a:spcBef>
                <a:spcPct val="0"/>
              </a:spcBef>
            </a:pPr>
            <a:r>
              <a:rPr lang="en-US" smtClean="0"/>
              <a:t>(Powerpoint clip art).</a:t>
            </a:r>
          </a:p>
        </p:txBody>
      </p:sp>
      <p:sp>
        <p:nvSpPr>
          <p:cNvPr id="4" name="Slide Number Placeholder 3"/>
          <p:cNvSpPr>
            <a:spLocks noGrp="1"/>
          </p:cNvSpPr>
          <p:nvPr>
            <p:ph type="sldNum" sz="quarter" idx="5"/>
          </p:nvPr>
        </p:nvSpPr>
        <p:spPr/>
        <p:txBody>
          <a:bodyPr/>
          <a:lstStyle/>
          <a:p>
            <a:pPr>
              <a:defRPr/>
            </a:pPr>
            <a:fld id="{BF555F25-1D68-402F-9FBC-E0F43CEC0033}"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 and sidebar.</a:t>
            </a:r>
          </a:p>
          <a:p>
            <a:r>
              <a:rPr lang="en-US" smtClean="0"/>
              <a:t>Instructor: the information in the sidebar is included for your optional use. Although it is a minor issue in the text, this analogy was a major complaint for a few of my students each semester. They reacted to the connotation of the word “common” as “no big deal,” and did not notice Myers’ sympathetic disclaimer that comparing depression to the common cold “effectively describes its pervasiveness but not its seriousness.” If you do some form of pre-class feedback, hopefully you’ll know in advance if you need this slide.</a:t>
            </a:r>
          </a:p>
          <a:p>
            <a:r>
              <a:rPr lang="en-US" smtClean="0"/>
              <a:t>This analogy will come up again soon when discussing schizophrenia, so we may as well clarify it now.</a:t>
            </a:r>
          </a:p>
        </p:txBody>
      </p:sp>
      <p:sp>
        <p:nvSpPr>
          <p:cNvPr id="4" name="Slide Number Placeholder 3"/>
          <p:cNvSpPr>
            <a:spLocks noGrp="1"/>
          </p:cNvSpPr>
          <p:nvPr>
            <p:ph type="sldNum" sz="quarter" idx="5"/>
          </p:nvPr>
        </p:nvSpPr>
        <p:spPr/>
        <p:txBody>
          <a:bodyPr/>
          <a:lstStyle/>
          <a:p>
            <a:pPr>
              <a:defRPr/>
            </a:pPr>
            <a:fld id="{E52B401E-78A2-42AD-8753-5DDFDA4605D8}" type="slidenum">
              <a:rPr lang="en-US" smtClean="0"/>
              <a:pPr>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91DD5B6F-A5CF-4ACA-B709-6096C85DE23D}" type="slidenum">
              <a:rPr lang="en-US" smtClean="0">
                <a:latin typeface="Times New Roman" pitchFamily="18" charset="0"/>
              </a:rPr>
              <a:pPr/>
              <a:t>43</a:t>
            </a:fld>
            <a:endParaRPr lang="en-US" smtClean="0">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p:txBody>
      </p:sp>
      <p:sp>
        <p:nvSpPr>
          <p:cNvPr id="4" name="Slide Number Placeholder 3"/>
          <p:cNvSpPr>
            <a:spLocks noGrp="1"/>
          </p:cNvSpPr>
          <p:nvPr>
            <p:ph type="sldNum" sz="quarter" idx="5"/>
          </p:nvPr>
        </p:nvSpPr>
        <p:spPr/>
        <p:txBody>
          <a:bodyPr/>
          <a:lstStyle/>
          <a:p>
            <a:pPr>
              <a:defRPr/>
            </a:pPr>
            <a:fld id="{553F7419-620E-470C-9CF5-59990157EB5F}" type="slidenum">
              <a:rPr lang="en-US" smtClean="0"/>
              <a:pPr>
                <a:defRPr/>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 and table of contrasting symptoms.</a:t>
            </a:r>
          </a:p>
          <a:p>
            <a:r>
              <a:rPr lang="en-US" smtClean="0"/>
              <a:t>A typical pattern is three to seven weeks of depression, followed by three to seven DAYS of mania. People enjoying their mania often forget or deny that the manic phase leads back into depression.</a:t>
            </a:r>
          </a:p>
          <a:p>
            <a:r>
              <a:rPr lang="en-US" smtClean="0"/>
              <a:t>Like depression, this euphoria is self-sustaining; in mania, it’s not that you’re happy </a:t>
            </a:r>
            <a:r>
              <a:rPr lang="en-US" u="sng" smtClean="0"/>
              <a:t>about</a:t>
            </a:r>
            <a:r>
              <a:rPr lang="en-US" smtClean="0"/>
              <a:t> something.</a:t>
            </a:r>
          </a:p>
        </p:txBody>
      </p:sp>
      <p:sp>
        <p:nvSpPr>
          <p:cNvPr id="4" name="Slide Number Placeholder 3"/>
          <p:cNvSpPr>
            <a:spLocks noGrp="1"/>
          </p:cNvSpPr>
          <p:nvPr>
            <p:ph type="sldNum" sz="quarter" idx="5"/>
          </p:nvPr>
        </p:nvSpPr>
        <p:spPr/>
        <p:txBody>
          <a:bodyPr/>
          <a:lstStyle/>
          <a:p>
            <a:pPr>
              <a:defRPr/>
            </a:pPr>
            <a:fld id="{7F524D2B-F0E5-4709-A68E-1DD879B6B996}" type="slidenum">
              <a:rPr lang="en-US" smtClean="0"/>
              <a:pPr>
                <a:defRPr/>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Animation: after a click from the instructor, the pictures will move up and down at different rates to simulate up and down swings of mood.</a:t>
            </a:r>
          </a:p>
        </p:txBody>
      </p:sp>
      <p:sp>
        <p:nvSpPr>
          <p:cNvPr id="4" name="Slide Number Placeholder 3"/>
          <p:cNvSpPr>
            <a:spLocks noGrp="1"/>
          </p:cNvSpPr>
          <p:nvPr>
            <p:ph type="sldNum" sz="quarter" idx="5"/>
          </p:nvPr>
        </p:nvSpPr>
        <p:spPr/>
        <p:txBody>
          <a:bodyPr/>
          <a:lstStyle/>
          <a:p>
            <a:pPr>
              <a:defRPr/>
            </a:pPr>
            <a:fld id="{1CC870A8-9B33-4DF1-8F64-1F0F9725D9D0}" type="slidenum">
              <a:rPr lang="en-US" smtClean="0"/>
              <a:pPr>
                <a:defRPr/>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Many have questioned whether children and adolescents who have swings in mood have bipolar disorder or something else. The 2013 edition of the diagnostic manual, the DSM-V, may have a new diagnosis which is designed to describe many of these kids: “</a:t>
            </a:r>
            <a:r>
              <a:rPr lang="en-US" u="sng" smtClean="0"/>
              <a:t>Disruptive mood dysregulation disorder</a:t>
            </a:r>
            <a:r>
              <a:rPr lang="en-US" smtClean="0"/>
              <a:t>.” This awkward diagnoses has gone through a few name changes between 2010 and 2012, and in earlier versions including the inclusion of the word “dysphoric” (depressed mood) and “temper” (as in, temper tantrum).</a:t>
            </a:r>
          </a:p>
        </p:txBody>
      </p:sp>
      <p:sp>
        <p:nvSpPr>
          <p:cNvPr id="4" name="Slide Number Placeholder 3"/>
          <p:cNvSpPr>
            <a:spLocks noGrp="1"/>
          </p:cNvSpPr>
          <p:nvPr>
            <p:ph type="sldNum" sz="quarter" idx="5"/>
          </p:nvPr>
        </p:nvSpPr>
        <p:spPr/>
        <p:txBody>
          <a:bodyPr/>
          <a:lstStyle/>
          <a:p>
            <a:pPr>
              <a:defRPr/>
            </a:pPr>
            <a:fld id="{49445AEA-9DEB-4705-BA4D-E9B22E169274}" type="slidenum">
              <a:rPr lang="en-US" smtClean="0"/>
              <a:pPr>
                <a:defRPr/>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n-US" b="1" dirty="0" smtClean="0"/>
              <a:t>Click to reveal bullets on left.</a:t>
            </a:r>
          </a:p>
          <a:p>
            <a:pPr>
              <a:defRPr/>
            </a:pPr>
            <a:r>
              <a:rPr lang="en-US" dirty="0" smtClean="0"/>
              <a:t>Deviation from a developmental pathway includes autism, mental retardation, or extremely disruptive behavior which persists in all situations.</a:t>
            </a:r>
          </a:p>
          <a:p>
            <a:pPr>
              <a:defRPr/>
            </a:pPr>
            <a:r>
              <a:rPr lang="en-US" dirty="0" smtClean="0"/>
              <a:t>To deviate from the norm is not enough to define a disorder. The genius, a champion athlete, and the nonconformist all deviate from the norm but do not necessarily have a disorder.</a:t>
            </a:r>
          </a:p>
          <a:p>
            <a:pPr>
              <a:defRPr/>
            </a:pPr>
            <a:r>
              <a:rPr lang="en-US" b="1" dirty="0" smtClean="0"/>
              <a:t>Click to reveal sidebar.</a:t>
            </a:r>
          </a:p>
          <a:p>
            <a:pPr eaLnBrk="1" hangingPunct="1">
              <a:spcBef>
                <a:spcPct val="0"/>
              </a:spcBef>
              <a:defRPr/>
            </a:pPr>
            <a:r>
              <a:rPr lang="en-US" dirty="0" smtClean="0"/>
              <a:t>Context is crucial. Rolling on the floor and calling out nonsense syllables might seem to be deviant/abnormal but in some churches it’s called glossalalia and is considered to be a sign of divine inspiration.</a:t>
            </a:r>
          </a:p>
          <a:p>
            <a:pPr eaLnBrk="1" hangingPunct="1">
              <a:spcBef>
                <a:spcPct val="0"/>
              </a:spcBef>
              <a:defRPr/>
            </a:pPr>
            <a:r>
              <a:rPr lang="en-US" dirty="0" smtClean="0"/>
              <a:t>Although the definition says “distress </a:t>
            </a:r>
            <a:r>
              <a:rPr lang="en-US" u="sng" dirty="0" smtClean="0"/>
              <a:t>and</a:t>
            </a:r>
            <a:r>
              <a:rPr lang="en-US" dirty="0" smtClean="0"/>
              <a:t> dysfunction,” in some disorders only one of these will really stand out. Some personality disorders, as well as substance abuse, involve dysfunction without distress. Some anxiety disorders can involve distress without any dysfunction that others will notice.</a:t>
            </a:r>
          </a:p>
          <a:p>
            <a:pPr eaLnBrk="1" hangingPunct="1">
              <a:spcBef>
                <a:spcPct val="0"/>
              </a:spcBef>
              <a:defRPr/>
            </a:pPr>
            <a:r>
              <a:rPr lang="en-US" u="sng" dirty="0" smtClean="0">
                <a:solidFill>
                  <a:srgbClr val="0000FF"/>
                </a:solidFill>
              </a:rPr>
              <a:t>Dysfunction</a:t>
            </a:r>
            <a:r>
              <a:rPr lang="en-US" dirty="0" smtClean="0"/>
              <a:t> refers to the impact of the psychological disorder on a person’s ability to manage day-to-day tasks and relationships. For examples, severe depression or anxiety might prevent you from feeling able to go to work or school. Personality disorders create problems in relationships. </a:t>
            </a:r>
          </a:p>
          <a:p>
            <a:pPr>
              <a:defRPr/>
            </a:pPr>
            <a:r>
              <a:rPr lang="en-US" u="sng" dirty="0" smtClean="0">
                <a:solidFill>
                  <a:srgbClr val="0000FF"/>
                </a:solidFill>
              </a:rPr>
              <a:t>Distress</a:t>
            </a:r>
            <a:r>
              <a:rPr lang="en-US" u="sng" dirty="0" smtClean="0"/>
              <a:t> </a:t>
            </a:r>
            <a:r>
              <a:rPr lang="en-US" dirty="0" smtClean="0"/>
              <a:t>refers to the internal anguish that can lead to desperation and even to suicide.</a:t>
            </a:r>
          </a:p>
        </p:txBody>
      </p:sp>
      <p:sp>
        <p:nvSpPr>
          <p:cNvPr id="162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48749D-D2A7-462A-9774-2DF993069797}" type="slidenum">
              <a:rPr lang="en-US" smtClean="0">
                <a:cs typeface="Arial" charset="0"/>
              </a:rPr>
              <a:pPr fontAlgn="base">
                <a:spcBef>
                  <a:spcPct val="0"/>
                </a:spcBef>
                <a:spcAft>
                  <a:spcPct val="0"/>
                </a:spcAft>
                <a:defRPr/>
              </a:pPr>
              <a:t>5</a:t>
            </a:fld>
            <a:endParaRPr lang="en-US" dirty="0"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The term for drilling holes in the skull to release evil spirits is “trephination.” </a:t>
            </a:r>
          </a:p>
          <a:p>
            <a:r>
              <a:rPr lang="en-US" b="1" smtClean="0"/>
              <a:t>When you click the drill will bounce and to demonstrate the old medical technique</a:t>
            </a:r>
            <a:r>
              <a:rPr lang="en-US" smtClean="0"/>
              <a:t>, although the equipment may be anachronistic.</a:t>
            </a:r>
          </a:p>
        </p:txBody>
      </p:sp>
      <p:sp>
        <p:nvSpPr>
          <p:cNvPr id="4" name="Slide Number Placeholder 3"/>
          <p:cNvSpPr>
            <a:spLocks noGrp="1"/>
          </p:cNvSpPr>
          <p:nvPr>
            <p:ph type="sldNum" sz="quarter" idx="5"/>
          </p:nvPr>
        </p:nvSpPr>
        <p:spPr/>
        <p:txBody>
          <a:bodyPr/>
          <a:lstStyle/>
          <a:p>
            <a:pPr>
              <a:defRPr/>
            </a:pPr>
            <a:fld id="{25146EA2-B6A7-4BBF-BF84-40760A2CDF8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t>
            </a:r>
            <a:r>
              <a:rPr lang="en-US" smtClean="0"/>
              <a:t/>
            </a:r>
            <a:br>
              <a:rPr lang="en-US" smtClean="0"/>
            </a:br>
            <a:endParaRPr lang="en-US" smtClean="0"/>
          </a:p>
        </p:txBody>
      </p:sp>
      <p:sp>
        <p:nvSpPr>
          <p:cNvPr id="4" name="Slide Number Placeholder 3"/>
          <p:cNvSpPr>
            <a:spLocks noGrp="1"/>
          </p:cNvSpPr>
          <p:nvPr>
            <p:ph type="sldNum" sz="quarter" idx="5"/>
          </p:nvPr>
        </p:nvSpPr>
        <p:spPr/>
        <p:txBody>
          <a:bodyPr/>
          <a:lstStyle/>
          <a:p>
            <a:pPr>
              <a:defRPr/>
            </a:pPr>
            <a:fld id="{F2B597AB-0EA6-4E9F-8FE3-56205014DD7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Click to reveal bullets.</a:t>
            </a:r>
          </a:p>
          <a:p>
            <a:r>
              <a:rPr lang="en-US" smtClean="0"/>
              <a:t>The medical model also implies ideas about etiology, the cause of mental disorders. It is not always possible to determine the cause of a specific mental disorder, but in general, the assumption here is that the cause is physical and mental, and not spiritual.</a:t>
            </a:r>
          </a:p>
        </p:txBody>
      </p:sp>
      <p:sp>
        <p:nvSpPr>
          <p:cNvPr id="4" name="Slide Number Placeholder 3"/>
          <p:cNvSpPr>
            <a:spLocks noGrp="1"/>
          </p:cNvSpPr>
          <p:nvPr>
            <p:ph type="sldNum" sz="quarter" idx="5"/>
          </p:nvPr>
        </p:nvSpPr>
        <p:spPr/>
        <p:txBody>
          <a:bodyPr/>
          <a:lstStyle/>
          <a:p>
            <a:pPr>
              <a:defRPr/>
            </a:pPr>
            <a:fld id="{63A4EE5C-B439-4541-82AD-2112120F4DA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 animation.</a:t>
            </a:r>
          </a:p>
        </p:txBody>
      </p:sp>
      <p:sp>
        <p:nvSpPr>
          <p:cNvPr id="4" name="Slide Number Placeholder 3"/>
          <p:cNvSpPr>
            <a:spLocks noGrp="1"/>
          </p:cNvSpPr>
          <p:nvPr>
            <p:ph type="sldNum" sz="quarter" idx="5"/>
          </p:nvPr>
        </p:nvSpPr>
        <p:spPr/>
        <p:txBody>
          <a:bodyPr/>
          <a:lstStyle/>
          <a:p>
            <a:pPr>
              <a:defRPr/>
            </a:pPr>
            <a:fld id="{E5B0198F-569E-4652-9B4A-C0950A88207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D05705-E3B5-5144-A881-28C4520F7904}"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EE87F-22AC-7E43-AF67-9E648E7D7A37}" type="slidenum">
              <a:rPr lang="en-US" smtClean="0"/>
              <a:t>‹#›</a:t>
            </a:fld>
            <a:endParaRPr lang="en-US"/>
          </a:p>
        </p:txBody>
      </p:sp>
    </p:spTree>
    <p:extLst>
      <p:ext uri="{BB962C8B-B14F-4D97-AF65-F5344CB8AC3E}">
        <p14:creationId xmlns:p14="http://schemas.microsoft.com/office/powerpoint/2010/main" val="10451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05705-E3B5-5144-A881-28C4520F7904}"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EE87F-22AC-7E43-AF67-9E648E7D7A37}" type="slidenum">
              <a:rPr lang="en-US" smtClean="0"/>
              <a:t>‹#›</a:t>
            </a:fld>
            <a:endParaRPr lang="en-US"/>
          </a:p>
        </p:txBody>
      </p:sp>
    </p:spTree>
    <p:extLst>
      <p:ext uri="{BB962C8B-B14F-4D97-AF65-F5344CB8AC3E}">
        <p14:creationId xmlns:p14="http://schemas.microsoft.com/office/powerpoint/2010/main" val="79572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05705-E3B5-5144-A881-28C4520F7904}"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EE87F-22AC-7E43-AF67-9E648E7D7A37}" type="slidenum">
              <a:rPr lang="en-US" smtClean="0"/>
              <a:t>‹#›</a:t>
            </a:fld>
            <a:endParaRPr lang="en-US"/>
          </a:p>
        </p:txBody>
      </p:sp>
    </p:spTree>
    <p:extLst>
      <p:ext uri="{BB962C8B-B14F-4D97-AF65-F5344CB8AC3E}">
        <p14:creationId xmlns:p14="http://schemas.microsoft.com/office/powerpoint/2010/main" val="241495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9A8A782-4DD2-4472-BE11-A413E4631D3B}" type="slidenum">
              <a:rPr lang="en-US"/>
              <a:pPr>
                <a:defRPr/>
              </a:pPr>
              <a:t>‹#›</a:t>
            </a:fld>
            <a:endParaRPr lang="en-US" dirty="0"/>
          </a:p>
        </p:txBody>
      </p:sp>
    </p:spTree>
    <p:extLst>
      <p:ext uri="{BB962C8B-B14F-4D97-AF65-F5344CB8AC3E}">
        <p14:creationId xmlns:p14="http://schemas.microsoft.com/office/powerpoint/2010/main" val="545500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1D7564-0EBF-4A1F-8135-D298D8C6D861}" type="slidenum">
              <a:rPr lang="en-US"/>
              <a:pPr>
                <a:defRPr/>
              </a:pPr>
              <a:t>‹#›</a:t>
            </a:fld>
            <a:endParaRPr lang="en-US"/>
          </a:p>
        </p:txBody>
      </p:sp>
    </p:spTree>
    <p:extLst>
      <p:ext uri="{BB962C8B-B14F-4D97-AF65-F5344CB8AC3E}">
        <p14:creationId xmlns:p14="http://schemas.microsoft.com/office/powerpoint/2010/main" val="332956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05705-E3B5-5144-A881-28C4520F7904}"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EE87F-22AC-7E43-AF67-9E648E7D7A37}" type="slidenum">
              <a:rPr lang="en-US" smtClean="0"/>
              <a:t>‹#›</a:t>
            </a:fld>
            <a:endParaRPr lang="en-US"/>
          </a:p>
        </p:txBody>
      </p:sp>
    </p:spTree>
    <p:extLst>
      <p:ext uri="{BB962C8B-B14F-4D97-AF65-F5344CB8AC3E}">
        <p14:creationId xmlns:p14="http://schemas.microsoft.com/office/powerpoint/2010/main" val="10342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05705-E3B5-5144-A881-28C4520F7904}"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EE87F-22AC-7E43-AF67-9E648E7D7A37}" type="slidenum">
              <a:rPr lang="en-US" smtClean="0"/>
              <a:t>‹#›</a:t>
            </a:fld>
            <a:endParaRPr lang="en-US"/>
          </a:p>
        </p:txBody>
      </p:sp>
    </p:spTree>
    <p:extLst>
      <p:ext uri="{BB962C8B-B14F-4D97-AF65-F5344CB8AC3E}">
        <p14:creationId xmlns:p14="http://schemas.microsoft.com/office/powerpoint/2010/main" val="357628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D05705-E3B5-5144-A881-28C4520F7904}" type="datetimeFigureOut">
              <a:rPr lang="en-US" smtClean="0"/>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EE87F-22AC-7E43-AF67-9E648E7D7A37}" type="slidenum">
              <a:rPr lang="en-US" smtClean="0"/>
              <a:t>‹#›</a:t>
            </a:fld>
            <a:endParaRPr lang="en-US"/>
          </a:p>
        </p:txBody>
      </p:sp>
    </p:spTree>
    <p:extLst>
      <p:ext uri="{BB962C8B-B14F-4D97-AF65-F5344CB8AC3E}">
        <p14:creationId xmlns:p14="http://schemas.microsoft.com/office/powerpoint/2010/main" val="323326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D05705-E3B5-5144-A881-28C4520F7904}" type="datetimeFigureOut">
              <a:rPr lang="en-US" smtClean="0"/>
              <a:t>4/21/15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1EE87F-22AC-7E43-AF67-9E648E7D7A37}" type="slidenum">
              <a:rPr lang="en-US" smtClean="0"/>
              <a:t>‹#›</a:t>
            </a:fld>
            <a:endParaRPr lang="en-US"/>
          </a:p>
        </p:txBody>
      </p:sp>
    </p:spTree>
    <p:extLst>
      <p:ext uri="{BB962C8B-B14F-4D97-AF65-F5344CB8AC3E}">
        <p14:creationId xmlns:p14="http://schemas.microsoft.com/office/powerpoint/2010/main" val="6805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D05705-E3B5-5144-A881-28C4520F7904}" type="datetimeFigureOut">
              <a:rPr lang="en-US" smtClean="0"/>
              <a:t>4/21/15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1EE87F-22AC-7E43-AF67-9E648E7D7A37}" type="slidenum">
              <a:rPr lang="en-US" smtClean="0"/>
              <a:t>‹#›</a:t>
            </a:fld>
            <a:endParaRPr lang="en-US"/>
          </a:p>
        </p:txBody>
      </p:sp>
    </p:spTree>
    <p:extLst>
      <p:ext uri="{BB962C8B-B14F-4D97-AF65-F5344CB8AC3E}">
        <p14:creationId xmlns:p14="http://schemas.microsoft.com/office/powerpoint/2010/main" val="298304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05705-E3B5-5144-A881-28C4520F7904}" type="datetimeFigureOut">
              <a:rPr lang="en-US" smtClean="0"/>
              <a:t>4/21/15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1EE87F-22AC-7E43-AF67-9E648E7D7A37}" type="slidenum">
              <a:rPr lang="en-US" smtClean="0"/>
              <a:t>‹#›</a:t>
            </a:fld>
            <a:endParaRPr lang="en-US"/>
          </a:p>
        </p:txBody>
      </p:sp>
    </p:spTree>
    <p:extLst>
      <p:ext uri="{BB962C8B-B14F-4D97-AF65-F5344CB8AC3E}">
        <p14:creationId xmlns:p14="http://schemas.microsoft.com/office/powerpoint/2010/main" val="356647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05705-E3B5-5144-A881-28C4520F7904}" type="datetimeFigureOut">
              <a:rPr lang="en-US" smtClean="0"/>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EE87F-22AC-7E43-AF67-9E648E7D7A37}" type="slidenum">
              <a:rPr lang="en-US" smtClean="0"/>
              <a:t>‹#›</a:t>
            </a:fld>
            <a:endParaRPr lang="en-US"/>
          </a:p>
        </p:txBody>
      </p:sp>
    </p:spTree>
    <p:extLst>
      <p:ext uri="{BB962C8B-B14F-4D97-AF65-F5344CB8AC3E}">
        <p14:creationId xmlns:p14="http://schemas.microsoft.com/office/powerpoint/2010/main" val="268712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05705-E3B5-5144-A881-28C4520F7904}" type="datetimeFigureOut">
              <a:rPr lang="en-US" smtClean="0"/>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EE87F-22AC-7E43-AF67-9E648E7D7A37}" type="slidenum">
              <a:rPr lang="en-US" smtClean="0"/>
              <a:t>‹#›</a:t>
            </a:fld>
            <a:endParaRPr lang="en-US"/>
          </a:p>
        </p:txBody>
      </p:sp>
    </p:spTree>
    <p:extLst>
      <p:ext uri="{BB962C8B-B14F-4D97-AF65-F5344CB8AC3E}">
        <p14:creationId xmlns:p14="http://schemas.microsoft.com/office/powerpoint/2010/main" val="33172006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05705-E3B5-5144-A881-28C4520F7904}" type="datetimeFigureOut">
              <a:rPr lang="en-US" smtClean="0"/>
              <a:t>4/21/15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EE87F-22AC-7E43-AF67-9E648E7D7A37}" type="slidenum">
              <a:rPr lang="en-US" smtClean="0"/>
              <a:t>‹#›</a:t>
            </a:fld>
            <a:endParaRPr lang="en-US"/>
          </a:p>
        </p:txBody>
      </p:sp>
    </p:spTree>
    <p:extLst>
      <p:ext uri="{BB962C8B-B14F-4D97-AF65-F5344CB8AC3E}">
        <p14:creationId xmlns:p14="http://schemas.microsoft.com/office/powerpoint/2010/main" val="352070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w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5" Type="http://schemas.openxmlformats.org/officeDocument/2006/relationships/image" Target="../media/image33.w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wmf"/><Relationship Id="rId5" Type="http://schemas.openxmlformats.org/officeDocument/2006/relationships/image" Target="../media/image41.wmf"/><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982663"/>
          </a:xfrm>
          <a:solidFill>
            <a:srgbClr val="3AA082"/>
          </a:solidFill>
        </p:spPr>
        <p:txBody>
          <a:bodyPr lIns="274320"/>
          <a:lstStyle/>
          <a:p>
            <a:pPr algn="l" eaLnBrk="1" hangingPunct="1">
              <a:lnSpc>
                <a:spcPts val="4200"/>
              </a:lnSpc>
            </a:pPr>
            <a:r>
              <a:rPr lang="en-US" sz="4800" b="1" smtClean="0">
                <a:solidFill>
                  <a:srgbClr val="F8F6E3"/>
                </a:solidFill>
              </a:rPr>
              <a:t>What we’ll seek to understand...</a:t>
            </a:r>
          </a:p>
        </p:txBody>
      </p:sp>
      <p:sp>
        <p:nvSpPr>
          <p:cNvPr id="3" name="Content Placeholder 2"/>
          <p:cNvSpPr>
            <a:spLocks noGrp="1"/>
          </p:cNvSpPr>
          <p:nvPr>
            <p:ph idx="1"/>
          </p:nvPr>
        </p:nvSpPr>
        <p:spPr>
          <a:xfrm>
            <a:off x="268288" y="1154113"/>
            <a:ext cx="6418262" cy="5626100"/>
          </a:xfrm>
          <a:prstGeom prst="roundRect">
            <a:avLst>
              <a:gd name="adj" fmla="val 16667"/>
            </a:avLst>
          </a:prstGeom>
          <a:solidFill>
            <a:srgbClr val="F8F6E3"/>
          </a:solidFill>
        </p:spPr>
        <p:txBody>
          <a:bodyPr/>
          <a:lstStyle/>
          <a:p>
            <a:pPr eaLnBrk="1" hangingPunct="1">
              <a:lnSpc>
                <a:spcPts val="2400"/>
              </a:lnSpc>
              <a:spcBef>
                <a:spcPct val="0"/>
              </a:spcBef>
              <a:spcAft>
                <a:spcPts val="600"/>
              </a:spcAft>
              <a:buFont typeface="Wingdings" pitchFamily="2" charset="2"/>
              <a:buChar char="§"/>
            </a:pPr>
            <a:r>
              <a:rPr lang="en-US" sz="2600" smtClean="0"/>
              <a:t>What does it mean to have a mental disorder? </a:t>
            </a:r>
          </a:p>
          <a:p>
            <a:pPr eaLnBrk="1" hangingPunct="1">
              <a:lnSpc>
                <a:spcPts val="2400"/>
              </a:lnSpc>
              <a:spcBef>
                <a:spcPct val="0"/>
              </a:spcBef>
              <a:spcAft>
                <a:spcPts val="600"/>
              </a:spcAft>
              <a:buFont typeface="Wingdings" pitchFamily="2" charset="2"/>
              <a:buChar char="§"/>
            </a:pPr>
            <a:r>
              <a:rPr lang="en-US" sz="2600" smtClean="0"/>
              <a:t>Defining and classifying disorders</a:t>
            </a:r>
          </a:p>
          <a:p>
            <a:pPr eaLnBrk="1" hangingPunct="1">
              <a:lnSpc>
                <a:spcPts val="2400"/>
              </a:lnSpc>
              <a:spcBef>
                <a:spcPct val="0"/>
              </a:spcBef>
              <a:spcAft>
                <a:spcPts val="600"/>
              </a:spcAft>
              <a:buFont typeface="Wingdings" pitchFamily="2" charset="2"/>
              <a:buChar char="§"/>
            </a:pPr>
            <a:r>
              <a:rPr lang="en-US" sz="2600" smtClean="0"/>
              <a:t>Anxiety disorders, including OCD and PTSD</a:t>
            </a:r>
          </a:p>
          <a:p>
            <a:pPr eaLnBrk="1" hangingPunct="1">
              <a:lnSpc>
                <a:spcPts val="2400"/>
              </a:lnSpc>
              <a:spcBef>
                <a:spcPct val="0"/>
              </a:spcBef>
              <a:spcAft>
                <a:spcPts val="600"/>
              </a:spcAft>
              <a:buFont typeface="Wingdings" pitchFamily="2" charset="2"/>
              <a:buChar char="§"/>
            </a:pPr>
            <a:r>
              <a:rPr lang="en-US" sz="2600" smtClean="0"/>
              <a:t>Mood disorders, including depression and bipolar disorder</a:t>
            </a:r>
          </a:p>
          <a:p>
            <a:pPr eaLnBrk="1" hangingPunct="1">
              <a:lnSpc>
                <a:spcPts val="2400"/>
              </a:lnSpc>
              <a:spcBef>
                <a:spcPct val="0"/>
              </a:spcBef>
              <a:spcAft>
                <a:spcPts val="600"/>
              </a:spcAft>
              <a:buFont typeface="Wingdings" pitchFamily="2" charset="2"/>
              <a:buChar char="§"/>
            </a:pPr>
            <a:r>
              <a:rPr lang="en-US" sz="2600" smtClean="0"/>
              <a:t>Schizophrenia</a:t>
            </a:r>
          </a:p>
          <a:p>
            <a:pPr eaLnBrk="1" hangingPunct="1">
              <a:lnSpc>
                <a:spcPts val="2400"/>
              </a:lnSpc>
              <a:spcBef>
                <a:spcPct val="0"/>
              </a:spcBef>
              <a:spcAft>
                <a:spcPts val="600"/>
              </a:spcAft>
              <a:buFont typeface="Wingdings" pitchFamily="2" charset="2"/>
              <a:buChar char="§"/>
            </a:pPr>
            <a:r>
              <a:rPr lang="en-US" sz="2600" smtClean="0"/>
              <a:t>Sample of other disorders: </a:t>
            </a:r>
          </a:p>
          <a:p>
            <a:pPr lvl="2" eaLnBrk="1" hangingPunct="1">
              <a:lnSpc>
                <a:spcPts val="2400"/>
              </a:lnSpc>
              <a:spcBef>
                <a:spcPct val="0"/>
              </a:spcBef>
              <a:spcAft>
                <a:spcPts val="600"/>
              </a:spcAft>
              <a:buFont typeface="Wingdings" pitchFamily="2" charset="2"/>
              <a:buChar char="§"/>
            </a:pPr>
            <a:r>
              <a:rPr lang="en-US" sz="2600" smtClean="0"/>
              <a:t>Dissociative disorders</a:t>
            </a:r>
          </a:p>
          <a:p>
            <a:pPr lvl="2" eaLnBrk="1" hangingPunct="1">
              <a:lnSpc>
                <a:spcPts val="2400"/>
              </a:lnSpc>
              <a:spcBef>
                <a:spcPct val="0"/>
              </a:spcBef>
              <a:spcAft>
                <a:spcPts val="600"/>
              </a:spcAft>
              <a:buFont typeface="Wingdings" pitchFamily="2" charset="2"/>
              <a:buChar char="§"/>
            </a:pPr>
            <a:r>
              <a:rPr lang="en-US" sz="2600" smtClean="0"/>
              <a:t>Eating disorders</a:t>
            </a:r>
          </a:p>
          <a:p>
            <a:pPr lvl="2" eaLnBrk="1" hangingPunct="1">
              <a:lnSpc>
                <a:spcPts val="2400"/>
              </a:lnSpc>
              <a:spcBef>
                <a:spcPct val="0"/>
              </a:spcBef>
              <a:spcAft>
                <a:spcPts val="600"/>
              </a:spcAft>
              <a:buFont typeface="Wingdings" pitchFamily="2" charset="2"/>
              <a:buChar char="§"/>
            </a:pPr>
            <a:r>
              <a:rPr lang="en-US" sz="2600" smtClean="0"/>
              <a:t>Personality disorders</a:t>
            </a:r>
          </a:p>
          <a:p>
            <a:pPr eaLnBrk="1" hangingPunct="1">
              <a:lnSpc>
                <a:spcPts val="2400"/>
              </a:lnSpc>
              <a:spcBef>
                <a:spcPct val="0"/>
              </a:spcBef>
              <a:spcAft>
                <a:spcPts val="600"/>
              </a:spcAft>
              <a:buFont typeface="Wingdings" pitchFamily="2" charset="2"/>
              <a:buChar char="§"/>
            </a:pPr>
            <a:r>
              <a:rPr lang="en-US" sz="2600" smtClean="0"/>
              <a:t>Rates, vulnerability, and protective factors</a:t>
            </a:r>
          </a:p>
        </p:txBody>
      </p:sp>
      <p:pic>
        <p:nvPicPr>
          <p:cNvPr id="3079" name="Picture 7" descr="E:\Hands EyeWire Images\HAN_064L.JPG"/>
          <p:cNvPicPr>
            <a:picLocks noChangeAspect="1" noChangeArrowheads="1"/>
          </p:cNvPicPr>
          <p:nvPr/>
        </p:nvPicPr>
        <p:blipFill>
          <a:blip r:embed="rId3" cstate="print"/>
          <a:srcRect/>
          <a:stretch>
            <a:fillRect/>
          </a:stretch>
        </p:blipFill>
        <p:spPr bwMode="auto">
          <a:xfrm>
            <a:off x="6240463" y="1771650"/>
            <a:ext cx="2628900" cy="394335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510328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131763"/>
            <a:ext cx="8229600" cy="1143000"/>
          </a:xfrm>
        </p:spPr>
        <p:txBody>
          <a:bodyPr/>
          <a:lstStyle/>
          <a:p>
            <a:pPr eaLnBrk="1" hangingPunct="1">
              <a:lnSpc>
                <a:spcPts val="3600"/>
              </a:lnSpc>
            </a:pPr>
            <a:r>
              <a:rPr lang="en-US" sz="4000" b="1" smtClean="0">
                <a:solidFill>
                  <a:srgbClr val="3AA082"/>
                </a:solidFill>
              </a:rPr>
              <a:t>Cultural Influences on Disorders </a:t>
            </a:r>
          </a:p>
        </p:txBody>
      </p:sp>
      <p:sp>
        <p:nvSpPr>
          <p:cNvPr id="3" name="Content Placeholder 2"/>
          <p:cNvSpPr>
            <a:spLocks noGrp="1"/>
          </p:cNvSpPr>
          <p:nvPr>
            <p:ph idx="1"/>
          </p:nvPr>
        </p:nvSpPr>
        <p:spPr>
          <a:xfrm>
            <a:off x="458788" y="3935413"/>
            <a:ext cx="8229600" cy="2157412"/>
          </a:xfrm>
        </p:spPr>
        <p:txBody>
          <a:bodyPr/>
          <a:lstStyle/>
          <a:p>
            <a:pPr>
              <a:buFont typeface="Arial" charset="0"/>
              <a:buNone/>
              <a:defRPr/>
            </a:pPr>
            <a:r>
              <a:rPr lang="en-US" sz="2800" u="sng" dirty="0" smtClean="0">
                <a:solidFill>
                  <a:srgbClr val="A0366C"/>
                </a:solidFill>
              </a:rPr>
              <a:t>Examples:</a:t>
            </a:r>
            <a:r>
              <a:rPr lang="en-US" sz="2800" dirty="0" smtClean="0">
                <a:solidFill>
                  <a:srgbClr val="A0366C"/>
                </a:solidFill>
              </a:rPr>
              <a:t> </a:t>
            </a:r>
          </a:p>
          <a:p>
            <a:pPr marL="0" indent="0">
              <a:buFont typeface="Arial" charset="0"/>
              <a:buNone/>
              <a:defRPr/>
            </a:pPr>
            <a:r>
              <a:rPr lang="en-US" sz="2800" i="1" dirty="0" smtClean="0"/>
              <a:t>Bulimia Nervosa</a:t>
            </a:r>
            <a:r>
              <a:rPr lang="en-US" sz="2800" dirty="0" smtClean="0"/>
              <a:t>: binging/purging, in the United States</a:t>
            </a:r>
          </a:p>
          <a:p>
            <a:pPr>
              <a:buFont typeface="Arial" charset="0"/>
              <a:buNone/>
              <a:defRPr/>
            </a:pPr>
            <a:r>
              <a:rPr lang="en-US" sz="2800" i="1" dirty="0" smtClean="0"/>
              <a:t>Running amok:</a:t>
            </a:r>
            <a:r>
              <a:rPr lang="en-US" sz="2800" dirty="0" smtClean="0"/>
              <a:t> violent outbursts, in Malaysia</a:t>
            </a:r>
          </a:p>
          <a:p>
            <a:pPr>
              <a:buFont typeface="Arial" charset="0"/>
              <a:buNone/>
              <a:defRPr/>
            </a:pPr>
            <a:r>
              <a:rPr lang="en-US" sz="2800" i="1" dirty="0" err="1" smtClean="0"/>
              <a:t>Hikikomori</a:t>
            </a:r>
            <a:r>
              <a:rPr lang="en-US" sz="2800" dirty="0" smtClean="0"/>
              <a:t>: social withdrawal, in Japan</a:t>
            </a:r>
          </a:p>
          <a:p>
            <a:pPr>
              <a:defRPr/>
            </a:pPr>
            <a:endParaRPr lang="en-US" sz="2800" dirty="0" smtClean="0"/>
          </a:p>
        </p:txBody>
      </p:sp>
      <p:sp>
        <p:nvSpPr>
          <p:cNvPr id="4" name="Rounded Rectangle 3"/>
          <p:cNvSpPr/>
          <p:nvPr/>
        </p:nvSpPr>
        <p:spPr>
          <a:xfrm>
            <a:off x="1639888" y="1108075"/>
            <a:ext cx="5865812" cy="2328863"/>
          </a:xfrm>
          <a:prstGeom prst="roundRect">
            <a:avLst/>
          </a:prstGeom>
          <a:solidFill>
            <a:srgbClr val="A0366C"/>
          </a:solidFill>
        </p:spPr>
        <p:txBody>
          <a:bodyPr>
            <a:spAutoFit/>
          </a:bodyPr>
          <a:lstStyle/>
          <a:p>
            <a:pPr marL="342900" indent="-342900" algn="ctr" eaLnBrk="0" hangingPunct="0">
              <a:lnSpc>
                <a:spcPts val="2600"/>
              </a:lnSpc>
              <a:spcBef>
                <a:spcPct val="20000"/>
              </a:spcBef>
              <a:defRPr/>
            </a:pPr>
            <a:r>
              <a:rPr lang="en-US" sz="2800" b="1" dirty="0">
                <a:solidFill>
                  <a:schemeClr val="accent6">
                    <a:lumMod val="60000"/>
                    <a:lumOff val="40000"/>
                  </a:schemeClr>
                </a:solidFill>
                <a:latin typeface="Calibri"/>
                <a:cs typeface="+mn-cs"/>
              </a:rPr>
              <a:t>Culture-bound syndromes </a:t>
            </a:r>
            <a:r>
              <a:rPr lang="en-US" sz="2800" dirty="0">
                <a:solidFill>
                  <a:srgbClr val="F8F6E3"/>
                </a:solidFill>
                <a:latin typeface="Calibri"/>
                <a:cs typeface="+mn-cs"/>
              </a:rPr>
              <a:t>are</a:t>
            </a:r>
            <a:r>
              <a:rPr lang="en-US" sz="2800" i="1" dirty="0">
                <a:solidFill>
                  <a:srgbClr val="F8F6E3"/>
                </a:solidFill>
                <a:latin typeface="Calibri"/>
                <a:cs typeface="+mn-cs"/>
              </a:rPr>
              <a:t> disorders which only seem to exist within certain cultures; </a:t>
            </a:r>
            <a:r>
              <a:rPr lang="en-US" sz="2800" dirty="0">
                <a:solidFill>
                  <a:srgbClr val="F8F6E3"/>
                </a:solidFill>
                <a:latin typeface="Calibri"/>
                <a:cs typeface="+mn-cs"/>
              </a:rPr>
              <a:t>they demonstrate how culture can play a role in both </a:t>
            </a:r>
            <a:r>
              <a:rPr lang="en-US" sz="2800" b="1" dirty="0">
                <a:solidFill>
                  <a:srgbClr val="F8F6E3"/>
                </a:solidFill>
                <a:latin typeface="Calibri"/>
                <a:cs typeface="+mn-cs"/>
              </a:rPr>
              <a:t>causing</a:t>
            </a:r>
            <a:r>
              <a:rPr lang="en-US" sz="2800" dirty="0">
                <a:solidFill>
                  <a:srgbClr val="F8F6E3"/>
                </a:solidFill>
                <a:latin typeface="Calibri"/>
                <a:cs typeface="+mn-cs"/>
              </a:rPr>
              <a:t> and </a:t>
            </a:r>
            <a:r>
              <a:rPr lang="en-US" sz="2800" b="1" dirty="0">
                <a:solidFill>
                  <a:srgbClr val="F8F6E3"/>
                </a:solidFill>
                <a:latin typeface="Calibri"/>
                <a:cs typeface="+mn-cs"/>
              </a:rPr>
              <a:t>defining</a:t>
            </a:r>
            <a:r>
              <a:rPr lang="en-US" sz="2800" dirty="0">
                <a:solidFill>
                  <a:srgbClr val="F8F6E3"/>
                </a:solidFill>
                <a:latin typeface="Calibri"/>
                <a:cs typeface="+mn-cs"/>
              </a:rPr>
              <a:t> a disorder.</a:t>
            </a:r>
          </a:p>
        </p:txBody>
      </p:sp>
    </p:spTree>
    <p:extLst>
      <p:ext uri="{BB962C8B-B14F-4D97-AF65-F5344CB8AC3E}">
        <p14:creationId xmlns:p14="http://schemas.microsoft.com/office/powerpoint/2010/main" val="3398589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10" presetClass="entr" presetSubtype="0" fill="hold" grpId="0" nodeType="after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36663"/>
          </a:xfrm>
          <a:solidFill>
            <a:srgbClr val="444EA2"/>
          </a:solidFill>
        </p:spPr>
        <p:txBody>
          <a:bodyPr lIns="274320"/>
          <a:lstStyle/>
          <a:p>
            <a:pPr algn="l" eaLnBrk="1" hangingPunct="1">
              <a:lnSpc>
                <a:spcPts val="4200"/>
              </a:lnSpc>
            </a:pPr>
            <a:r>
              <a:rPr lang="en-US" b="1" smtClean="0">
                <a:solidFill>
                  <a:srgbClr val="F8F6E3"/>
                </a:solidFill>
              </a:rPr>
              <a:t>Classifying Psychological Disorders</a:t>
            </a:r>
          </a:p>
        </p:txBody>
      </p:sp>
      <p:sp>
        <p:nvSpPr>
          <p:cNvPr id="3" name="Content Placeholder 2"/>
          <p:cNvSpPr>
            <a:spLocks noGrp="1"/>
          </p:cNvSpPr>
          <p:nvPr>
            <p:ph idx="1"/>
          </p:nvPr>
        </p:nvSpPr>
        <p:spPr>
          <a:xfrm>
            <a:off x="285750" y="1438275"/>
            <a:ext cx="3794125" cy="1898650"/>
          </a:xfrm>
        </p:spPr>
        <p:txBody>
          <a:bodyPr rtlCol="0">
            <a:noAutofit/>
          </a:bodyPr>
          <a:lstStyle/>
          <a:p>
            <a:pPr marL="0" indent="0" eaLnBrk="1" fontAlgn="auto" hangingPunct="1">
              <a:lnSpc>
                <a:spcPts val="2200"/>
              </a:lnSpc>
              <a:spcAft>
                <a:spcPts val="600"/>
              </a:spcAft>
              <a:buClr>
                <a:schemeClr val="tx1"/>
              </a:buClr>
              <a:buFont typeface="Arial" pitchFamily="34" charset="0"/>
              <a:buNone/>
              <a:defRPr/>
            </a:pPr>
            <a:r>
              <a:rPr lang="en-US" sz="2600" dirty="0">
                <a:solidFill>
                  <a:srgbClr val="000000"/>
                </a:solidFill>
              </a:rPr>
              <a:t>Why create classifications of mental illness? What is the value of talking about diagnoses instead of just talking about individuals?</a:t>
            </a:r>
          </a:p>
          <a:p>
            <a:pPr marL="514350" indent="-514350" eaLnBrk="1" fontAlgn="auto" hangingPunct="1">
              <a:lnSpc>
                <a:spcPts val="2200"/>
              </a:lnSpc>
              <a:spcAft>
                <a:spcPts val="600"/>
              </a:spcAft>
              <a:buClr>
                <a:schemeClr val="tx1"/>
              </a:buClr>
              <a:buFont typeface="+mj-lt"/>
              <a:buAutoNum type="arabicPeriod"/>
              <a:defRPr/>
            </a:pPr>
            <a:r>
              <a:rPr lang="en-US" sz="2600" dirty="0">
                <a:solidFill>
                  <a:srgbClr val="000000"/>
                </a:solidFill>
              </a:rPr>
              <a:t>Diagnoses create a verbal shorthand for referring to a </a:t>
            </a:r>
            <a:r>
              <a:rPr lang="en-US" sz="2600" dirty="0" smtClean="0">
                <a:solidFill>
                  <a:srgbClr val="000000"/>
                </a:solidFill>
              </a:rPr>
              <a:t>list </a:t>
            </a:r>
            <a:r>
              <a:rPr lang="en-US" sz="2600" dirty="0">
                <a:solidFill>
                  <a:srgbClr val="000000"/>
                </a:solidFill>
              </a:rPr>
              <a:t>of associated </a:t>
            </a:r>
            <a:r>
              <a:rPr lang="en-US" sz="2600" dirty="0" smtClean="0">
                <a:solidFill>
                  <a:srgbClr val="000000"/>
                </a:solidFill>
              </a:rPr>
              <a:t>symptoms.</a:t>
            </a:r>
            <a:endParaRPr lang="en-US" sz="2600" dirty="0">
              <a:solidFill>
                <a:srgbClr val="000000"/>
              </a:solidFill>
            </a:endParaRPr>
          </a:p>
          <a:p>
            <a:pPr marL="514350" indent="-514350" eaLnBrk="1" fontAlgn="auto" hangingPunct="1">
              <a:lnSpc>
                <a:spcPts val="2200"/>
              </a:lnSpc>
              <a:spcAft>
                <a:spcPts val="600"/>
              </a:spcAft>
              <a:buClr>
                <a:schemeClr val="tx1"/>
              </a:buClr>
              <a:buFont typeface="+mj-lt"/>
              <a:buAutoNum type="arabicPeriod"/>
              <a:defRPr/>
            </a:pPr>
            <a:r>
              <a:rPr lang="en-US" sz="2600" dirty="0">
                <a:solidFill>
                  <a:srgbClr val="000000"/>
                </a:solidFill>
              </a:rPr>
              <a:t>Diagnoses allow us to statistically study many similar cases, learning to predict </a:t>
            </a:r>
            <a:r>
              <a:rPr lang="en-US" sz="2600" dirty="0" smtClean="0">
                <a:solidFill>
                  <a:srgbClr val="000000"/>
                </a:solidFill>
              </a:rPr>
              <a:t>outcomes.</a:t>
            </a:r>
            <a:endParaRPr lang="en-US" sz="2600" dirty="0">
              <a:solidFill>
                <a:srgbClr val="000000"/>
              </a:solidFill>
            </a:endParaRPr>
          </a:p>
          <a:p>
            <a:pPr marL="514350" indent="-514350" eaLnBrk="1" fontAlgn="auto" hangingPunct="1">
              <a:lnSpc>
                <a:spcPts val="2200"/>
              </a:lnSpc>
              <a:spcAft>
                <a:spcPts val="600"/>
              </a:spcAft>
              <a:buClr>
                <a:schemeClr val="tx1"/>
              </a:buClr>
              <a:buFont typeface="+mj-lt"/>
              <a:buAutoNum type="arabicPeriod"/>
              <a:defRPr/>
            </a:pPr>
            <a:r>
              <a:rPr lang="en-US" sz="2600" dirty="0">
                <a:solidFill>
                  <a:srgbClr val="000000"/>
                </a:solidFill>
              </a:rPr>
              <a:t>Diagnoses can guide treatment choices.</a:t>
            </a:r>
          </a:p>
        </p:txBody>
      </p:sp>
      <p:sp>
        <p:nvSpPr>
          <p:cNvPr id="9" name="Content Placeholder 2"/>
          <p:cNvSpPr txBox="1">
            <a:spLocks/>
          </p:cNvSpPr>
          <p:nvPr/>
        </p:nvSpPr>
        <p:spPr>
          <a:xfrm>
            <a:off x="4087813" y="1050925"/>
            <a:ext cx="3873500" cy="5567363"/>
          </a:xfrm>
          <a:prstGeom prst="roundRect">
            <a:avLst/>
          </a:prstGeom>
          <a:solidFill>
            <a:srgbClr val="3AA082"/>
          </a:solidFill>
        </p:spPr>
        <p:txBody>
          <a:bodyPr/>
          <a:lstStyle>
            <a:lvl1pPr marL="342900" indent="-342900">
              <a:lnSpc>
                <a:spcPts val="2000"/>
              </a:lnSpc>
              <a:spcBef>
                <a:spcPct val="20000"/>
              </a:spcBef>
              <a:buFont typeface="Arial" pitchFamily="34" charset="0"/>
              <a:buChar char="•"/>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fontAlgn="auto">
              <a:lnSpc>
                <a:spcPts val="2200"/>
              </a:lnSpc>
              <a:spcAft>
                <a:spcPts val="600"/>
              </a:spcAft>
              <a:buFont typeface="Arial" pitchFamily="34" charset="0"/>
              <a:buNone/>
              <a:defRPr/>
            </a:pPr>
            <a:r>
              <a:rPr lang="en-US" sz="2600" b="1" dirty="0" smtClean="0">
                <a:solidFill>
                  <a:srgbClr val="F8F6E3"/>
                </a:solidFill>
                <a:latin typeface="+mn-lt"/>
                <a:cs typeface="+mn-cs"/>
              </a:rPr>
              <a:t>The Diagnostic and Statistical Manual</a:t>
            </a:r>
          </a:p>
          <a:p>
            <a:pPr fontAlgn="auto">
              <a:lnSpc>
                <a:spcPts val="2200"/>
              </a:lnSpc>
              <a:spcAft>
                <a:spcPts val="600"/>
              </a:spcAft>
              <a:buFont typeface="Wingdings" pitchFamily="2" charset="2"/>
              <a:buChar char="§"/>
              <a:defRPr/>
            </a:pPr>
            <a:r>
              <a:rPr lang="en-US" sz="2600" dirty="0" smtClean="0">
                <a:solidFill>
                  <a:srgbClr val="F8F6E3"/>
                </a:solidFill>
                <a:latin typeface="+mn-lt"/>
                <a:cs typeface="+mn-cs"/>
              </a:rPr>
              <a:t>It’s </a:t>
            </a:r>
            <a:r>
              <a:rPr lang="en-US" sz="2600" dirty="0">
                <a:solidFill>
                  <a:srgbClr val="F8F6E3"/>
                </a:solidFill>
                <a:latin typeface="+mn-lt"/>
                <a:cs typeface="+mn-cs"/>
              </a:rPr>
              <a:t>easier to count cases of autism if we have a clear </a:t>
            </a:r>
            <a:r>
              <a:rPr lang="en-US" sz="2600" dirty="0" smtClean="0">
                <a:solidFill>
                  <a:srgbClr val="F8F6E3"/>
                </a:solidFill>
                <a:latin typeface="+mn-lt"/>
                <a:cs typeface="+mn-cs"/>
              </a:rPr>
              <a:t>definition.</a:t>
            </a:r>
            <a:endParaRPr lang="en-US" sz="2600" dirty="0">
              <a:solidFill>
                <a:srgbClr val="F8F6E3"/>
              </a:solidFill>
              <a:latin typeface="+mn-lt"/>
              <a:cs typeface="+mn-cs"/>
            </a:endParaRPr>
          </a:p>
          <a:p>
            <a:pPr fontAlgn="auto">
              <a:lnSpc>
                <a:spcPts val="2200"/>
              </a:lnSpc>
              <a:spcAft>
                <a:spcPts val="600"/>
              </a:spcAft>
              <a:buFont typeface="Wingdings" pitchFamily="2" charset="2"/>
              <a:buChar char="§"/>
              <a:defRPr/>
            </a:pPr>
            <a:r>
              <a:rPr lang="en-US" sz="2600" dirty="0">
                <a:solidFill>
                  <a:srgbClr val="F8F6E3"/>
                </a:solidFill>
                <a:latin typeface="+mn-lt"/>
                <a:cs typeface="+mn-cs"/>
              </a:rPr>
              <a:t>Versions: DSM-IV-TR, </a:t>
            </a:r>
            <a:r>
              <a:rPr lang="en-US" sz="2600" dirty="0" smtClean="0">
                <a:solidFill>
                  <a:srgbClr val="F8F6E3"/>
                </a:solidFill>
                <a:latin typeface="+mn-lt"/>
                <a:cs typeface="+mn-cs"/>
              </a:rPr>
              <a:t>DSM-V </a:t>
            </a:r>
            <a:r>
              <a:rPr lang="en-US" sz="2600" dirty="0">
                <a:solidFill>
                  <a:srgbClr val="F8F6E3"/>
                </a:solidFill>
                <a:latin typeface="+mn-lt"/>
                <a:cs typeface="+mn-cs"/>
              </a:rPr>
              <a:t>(May 2013)</a:t>
            </a:r>
          </a:p>
          <a:p>
            <a:pPr fontAlgn="auto">
              <a:lnSpc>
                <a:spcPts val="2200"/>
              </a:lnSpc>
              <a:spcAft>
                <a:spcPts val="600"/>
              </a:spcAft>
              <a:buFont typeface="Wingdings" pitchFamily="2" charset="2"/>
              <a:buChar char="§"/>
              <a:defRPr/>
            </a:pPr>
            <a:r>
              <a:rPr lang="en-US" sz="2600" dirty="0" smtClean="0">
                <a:solidFill>
                  <a:srgbClr val="F8F6E3"/>
                </a:solidFill>
                <a:latin typeface="+mn-lt"/>
                <a:cs typeface="+mn-cs"/>
              </a:rPr>
              <a:t>The DSM is used </a:t>
            </a:r>
            <a:r>
              <a:rPr lang="en-US" sz="2600" dirty="0">
                <a:solidFill>
                  <a:srgbClr val="F8F6E3"/>
                </a:solidFill>
                <a:latin typeface="+mn-lt"/>
                <a:cs typeface="+mn-cs"/>
              </a:rPr>
              <a:t>to justify payment for </a:t>
            </a:r>
            <a:r>
              <a:rPr lang="en-US" sz="2600" dirty="0" smtClean="0">
                <a:solidFill>
                  <a:srgbClr val="F8F6E3"/>
                </a:solidFill>
                <a:latin typeface="+mn-lt"/>
                <a:cs typeface="+mn-cs"/>
              </a:rPr>
              <a:t>treatment.</a:t>
            </a:r>
            <a:endParaRPr lang="en-US" sz="2600" dirty="0">
              <a:solidFill>
                <a:srgbClr val="F8F6E3"/>
              </a:solidFill>
              <a:latin typeface="+mn-lt"/>
              <a:cs typeface="+mn-cs"/>
            </a:endParaRPr>
          </a:p>
          <a:p>
            <a:pPr fontAlgn="auto">
              <a:lnSpc>
                <a:spcPts val="2200"/>
              </a:lnSpc>
              <a:spcAft>
                <a:spcPts val="600"/>
              </a:spcAft>
              <a:buFont typeface="Wingdings" pitchFamily="2" charset="2"/>
              <a:buChar char="§"/>
              <a:defRPr/>
            </a:pPr>
            <a:r>
              <a:rPr lang="en-US" sz="2600" dirty="0" smtClean="0">
                <a:solidFill>
                  <a:srgbClr val="F8F6E3"/>
                </a:solidFill>
                <a:latin typeface="+mn-lt"/>
                <a:cs typeface="+mn-cs"/>
              </a:rPr>
              <a:t>It’s consistent </a:t>
            </a:r>
            <a:r>
              <a:rPr lang="en-US" sz="2600" dirty="0">
                <a:solidFill>
                  <a:srgbClr val="F8F6E3"/>
                </a:solidFill>
                <a:latin typeface="+mn-lt"/>
                <a:cs typeface="+mn-cs"/>
              </a:rPr>
              <a:t>with diagnoses </a:t>
            </a:r>
            <a:r>
              <a:rPr lang="en-US" sz="2600" dirty="0" smtClean="0">
                <a:solidFill>
                  <a:srgbClr val="F8F6E3"/>
                </a:solidFill>
                <a:latin typeface="+mn-lt"/>
                <a:cs typeface="+mn-cs"/>
              </a:rPr>
              <a:t>used by </a:t>
            </a:r>
            <a:r>
              <a:rPr lang="en-US" sz="2600" dirty="0">
                <a:solidFill>
                  <a:srgbClr val="F8F6E3"/>
                </a:solidFill>
                <a:latin typeface="+mn-lt"/>
                <a:cs typeface="+mn-cs"/>
              </a:rPr>
              <a:t>medical doctors </a:t>
            </a:r>
            <a:r>
              <a:rPr lang="en-US" sz="2600" dirty="0" smtClean="0">
                <a:solidFill>
                  <a:srgbClr val="F8F6E3"/>
                </a:solidFill>
                <a:latin typeface="+mn-lt"/>
                <a:cs typeface="+mn-cs"/>
              </a:rPr>
              <a:t>worldwide.</a:t>
            </a:r>
            <a:endParaRPr lang="en-US" sz="2600" dirty="0">
              <a:solidFill>
                <a:srgbClr val="F8F6E3"/>
              </a:solidFill>
              <a:latin typeface="+mn-lt"/>
              <a:cs typeface="+mn-cs"/>
            </a:endParaRPr>
          </a:p>
        </p:txBody>
      </p:sp>
      <p:pic>
        <p:nvPicPr>
          <p:cNvPr id="5" name="Picture 2"/>
          <p:cNvPicPr>
            <a:picLocks noChangeAspect="1" noChangeArrowheads="1"/>
          </p:cNvPicPr>
          <p:nvPr/>
        </p:nvPicPr>
        <p:blipFill rotWithShape="1">
          <a:blip r:embed="rId3" cstate="print"/>
          <a:srcRect l="4693" t="2982"/>
          <a:stretch/>
        </p:blipFill>
        <p:spPr bwMode="auto">
          <a:xfrm rot="1660624">
            <a:off x="7208838" y="4332288"/>
            <a:ext cx="1482725" cy="2312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9810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Effect transition="in" filter="fade">
                                      <p:cBhvr>
                                        <p:cTn id="27" dur="500"/>
                                        <p:tgtEl>
                                          <p:spTgt spid="9">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fade">
                                      <p:cBhvr>
                                        <p:cTn id="38" dur="500"/>
                                        <p:tgtEl>
                                          <p:spTgt spid="9">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Effect transition="in" filter="fade">
                                      <p:cBhvr>
                                        <p:cTn id="43" dur="500"/>
                                        <p:tgtEl>
                                          <p:spTgt spid="9">
                                            <p:txEl>
                                              <p:pRg st="2" end="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animEffect transition="in" filter="fade">
                                      <p:cBhvr>
                                        <p:cTn id="48" dur="500"/>
                                        <p:tgtEl>
                                          <p:spTgt spid="9">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Effect transition="in" filter="fade">
                                      <p:cBhvr>
                                        <p:cTn id="5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868680"/>
          <a:ext cx="9144000" cy="598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Title 1"/>
          <p:cNvSpPr txBox="1">
            <a:spLocks/>
          </p:cNvSpPr>
          <p:nvPr/>
        </p:nvSpPr>
        <p:spPr bwMode="auto">
          <a:xfrm>
            <a:off x="0" y="0"/>
            <a:ext cx="9144000" cy="896938"/>
          </a:xfrm>
          <a:prstGeom prst="rect">
            <a:avLst/>
          </a:prstGeom>
          <a:solidFill>
            <a:srgbClr val="A0366C"/>
          </a:solidFill>
          <a:ln w="9525">
            <a:noFill/>
            <a:miter lim="800000"/>
            <a:headEnd/>
            <a:tailEnd/>
          </a:ln>
        </p:spPr>
        <p:txBody>
          <a:bodyPr lIns="274320" anchor="ctr"/>
          <a:lstStyle/>
          <a:p>
            <a:pPr>
              <a:lnSpc>
                <a:spcPts val="4200"/>
              </a:lnSpc>
            </a:pPr>
            <a:r>
              <a:rPr lang="en-US" sz="4400" b="1">
                <a:solidFill>
                  <a:srgbClr val="F8F6E3"/>
                </a:solidFill>
                <a:latin typeface="Calibri" pitchFamily="34" charset="0"/>
              </a:rPr>
              <a:t>The Five “Axes” of Diagnosis</a:t>
            </a:r>
          </a:p>
        </p:txBody>
      </p:sp>
    </p:spTree>
    <p:extLst>
      <p:ext uri="{BB962C8B-B14F-4D97-AF65-F5344CB8AC3E}">
        <p14:creationId xmlns:p14="http://schemas.microsoft.com/office/powerpoint/2010/main" val="4528992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1343" t="1593" r="5565" b="1872"/>
          <a:stretch>
            <a:fillRect/>
          </a:stretch>
        </p:blipFill>
        <p:spPr bwMode="auto">
          <a:xfrm>
            <a:off x="0" y="0"/>
            <a:ext cx="9144000" cy="6858000"/>
          </a:xfrm>
          <a:prstGeom prst="rect">
            <a:avLst/>
          </a:prstGeom>
          <a:noFill/>
          <a:ln w="9525">
            <a:noFill/>
            <a:miter lim="800000"/>
            <a:headEnd/>
            <a:tailEnd/>
          </a:ln>
        </p:spPr>
      </p:pic>
      <p:sp>
        <p:nvSpPr>
          <p:cNvPr id="17411" name="Title 1"/>
          <p:cNvSpPr>
            <a:spLocks noGrp="1"/>
          </p:cNvSpPr>
          <p:nvPr>
            <p:ph type="title"/>
          </p:nvPr>
        </p:nvSpPr>
        <p:spPr>
          <a:xfrm>
            <a:off x="4953000" y="2389188"/>
            <a:ext cx="4191000" cy="1143000"/>
          </a:xfrm>
        </p:spPr>
        <p:txBody>
          <a:bodyPr/>
          <a:lstStyle/>
          <a:p>
            <a:pPr>
              <a:lnSpc>
                <a:spcPts val="4000"/>
              </a:lnSpc>
            </a:pPr>
            <a:r>
              <a:rPr lang="en-US" sz="4800" b="1" smtClean="0">
                <a:solidFill>
                  <a:srgbClr val="F36F21"/>
                </a:solidFill>
              </a:rPr>
              <a:t>Categories of Diagnoses</a:t>
            </a:r>
          </a:p>
        </p:txBody>
      </p:sp>
    </p:spTree>
    <p:extLst>
      <p:ext uri="{BB962C8B-B14F-4D97-AF65-F5344CB8AC3E}">
        <p14:creationId xmlns:p14="http://schemas.microsoft.com/office/powerpoint/2010/main" val="35986143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solidFill>
                  <a:srgbClr val="F36F21"/>
                </a:solidFill>
              </a:rPr>
              <a:t>Critiques of Diagnosing with the DSM</a:t>
            </a:r>
            <a:endParaRPr lang="en-US" b="1" dirty="0">
              <a:solidFill>
                <a:srgbClr val="F36F21"/>
              </a:solidFill>
            </a:endParaRPr>
          </a:p>
        </p:txBody>
      </p:sp>
      <p:sp>
        <p:nvSpPr>
          <p:cNvPr id="3" name="Content Placeholder 2"/>
          <p:cNvSpPr>
            <a:spLocks noGrp="1"/>
          </p:cNvSpPr>
          <p:nvPr>
            <p:ph idx="1"/>
          </p:nvPr>
        </p:nvSpPr>
        <p:spPr>
          <a:xfrm>
            <a:off x="457200" y="1600200"/>
            <a:ext cx="8229600" cy="4837113"/>
          </a:xfrm>
          <a:prstGeom prst="roundRect">
            <a:avLst/>
          </a:prstGeom>
          <a:solidFill>
            <a:srgbClr val="444EA2"/>
          </a:solidFill>
        </p:spPr>
        <p:txBody>
          <a:bodyPr>
            <a:noAutofit/>
          </a:bodyPr>
          <a:lstStyle/>
          <a:p>
            <a:pPr marL="466725" indent="-466725">
              <a:lnSpc>
                <a:spcPts val="2800"/>
              </a:lnSpc>
              <a:spcBef>
                <a:spcPts val="0"/>
              </a:spcBef>
              <a:spcAft>
                <a:spcPts val="600"/>
              </a:spcAft>
              <a:buFont typeface="Arial" charset="0"/>
              <a:buNone/>
              <a:defRPr/>
            </a:pPr>
            <a:r>
              <a:rPr lang="en-US" dirty="0" smtClean="0">
                <a:solidFill>
                  <a:srgbClr val="F8F6E3"/>
                </a:solidFill>
              </a:rPr>
              <a:t>1.  The DSM calls</a:t>
            </a:r>
            <a:r>
              <a:rPr lang="en-US" b="1" dirty="0" smtClean="0">
                <a:solidFill>
                  <a:srgbClr val="F8F6E3"/>
                </a:solidFill>
              </a:rPr>
              <a:t> too many </a:t>
            </a:r>
            <a:r>
              <a:rPr lang="en-US" dirty="0" smtClean="0">
                <a:solidFill>
                  <a:srgbClr val="F8F6E3"/>
                </a:solidFill>
              </a:rPr>
              <a:t>people     “disordered.”</a:t>
            </a:r>
          </a:p>
          <a:p>
            <a:pPr marL="514350" indent="-514350">
              <a:lnSpc>
                <a:spcPts val="2800"/>
              </a:lnSpc>
              <a:spcBef>
                <a:spcPts val="0"/>
              </a:spcBef>
              <a:spcAft>
                <a:spcPts val="600"/>
              </a:spcAft>
              <a:buFont typeface="Arial" charset="0"/>
              <a:buAutoNum type="arabicPeriod" startAt="2"/>
              <a:defRPr/>
            </a:pPr>
            <a:r>
              <a:rPr lang="en-US" dirty="0" smtClean="0">
                <a:solidFill>
                  <a:srgbClr val="F8F6E3"/>
                </a:solidFill>
              </a:rPr>
              <a:t>The border between diagnoses, or between disorder and normal, seems </a:t>
            </a:r>
            <a:r>
              <a:rPr lang="en-US" b="1" dirty="0" smtClean="0">
                <a:solidFill>
                  <a:srgbClr val="F8F6E3"/>
                </a:solidFill>
              </a:rPr>
              <a:t>arbitrary</a:t>
            </a:r>
            <a:r>
              <a:rPr lang="en-US" dirty="0" smtClean="0">
                <a:solidFill>
                  <a:srgbClr val="F8F6E3"/>
                </a:solidFill>
              </a:rPr>
              <a:t>.</a:t>
            </a:r>
          </a:p>
          <a:p>
            <a:pPr marL="514350" indent="-514350">
              <a:lnSpc>
                <a:spcPts val="2800"/>
              </a:lnSpc>
              <a:spcBef>
                <a:spcPts val="0"/>
              </a:spcBef>
              <a:spcAft>
                <a:spcPts val="600"/>
              </a:spcAft>
              <a:buFont typeface="Arial" charset="0"/>
              <a:buAutoNum type="arabicPeriod" startAt="2"/>
              <a:defRPr/>
            </a:pPr>
            <a:r>
              <a:rPr lang="en-US" dirty="0" smtClean="0">
                <a:solidFill>
                  <a:srgbClr val="F8F6E3"/>
                </a:solidFill>
              </a:rPr>
              <a:t>Decisions about what is a disorder seem to include </a:t>
            </a:r>
            <a:r>
              <a:rPr lang="en-US" b="1" dirty="0" smtClean="0">
                <a:solidFill>
                  <a:srgbClr val="F8F6E3"/>
                </a:solidFill>
              </a:rPr>
              <a:t>value judgments; is </a:t>
            </a:r>
            <a:r>
              <a:rPr lang="en-US" dirty="0" smtClean="0">
                <a:solidFill>
                  <a:srgbClr val="F8F6E3"/>
                </a:solidFill>
              </a:rPr>
              <a:t>depression necessarily deviant?</a:t>
            </a:r>
          </a:p>
          <a:p>
            <a:pPr marL="514350" indent="-514350">
              <a:lnSpc>
                <a:spcPts val="2800"/>
              </a:lnSpc>
              <a:spcBef>
                <a:spcPts val="0"/>
              </a:spcBef>
              <a:spcAft>
                <a:spcPts val="600"/>
              </a:spcAft>
              <a:buFont typeface="Arial" charset="0"/>
              <a:buAutoNum type="arabicPeriod" startAt="2"/>
              <a:defRPr/>
            </a:pPr>
            <a:r>
              <a:rPr lang="en-US" dirty="0" smtClean="0">
                <a:solidFill>
                  <a:srgbClr val="F8F6E3"/>
                </a:solidFill>
              </a:rPr>
              <a:t>Diagnostic labels </a:t>
            </a:r>
            <a:r>
              <a:rPr lang="en-US" b="1" dirty="0" smtClean="0">
                <a:solidFill>
                  <a:srgbClr val="F8F6E3"/>
                </a:solidFill>
              </a:rPr>
              <a:t>direct how we view and interpret the world</a:t>
            </a:r>
            <a:r>
              <a:rPr lang="en-US" dirty="0" smtClean="0">
                <a:solidFill>
                  <a:srgbClr val="F8F6E3"/>
                </a:solidFill>
              </a:rPr>
              <a:t>, telling us which behavior and mental states to see as disordered.</a:t>
            </a:r>
            <a:endParaRPr lang="en-US" dirty="0">
              <a:solidFill>
                <a:srgbClr val="F8F6E3"/>
              </a:solidFill>
            </a:endParaRPr>
          </a:p>
        </p:txBody>
      </p:sp>
    </p:spTree>
    <p:extLst>
      <p:ext uri="{BB962C8B-B14F-4D97-AF65-F5344CB8AC3E}">
        <p14:creationId xmlns:p14="http://schemas.microsoft.com/office/powerpoint/2010/main" val="25349757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noFill/>
        </p:spPr>
        <p:txBody>
          <a:bodyPr/>
          <a:lstStyle/>
          <a:p>
            <a:fld id="{59ACC740-61AC-40FF-AC4E-C3F58E323486}" type="slidenum">
              <a:rPr lang="en-US" smtClean="0">
                <a:latin typeface="Times New Roman" pitchFamily="18" charset="0"/>
              </a:rPr>
              <a:pPr/>
              <a:t>15</a:t>
            </a:fld>
            <a:endParaRPr lang="en-US" smtClean="0">
              <a:latin typeface="Times New Roman" pitchFamily="18" charset="0"/>
            </a:endParaRPr>
          </a:p>
        </p:txBody>
      </p:sp>
      <p:sp>
        <p:nvSpPr>
          <p:cNvPr id="29699" name="Rectangle 2"/>
          <p:cNvSpPr>
            <a:spLocks noGrp="1" noChangeArrowheads="1"/>
          </p:cNvSpPr>
          <p:nvPr>
            <p:ph type="title"/>
          </p:nvPr>
        </p:nvSpPr>
        <p:spPr>
          <a:xfrm>
            <a:off x="671513" y="0"/>
            <a:ext cx="7772400" cy="1143000"/>
          </a:xfrm>
        </p:spPr>
        <p:txBody>
          <a:bodyPr/>
          <a:lstStyle/>
          <a:p>
            <a:pPr eaLnBrk="1" hangingPunct="1"/>
            <a:r>
              <a:rPr lang="en-US" altLang="en-US" sz="3600" smtClean="0">
                <a:solidFill>
                  <a:schemeClr val="tx1"/>
                </a:solidFill>
                <a:latin typeface="Palatino Linotype" pitchFamily="18" charset="0"/>
              </a:rPr>
              <a:t>Labeling Psychological Disorders</a:t>
            </a:r>
            <a:endParaRPr lang="en-US" sz="3600" smtClean="0">
              <a:solidFill>
                <a:schemeClr val="tx1"/>
              </a:solidFill>
              <a:latin typeface="Palatino Linotype" pitchFamily="18" charset="0"/>
            </a:endParaRPr>
          </a:p>
        </p:txBody>
      </p:sp>
      <p:sp>
        <p:nvSpPr>
          <p:cNvPr id="29700" name="Rectangle 3"/>
          <p:cNvSpPr>
            <a:spLocks noGrp="1" noChangeArrowheads="1"/>
          </p:cNvSpPr>
          <p:nvPr>
            <p:ph type="body" sz="half" idx="1"/>
          </p:nvPr>
        </p:nvSpPr>
        <p:spPr>
          <a:xfrm>
            <a:off x="671513" y="1143000"/>
            <a:ext cx="7772400" cy="1143000"/>
          </a:xfrm>
        </p:spPr>
        <p:txBody>
          <a:bodyPr/>
          <a:lstStyle/>
          <a:p>
            <a:pPr marL="609600" indent="-609600" eaLnBrk="1" hangingPunct="1">
              <a:buNone/>
            </a:pPr>
            <a:r>
              <a:rPr lang="en-US" sz="2800" dirty="0" smtClean="0">
                <a:latin typeface="Palatino Linotype" pitchFamily="18" charset="0"/>
              </a:rPr>
              <a:t>Critics of the DSM-IV argue that labels may </a:t>
            </a:r>
          </a:p>
          <a:p>
            <a:pPr marL="609600" indent="-609600" eaLnBrk="1" hangingPunct="1">
              <a:buNone/>
            </a:pPr>
            <a:r>
              <a:rPr lang="en-US" sz="2800" dirty="0" smtClean="0">
                <a:latin typeface="Palatino Linotype" pitchFamily="18" charset="0"/>
              </a:rPr>
              <a:t>stigmatize individuals.</a:t>
            </a:r>
          </a:p>
        </p:txBody>
      </p:sp>
      <p:pic>
        <p:nvPicPr>
          <p:cNvPr id="29701" name="Picture 4" descr="MyersPsy8e_16UN08"/>
          <p:cNvPicPr>
            <a:picLocks noGrp="1" noChangeAspect="1" noChangeArrowheads="1"/>
          </p:cNvPicPr>
          <p:nvPr>
            <p:ph sz="half" idx="2"/>
          </p:nvPr>
        </p:nvPicPr>
        <p:blipFill>
          <a:blip r:embed="rId3" cstate="print"/>
          <a:srcRect/>
          <a:stretch>
            <a:fillRect/>
          </a:stretch>
        </p:blipFill>
        <p:spPr>
          <a:xfrm>
            <a:off x="2016125" y="2286000"/>
            <a:ext cx="5073650" cy="4006850"/>
          </a:xfrm>
          <a:noFill/>
        </p:spPr>
      </p:pic>
      <p:sp>
        <p:nvSpPr>
          <p:cNvPr id="29702" name="Text Box 6"/>
          <p:cNvSpPr txBox="1">
            <a:spLocks noChangeArrowheads="1"/>
          </p:cNvSpPr>
          <p:nvPr/>
        </p:nvSpPr>
        <p:spPr bwMode="auto">
          <a:xfrm>
            <a:off x="2652713" y="6284913"/>
            <a:ext cx="3814762" cy="396875"/>
          </a:xfrm>
          <a:prstGeom prst="rect">
            <a:avLst/>
          </a:prstGeom>
          <a:noFill/>
          <a:ln w="9525">
            <a:noFill/>
            <a:miter lim="800000"/>
            <a:headEnd/>
            <a:tailEnd/>
          </a:ln>
        </p:spPr>
        <p:txBody>
          <a:bodyPr wrap="none">
            <a:spAutoFit/>
          </a:bodyPr>
          <a:lstStyle/>
          <a:p>
            <a:r>
              <a:rPr lang="en-US" sz="2000">
                <a:latin typeface="Palatino Linotype" pitchFamily="18" charset="0"/>
              </a:rPr>
              <a:t>Asylum baseball team (labeling)</a:t>
            </a:r>
          </a:p>
        </p:txBody>
      </p:sp>
    </p:spTree>
    <p:extLst>
      <p:ext uri="{BB962C8B-B14F-4D97-AF65-F5344CB8AC3E}">
        <p14:creationId xmlns:p14="http://schemas.microsoft.com/office/powerpoint/2010/main" val="1178131923"/>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2"/>
          </p:nvPr>
        </p:nvSpPr>
        <p:spPr>
          <a:noFill/>
        </p:spPr>
        <p:txBody>
          <a:bodyPr/>
          <a:lstStyle/>
          <a:p>
            <a:fld id="{FA78B96C-7F80-4C7C-A81D-2BB3B3341065}" type="slidenum">
              <a:rPr lang="en-US" smtClean="0">
                <a:latin typeface="Times New Roman" pitchFamily="18" charset="0"/>
              </a:rPr>
              <a:pPr/>
              <a:t>16</a:t>
            </a:fld>
            <a:endParaRPr lang="en-US" smtClean="0">
              <a:latin typeface="Times New Roman" pitchFamily="18" charset="0"/>
            </a:endParaRPr>
          </a:p>
        </p:txBody>
      </p:sp>
      <p:sp>
        <p:nvSpPr>
          <p:cNvPr id="30723" name="Rectangle 2"/>
          <p:cNvSpPr>
            <a:spLocks noGrp="1" noChangeArrowheads="1"/>
          </p:cNvSpPr>
          <p:nvPr>
            <p:ph type="title"/>
          </p:nvPr>
        </p:nvSpPr>
        <p:spPr>
          <a:xfrm>
            <a:off x="671513" y="276225"/>
            <a:ext cx="7772400" cy="1143000"/>
          </a:xfrm>
        </p:spPr>
        <p:txBody>
          <a:bodyPr/>
          <a:lstStyle/>
          <a:p>
            <a:pPr eaLnBrk="1" hangingPunct="1"/>
            <a:r>
              <a:rPr lang="en-US" altLang="en-US" sz="3600" smtClean="0">
                <a:solidFill>
                  <a:schemeClr val="tx1"/>
                </a:solidFill>
                <a:latin typeface="Palatino Linotype" pitchFamily="18" charset="0"/>
              </a:rPr>
              <a:t>Labeling Psychological Disorders</a:t>
            </a:r>
            <a:endParaRPr lang="en-US" sz="3600" smtClean="0">
              <a:solidFill>
                <a:schemeClr val="tx1"/>
              </a:solidFill>
              <a:latin typeface="Palatino Linotype" pitchFamily="18" charset="0"/>
            </a:endParaRPr>
          </a:p>
        </p:txBody>
      </p:sp>
      <p:sp>
        <p:nvSpPr>
          <p:cNvPr id="30724" name="Rectangle 3"/>
          <p:cNvSpPr>
            <a:spLocks noGrp="1" noChangeArrowheads="1"/>
          </p:cNvSpPr>
          <p:nvPr>
            <p:ph type="body" sz="half" idx="1"/>
          </p:nvPr>
        </p:nvSpPr>
        <p:spPr>
          <a:xfrm>
            <a:off x="685800" y="1600200"/>
            <a:ext cx="7772400" cy="4419600"/>
          </a:xfrm>
        </p:spPr>
        <p:txBody>
          <a:bodyPr/>
          <a:lstStyle/>
          <a:p>
            <a:pPr marL="609600" indent="-609600" eaLnBrk="1" hangingPunct="1">
              <a:buFontTx/>
              <a:buNone/>
            </a:pPr>
            <a:r>
              <a:rPr lang="en-US" sz="2800" dirty="0" smtClean="0">
                <a:latin typeface="Palatino Linotype" pitchFamily="18" charset="0"/>
              </a:rPr>
              <a:t>	Labels may be helpful for healthcare professionals when communicating with one another and establishing therapy.  However, they can result in a bogus reality such as that created by </a:t>
            </a:r>
            <a:r>
              <a:rPr lang="en-US" sz="2800" dirty="0" err="1" smtClean="0">
                <a:latin typeface="Palatino Linotype" pitchFamily="18" charset="0"/>
              </a:rPr>
              <a:t>Rosenhahn</a:t>
            </a:r>
            <a:r>
              <a:rPr lang="en-US" sz="2800" dirty="0" smtClean="0">
                <a:latin typeface="Palatino Linotype" pitchFamily="18" charset="0"/>
              </a:rPr>
              <a:t> (1973).</a:t>
            </a:r>
          </a:p>
        </p:txBody>
      </p:sp>
      <p:pic>
        <p:nvPicPr>
          <p:cNvPr id="30725" name="Picture 8" descr="http://sgspsychology.webs.com/DIFFERENCES/Unique-large.jpg"/>
          <p:cNvPicPr>
            <a:picLocks noChangeAspect="1" noChangeArrowheads="1"/>
          </p:cNvPicPr>
          <p:nvPr/>
        </p:nvPicPr>
        <p:blipFill>
          <a:blip r:embed="rId3" cstate="print"/>
          <a:srcRect/>
          <a:stretch>
            <a:fillRect/>
          </a:stretch>
        </p:blipFill>
        <p:spPr bwMode="auto">
          <a:xfrm>
            <a:off x="1371600" y="4038600"/>
            <a:ext cx="3300413" cy="2474913"/>
          </a:xfrm>
          <a:prstGeom prst="rect">
            <a:avLst/>
          </a:prstGeom>
          <a:noFill/>
          <a:ln w="9525">
            <a:noFill/>
            <a:miter lim="800000"/>
            <a:headEnd/>
            <a:tailEnd/>
          </a:ln>
        </p:spPr>
      </p:pic>
      <p:pic>
        <p:nvPicPr>
          <p:cNvPr id="30726" name="Picture 10" descr="http://t0.gstatic.com/images?q=tbn:ANd9GcSJtWHOXWGhVMSH4MID7i_d4Vvzd-5YNWFirjEmvJwbu1VNCqMDjp5ruma26Q"/>
          <p:cNvPicPr>
            <a:picLocks noChangeAspect="1" noChangeArrowheads="1"/>
          </p:cNvPicPr>
          <p:nvPr/>
        </p:nvPicPr>
        <p:blipFill>
          <a:blip r:embed="rId4" cstate="print"/>
          <a:srcRect/>
          <a:stretch>
            <a:fillRect/>
          </a:stretch>
        </p:blipFill>
        <p:spPr bwMode="auto">
          <a:xfrm>
            <a:off x="5181600" y="4038600"/>
            <a:ext cx="3125788" cy="2341563"/>
          </a:xfrm>
          <a:prstGeom prst="rect">
            <a:avLst/>
          </a:prstGeom>
          <a:noFill/>
          <a:ln w="9525">
            <a:noFill/>
            <a:miter lim="800000"/>
            <a:headEnd/>
            <a:tailEnd/>
          </a:ln>
        </p:spPr>
      </p:pic>
    </p:spTree>
    <p:extLst>
      <p:ext uri="{BB962C8B-B14F-4D97-AF65-F5344CB8AC3E}">
        <p14:creationId xmlns:p14="http://schemas.microsoft.com/office/powerpoint/2010/main" val="1733729851"/>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ichael\Documents\CityStyle\Worth Publishers\Myers\Single Purchase RFs ©2002 to ©2010\B3BN9R.jpg"/>
          <p:cNvPicPr>
            <a:picLocks noChangeAspect="1" noChangeArrowheads="1"/>
          </p:cNvPicPr>
          <p:nvPr/>
        </p:nvPicPr>
        <p:blipFill>
          <a:blip r:embed="rId3" cstate="print"/>
          <a:srcRect l="27893" r="24248"/>
          <a:stretch>
            <a:fillRect/>
          </a:stretch>
        </p:blipFill>
        <p:spPr bwMode="auto">
          <a:xfrm>
            <a:off x="6376988" y="1116013"/>
            <a:ext cx="2767012" cy="5781675"/>
          </a:xfrm>
          <a:prstGeom prst="rect">
            <a:avLst/>
          </a:prstGeom>
          <a:noFill/>
          <a:ln w="9525">
            <a:noFill/>
            <a:miter lim="800000"/>
            <a:headEnd/>
            <a:tailEnd/>
          </a:ln>
        </p:spPr>
      </p:pic>
      <p:sp>
        <p:nvSpPr>
          <p:cNvPr id="19459" name="Title 1"/>
          <p:cNvSpPr>
            <a:spLocks noGrp="1"/>
          </p:cNvSpPr>
          <p:nvPr>
            <p:ph type="title"/>
          </p:nvPr>
        </p:nvSpPr>
        <p:spPr>
          <a:xfrm>
            <a:off x="0" y="0"/>
            <a:ext cx="9144000" cy="1143000"/>
          </a:xfrm>
          <a:solidFill>
            <a:srgbClr val="AA7A2B"/>
          </a:solidFill>
        </p:spPr>
        <p:txBody>
          <a:bodyPr lIns="274320"/>
          <a:lstStyle/>
          <a:p>
            <a:pPr algn="l" eaLnBrk="1" hangingPunct="1">
              <a:lnSpc>
                <a:spcPts val="4200"/>
              </a:lnSpc>
            </a:pPr>
            <a:r>
              <a:rPr lang="en-US" b="1" smtClean="0">
                <a:solidFill>
                  <a:srgbClr val="F8F6E3"/>
                </a:solidFill>
              </a:rPr>
              <a:t>Stigma and Stereotypes</a:t>
            </a:r>
          </a:p>
        </p:txBody>
      </p:sp>
      <p:sp>
        <p:nvSpPr>
          <p:cNvPr id="3" name="Content Placeholder 2"/>
          <p:cNvSpPr>
            <a:spLocks noGrp="1"/>
          </p:cNvSpPr>
          <p:nvPr>
            <p:ph idx="1"/>
          </p:nvPr>
        </p:nvSpPr>
        <p:spPr>
          <a:xfrm>
            <a:off x="395288" y="1549400"/>
            <a:ext cx="5056187" cy="5029200"/>
          </a:xfrm>
        </p:spPr>
        <p:txBody>
          <a:bodyPr rtlCol="0">
            <a:noAutofit/>
          </a:bodyPr>
          <a:lstStyle/>
          <a:p>
            <a:pPr marL="0" indent="0" eaLnBrk="1" fontAlgn="auto" hangingPunct="1">
              <a:lnSpc>
                <a:spcPts val="2400"/>
              </a:lnSpc>
              <a:spcBef>
                <a:spcPts val="0"/>
              </a:spcBef>
              <a:spcAft>
                <a:spcPts val="600"/>
              </a:spcAft>
              <a:buClr>
                <a:schemeClr val="tx1"/>
              </a:buClr>
              <a:buFont typeface="Arial" pitchFamily="34" charset="0"/>
              <a:buNone/>
              <a:defRPr/>
            </a:pPr>
            <a:r>
              <a:rPr lang="en-US" sz="2600" dirty="0">
                <a:solidFill>
                  <a:srgbClr val="000000"/>
                </a:solidFill>
              </a:rPr>
              <a:t>Many people </a:t>
            </a:r>
            <a:r>
              <a:rPr lang="en-US" sz="2600" dirty="0" smtClean="0">
                <a:solidFill>
                  <a:srgbClr val="000000"/>
                </a:solidFill>
              </a:rPr>
              <a:t>think a </a:t>
            </a:r>
            <a:r>
              <a:rPr lang="en-US" sz="2600" dirty="0">
                <a:solidFill>
                  <a:srgbClr val="000000"/>
                </a:solidFill>
              </a:rPr>
              <a:t>diagnostic label means being seen as tainted, weak, </a:t>
            </a:r>
            <a:r>
              <a:rPr lang="en-US" sz="2600" dirty="0" smtClean="0">
                <a:solidFill>
                  <a:srgbClr val="000000"/>
                </a:solidFill>
              </a:rPr>
              <a:t>and weird.</a:t>
            </a:r>
          </a:p>
          <a:p>
            <a:pPr marL="0" indent="0" eaLnBrk="1" fontAlgn="auto" hangingPunct="1">
              <a:lnSpc>
                <a:spcPts val="2400"/>
              </a:lnSpc>
              <a:spcBef>
                <a:spcPts val="0"/>
              </a:spcBef>
              <a:spcAft>
                <a:spcPts val="600"/>
              </a:spcAft>
              <a:buClr>
                <a:schemeClr val="tx1"/>
              </a:buClr>
              <a:buFont typeface="Arial" pitchFamily="34" charset="0"/>
              <a:buNone/>
              <a:defRPr/>
            </a:pPr>
            <a:r>
              <a:rPr lang="en-US" sz="2600" dirty="0" smtClean="0">
                <a:solidFill>
                  <a:srgbClr val="000000"/>
                </a:solidFill>
              </a:rPr>
              <a:t>Because </a:t>
            </a:r>
            <a:r>
              <a:rPr lang="en-US" sz="2600" dirty="0">
                <a:solidFill>
                  <a:srgbClr val="000000"/>
                </a:solidFill>
              </a:rPr>
              <a:t>of this, </a:t>
            </a:r>
            <a:r>
              <a:rPr lang="en-US" sz="2600" dirty="0" smtClean="0">
                <a:solidFill>
                  <a:srgbClr val="000000"/>
                </a:solidFill>
              </a:rPr>
              <a:t>many psychologists believe we </a:t>
            </a:r>
            <a:r>
              <a:rPr lang="en-US" sz="2600" dirty="0">
                <a:solidFill>
                  <a:srgbClr val="000000"/>
                </a:solidFill>
              </a:rPr>
              <a:t>should </a:t>
            </a:r>
            <a:r>
              <a:rPr lang="en-US" sz="2600" dirty="0" smtClean="0">
                <a:solidFill>
                  <a:srgbClr val="000000"/>
                </a:solidFill>
              </a:rPr>
              <a:t>use extreme caution in diagnosing and labeling.</a:t>
            </a:r>
            <a:endParaRPr lang="en-US" sz="2600" dirty="0">
              <a:solidFill>
                <a:srgbClr val="000000"/>
              </a:solidFill>
            </a:endParaRPr>
          </a:p>
          <a:p>
            <a:pPr marL="0" indent="0" algn="ctr" eaLnBrk="1" fontAlgn="auto" hangingPunct="1">
              <a:lnSpc>
                <a:spcPts val="2400"/>
              </a:lnSpc>
              <a:spcBef>
                <a:spcPts val="0"/>
              </a:spcBef>
              <a:spcAft>
                <a:spcPts val="600"/>
              </a:spcAft>
              <a:buClr>
                <a:schemeClr val="tx1"/>
              </a:buClr>
              <a:buFont typeface="Arial" pitchFamily="34" charset="0"/>
              <a:buNone/>
              <a:defRPr/>
            </a:pPr>
            <a:r>
              <a:rPr lang="en-US" sz="2600" b="1" dirty="0" smtClean="0">
                <a:solidFill>
                  <a:srgbClr val="000000"/>
                </a:solidFill>
              </a:rPr>
              <a:t>However:</a:t>
            </a:r>
            <a:endParaRPr lang="en-US" sz="2600" b="1" dirty="0">
              <a:solidFill>
                <a:srgbClr val="000000"/>
              </a:solidFill>
            </a:endParaRPr>
          </a:p>
          <a:p>
            <a:pPr eaLnBrk="1" fontAlgn="auto" hangingPunct="1">
              <a:lnSpc>
                <a:spcPts val="2400"/>
              </a:lnSpc>
              <a:spcBef>
                <a:spcPts val="0"/>
              </a:spcBef>
              <a:spcAft>
                <a:spcPts val="600"/>
              </a:spcAft>
              <a:buClr>
                <a:schemeClr val="tx1"/>
              </a:buClr>
              <a:buFont typeface="Wingdings" pitchFamily="2" charset="2"/>
              <a:buChar char="§"/>
              <a:defRPr/>
            </a:pPr>
            <a:r>
              <a:rPr lang="en-US" sz="2600" dirty="0" smtClean="0">
                <a:solidFill>
                  <a:srgbClr val="000000"/>
                </a:solidFill>
              </a:rPr>
              <a:t>these </a:t>
            </a:r>
            <a:r>
              <a:rPr lang="en-US" sz="2600" dirty="0">
                <a:solidFill>
                  <a:srgbClr val="000000"/>
                </a:solidFill>
              </a:rPr>
              <a:t>negative views/stigma come from popular </a:t>
            </a:r>
            <a:r>
              <a:rPr lang="en-US" sz="2600" dirty="0" smtClean="0">
                <a:solidFill>
                  <a:srgbClr val="000000"/>
                </a:solidFill>
              </a:rPr>
              <a:t>cultural </a:t>
            </a:r>
            <a:r>
              <a:rPr lang="en-US" sz="2600" dirty="0">
                <a:solidFill>
                  <a:srgbClr val="000000"/>
                </a:solidFill>
              </a:rPr>
              <a:t>views of mental illness, </a:t>
            </a:r>
            <a:r>
              <a:rPr lang="en-US" sz="2600" dirty="0" smtClean="0">
                <a:solidFill>
                  <a:srgbClr val="000000"/>
                </a:solidFill>
              </a:rPr>
              <a:t>and not </a:t>
            </a:r>
            <a:r>
              <a:rPr lang="en-US" sz="2600" dirty="0">
                <a:solidFill>
                  <a:srgbClr val="000000"/>
                </a:solidFill>
              </a:rPr>
              <a:t>from the DSM</a:t>
            </a:r>
            <a:r>
              <a:rPr lang="en-US" sz="2600" dirty="0" smtClean="0">
                <a:solidFill>
                  <a:srgbClr val="000000"/>
                </a:solidFill>
              </a:rPr>
              <a:t>. [</a:t>
            </a:r>
            <a:r>
              <a:rPr lang="en-US" sz="2600" dirty="0">
                <a:solidFill>
                  <a:srgbClr val="000000"/>
                </a:solidFill>
              </a:rPr>
              <a:t>Does a diabetes diagnosis create stigma? No</a:t>
            </a:r>
            <a:r>
              <a:rPr lang="en-US" sz="2600" dirty="0" smtClean="0">
                <a:solidFill>
                  <a:srgbClr val="000000"/>
                </a:solidFill>
              </a:rPr>
              <a:t>. Bipolar </a:t>
            </a:r>
            <a:r>
              <a:rPr lang="en-US" sz="2600" dirty="0">
                <a:solidFill>
                  <a:srgbClr val="000000"/>
                </a:solidFill>
              </a:rPr>
              <a:t>diagnosis? Yes.]</a:t>
            </a:r>
          </a:p>
          <a:p>
            <a:pPr eaLnBrk="1" fontAlgn="auto" hangingPunct="1">
              <a:lnSpc>
                <a:spcPts val="2400"/>
              </a:lnSpc>
              <a:spcBef>
                <a:spcPts val="0"/>
              </a:spcBef>
              <a:spcAft>
                <a:spcPts val="600"/>
              </a:spcAft>
              <a:buClr>
                <a:schemeClr val="tx1"/>
              </a:buClr>
              <a:buFont typeface="Wingdings" pitchFamily="2" charset="2"/>
              <a:buChar char="§"/>
              <a:defRPr/>
            </a:pPr>
            <a:r>
              <a:rPr lang="en-US" sz="2600" dirty="0" smtClean="0">
                <a:solidFill>
                  <a:srgbClr val="000000"/>
                </a:solidFill>
              </a:rPr>
              <a:t>the </a:t>
            </a:r>
            <a:r>
              <a:rPr lang="en-US" sz="2600" dirty="0">
                <a:solidFill>
                  <a:srgbClr val="000000"/>
                </a:solidFill>
              </a:rPr>
              <a:t>DSM </a:t>
            </a:r>
            <a:r>
              <a:rPr lang="en-US" sz="2600" dirty="0" smtClean="0">
                <a:solidFill>
                  <a:srgbClr val="000000"/>
                </a:solidFill>
              </a:rPr>
              <a:t>may contain </a:t>
            </a:r>
            <a:r>
              <a:rPr lang="en-US" sz="2600" dirty="0">
                <a:solidFill>
                  <a:srgbClr val="000000"/>
                </a:solidFill>
              </a:rPr>
              <a:t>the information to </a:t>
            </a:r>
            <a:r>
              <a:rPr lang="en-US" sz="2600" b="1" dirty="0">
                <a:solidFill>
                  <a:srgbClr val="000000"/>
                </a:solidFill>
              </a:rPr>
              <a:t>correct</a:t>
            </a:r>
            <a:r>
              <a:rPr lang="en-US" sz="2600" dirty="0">
                <a:solidFill>
                  <a:srgbClr val="000000"/>
                </a:solidFill>
              </a:rPr>
              <a:t> inaccurate perceptions of mental illness</a:t>
            </a:r>
            <a:r>
              <a:rPr lang="en-US" sz="2600" dirty="0" smtClean="0">
                <a:solidFill>
                  <a:srgbClr val="000000"/>
                </a:solidFill>
              </a:rPr>
              <a:t>. </a:t>
            </a:r>
            <a:endParaRPr lang="en-US" sz="2600" dirty="0">
              <a:solidFill>
                <a:srgbClr val="000000"/>
              </a:solidFill>
            </a:endParaRPr>
          </a:p>
        </p:txBody>
      </p:sp>
    </p:spTree>
    <p:extLst>
      <p:ext uri="{BB962C8B-B14F-4D97-AF65-F5344CB8AC3E}">
        <p14:creationId xmlns:p14="http://schemas.microsoft.com/office/powerpoint/2010/main" val="401700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b="1" smtClean="0">
                <a:solidFill>
                  <a:srgbClr val="F8F6E3"/>
                </a:solidFill>
              </a:rPr>
              <a:t>Insanity and Responsibility</a:t>
            </a:r>
          </a:p>
        </p:txBody>
      </p:sp>
      <p:sp>
        <p:nvSpPr>
          <p:cNvPr id="3" name="Content Placeholder 2"/>
          <p:cNvSpPr>
            <a:spLocks noGrp="1"/>
          </p:cNvSpPr>
          <p:nvPr>
            <p:ph idx="1"/>
          </p:nvPr>
        </p:nvSpPr>
        <p:spPr>
          <a:xfrm>
            <a:off x="190500" y="1357313"/>
            <a:ext cx="4876800" cy="1600200"/>
          </a:xfrm>
        </p:spPr>
        <p:txBody>
          <a:bodyPr/>
          <a:lstStyle/>
          <a:p>
            <a:pPr>
              <a:lnSpc>
                <a:spcPts val="2600"/>
              </a:lnSpc>
              <a:buFont typeface="Wingdings" pitchFamily="2" charset="2"/>
              <a:buChar char="§"/>
            </a:pPr>
            <a:r>
              <a:rPr lang="en-US" sz="2800" smtClean="0"/>
              <a:t>Jared Loughner shot many people, including a U.S. Representative, in 2011. </a:t>
            </a:r>
          </a:p>
          <a:p>
            <a:pPr>
              <a:lnSpc>
                <a:spcPts val="2600"/>
              </a:lnSpc>
              <a:buFont typeface="Wingdings" pitchFamily="2" charset="2"/>
              <a:buChar char="§"/>
            </a:pPr>
            <a:r>
              <a:rPr lang="en-US" sz="2800" smtClean="0"/>
              <a:t>Loughner had schizophrenia and substance abuse problems, a combination associated with increased violence.</a:t>
            </a:r>
          </a:p>
          <a:p>
            <a:pPr>
              <a:lnSpc>
                <a:spcPts val="2600"/>
              </a:lnSpc>
              <a:buFont typeface="Wingdings" pitchFamily="2" charset="2"/>
              <a:buChar char="§"/>
            </a:pPr>
            <a:endParaRPr lang="en-US" sz="2800" smtClean="0"/>
          </a:p>
        </p:txBody>
      </p:sp>
      <p:sp>
        <p:nvSpPr>
          <p:cNvPr id="5" name="Content Placeholder 2"/>
          <p:cNvSpPr txBox="1">
            <a:spLocks/>
          </p:cNvSpPr>
          <p:nvPr/>
        </p:nvSpPr>
        <p:spPr>
          <a:xfrm>
            <a:off x="285750" y="5600700"/>
            <a:ext cx="4191000" cy="838200"/>
          </a:xfrm>
          <a:prstGeom prst="rect">
            <a:avLst/>
          </a:prstGeom>
        </p:spPr>
        <p:txBody>
          <a:bodyPr>
            <a:normAutofit/>
          </a:bodyPr>
          <a:lstStyle/>
          <a:p>
            <a:pPr fontAlgn="auto">
              <a:lnSpc>
                <a:spcPts val="2600"/>
              </a:lnSpc>
              <a:spcBef>
                <a:spcPct val="20000"/>
              </a:spcBef>
              <a:spcAft>
                <a:spcPts val="0"/>
              </a:spcAft>
              <a:defRPr/>
            </a:pPr>
            <a:r>
              <a:rPr lang="en-US" sz="2800" b="1" dirty="0">
                <a:solidFill>
                  <a:srgbClr val="F36F21"/>
                </a:solidFill>
                <a:latin typeface="+mn-lt"/>
                <a:cs typeface="+mn-cs"/>
              </a:rPr>
              <a:t>What is the appropriate consequence?</a:t>
            </a:r>
          </a:p>
        </p:txBody>
      </p:sp>
      <p:sp>
        <p:nvSpPr>
          <p:cNvPr id="6" name="Content Placeholder 2"/>
          <p:cNvSpPr txBox="1">
            <a:spLocks/>
          </p:cNvSpPr>
          <p:nvPr/>
        </p:nvSpPr>
        <p:spPr>
          <a:xfrm>
            <a:off x="381000" y="3200400"/>
            <a:ext cx="4495800" cy="3352800"/>
          </a:xfrm>
          <a:prstGeom prst="rect">
            <a:avLst/>
          </a:prstGeom>
        </p:spPr>
        <p:txBody>
          <a:bodyPr>
            <a:normAutofit/>
          </a:bodyPr>
          <a:lstStyle/>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7" name="Content Placeholder 2"/>
          <p:cNvSpPr txBox="1">
            <a:spLocks/>
          </p:cNvSpPr>
          <p:nvPr/>
        </p:nvSpPr>
        <p:spPr>
          <a:xfrm>
            <a:off x="268288" y="4284663"/>
            <a:ext cx="4310062" cy="1117600"/>
          </a:xfrm>
          <a:prstGeom prst="rect">
            <a:avLst/>
          </a:prstGeom>
        </p:spPr>
        <p:txBody>
          <a:bodyPr/>
          <a:lstStyle/>
          <a:p>
            <a:pPr fontAlgn="auto">
              <a:lnSpc>
                <a:spcPts val="2600"/>
              </a:lnSpc>
              <a:spcBef>
                <a:spcPct val="20000"/>
              </a:spcBef>
              <a:spcAft>
                <a:spcPts val="0"/>
              </a:spcAft>
              <a:defRPr/>
            </a:pPr>
            <a:r>
              <a:rPr lang="en-US" sz="2800" b="1" dirty="0">
                <a:solidFill>
                  <a:srgbClr val="F36F21"/>
                </a:solidFill>
                <a:latin typeface="+mn-lt"/>
                <a:cs typeface="+mn-cs"/>
              </a:rPr>
              <a:t>To what degree, if any, should he be held responsible for </a:t>
            </a:r>
            <a:r>
              <a:rPr lang="en-US" sz="2800" b="1" dirty="0">
                <a:solidFill>
                  <a:srgbClr val="F36F21"/>
                </a:solidFill>
                <a:latin typeface="+mn-lt"/>
              </a:rPr>
              <a:t>his actions</a:t>
            </a:r>
            <a:r>
              <a:rPr lang="en-US" sz="2800" b="1" dirty="0">
                <a:solidFill>
                  <a:srgbClr val="F36F21"/>
                </a:solidFill>
                <a:latin typeface="+mn-lt"/>
                <a:cs typeface="+mn-cs"/>
              </a:rPr>
              <a:t>?</a:t>
            </a:r>
          </a:p>
        </p:txBody>
      </p:sp>
      <p:pic>
        <p:nvPicPr>
          <p:cNvPr id="4098" name="Picture 2"/>
          <p:cNvPicPr>
            <a:picLocks noChangeAspect="1" noChangeArrowheads="1"/>
          </p:cNvPicPr>
          <p:nvPr/>
        </p:nvPicPr>
        <p:blipFill rotWithShape="1">
          <a:blip r:embed="rId3" cstate="print"/>
          <a:srcRect r="4997"/>
          <a:stretch/>
        </p:blipFill>
        <p:spPr bwMode="auto">
          <a:xfrm>
            <a:off x="5022850" y="1319213"/>
            <a:ext cx="3670300" cy="4926012"/>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049921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6691313" cy="1143000"/>
          </a:xfrm>
          <a:solidFill>
            <a:srgbClr val="A0366C"/>
          </a:solidFill>
        </p:spPr>
        <p:txBody>
          <a:bodyPr lIns="274320"/>
          <a:lstStyle/>
          <a:p>
            <a:pPr algn="l" eaLnBrk="1" hangingPunct="1">
              <a:lnSpc>
                <a:spcPts val="4200"/>
              </a:lnSpc>
            </a:pPr>
            <a:r>
              <a:rPr lang="en-US" b="1" smtClean="0">
                <a:solidFill>
                  <a:srgbClr val="F8F6E3"/>
                </a:solidFill>
              </a:rPr>
              <a:t>Anxiety Disorders</a:t>
            </a:r>
          </a:p>
        </p:txBody>
      </p:sp>
      <p:graphicFrame>
        <p:nvGraphicFramePr>
          <p:cNvPr id="4" name="Content Placeholder 3"/>
          <p:cNvGraphicFramePr>
            <a:graphicFrameLocks noGrp="1"/>
          </p:cNvGraphicFramePr>
          <p:nvPr>
            <p:ph idx="1"/>
          </p:nvPr>
        </p:nvGraphicFramePr>
        <p:xfrm>
          <a:off x="-1131487" y="1514105"/>
          <a:ext cx="9048997" cy="4797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Users\James\Desktop\Myers 10th ppts\raw materials for PPTs\Raw materials by chapter\15 psych disorders\RF Worth imgs\CRE0037394.jpg"/>
          <p:cNvPicPr>
            <a:picLocks noChangeAspect="1" noChangeArrowheads="1"/>
          </p:cNvPicPr>
          <p:nvPr/>
        </p:nvPicPr>
        <p:blipFill>
          <a:blip r:embed="rId8" cstate="print"/>
          <a:srcRect/>
          <a:stretch>
            <a:fillRect/>
          </a:stretch>
        </p:blipFill>
        <p:spPr bwMode="auto">
          <a:xfrm>
            <a:off x="6691313" y="0"/>
            <a:ext cx="2452687" cy="2446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62068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E:\Medicine Today PhotoDisc 59\59041.JPG"/>
          <p:cNvPicPr>
            <a:picLocks noChangeAspect="1" noChangeArrowheads="1"/>
          </p:cNvPicPr>
          <p:nvPr/>
        </p:nvPicPr>
        <p:blipFill>
          <a:blip r:embed="rId3" cstate="print"/>
          <a:srcRect/>
          <a:stretch>
            <a:fillRect/>
          </a:stretch>
        </p:blipFill>
        <p:spPr bwMode="auto">
          <a:xfrm>
            <a:off x="4926013" y="1073150"/>
            <a:ext cx="4217987" cy="5784850"/>
          </a:xfrm>
          <a:prstGeom prst="rect">
            <a:avLst/>
          </a:prstGeom>
          <a:noFill/>
          <a:ln w="9525">
            <a:noFill/>
            <a:miter lim="800000"/>
            <a:headEnd/>
            <a:tailEnd/>
          </a:ln>
        </p:spPr>
      </p:pic>
      <p:sp>
        <p:nvSpPr>
          <p:cNvPr id="5123"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sz="3800" b="1" smtClean="0">
                <a:solidFill>
                  <a:srgbClr val="F8F6E3"/>
                </a:solidFill>
              </a:rPr>
              <a:t>Why Learn about Psychological Disorders? </a:t>
            </a:r>
          </a:p>
        </p:txBody>
      </p:sp>
      <p:sp>
        <p:nvSpPr>
          <p:cNvPr id="3" name="Content Placeholder 2"/>
          <p:cNvSpPr>
            <a:spLocks noGrp="1"/>
          </p:cNvSpPr>
          <p:nvPr>
            <p:ph idx="1"/>
          </p:nvPr>
        </p:nvSpPr>
        <p:spPr>
          <a:xfrm>
            <a:off x="371475" y="1398588"/>
            <a:ext cx="4246563" cy="2841625"/>
          </a:xfrm>
        </p:spPr>
        <p:txBody>
          <a:bodyPr>
            <a:normAutofit fontScale="47500" lnSpcReduction="20000"/>
          </a:bodyPr>
          <a:lstStyle/>
          <a:p>
            <a:pPr marL="0" indent="0" eaLnBrk="1" hangingPunct="1">
              <a:lnSpc>
                <a:spcPts val="2400"/>
              </a:lnSpc>
              <a:spcBef>
                <a:spcPts val="600"/>
              </a:spcBef>
              <a:spcAft>
                <a:spcPts val="600"/>
              </a:spcAft>
              <a:buFont typeface="Arial" charset="0"/>
              <a:buNone/>
              <a:defRPr/>
            </a:pPr>
            <a:r>
              <a:rPr lang="en-US" sz="2800" dirty="0" smtClean="0"/>
              <a:t>Reasons for curiosity:</a:t>
            </a:r>
          </a:p>
          <a:p>
            <a:pPr eaLnBrk="1" hangingPunct="1">
              <a:lnSpc>
                <a:spcPts val="2400"/>
              </a:lnSpc>
              <a:spcBef>
                <a:spcPts val="600"/>
              </a:spcBef>
              <a:spcAft>
                <a:spcPts val="600"/>
              </a:spcAft>
              <a:buFont typeface="Wingdings" pitchFamily="2" charset="2"/>
              <a:buChar char="§"/>
              <a:defRPr/>
            </a:pPr>
            <a:r>
              <a:rPr lang="en-US" sz="2800" dirty="0" smtClean="0"/>
              <a:t>personal familiarity with psychological symptoms</a:t>
            </a:r>
          </a:p>
          <a:p>
            <a:pPr eaLnBrk="1" hangingPunct="1">
              <a:lnSpc>
                <a:spcPts val="2400"/>
              </a:lnSpc>
              <a:spcBef>
                <a:spcPts val="600"/>
              </a:spcBef>
              <a:spcAft>
                <a:spcPts val="600"/>
              </a:spcAft>
              <a:buFont typeface="Wingdings" pitchFamily="2" charset="2"/>
              <a:buChar char="§"/>
              <a:defRPr/>
            </a:pPr>
            <a:r>
              <a:rPr lang="en-US" sz="2800" dirty="0" smtClean="0"/>
              <a:t>knowing someone else with the disorder</a:t>
            </a:r>
          </a:p>
          <a:p>
            <a:pPr eaLnBrk="1" hangingPunct="1">
              <a:lnSpc>
                <a:spcPts val="2400"/>
              </a:lnSpc>
              <a:spcBef>
                <a:spcPts val="600"/>
              </a:spcBef>
              <a:spcAft>
                <a:spcPts val="600"/>
              </a:spcAft>
              <a:buFont typeface="Wingdings" pitchFamily="2" charset="2"/>
              <a:buChar char="§"/>
              <a:defRPr/>
            </a:pPr>
            <a:r>
              <a:rPr lang="en-US" sz="2800" dirty="0" smtClean="0"/>
              <a:t>hearing about how prevalent and socially devastating some disorders have become in society</a:t>
            </a:r>
          </a:p>
          <a:p>
            <a:pPr eaLnBrk="1" hangingPunct="1">
              <a:lnSpc>
                <a:spcPts val="2400"/>
              </a:lnSpc>
              <a:spcBef>
                <a:spcPts val="600"/>
              </a:spcBef>
              <a:spcAft>
                <a:spcPts val="600"/>
              </a:spcAft>
              <a:buFont typeface="Wingdings" pitchFamily="2" charset="2"/>
              <a:buChar char="§"/>
              <a:defRPr/>
            </a:pPr>
            <a:r>
              <a:rPr lang="en-US" sz="2800" dirty="0" smtClean="0"/>
              <a:t>wanting to learn more about mental health and human nature </a:t>
            </a:r>
          </a:p>
        </p:txBody>
      </p:sp>
    </p:spTree>
    <p:extLst>
      <p:ext uri="{BB962C8B-B14F-4D97-AF65-F5344CB8AC3E}">
        <p14:creationId xmlns:p14="http://schemas.microsoft.com/office/powerpoint/2010/main" val="2719963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michael\Documents\CityStyle\Worth Publishers\Myers\Single Purchase RFs ©2002 to ©2010\UPC0015636.jpg"/>
          <p:cNvPicPr>
            <a:picLocks noChangeAspect="1" noChangeArrowheads="1"/>
          </p:cNvPicPr>
          <p:nvPr/>
        </p:nvPicPr>
        <p:blipFill>
          <a:blip r:embed="rId3" cstate="print"/>
          <a:srcRect/>
          <a:stretch>
            <a:fillRect/>
          </a:stretch>
        </p:blipFill>
        <p:spPr bwMode="auto">
          <a:xfrm>
            <a:off x="4576763" y="-23813"/>
            <a:ext cx="4567237" cy="6881813"/>
          </a:xfrm>
          <a:prstGeom prst="rect">
            <a:avLst/>
          </a:prstGeom>
          <a:noFill/>
          <a:ln w="9525">
            <a:noFill/>
            <a:miter lim="800000"/>
            <a:headEnd/>
            <a:tailEnd/>
          </a:ln>
        </p:spPr>
      </p:pic>
      <p:sp>
        <p:nvSpPr>
          <p:cNvPr id="22531" name="Title 1"/>
          <p:cNvSpPr>
            <a:spLocks noGrp="1"/>
          </p:cNvSpPr>
          <p:nvPr>
            <p:ph type="title"/>
          </p:nvPr>
        </p:nvSpPr>
        <p:spPr>
          <a:xfrm>
            <a:off x="0" y="0"/>
            <a:ext cx="4576763" cy="1239838"/>
          </a:xfrm>
        </p:spPr>
        <p:txBody>
          <a:bodyPr/>
          <a:lstStyle/>
          <a:p>
            <a:pPr>
              <a:lnSpc>
                <a:spcPts val="4000"/>
              </a:lnSpc>
            </a:pPr>
            <a:r>
              <a:rPr lang="en-US" b="1" smtClean="0">
                <a:solidFill>
                  <a:srgbClr val="F36F21"/>
                </a:solidFill>
              </a:rPr>
              <a:t>GAD: Generalized Anxiety Disorder </a:t>
            </a:r>
          </a:p>
        </p:txBody>
      </p:sp>
      <p:sp>
        <p:nvSpPr>
          <p:cNvPr id="3" name="Content Placeholder 2"/>
          <p:cNvSpPr>
            <a:spLocks noGrp="1"/>
          </p:cNvSpPr>
          <p:nvPr>
            <p:ph idx="1"/>
          </p:nvPr>
        </p:nvSpPr>
        <p:spPr>
          <a:xfrm>
            <a:off x="0" y="1147763"/>
            <a:ext cx="4572000" cy="4208462"/>
          </a:xfrm>
        </p:spPr>
        <p:txBody>
          <a:bodyPr/>
          <a:lstStyle/>
          <a:p>
            <a:pPr>
              <a:lnSpc>
                <a:spcPts val="2600"/>
              </a:lnSpc>
              <a:spcBef>
                <a:spcPct val="0"/>
              </a:spcBef>
              <a:spcAft>
                <a:spcPts val="600"/>
              </a:spcAft>
              <a:buFont typeface="Wingdings" pitchFamily="2" charset="2"/>
              <a:buChar char="§"/>
            </a:pPr>
            <a:r>
              <a:rPr lang="en-US" sz="2800" b="1" smtClean="0"/>
              <a:t>Emotional-cognitive symptoms </a:t>
            </a:r>
            <a:r>
              <a:rPr lang="en-US" sz="2800" smtClean="0"/>
              <a:t>include </a:t>
            </a:r>
            <a:r>
              <a:rPr lang="en-US" sz="2800" i="1" smtClean="0"/>
              <a:t>worrying</a:t>
            </a:r>
            <a:r>
              <a:rPr lang="en-US" sz="2800" smtClean="0"/>
              <a:t>, having anxious feelings and thoughts about many subjects, and sometimes “free-floating” anxiety with no attachment to any subject. Anxious anticipation interferes with concentration.</a:t>
            </a:r>
          </a:p>
          <a:p>
            <a:pPr>
              <a:lnSpc>
                <a:spcPts val="2600"/>
              </a:lnSpc>
              <a:spcBef>
                <a:spcPct val="0"/>
              </a:spcBef>
              <a:spcAft>
                <a:spcPts val="600"/>
              </a:spcAft>
              <a:buFont typeface="Wingdings" pitchFamily="2" charset="2"/>
              <a:buChar char="§"/>
            </a:pPr>
            <a:r>
              <a:rPr lang="en-US" sz="2800" b="1" smtClean="0"/>
              <a:t>Physical symptoms </a:t>
            </a:r>
            <a:r>
              <a:rPr lang="en-US" sz="2800" smtClean="0"/>
              <a:t>include </a:t>
            </a:r>
            <a:r>
              <a:rPr lang="en-US" sz="2800" i="1" smtClean="0"/>
              <a:t>autonomic arousal</a:t>
            </a:r>
            <a:r>
              <a:rPr lang="en-US" sz="2800" smtClean="0"/>
              <a:t>, trembling, sweating, fidgeting, agitation, and sleep disruption.</a:t>
            </a:r>
          </a:p>
        </p:txBody>
      </p:sp>
    </p:spTree>
    <p:extLst>
      <p:ext uri="{BB962C8B-B14F-4D97-AF65-F5344CB8AC3E}">
        <p14:creationId xmlns:p14="http://schemas.microsoft.com/office/powerpoint/2010/main" val="4062527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ichael\Documents\CityStyle\Worth Publishers\Myers\Single Purchase RFs ©2002 to ©2010\1312070.jpg"/>
          <p:cNvPicPr>
            <a:picLocks noChangeAspect="1" noChangeArrowheads="1"/>
          </p:cNvPicPr>
          <p:nvPr/>
        </p:nvPicPr>
        <p:blipFill rotWithShape="1">
          <a:blip r:embed="rId3" cstate="print"/>
          <a:srcRect l="21946" r="25846"/>
          <a:stretch/>
        </p:blipFill>
        <p:spPr bwMode="auto">
          <a:xfrm>
            <a:off x="5534025" y="1222375"/>
            <a:ext cx="3479800" cy="4430713"/>
          </a:xfrm>
          <a:prstGeom prst="rect">
            <a:avLst/>
          </a:prstGeom>
          <a:ln>
            <a:noFill/>
          </a:ln>
          <a:effectLst>
            <a:outerShdw blurRad="292100" dist="139700" dir="2700000" algn="tl" rotWithShape="0">
              <a:srgbClr val="333333">
                <a:alpha val="65000"/>
              </a:srgbClr>
            </a:outerShdw>
          </a:effectLst>
          <a:extLst/>
        </p:spPr>
      </p:pic>
      <p:sp>
        <p:nvSpPr>
          <p:cNvPr id="23555" name="Title 1"/>
          <p:cNvSpPr>
            <a:spLocks noGrp="1"/>
          </p:cNvSpPr>
          <p:nvPr>
            <p:ph type="title"/>
          </p:nvPr>
        </p:nvSpPr>
        <p:spPr>
          <a:xfrm>
            <a:off x="160338" y="227013"/>
            <a:ext cx="4565650" cy="1143000"/>
          </a:xfrm>
        </p:spPr>
        <p:txBody>
          <a:bodyPr/>
          <a:lstStyle/>
          <a:p>
            <a:pPr>
              <a:lnSpc>
                <a:spcPts val="4000"/>
              </a:lnSpc>
            </a:pPr>
            <a:r>
              <a:rPr lang="en-US" b="1" smtClean="0">
                <a:solidFill>
                  <a:srgbClr val="444EA2"/>
                </a:solidFill>
              </a:rPr>
              <a:t>Panic Disorder: “I’m Dying” </a:t>
            </a:r>
          </a:p>
        </p:txBody>
      </p:sp>
      <p:sp>
        <p:nvSpPr>
          <p:cNvPr id="3" name="Content Placeholder 2"/>
          <p:cNvSpPr>
            <a:spLocks noGrp="1"/>
          </p:cNvSpPr>
          <p:nvPr>
            <p:ph idx="1"/>
          </p:nvPr>
        </p:nvSpPr>
        <p:spPr>
          <a:xfrm>
            <a:off x="303213" y="1447800"/>
            <a:ext cx="5040312" cy="4678363"/>
          </a:xfrm>
        </p:spPr>
        <p:txBody>
          <a:bodyPr>
            <a:noAutofit/>
          </a:bodyPr>
          <a:lstStyle/>
          <a:p>
            <a:pPr marL="0" indent="0">
              <a:lnSpc>
                <a:spcPts val="2600"/>
              </a:lnSpc>
              <a:spcBef>
                <a:spcPts val="0"/>
              </a:spcBef>
              <a:spcAft>
                <a:spcPts val="600"/>
              </a:spcAft>
              <a:buFont typeface="Arial" charset="0"/>
              <a:buNone/>
              <a:defRPr/>
            </a:pPr>
            <a:r>
              <a:rPr lang="en-US" sz="2800" dirty="0" smtClean="0"/>
              <a:t>A</a:t>
            </a:r>
            <a:r>
              <a:rPr lang="en-US" sz="2800" b="1" dirty="0" smtClean="0"/>
              <a:t> panic attack </a:t>
            </a:r>
            <a:r>
              <a:rPr lang="en-US" sz="2800" dirty="0" smtClean="0"/>
              <a:t>is</a:t>
            </a:r>
            <a:r>
              <a:rPr lang="en-US" sz="2800" b="1" dirty="0" smtClean="0"/>
              <a:t> </a:t>
            </a:r>
            <a:r>
              <a:rPr lang="en-US" sz="2800" dirty="0" smtClean="0"/>
              <a:t>not </a:t>
            </a:r>
            <a:r>
              <a:rPr lang="en-US" sz="2800" dirty="0"/>
              <a:t>just an “anxiety </a:t>
            </a:r>
            <a:r>
              <a:rPr lang="en-US" sz="2800" dirty="0" smtClean="0"/>
              <a:t>attack.” It may include:</a:t>
            </a:r>
            <a:endParaRPr lang="en-US" sz="2800" dirty="0"/>
          </a:p>
          <a:p>
            <a:pPr>
              <a:lnSpc>
                <a:spcPts val="2600"/>
              </a:lnSpc>
              <a:spcBef>
                <a:spcPts val="0"/>
              </a:spcBef>
              <a:spcAft>
                <a:spcPts val="600"/>
              </a:spcAft>
              <a:buFont typeface="Wingdings" pitchFamily="2" charset="2"/>
              <a:buChar char="§"/>
              <a:defRPr/>
            </a:pPr>
            <a:r>
              <a:rPr lang="en-US" sz="2800" dirty="0" smtClean="0"/>
              <a:t>many </a:t>
            </a:r>
            <a:r>
              <a:rPr lang="en-US" sz="2800" dirty="0"/>
              <a:t>minutes of intense dread or </a:t>
            </a:r>
            <a:r>
              <a:rPr lang="en-US" sz="2800" dirty="0" smtClean="0"/>
              <a:t>terror. </a:t>
            </a:r>
            <a:endParaRPr lang="en-US" sz="2800" dirty="0"/>
          </a:p>
          <a:p>
            <a:pPr>
              <a:lnSpc>
                <a:spcPts val="2600"/>
              </a:lnSpc>
              <a:spcBef>
                <a:spcPts val="0"/>
              </a:spcBef>
              <a:spcAft>
                <a:spcPts val="600"/>
              </a:spcAft>
              <a:buFont typeface="Wingdings" pitchFamily="2" charset="2"/>
              <a:buChar char="§"/>
              <a:defRPr/>
            </a:pPr>
            <a:r>
              <a:rPr lang="en-US" sz="2800" dirty="0" smtClean="0"/>
              <a:t>chest </a:t>
            </a:r>
            <a:r>
              <a:rPr lang="en-US" sz="2800" dirty="0"/>
              <a:t>pains, choking, numbness, or other frightening physical sensations. </a:t>
            </a:r>
            <a:r>
              <a:rPr lang="en-US" sz="2800" dirty="0" smtClean="0"/>
              <a:t>Patients may </a:t>
            </a:r>
            <a:r>
              <a:rPr lang="en-US" sz="2800" dirty="0"/>
              <a:t>feel certain that it’s a heart </a:t>
            </a:r>
            <a:r>
              <a:rPr lang="en-US" sz="2800" dirty="0" smtClean="0"/>
              <a:t>attack.</a:t>
            </a:r>
            <a:endParaRPr lang="en-US" sz="2800" dirty="0"/>
          </a:p>
          <a:p>
            <a:pPr>
              <a:lnSpc>
                <a:spcPts val="2600"/>
              </a:lnSpc>
              <a:spcBef>
                <a:spcPts val="0"/>
              </a:spcBef>
              <a:spcAft>
                <a:spcPts val="600"/>
              </a:spcAft>
              <a:buFont typeface="Wingdings" pitchFamily="2" charset="2"/>
              <a:buChar char="§"/>
              <a:defRPr/>
            </a:pPr>
            <a:r>
              <a:rPr lang="en-US" sz="2800" dirty="0" smtClean="0"/>
              <a:t>a feeling of a need </a:t>
            </a:r>
            <a:r>
              <a:rPr lang="en-US" sz="2800" dirty="0"/>
              <a:t>to escape</a:t>
            </a:r>
            <a:r>
              <a:rPr lang="en-US" sz="2800" dirty="0" smtClean="0"/>
              <a:t>. </a:t>
            </a:r>
            <a:endParaRPr lang="en-US" sz="2800" dirty="0"/>
          </a:p>
          <a:p>
            <a:pPr marL="0" indent="0">
              <a:lnSpc>
                <a:spcPts val="2600"/>
              </a:lnSpc>
              <a:spcBef>
                <a:spcPts val="0"/>
              </a:spcBef>
              <a:spcAft>
                <a:spcPts val="600"/>
              </a:spcAft>
              <a:buFont typeface="Arial" charset="0"/>
              <a:buNone/>
              <a:defRPr/>
            </a:pPr>
            <a:r>
              <a:rPr lang="en-US" sz="2800" b="1" dirty="0"/>
              <a:t>Panic </a:t>
            </a:r>
            <a:r>
              <a:rPr lang="en-US" sz="2800" b="1" dirty="0" smtClean="0"/>
              <a:t>disorder </a:t>
            </a:r>
            <a:r>
              <a:rPr lang="en-US" sz="2800" dirty="0" smtClean="0"/>
              <a:t>refers to repeated </a:t>
            </a:r>
            <a:r>
              <a:rPr lang="en-US" sz="2800" dirty="0"/>
              <a:t>and unexpected panic attacks, </a:t>
            </a:r>
            <a:r>
              <a:rPr lang="en-US" sz="2800" dirty="0" smtClean="0"/>
              <a:t>as well as </a:t>
            </a:r>
            <a:r>
              <a:rPr lang="en-US" sz="2800" dirty="0"/>
              <a:t>a fear of the next attack, </a:t>
            </a:r>
            <a:r>
              <a:rPr lang="en-US" sz="2800" dirty="0" smtClean="0"/>
              <a:t>and a </a:t>
            </a:r>
            <a:r>
              <a:rPr lang="en-US" sz="2800" dirty="0"/>
              <a:t>change in behavior to avoid panic </a:t>
            </a:r>
            <a:r>
              <a:rPr lang="en-US" sz="2800" dirty="0" smtClean="0"/>
              <a:t>attacks.</a:t>
            </a:r>
            <a:endParaRPr lang="en-US" sz="2800" dirty="0"/>
          </a:p>
        </p:txBody>
      </p:sp>
    </p:spTree>
    <p:extLst>
      <p:ext uri="{BB962C8B-B14F-4D97-AF65-F5344CB8AC3E}">
        <p14:creationId xmlns:p14="http://schemas.microsoft.com/office/powerpoint/2010/main" val="133493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V="1">
            <a:off x="7526338" y="0"/>
            <a:ext cx="0" cy="193516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4579" name="Picture 5" descr="C:\Users\michael\Documents\CityStyle\Worth Publishers\Myers\Single Purchase RFs ©2002 to ©2010\24135360.jpg"/>
          <p:cNvPicPr>
            <a:picLocks noChangeAspect="1" noChangeArrowheads="1"/>
          </p:cNvPicPr>
          <p:nvPr/>
        </p:nvPicPr>
        <p:blipFill>
          <a:blip r:embed="rId3" cstate="print"/>
          <a:srcRect l="10039" t="7579"/>
          <a:stretch>
            <a:fillRect/>
          </a:stretch>
        </p:blipFill>
        <p:spPr bwMode="auto">
          <a:xfrm>
            <a:off x="3354388" y="2897188"/>
            <a:ext cx="5789612" cy="3960812"/>
          </a:xfrm>
          <a:prstGeom prst="rect">
            <a:avLst/>
          </a:prstGeom>
          <a:noFill/>
          <a:ln w="9525">
            <a:noFill/>
            <a:miter lim="800000"/>
            <a:headEnd/>
            <a:tailEnd/>
          </a:ln>
        </p:spPr>
      </p:pic>
      <p:sp>
        <p:nvSpPr>
          <p:cNvPr id="24580" name="Title 1"/>
          <p:cNvSpPr>
            <a:spLocks noGrp="1"/>
          </p:cNvSpPr>
          <p:nvPr>
            <p:ph type="title"/>
          </p:nvPr>
        </p:nvSpPr>
        <p:spPr>
          <a:xfrm>
            <a:off x="82550" y="0"/>
            <a:ext cx="4375150" cy="1096963"/>
          </a:xfrm>
        </p:spPr>
        <p:txBody>
          <a:bodyPr/>
          <a:lstStyle/>
          <a:p>
            <a:pPr>
              <a:lnSpc>
                <a:spcPts val="4000"/>
              </a:lnSpc>
            </a:pPr>
            <a:r>
              <a:rPr lang="en-US" b="1" smtClean="0">
                <a:solidFill>
                  <a:srgbClr val="AA7A2B"/>
                </a:solidFill>
              </a:rPr>
              <a:t>Specific Phobia</a:t>
            </a:r>
          </a:p>
        </p:txBody>
      </p:sp>
      <p:sp>
        <p:nvSpPr>
          <p:cNvPr id="3" name="Content Placeholder 2"/>
          <p:cNvSpPr>
            <a:spLocks noGrp="1"/>
          </p:cNvSpPr>
          <p:nvPr>
            <p:ph idx="1"/>
          </p:nvPr>
        </p:nvSpPr>
        <p:spPr>
          <a:xfrm>
            <a:off x="225425" y="841375"/>
            <a:ext cx="5238750" cy="4800600"/>
          </a:xfrm>
        </p:spPr>
        <p:txBody>
          <a:bodyPr/>
          <a:lstStyle/>
          <a:p>
            <a:pPr marL="0" indent="0">
              <a:lnSpc>
                <a:spcPts val="2600"/>
              </a:lnSpc>
              <a:spcBef>
                <a:spcPct val="0"/>
              </a:spcBef>
              <a:spcAft>
                <a:spcPts val="600"/>
              </a:spcAft>
              <a:buFont typeface="Arial" charset="0"/>
              <a:buNone/>
            </a:pPr>
            <a:r>
              <a:rPr lang="en-US" sz="2800" b="1" smtClean="0"/>
              <a:t>A specific phobia </a:t>
            </a:r>
            <a:r>
              <a:rPr lang="en-US" sz="2800" smtClean="0"/>
              <a:t>is more than just a strong fear or dislike. A specific phobia is diagnosed when there is an </a:t>
            </a:r>
            <a:r>
              <a:rPr lang="en-US" sz="2800" b="1" i="1" smtClean="0"/>
              <a:t>uncontrollable, irrational, intense desire to avoid the some object or situation</a:t>
            </a:r>
            <a:r>
              <a:rPr lang="en-US" sz="2800" smtClean="0"/>
              <a:t>. Even an </a:t>
            </a:r>
            <a:r>
              <a:rPr lang="en-US" sz="2800" u="sng" smtClean="0"/>
              <a:t>image</a:t>
            </a:r>
            <a:r>
              <a:rPr lang="en-US" sz="2800" smtClean="0"/>
              <a:t> of the object can trigger a reaction--“GET IT AWAY FROM ME!!!”--the </a:t>
            </a:r>
            <a:r>
              <a:rPr lang="en-US" sz="2800" b="1" i="1" smtClean="0"/>
              <a:t>uncontrollable, irrational, intense desire to avoid the object of the phobia.</a:t>
            </a:r>
          </a:p>
        </p:txBody>
      </p:sp>
      <p:pic>
        <p:nvPicPr>
          <p:cNvPr id="7170" name="Picture 2" descr="C:\Users\michael\Documents\CityStyle\Worth Publishers\Myers\Single Purchase RFs ©2002 to ©2010\AYJH8C.jpg"/>
          <p:cNvPicPr>
            <a:picLocks noChangeAspect="1" noChangeArrowheads="1"/>
          </p:cNvPicPr>
          <p:nvPr/>
        </p:nvPicPr>
        <p:blipFill>
          <a:blip r:embed="rId4" cstate="print"/>
          <a:srcRect/>
          <a:stretch>
            <a:fillRect/>
          </a:stretch>
        </p:blipFill>
        <p:spPr bwMode="auto">
          <a:xfrm>
            <a:off x="6246813" y="1308100"/>
            <a:ext cx="2560637" cy="1697038"/>
          </a:xfrm>
          <a:prstGeom prst="rect">
            <a:avLst/>
          </a:prstGeom>
          <a:noFill/>
          <a:ln w="9525">
            <a:noFill/>
            <a:miter lim="800000"/>
            <a:headEnd/>
            <a:tailEnd/>
          </a:ln>
        </p:spPr>
      </p:pic>
      <p:pic>
        <p:nvPicPr>
          <p:cNvPr id="24583" name="Picture 3" descr="C:\Users\James\AppData\Local\Microsoft\Windows\Temporary Internet Files\Content.IE5\OPVTG3TE\MC900136783[1].wmf"/>
          <p:cNvPicPr>
            <a:picLocks noChangeAspect="1" noChangeArrowheads="1"/>
          </p:cNvPicPr>
          <p:nvPr/>
        </p:nvPicPr>
        <p:blipFill>
          <a:blip r:embed="rId5" cstate="print"/>
          <a:srcRect/>
          <a:stretch>
            <a:fillRect/>
          </a:stretch>
        </p:blipFill>
        <p:spPr bwMode="auto">
          <a:xfrm>
            <a:off x="482600" y="4465638"/>
            <a:ext cx="2184400" cy="2297112"/>
          </a:xfrm>
          <a:prstGeom prst="rect">
            <a:avLst/>
          </a:prstGeom>
          <a:noFill/>
          <a:ln w="9525">
            <a:noFill/>
            <a:miter lim="800000"/>
            <a:headEnd/>
            <a:tailEnd/>
          </a:ln>
        </p:spPr>
      </p:pic>
    </p:spTree>
    <p:extLst>
      <p:ext uri="{BB962C8B-B14F-4D97-AF65-F5344CB8AC3E}">
        <p14:creationId xmlns:p14="http://schemas.microsoft.com/office/powerpoint/2010/main" val="1934038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 calcmode="lin" valueType="num">
                                      <p:cBhvr additive="base">
                                        <p:cTn id="10" dur="500" fill="hold"/>
                                        <p:tgtEl>
                                          <p:spTgt spid="7170"/>
                                        </p:tgtEl>
                                        <p:attrNameLst>
                                          <p:attrName>ppt_x</p:attrName>
                                        </p:attrNameLst>
                                      </p:cBhvr>
                                      <p:tavLst>
                                        <p:tav tm="0">
                                          <p:val>
                                            <p:strVal val="#ppt_x"/>
                                          </p:val>
                                        </p:tav>
                                        <p:tav tm="100000">
                                          <p:val>
                                            <p:strVal val="#ppt_x"/>
                                          </p:val>
                                        </p:tav>
                                      </p:tavLst>
                                    </p:anim>
                                    <p:anim calcmode="lin" valueType="num">
                                      <p:cBhvr additive="base">
                                        <p:cTn id="11" dur="500" fill="hold"/>
                                        <p:tgtEl>
                                          <p:spTgt spid="7170"/>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l="13000"/>
          <a:stretch>
            <a:fillRect/>
          </a:stretch>
        </p:blipFill>
        <p:spPr bwMode="auto">
          <a:xfrm>
            <a:off x="2708275" y="841375"/>
            <a:ext cx="6435725" cy="2921000"/>
          </a:xfrm>
          <a:prstGeom prst="rect">
            <a:avLst/>
          </a:prstGeom>
          <a:noFill/>
          <a:ln w="9525">
            <a:noFill/>
            <a:miter lim="800000"/>
            <a:headEnd/>
            <a:tailEnd/>
          </a:ln>
        </p:spPr>
      </p:pic>
      <p:sp>
        <p:nvSpPr>
          <p:cNvPr id="25603" name="Title 1"/>
          <p:cNvSpPr>
            <a:spLocks noGrp="1"/>
          </p:cNvSpPr>
          <p:nvPr>
            <p:ph type="title"/>
          </p:nvPr>
        </p:nvSpPr>
        <p:spPr>
          <a:xfrm>
            <a:off x="560388" y="0"/>
            <a:ext cx="8153400" cy="1020763"/>
          </a:xfrm>
        </p:spPr>
        <p:txBody>
          <a:bodyPr/>
          <a:lstStyle/>
          <a:p>
            <a:r>
              <a:rPr lang="en-US" b="1" smtClean="0">
                <a:solidFill>
                  <a:srgbClr val="AA7A2B"/>
                </a:solidFill>
              </a:rPr>
              <a:t>Some Fears and Phobias</a:t>
            </a:r>
          </a:p>
        </p:txBody>
      </p:sp>
      <p:sp>
        <p:nvSpPr>
          <p:cNvPr id="25604" name="Content Placeholder 2"/>
          <p:cNvSpPr>
            <a:spLocks noGrp="1"/>
          </p:cNvSpPr>
          <p:nvPr>
            <p:ph idx="1"/>
          </p:nvPr>
        </p:nvSpPr>
        <p:spPr>
          <a:xfrm>
            <a:off x="190500" y="1130300"/>
            <a:ext cx="2838450" cy="800100"/>
          </a:xfrm>
        </p:spPr>
        <p:txBody>
          <a:bodyPr/>
          <a:lstStyle/>
          <a:p>
            <a:pPr marL="0" indent="0">
              <a:lnSpc>
                <a:spcPts val="2400"/>
              </a:lnSpc>
              <a:spcBef>
                <a:spcPct val="0"/>
              </a:spcBef>
              <a:spcAft>
                <a:spcPts val="600"/>
              </a:spcAft>
              <a:buFont typeface="Arial" charset="0"/>
              <a:buNone/>
            </a:pPr>
            <a:r>
              <a:rPr lang="en-US" sz="2600" smtClean="0"/>
              <a:t>What trends are evident here? Which varies more, fear or phobias? What does this imply? </a:t>
            </a:r>
          </a:p>
        </p:txBody>
      </p:sp>
      <p:sp>
        <p:nvSpPr>
          <p:cNvPr id="4" name="Rounded Rectangle 3"/>
          <p:cNvSpPr/>
          <p:nvPr/>
        </p:nvSpPr>
        <p:spPr>
          <a:xfrm>
            <a:off x="119063" y="4457700"/>
            <a:ext cx="3946525" cy="2254250"/>
          </a:xfrm>
          <a:prstGeom prst="roundRect">
            <a:avLst/>
          </a:prstGeom>
          <a:solidFill>
            <a:srgbClr val="444EA2"/>
          </a:solidFill>
        </p:spPr>
        <p:txBody>
          <a:bodyPr lIns="45720" rIns="45720"/>
          <a:lstStyle/>
          <a:p>
            <a:pPr>
              <a:lnSpc>
                <a:spcPts val="2200"/>
              </a:lnSpc>
              <a:defRPr/>
            </a:pPr>
            <a:r>
              <a:rPr lang="en-US" sz="2400" b="1" dirty="0">
                <a:solidFill>
                  <a:schemeClr val="accent6">
                    <a:lumMod val="60000"/>
                    <a:lumOff val="40000"/>
                  </a:schemeClr>
                </a:solidFill>
                <a:latin typeface="+mj-lt"/>
              </a:rPr>
              <a:t>Agoraphobia</a:t>
            </a:r>
            <a:r>
              <a:rPr lang="en-US" sz="2400" dirty="0">
                <a:solidFill>
                  <a:schemeClr val="accent6">
                    <a:lumMod val="60000"/>
                    <a:lumOff val="40000"/>
                  </a:schemeClr>
                </a:solidFill>
                <a:latin typeface="+mj-lt"/>
              </a:rPr>
              <a:t> </a:t>
            </a:r>
            <a:r>
              <a:rPr lang="en-US" sz="2400" dirty="0">
                <a:solidFill>
                  <a:srgbClr val="F8F6E3"/>
                </a:solidFill>
                <a:latin typeface="+mj-lt"/>
              </a:rPr>
              <a:t>is the </a:t>
            </a:r>
            <a:r>
              <a:rPr lang="en-US" sz="2400" i="1" dirty="0">
                <a:solidFill>
                  <a:srgbClr val="F8F6E3"/>
                </a:solidFill>
                <a:latin typeface="+mj-lt"/>
              </a:rPr>
              <a:t>avoidance of situations in which one will fear having a panic attack</a:t>
            </a:r>
            <a:r>
              <a:rPr lang="en-US" sz="2400" dirty="0">
                <a:solidFill>
                  <a:srgbClr val="F8F6E3"/>
                </a:solidFill>
                <a:latin typeface="+mj-lt"/>
              </a:rPr>
              <a:t>, especially a situation in which it is difficult to get help, and from which it difficult to escape. </a:t>
            </a:r>
          </a:p>
        </p:txBody>
      </p:sp>
      <p:sp>
        <p:nvSpPr>
          <p:cNvPr id="5" name="Rounded Rectangle 4"/>
          <p:cNvSpPr/>
          <p:nvPr/>
        </p:nvSpPr>
        <p:spPr>
          <a:xfrm>
            <a:off x="4179888" y="4418013"/>
            <a:ext cx="4881562" cy="2335212"/>
          </a:xfrm>
          <a:prstGeom prst="roundRect">
            <a:avLst/>
          </a:prstGeom>
          <a:solidFill>
            <a:srgbClr val="444EA2"/>
          </a:solidFill>
        </p:spPr>
        <p:txBody>
          <a:bodyPr lIns="45720" rIns="45720"/>
          <a:lstStyle/>
          <a:p>
            <a:pPr>
              <a:lnSpc>
                <a:spcPts val="2200"/>
              </a:lnSpc>
              <a:defRPr/>
            </a:pPr>
            <a:r>
              <a:rPr lang="en-US" sz="2400" b="1" dirty="0">
                <a:solidFill>
                  <a:schemeClr val="accent6">
                    <a:lumMod val="60000"/>
                    <a:lumOff val="40000"/>
                  </a:schemeClr>
                </a:solidFill>
                <a:latin typeface="+mj-lt"/>
              </a:rPr>
              <a:t>Social phobia </a:t>
            </a:r>
            <a:r>
              <a:rPr lang="en-US" sz="2400" dirty="0">
                <a:solidFill>
                  <a:srgbClr val="F8F6E3"/>
                </a:solidFill>
                <a:latin typeface="+mj-lt"/>
              </a:rPr>
              <a:t>refers to an </a:t>
            </a:r>
            <a:r>
              <a:rPr lang="en-US" sz="2400" i="1" dirty="0">
                <a:solidFill>
                  <a:srgbClr val="F8F6E3"/>
                </a:solidFill>
                <a:latin typeface="+mj-lt"/>
              </a:rPr>
              <a:t>intense fear of being watched and judged by others</a:t>
            </a:r>
            <a:r>
              <a:rPr lang="en-US" sz="2400" dirty="0">
                <a:solidFill>
                  <a:srgbClr val="F8F6E3"/>
                </a:solidFill>
                <a:latin typeface="+mj-lt"/>
              </a:rPr>
              <a:t>. It is visible as a </a:t>
            </a:r>
            <a:r>
              <a:rPr lang="en-US" sz="2400" i="1" dirty="0">
                <a:solidFill>
                  <a:srgbClr val="F8F6E3"/>
                </a:solidFill>
                <a:latin typeface="+mj-lt"/>
              </a:rPr>
              <a:t>fear of public appearances</a:t>
            </a:r>
            <a:r>
              <a:rPr lang="en-US" sz="2400" dirty="0">
                <a:solidFill>
                  <a:srgbClr val="F8F6E3"/>
                </a:solidFill>
                <a:latin typeface="+mj-lt"/>
              </a:rPr>
              <a:t> in which embarrassment or humiliation is possible, such as public speaking, eating, or performing.</a:t>
            </a:r>
          </a:p>
        </p:txBody>
      </p:sp>
      <p:pic>
        <p:nvPicPr>
          <p:cNvPr id="25607" name="Picture 2"/>
          <p:cNvPicPr>
            <a:picLocks noChangeAspect="1" noChangeArrowheads="1"/>
          </p:cNvPicPr>
          <p:nvPr/>
        </p:nvPicPr>
        <p:blipFill>
          <a:blip r:embed="rId3" cstate="print"/>
          <a:srcRect t="10280" r="86008" b="59636"/>
          <a:stretch>
            <a:fillRect/>
          </a:stretch>
        </p:blipFill>
        <p:spPr bwMode="auto">
          <a:xfrm>
            <a:off x="3430588" y="841375"/>
            <a:ext cx="1035050" cy="879475"/>
          </a:xfrm>
          <a:prstGeom prst="rect">
            <a:avLst/>
          </a:prstGeom>
          <a:noFill/>
          <a:ln w="9525">
            <a:solidFill>
              <a:schemeClr val="tx1"/>
            </a:solidFill>
            <a:miter lim="800000"/>
            <a:headEnd/>
            <a:tailEnd/>
          </a:ln>
        </p:spPr>
      </p:pic>
      <p:sp>
        <p:nvSpPr>
          <p:cNvPr id="10" name="Title 1"/>
          <p:cNvSpPr txBox="1">
            <a:spLocks/>
          </p:cNvSpPr>
          <p:nvPr/>
        </p:nvSpPr>
        <p:spPr bwMode="auto">
          <a:xfrm>
            <a:off x="250825" y="3906838"/>
            <a:ext cx="8153400" cy="511175"/>
          </a:xfrm>
          <a:prstGeom prst="rect">
            <a:avLst/>
          </a:prstGeom>
          <a:noFill/>
          <a:ln>
            <a:noFill/>
          </a:ln>
          <a:extLst/>
        </p:spPr>
        <p:txBody>
          <a:bodyPr anchor="ctr">
            <a:normAutofit fontScale="92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200" b="1" dirty="0" smtClean="0">
                <a:solidFill>
                  <a:srgbClr val="AA7A2B"/>
                </a:solidFill>
              </a:rPr>
              <a:t>Some Other Phobias</a:t>
            </a:r>
            <a:endParaRPr lang="en-US" sz="3200" b="1" dirty="0">
              <a:solidFill>
                <a:srgbClr val="AA7A2B"/>
              </a:solidFill>
            </a:endParaRPr>
          </a:p>
        </p:txBody>
      </p:sp>
    </p:spTree>
    <p:extLst>
      <p:ext uri="{BB962C8B-B14F-4D97-AF65-F5344CB8AC3E}">
        <p14:creationId xmlns:p14="http://schemas.microsoft.com/office/powerpoint/2010/main" val="633018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5181600" y="1579563"/>
            <a:ext cx="3962400" cy="3859212"/>
          </a:xfrm>
          <a:prstGeom prst="rect">
            <a:avLst/>
          </a:prstGeom>
          <a:noFill/>
          <a:ln w="9525">
            <a:noFill/>
            <a:miter lim="800000"/>
            <a:headEnd/>
            <a:tailEnd/>
          </a:ln>
        </p:spPr>
      </p:pic>
      <p:sp>
        <p:nvSpPr>
          <p:cNvPr id="2" name="Title 1"/>
          <p:cNvSpPr>
            <a:spLocks noGrp="1"/>
          </p:cNvSpPr>
          <p:nvPr>
            <p:ph type="title"/>
          </p:nvPr>
        </p:nvSpPr>
        <p:spPr>
          <a:xfrm>
            <a:off x="0" y="0"/>
            <a:ext cx="9001125" cy="819150"/>
          </a:xfrm>
        </p:spPr>
        <p:txBody>
          <a:bodyPr/>
          <a:lstStyle/>
          <a:p>
            <a:pPr>
              <a:lnSpc>
                <a:spcPts val="4000"/>
              </a:lnSpc>
              <a:defRPr/>
            </a:pPr>
            <a:r>
              <a:rPr lang="en-US" b="1" dirty="0">
                <a:solidFill>
                  <a:schemeClr val="accent3">
                    <a:lumMod val="75000"/>
                  </a:schemeClr>
                </a:solidFill>
              </a:rPr>
              <a:t>Obsessive-Compulsive </a:t>
            </a:r>
            <a:r>
              <a:rPr lang="en-US" b="1" dirty="0" smtClean="0">
                <a:solidFill>
                  <a:schemeClr val="accent3">
                    <a:lumMod val="75000"/>
                  </a:schemeClr>
                </a:solidFill>
              </a:rPr>
              <a:t>Disorder [OCD]</a:t>
            </a:r>
            <a:endParaRPr lang="en-US" b="1" dirty="0">
              <a:solidFill>
                <a:schemeClr val="accent3">
                  <a:lumMod val="75000"/>
                </a:schemeClr>
              </a:solidFill>
            </a:endParaRPr>
          </a:p>
        </p:txBody>
      </p:sp>
      <p:sp>
        <p:nvSpPr>
          <p:cNvPr id="3" name="Content Placeholder 2"/>
          <p:cNvSpPr>
            <a:spLocks noGrp="1"/>
          </p:cNvSpPr>
          <p:nvPr>
            <p:ph idx="1"/>
          </p:nvPr>
        </p:nvSpPr>
        <p:spPr>
          <a:xfrm>
            <a:off x="0" y="717550"/>
            <a:ext cx="5427663" cy="5289550"/>
          </a:xfrm>
        </p:spPr>
        <p:txBody>
          <a:bodyPr/>
          <a:lstStyle/>
          <a:p>
            <a:pPr>
              <a:lnSpc>
                <a:spcPts val="2600"/>
              </a:lnSpc>
              <a:spcBef>
                <a:spcPct val="0"/>
              </a:spcBef>
              <a:spcAft>
                <a:spcPts val="600"/>
              </a:spcAft>
              <a:buFont typeface="Wingdings" pitchFamily="2" charset="2"/>
              <a:buChar char="§"/>
            </a:pPr>
            <a:r>
              <a:rPr lang="en-US" sz="2800" b="1" smtClean="0">
                <a:solidFill>
                  <a:srgbClr val="444EA2"/>
                </a:solidFill>
              </a:rPr>
              <a:t>Obsessions </a:t>
            </a:r>
            <a:r>
              <a:rPr lang="en-US" sz="2800" smtClean="0"/>
              <a:t>are intense, unwanted worries, ideas, and images that repeatedly pop up in the mind.</a:t>
            </a:r>
          </a:p>
          <a:p>
            <a:pPr>
              <a:lnSpc>
                <a:spcPts val="2600"/>
              </a:lnSpc>
              <a:spcBef>
                <a:spcPct val="0"/>
              </a:spcBef>
              <a:spcAft>
                <a:spcPts val="600"/>
              </a:spcAft>
              <a:buFont typeface="Wingdings" pitchFamily="2" charset="2"/>
              <a:buChar char="§"/>
            </a:pPr>
            <a:r>
              <a:rPr lang="en-US" sz="2800" smtClean="0"/>
              <a:t>A </a:t>
            </a:r>
            <a:r>
              <a:rPr lang="en-US" sz="2800" b="1" smtClean="0">
                <a:solidFill>
                  <a:srgbClr val="444EA2"/>
                </a:solidFill>
              </a:rPr>
              <a:t>compulsion </a:t>
            </a:r>
            <a:r>
              <a:rPr lang="en-US" sz="2800" smtClean="0"/>
              <a:t>is a repeatedly strong feeling of “needing” to carry out an action, even though it doesn’t feel like it makes sense.</a:t>
            </a:r>
          </a:p>
          <a:p>
            <a:pPr>
              <a:lnSpc>
                <a:spcPts val="2600"/>
              </a:lnSpc>
              <a:spcBef>
                <a:spcPct val="0"/>
              </a:spcBef>
              <a:spcAft>
                <a:spcPts val="600"/>
              </a:spcAft>
              <a:buFont typeface="Wingdings" pitchFamily="2" charset="2"/>
              <a:buChar char="§"/>
            </a:pPr>
            <a:r>
              <a:rPr lang="en-US" sz="2800" smtClean="0"/>
              <a:t>When is it a “</a:t>
            </a:r>
            <a:r>
              <a:rPr lang="en-US" sz="2800" b="1" smtClean="0">
                <a:solidFill>
                  <a:srgbClr val="444EA2"/>
                </a:solidFill>
              </a:rPr>
              <a:t>disorder</a:t>
            </a:r>
            <a:r>
              <a:rPr lang="en-US" sz="2800" smtClean="0"/>
              <a:t>”?</a:t>
            </a:r>
          </a:p>
          <a:p>
            <a:pPr lvl="1">
              <a:lnSpc>
                <a:spcPts val="2600"/>
              </a:lnSpc>
              <a:spcBef>
                <a:spcPct val="0"/>
              </a:spcBef>
              <a:spcAft>
                <a:spcPts val="600"/>
              </a:spcAft>
              <a:buFont typeface="Wingdings" pitchFamily="2" charset="2"/>
              <a:buChar char="§"/>
            </a:pPr>
            <a:r>
              <a:rPr lang="en-US" smtClean="0"/>
              <a:t>Distress: when you are deeply frustrated with not being able to control the behaviors</a:t>
            </a:r>
          </a:p>
          <a:p>
            <a:pPr lvl="1" algn="ctr">
              <a:lnSpc>
                <a:spcPts val="2600"/>
              </a:lnSpc>
              <a:spcBef>
                <a:spcPct val="0"/>
              </a:spcBef>
              <a:spcAft>
                <a:spcPts val="600"/>
              </a:spcAft>
              <a:buFont typeface="Arial" charset="0"/>
              <a:buNone/>
            </a:pPr>
            <a:r>
              <a:rPr lang="en-US" smtClean="0"/>
              <a:t> or </a:t>
            </a:r>
          </a:p>
          <a:p>
            <a:pPr lvl="1">
              <a:lnSpc>
                <a:spcPts val="2600"/>
              </a:lnSpc>
              <a:spcBef>
                <a:spcPct val="0"/>
              </a:spcBef>
              <a:spcAft>
                <a:spcPts val="600"/>
              </a:spcAft>
              <a:buFont typeface="Wingdings" pitchFamily="2" charset="2"/>
              <a:buChar char="§"/>
            </a:pPr>
            <a:r>
              <a:rPr lang="en-US" smtClean="0"/>
              <a:t>Dysfunction: when the time and mental energy spent on these thoughts and behaviors interfere with everyday life</a:t>
            </a:r>
          </a:p>
        </p:txBody>
      </p:sp>
    </p:spTree>
    <p:extLst>
      <p:ext uri="{BB962C8B-B14F-4D97-AF65-F5344CB8AC3E}">
        <p14:creationId xmlns:p14="http://schemas.microsoft.com/office/powerpoint/2010/main" val="2254314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nSpc>
                <a:spcPts val="4000"/>
              </a:lnSpc>
              <a:defRPr/>
            </a:pPr>
            <a:r>
              <a:rPr lang="en-US" b="1" dirty="0">
                <a:solidFill>
                  <a:schemeClr val="accent3">
                    <a:lumMod val="75000"/>
                  </a:schemeClr>
                </a:solidFill>
              </a:rPr>
              <a:t>Common OCD Behaviors</a:t>
            </a:r>
          </a:p>
        </p:txBody>
      </p:sp>
      <p:sp>
        <p:nvSpPr>
          <p:cNvPr id="3" name="Content Placeholder 2"/>
          <p:cNvSpPr>
            <a:spLocks noGrp="1"/>
          </p:cNvSpPr>
          <p:nvPr>
            <p:ph idx="1"/>
          </p:nvPr>
        </p:nvSpPr>
        <p:spPr>
          <a:xfrm>
            <a:off x="4073525" y="5140325"/>
            <a:ext cx="5070475" cy="1371600"/>
          </a:xfrm>
        </p:spPr>
        <p:txBody>
          <a:bodyPr/>
          <a:lstStyle/>
          <a:p>
            <a:pPr marL="0" indent="0">
              <a:lnSpc>
                <a:spcPts val="2600"/>
              </a:lnSpc>
              <a:spcBef>
                <a:spcPct val="0"/>
              </a:spcBef>
              <a:spcAft>
                <a:spcPts val="600"/>
              </a:spcAft>
              <a:buFont typeface="Arial" charset="0"/>
              <a:buNone/>
            </a:pPr>
            <a:r>
              <a:rPr lang="en-US" sz="2800" smtClean="0"/>
              <a:t>Common pattern: </a:t>
            </a:r>
            <a:r>
              <a:rPr lang="en-US" sz="2800" b="1" u="sng" smtClean="0"/>
              <a:t>RE</a:t>
            </a:r>
            <a:r>
              <a:rPr lang="en-US" sz="2800" smtClean="0"/>
              <a:t>CHECKING Although you know that you’ve already made sure the door is locked, you feel you must check again. And again. </a:t>
            </a:r>
          </a:p>
        </p:txBody>
      </p:sp>
      <p:sp>
        <p:nvSpPr>
          <p:cNvPr id="27652" name="TextBox 4"/>
          <p:cNvSpPr txBox="1">
            <a:spLocks noChangeArrowheads="1"/>
          </p:cNvSpPr>
          <p:nvPr/>
        </p:nvSpPr>
        <p:spPr bwMode="auto">
          <a:xfrm>
            <a:off x="203200" y="909638"/>
            <a:ext cx="8845550" cy="771525"/>
          </a:xfrm>
          <a:prstGeom prst="rect">
            <a:avLst/>
          </a:prstGeom>
          <a:noFill/>
          <a:ln w="9525">
            <a:noFill/>
            <a:miter lim="800000"/>
            <a:headEnd/>
            <a:tailEnd/>
          </a:ln>
        </p:spPr>
        <p:txBody>
          <a:bodyPr/>
          <a:lstStyle/>
          <a:p>
            <a:pPr eaLnBrk="0" hangingPunct="0">
              <a:lnSpc>
                <a:spcPts val="2600"/>
              </a:lnSpc>
              <a:spcAft>
                <a:spcPts val="600"/>
              </a:spcAft>
              <a:buFont typeface="Arial" charset="0"/>
              <a:buNone/>
            </a:pPr>
            <a:r>
              <a:rPr lang="en-US" sz="2800">
                <a:latin typeface="Calibri" pitchFamily="34" charset="0"/>
              </a:rPr>
              <a:t>Percentage of children and adolescents with OCD reporting these obsessions or compulsions:</a:t>
            </a:r>
          </a:p>
        </p:txBody>
      </p:sp>
      <p:pic>
        <p:nvPicPr>
          <p:cNvPr id="6" name="Picture 2" descr="C:\Users\James\AppData\Local\Microsoft\Windows\Temporary Internet Files\Content.IE5\GUDC3L0C\MC900018716[1].wmf"/>
          <p:cNvPicPr>
            <a:picLocks noChangeAspect="1" noChangeArrowheads="1"/>
          </p:cNvPicPr>
          <p:nvPr/>
        </p:nvPicPr>
        <p:blipFill>
          <a:blip r:embed="rId3" cstate="print"/>
          <a:srcRect/>
          <a:stretch>
            <a:fillRect/>
          </a:stretch>
        </p:blipFill>
        <p:spPr bwMode="auto">
          <a:xfrm>
            <a:off x="414338" y="5029200"/>
            <a:ext cx="2824162" cy="1169988"/>
          </a:xfrm>
          <a:prstGeom prst="rect">
            <a:avLst/>
          </a:prstGeom>
          <a:noFill/>
          <a:ln w="9525">
            <a:noFill/>
            <a:miter lim="800000"/>
            <a:headEnd/>
            <a:tailEnd/>
          </a:ln>
        </p:spPr>
      </p:pic>
      <p:pic>
        <p:nvPicPr>
          <p:cNvPr id="10" name="Picture 2" descr="C:\Users\James\AppData\Local\Microsoft\Windows\Temporary Internet Files\Content.IE5\GUDC3L0C\MC900018716[1].wmf"/>
          <p:cNvPicPr>
            <a:picLocks noChangeAspect="1" noChangeArrowheads="1"/>
          </p:cNvPicPr>
          <p:nvPr/>
        </p:nvPicPr>
        <p:blipFill>
          <a:blip r:embed="rId3" cstate="print"/>
          <a:srcRect/>
          <a:stretch>
            <a:fillRect/>
          </a:stretch>
        </p:blipFill>
        <p:spPr bwMode="auto">
          <a:xfrm>
            <a:off x="566738" y="5181600"/>
            <a:ext cx="2824162" cy="1169988"/>
          </a:xfrm>
          <a:prstGeom prst="rect">
            <a:avLst/>
          </a:prstGeom>
          <a:noFill/>
          <a:ln w="9525">
            <a:noFill/>
            <a:miter lim="800000"/>
            <a:headEnd/>
            <a:tailEnd/>
          </a:ln>
        </p:spPr>
      </p:pic>
      <p:pic>
        <p:nvPicPr>
          <p:cNvPr id="11" name="Picture 2" descr="C:\Users\James\AppData\Local\Microsoft\Windows\Temporary Internet Files\Content.IE5\GUDC3L0C\MC900018716[1].wmf"/>
          <p:cNvPicPr>
            <a:picLocks noChangeAspect="1" noChangeArrowheads="1"/>
          </p:cNvPicPr>
          <p:nvPr/>
        </p:nvPicPr>
        <p:blipFill>
          <a:blip r:embed="rId3" cstate="print"/>
          <a:srcRect/>
          <a:stretch>
            <a:fillRect/>
          </a:stretch>
        </p:blipFill>
        <p:spPr bwMode="auto">
          <a:xfrm>
            <a:off x="719138" y="5334000"/>
            <a:ext cx="2824162" cy="1169988"/>
          </a:xfrm>
          <a:prstGeom prst="rect">
            <a:avLst/>
          </a:prstGeom>
          <a:noFill/>
          <a:ln w="9525">
            <a:noFill/>
            <a:miter lim="800000"/>
            <a:headEnd/>
            <a:tailEnd/>
          </a:ln>
        </p:spPr>
      </p:pic>
      <p:pic>
        <p:nvPicPr>
          <p:cNvPr id="12" name="Picture 2" descr="C:\Users\James\AppData\Local\Microsoft\Windows\Temporary Internet Files\Content.IE5\GUDC3L0C\MC900018716[1].wmf"/>
          <p:cNvPicPr>
            <a:picLocks noChangeAspect="1" noChangeArrowheads="1"/>
          </p:cNvPicPr>
          <p:nvPr/>
        </p:nvPicPr>
        <p:blipFill>
          <a:blip r:embed="rId3" cstate="print"/>
          <a:srcRect/>
          <a:stretch>
            <a:fillRect/>
          </a:stretch>
        </p:blipFill>
        <p:spPr bwMode="auto">
          <a:xfrm>
            <a:off x="871538" y="5486400"/>
            <a:ext cx="2824162" cy="1169988"/>
          </a:xfrm>
          <a:prstGeom prst="rect">
            <a:avLst/>
          </a:prstGeom>
          <a:noFill/>
          <a:ln w="9525">
            <a:noFill/>
            <a:miter lim="800000"/>
            <a:headEnd/>
            <a:tailEnd/>
          </a:ln>
        </p:spPr>
      </p:pic>
      <p:pic>
        <p:nvPicPr>
          <p:cNvPr id="27657" name="Picture 2"/>
          <p:cNvPicPr>
            <a:picLocks noChangeAspect="1" noChangeArrowheads="1"/>
          </p:cNvPicPr>
          <p:nvPr/>
        </p:nvPicPr>
        <p:blipFill>
          <a:blip r:embed="rId4" cstate="print"/>
          <a:srcRect/>
          <a:stretch>
            <a:fillRect/>
          </a:stretch>
        </p:blipFill>
        <p:spPr bwMode="auto">
          <a:xfrm>
            <a:off x="203200" y="1681163"/>
            <a:ext cx="8839200" cy="3295650"/>
          </a:xfrm>
          <a:prstGeom prst="rect">
            <a:avLst/>
          </a:prstGeom>
          <a:noFill/>
          <a:ln w="9525">
            <a:noFill/>
            <a:miter lim="800000"/>
            <a:headEnd/>
            <a:tailEnd/>
          </a:ln>
        </p:spPr>
      </p:pic>
    </p:spTree>
    <p:extLst>
      <p:ext uri="{BB962C8B-B14F-4D97-AF65-F5344CB8AC3E}">
        <p14:creationId xmlns:p14="http://schemas.microsoft.com/office/powerpoint/2010/main" val="3374209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B316424-73E8-41F2-BEE9-79C0423DF645}" type="slidenum">
              <a:rPr lang="en-US" smtClean="0">
                <a:latin typeface="Times New Roman" pitchFamily="18" charset="0"/>
              </a:rPr>
              <a:pPr/>
              <a:t>26</a:t>
            </a:fld>
            <a:endParaRPr lang="en-US" smtClean="0">
              <a:latin typeface="Times New Roman" pitchFamily="18" charset="0"/>
            </a:endParaRPr>
          </a:p>
        </p:txBody>
      </p:sp>
      <p:sp>
        <p:nvSpPr>
          <p:cNvPr id="38915" name="Rectangle 2"/>
          <p:cNvSpPr>
            <a:spLocks noGrp="1" noChangeArrowheads="1"/>
          </p:cNvSpPr>
          <p:nvPr>
            <p:ph type="body" idx="1"/>
          </p:nvPr>
        </p:nvSpPr>
        <p:spPr>
          <a:xfrm>
            <a:off x="381000" y="1585913"/>
            <a:ext cx="4191000" cy="3367087"/>
          </a:xfrm>
        </p:spPr>
        <p:txBody>
          <a:bodyPr/>
          <a:lstStyle/>
          <a:p>
            <a:pPr marL="0" indent="0" algn="ctr" eaLnBrk="1" hangingPunct="1">
              <a:lnSpc>
                <a:spcPct val="90000"/>
              </a:lnSpc>
              <a:buFont typeface="Wingdings" pitchFamily="2" charset="2"/>
              <a:buNone/>
            </a:pPr>
            <a:r>
              <a:rPr lang="en-US" altLang="en-US" sz="2800" smtClean="0">
                <a:latin typeface="Palatino Linotype" pitchFamily="18" charset="0"/>
              </a:rPr>
              <a:t>A PET scan of the brain of a person with Obsessive-Compulsive Disorder (OCD). High metabolic activity (red) in the frontal lobe areas are involved with directing attention.</a:t>
            </a:r>
          </a:p>
        </p:txBody>
      </p:sp>
      <p:pic>
        <p:nvPicPr>
          <p:cNvPr id="38916" name="Picture 3" descr="15-3"/>
          <p:cNvPicPr>
            <a:picLocks noChangeAspect="1" noChangeArrowheads="1"/>
          </p:cNvPicPr>
          <p:nvPr/>
        </p:nvPicPr>
        <p:blipFill>
          <a:blip r:embed="rId3" cstate="print"/>
          <a:srcRect/>
          <a:stretch>
            <a:fillRect/>
          </a:stretch>
        </p:blipFill>
        <p:spPr bwMode="auto">
          <a:xfrm>
            <a:off x="5014913" y="1585913"/>
            <a:ext cx="3721100" cy="4322762"/>
          </a:xfrm>
          <a:prstGeom prst="rect">
            <a:avLst/>
          </a:prstGeom>
          <a:noFill/>
          <a:ln w="9525">
            <a:noFill/>
            <a:miter lim="800000"/>
            <a:headEnd/>
            <a:tailEnd/>
          </a:ln>
        </p:spPr>
      </p:pic>
      <p:sp>
        <p:nvSpPr>
          <p:cNvPr id="38917" name="Rectangle 4"/>
          <p:cNvSpPr>
            <a:spLocks noGrp="1" noChangeArrowheads="1"/>
          </p:cNvSpPr>
          <p:nvPr>
            <p:ph type="title"/>
          </p:nvPr>
        </p:nvSpPr>
        <p:spPr>
          <a:xfrm>
            <a:off x="671513" y="323850"/>
            <a:ext cx="7772400" cy="1143000"/>
          </a:xfrm>
        </p:spPr>
        <p:txBody>
          <a:bodyPr/>
          <a:lstStyle/>
          <a:p>
            <a:pPr eaLnBrk="1" hangingPunct="1"/>
            <a:r>
              <a:rPr lang="en-US" sz="4000" smtClean="0">
                <a:latin typeface="Palatino Linotype" pitchFamily="18" charset="0"/>
              </a:rPr>
              <a:t>Brain Imaging</a:t>
            </a:r>
          </a:p>
        </p:txBody>
      </p:sp>
      <p:sp>
        <p:nvSpPr>
          <p:cNvPr id="38918" name="Text Box 5"/>
          <p:cNvSpPr txBox="1">
            <a:spLocks noChangeArrowheads="1"/>
          </p:cNvSpPr>
          <p:nvPr/>
        </p:nvSpPr>
        <p:spPr bwMode="auto">
          <a:xfrm>
            <a:off x="5410200" y="5924550"/>
            <a:ext cx="2805113" cy="396875"/>
          </a:xfrm>
          <a:prstGeom prst="rect">
            <a:avLst/>
          </a:prstGeom>
          <a:noFill/>
          <a:ln w="9525">
            <a:noFill/>
            <a:miter lim="800000"/>
            <a:headEnd/>
            <a:tailEnd/>
          </a:ln>
        </p:spPr>
        <p:txBody>
          <a:bodyPr wrap="none">
            <a:spAutoFit/>
          </a:bodyPr>
          <a:lstStyle/>
          <a:p>
            <a:r>
              <a:rPr lang="en-US" sz="2000">
                <a:latin typeface="Palatino Linotype" pitchFamily="18" charset="0"/>
              </a:rPr>
              <a:t>Brain image of an OCD</a:t>
            </a:r>
          </a:p>
        </p:txBody>
      </p:sp>
    </p:spTree>
    <p:extLst>
      <p:ext uri="{BB962C8B-B14F-4D97-AF65-F5344CB8AC3E}">
        <p14:creationId xmlns:p14="http://schemas.microsoft.com/office/powerpoint/2010/main" val="20959461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663575"/>
            <a:ext cx="4879975" cy="403225"/>
          </a:xfrm>
        </p:spPr>
        <p:txBody>
          <a:bodyPr/>
          <a:lstStyle/>
          <a:p>
            <a:pPr>
              <a:lnSpc>
                <a:spcPts val="4000"/>
              </a:lnSpc>
            </a:pPr>
            <a:r>
              <a:rPr lang="en-US" b="1" smtClean="0">
                <a:solidFill>
                  <a:srgbClr val="3AA082"/>
                </a:solidFill>
              </a:rPr>
              <a:t>Post-Traumatic Stress Disorder [PTSD]</a:t>
            </a:r>
          </a:p>
        </p:txBody>
      </p:sp>
      <p:pic>
        <p:nvPicPr>
          <p:cNvPr id="28675" name="Picture 9" descr="MyersPsy8e_16UN13 Copy"/>
          <p:cNvPicPr>
            <a:picLocks noGrp="1" noChangeAspect="1" noChangeArrowheads="1"/>
          </p:cNvPicPr>
          <p:nvPr>
            <p:ph sz="half" idx="2"/>
          </p:nvPr>
        </p:nvPicPr>
        <p:blipFill>
          <a:blip r:embed="rId3" cstate="print"/>
          <a:srcRect l="10710" t="8067" r="6255"/>
          <a:stretch>
            <a:fillRect/>
          </a:stretch>
        </p:blipFill>
        <p:spPr>
          <a:xfrm>
            <a:off x="4859338" y="0"/>
            <a:ext cx="4284662" cy="6858000"/>
          </a:xfrm>
        </p:spPr>
      </p:pic>
      <p:sp>
        <p:nvSpPr>
          <p:cNvPr id="28676" name="Content Placeholder 2"/>
          <p:cNvSpPr txBox="1">
            <a:spLocks/>
          </p:cNvSpPr>
          <p:nvPr/>
        </p:nvSpPr>
        <p:spPr bwMode="auto">
          <a:xfrm>
            <a:off x="304800" y="1757363"/>
            <a:ext cx="4483100" cy="808037"/>
          </a:xfrm>
          <a:prstGeom prst="rect">
            <a:avLst/>
          </a:prstGeom>
          <a:noFill/>
          <a:ln w="9525">
            <a:noFill/>
            <a:miter lim="800000"/>
            <a:headEnd/>
            <a:tailEnd/>
          </a:ln>
        </p:spPr>
        <p:txBody>
          <a:bodyPr/>
          <a:lstStyle/>
          <a:p>
            <a:pPr eaLnBrk="0" hangingPunct="0">
              <a:lnSpc>
                <a:spcPts val="2600"/>
              </a:lnSpc>
              <a:spcAft>
                <a:spcPts val="600"/>
              </a:spcAft>
              <a:buFont typeface="Arial" charset="0"/>
              <a:buNone/>
            </a:pPr>
            <a:r>
              <a:rPr lang="en-US" sz="2800">
                <a:latin typeface="Calibri" pitchFamily="34" charset="0"/>
              </a:rPr>
              <a:t>About 10 to 35 percent of people who experience trauma not only have burned-in memories, but also four weeks to a lifetime of:</a:t>
            </a:r>
          </a:p>
        </p:txBody>
      </p:sp>
      <p:sp>
        <p:nvSpPr>
          <p:cNvPr id="12" name="Rectangle 4"/>
          <p:cNvSpPr>
            <a:spLocks noChangeArrowheads="1"/>
          </p:cNvSpPr>
          <p:nvPr/>
        </p:nvSpPr>
        <p:spPr bwMode="auto">
          <a:xfrm>
            <a:off x="158750" y="3441700"/>
            <a:ext cx="4700588" cy="3078163"/>
          </a:xfrm>
          <a:prstGeom prst="rect">
            <a:avLst/>
          </a:prstGeom>
          <a:noFill/>
          <a:ln>
            <a:noFill/>
          </a:ln>
        </p:spPr>
        <p:txBody>
          <a:bodyPr/>
          <a:lstStyle/>
          <a:p>
            <a:pPr marL="342900" indent="-342900" eaLnBrk="0" hangingPunct="0">
              <a:lnSpc>
                <a:spcPts val="2600"/>
              </a:lnSpc>
              <a:spcBef>
                <a:spcPts val="0"/>
              </a:spcBef>
              <a:spcAft>
                <a:spcPts val="600"/>
              </a:spcAft>
              <a:buFont typeface="Wingdings" pitchFamily="2" charset="2"/>
              <a:buChar char="§"/>
              <a:defRPr/>
            </a:pPr>
            <a:r>
              <a:rPr lang="en-US" sz="2800" dirty="0">
                <a:solidFill>
                  <a:srgbClr val="444EA2"/>
                </a:solidFill>
                <a:latin typeface="+mn-lt"/>
                <a:cs typeface="+mn-cs"/>
              </a:rPr>
              <a:t>repeated intrusive recall of those memories.</a:t>
            </a:r>
          </a:p>
          <a:p>
            <a:pPr marL="342900" indent="-342900" eaLnBrk="0" hangingPunct="0">
              <a:lnSpc>
                <a:spcPts val="2600"/>
              </a:lnSpc>
              <a:spcBef>
                <a:spcPts val="0"/>
              </a:spcBef>
              <a:spcAft>
                <a:spcPts val="600"/>
              </a:spcAft>
              <a:buFont typeface="Wingdings" pitchFamily="2" charset="2"/>
              <a:buChar char="§"/>
              <a:defRPr/>
            </a:pPr>
            <a:r>
              <a:rPr lang="en-US" sz="2800" dirty="0">
                <a:solidFill>
                  <a:srgbClr val="444EA2"/>
                </a:solidFill>
                <a:latin typeface="+mn-lt"/>
                <a:cs typeface="+mn-cs"/>
              </a:rPr>
              <a:t>nightmares and other re-experiencing.</a:t>
            </a:r>
          </a:p>
          <a:p>
            <a:pPr marL="342900" indent="-342900" eaLnBrk="0" hangingPunct="0">
              <a:lnSpc>
                <a:spcPts val="2600"/>
              </a:lnSpc>
              <a:spcBef>
                <a:spcPts val="0"/>
              </a:spcBef>
              <a:spcAft>
                <a:spcPts val="600"/>
              </a:spcAft>
              <a:buFont typeface="Wingdings" pitchFamily="2" charset="2"/>
              <a:buChar char="§"/>
              <a:defRPr/>
            </a:pPr>
            <a:r>
              <a:rPr lang="en-US" sz="2800" dirty="0">
                <a:solidFill>
                  <a:srgbClr val="444EA2"/>
                </a:solidFill>
                <a:latin typeface="+mn-lt"/>
                <a:cs typeface="+mn-cs"/>
              </a:rPr>
              <a:t>social withdrawal or phobic avoidance.</a:t>
            </a:r>
          </a:p>
          <a:p>
            <a:pPr marL="342900" indent="-342900" eaLnBrk="0" hangingPunct="0">
              <a:lnSpc>
                <a:spcPts val="2600"/>
              </a:lnSpc>
              <a:spcBef>
                <a:spcPts val="0"/>
              </a:spcBef>
              <a:spcAft>
                <a:spcPts val="600"/>
              </a:spcAft>
              <a:buFont typeface="Wingdings" pitchFamily="2" charset="2"/>
              <a:buChar char="§"/>
              <a:defRPr/>
            </a:pPr>
            <a:r>
              <a:rPr lang="en-US" sz="2800" dirty="0">
                <a:solidFill>
                  <a:srgbClr val="444EA2"/>
                </a:solidFill>
                <a:latin typeface="+mn-lt"/>
                <a:cs typeface="+mn-cs"/>
              </a:rPr>
              <a:t>jumpy anxiety or hypervigilance.</a:t>
            </a:r>
          </a:p>
          <a:p>
            <a:pPr marL="342900" indent="-342900" eaLnBrk="0" hangingPunct="0">
              <a:lnSpc>
                <a:spcPts val="2600"/>
              </a:lnSpc>
              <a:spcBef>
                <a:spcPts val="0"/>
              </a:spcBef>
              <a:spcAft>
                <a:spcPts val="600"/>
              </a:spcAft>
              <a:buFont typeface="Wingdings" pitchFamily="2" charset="2"/>
              <a:buChar char="§"/>
              <a:defRPr/>
            </a:pPr>
            <a:r>
              <a:rPr lang="en-US" sz="2800" dirty="0">
                <a:solidFill>
                  <a:srgbClr val="444EA2"/>
                </a:solidFill>
                <a:latin typeface="+mn-lt"/>
                <a:cs typeface="+mn-cs"/>
              </a:rPr>
              <a:t>insomnia or sleep problems.</a:t>
            </a:r>
          </a:p>
          <a:p>
            <a:pPr marL="342900" indent="-342900" eaLnBrk="0" hangingPunct="0">
              <a:lnSpc>
                <a:spcPts val="2600"/>
              </a:lnSpc>
              <a:spcBef>
                <a:spcPts val="0"/>
              </a:spcBef>
              <a:spcAft>
                <a:spcPts val="600"/>
              </a:spcAft>
              <a:buFont typeface="Wingdings" pitchFamily="2" charset="2"/>
              <a:buChar char="§"/>
              <a:defRPr/>
            </a:pPr>
            <a:endParaRPr lang="en-US" sz="2800" dirty="0">
              <a:solidFill>
                <a:srgbClr val="444EA2"/>
              </a:solidFill>
              <a:latin typeface="+mn-lt"/>
              <a:cs typeface="+mn-cs"/>
            </a:endParaRPr>
          </a:p>
          <a:p>
            <a:pPr marL="342900" indent="-342900" eaLnBrk="0" hangingPunct="0">
              <a:lnSpc>
                <a:spcPts val="2600"/>
              </a:lnSpc>
              <a:spcBef>
                <a:spcPts val="0"/>
              </a:spcBef>
              <a:spcAft>
                <a:spcPts val="600"/>
              </a:spcAft>
              <a:buFont typeface="Wingdings" pitchFamily="2" charset="2"/>
              <a:buChar char="§"/>
              <a:defRPr/>
            </a:pPr>
            <a:endParaRPr lang="en-US" sz="2800" dirty="0">
              <a:solidFill>
                <a:srgbClr val="444EA2"/>
              </a:solidFill>
              <a:latin typeface="+mn-lt"/>
              <a:cs typeface="+mn-cs"/>
            </a:endParaRPr>
          </a:p>
          <a:p>
            <a:pPr marL="342900" indent="-342900" eaLnBrk="0" hangingPunct="0">
              <a:lnSpc>
                <a:spcPts val="2600"/>
              </a:lnSpc>
              <a:spcBef>
                <a:spcPts val="0"/>
              </a:spcBef>
              <a:spcAft>
                <a:spcPts val="600"/>
              </a:spcAft>
              <a:buFont typeface="Wingdings" pitchFamily="2" charset="2"/>
              <a:buChar char="§"/>
              <a:defRPr/>
            </a:pPr>
            <a:endParaRPr lang="en-US" sz="2800" dirty="0">
              <a:solidFill>
                <a:srgbClr val="444EA2"/>
              </a:solidFill>
              <a:latin typeface="+mn-lt"/>
              <a:cs typeface="+mn-cs"/>
            </a:endParaRPr>
          </a:p>
        </p:txBody>
      </p:sp>
    </p:spTree>
    <p:extLst>
      <p:ext uri="{BB962C8B-B14F-4D97-AF65-F5344CB8AC3E}">
        <p14:creationId xmlns:p14="http://schemas.microsoft.com/office/powerpoint/2010/main" val="1217481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369888"/>
            <a:ext cx="5997575" cy="1143000"/>
          </a:xfrm>
        </p:spPr>
        <p:txBody>
          <a:bodyPr/>
          <a:lstStyle/>
          <a:p>
            <a:pPr>
              <a:lnSpc>
                <a:spcPts val="4000"/>
              </a:lnSpc>
            </a:pPr>
            <a:r>
              <a:rPr lang="en-US" b="1" smtClean="0">
                <a:solidFill>
                  <a:srgbClr val="3AA082"/>
                </a:solidFill>
              </a:rPr>
              <a:t>Which People get PTSD?</a:t>
            </a:r>
            <a:br>
              <a:rPr lang="en-US" b="1" smtClean="0">
                <a:solidFill>
                  <a:srgbClr val="3AA082"/>
                </a:solidFill>
              </a:rPr>
            </a:br>
            <a:endParaRPr lang="en-US" sz="3200" b="1" i="1" smtClean="0">
              <a:solidFill>
                <a:srgbClr val="3AA082"/>
              </a:solidFill>
            </a:endParaRPr>
          </a:p>
        </p:txBody>
      </p:sp>
      <p:sp>
        <p:nvSpPr>
          <p:cNvPr id="3" name="Content Placeholder 2"/>
          <p:cNvSpPr>
            <a:spLocks noGrp="1"/>
          </p:cNvSpPr>
          <p:nvPr>
            <p:ph idx="1"/>
          </p:nvPr>
        </p:nvSpPr>
        <p:spPr>
          <a:xfrm>
            <a:off x="160338" y="1014413"/>
            <a:ext cx="5670550" cy="2894012"/>
          </a:xfrm>
        </p:spPr>
        <p:txBody>
          <a:bodyPr/>
          <a:lstStyle/>
          <a:p>
            <a:pPr>
              <a:lnSpc>
                <a:spcPts val="2600"/>
              </a:lnSpc>
              <a:spcBef>
                <a:spcPct val="0"/>
              </a:spcBef>
              <a:spcAft>
                <a:spcPts val="600"/>
              </a:spcAft>
              <a:buFont typeface="Wingdings" pitchFamily="2" charset="2"/>
              <a:buChar char="§"/>
            </a:pPr>
            <a:r>
              <a:rPr lang="en-US" sz="2800" smtClean="0"/>
              <a:t>Those with </a:t>
            </a:r>
            <a:r>
              <a:rPr lang="en-US" sz="2800" u="sng" smtClean="0"/>
              <a:t>less control</a:t>
            </a:r>
            <a:r>
              <a:rPr lang="en-US" sz="2800" smtClean="0"/>
              <a:t> in the situation</a:t>
            </a:r>
          </a:p>
          <a:p>
            <a:pPr>
              <a:lnSpc>
                <a:spcPts val="2600"/>
              </a:lnSpc>
              <a:spcBef>
                <a:spcPct val="0"/>
              </a:spcBef>
              <a:spcAft>
                <a:spcPts val="600"/>
              </a:spcAft>
              <a:buFont typeface="Wingdings" pitchFamily="2" charset="2"/>
              <a:buChar char="§"/>
            </a:pPr>
            <a:r>
              <a:rPr lang="en-US" sz="2800" smtClean="0"/>
              <a:t>Those traumatized </a:t>
            </a:r>
            <a:r>
              <a:rPr lang="en-US" sz="2800" u="sng" smtClean="0"/>
              <a:t>more frequently</a:t>
            </a:r>
          </a:p>
          <a:p>
            <a:pPr>
              <a:lnSpc>
                <a:spcPts val="2600"/>
              </a:lnSpc>
              <a:spcBef>
                <a:spcPct val="0"/>
              </a:spcBef>
              <a:spcAft>
                <a:spcPts val="600"/>
              </a:spcAft>
              <a:buFont typeface="Wingdings" pitchFamily="2" charset="2"/>
              <a:buChar char="§"/>
            </a:pPr>
            <a:r>
              <a:rPr lang="en-US" sz="2800" smtClean="0"/>
              <a:t>Those with </a:t>
            </a:r>
            <a:r>
              <a:rPr lang="en-US" sz="2800" u="sng" smtClean="0"/>
              <a:t>brain differences</a:t>
            </a:r>
          </a:p>
          <a:p>
            <a:pPr>
              <a:lnSpc>
                <a:spcPts val="2600"/>
              </a:lnSpc>
              <a:spcBef>
                <a:spcPct val="0"/>
              </a:spcBef>
              <a:spcAft>
                <a:spcPts val="600"/>
              </a:spcAft>
              <a:buFont typeface="Wingdings" pitchFamily="2" charset="2"/>
              <a:buChar char="§"/>
            </a:pPr>
            <a:r>
              <a:rPr lang="en-US" sz="2800" smtClean="0"/>
              <a:t>Those who have less </a:t>
            </a:r>
            <a:r>
              <a:rPr lang="en-US" sz="2800" u="sng" smtClean="0"/>
              <a:t>resiliency</a:t>
            </a:r>
          </a:p>
          <a:p>
            <a:pPr>
              <a:lnSpc>
                <a:spcPts val="2600"/>
              </a:lnSpc>
              <a:spcBef>
                <a:spcPct val="0"/>
              </a:spcBef>
              <a:spcAft>
                <a:spcPts val="600"/>
              </a:spcAft>
              <a:buFont typeface="Wingdings" pitchFamily="2" charset="2"/>
              <a:buChar char="§"/>
            </a:pPr>
            <a:r>
              <a:rPr lang="en-US" sz="2800" smtClean="0"/>
              <a:t>Those who get </a:t>
            </a:r>
            <a:r>
              <a:rPr lang="en-US" sz="2800" u="sng" smtClean="0"/>
              <a:t>re-traumatized</a:t>
            </a:r>
          </a:p>
        </p:txBody>
      </p:sp>
      <p:sp>
        <p:nvSpPr>
          <p:cNvPr id="5" name="Rectangle 4"/>
          <p:cNvSpPr/>
          <p:nvPr/>
        </p:nvSpPr>
        <p:spPr>
          <a:xfrm>
            <a:off x="5997575" y="-9525"/>
            <a:ext cx="3146425" cy="6867525"/>
          </a:xfrm>
          <a:prstGeom prst="rect">
            <a:avLst/>
          </a:prstGeom>
          <a:solidFill>
            <a:srgbClr val="A0366C"/>
          </a:solidFill>
        </p:spPr>
        <p:txBody>
          <a:bodyPr/>
          <a:lstStyle/>
          <a:p>
            <a:pPr>
              <a:lnSpc>
                <a:spcPts val="2400"/>
              </a:lnSpc>
              <a:spcAft>
                <a:spcPts val="600"/>
              </a:spcAft>
              <a:defRPr/>
            </a:pPr>
            <a:r>
              <a:rPr lang="en-US" sz="2600" b="1" dirty="0">
                <a:solidFill>
                  <a:srgbClr val="F8F6E3"/>
                </a:solidFill>
                <a:latin typeface="+mj-lt"/>
              </a:rPr>
              <a:t>Resilience and Post-Traumatic Growth</a:t>
            </a:r>
          </a:p>
          <a:p>
            <a:pPr>
              <a:lnSpc>
                <a:spcPts val="2400"/>
              </a:lnSpc>
              <a:spcAft>
                <a:spcPts val="600"/>
              </a:spcAft>
              <a:defRPr/>
            </a:pPr>
            <a:r>
              <a:rPr lang="en-US" sz="2600" dirty="0">
                <a:solidFill>
                  <a:srgbClr val="F8F6E3"/>
                </a:solidFill>
                <a:latin typeface="+mj-lt"/>
              </a:rPr>
              <a:t>Resilience/recovery after trauma may include:</a:t>
            </a:r>
          </a:p>
          <a:p>
            <a:pPr marL="457200" indent="-457200">
              <a:lnSpc>
                <a:spcPts val="2400"/>
              </a:lnSpc>
              <a:spcAft>
                <a:spcPts val="600"/>
              </a:spcAft>
              <a:buFont typeface="Wingdings" pitchFamily="2" charset="2"/>
              <a:buChar char="§"/>
              <a:defRPr/>
            </a:pPr>
            <a:r>
              <a:rPr lang="en-US" sz="2600" dirty="0">
                <a:solidFill>
                  <a:srgbClr val="F8F6E3"/>
                </a:solidFill>
                <a:latin typeface="+mj-lt"/>
              </a:rPr>
              <a:t>some lingering, but not overwhelming, stress.</a:t>
            </a:r>
          </a:p>
          <a:p>
            <a:pPr marL="457200" indent="-457200">
              <a:lnSpc>
                <a:spcPts val="2400"/>
              </a:lnSpc>
              <a:spcAft>
                <a:spcPts val="600"/>
              </a:spcAft>
              <a:buFont typeface="Wingdings" pitchFamily="2" charset="2"/>
              <a:buChar char="§"/>
              <a:defRPr/>
            </a:pPr>
            <a:r>
              <a:rPr lang="en-US" sz="2600" dirty="0">
                <a:solidFill>
                  <a:srgbClr val="F8F6E3"/>
                </a:solidFill>
                <a:latin typeface="+mj-lt"/>
              </a:rPr>
              <a:t>finding strengths in yourself.</a:t>
            </a:r>
          </a:p>
          <a:p>
            <a:pPr marL="457200" indent="-457200">
              <a:lnSpc>
                <a:spcPts val="2400"/>
              </a:lnSpc>
              <a:spcAft>
                <a:spcPts val="600"/>
              </a:spcAft>
              <a:buFont typeface="Wingdings" pitchFamily="2" charset="2"/>
              <a:buChar char="§"/>
              <a:defRPr/>
            </a:pPr>
            <a:r>
              <a:rPr lang="en-US" sz="2600" dirty="0">
                <a:solidFill>
                  <a:srgbClr val="F8F6E3"/>
                </a:solidFill>
                <a:latin typeface="+mj-lt"/>
              </a:rPr>
              <a:t>finding connection with others.</a:t>
            </a:r>
          </a:p>
          <a:p>
            <a:pPr marL="457200" indent="-457200">
              <a:lnSpc>
                <a:spcPts val="2400"/>
              </a:lnSpc>
              <a:spcAft>
                <a:spcPts val="600"/>
              </a:spcAft>
              <a:buFont typeface="Wingdings" pitchFamily="2" charset="2"/>
              <a:buChar char="§"/>
              <a:defRPr/>
            </a:pPr>
            <a:r>
              <a:rPr lang="en-US" sz="2600" dirty="0">
                <a:solidFill>
                  <a:srgbClr val="F8F6E3"/>
                </a:solidFill>
                <a:latin typeface="+mj-lt"/>
              </a:rPr>
              <a:t>finding hope.</a:t>
            </a:r>
          </a:p>
          <a:p>
            <a:pPr marL="457200" indent="-457200">
              <a:lnSpc>
                <a:spcPts val="2400"/>
              </a:lnSpc>
              <a:spcAft>
                <a:spcPts val="600"/>
              </a:spcAft>
              <a:buFont typeface="Wingdings" pitchFamily="2" charset="2"/>
              <a:buChar char="§"/>
              <a:defRPr/>
            </a:pPr>
            <a:r>
              <a:rPr lang="en-US" sz="2600" dirty="0">
                <a:solidFill>
                  <a:srgbClr val="F8F6E3"/>
                </a:solidFill>
                <a:latin typeface="+mj-lt"/>
              </a:rPr>
              <a:t>seeing the trauma as a challenge that can be overcome. </a:t>
            </a:r>
          </a:p>
          <a:p>
            <a:pPr marL="457200" indent="-457200">
              <a:lnSpc>
                <a:spcPts val="2400"/>
              </a:lnSpc>
              <a:spcAft>
                <a:spcPts val="600"/>
              </a:spcAft>
              <a:buFont typeface="Wingdings" pitchFamily="2" charset="2"/>
              <a:buChar char="§"/>
              <a:defRPr/>
            </a:pPr>
            <a:r>
              <a:rPr lang="en-US" sz="2600" dirty="0">
                <a:solidFill>
                  <a:srgbClr val="F8F6E3"/>
                </a:solidFill>
                <a:latin typeface="+mj-lt"/>
              </a:rPr>
              <a:t>seeing yourself as a survivor.</a:t>
            </a:r>
          </a:p>
        </p:txBody>
      </p:sp>
      <p:pic>
        <p:nvPicPr>
          <p:cNvPr id="1026" name="Picture 2"/>
          <p:cNvPicPr>
            <a:picLocks noChangeAspect="1" noChangeArrowheads="1"/>
          </p:cNvPicPr>
          <p:nvPr/>
        </p:nvPicPr>
        <p:blipFill>
          <a:blip r:embed="rId3" cstate="print"/>
          <a:srcRect/>
          <a:stretch>
            <a:fillRect/>
          </a:stretch>
        </p:blipFill>
        <p:spPr bwMode="auto">
          <a:xfrm>
            <a:off x="1446213" y="3567113"/>
            <a:ext cx="2714625" cy="3052762"/>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243418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fade">
                                      <p:cBhvr>
                                        <p:cTn id="32" dur="500"/>
                                        <p:tgtEl>
                                          <p:spTgt spid="5">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500"/>
                                        <p:tgtEl>
                                          <p:spTgt spid="5">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fade">
                                      <p:cBhvr>
                                        <p:cTn id="45" dur="500"/>
                                        <p:tgtEl>
                                          <p:spTgt spid="5">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fade">
                                      <p:cBhvr>
                                        <p:cTn id="50" dur="500"/>
                                        <p:tgtEl>
                                          <p:spTgt spid="5">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500"/>
                                        <p:tgtEl>
                                          <p:spTgt spid="5">
                                            <p:txEl>
                                              <p:pRg st="4" end="4"/>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xEl>
                                              <p:pRg st="5" end="5"/>
                                            </p:txEl>
                                          </p:spTgt>
                                        </p:tgtEl>
                                        <p:attrNameLst>
                                          <p:attrName>style.visibility</p:attrName>
                                        </p:attrNameLst>
                                      </p:cBhvr>
                                      <p:to>
                                        <p:strVal val="visible"/>
                                      </p:to>
                                    </p:set>
                                    <p:animEffect transition="in" filter="fade">
                                      <p:cBhvr>
                                        <p:cTn id="60" dur="500"/>
                                        <p:tgtEl>
                                          <p:spTgt spid="5">
                                            <p:txEl>
                                              <p:pRg st="5" end="5"/>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txEl>
                                              <p:pRg st="6" end="6"/>
                                            </p:txEl>
                                          </p:spTgt>
                                        </p:tgtEl>
                                        <p:attrNameLst>
                                          <p:attrName>style.visibility</p:attrName>
                                        </p:attrNameLst>
                                      </p:cBhvr>
                                      <p:to>
                                        <p:strVal val="visible"/>
                                      </p:to>
                                    </p:set>
                                    <p:animEffect transition="in" filter="fade">
                                      <p:cBhvr>
                                        <p:cTn id="65" dur="500"/>
                                        <p:tgtEl>
                                          <p:spTgt spid="5">
                                            <p:txEl>
                                              <p:pRg st="6" end="6"/>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txEl>
                                              <p:pRg st="7" end="7"/>
                                            </p:txEl>
                                          </p:spTgt>
                                        </p:tgtEl>
                                        <p:attrNameLst>
                                          <p:attrName>style.visibility</p:attrName>
                                        </p:attrNameLst>
                                      </p:cBhvr>
                                      <p:to>
                                        <p:strVal val="visible"/>
                                      </p:to>
                                    </p:set>
                                    <p:animEffect transition="in" filter="fade">
                                      <p:cBhvr>
                                        <p:cTn id="7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354138"/>
          </a:xfrm>
          <a:solidFill>
            <a:srgbClr val="F36F21"/>
          </a:solidFill>
        </p:spPr>
        <p:txBody>
          <a:bodyPr lIns="274320"/>
          <a:lstStyle/>
          <a:p>
            <a:pPr eaLnBrk="1" hangingPunct="1">
              <a:lnSpc>
                <a:spcPts val="4200"/>
              </a:lnSpc>
            </a:pPr>
            <a:r>
              <a:rPr lang="en-US" b="1" smtClean="0">
                <a:solidFill>
                  <a:srgbClr val="F8F6E3"/>
                </a:solidFill>
              </a:rPr>
              <a:t>Understanding Anxiety Disorders: </a:t>
            </a:r>
            <a:r>
              <a:rPr lang="en-US" sz="3200" b="1" i="1" smtClean="0">
                <a:solidFill>
                  <a:srgbClr val="F8F6E3"/>
                </a:solidFill>
              </a:rPr>
              <a:t>Explanations from Different Perspectives</a:t>
            </a:r>
          </a:p>
        </p:txBody>
      </p:sp>
      <p:sp>
        <p:nvSpPr>
          <p:cNvPr id="6" name="Freeform 5"/>
          <p:cNvSpPr/>
          <p:nvPr/>
        </p:nvSpPr>
        <p:spPr>
          <a:xfrm>
            <a:off x="190500" y="1820863"/>
            <a:ext cx="2833688" cy="2376487"/>
          </a:xfrm>
          <a:custGeom>
            <a:avLst/>
            <a:gdLst>
              <a:gd name="connsiteX0" fmla="*/ 0 w 1645518"/>
              <a:gd name="connsiteY0" fmla="*/ 822759 h 1645518"/>
              <a:gd name="connsiteX1" fmla="*/ 822759 w 1645518"/>
              <a:gd name="connsiteY1" fmla="*/ 0 h 1645518"/>
              <a:gd name="connsiteX2" fmla="*/ 1645518 w 1645518"/>
              <a:gd name="connsiteY2" fmla="*/ 822759 h 1645518"/>
              <a:gd name="connsiteX3" fmla="*/ 822759 w 1645518"/>
              <a:gd name="connsiteY3" fmla="*/ 1645518 h 1645518"/>
              <a:gd name="connsiteX4" fmla="*/ 0 w 1645518"/>
              <a:gd name="connsiteY4" fmla="*/ 822759 h 164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518" h="1645518">
                <a:moveTo>
                  <a:pt x="0" y="822759"/>
                </a:moveTo>
                <a:cubicBezTo>
                  <a:pt x="0" y="368362"/>
                  <a:pt x="368362" y="0"/>
                  <a:pt x="822759" y="0"/>
                </a:cubicBezTo>
                <a:cubicBezTo>
                  <a:pt x="1277156" y="0"/>
                  <a:pt x="1645518" y="368362"/>
                  <a:pt x="1645518" y="822759"/>
                </a:cubicBezTo>
                <a:cubicBezTo>
                  <a:pt x="1645518" y="1277156"/>
                  <a:pt x="1277156" y="1645518"/>
                  <a:pt x="822759" y="1645518"/>
                </a:cubicBezTo>
                <a:cubicBezTo>
                  <a:pt x="368362" y="1645518"/>
                  <a:pt x="0" y="1277156"/>
                  <a:pt x="0" y="822759"/>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331539" tIns="249871" rIns="331539" bIns="249871" spcCol="1270" anchor="ctr"/>
          <a:lstStyle/>
          <a:p>
            <a:pPr algn="ctr" defTabSz="311150">
              <a:lnSpc>
                <a:spcPts val="2200"/>
              </a:lnSpc>
              <a:spcAft>
                <a:spcPts val="0"/>
              </a:spcAft>
              <a:defRPr/>
            </a:pPr>
            <a:r>
              <a:rPr lang="en-US" sz="2400" b="1" dirty="0"/>
              <a:t>Psychodynamic/</a:t>
            </a:r>
          </a:p>
          <a:p>
            <a:pPr algn="ctr" defTabSz="311150">
              <a:lnSpc>
                <a:spcPts val="2200"/>
              </a:lnSpc>
              <a:spcAft>
                <a:spcPts val="0"/>
              </a:spcAft>
              <a:defRPr/>
            </a:pPr>
            <a:r>
              <a:rPr lang="en-US" sz="2400" b="1" dirty="0"/>
              <a:t>Freudian: </a:t>
            </a:r>
            <a:r>
              <a:rPr lang="en-US" sz="2400" dirty="0"/>
              <a:t>repressed impulses</a:t>
            </a:r>
          </a:p>
        </p:txBody>
      </p:sp>
      <p:sp>
        <p:nvSpPr>
          <p:cNvPr id="7" name="Freeform 6"/>
          <p:cNvSpPr/>
          <p:nvPr/>
        </p:nvSpPr>
        <p:spPr>
          <a:xfrm>
            <a:off x="3181350" y="1736725"/>
            <a:ext cx="2835275" cy="2378075"/>
          </a:xfrm>
          <a:custGeom>
            <a:avLst/>
            <a:gdLst>
              <a:gd name="connsiteX0" fmla="*/ 0 w 1645518"/>
              <a:gd name="connsiteY0" fmla="*/ 822759 h 1645518"/>
              <a:gd name="connsiteX1" fmla="*/ 822759 w 1645518"/>
              <a:gd name="connsiteY1" fmla="*/ 0 h 1645518"/>
              <a:gd name="connsiteX2" fmla="*/ 1645518 w 1645518"/>
              <a:gd name="connsiteY2" fmla="*/ 822759 h 1645518"/>
              <a:gd name="connsiteX3" fmla="*/ 822759 w 1645518"/>
              <a:gd name="connsiteY3" fmla="*/ 1645518 h 1645518"/>
              <a:gd name="connsiteX4" fmla="*/ 0 w 1645518"/>
              <a:gd name="connsiteY4" fmla="*/ 822759 h 164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518" h="1645518">
                <a:moveTo>
                  <a:pt x="0" y="822759"/>
                </a:moveTo>
                <a:cubicBezTo>
                  <a:pt x="0" y="368362"/>
                  <a:pt x="368362" y="0"/>
                  <a:pt x="822759" y="0"/>
                </a:cubicBezTo>
                <a:cubicBezTo>
                  <a:pt x="1277156" y="0"/>
                  <a:pt x="1645518" y="368362"/>
                  <a:pt x="1645518" y="822759"/>
                </a:cubicBezTo>
                <a:cubicBezTo>
                  <a:pt x="1645518" y="1277156"/>
                  <a:pt x="1277156" y="1645518"/>
                  <a:pt x="822759" y="1645518"/>
                </a:cubicBezTo>
                <a:cubicBezTo>
                  <a:pt x="368362" y="1645518"/>
                  <a:pt x="0" y="1277156"/>
                  <a:pt x="0" y="822759"/>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331539" tIns="249871" rIns="331539" bIns="249871" spcCol="1270" anchor="ctr"/>
          <a:lstStyle/>
          <a:p>
            <a:pPr algn="ctr" defTabSz="311150">
              <a:lnSpc>
                <a:spcPts val="2200"/>
              </a:lnSpc>
              <a:spcAft>
                <a:spcPts val="0"/>
              </a:spcAft>
              <a:defRPr/>
            </a:pPr>
            <a:r>
              <a:rPr lang="en-US" sz="2400" b="1" dirty="0"/>
              <a:t>Classical conditioning: </a:t>
            </a:r>
            <a:r>
              <a:rPr lang="en-US" sz="2400" dirty="0"/>
              <a:t>overgeneralizing a conditioned response</a:t>
            </a:r>
          </a:p>
        </p:txBody>
      </p:sp>
      <p:sp>
        <p:nvSpPr>
          <p:cNvPr id="8" name="Freeform 7"/>
          <p:cNvSpPr/>
          <p:nvPr/>
        </p:nvSpPr>
        <p:spPr>
          <a:xfrm>
            <a:off x="6172200" y="1736725"/>
            <a:ext cx="2833688" cy="2378075"/>
          </a:xfrm>
          <a:custGeom>
            <a:avLst/>
            <a:gdLst>
              <a:gd name="connsiteX0" fmla="*/ 0 w 1645518"/>
              <a:gd name="connsiteY0" fmla="*/ 822759 h 1645518"/>
              <a:gd name="connsiteX1" fmla="*/ 822759 w 1645518"/>
              <a:gd name="connsiteY1" fmla="*/ 0 h 1645518"/>
              <a:gd name="connsiteX2" fmla="*/ 1645518 w 1645518"/>
              <a:gd name="connsiteY2" fmla="*/ 822759 h 1645518"/>
              <a:gd name="connsiteX3" fmla="*/ 822759 w 1645518"/>
              <a:gd name="connsiteY3" fmla="*/ 1645518 h 1645518"/>
              <a:gd name="connsiteX4" fmla="*/ 0 w 1645518"/>
              <a:gd name="connsiteY4" fmla="*/ 822759 h 164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518" h="1645518">
                <a:moveTo>
                  <a:pt x="0" y="822759"/>
                </a:moveTo>
                <a:cubicBezTo>
                  <a:pt x="0" y="368362"/>
                  <a:pt x="368362" y="0"/>
                  <a:pt x="822759" y="0"/>
                </a:cubicBezTo>
                <a:cubicBezTo>
                  <a:pt x="1277156" y="0"/>
                  <a:pt x="1645518" y="368362"/>
                  <a:pt x="1645518" y="822759"/>
                </a:cubicBezTo>
                <a:cubicBezTo>
                  <a:pt x="1645518" y="1277156"/>
                  <a:pt x="1277156" y="1645518"/>
                  <a:pt x="822759" y="1645518"/>
                </a:cubicBezTo>
                <a:cubicBezTo>
                  <a:pt x="368362" y="1645518"/>
                  <a:pt x="0" y="1277156"/>
                  <a:pt x="0" y="822759"/>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lIns="331539" tIns="249871" rIns="331539" bIns="249871" spcCol="1270" anchor="ctr"/>
          <a:lstStyle/>
          <a:p>
            <a:pPr algn="ctr" defTabSz="311150">
              <a:lnSpc>
                <a:spcPts val="2200"/>
              </a:lnSpc>
              <a:spcAft>
                <a:spcPts val="0"/>
              </a:spcAft>
              <a:defRPr/>
            </a:pPr>
            <a:r>
              <a:rPr lang="en-US" sz="2400" b="1" dirty="0"/>
              <a:t>Operant conditioning: </a:t>
            </a:r>
            <a:r>
              <a:rPr lang="en-US" sz="2400" dirty="0"/>
              <a:t>rewarding avoidance</a:t>
            </a:r>
          </a:p>
        </p:txBody>
      </p:sp>
      <p:sp>
        <p:nvSpPr>
          <p:cNvPr id="9" name="Freeform 8"/>
          <p:cNvSpPr/>
          <p:nvPr/>
        </p:nvSpPr>
        <p:spPr>
          <a:xfrm>
            <a:off x="190500" y="4292600"/>
            <a:ext cx="2833688" cy="2378075"/>
          </a:xfrm>
          <a:custGeom>
            <a:avLst/>
            <a:gdLst>
              <a:gd name="connsiteX0" fmla="*/ 0 w 1645518"/>
              <a:gd name="connsiteY0" fmla="*/ 822759 h 1645518"/>
              <a:gd name="connsiteX1" fmla="*/ 822759 w 1645518"/>
              <a:gd name="connsiteY1" fmla="*/ 0 h 1645518"/>
              <a:gd name="connsiteX2" fmla="*/ 1645518 w 1645518"/>
              <a:gd name="connsiteY2" fmla="*/ 822759 h 1645518"/>
              <a:gd name="connsiteX3" fmla="*/ 822759 w 1645518"/>
              <a:gd name="connsiteY3" fmla="*/ 1645518 h 1645518"/>
              <a:gd name="connsiteX4" fmla="*/ 0 w 1645518"/>
              <a:gd name="connsiteY4" fmla="*/ 822759 h 164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518" h="1645518">
                <a:moveTo>
                  <a:pt x="0" y="822759"/>
                </a:moveTo>
                <a:cubicBezTo>
                  <a:pt x="0" y="368362"/>
                  <a:pt x="368362" y="0"/>
                  <a:pt x="822759" y="0"/>
                </a:cubicBezTo>
                <a:cubicBezTo>
                  <a:pt x="1277156" y="0"/>
                  <a:pt x="1645518" y="368362"/>
                  <a:pt x="1645518" y="822759"/>
                </a:cubicBezTo>
                <a:cubicBezTo>
                  <a:pt x="1645518" y="1277156"/>
                  <a:pt x="1277156" y="1645518"/>
                  <a:pt x="822759" y="1645518"/>
                </a:cubicBezTo>
                <a:cubicBezTo>
                  <a:pt x="368362" y="1645518"/>
                  <a:pt x="0" y="1277156"/>
                  <a:pt x="0" y="822759"/>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331539" tIns="249871" rIns="331539" bIns="249871" spcCol="1270" anchor="ctr"/>
          <a:lstStyle/>
          <a:p>
            <a:pPr algn="ctr" defTabSz="311150">
              <a:lnSpc>
                <a:spcPts val="2200"/>
              </a:lnSpc>
              <a:spcAft>
                <a:spcPts val="0"/>
              </a:spcAft>
              <a:defRPr/>
            </a:pPr>
            <a:r>
              <a:rPr lang="en-US" sz="2400" b="1" dirty="0"/>
              <a:t>Observational learning: </a:t>
            </a:r>
            <a:r>
              <a:rPr lang="en-US" sz="2400" dirty="0"/>
              <a:t>worrying like mom</a:t>
            </a:r>
          </a:p>
        </p:txBody>
      </p:sp>
      <p:sp>
        <p:nvSpPr>
          <p:cNvPr id="10" name="Freeform 9"/>
          <p:cNvSpPr/>
          <p:nvPr/>
        </p:nvSpPr>
        <p:spPr>
          <a:xfrm>
            <a:off x="3292475" y="4292600"/>
            <a:ext cx="2835275" cy="2378075"/>
          </a:xfrm>
          <a:custGeom>
            <a:avLst/>
            <a:gdLst>
              <a:gd name="connsiteX0" fmla="*/ 0 w 1645518"/>
              <a:gd name="connsiteY0" fmla="*/ 822759 h 1645518"/>
              <a:gd name="connsiteX1" fmla="*/ 822759 w 1645518"/>
              <a:gd name="connsiteY1" fmla="*/ 0 h 1645518"/>
              <a:gd name="connsiteX2" fmla="*/ 1645518 w 1645518"/>
              <a:gd name="connsiteY2" fmla="*/ 822759 h 1645518"/>
              <a:gd name="connsiteX3" fmla="*/ 822759 w 1645518"/>
              <a:gd name="connsiteY3" fmla="*/ 1645518 h 1645518"/>
              <a:gd name="connsiteX4" fmla="*/ 0 w 1645518"/>
              <a:gd name="connsiteY4" fmla="*/ 822759 h 164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518" h="1645518">
                <a:moveTo>
                  <a:pt x="0" y="822759"/>
                </a:moveTo>
                <a:cubicBezTo>
                  <a:pt x="0" y="368362"/>
                  <a:pt x="368362" y="0"/>
                  <a:pt x="822759" y="0"/>
                </a:cubicBezTo>
                <a:cubicBezTo>
                  <a:pt x="1277156" y="0"/>
                  <a:pt x="1645518" y="368362"/>
                  <a:pt x="1645518" y="822759"/>
                </a:cubicBezTo>
                <a:cubicBezTo>
                  <a:pt x="1645518" y="1277156"/>
                  <a:pt x="1277156" y="1645518"/>
                  <a:pt x="822759" y="1645518"/>
                </a:cubicBezTo>
                <a:cubicBezTo>
                  <a:pt x="368362" y="1645518"/>
                  <a:pt x="0" y="1277156"/>
                  <a:pt x="0" y="822759"/>
                </a:cubicBezTo>
                <a:close/>
              </a:path>
            </a:pathLst>
          </a:cu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lIns="331539" tIns="249871" rIns="331539" bIns="249871" spcCol="1270" anchor="ctr"/>
          <a:lstStyle/>
          <a:p>
            <a:pPr algn="ctr" defTabSz="311150">
              <a:lnSpc>
                <a:spcPts val="2200"/>
              </a:lnSpc>
              <a:spcAft>
                <a:spcPts val="0"/>
              </a:spcAft>
              <a:defRPr/>
            </a:pPr>
            <a:r>
              <a:rPr lang="en-US" sz="2400" b="1" dirty="0"/>
              <a:t>Cognitive appraisals: </a:t>
            </a:r>
            <a:r>
              <a:rPr lang="en-US" sz="2400" dirty="0"/>
              <a:t>uncertainty is danger</a:t>
            </a:r>
          </a:p>
        </p:txBody>
      </p:sp>
      <p:sp>
        <p:nvSpPr>
          <p:cNvPr id="11" name="Freeform 10"/>
          <p:cNvSpPr/>
          <p:nvPr/>
        </p:nvSpPr>
        <p:spPr>
          <a:xfrm>
            <a:off x="6245225" y="4292600"/>
            <a:ext cx="2835275" cy="2378075"/>
          </a:xfrm>
          <a:custGeom>
            <a:avLst/>
            <a:gdLst>
              <a:gd name="connsiteX0" fmla="*/ 0 w 1645518"/>
              <a:gd name="connsiteY0" fmla="*/ 822759 h 1645518"/>
              <a:gd name="connsiteX1" fmla="*/ 822759 w 1645518"/>
              <a:gd name="connsiteY1" fmla="*/ 0 h 1645518"/>
              <a:gd name="connsiteX2" fmla="*/ 1645518 w 1645518"/>
              <a:gd name="connsiteY2" fmla="*/ 822759 h 1645518"/>
              <a:gd name="connsiteX3" fmla="*/ 822759 w 1645518"/>
              <a:gd name="connsiteY3" fmla="*/ 1645518 h 1645518"/>
              <a:gd name="connsiteX4" fmla="*/ 0 w 1645518"/>
              <a:gd name="connsiteY4" fmla="*/ 822759 h 164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518" h="1645518">
                <a:moveTo>
                  <a:pt x="0" y="822759"/>
                </a:moveTo>
                <a:cubicBezTo>
                  <a:pt x="0" y="368362"/>
                  <a:pt x="368362" y="0"/>
                  <a:pt x="822759" y="0"/>
                </a:cubicBezTo>
                <a:cubicBezTo>
                  <a:pt x="1277156" y="0"/>
                  <a:pt x="1645518" y="368362"/>
                  <a:pt x="1645518" y="822759"/>
                </a:cubicBezTo>
                <a:cubicBezTo>
                  <a:pt x="1645518" y="1277156"/>
                  <a:pt x="1277156" y="1645518"/>
                  <a:pt x="822759" y="1645518"/>
                </a:cubicBezTo>
                <a:cubicBezTo>
                  <a:pt x="368362" y="1645518"/>
                  <a:pt x="0" y="1277156"/>
                  <a:pt x="0" y="822759"/>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331539" tIns="249871" rIns="331539" bIns="249871" spcCol="1270" anchor="ctr"/>
          <a:lstStyle/>
          <a:p>
            <a:pPr algn="ctr" defTabSz="311150">
              <a:lnSpc>
                <a:spcPts val="2200"/>
              </a:lnSpc>
              <a:spcAft>
                <a:spcPts val="0"/>
              </a:spcAft>
              <a:defRPr/>
            </a:pPr>
            <a:r>
              <a:rPr lang="en-US" sz="2400" b="1" dirty="0"/>
              <a:t>Evolutionary: </a:t>
            </a:r>
            <a:r>
              <a:rPr lang="en-US" sz="2400" dirty="0"/>
              <a:t>surviving by avoiding danger</a:t>
            </a:r>
          </a:p>
        </p:txBody>
      </p:sp>
    </p:spTree>
    <p:extLst>
      <p:ext uri="{BB962C8B-B14F-4D97-AF65-F5344CB8AC3E}">
        <p14:creationId xmlns:p14="http://schemas.microsoft.com/office/powerpoint/2010/main" val="2915970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ppt_w</p:attrName>
                                        </p:attrNameLst>
                                      </p:cBhvr>
                                      <p:tavLst>
                                        <p:tav tm="0" fmla="#ppt_w*sin(2.5*pi*$)">
                                          <p:val>
                                            <p:fltVal val="0"/>
                                          </p:val>
                                        </p:tav>
                                        <p:tav tm="100000">
                                          <p:val>
                                            <p:fltVal val="1"/>
                                          </p:val>
                                        </p:tav>
                                      </p:tavLst>
                                    </p:anim>
                                    <p:anim calcmode="lin" valueType="num">
                                      <p:cBhvr>
                                        <p:cTn id="9"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ppt_w</p:attrName>
                                        </p:attrNameLst>
                                      </p:cBhvr>
                                      <p:tavLst>
                                        <p:tav tm="0" fmla="#ppt_w*sin(2.5*pi*$)">
                                          <p:val>
                                            <p:fltVal val="0"/>
                                          </p:val>
                                        </p:tav>
                                        <p:tav tm="100000">
                                          <p:val>
                                            <p:fltVal val="1"/>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ppt_w</p:attrName>
                                        </p:attrNameLst>
                                      </p:cBhvr>
                                      <p:tavLst>
                                        <p:tav tm="0" fmla="#ppt_w*sin(2.5*pi*$)">
                                          <p:val>
                                            <p:fltVal val="0"/>
                                          </p:val>
                                        </p:tav>
                                        <p:tav tm="100000">
                                          <p:val>
                                            <p:fltVal val="1"/>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ppt_w</p:attrName>
                                        </p:attrNameLst>
                                      </p:cBhvr>
                                      <p:tavLst>
                                        <p:tav tm="0" fmla="#ppt_w*sin(2.5*pi*$)">
                                          <p:val>
                                            <p:fltVal val="0"/>
                                          </p:val>
                                        </p:tav>
                                        <p:tav tm="100000">
                                          <p:val>
                                            <p:fltVal val="1"/>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ppt_w</p:attrName>
                                        </p:attrNameLst>
                                      </p:cBhvr>
                                      <p:tavLst>
                                        <p:tav tm="0" fmla="#ppt_w*sin(2.5*pi*$)">
                                          <p:val>
                                            <p:fltVal val="0"/>
                                          </p:val>
                                        </p:tav>
                                        <p:tav tm="100000">
                                          <p:val>
                                            <p:fltVal val="1"/>
                                          </p:val>
                                        </p:tav>
                                      </p:tavLst>
                                    </p:anim>
                                    <p:anim calcmode="lin" valueType="num">
                                      <p:cBhvr>
                                        <p:cTn id="3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ppt_w</p:attrName>
                                        </p:attrNameLst>
                                      </p:cBhvr>
                                      <p:tavLst>
                                        <p:tav tm="0" fmla="#ppt_w*sin(2.5*pi*$)">
                                          <p:val>
                                            <p:fltVal val="0"/>
                                          </p:val>
                                        </p:tav>
                                        <p:tav tm="100000">
                                          <p:val>
                                            <p:fltVal val="1"/>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143000"/>
          </a:xfrm>
          <a:solidFill>
            <a:srgbClr val="AA7A2B"/>
          </a:solidFill>
        </p:spPr>
        <p:txBody>
          <a:bodyPr lIns="274320"/>
          <a:lstStyle/>
          <a:p>
            <a:pPr algn="l" eaLnBrk="1" hangingPunct="1">
              <a:lnSpc>
                <a:spcPts val="4200"/>
              </a:lnSpc>
            </a:pPr>
            <a:r>
              <a:rPr lang="fr-FR" sz="4000" b="1" smtClean="0">
                <a:solidFill>
                  <a:srgbClr val="F8F6E3"/>
                </a:solidFill>
              </a:rPr>
              <a:t>Perspectives on Psychological Disorders</a:t>
            </a:r>
            <a:endParaRPr lang="en-US" sz="4000" b="1" smtClean="0">
              <a:solidFill>
                <a:srgbClr val="F8F6E3"/>
              </a:solidFill>
            </a:endParaRPr>
          </a:p>
        </p:txBody>
      </p:sp>
      <p:sp>
        <p:nvSpPr>
          <p:cNvPr id="3" name="Content Placeholder 2"/>
          <p:cNvSpPr>
            <a:spLocks noGrp="1"/>
          </p:cNvSpPr>
          <p:nvPr>
            <p:ph idx="1"/>
          </p:nvPr>
        </p:nvSpPr>
        <p:spPr>
          <a:xfrm>
            <a:off x="209550" y="1441450"/>
            <a:ext cx="3756025" cy="4899025"/>
          </a:xfrm>
        </p:spPr>
        <p:txBody>
          <a:bodyPr/>
          <a:lstStyle/>
          <a:p>
            <a:pPr eaLnBrk="1" hangingPunct="1">
              <a:lnSpc>
                <a:spcPts val="2600"/>
              </a:lnSpc>
              <a:spcBef>
                <a:spcPct val="0"/>
              </a:spcBef>
              <a:spcAft>
                <a:spcPts val="600"/>
              </a:spcAft>
              <a:buFont typeface="Wingdings" pitchFamily="2" charset="2"/>
              <a:buChar char="§"/>
            </a:pPr>
            <a:r>
              <a:rPr lang="en-US" sz="2800" dirty="0" smtClean="0">
                <a:solidFill>
                  <a:srgbClr val="000000"/>
                </a:solidFill>
              </a:rPr>
              <a:t>Defining psychological disorders </a:t>
            </a:r>
          </a:p>
          <a:p>
            <a:pPr eaLnBrk="1" hangingPunct="1">
              <a:lnSpc>
                <a:spcPts val="2600"/>
              </a:lnSpc>
              <a:spcBef>
                <a:spcPct val="0"/>
              </a:spcBef>
              <a:spcAft>
                <a:spcPts val="600"/>
              </a:spcAft>
              <a:buFont typeface="Wingdings" pitchFamily="2" charset="2"/>
              <a:buChar char="§"/>
            </a:pPr>
            <a:r>
              <a:rPr lang="en-US" sz="2800" dirty="0" smtClean="0">
                <a:solidFill>
                  <a:srgbClr val="000000"/>
                </a:solidFill>
              </a:rPr>
              <a:t>Understanding psychological disorders</a:t>
            </a:r>
          </a:p>
          <a:p>
            <a:pPr eaLnBrk="1" hangingPunct="1">
              <a:lnSpc>
                <a:spcPts val="2600"/>
              </a:lnSpc>
              <a:spcBef>
                <a:spcPct val="0"/>
              </a:spcBef>
              <a:spcAft>
                <a:spcPts val="600"/>
              </a:spcAft>
              <a:buFont typeface="Wingdings" pitchFamily="2" charset="2"/>
              <a:buChar char="§"/>
            </a:pPr>
            <a:r>
              <a:rPr lang="en-US" sz="2800" dirty="0" smtClean="0">
                <a:solidFill>
                  <a:srgbClr val="000000"/>
                </a:solidFill>
              </a:rPr>
              <a:t>Classifying psychological disorders</a:t>
            </a:r>
          </a:p>
          <a:p>
            <a:pPr eaLnBrk="1" hangingPunct="1">
              <a:lnSpc>
                <a:spcPts val="2600"/>
              </a:lnSpc>
              <a:spcBef>
                <a:spcPct val="0"/>
              </a:spcBef>
              <a:spcAft>
                <a:spcPts val="600"/>
              </a:spcAft>
              <a:buFont typeface="Wingdings" pitchFamily="2" charset="2"/>
              <a:buChar char="§"/>
            </a:pPr>
            <a:r>
              <a:rPr lang="en-US" sz="2800" dirty="0" smtClean="0">
                <a:solidFill>
                  <a:srgbClr val="000000"/>
                </a:solidFill>
              </a:rPr>
              <a:t>Labeling psychological disorders</a:t>
            </a:r>
          </a:p>
          <a:p>
            <a:pPr eaLnBrk="1" hangingPunct="1">
              <a:lnSpc>
                <a:spcPts val="2600"/>
              </a:lnSpc>
              <a:spcBef>
                <a:spcPct val="0"/>
              </a:spcBef>
              <a:spcAft>
                <a:spcPts val="600"/>
              </a:spcAft>
              <a:buFont typeface="Wingdings" pitchFamily="2" charset="2"/>
              <a:buChar char="§"/>
            </a:pPr>
            <a:r>
              <a:rPr lang="en-US" sz="2800" dirty="0" smtClean="0">
                <a:solidFill>
                  <a:srgbClr val="000000"/>
                </a:solidFill>
              </a:rPr>
              <a:t>Insanity and responsibility </a:t>
            </a:r>
          </a:p>
        </p:txBody>
      </p:sp>
      <p:sp>
        <p:nvSpPr>
          <p:cNvPr id="6" name="Freeform 5"/>
          <p:cNvSpPr/>
          <p:nvPr/>
        </p:nvSpPr>
        <p:spPr>
          <a:xfrm>
            <a:off x="4022725" y="2000250"/>
            <a:ext cx="5121275" cy="1828800"/>
          </a:xfrm>
          <a:custGeom>
            <a:avLst/>
            <a:gdLst>
              <a:gd name="connsiteX0" fmla="*/ 0 w 1765101"/>
              <a:gd name="connsiteY0" fmla="*/ 882551 h 1765101"/>
              <a:gd name="connsiteX1" fmla="*/ 882551 w 1765101"/>
              <a:gd name="connsiteY1" fmla="*/ 0 h 1765101"/>
              <a:gd name="connsiteX2" fmla="*/ 1765102 w 1765101"/>
              <a:gd name="connsiteY2" fmla="*/ 882551 h 1765101"/>
              <a:gd name="connsiteX3" fmla="*/ 882551 w 1765101"/>
              <a:gd name="connsiteY3" fmla="*/ 1765102 h 1765101"/>
              <a:gd name="connsiteX4" fmla="*/ 0 w 1765101"/>
              <a:gd name="connsiteY4" fmla="*/ 882551 h 1765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101" h="1765101">
                <a:moveTo>
                  <a:pt x="0" y="882551"/>
                </a:moveTo>
                <a:cubicBezTo>
                  <a:pt x="0" y="395132"/>
                  <a:pt x="395132" y="0"/>
                  <a:pt x="882551" y="0"/>
                </a:cubicBezTo>
                <a:cubicBezTo>
                  <a:pt x="1369970" y="0"/>
                  <a:pt x="1765102" y="395132"/>
                  <a:pt x="1765102" y="882551"/>
                </a:cubicBezTo>
                <a:cubicBezTo>
                  <a:pt x="1765102" y="1369970"/>
                  <a:pt x="1369970" y="1765102"/>
                  <a:pt x="882551" y="1765102"/>
                </a:cubicBezTo>
                <a:cubicBezTo>
                  <a:pt x="395132" y="1765102"/>
                  <a:pt x="0" y="1369970"/>
                  <a:pt x="0" y="882551"/>
                </a:cubicBezTo>
                <a:close/>
              </a:path>
            </a:pathLst>
          </a:custGeom>
          <a:solidFill>
            <a:srgbClr val="444EA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1193" tIns="271193" rIns="271193" bIns="271193" spcCol="1270" anchor="ctr"/>
          <a:lstStyle/>
          <a:p>
            <a:pPr algn="ctr" defTabSz="444500">
              <a:lnSpc>
                <a:spcPts val="2200"/>
              </a:lnSpc>
              <a:spcAft>
                <a:spcPts val="0"/>
              </a:spcAft>
              <a:defRPr/>
            </a:pPr>
            <a:r>
              <a:rPr lang="en-US" sz="2400" dirty="0">
                <a:solidFill>
                  <a:srgbClr val="F8F6E3"/>
                </a:solidFill>
              </a:rPr>
              <a:t>How do we decide when a set of symptoms are severe enough to be called a disorder that needs treatment?</a:t>
            </a:r>
          </a:p>
        </p:txBody>
      </p:sp>
      <p:sp>
        <p:nvSpPr>
          <p:cNvPr id="8" name="Freeform 7"/>
          <p:cNvSpPr/>
          <p:nvPr/>
        </p:nvSpPr>
        <p:spPr>
          <a:xfrm>
            <a:off x="4022725" y="3635375"/>
            <a:ext cx="5121275" cy="1738313"/>
          </a:xfrm>
          <a:custGeom>
            <a:avLst/>
            <a:gdLst>
              <a:gd name="connsiteX0" fmla="*/ 0 w 1765101"/>
              <a:gd name="connsiteY0" fmla="*/ 882551 h 1765101"/>
              <a:gd name="connsiteX1" fmla="*/ 882551 w 1765101"/>
              <a:gd name="connsiteY1" fmla="*/ 0 h 1765101"/>
              <a:gd name="connsiteX2" fmla="*/ 1765102 w 1765101"/>
              <a:gd name="connsiteY2" fmla="*/ 882551 h 1765101"/>
              <a:gd name="connsiteX3" fmla="*/ 882551 w 1765101"/>
              <a:gd name="connsiteY3" fmla="*/ 1765102 h 1765101"/>
              <a:gd name="connsiteX4" fmla="*/ 0 w 1765101"/>
              <a:gd name="connsiteY4" fmla="*/ 882551 h 1765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101" h="1765101">
                <a:moveTo>
                  <a:pt x="0" y="882551"/>
                </a:moveTo>
                <a:cubicBezTo>
                  <a:pt x="0" y="395132"/>
                  <a:pt x="395132" y="0"/>
                  <a:pt x="882551" y="0"/>
                </a:cubicBezTo>
                <a:cubicBezTo>
                  <a:pt x="1369970" y="0"/>
                  <a:pt x="1765102" y="395132"/>
                  <a:pt x="1765102" y="882551"/>
                </a:cubicBezTo>
                <a:cubicBezTo>
                  <a:pt x="1765102" y="1369970"/>
                  <a:pt x="1369970" y="1765102"/>
                  <a:pt x="882551" y="1765102"/>
                </a:cubicBezTo>
                <a:cubicBezTo>
                  <a:pt x="395132" y="1765102"/>
                  <a:pt x="0" y="1369970"/>
                  <a:pt x="0" y="882551"/>
                </a:cubicBezTo>
                <a:close/>
              </a:path>
            </a:pathLst>
          </a:custGeom>
          <a:solidFill>
            <a:srgbClr val="A0366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1193" tIns="271193" rIns="271193" bIns="271193" spcCol="1270" anchor="ctr"/>
          <a:lstStyle/>
          <a:p>
            <a:pPr algn="ctr" defTabSz="444500">
              <a:lnSpc>
                <a:spcPts val="2200"/>
              </a:lnSpc>
              <a:spcAft>
                <a:spcPts val="0"/>
              </a:spcAft>
              <a:defRPr/>
            </a:pPr>
            <a:r>
              <a:rPr lang="en-US" sz="2400" dirty="0">
                <a:solidFill>
                  <a:srgbClr val="F8F6E3"/>
                </a:solidFill>
              </a:rPr>
              <a:t>Can we define specific disorders clearly enough so that we can know that we’re all referring to the same behavior/mental state? </a:t>
            </a:r>
          </a:p>
        </p:txBody>
      </p:sp>
      <p:sp>
        <p:nvSpPr>
          <p:cNvPr id="10" name="Freeform 9"/>
          <p:cNvSpPr/>
          <p:nvPr/>
        </p:nvSpPr>
        <p:spPr>
          <a:xfrm>
            <a:off x="4022725" y="5121275"/>
            <a:ext cx="5121275" cy="1736725"/>
          </a:xfrm>
          <a:custGeom>
            <a:avLst/>
            <a:gdLst>
              <a:gd name="connsiteX0" fmla="*/ 0 w 1765101"/>
              <a:gd name="connsiteY0" fmla="*/ 882551 h 1765101"/>
              <a:gd name="connsiteX1" fmla="*/ 882551 w 1765101"/>
              <a:gd name="connsiteY1" fmla="*/ 0 h 1765101"/>
              <a:gd name="connsiteX2" fmla="*/ 1765102 w 1765101"/>
              <a:gd name="connsiteY2" fmla="*/ 882551 h 1765101"/>
              <a:gd name="connsiteX3" fmla="*/ 882551 w 1765101"/>
              <a:gd name="connsiteY3" fmla="*/ 1765102 h 1765101"/>
              <a:gd name="connsiteX4" fmla="*/ 0 w 1765101"/>
              <a:gd name="connsiteY4" fmla="*/ 882551 h 1765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101" h="1765101">
                <a:moveTo>
                  <a:pt x="0" y="882551"/>
                </a:moveTo>
                <a:cubicBezTo>
                  <a:pt x="0" y="395132"/>
                  <a:pt x="395132" y="0"/>
                  <a:pt x="882551" y="0"/>
                </a:cubicBezTo>
                <a:cubicBezTo>
                  <a:pt x="1369970" y="0"/>
                  <a:pt x="1765102" y="395132"/>
                  <a:pt x="1765102" y="882551"/>
                </a:cubicBezTo>
                <a:cubicBezTo>
                  <a:pt x="1765102" y="1369970"/>
                  <a:pt x="1369970" y="1765102"/>
                  <a:pt x="882551" y="1765102"/>
                </a:cubicBezTo>
                <a:cubicBezTo>
                  <a:pt x="395132" y="1765102"/>
                  <a:pt x="0" y="1369970"/>
                  <a:pt x="0" y="882551"/>
                </a:cubicBezTo>
                <a:close/>
              </a:path>
            </a:pathLst>
          </a:custGeom>
          <a:solidFill>
            <a:srgbClr val="444EA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1193" tIns="271193" rIns="271193" bIns="271193" spcCol="1270" anchor="ctr"/>
          <a:lstStyle/>
          <a:p>
            <a:pPr algn="ctr" defTabSz="444500">
              <a:lnSpc>
                <a:spcPts val="2200"/>
              </a:lnSpc>
              <a:spcAft>
                <a:spcPts val="0"/>
              </a:spcAft>
              <a:defRPr/>
            </a:pPr>
            <a:r>
              <a:rPr lang="en-US" sz="2400" dirty="0">
                <a:solidFill>
                  <a:srgbClr val="F8F6E3"/>
                </a:solidFill>
              </a:rPr>
              <a:t>Can we use our diagnostic labels to guide treatment rather than to stigmatize people? </a:t>
            </a:r>
          </a:p>
        </p:txBody>
      </p:sp>
      <p:sp>
        <p:nvSpPr>
          <p:cNvPr id="12" name="Rectangle 11"/>
          <p:cNvSpPr>
            <a:spLocks noChangeArrowheads="1"/>
          </p:cNvSpPr>
          <p:nvPr/>
        </p:nvSpPr>
        <p:spPr bwMode="auto">
          <a:xfrm>
            <a:off x="4159250" y="1435100"/>
            <a:ext cx="4716463" cy="425450"/>
          </a:xfrm>
          <a:prstGeom prst="rect">
            <a:avLst/>
          </a:prstGeom>
          <a:noFill/>
          <a:ln w="9525">
            <a:noFill/>
            <a:miter lim="800000"/>
            <a:headEnd/>
            <a:tailEnd/>
          </a:ln>
        </p:spPr>
        <p:txBody>
          <a:bodyPr>
            <a:spAutoFit/>
          </a:bodyPr>
          <a:lstStyle/>
          <a:p>
            <a:pPr algn="ctr">
              <a:lnSpc>
                <a:spcPts val="2600"/>
              </a:lnSpc>
            </a:pPr>
            <a:r>
              <a:rPr lang="en-US" sz="2800" b="1">
                <a:solidFill>
                  <a:srgbClr val="A0366C"/>
                </a:solidFill>
              </a:rPr>
              <a:t>Questions to Keep in Mind </a:t>
            </a:r>
          </a:p>
        </p:txBody>
      </p:sp>
    </p:spTree>
    <p:extLst>
      <p:ext uri="{BB962C8B-B14F-4D97-AF65-F5344CB8AC3E}">
        <p14:creationId xmlns:p14="http://schemas.microsoft.com/office/powerpoint/2010/main" val="1696498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nodeType="afterGroup">
                            <p:stCondLst>
                              <p:cond delay="500"/>
                            </p:stCondLst>
                            <p:childTnLst>
                              <p:par>
                                <p:cTn id="34" presetID="2" presetClass="entr" presetSubtype="1" fill="hold" grpId="0" nodeType="afterEffect">
                                  <p:stCondLst>
                                    <p:cond delay="50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1500"/>
                            </p:stCondLst>
                            <p:childTnLst>
                              <p:par>
                                <p:cTn id="39" presetID="2" presetClass="entr" presetSubtype="1" fill="hold" grpId="0" nodeType="afterEffect">
                                  <p:stCondLst>
                                    <p:cond delay="5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2500"/>
                            </p:stCondLst>
                            <p:childTnLst>
                              <p:par>
                                <p:cTn id="44" presetID="2" presetClass="entr" presetSubtype="1" fill="hold" grpId="0" nodeType="afterEffect">
                                  <p:stCondLst>
                                    <p:cond delay="5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10"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James\AppData\Local\Microsoft\Windows\Temporary Internet Files\Content.IE5\YH3QLCFF\MC900326582[1].wmf"/>
          <p:cNvPicPr>
            <a:picLocks noChangeAspect="1" noChangeArrowheads="1"/>
          </p:cNvPicPr>
          <p:nvPr/>
        </p:nvPicPr>
        <p:blipFill>
          <a:blip r:embed="rId3" cstate="print"/>
          <a:srcRect/>
          <a:stretch>
            <a:fillRect/>
          </a:stretch>
        </p:blipFill>
        <p:spPr bwMode="auto">
          <a:xfrm>
            <a:off x="3690938" y="2862263"/>
            <a:ext cx="5676900" cy="3843337"/>
          </a:xfrm>
          <a:prstGeom prst="rect">
            <a:avLst/>
          </a:prstGeom>
          <a:noFill/>
          <a:ln w="9525">
            <a:noFill/>
            <a:miter lim="800000"/>
            <a:headEnd/>
            <a:tailEnd/>
          </a:ln>
        </p:spPr>
      </p:pic>
      <p:pic>
        <p:nvPicPr>
          <p:cNvPr id="9223" name="Picture 7" descr="C:\Users\James\AppData\Local\Microsoft\Windows\Temporary Internet Files\Content.IE5\GUDC3L0C\MC900437487[1].wmf"/>
          <p:cNvPicPr>
            <a:picLocks noChangeAspect="1" noChangeArrowheads="1"/>
          </p:cNvPicPr>
          <p:nvPr/>
        </p:nvPicPr>
        <p:blipFill>
          <a:blip r:embed="rId4" cstate="print">
            <a:clrChange>
              <a:clrFrom>
                <a:srgbClr val="C3E8F7"/>
              </a:clrFrom>
              <a:clrTo>
                <a:srgbClr val="C3E8F7">
                  <a:alpha val="0"/>
                </a:srgbClr>
              </a:clrTo>
            </a:clrChange>
          </a:blip>
          <a:srcRect b="11980"/>
          <a:stretch>
            <a:fillRect/>
          </a:stretch>
        </p:blipFill>
        <p:spPr bwMode="auto">
          <a:xfrm flipH="1">
            <a:off x="3914775" y="1477963"/>
            <a:ext cx="5229225" cy="5484812"/>
          </a:xfrm>
          <a:prstGeom prst="rect">
            <a:avLst/>
          </a:prstGeom>
          <a:noFill/>
          <a:ln w="9525">
            <a:noFill/>
            <a:miter lim="800000"/>
            <a:headEnd/>
            <a:tailEnd/>
          </a:ln>
        </p:spPr>
      </p:pic>
      <p:pic>
        <p:nvPicPr>
          <p:cNvPr id="9219" name="Picture 3" descr="C:\Users\James\AppData\Local\Microsoft\Windows\Temporary Internet Files\Content.IE5\GUDC3L0C\MC900298863[1].wmf"/>
          <p:cNvPicPr>
            <a:picLocks noChangeAspect="1" noChangeArrowheads="1"/>
          </p:cNvPicPr>
          <p:nvPr/>
        </p:nvPicPr>
        <p:blipFill>
          <a:blip r:embed="rId5" cstate="print">
            <a:clrChange>
              <a:clrFrom>
                <a:srgbClr val="DBBF91"/>
              </a:clrFrom>
              <a:clrTo>
                <a:srgbClr val="DBBF91">
                  <a:alpha val="0"/>
                </a:srgbClr>
              </a:clrTo>
            </a:clrChange>
          </a:blip>
          <a:srcRect t="35997" b="24007"/>
          <a:stretch>
            <a:fillRect/>
          </a:stretch>
        </p:blipFill>
        <p:spPr bwMode="auto">
          <a:xfrm>
            <a:off x="3914775" y="5438775"/>
            <a:ext cx="5229225" cy="1419225"/>
          </a:xfrm>
          <a:prstGeom prst="rect">
            <a:avLst/>
          </a:prstGeom>
          <a:noFill/>
          <a:ln w="9525">
            <a:noFill/>
            <a:miter lim="800000"/>
            <a:headEnd/>
            <a:tailEnd/>
          </a:ln>
        </p:spPr>
      </p:pic>
      <p:sp>
        <p:nvSpPr>
          <p:cNvPr id="2" name="Title 1"/>
          <p:cNvSpPr>
            <a:spLocks noGrp="1"/>
          </p:cNvSpPr>
          <p:nvPr>
            <p:ph type="title"/>
          </p:nvPr>
        </p:nvSpPr>
        <p:spPr>
          <a:xfrm>
            <a:off x="457200" y="274638"/>
            <a:ext cx="8229600" cy="1477962"/>
          </a:xfrm>
        </p:spPr>
        <p:txBody>
          <a:bodyPr>
            <a:normAutofit fontScale="90000"/>
          </a:bodyPr>
          <a:lstStyle/>
          <a:p>
            <a:pPr>
              <a:lnSpc>
                <a:spcPts val="4000"/>
              </a:lnSpc>
              <a:defRPr/>
            </a:pPr>
            <a:r>
              <a:rPr lang="en-US" b="1" dirty="0" smtClean="0">
                <a:solidFill>
                  <a:srgbClr val="A0366C"/>
                </a:solidFill>
              </a:rPr>
              <a:t>Understanding Anxiety Disorders: Freudian/Psychodynamic Perspective </a:t>
            </a:r>
            <a:endParaRPr lang="en-US" b="1" dirty="0">
              <a:solidFill>
                <a:srgbClr val="A0366C"/>
              </a:solidFill>
            </a:endParaRPr>
          </a:p>
        </p:txBody>
      </p:sp>
      <p:sp>
        <p:nvSpPr>
          <p:cNvPr id="31750" name="Content Placeholder 2"/>
          <p:cNvSpPr>
            <a:spLocks noGrp="1"/>
          </p:cNvSpPr>
          <p:nvPr>
            <p:ph idx="1"/>
          </p:nvPr>
        </p:nvSpPr>
        <p:spPr>
          <a:xfrm>
            <a:off x="350838" y="1719263"/>
            <a:ext cx="4387850" cy="4297362"/>
          </a:xfrm>
        </p:spPr>
        <p:txBody>
          <a:bodyPr/>
          <a:lstStyle/>
          <a:p>
            <a:pPr>
              <a:lnSpc>
                <a:spcPts val="2600"/>
              </a:lnSpc>
              <a:buFont typeface="Wingdings" pitchFamily="2" charset="2"/>
              <a:buChar char="§"/>
            </a:pPr>
            <a:r>
              <a:rPr lang="en-US" sz="2800" smtClean="0"/>
              <a:t>Sigmund Freud felt that </a:t>
            </a:r>
            <a:r>
              <a:rPr lang="en-US" sz="2800" b="1" smtClean="0">
                <a:solidFill>
                  <a:srgbClr val="002060"/>
                </a:solidFill>
              </a:rPr>
              <a:t>anxiety</a:t>
            </a:r>
            <a:r>
              <a:rPr lang="en-US" sz="2800" smtClean="0"/>
              <a:t> stems from </a:t>
            </a:r>
            <a:r>
              <a:rPr lang="en-US" sz="2800" b="1" smtClean="0">
                <a:solidFill>
                  <a:srgbClr val="002060"/>
                </a:solidFill>
              </a:rPr>
              <a:t>repressed</a:t>
            </a:r>
            <a:r>
              <a:rPr lang="en-US" sz="2800" smtClean="0"/>
              <a:t> childhood impulses, socially inappropriate desires, and emotional conflicts.</a:t>
            </a:r>
          </a:p>
          <a:p>
            <a:pPr>
              <a:lnSpc>
                <a:spcPts val="2600"/>
              </a:lnSpc>
              <a:buFont typeface="Wingdings" pitchFamily="2" charset="2"/>
              <a:buChar char="§"/>
            </a:pPr>
            <a:r>
              <a:rPr lang="en-US" sz="2800" smtClean="0"/>
              <a:t>We repress/bury these issues in the unconscious mind, but they still come up, as anxiety.</a:t>
            </a:r>
          </a:p>
        </p:txBody>
      </p:sp>
    </p:spTree>
    <p:extLst>
      <p:ext uri="{BB962C8B-B14F-4D97-AF65-F5344CB8AC3E}">
        <p14:creationId xmlns:p14="http://schemas.microsoft.com/office/powerpoint/2010/main" val="3767136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xit" presetSubtype="0" fill="hold" nodeType="clickEffect">
                                  <p:stCondLst>
                                    <p:cond delay="0"/>
                                  </p:stCondLst>
                                  <p:childTnLst>
                                    <p:animEffect transition="out" filter="fade">
                                      <p:cBhvr>
                                        <p:cTn id="6" dur="2000"/>
                                        <p:tgtEl>
                                          <p:spTgt spid="9223"/>
                                        </p:tgtEl>
                                      </p:cBhvr>
                                    </p:animEffect>
                                    <p:anim calcmode="lin" valueType="num">
                                      <p:cBhvr>
                                        <p:cTn id="7" dur="2000"/>
                                        <p:tgtEl>
                                          <p:spTgt spid="9223"/>
                                        </p:tgtEl>
                                        <p:attrNameLst>
                                          <p:attrName>ppt_x</p:attrName>
                                        </p:attrNameLst>
                                      </p:cBhvr>
                                      <p:tavLst>
                                        <p:tav tm="0">
                                          <p:val>
                                            <p:strVal val="ppt_x"/>
                                          </p:val>
                                        </p:tav>
                                        <p:tav tm="100000">
                                          <p:val>
                                            <p:strVal val="ppt_x"/>
                                          </p:val>
                                        </p:tav>
                                      </p:tavLst>
                                    </p:anim>
                                    <p:anim calcmode="lin" valueType="num">
                                      <p:cBhvr>
                                        <p:cTn id="8" dur="2000"/>
                                        <p:tgtEl>
                                          <p:spTgt spid="9223"/>
                                        </p:tgtEl>
                                        <p:attrNameLst>
                                          <p:attrName>ppt_y</p:attrName>
                                        </p:attrNameLst>
                                      </p:cBhvr>
                                      <p:tavLst>
                                        <p:tav tm="0">
                                          <p:val>
                                            <p:strVal val="ppt_y"/>
                                          </p:val>
                                        </p:tav>
                                        <p:tav tm="100000">
                                          <p:val>
                                            <p:strVal val="ppt_y-.1"/>
                                          </p:val>
                                        </p:tav>
                                      </p:tavLst>
                                    </p:anim>
                                    <p:set>
                                      <p:cBhvr>
                                        <p:cTn id="9" dur="1" fill="hold">
                                          <p:stCondLst>
                                            <p:cond delay="1999"/>
                                          </p:stCondLst>
                                        </p:cTn>
                                        <p:tgtEl>
                                          <p:spTgt spid="9223"/>
                                        </p:tgtEl>
                                        <p:attrNameLst>
                                          <p:attrName>style.visibility</p:attrName>
                                        </p:attrNameLst>
                                      </p:cBhvr>
                                      <p:to>
                                        <p:strVal val="hidden"/>
                                      </p:to>
                                    </p:set>
                                  </p:childTnLst>
                                </p:cTn>
                              </p:par>
                            </p:childTnLst>
                          </p:cTn>
                        </p:par>
                        <p:par>
                          <p:cTn id="10" fill="hold" nodeType="afterGroup">
                            <p:stCondLst>
                              <p:cond delay="2000"/>
                            </p:stCondLst>
                            <p:childTnLst>
                              <p:par>
                                <p:cTn id="11" presetID="1" presetClass="exit" presetSubtype="0" fill="hold" nodeType="afterEffect">
                                  <p:stCondLst>
                                    <p:cond delay="500"/>
                                  </p:stCondLst>
                                  <p:childTnLst>
                                    <p:set>
                                      <p:cBhvr>
                                        <p:cTn id="12" dur="1" fill="hold">
                                          <p:stCondLst>
                                            <p:cond delay="0"/>
                                          </p:stCondLst>
                                        </p:cTn>
                                        <p:tgtEl>
                                          <p:spTgt spid="9219"/>
                                        </p:tgtEl>
                                        <p:attrNameLst>
                                          <p:attrName>style.visibility</p:attrName>
                                        </p:attrNameLst>
                                      </p:cBhvr>
                                      <p:to>
                                        <p:strVal val="hidden"/>
                                      </p:to>
                                    </p:set>
                                  </p:childTnLst>
                                </p:cTn>
                              </p:par>
                            </p:childTnLst>
                          </p:cTn>
                        </p:par>
                        <p:par>
                          <p:cTn id="13" fill="hold" nodeType="afterGroup">
                            <p:stCondLst>
                              <p:cond delay="2500"/>
                            </p:stCondLst>
                            <p:childTnLst>
                              <p:par>
                                <p:cTn id="14" presetID="12" presetClass="entr" presetSubtype="4" fill="hold" nodeType="afterEffect">
                                  <p:stCondLst>
                                    <p:cond delay="500"/>
                                  </p:stCondLst>
                                  <p:childTnLst>
                                    <p:set>
                                      <p:cBhvr>
                                        <p:cTn id="15" dur="1" fill="hold">
                                          <p:stCondLst>
                                            <p:cond delay="0"/>
                                          </p:stCondLst>
                                        </p:cTn>
                                        <p:tgtEl>
                                          <p:spTgt spid="9221"/>
                                        </p:tgtEl>
                                        <p:attrNameLst>
                                          <p:attrName>style.visibility</p:attrName>
                                        </p:attrNameLst>
                                      </p:cBhvr>
                                      <p:to>
                                        <p:strVal val="visible"/>
                                      </p:to>
                                    </p:set>
                                    <p:animEffect transition="in" filter="slide(fromBottom)">
                                      <p:cBhvr>
                                        <p:cTn id="16"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4583113" y="912813"/>
            <a:ext cx="4560887" cy="5945187"/>
          </a:xfrm>
          <a:prstGeom prst="rect">
            <a:avLst/>
          </a:prstGeom>
          <a:solidFill>
            <a:srgbClr val="F8F6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Content Placeholder 2"/>
          <p:cNvSpPr txBox="1">
            <a:spLocks/>
          </p:cNvSpPr>
          <p:nvPr/>
        </p:nvSpPr>
        <p:spPr>
          <a:xfrm>
            <a:off x="4591050" y="0"/>
            <a:ext cx="4560888" cy="944563"/>
          </a:xfrm>
          <a:prstGeom prst="rect">
            <a:avLst/>
          </a:prstGeom>
          <a:solidFill>
            <a:schemeClr val="accent4">
              <a:lumMod val="7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ts val="3200"/>
              </a:lnSpc>
              <a:spcAft>
                <a:spcPts val="600"/>
              </a:spcAft>
              <a:buFont typeface="Arial" pitchFamily="34" charset="0"/>
              <a:buNone/>
              <a:defRPr/>
            </a:pPr>
            <a:r>
              <a:rPr lang="en-US" sz="3600" b="1" dirty="0">
                <a:solidFill>
                  <a:srgbClr val="F8F6E3"/>
                </a:solidFill>
              </a:rPr>
              <a:t>Operant Conditioning and Anxiety</a:t>
            </a:r>
          </a:p>
        </p:txBody>
      </p:sp>
      <p:sp>
        <p:nvSpPr>
          <p:cNvPr id="8" name="Rectangle 7"/>
          <p:cNvSpPr/>
          <p:nvPr/>
        </p:nvSpPr>
        <p:spPr>
          <a:xfrm>
            <a:off x="0" y="0"/>
            <a:ext cx="4479925" cy="931863"/>
          </a:xfrm>
          <a:prstGeom prst="rect">
            <a:avLst/>
          </a:prstGeom>
          <a:solidFill>
            <a:schemeClr val="accent3">
              <a:lumMod val="75000"/>
            </a:schemeClr>
          </a:solidFill>
        </p:spPr>
        <p:txBody>
          <a:bodyPr>
            <a:spAutoFit/>
          </a:bodyPr>
          <a:lstStyle/>
          <a:p>
            <a:pPr algn="ctr" fontAlgn="auto">
              <a:lnSpc>
                <a:spcPts val="3200"/>
              </a:lnSpc>
              <a:spcBef>
                <a:spcPts val="0"/>
              </a:spcBef>
              <a:spcAft>
                <a:spcPts val="600"/>
              </a:spcAft>
              <a:defRPr/>
            </a:pPr>
            <a:r>
              <a:rPr lang="en-US" sz="3600" b="1" dirty="0">
                <a:solidFill>
                  <a:srgbClr val="F8F6E3"/>
                </a:solidFill>
                <a:latin typeface="+mn-lt"/>
                <a:cs typeface="+mn-cs"/>
              </a:rPr>
              <a:t>Classical Conditioning and Anxiety </a:t>
            </a:r>
          </a:p>
        </p:txBody>
      </p:sp>
      <p:sp>
        <p:nvSpPr>
          <p:cNvPr id="32773" name="Rectangle 36"/>
          <p:cNvSpPr>
            <a:spLocks noChangeArrowheads="1"/>
          </p:cNvSpPr>
          <p:nvPr/>
        </p:nvSpPr>
        <p:spPr bwMode="auto">
          <a:xfrm>
            <a:off x="-4763" y="912813"/>
            <a:ext cx="4484688" cy="5945187"/>
          </a:xfrm>
          <a:prstGeom prst="rect">
            <a:avLst/>
          </a:prstGeom>
          <a:solidFill>
            <a:srgbClr val="F8F6E3"/>
          </a:solidFill>
          <a:ln w="9525">
            <a:noFill/>
            <a:miter lim="800000"/>
            <a:headEnd/>
            <a:tailEnd/>
          </a:ln>
        </p:spPr>
        <p:txBody>
          <a:bodyPr/>
          <a:lstStyle/>
          <a:p>
            <a:pPr marL="342900" indent="-342900">
              <a:lnSpc>
                <a:spcPts val="2000"/>
              </a:lnSpc>
              <a:spcAft>
                <a:spcPts val="600"/>
              </a:spcAft>
              <a:buClr>
                <a:schemeClr val="tx1"/>
              </a:buClr>
              <a:buFont typeface="Wingdings" pitchFamily="2" charset="2"/>
              <a:buChar char="§"/>
            </a:pPr>
            <a:endParaRPr lang="en-US" sz="2400" b="1">
              <a:solidFill>
                <a:srgbClr val="444EA2"/>
              </a:solidFill>
              <a:latin typeface="Calibri" pitchFamily="34" charset="0"/>
            </a:endParaRPr>
          </a:p>
        </p:txBody>
      </p:sp>
      <p:sp>
        <p:nvSpPr>
          <p:cNvPr id="38" name="Rectangle 37"/>
          <p:cNvSpPr>
            <a:spLocks noChangeArrowheads="1"/>
          </p:cNvSpPr>
          <p:nvPr/>
        </p:nvSpPr>
        <p:spPr bwMode="auto">
          <a:xfrm>
            <a:off x="4638675" y="984250"/>
            <a:ext cx="4467225" cy="4246563"/>
          </a:xfrm>
          <a:prstGeom prst="rect">
            <a:avLst/>
          </a:prstGeom>
          <a:noFill/>
          <a:ln w="9525">
            <a:noFill/>
            <a:miter lim="800000"/>
            <a:headEnd/>
            <a:tailEnd/>
          </a:ln>
        </p:spPr>
        <p:txBody>
          <a:bodyPr>
            <a:spAutoFit/>
          </a:bodyPr>
          <a:lstStyle/>
          <a:p>
            <a:pPr marL="342900" indent="-342900">
              <a:lnSpc>
                <a:spcPts val="2400"/>
              </a:lnSpc>
              <a:spcAft>
                <a:spcPts val="600"/>
              </a:spcAft>
              <a:buFont typeface="Wingdings" pitchFamily="2" charset="2"/>
              <a:buChar char="§"/>
            </a:pPr>
            <a:r>
              <a:rPr lang="en-US" sz="2400">
                <a:latin typeface="Calibri" pitchFamily="34" charset="0"/>
              </a:rPr>
              <a:t>We may feel anxious in a situation and make a decision to leave. This makes us feel better and our anxious avoidance was just reinforced.</a:t>
            </a:r>
          </a:p>
          <a:p>
            <a:pPr marL="342900" indent="-342900">
              <a:lnSpc>
                <a:spcPts val="2400"/>
              </a:lnSpc>
              <a:spcAft>
                <a:spcPts val="600"/>
              </a:spcAft>
              <a:buFont typeface="Wingdings" pitchFamily="2" charset="2"/>
              <a:buChar char="§"/>
            </a:pPr>
            <a:r>
              <a:rPr lang="en-US" sz="2400">
                <a:latin typeface="Calibri" pitchFamily="34" charset="0"/>
              </a:rPr>
              <a:t>If we know we have locked a door but feel anxious and compelled to re-check, rechecking will help us temporarily feel better.</a:t>
            </a:r>
          </a:p>
          <a:p>
            <a:pPr marL="342900" indent="-342900">
              <a:lnSpc>
                <a:spcPts val="2400"/>
              </a:lnSpc>
              <a:spcAft>
                <a:spcPts val="600"/>
              </a:spcAft>
              <a:buFont typeface="Wingdings" pitchFamily="2" charset="2"/>
              <a:buChar char="§"/>
            </a:pPr>
            <a:r>
              <a:rPr lang="en-US" sz="2400">
                <a:latin typeface="Calibri" pitchFamily="34" charset="0"/>
              </a:rPr>
              <a:t>The result is an increase in anxious thoughts and behaviors.</a:t>
            </a:r>
          </a:p>
        </p:txBody>
      </p:sp>
      <p:sp>
        <p:nvSpPr>
          <p:cNvPr id="3" name="Rectangle 2"/>
          <p:cNvSpPr>
            <a:spLocks noChangeArrowheads="1"/>
          </p:cNvSpPr>
          <p:nvPr/>
        </p:nvSpPr>
        <p:spPr bwMode="auto">
          <a:xfrm>
            <a:off x="0" y="984250"/>
            <a:ext cx="4518025" cy="5478463"/>
          </a:xfrm>
          <a:prstGeom prst="rect">
            <a:avLst/>
          </a:prstGeom>
          <a:noFill/>
          <a:ln w="9525">
            <a:noFill/>
            <a:miter lim="800000"/>
            <a:headEnd/>
            <a:tailEnd/>
          </a:ln>
        </p:spPr>
        <p:txBody>
          <a:bodyPr>
            <a:spAutoFit/>
          </a:bodyPr>
          <a:lstStyle/>
          <a:p>
            <a:pPr marL="342900" indent="-342900">
              <a:lnSpc>
                <a:spcPts val="2400"/>
              </a:lnSpc>
              <a:spcAft>
                <a:spcPts val="600"/>
              </a:spcAft>
              <a:buClr>
                <a:srgbClr val="000000"/>
              </a:buClr>
              <a:buFont typeface="Wingdings" pitchFamily="2" charset="2"/>
              <a:buChar char="§"/>
            </a:pPr>
            <a:r>
              <a:rPr lang="en-US" sz="2400">
                <a:latin typeface="Calibri" pitchFamily="34" charset="0"/>
              </a:rPr>
              <a:t>In the experiment by John B. Watson and Rosalie Rayner in 1920, Little Albert learned to feel fear around a rabbit because he had been conditioned to associate the bunny with a loud scary noise.</a:t>
            </a:r>
          </a:p>
          <a:p>
            <a:pPr marL="342900" indent="-342900">
              <a:lnSpc>
                <a:spcPts val="2400"/>
              </a:lnSpc>
              <a:spcAft>
                <a:spcPts val="600"/>
              </a:spcAft>
              <a:buClr>
                <a:srgbClr val="000000"/>
              </a:buClr>
              <a:buFont typeface="Wingdings" pitchFamily="2" charset="2"/>
              <a:buChar char="§"/>
            </a:pPr>
            <a:r>
              <a:rPr lang="en-US" sz="2400">
                <a:latin typeface="Calibri" pitchFamily="34" charset="0"/>
              </a:rPr>
              <a:t>Sometimes, such a conditioned response becomes overgeneralized. We may begin to fear all animals, everything fluffy, and any location where we had seen those, or even fear that those items could appear soon along with the noise.</a:t>
            </a:r>
          </a:p>
          <a:p>
            <a:pPr marL="342900" indent="-342900">
              <a:lnSpc>
                <a:spcPts val="2400"/>
              </a:lnSpc>
              <a:spcAft>
                <a:spcPts val="600"/>
              </a:spcAft>
              <a:buClr>
                <a:srgbClr val="000000"/>
              </a:buClr>
              <a:buFont typeface="Wingdings" pitchFamily="2" charset="2"/>
              <a:buChar char="§"/>
            </a:pPr>
            <a:r>
              <a:rPr lang="en-US" sz="2400">
                <a:latin typeface="Calibri" pitchFamily="34" charset="0"/>
              </a:rPr>
              <a:t>The result is a phobia or generalized anxiety.</a:t>
            </a:r>
          </a:p>
        </p:txBody>
      </p:sp>
    </p:spTree>
    <p:extLst>
      <p:ext uri="{BB962C8B-B14F-4D97-AF65-F5344CB8AC3E}">
        <p14:creationId xmlns:p14="http://schemas.microsoft.com/office/powerpoint/2010/main" val="3143701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fade">
                                      <p:cBhvr>
                                        <p:cTn id="22" dur="500"/>
                                        <p:tgtEl>
                                          <p:spTgt spid="3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xEl>
                                              <p:pRg st="1" end="1"/>
                                            </p:txEl>
                                          </p:spTgt>
                                        </p:tgtEl>
                                        <p:attrNameLst>
                                          <p:attrName>style.visibility</p:attrName>
                                        </p:attrNameLst>
                                      </p:cBhvr>
                                      <p:to>
                                        <p:strVal val="visible"/>
                                      </p:to>
                                    </p:set>
                                    <p:animEffect transition="in" filter="fade">
                                      <p:cBhvr>
                                        <p:cTn id="27" dur="500"/>
                                        <p:tgtEl>
                                          <p:spTgt spid="38">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xEl>
                                              <p:pRg st="2" end="2"/>
                                            </p:txEl>
                                          </p:spTgt>
                                        </p:tgtEl>
                                        <p:attrNameLst>
                                          <p:attrName>style.visibility</p:attrName>
                                        </p:attrNameLst>
                                      </p:cBhvr>
                                      <p:to>
                                        <p:strVal val="visible"/>
                                      </p:to>
                                    </p:set>
                                    <p:animEffect transition="in" filter="fade">
                                      <p:cBhvr>
                                        <p:cTn id="32"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Environmental Issues Digital Vision\118029.jpg"/>
          <p:cNvPicPr>
            <a:picLocks noChangeAspect="1" noChangeArrowheads="1"/>
          </p:cNvPicPr>
          <p:nvPr/>
        </p:nvPicPr>
        <p:blipFill>
          <a:blip r:embed="rId3" cstate="print"/>
          <a:srcRect/>
          <a:stretch>
            <a:fillRect/>
          </a:stretch>
        </p:blipFill>
        <p:spPr bwMode="auto">
          <a:xfrm>
            <a:off x="4589463" y="0"/>
            <a:ext cx="4554537" cy="6858000"/>
          </a:xfrm>
          <a:prstGeom prst="rect">
            <a:avLst/>
          </a:prstGeom>
          <a:noFill/>
          <a:ln w="9525">
            <a:noFill/>
            <a:miter lim="800000"/>
            <a:headEnd/>
            <a:tailEnd/>
          </a:ln>
        </p:spPr>
      </p:pic>
      <p:sp>
        <p:nvSpPr>
          <p:cNvPr id="2" name="Title 1"/>
          <p:cNvSpPr>
            <a:spLocks noGrp="1"/>
          </p:cNvSpPr>
          <p:nvPr>
            <p:ph type="title"/>
          </p:nvPr>
        </p:nvSpPr>
        <p:spPr>
          <a:xfrm>
            <a:off x="457200" y="411163"/>
            <a:ext cx="3965575" cy="1143000"/>
          </a:xfrm>
        </p:spPr>
        <p:txBody>
          <a:bodyPr>
            <a:normAutofit fontScale="90000"/>
          </a:bodyPr>
          <a:lstStyle/>
          <a:p>
            <a:pPr>
              <a:lnSpc>
                <a:spcPts val="3800"/>
              </a:lnSpc>
              <a:defRPr/>
            </a:pPr>
            <a:r>
              <a:rPr lang="en-US" b="1" dirty="0" smtClean="0">
                <a:solidFill>
                  <a:srgbClr val="444EA2"/>
                </a:solidFill>
              </a:rPr>
              <a:t>Observational Learning and Anxiety</a:t>
            </a:r>
            <a:endParaRPr lang="en-US" b="1" dirty="0">
              <a:solidFill>
                <a:srgbClr val="444EA2"/>
              </a:solidFill>
            </a:endParaRPr>
          </a:p>
        </p:txBody>
      </p:sp>
      <p:sp>
        <p:nvSpPr>
          <p:cNvPr id="3" name="Content Placeholder 2"/>
          <p:cNvSpPr>
            <a:spLocks noGrp="1"/>
          </p:cNvSpPr>
          <p:nvPr>
            <p:ph idx="1"/>
          </p:nvPr>
        </p:nvSpPr>
        <p:spPr>
          <a:xfrm>
            <a:off x="206375" y="1806575"/>
            <a:ext cx="4297363" cy="4525963"/>
          </a:xfrm>
        </p:spPr>
        <p:txBody>
          <a:bodyPr/>
          <a:lstStyle/>
          <a:p>
            <a:pPr>
              <a:lnSpc>
                <a:spcPts val="2600"/>
              </a:lnSpc>
              <a:buFont typeface="Wingdings" pitchFamily="2" charset="2"/>
              <a:buChar char="§"/>
            </a:pPr>
            <a:r>
              <a:rPr lang="en-US" sz="2800" smtClean="0"/>
              <a:t>Experiments with humans and monkeys show that anxiety can be acquired through </a:t>
            </a:r>
            <a:r>
              <a:rPr lang="en-US" sz="2800" b="1" smtClean="0">
                <a:solidFill>
                  <a:srgbClr val="444EA2"/>
                </a:solidFill>
              </a:rPr>
              <a:t>observational learning</a:t>
            </a:r>
            <a:r>
              <a:rPr lang="en-US" sz="2800" smtClean="0"/>
              <a:t>. </a:t>
            </a:r>
            <a:r>
              <a:rPr lang="en-US" sz="2800" i="1" smtClean="0"/>
              <a:t>If you see someone else avoiding or fearing some object or creature, you might pick up that fear and adopt it</a:t>
            </a:r>
            <a:r>
              <a:rPr lang="en-US" sz="2800" smtClean="0"/>
              <a:t> even after the original scared person is not around.</a:t>
            </a:r>
          </a:p>
          <a:p>
            <a:pPr>
              <a:lnSpc>
                <a:spcPts val="2600"/>
              </a:lnSpc>
              <a:buFont typeface="Wingdings" pitchFamily="2" charset="2"/>
              <a:buChar char="§"/>
            </a:pPr>
            <a:r>
              <a:rPr lang="en-US" sz="2800" smtClean="0"/>
              <a:t>In this way, fears get passed down in families. </a:t>
            </a:r>
          </a:p>
        </p:txBody>
      </p:sp>
    </p:spTree>
    <p:extLst>
      <p:ext uri="{BB962C8B-B14F-4D97-AF65-F5344CB8AC3E}">
        <p14:creationId xmlns:p14="http://schemas.microsoft.com/office/powerpoint/2010/main" val="3599737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James\Desktop\Myers 10th ppts\raw materials for PPTs\Raw materials by chapter\15 psych disorders\RF Worth imgs\ISH0004515.jpg"/>
          <p:cNvPicPr>
            <a:picLocks noChangeAspect="1" noChangeArrowheads="1"/>
          </p:cNvPicPr>
          <p:nvPr/>
        </p:nvPicPr>
        <p:blipFill>
          <a:blip r:embed="rId3" cstate="print"/>
          <a:srcRect/>
          <a:stretch>
            <a:fillRect/>
          </a:stretch>
        </p:blipFill>
        <p:spPr bwMode="auto">
          <a:xfrm>
            <a:off x="4600575" y="0"/>
            <a:ext cx="4543425" cy="6858000"/>
          </a:xfrm>
          <a:prstGeom prst="rect">
            <a:avLst/>
          </a:prstGeom>
          <a:noFill/>
          <a:ln w="9525">
            <a:noFill/>
            <a:miter lim="800000"/>
            <a:headEnd/>
            <a:tailEnd/>
          </a:ln>
        </p:spPr>
      </p:pic>
      <p:sp>
        <p:nvSpPr>
          <p:cNvPr id="34819" name="Title 1"/>
          <p:cNvSpPr>
            <a:spLocks noGrp="1"/>
          </p:cNvSpPr>
          <p:nvPr>
            <p:ph type="title"/>
          </p:nvPr>
        </p:nvSpPr>
        <p:spPr>
          <a:xfrm>
            <a:off x="136525" y="381000"/>
            <a:ext cx="4464050" cy="944563"/>
          </a:xfrm>
        </p:spPr>
        <p:txBody>
          <a:bodyPr/>
          <a:lstStyle/>
          <a:p>
            <a:pPr>
              <a:lnSpc>
                <a:spcPts val="4200"/>
              </a:lnSpc>
            </a:pPr>
            <a:r>
              <a:rPr lang="en-US" b="1" smtClean="0">
                <a:solidFill>
                  <a:srgbClr val="F36F21"/>
                </a:solidFill>
              </a:rPr>
              <a:t>Cognition and Anxiety</a:t>
            </a:r>
          </a:p>
        </p:txBody>
      </p:sp>
      <p:sp>
        <p:nvSpPr>
          <p:cNvPr id="6" name="Rectangle 5"/>
          <p:cNvSpPr/>
          <p:nvPr/>
        </p:nvSpPr>
        <p:spPr>
          <a:xfrm>
            <a:off x="685800" y="1828800"/>
            <a:ext cx="1828800" cy="18288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0" y="1409700"/>
            <a:ext cx="4600575" cy="4495800"/>
          </a:xfrm>
        </p:spPr>
        <p:txBody>
          <a:bodyPr/>
          <a:lstStyle/>
          <a:p>
            <a:pPr>
              <a:lnSpc>
                <a:spcPts val="2600"/>
              </a:lnSpc>
              <a:buFont typeface="Wingdings" pitchFamily="2" charset="2"/>
              <a:buChar char="§"/>
            </a:pPr>
            <a:r>
              <a:rPr lang="en-US" sz="2800" b="1" smtClean="0"/>
              <a:t>Cognition</a:t>
            </a:r>
            <a:r>
              <a:rPr lang="en-US" sz="2800" smtClean="0"/>
              <a:t> includes worried thoughts, as well as interpretations, appraisals, beliefs, predictions, and ruminations. </a:t>
            </a:r>
          </a:p>
          <a:p>
            <a:pPr>
              <a:lnSpc>
                <a:spcPts val="2600"/>
              </a:lnSpc>
              <a:buFont typeface="Wingdings" pitchFamily="2" charset="2"/>
              <a:buChar char="§"/>
            </a:pPr>
            <a:r>
              <a:rPr lang="en-US" sz="2800" b="1" smtClean="0"/>
              <a:t>Cognition</a:t>
            </a:r>
            <a:r>
              <a:rPr lang="en-US" sz="2800" smtClean="0"/>
              <a:t> includes mental habits such as </a:t>
            </a:r>
            <a:r>
              <a:rPr lang="en-US" sz="2800" b="1" smtClean="0">
                <a:solidFill>
                  <a:srgbClr val="444EA2"/>
                </a:solidFill>
              </a:rPr>
              <a:t>hypervigilance</a:t>
            </a:r>
            <a:r>
              <a:rPr lang="en-US" sz="2800" smtClean="0"/>
              <a:t> (</a:t>
            </a:r>
            <a:r>
              <a:rPr lang="en-US" sz="2800" i="1" smtClean="0"/>
              <a:t>persistently watching out for danger)</a:t>
            </a:r>
            <a:r>
              <a:rPr lang="en-US" sz="2800" smtClean="0"/>
              <a:t>. This accompanies anxiety in PTSD.</a:t>
            </a:r>
          </a:p>
          <a:p>
            <a:pPr>
              <a:lnSpc>
                <a:spcPts val="2600"/>
              </a:lnSpc>
              <a:buFont typeface="Wingdings" pitchFamily="2" charset="2"/>
              <a:buChar char="§"/>
            </a:pPr>
            <a:r>
              <a:rPr lang="en-US" sz="2800" b="1" smtClean="0"/>
              <a:t>In anxiety disorders, such cognitions appear repeatedly and make anxiety worse.</a:t>
            </a:r>
          </a:p>
        </p:txBody>
      </p:sp>
    </p:spTree>
    <p:extLst>
      <p:ext uri="{BB962C8B-B14F-4D97-AF65-F5344CB8AC3E}">
        <p14:creationId xmlns:p14="http://schemas.microsoft.com/office/powerpoint/2010/main" val="2930155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92125" y="103188"/>
            <a:ext cx="8229600" cy="944562"/>
          </a:xfrm>
        </p:spPr>
        <p:txBody>
          <a:bodyPr/>
          <a:lstStyle/>
          <a:p>
            <a:pPr>
              <a:lnSpc>
                <a:spcPts val="4200"/>
              </a:lnSpc>
            </a:pPr>
            <a:r>
              <a:rPr lang="en-US" b="1" smtClean="0">
                <a:solidFill>
                  <a:srgbClr val="444EA2"/>
                </a:solidFill>
              </a:rPr>
              <a:t>Examples of Cognitions that can Worsen Anxiety:</a:t>
            </a:r>
          </a:p>
        </p:txBody>
      </p:sp>
      <p:sp>
        <p:nvSpPr>
          <p:cNvPr id="7" name="Freeform 6"/>
          <p:cNvSpPr/>
          <p:nvPr/>
        </p:nvSpPr>
        <p:spPr>
          <a:xfrm>
            <a:off x="1096963" y="1290638"/>
            <a:ext cx="6773862" cy="1174750"/>
          </a:xfrm>
          <a:custGeom>
            <a:avLst/>
            <a:gdLst>
              <a:gd name="connsiteX0" fmla="*/ 0 w 3368040"/>
              <a:gd name="connsiteY0" fmla="*/ 153494 h 920948"/>
              <a:gd name="connsiteX1" fmla="*/ 153494 w 3368040"/>
              <a:gd name="connsiteY1" fmla="*/ 0 h 920948"/>
              <a:gd name="connsiteX2" fmla="*/ 3214546 w 3368040"/>
              <a:gd name="connsiteY2" fmla="*/ 0 h 920948"/>
              <a:gd name="connsiteX3" fmla="*/ 3368040 w 3368040"/>
              <a:gd name="connsiteY3" fmla="*/ 153494 h 920948"/>
              <a:gd name="connsiteX4" fmla="*/ 3368040 w 3368040"/>
              <a:gd name="connsiteY4" fmla="*/ 767454 h 920948"/>
              <a:gd name="connsiteX5" fmla="*/ 3214546 w 3368040"/>
              <a:gd name="connsiteY5" fmla="*/ 920948 h 920948"/>
              <a:gd name="connsiteX6" fmla="*/ 153494 w 3368040"/>
              <a:gd name="connsiteY6" fmla="*/ 920948 h 920948"/>
              <a:gd name="connsiteX7" fmla="*/ 0 w 3368040"/>
              <a:gd name="connsiteY7" fmla="*/ 767454 h 920948"/>
              <a:gd name="connsiteX8" fmla="*/ 0 w 3368040"/>
              <a:gd name="connsiteY8" fmla="*/ 153494 h 9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8040" h="920948">
                <a:moveTo>
                  <a:pt x="0" y="153494"/>
                </a:moveTo>
                <a:cubicBezTo>
                  <a:pt x="0" y="68722"/>
                  <a:pt x="68722" y="0"/>
                  <a:pt x="153494" y="0"/>
                </a:cubicBezTo>
                <a:lnTo>
                  <a:pt x="3214546" y="0"/>
                </a:lnTo>
                <a:cubicBezTo>
                  <a:pt x="3299318" y="0"/>
                  <a:pt x="3368040" y="68722"/>
                  <a:pt x="3368040" y="153494"/>
                </a:cubicBezTo>
                <a:lnTo>
                  <a:pt x="3368040" y="767454"/>
                </a:lnTo>
                <a:cubicBezTo>
                  <a:pt x="3368040" y="852226"/>
                  <a:pt x="3299318" y="920948"/>
                  <a:pt x="3214546" y="920948"/>
                </a:cubicBezTo>
                <a:lnTo>
                  <a:pt x="153494" y="920948"/>
                </a:lnTo>
                <a:cubicBezTo>
                  <a:pt x="68722" y="920948"/>
                  <a:pt x="0" y="852226"/>
                  <a:pt x="0" y="767454"/>
                </a:cubicBezTo>
                <a:lnTo>
                  <a:pt x="0" y="153494"/>
                </a:lnTo>
                <a:close/>
              </a:path>
            </a:pathLst>
          </a:custGeom>
          <a:solidFill>
            <a:srgbClr val="F36F21">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5917" tIns="105917" rIns="105917" bIns="105917" spcCol="1270" anchor="ctr"/>
          <a:lstStyle/>
          <a:p>
            <a:pPr algn="ctr" defTabSz="711200">
              <a:lnSpc>
                <a:spcPts val="2600"/>
              </a:lnSpc>
              <a:spcAft>
                <a:spcPts val="0"/>
              </a:spcAft>
              <a:defRPr/>
            </a:pPr>
            <a:r>
              <a:rPr lang="en-US" sz="2800" b="1" dirty="0">
                <a:solidFill>
                  <a:srgbClr val="F8F6E3"/>
                </a:solidFill>
              </a:rPr>
              <a:t>Cognitive errors</a:t>
            </a:r>
            <a:r>
              <a:rPr lang="en-US" sz="2800" dirty="0">
                <a:solidFill>
                  <a:srgbClr val="F8F6E3"/>
                </a:solidFill>
              </a:rPr>
              <a:t>, such as believing that we can predict that bad events will happen</a:t>
            </a:r>
          </a:p>
        </p:txBody>
      </p:sp>
      <p:sp>
        <p:nvSpPr>
          <p:cNvPr id="8" name="Freeform 7"/>
          <p:cNvSpPr/>
          <p:nvPr/>
        </p:nvSpPr>
        <p:spPr>
          <a:xfrm>
            <a:off x="1096963" y="2693988"/>
            <a:ext cx="6773862" cy="1173162"/>
          </a:xfrm>
          <a:custGeom>
            <a:avLst/>
            <a:gdLst>
              <a:gd name="connsiteX0" fmla="*/ 0 w 3368040"/>
              <a:gd name="connsiteY0" fmla="*/ 153494 h 920948"/>
              <a:gd name="connsiteX1" fmla="*/ 153494 w 3368040"/>
              <a:gd name="connsiteY1" fmla="*/ 0 h 920948"/>
              <a:gd name="connsiteX2" fmla="*/ 3214546 w 3368040"/>
              <a:gd name="connsiteY2" fmla="*/ 0 h 920948"/>
              <a:gd name="connsiteX3" fmla="*/ 3368040 w 3368040"/>
              <a:gd name="connsiteY3" fmla="*/ 153494 h 920948"/>
              <a:gd name="connsiteX4" fmla="*/ 3368040 w 3368040"/>
              <a:gd name="connsiteY4" fmla="*/ 767454 h 920948"/>
              <a:gd name="connsiteX5" fmla="*/ 3214546 w 3368040"/>
              <a:gd name="connsiteY5" fmla="*/ 920948 h 920948"/>
              <a:gd name="connsiteX6" fmla="*/ 153494 w 3368040"/>
              <a:gd name="connsiteY6" fmla="*/ 920948 h 920948"/>
              <a:gd name="connsiteX7" fmla="*/ 0 w 3368040"/>
              <a:gd name="connsiteY7" fmla="*/ 767454 h 920948"/>
              <a:gd name="connsiteX8" fmla="*/ 0 w 3368040"/>
              <a:gd name="connsiteY8" fmla="*/ 153494 h 9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8040" h="920948">
                <a:moveTo>
                  <a:pt x="0" y="153494"/>
                </a:moveTo>
                <a:cubicBezTo>
                  <a:pt x="0" y="68722"/>
                  <a:pt x="68722" y="0"/>
                  <a:pt x="153494" y="0"/>
                </a:cubicBezTo>
                <a:lnTo>
                  <a:pt x="3214546" y="0"/>
                </a:lnTo>
                <a:cubicBezTo>
                  <a:pt x="3299318" y="0"/>
                  <a:pt x="3368040" y="68722"/>
                  <a:pt x="3368040" y="153494"/>
                </a:cubicBezTo>
                <a:lnTo>
                  <a:pt x="3368040" y="767454"/>
                </a:lnTo>
                <a:cubicBezTo>
                  <a:pt x="3368040" y="852226"/>
                  <a:pt x="3299318" y="920948"/>
                  <a:pt x="3214546" y="920948"/>
                </a:cubicBezTo>
                <a:lnTo>
                  <a:pt x="153494" y="920948"/>
                </a:lnTo>
                <a:cubicBezTo>
                  <a:pt x="68722" y="920948"/>
                  <a:pt x="0" y="852226"/>
                  <a:pt x="0" y="767454"/>
                </a:cubicBezTo>
                <a:lnTo>
                  <a:pt x="0" y="153494"/>
                </a:lnTo>
                <a:close/>
              </a:path>
            </a:pathLst>
          </a:custGeom>
          <a:solidFill>
            <a:srgbClr val="F36F21">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5917" tIns="105917" rIns="105917" bIns="105917" spcCol="1270" anchor="ctr"/>
          <a:lstStyle/>
          <a:p>
            <a:pPr algn="ctr" defTabSz="711200">
              <a:lnSpc>
                <a:spcPts val="2600"/>
              </a:lnSpc>
              <a:spcAft>
                <a:spcPts val="0"/>
              </a:spcAft>
              <a:defRPr/>
            </a:pPr>
            <a:r>
              <a:rPr lang="en-US" sz="2800" b="1" dirty="0">
                <a:solidFill>
                  <a:srgbClr val="F8F6E3"/>
                </a:solidFill>
              </a:rPr>
              <a:t>Irrational beliefs</a:t>
            </a:r>
            <a:r>
              <a:rPr lang="en-US" sz="2800" dirty="0">
                <a:solidFill>
                  <a:srgbClr val="F8F6E3"/>
                </a:solidFill>
              </a:rPr>
              <a:t>, such as “bad things don’t happen to good people, so if I was hurt, I must be bad”</a:t>
            </a:r>
          </a:p>
        </p:txBody>
      </p:sp>
      <p:sp>
        <p:nvSpPr>
          <p:cNvPr id="9" name="Freeform 8"/>
          <p:cNvSpPr/>
          <p:nvPr/>
        </p:nvSpPr>
        <p:spPr>
          <a:xfrm>
            <a:off x="1096963" y="4071938"/>
            <a:ext cx="6773862" cy="1173162"/>
          </a:xfrm>
          <a:custGeom>
            <a:avLst/>
            <a:gdLst>
              <a:gd name="connsiteX0" fmla="*/ 0 w 3368040"/>
              <a:gd name="connsiteY0" fmla="*/ 153494 h 920948"/>
              <a:gd name="connsiteX1" fmla="*/ 153494 w 3368040"/>
              <a:gd name="connsiteY1" fmla="*/ 0 h 920948"/>
              <a:gd name="connsiteX2" fmla="*/ 3214546 w 3368040"/>
              <a:gd name="connsiteY2" fmla="*/ 0 h 920948"/>
              <a:gd name="connsiteX3" fmla="*/ 3368040 w 3368040"/>
              <a:gd name="connsiteY3" fmla="*/ 153494 h 920948"/>
              <a:gd name="connsiteX4" fmla="*/ 3368040 w 3368040"/>
              <a:gd name="connsiteY4" fmla="*/ 767454 h 920948"/>
              <a:gd name="connsiteX5" fmla="*/ 3214546 w 3368040"/>
              <a:gd name="connsiteY5" fmla="*/ 920948 h 920948"/>
              <a:gd name="connsiteX6" fmla="*/ 153494 w 3368040"/>
              <a:gd name="connsiteY6" fmla="*/ 920948 h 920948"/>
              <a:gd name="connsiteX7" fmla="*/ 0 w 3368040"/>
              <a:gd name="connsiteY7" fmla="*/ 767454 h 920948"/>
              <a:gd name="connsiteX8" fmla="*/ 0 w 3368040"/>
              <a:gd name="connsiteY8" fmla="*/ 153494 h 9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8040" h="920948">
                <a:moveTo>
                  <a:pt x="0" y="153494"/>
                </a:moveTo>
                <a:cubicBezTo>
                  <a:pt x="0" y="68722"/>
                  <a:pt x="68722" y="0"/>
                  <a:pt x="153494" y="0"/>
                </a:cubicBezTo>
                <a:lnTo>
                  <a:pt x="3214546" y="0"/>
                </a:lnTo>
                <a:cubicBezTo>
                  <a:pt x="3299318" y="0"/>
                  <a:pt x="3368040" y="68722"/>
                  <a:pt x="3368040" y="153494"/>
                </a:cubicBezTo>
                <a:lnTo>
                  <a:pt x="3368040" y="767454"/>
                </a:lnTo>
                <a:cubicBezTo>
                  <a:pt x="3368040" y="852226"/>
                  <a:pt x="3299318" y="920948"/>
                  <a:pt x="3214546" y="920948"/>
                </a:cubicBezTo>
                <a:lnTo>
                  <a:pt x="153494" y="920948"/>
                </a:lnTo>
                <a:cubicBezTo>
                  <a:pt x="68722" y="920948"/>
                  <a:pt x="0" y="852226"/>
                  <a:pt x="0" y="767454"/>
                </a:cubicBezTo>
                <a:lnTo>
                  <a:pt x="0" y="153494"/>
                </a:lnTo>
                <a:close/>
              </a:path>
            </a:pathLst>
          </a:custGeom>
          <a:solidFill>
            <a:srgbClr val="F36F21">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5917" tIns="105917" rIns="105917" bIns="105917" spcCol="1270" anchor="ctr"/>
          <a:lstStyle/>
          <a:p>
            <a:pPr algn="ctr" defTabSz="711200">
              <a:lnSpc>
                <a:spcPts val="2600"/>
              </a:lnSpc>
              <a:spcAft>
                <a:spcPts val="0"/>
              </a:spcAft>
              <a:defRPr/>
            </a:pPr>
            <a:r>
              <a:rPr lang="en-US" sz="2800" b="1" dirty="0">
                <a:solidFill>
                  <a:srgbClr val="F8F6E3"/>
                </a:solidFill>
              </a:rPr>
              <a:t>Mistaken appraisals,</a:t>
            </a:r>
            <a:r>
              <a:rPr lang="en-US" sz="2800" dirty="0">
                <a:solidFill>
                  <a:srgbClr val="F8F6E3"/>
                </a:solidFill>
              </a:rPr>
              <a:t> such as seeing aches as diseases, noises as dangers, and strangers as threats</a:t>
            </a:r>
          </a:p>
        </p:txBody>
      </p:sp>
      <p:sp>
        <p:nvSpPr>
          <p:cNvPr id="10" name="Freeform 9"/>
          <p:cNvSpPr/>
          <p:nvPr/>
        </p:nvSpPr>
        <p:spPr>
          <a:xfrm>
            <a:off x="1096963" y="5440363"/>
            <a:ext cx="6773862" cy="1173162"/>
          </a:xfrm>
          <a:custGeom>
            <a:avLst/>
            <a:gdLst>
              <a:gd name="connsiteX0" fmla="*/ 0 w 3368040"/>
              <a:gd name="connsiteY0" fmla="*/ 153494 h 920948"/>
              <a:gd name="connsiteX1" fmla="*/ 153494 w 3368040"/>
              <a:gd name="connsiteY1" fmla="*/ 0 h 920948"/>
              <a:gd name="connsiteX2" fmla="*/ 3214546 w 3368040"/>
              <a:gd name="connsiteY2" fmla="*/ 0 h 920948"/>
              <a:gd name="connsiteX3" fmla="*/ 3368040 w 3368040"/>
              <a:gd name="connsiteY3" fmla="*/ 153494 h 920948"/>
              <a:gd name="connsiteX4" fmla="*/ 3368040 w 3368040"/>
              <a:gd name="connsiteY4" fmla="*/ 767454 h 920948"/>
              <a:gd name="connsiteX5" fmla="*/ 3214546 w 3368040"/>
              <a:gd name="connsiteY5" fmla="*/ 920948 h 920948"/>
              <a:gd name="connsiteX6" fmla="*/ 153494 w 3368040"/>
              <a:gd name="connsiteY6" fmla="*/ 920948 h 920948"/>
              <a:gd name="connsiteX7" fmla="*/ 0 w 3368040"/>
              <a:gd name="connsiteY7" fmla="*/ 767454 h 920948"/>
              <a:gd name="connsiteX8" fmla="*/ 0 w 3368040"/>
              <a:gd name="connsiteY8" fmla="*/ 153494 h 9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8040" h="920948">
                <a:moveTo>
                  <a:pt x="0" y="153494"/>
                </a:moveTo>
                <a:cubicBezTo>
                  <a:pt x="0" y="68722"/>
                  <a:pt x="68722" y="0"/>
                  <a:pt x="153494" y="0"/>
                </a:cubicBezTo>
                <a:lnTo>
                  <a:pt x="3214546" y="0"/>
                </a:lnTo>
                <a:cubicBezTo>
                  <a:pt x="3299318" y="0"/>
                  <a:pt x="3368040" y="68722"/>
                  <a:pt x="3368040" y="153494"/>
                </a:cubicBezTo>
                <a:lnTo>
                  <a:pt x="3368040" y="767454"/>
                </a:lnTo>
                <a:cubicBezTo>
                  <a:pt x="3368040" y="852226"/>
                  <a:pt x="3299318" y="920948"/>
                  <a:pt x="3214546" y="920948"/>
                </a:cubicBezTo>
                <a:lnTo>
                  <a:pt x="153494" y="920948"/>
                </a:lnTo>
                <a:cubicBezTo>
                  <a:pt x="68722" y="920948"/>
                  <a:pt x="0" y="852226"/>
                  <a:pt x="0" y="767454"/>
                </a:cubicBezTo>
                <a:lnTo>
                  <a:pt x="0" y="153494"/>
                </a:lnTo>
                <a:close/>
              </a:path>
            </a:pathLst>
          </a:custGeom>
          <a:solidFill>
            <a:srgbClr val="F36F21">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5917" tIns="105917" rIns="105917" bIns="105917" spcCol="1270" anchor="ctr"/>
          <a:lstStyle/>
          <a:p>
            <a:pPr algn="ctr" defTabSz="711200">
              <a:lnSpc>
                <a:spcPts val="2600"/>
              </a:lnSpc>
              <a:spcAft>
                <a:spcPts val="0"/>
              </a:spcAft>
              <a:defRPr/>
            </a:pPr>
            <a:r>
              <a:rPr lang="en-US" sz="2800" b="1" dirty="0">
                <a:solidFill>
                  <a:srgbClr val="F8F6E3"/>
                </a:solidFill>
              </a:rPr>
              <a:t>Misinterpretations</a:t>
            </a:r>
            <a:r>
              <a:rPr lang="en-US" sz="2800" dirty="0">
                <a:solidFill>
                  <a:srgbClr val="F8F6E3"/>
                </a:solidFill>
              </a:rPr>
              <a:t> of facial expressions and actions of others, such as thinking “they’re talking about me”</a:t>
            </a:r>
          </a:p>
        </p:txBody>
      </p:sp>
    </p:spTree>
    <p:extLst>
      <p:ext uri="{BB962C8B-B14F-4D97-AF65-F5344CB8AC3E}">
        <p14:creationId xmlns:p14="http://schemas.microsoft.com/office/powerpoint/2010/main" val="2218381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68288"/>
            <a:ext cx="8229600" cy="676275"/>
          </a:xfrm>
        </p:spPr>
        <p:txBody>
          <a:bodyPr/>
          <a:lstStyle/>
          <a:p>
            <a:r>
              <a:rPr lang="en-US" b="1" smtClean="0">
                <a:solidFill>
                  <a:srgbClr val="A0366C"/>
                </a:solidFill>
              </a:rPr>
              <a:t>Biology and Anxiety:</a:t>
            </a:r>
            <a:br>
              <a:rPr lang="en-US" b="1" smtClean="0">
                <a:solidFill>
                  <a:srgbClr val="A0366C"/>
                </a:solidFill>
              </a:rPr>
            </a:br>
            <a:r>
              <a:rPr lang="en-US" b="1" smtClean="0">
                <a:solidFill>
                  <a:srgbClr val="A0366C"/>
                </a:solidFill>
              </a:rPr>
              <a:t> An Evolutionary Perspective</a:t>
            </a:r>
          </a:p>
        </p:txBody>
      </p:sp>
      <p:sp>
        <p:nvSpPr>
          <p:cNvPr id="36867" name="Content Placeholder 2"/>
          <p:cNvSpPr>
            <a:spLocks noGrp="1"/>
          </p:cNvSpPr>
          <p:nvPr>
            <p:ph idx="1"/>
          </p:nvPr>
        </p:nvSpPr>
        <p:spPr>
          <a:xfrm>
            <a:off x="119063" y="3116263"/>
            <a:ext cx="8720137" cy="1739900"/>
          </a:xfrm>
          <a:solidFill>
            <a:schemeClr val="bg1"/>
          </a:solidFill>
          <a:ln w="19050">
            <a:solidFill>
              <a:srgbClr val="3AA082"/>
            </a:solidFill>
          </a:ln>
        </p:spPr>
        <p:txBody>
          <a:bodyPr/>
          <a:lstStyle/>
          <a:p>
            <a:pPr marL="0" indent="0">
              <a:lnSpc>
                <a:spcPts val="2600"/>
              </a:lnSpc>
              <a:spcBef>
                <a:spcPct val="0"/>
              </a:spcBef>
              <a:buFont typeface="Arial" charset="0"/>
              <a:buNone/>
            </a:pPr>
            <a:r>
              <a:rPr lang="en-US" sz="2600" b="1" smtClean="0"/>
              <a:t>3. Dangerous yet non-phobic subjects: </a:t>
            </a:r>
          </a:p>
          <a:p>
            <a:pPr marL="0" indent="0">
              <a:lnSpc>
                <a:spcPts val="2600"/>
              </a:lnSpc>
              <a:spcBef>
                <a:spcPct val="0"/>
              </a:spcBef>
              <a:buFont typeface="Arial" charset="0"/>
              <a:buNone/>
            </a:pPr>
            <a:r>
              <a:rPr lang="en-US" sz="2600" smtClean="0"/>
              <a:t>We are likely to become cautious about, but not phobic about:</a:t>
            </a:r>
          </a:p>
          <a:p>
            <a:pPr marL="0" indent="0" algn="ctr">
              <a:lnSpc>
                <a:spcPts val="2600"/>
              </a:lnSpc>
              <a:spcBef>
                <a:spcPct val="0"/>
              </a:spcBef>
              <a:buFont typeface="Arial" charset="0"/>
              <a:buNone/>
            </a:pPr>
            <a:r>
              <a:rPr lang="en-US" sz="2600" smtClean="0">
                <a:solidFill>
                  <a:srgbClr val="3AA082"/>
                </a:solidFill>
              </a:rPr>
              <a:t>Guns</a:t>
            </a:r>
          </a:p>
          <a:p>
            <a:pPr marL="0" indent="0" algn="ctr">
              <a:lnSpc>
                <a:spcPts val="2600"/>
              </a:lnSpc>
              <a:spcBef>
                <a:spcPct val="0"/>
              </a:spcBef>
              <a:buFont typeface="Arial" charset="0"/>
              <a:buNone/>
            </a:pPr>
            <a:r>
              <a:rPr lang="en-US" sz="2600" smtClean="0">
                <a:solidFill>
                  <a:srgbClr val="3AA082"/>
                </a:solidFill>
              </a:rPr>
              <a:t>Electric wiring</a:t>
            </a:r>
          </a:p>
          <a:p>
            <a:pPr marL="0" indent="0" algn="ctr">
              <a:lnSpc>
                <a:spcPts val="2600"/>
              </a:lnSpc>
              <a:spcBef>
                <a:spcPct val="0"/>
              </a:spcBef>
              <a:buFont typeface="Arial" charset="0"/>
              <a:buNone/>
            </a:pPr>
            <a:r>
              <a:rPr lang="en-US" sz="2600" smtClean="0">
                <a:solidFill>
                  <a:srgbClr val="3AA082"/>
                </a:solidFill>
              </a:rPr>
              <a:t>Cars</a:t>
            </a:r>
          </a:p>
        </p:txBody>
      </p:sp>
      <p:sp>
        <p:nvSpPr>
          <p:cNvPr id="4" name="Content Placeholder 2"/>
          <p:cNvSpPr txBox="1">
            <a:spLocks/>
          </p:cNvSpPr>
          <p:nvPr/>
        </p:nvSpPr>
        <p:spPr bwMode="auto">
          <a:xfrm>
            <a:off x="457200" y="4962525"/>
            <a:ext cx="8229600" cy="1895475"/>
          </a:xfrm>
          <a:prstGeom prst="rect">
            <a:avLst/>
          </a:prstGeom>
          <a:solidFill>
            <a:srgbClr val="A0366C"/>
          </a:solidFill>
          <a:ln w="9525">
            <a:noFill/>
            <a:miter lim="800000"/>
            <a:headEnd/>
            <a:tailEnd/>
          </a:ln>
        </p:spPr>
        <p:txBody>
          <a:bodyPr/>
          <a:lstStyle/>
          <a:p>
            <a:pPr marL="342900" indent="-342900" eaLnBrk="0" hangingPunct="0">
              <a:lnSpc>
                <a:spcPts val="2600"/>
              </a:lnSpc>
              <a:spcAft>
                <a:spcPts val="600"/>
              </a:spcAft>
              <a:buFont typeface="Wingdings" pitchFamily="2" charset="2"/>
              <a:buChar char="§"/>
            </a:pPr>
            <a:r>
              <a:rPr lang="en-US" sz="2800">
                <a:solidFill>
                  <a:srgbClr val="F8F6E3"/>
                </a:solidFill>
                <a:latin typeface="Calibri" pitchFamily="34" charset="0"/>
              </a:rPr>
              <a:t>Evolutionary psychologists believe that ancestors prone to fear the items on list #1 were less likely to die before reproducing.</a:t>
            </a:r>
          </a:p>
          <a:p>
            <a:pPr marL="342900" indent="-342900" eaLnBrk="0" hangingPunct="0">
              <a:lnSpc>
                <a:spcPts val="2600"/>
              </a:lnSpc>
              <a:spcAft>
                <a:spcPts val="600"/>
              </a:spcAft>
              <a:buFont typeface="Wingdings" pitchFamily="2" charset="2"/>
              <a:buChar char="§"/>
            </a:pPr>
            <a:r>
              <a:rPr lang="en-US" sz="2800">
                <a:solidFill>
                  <a:srgbClr val="F8F6E3"/>
                </a:solidFill>
                <a:latin typeface="Calibri" pitchFamily="34" charset="0"/>
              </a:rPr>
              <a:t>There has not been time for the innate fear of list #3 (the gun list) to spread in the population.</a:t>
            </a:r>
          </a:p>
        </p:txBody>
      </p:sp>
      <p:sp>
        <p:nvSpPr>
          <p:cNvPr id="5" name="Rectangle 4"/>
          <p:cNvSpPr/>
          <p:nvPr/>
        </p:nvSpPr>
        <p:spPr>
          <a:xfrm>
            <a:off x="119063" y="1327150"/>
            <a:ext cx="3824287" cy="1677988"/>
          </a:xfrm>
          <a:prstGeom prst="rect">
            <a:avLst/>
          </a:prstGeom>
          <a:solidFill>
            <a:schemeClr val="bg1"/>
          </a:solidFill>
          <a:ln w="19050">
            <a:solidFill>
              <a:srgbClr val="3AA082"/>
            </a:solidFill>
          </a:ln>
        </p:spPr>
        <p:txBody>
          <a:bodyPr/>
          <a:lstStyle/>
          <a:p>
            <a:pPr algn="r" eaLnBrk="0" hangingPunct="0">
              <a:lnSpc>
                <a:spcPts val="2600"/>
              </a:lnSpc>
              <a:spcBef>
                <a:spcPts val="0"/>
              </a:spcBef>
              <a:spcAft>
                <a:spcPts val="0"/>
              </a:spcAft>
              <a:defRPr/>
            </a:pPr>
            <a:r>
              <a:rPr lang="en-US" sz="2600" b="1" dirty="0">
                <a:solidFill>
                  <a:prstClr val="black"/>
                </a:solidFill>
                <a:latin typeface="+mn-lt"/>
                <a:cs typeface="+mn-cs"/>
              </a:rPr>
              <a:t>1. Human phobic objects:</a:t>
            </a:r>
            <a:r>
              <a:rPr lang="en-US" sz="2600" dirty="0">
                <a:solidFill>
                  <a:prstClr val="black"/>
                </a:solidFill>
                <a:latin typeface="+mn-lt"/>
                <a:cs typeface="+mn-cs"/>
              </a:rPr>
              <a:t> </a:t>
            </a:r>
          </a:p>
          <a:p>
            <a:pPr algn="r" eaLnBrk="0" hangingPunct="0">
              <a:lnSpc>
                <a:spcPts val="2600"/>
              </a:lnSpc>
              <a:spcBef>
                <a:spcPts val="0"/>
              </a:spcBef>
              <a:spcAft>
                <a:spcPts val="0"/>
              </a:spcAft>
              <a:defRPr/>
            </a:pPr>
            <a:r>
              <a:rPr lang="en-US" sz="2600" dirty="0">
                <a:solidFill>
                  <a:srgbClr val="3AA082"/>
                </a:solidFill>
                <a:latin typeface="+mn-lt"/>
                <a:cs typeface="+mn-cs"/>
              </a:rPr>
              <a:t>Snakes</a:t>
            </a:r>
          </a:p>
          <a:p>
            <a:pPr algn="r" eaLnBrk="0" hangingPunct="0">
              <a:lnSpc>
                <a:spcPts val="2600"/>
              </a:lnSpc>
              <a:spcBef>
                <a:spcPts val="0"/>
              </a:spcBef>
              <a:spcAft>
                <a:spcPts val="0"/>
              </a:spcAft>
              <a:defRPr/>
            </a:pPr>
            <a:r>
              <a:rPr lang="en-US" sz="2600" dirty="0">
                <a:solidFill>
                  <a:srgbClr val="3AA082"/>
                </a:solidFill>
                <a:latin typeface="+mn-lt"/>
                <a:cs typeface="+mn-cs"/>
              </a:rPr>
              <a:t>Heights</a:t>
            </a:r>
          </a:p>
          <a:p>
            <a:pPr algn="r" eaLnBrk="0" hangingPunct="0">
              <a:lnSpc>
                <a:spcPts val="2600"/>
              </a:lnSpc>
              <a:spcBef>
                <a:spcPts val="0"/>
              </a:spcBef>
              <a:spcAft>
                <a:spcPts val="0"/>
              </a:spcAft>
              <a:defRPr/>
            </a:pPr>
            <a:r>
              <a:rPr lang="en-US" sz="2600" dirty="0">
                <a:solidFill>
                  <a:srgbClr val="3AA082"/>
                </a:solidFill>
                <a:latin typeface="+mn-lt"/>
                <a:cs typeface="+mn-cs"/>
              </a:rPr>
              <a:t>Closed spaces</a:t>
            </a:r>
          </a:p>
          <a:p>
            <a:pPr algn="r" eaLnBrk="0" hangingPunct="0">
              <a:lnSpc>
                <a:spcPts val="2600"/>
              </a:lnSpc>
              <a:spcBef>
                <a:spcPts val="0"/>
              </a:spcBef>
              <a:spcAft>
                <a:spcPts val="0"/>
              </a:spcAft>
              <a:defRPr/>
            </a:pPr>
            <a:r>
              <a:rPr lang="en-US" sz="2600" dirty="0">
                <a:solidFill>
                  <a:srgbClr val="3AA082"/>
                </a:solidFill>
                <a:latin typeface="+mn-lt"/>
                <a:cs typeface="+mn-cs"/>
              </a:rPr>
              <a:t>Darkness</a:t>
            </a:r>
          </a:p>
        </p:txBody>
      </p:sp>
      <p:sp>
        <p:nvSpPr>
          <p:cNvPr id="6" name="Rectangle 5"/>
          <p:cNvSpPr/>
          <p:nvPr/>
        </p:nvSpPr>
        <p:spPr>
          <a:xfrm>
            <a:off x="4019550" y="1327150"/>
            <a:ext cx="4827588" cy="1677988"/>
          </a:xfrm>
          <a:prstGeom prst="rect">
            <a:avLst/>
          </a:prstGeom>
          <a:solidFill>
            <a:schemeClr val="bg1"/>
          </a:solidFill>
          <a:ln w="19050">
            <a:solidFill>
              <a:srgbClr val="3AA082"/>
            </a:solidFill>
          </a:ln>
        </p:spPr>
        <p:txBody>
          <a:bodyPr/>
          <a:lstStyle/>
          <a:p>
            <a:pPr eaLnBrk="0" hangingPunct="0">
              <a:lnSpc>
                <a:spcPts val="2600"/>
              </a:lnSpc>
              <a:spcBef>
                <a:spcPts val="0"/>
              </a:spcBef>
              <a:spcAft>
                <a:spcPts val="0"/>
              </a:spcAft>
              <a:defRPr/>
            </a:pPr>
            <a:r>
              <a:rPr lang="en-US" sz="2600" b="1" dirty="0">
                <a:solidFill>
                  <a:prstClr val="black"/>
                </a:solidFill>
                <a:latin typeface="+mn-lt"/>
                <a:cs typeface="+mn-cs"/>
              </a:rPr>
              <a:t>2. Similar but non-phobic objects:</a:t>
            </a:r>
            <a:r>
              <a:rPr lang="en-US" sz="2600" dirty="0">
                <a:solidFill>
                  <a:prstClr val="black"/>
                </a:solidFill>
                <a:latin typeface="+mn-lt"/>
                <a:cs typeface="+mn-cs"/>
              </a:rPr>
              <a:t> </a:t>
            </a:r>
          </a:p>
          <a:p>
            <a:pPr eaLnBrk="0" hangingPunct="0">
              <a:lnSpc>
                <a:spcPts val="2600"/>
              </a:lnSpc>
              <a:spcBef>
                <a:spcPts val="0"/>
              </a:spcBef>
              <a:spcAft>
                <a:spcPts val="0"/>
              </a:spcAft>
              <a:defRPr/>
            </a:pPr>
            <a:r>
              <a:rPr lang="en-US" sz="2600" dirty="0">
                <a:solidFill>
                  <a:srgbClr val="3AA082"/>
                </a:solidFill>
                <a:latin typeface="+mn-lt"/>
                <a:cs typeface="+mn-cs"/>
              </a:rPr>
              <a:t>Fish</a:t>
            </a:r>
          </a:p>
          <a:p>
            <a:pPr eaLnBrk="0" hangingPunct="0">
              <a:lnSpc>
                <a:spcPts val="2600"/>
              </a:lnSpc>
              <a:spcBef>
                <a:spcPts val="0"/>
              </a:spcBef>
              <a:spcAft>
                <a:spcPts val="0"/>
              </a:spcAft>
              <a:defRPr/>
            </a:pPr>
            <a:r>
              <a:rPr lang="en-US" sz="2600" dirty="0">
                <a:solidFill>
                  <a:srgbClr val="3AA082"/>
                </a:solidFill>
                <a:latin typeface="+mn-lt"/>
                <a:cs typeface="+mn-cs"/>
              </a:rPr>
              <a:t>Low places</a:t>
            </a:r>
          </a:p>
          <a:p>
            <a:pPr eaLnBrk="0" hangingPunct="0">
              <a:lnSpc>
                <a:spcPts val="2600"/>
              </a:lnSpc>
              <a:spcBef>
                <a:spcPts val="0"/>
              </a:spcBef>
              <a:spcAft>
                <a:spcPts val="0"/>
              </a:spcAft>
              <a:defRPr/>
            </a:pPr>
            <a:r>
              <a:rPr lang="en-US" sz="2600" dirty="0">
                <a:solidFill>
                  <a:srgbClr val="3AA082"/>
                </a:solidFill>
                <a:latin typeface="+mn-lt"/>
                <a:cs typeface="+mn-cs"/>
              </a:rPr>
              <a:t>Open spaces</a:t>
            </a:r>
          </a:p>
          <a:p>
            <a:pPr eaLnBrk="0" hangingPunct="0">
              <a:lnSpc>
                <a:spcPts val="2600"/>
              </a:lnSpc>
              <a:spcBef>
                <a:spcPts val="0"/>
              </a:spcBef>
              <a:spcAft>
                <a:spcPts val="0"/>
              </a:spcAft>
              <a:defRPr/>
            </a:pPr>
            <a:r>
              <a:rPr lang="en-US" sz="2600" dirty="0">
                <a:solidFill>
                  <a:srgbClr val="3AA082"/>
                </a:solidFill>
                <a:latin typeface="+mn-lt"/>
                <a:cs typeface="+mn-cs"/>
              </a:rPr>
              <a:t>Bright light</a:t>
            </a:r>
          </a:p>
        </p:txBody>
      </p:sp>
    </p:spTree>
    <p:extLst>
      <p:ext uri="{BB962C8B-B14F-4D97-AF65-F5344CB8AC3E}">
        <p14:creationId xmlns:p14="http://schemas.microsoft.com/office/powerpoint/2010/main" val="273379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879475"/>
          </a:xfrm>
          <a:solidFill>
            <a:srgbClr val="3AA082"/>
          </a:solidFill>
        </p:spPr>
        <p:txBody>
          <a:bodyPr/>
          <a:lstStyle/>
          <a:p>
            <a:pPr algn="l"/>
            <a:r>
              <a:rPr lang="en-US" b="1" smtClean="0">
                <a:solidFill>
                  <a:srgbClr val="F8F6E3"/>
                </a:solidFill>
              </a:rPr>
              <a:t>Biology and Anxiety: Genes</a:t>
            </a:r>
          </a:p>
        </p:txBody>
      </p:sp>
      <p:sp>
        <p:nvSpPr>
          <p:cNvPr id="3" name="Content Placeholder 2"/>
          <p:cNvSpPr>
            <a:spLocks noGrp="1"/>
          </p:cNvSpPr>
          <p:nvPr>
            <p:ph idx="1"/>
          </p:nvPr>
        </p:nvSpPr>
        <p:spPr>
          <a:xfrm>
            <a:off x="79375" y="1290638"/>
            <a:ext cx="3829050" cy="4484687"/>
          </a:xfrm>
        </p:spPr>
        <p:txBody>
          <a:bodyPr/>
          <a:lstStyle/>
          <a:p>
            <a:pPr>
              <a:lnSpc>
                <a:spcPts val="2600"/>
              </a:lnSpc>
              <a:buFont typeface="Wingdings" pitchFamily="2" charset="2"/>
              <a:buChar char="§"/>
            </a:pPr>
            <a:r>
              <a:rPr lang="en-US" sz="2800" smtClean="0"/>
              <a:t>Studies show that identical twins, even raised separately, develop similar phobias (more similar than two unrelated people).</a:t>
            </a:r>
          </a:p>
          <a:p>
            <a:pPr>
              <a:lnSpc>
                <a:spcPts val="2600"/>
              </a:lnSpc>
              <a:buFont typeface="Wingdings" pitchFamily="2" charset="2"/>
              <a:buChar char="§"/>
            </a:pPr>
            <a:r>
              <a:rPr lang="en-US" sz="2800" smtClean="0"/>
              <a:t>Some people seem to have an inborn high-strung temperament, while others are more easygoing.</a:t>
            </a:r>
          </a:p>
          <a:p>
            <a:pPr>
              <a:lnSpc>
                <a:spcPts val="2600"/>
              </a:lnSpc>
              <a:buFont typeface="Wingdings" pitchFamily="2" charset="2"/>
              <a:buChar char="§"/>
            </a:pPr>
            <a:r>
              <a:rPr lang="en-US" sz="2800" smtClean="0"/>
              <a:t>Temperament may be encoded in our genes.</a:t>
            </a:r>
          </a:p>
        </p:txBody>
      </p:sp>
      <p:sp>
        <p:nvSpPr>
          <p:cNvPr id="4" name="Content Placeholder 2"/>
          <p:cNvSpPr txBox="1">
            <a:spLocks/>
          </p:cNvSpPr>
          <p:nvPr/>
        </p:nvSpPr>
        <p:spPr bwMode="auto">
          <a:xfrm>
            <a:off x="4183063" y="879475"/>
            <a:ext cx="4960937" cy="5978525"/>
          </a:xfrm>
          <a:prstGeom prst="rect">
            <a:avLst/>
          </a:prstGeom>
          <a:solidFill>
            <a:srgbClr val="444EA2"/>
          </a:solidFill>
          <a:ln>
            <a:noFill/>
          </a:ln>
          <a:extLst/>
        </p:spPr>
        <p:txBody>
          <a:bodyPr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2600"/>
              </a:lnSpc>
              <a:spcBef>
                <a:spcPts val="0"/>
              </a:spcBef>
              <a:spcAft>
                <a:spcPts val="600"/>
              </a:spcAft>
              <a:buFont typeface="Arial" charset="0"/>
              <a:buNone/>
              <a:defRPr/>
            </a:pPr>
            <a:r>
              <a:rPr lang="en-US" b="1" dirty="0">
                <a:solidFill>
                  <a:srgbClr val="F8F6E3"/>
                </a:solidFill>
              </a:rPr>
              <a:t>Genes and Neurotransmitters</a:t>
            </a:r>
            <a:endParaRPr lang="en-US" b="1" dirty="0" smtClean="0">
              <a:solidFill>
                <a:srgbClr val="F8F6E3"/>
              </a:solidFill>
            </a:endParaRPr>
          </a:p>
          <a:p>
            <a:pPr>
              <a:lnSpc>
                <a:spcPts val="2600"/>
              </a:lnSpc>
              <a:spcBef>
                <a:spcPts val="0"/>
              </a:spcBef>
              <a:spcAft>
                <a:spcPts val="600"/>
              </a:spcAft>
              <a:buFont typeface="Wingdings" pitchFamily="2" charset="2"/>
              <a:buChar char="§"/>
              <a:defRPr/>
            </a:pPr>
            <a:r>
              <a:rPr lang="en-US" sz="2800" dirty="0" smtClean="0">
                <a:solidFill>
                  <a:srgbClr val="F8F6E3"/>
                </a:solidFill>
              </a:rPr>
              <a:t>Genes regulate levels of neurotransmitters.</a:t>
            </a:r>
          </a:p>
          <a:p>
            <a:pPr>
              <a:lnSpc>
                <a:spcPts val="2600"/>
              </a:lnSpc>
              <a:spcBef>
                <a:spcPts val="0"/>
              </a:spcBef>
              <a:spcAft>
                <a:spcPts val="600"/>
              </a:spcAft>
              <a:buFont typeface="Wingdings" pitchFamily="2" charset="2"/>
              <a:buChar char="§"/>
              <a:defRPr/>
            </a:pPr>
            <a:r>
              <a:rPr lang="en-US" sz="2800" dirty="0" smtClean="0">
                <a:solidFill>
                  <a:srgbClr val="F8F6E3"/>
                </a:solidFill>
              </a:rPr>
              <a:t>People with anxiety have problems with a </a:t>
            </a:r>
            <a:r>
              <a:rPr lang="en-US" sz="2800" b="1" dirty="0" smtClean="0">
                <a:solidFill>
                  <a:srgbClr val="F8F6E3"/>
                </a:solidFill>
              </a:rPr>
              <a:t>gene </a:t>
            </a:r>
            <a:r>
              <a:rPr lang="en-US" sz="2800" dirty="0" smtClean="0">
                <a:solidFill>
                  <a:srgbClr val="F8F6E3"/>
                </a:solidFill>
              </a:rPr>
              <a:t>associated with levels of </a:t>
            </a:r>
            <a:r>
              <a:rPr lang="en-US" sz="2800" b="1" dirty="0" smtClean="0">
                <a:solidFill>
                  <a:schemeClr val="accent6">
                    <a:lumMod val="60000"/>
                    <a:lumOff val="40000"/>
                  </a:schemeClr>
                </a:solidFill>
              </a:rPr>
              <a:t>serotonin</a:t>
            </a:r>
            <a:r>
              <a:rPr lang="en-US" sz="2800" dirty="0" smtClean="0">
                <a:solidFill>
                  <a:srgbClr val="F8F6E3"/>
                </a:solidFill>
              </a:rPr>
              <a:t>, a </a:t>
            </a:r>
            <a:r>
              <a:rPr lang="en-US" sz="2800" i="1" dirty="0" smtClean="0">
                <a:solidFill>
                  <a:srgbClr val="F8F6E3"/>
                </a:solidFill>
              </a:rPr>
              <a:t>neurotransmitter involved in regulating sleep and mood</a:t>
            </a:r>
            <a:r>
              <a:rPr lang="en-US" sz="2800" dirty="0" smtClean="0">
                <a:solidFill>
                  <a:srgbClr val="F8F6E3"/>
                </a:solidFill>
              </a:rPr>
              <a:t>. </a:t>
            </a:r>
          </a:p>
          <a:p>
            <a:pPr>
              <a:lnSpc>
                <a:spcPts val="2600"/>
              </a:lnSpc>
              <a:spcBef>
                <a:spcPts val="0"/>
              </a:spcBef>
              <a:spcAft>
                <a:spcPts val="600"/>
              </a:spcAft>
              <a:buFont typeface="Wingdings" pitchFamily="2" charset="2"/>
              <a:buChar char="§"/>
              <a:defRPr/>
            </a:pPr>
            <a:r>
              <a:rPr lang="en-US" sz="2800" dirty="0" smtClean="0">
                <a:solidFill>
                  <a:srgbClr val="F8F6E3"/>
                </a:solidFill>
              </a:rPr>
              <a:t>People with anxiety also have a </a:t>
            </a:r>
            <a:r>
              <a:rPr lang="en-US" sz="2800" b="1" dirty="0" smtClean="0">
                <a:solidFill>
                  <a:srgbClr val="F8F6E3"/>
                </a:solidFill>
              </a:rPr>
              <a:t>gene</a:t>
            </a:r>
            <a:r>
              <a:rPr lang="en-US" sz="2800" dirty="0" smtClean="0">
                <a:solidFill>
                  <a:srgbClr val="F8F6E3"/>
                </a:solidFill>
              </a:rPr>
              <a:t> that triggers high levels of </a:t>
            </a:r>
            <a:r>
              <a:rPr lang="en-US" sz="2800" b="1" dirty="0" smtClean="0">
                <a:solidFill>
                  <a:schemeClr val="accent6">
                    <a:lumMod val="60000"/>
                    <a:lumOff val="40000"/>
                  </a:schemeClr>
                </a:solidFill>
              </a:rPr>
              <a:t>glutamate</a:t>
            </a:r>
            <a:r>
              <a:rPr lang="en-US" sz="2800" dirty="0" smtClean="0">
                <a:solidFill>
                  <a:srgbClr val="F8F6E3"/>
                </a:solidFill>
              </a:rPr>
              <a:t>, an </a:t>
            </a:r>
            <a:r>
              <a:rPr lang="en-US" sz="2800" i="1" dirty="0" smtClean="0">
                <a:solidFill>
                  <a:srgbClr val="F8F6E3"/>
                </a:solidFill>
              </a:rPr>
              <a:t>excitatory neurotransmitter involved in the brain’s alarm centers</a:t>
            </a:r>
            <a:r>
              <a:rPr lang="en-US" sz="2800" dirty="0" smtClean="0">
                <a:solidFill>
                  <a:srgbClr val="F8F6E3"/>
                </a:solidFill>
              </a:rPr>
              <a:t>.</a:t>
            </a:r>
          </a:p>
          <a:p>
            <a:pPr>
              <a:lnSpc>
                <a:spcPts val="2600"/>
              </a:lnSpc>
              <a:spcBef>
                <a:spcPts val="0"/>
              </a:spcBef>
              <a:spcAft>
                <a:spcPts val="600"/>
              </a:spcAft>
              <a:buFont typeface="Wingdings" pitchFamily="2" charset="2"/>
              <a:buChar char="§"/>
              <a:defRPr/>
            </a:pPr>
            <a:endParaRPr lang="en-US" sz="2800" dirty="0">
              <a:solidFill>
                <a:srgbClr val="F8F6E3"/>
              </a:solidFill>
            </a:endParaRPr>
          </a:p>
        </p:txBody>
      </p:sp>
    </p:spTree>
    <p:extLst>
      <p:ext uri="{BB962C8B-B14F-4D97-AF65-F5344CB8AC3E}">
        <p14:creationId xmlns:p14="http://schemas.microsoft.com/office/powerpoint/2010/main" val="2349985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500"/>
                                        <p:tgtEl>
                                          <p:spTgt spid="4">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2275" y="0"/>
            <a:ext cx="8307388" cy="1143000"/>
          </a:xfrm>
        </p:spPr>
        <p:txBody>
          <a:bodyPr/>
          <a:lstStyle/>
          <a:p>
            <a:pPr>
              <a:lnSpc>
                <a:spcPts val="4000"/>
              </a:lnSpc>
            </a:pPr>
            <a:r>
              <a:rPr lang="en-US" b="1" smtClean="0">
                <a:solidFill>
                  <a:srgbClr val="3AA082"/>
                </a:solidFill>
              </a:rPr>
              <a:t>Biology and Anxiety: The Brain</a:t>
            </a:r>
          </a:p>
        </p:txBody>
      </p:sp>
      <p:sp>
        <p:nvSpPr>
          <p:cNvPr id="3" name="Content Placeholder 2"/>
          <p:cNvSpPr>
            <a:spLocks noGrp="1"/>
          </p:cNvSpPr>
          <p:nvPr>
            <p:ph idx="1"/>
          </p:nvPr>
        </p:nvSpPr>
        <p:spPr>
          <a:xfrm>
            <a:off x="176213" y="1392238"/>
            <a:ext cx="3678237" cy="4602162"/>
          </a:xfrm>
        </p:spPr>
        <p:txBody>
          <a:bodyPr/>
          <a:lstStyle/>
          <a:p>
            <a:pPr>
              <a:lnSpc>
                <a:spcPts val="2600"/>
              </a:lnSpc>
              <a:buFont typeface="Wingdings" pitchFamily="2" charset="2"/>
              <a:buChar char="§"/>
            </a:pPr>
            <a:r>
              <a:rPr lang="en-US" sz="2800" smtClean="0"/>
              <a:t>Traumatic experiences can burn fear circuits into the amygdala; these  circuits are later triggered and activated.</a:t>
            </a:r>
          </a:p>
          <a:p>
            <a:pPr>
              <a:lnSpc>
                <a:spcPts val="2600"/>
              </a:lnSpc>
              <a:buFont typeface="Wingdings" pitchFamily="2" charset="2"/>
              <a:buChar char="§"/>
            </a:pPr>
            <a:r>
              <a:rPr lang="en-US" sz="2800" smtClean="0"/>
              <a:t>Anxiety disorders include overarousal of brain areas involved in impulse control and habitual behaviors.</a:t>
            </a:r>
          </a:p>
        </p:txBody>
      </p:sp>
      <p:sp>
        <p:nvSpPr>
          <p:cNvPr id="5" name="TextBox 4"/>
          <p:cNvSpPr txBox="1">
            <a:spLocks noChangeArrowheads="1"/>
          </p:cNvSpPr>
          <p:nvPr/>
        </p:nvSpPr>
        <p:spPr bwMode="auto">
          <a:xfrm>
            <a:off x="4095750" y="5110163"/>
            <a:ext cx="4933950" cy="1603375"/>
          </a:xfrm>
          <a:prstGeom prst="rect">
            <a:avLst/>
          </a:prstGeom>
          <a:noFill/>
          <a:ln w="9525">
            <a:noFill/>
            <a:miter lim="800000"/>
            <a:headEnd/>
            <a:tailEnd/>
          </a:ln>
        </p:spPr>
        <p:txBody>
          <a:bodyPr/>
          <a:lstStyle/>
          <a:p>
            <a:pPr eaLnBrk="0" hangingPunct="0">
              <a:lnSpc>
                <a:spcPts val="2600"/>
              </a:lnSpc>
              <a:spcBef>
                <a:spcPct val="20000"/>
              </a:spcBef>
              <a:buFont typeface="Wingdings" pitchFamily="2" charset="2"/>
              <a:buNone/>
            </a:pPr>
            <a:r>
              <a:rPr lang="en-US" sz="2800">
                <a:solidFill>
                  <a:srgbClr val="3AA082"/>
                </a:solidFill>
                <a:latin typeface="Calibri" pitchFamily="34" charset="0"/>
              </a:rPr>
              <a:t>The OCD brain shows extra activity in the ACC, which monitors our actions and checks for errors.</a:t>
            </a:r>
          </a:p>
        </p:txBody>
      </p:sp>
      <p:sp>
        <p:nvSpPr>
          <p:cNvPr id="6" name="TextBox 5"/>
          <p:cNvSpPr txBox="1">
            <a:spLocks noChangeArrowheads="1"/>
          </p:cNvSpPr>
          <p:nvPr/>
        </p:nvSpPr>
        <p:spPr bwMode="auto">
          <a:xfrm>
            <a:off x="4575175" y="6364288"/>
            <a:ext cx="4454525" cy="400050"/>
          </a:xfrm>
          <a:prstGeom prst="rect">
            <a:avLst/>
          </a:prstGeom>
          <a:noFill/>
          <a:ln w="9525">
            <a:noFill/>
            <a:miter lim="800000"/>
            <a:headEnd/>
            <a:tailEnd/>
          </a:ln>
        </p:spPr>
        <p:txBody>
          <a:bodyPr>
            <a:spAutoFit/>
          </a:bodyPr>
          <a:lstStyle/>
          <a:p>
            <a:r>
              <a:rPr lang="en-US" sz="2000"/>
              <a:t>ACC = </a:t>
            </a:r>
            <a:r>
              <a:rPr lang="en-US" sz="2000" i="1"/>
              <a:t>anterior cingulate gyrus</a:t>
            </a:r>
            <a:endParaRPr lang="en-US" sz="2000"/>
          </a:p>
        </p:txBody>
      </p:sp>
      <p:pic>
        <p:nvPicPr>
          <p:cNvPr id="2050" name="Picture 2"/>
          <p:cNvPicPr>
            <a:picLocks noChangeAspect="1" noChangeArrowheads="1"/>
          </p:cNvPicPr>
          <p:nvPr/>
        </p:nvPicPr>
        <p:blipFill rotWithShape="1">
          <a:blip r:embed="rId3" cstate="print"/>
          <a:srcRect l="2013"/>
          <a:stretch/>
        </p:blipFill>
        <p:spPr bwMode="auto">
          <a:xfrm>
            <a:off x="3981450" y="1009650"/>
            <a:ext cx="5048250" cy="397510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18188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1143000"/>
          </a:xfrm>
          <a:solidFill>
            <a:srgbClr val="A0366C"/>
          </a:solidFill>
        </p:spPr>
        <p:txBody>
          <a:bodyPr/>
          <a:lstStyle/>
          <a:p>
            <a:pPr algn="l"/>
            <a:r>
              <a:rPr lang="en-US" b="1" smtClean="0">
                <a:solidFill>
                  <a:srgbClr val="F8F6E3"/>
                </a:solidFill>
              </a:rPr>
              <a:t>Mood Disorders </a:t>
            </a:r>
          </a:p>
        </p:txBody>
      </p:sp>
      <p:pic>
        <p:nvPicPr>
          <p:cNvPr id="3074" name="Picture 2"/>
          <p:cNvPicPr>
            <a:picLocks noChangeAspect="1" noChangeArrowheads="1"/>
          </p:cNvPicPr>
          <p:nvPr/>
        </p:nvPicPr>
        <p:blipFill>
          <a:blip r:embed="rId3" cstate="print"/>
          <a:srcRect/>
          <a:stretch>
            <a:fillRect/>
          </a:stretch>
        </p:blipFill>
        <p:spPr bwMode="auto">
          <a:xfrm>
            <a:off x="5926138" y="333375"/>
            <a:ext cx="2457450" cy="4133850"/>
          </a:xfrm>
          <a:prstGeom prst="rect">
            <a:avLst/>
          </a:prstGeom>
          <a:ln>
            <a:noFill/>
          </a:ln>
          <a:effectLst>
            <a:outerShdw blurRad="292100" dist="139700" dir="2700000" algn="tl" rotWithShape="0">
              <a:srgbClr val="333333">
                <a:alpha val="65000"/>
              </a:srgbClr>
            </a:outerShdw>
          </a:effectLst>
          <a:extLst/>
        </p:spPr>
      </p:pic>
      <p:pic>
        <p:nvPicPr>
          <p:cNvPr id="3075" name="Picture 3"/>
          <p:cNvPicPr>
            <a:picLocks noChangeAspect="1" noChangeArrowheads="1"/>
          </p:cNvPicPr>
          <p:nvPr/>
        </p:nvPicPr>
        <p:blipFill>
          <a:blip r:embed="rId4" cstate="print"/>
          <a:srcRect/>
          <a:stretch>
            <a:fillRect/>
          </a:stretch>
        </p:blipFill>
        <p:spPr bwMode="auto">
          <a:xfrm>
            <a:off x="0" y="3876675"/>
            <a:ext cx="4019550" cy="2981325"/>
          </a:xfrm>
          <a:prstGeom prst="rect">
            <a:avLst/>
          </a:prstGeom>
          <a:noFill/>
          <a:ln w="9525">
            <a:noFill/>
            <a:miter lim="800000"/>
            <a:headEnd/>
            <a:tailEnd/>
          </a:ln>
        </p:spPr>
      </p:pic>
      <p:sp>
        <p:nvSpPr>
          <p:cNvPr id="4" name="Rectangle 3"/>
          <p:cNvSpPr/>
          <p:nvPr/>
        </p:nvSpPr>
        <p:spPr>
          <a:xfrm>
            <a:off x="430213" y="1557338"/>
            <a:ext cx="5495925" cy="1598612"/>
          </a:xfrm>
          <a:prstGeom prst="rect">
            <a:avLst/>
          </a:prstGeom>
        </p:spPr>
        <p:txBody>
          <a:bodyPr>
            <a:spAutoFit/>
          </a:bodyPr>
          <a:lstStyle/>
          <a:p>
            <a:pPr eaLnBrk="0" hangingPunct="0">
              <a:lnSpc>
                <a:spcPts val="2600"/>
              </a:lnSpc>
              <a:spcBef>
                <a:spcPct val="20000"/>
              </a:spcBef>
              <a:defRPr/>
            </a:pPr>
            <a:r>
              <a:rPr lang="en-US" sz="2800" dirty="0">
                <a:solidFill>
                  <a:prstClr val="black"/>
                </a:solidFill>
                <a:latin typeface="+mn-lt"/>
                <a:cs typeface="+mn-cs"/>
              </a:rPr>
              <a:t>Major depressive disorder [MDD] is:</a:t>
            </a:r>
          </a:p>
          <a:p>
            <a:pPr marL="742950" lvl="1" indent="-285750" eaLnBrk="0" hangingPunct="0">
              <a:lnSpc>
                <a:spcPts val="2600"/>
              </a:lnSpc>
              <a:spcBef>
                <a:spcPct val="20000"/>
              </a:spcBef>
              <a:buFont typeface="Wingdings" pitchFamily="2" charset="2"/>
              <a:buChar char="§"/>
              <a:defRPr/>
            </a:pPr>
            <a:r>
              <a:rPr lang="en-US" sz="2800" dirty="0">
                <a:solidFill>
                  <a:prstClr val="black"/>
                </a:solidFill>
                <a:latin typeface="+mn-lt"/>
                <a:cs typeface="+mn-cs"/>
              </a:rPr>
              <a:t>more than just feeling “down.” </a:t>
            </a:r>
          </a:p>
          <a:p>
            <a:pPr marL="742950" lvl="1" indent="-285750" eaLnBrk="0" hangingPunct="0">
              <a:lnSpc>
                <a:spcPts val="2600"/>
              </a:lnSpc>
              <a:spcBef>
                <a:spcPct val="20000"/>
              </a:spcBef>
              <a:buFont typeface="Wingdings" pitchFamily="2" charset="2"/>
              <a:buChar char="§"/>
              <a:defRPr/>
            </a:pPr>
            <a:r>
              <a:rPr lang="en-US" sz="2800" dirty="0">
                <a:solidFill>
                  <a:prstClr val="black"/>
                </a:solidFill>
                <a:latin typeface="+mn-lt"/>
                <a:cs typeface="+mn-cs"/>
              </a:rPr>
              <a:t>more than just feeling sad about something.</a:t>
            </a:r>
          </a:p>
        </p:txBody>
      </p:sp>
      <p:sp>
        <p:nvSpPr>
          <p:cNvPr id="3" name="Content Placeholder 2"/>
          <p:cNvSpPr>
            <a:spLocks noGrp="1"/>
          </p:cNvSpPr>
          <p:nvPr>
            <p:ph idx="1"/>
          </p:nvPr>
        </p:nvSpPr>
        <p:spPr>
          <a:xfrm>
            <a:off x="3079750" y="4629150"/>
            <a:ext cx="6172200" cy="1920875"/>
          </a:xfrm>
        </p:spPr>
        <p:txBody>
          <a:bodyPr/>
          <a:lstStyle/>
          <a:p>
            <a:pPr marL="0" indent="0">
              <a:lnSpc>
                <a:spcPts val="2600"/>
              </a:lnSpc>
              <a:buFont typeface="Arial" charset="0"/>
              <a:buNone/>
            </a:pPr>
            <a:r>
              <a:rPr lang="en-US" sz="2800" smtClean="0"/>
              <a:t>Bipolar disorder is: </a:t>
            </a:r>
          </a:p>
          <a:p>
            <a:pPr lvl="1">
              <a:lnSpc>
                <a:spcPts val="2600"/>
              </a:lnSpc>
              <a:buFont typeface="Wingdings" pitchFamily="2" charset="2"/>
              <a:buChar char="§"/>
            </a:pPr>
            <a:r>
              <a:rPr lang="en-US" smtClean="0"/>
              <a:t>more than “mood swings.” </a:t>
            </a:r>
          </a:p>
          <a:p>
            <a:pPr lvl="1">
              <a:lnSpc>
                <a:spcPts val="2600"/>
              </a:lnSpc>
              <a:buFont typeface="Wingdings" pitchFamily="2" charset="2"/>
              <a:buChar char="§"/>
            </a:pPr>
            <a:r>
              <a:rPr lang="en-US" smtClean="0"/>
              <a:t>depression plus the problematic overly “up” mood called “mania.”</a:t>
            </a:r>
          </a:p>
        </p:txBody>
      </p:sp>
    </p:spTree>
    <p:extLst>
      <p:ext uri="{BB962C8B-B14F-4D97-AF65-F5344CB8AC3E}">
        <p14:creationId xmlns:p14="http://schemas.microsoft.com/office/powerpoint/2010/main" val="2579371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michael\Documents\CityStyle\Worth Publishers\Myers\Single Purchase RFs ©2002 to ©2010\DSP0012457.jpg"/>
          <p:cNvPicPr>
            <a:picLocks noChangeAspect="1" noChangeArrowheads="1"/>
          </p:cNvPicPr>
          <p:nvPr/>
        </p:nvPicPr>
        <p:blipFill>
          <a:blip r:embed="rId3" cstate="print"/>
          <a:srcRect r="11497"/>
          <a:stretch>
            <a:fillRect/>
          </a:stretch>
        </p:blipFill>
        <p:spPr bwMode="auto">
          <a:xfrm>
            <a:off x="0" y="0"/>
            <a:ext cx="9144000" cy="6858000"/>
          </a:xfrm>
          <a:prstGeom prst="rect">
            <a:avLst/>
          </a:prstGeom>
          <a:noFill/>
          <a:ln w="9525">
            <a:noFill/>
            <a:miter lim="800000"/>
            <a:headEnd/>
            <a:tailEnd/>
          </a:ln>
        </p:spPr>
      </p:pic>
      <p:sp>
        <p:nvSpPr>
          <p:cNvPr id="40963" name="Title 1"/>
          <p:cNvSpPr>
            <a:spLocks noGrp="1"/>
          </p:cNvSpPr>
          <p:nvPr>
            <p:ph type="title"/>
          </p:nvPr>
        </p:nvSpPr>
        <p:spPr>
          <a:xfrm>
            <a:off x="0" y="274638"/>
            <a:ext cx="9144000" cy="944562"/>
          </a:xfrm>
        </p:spPr>
        <p:txBody>
          <a:bodyPr/>
          <a:lstStyle/>
          <a:p>
            <a:r>
              <a:rPr lang="en-US" b="1" smtClean="0">
                <a:solidFill>
                  <a:srgbClr val="F8F6E3"/>
                </a:solidFill>
              </a:rPr>
              <a:t>Criteria of Major Depressive Disorders</a:t>
            </a:r>
          </a:p>
        </p:txBody>
      </p:sp>
      <p:sp>
        <p:nvSpPr>
          <p:cNvPr id="3" name="Content Placeholder 2"/>
          <p:cNvSpPr>
            <a:spLocks noGrp="1"/>
          </p:cNvSpPr>
          <p:nvPr>
            <p:ph idx="1"/>
          </p:nvPr>
        </p:nvSpPr>
        <p:spPr>
          <a:xfrm>
            <a:off x="492125" y="2563813"/>
            <a:ext cx="8423275" cy="4019550"/>
          </a:xfrm>
          <a:solidFill>
            <a:srgbClr val="F8F6E3">
              <a:alpha val="58823"/>
            </a:srgbClr>
          </a:solidFill>
        </p:spPr>
        <p:txBody>
          <a:bodyPr/>
          <a:lstStyle/>
          <a:p>
            <a:pPr>
              <a:lnSpc>
                <a:spcPts val="2600"/>
              </a:lnSpc>
              <a:spcBef>
                <a:spcPct val="0"/>
              </a:spcBef>
              <a:spcAft>
                <a:spcPts val="600"/>
              </a:spcAft>
              <a:buClr>
                <a:schemeClr val="tx1"/>
              </a:buClr>
              <a:buFont typeface="Wingdings" pitchFamily="2" charset="2"/>
              <a:buChar char="§"/>
            </a:pPr>
            <a:r>
              <a:rPr lang="en-US" sz="2800" b="1" smtClean="0">
                <a:solidFill>
                  <a:srgbClr val="444EA2"/>
                </a:solidFill>
              </a:rPr>
              <a:t>Depressed mood most of the day, and/or</a:t>
            </a:r>
          </a:p>
          <a:p>
            <a:pPr>
              <a:lnSpc>
                <a:spcPts val="2600"/>
              </a:lnSpc>
              <a:spcBef>
                <a:spcPct val="0"/>
              </a:spcBef>
              <a:spcAft>
                <a:spcPts val="600"/>
              </a:spcAft>
              <a:buClr>
                <a:schemeClr val="tx1"/>
              </a:buClr>
              <a:buFont typeface="Wingdings" pitchFamily="2" charset="2"/>
              <a:buChar char="§"/>
            </a:pPr>
            <a:r>
              <a:rPr lang="en-US" sz="2800" b="1" smtClean="0">
                <a:solidFill>
                  <a:srgbClr val="444EA2"/>
                </a:solidFill>
              </a:rPr>
              <a:t>Markedly diminished interest or pleasure in activities </a:t>
            </a:r>
          </a:p>
          <a:p>
            <a:pPr>
              <a:lnSpc>
                <a:spcPts val="2600"/>
              </a:lnSpc>
              <a:spcBef>
                <a:spcPct val="0"/>
              </a:spcBef>
              <a:spcAft>
                <a:spcPts val="600"/>
              </a:spcAft>
              <a:buClr>
                <a:schemeClr val="tx1"/>
              </a:buClr>
              <a:buFont typeface="Wingdings" pitchFamily="2" charset="2"/>
              <a:buChar char="§"/>
            </a:pPr>
            <a:r>
              <a:rPr lang="en-US" sz="2800" smtClean="0"/>
              <a:t>Significant increase or decrease in appetite or weight</a:t>
            </a:r>
          </a:p>
          <a:p>
            <a:pPr>
              <a:lnSpc>
                <a:spcPts val="2600"/>
              </a:lnSpc>
              <a:spcBef>
                <a:spcPct val="0"/>
              </a:spcBef>
              <a:spcAft>
                <a:spcPts val="600"/>
              </a:spcAft>
              <a:buClr>
                <a:schemeClr val="tx1"/>
              </a:buClr>
              <a:buFont typeface="Wingdings" pitchFamily="2" charset="2"/>
              <a:buChar char="§"/>
            </a:pPr>
            <a:r>
              <a:rPr lang="en-US" sz="2800" smtClean="0"/>
              <a:t>Insomnia, sleeping too much, or disrupted sleep </a:t>
            </a:r>
          </a:p>
          <a:p>
            <a:pPr>
              <a:lnSpc>
                <a:spcPts val="2600"/>
              </a:lnSpc>
              <a:spcBef>
                <a:spcPct val="0"/>
              </a:spcBef>
              <a:spcAft>
                <a:spcPts val="600"/>
              </a:spcAft>
              <a:buClr>
                <a:schemeClr val="tx1"/>
              </a:buClr>
              <a:buFont typeface="Wingdings" pitchFamily="2" charset="2"/>
              <a:buChar char="§"/>
            </a:pPr>
            <a:r>
              <a:rPr lang="en-US" sz="2800" smtClean="0"/>
              <a:t>Lethargy, or physical agitation </a:t>
            </a:r>
          </a:p>
          <a:p>
            <a:pPr>
              <a:lnSpc>
                <a:spcPts val="2600"/>
              </a:lnSpc>
              <a:spcBef>
                <a:spcPct val="0"/>
              </a:spcBef>
              <a:spcAft>
                <a:spcPts val="600"/>
              </a:spcAft>
              <a:buClr>
                <a:schemeClr val="tx1"/>
              </a:buClr>
              <a:buFont typeface="Wingdings" pitchFamily="2" charset="2"/>
              <a:buChar char="§"/>
            </a:pPr>
            <a:r>
              <a:rPr lang="en-US" sz="2800" smtClean="0"/>
              <a:t>Fatigue or loss of energy nearly every day </a:t>
            </a:r>
          </a:p>
          <a:p>
            <a:pPr>
              <a:lnSpc>
                <a:spcPts val="2600"/>
              </a:lnSpc>
              <a:spcBef>
                <a:spcPct val="0"/>
              </a:spcBef>
              <a:spcAft>
                <a:spcPts val="600"/>
              </a:spcAft>
              <a:buClr>
                <a:schemeClr val="tx1"/>
              </a:buClr>
              <a:buFont typeface="Wingdings" pitchFamily="2" charset="2"/>
              <a:buChar char="§"/>
            </a:pPr>
            <a:r>
              <a:rPr lang="en-US" sz="2800" smtClean="0"/>
              <a:t>Worthlessness, or excessive/inappropriate guilt </a:t>
            </a:r>
          </a:p>
          <a:p>
            <a:pPr>
              <a:lnSpc>
                <a:spcPts val="2600"/>
              </a:lnSpc>
              <a:spcBef>
                <a:spcPct val="0"/>
              </a:spcBef>
              <a:spcAft>
                <a:spcPts val="600"/>
              </a:spcAft>
              <a:buClr>
                <a:schemeClr val="tx1"/>
              </a:buClr>
              <a:buFont typeface="Wingdings" pitchFamily="2" charset="2"/>
              <a:buChar char="§"/>
            </a:pPr>
            <a:r>
              <a:rPr lang="en-US" sz="2800" smtClean="0"/>
              <a:t>Daily problems in thinking, concentrating, and/or making decisions </a:t>
            </a:r>
          </a:p>
          <a:p>
            <a:pPr>
              <a:lnSpc>
                <a:spcPts val="2600"/>
              </a:lnSpc>
              <a:spcBef>
                <a:spcPct val="0"/>
              </a:spcBef>
              <a:spcAft>
                <a:spcPts val="600"/>
              </a:spcAft>
              <a:buClr>
                <a:schemeClr val="tx1"/>
              </a:buClr>
              <a:buFont typeface="Wingdings" pitchFamily="2" charset="2"/>
              <a:buChar char="§"/>
            </a:pPr>
            <a:r>
              <a:rPr lang="en-US" sz="2800" smtClean="0"/>
              <a:t>Recurring thoughts of death and suicide </a:t>
            </a:r>
          </a:p>
        </p:txBody>
      </p:sp>
      <p:sp>
        <p:nvSpPr>
          <p:cNvPr id="4" name="Rectangle 3"/>
          <p:cNvSpPr>
            <a:spLocks noChangeArrowheads="1"/>
          </p:cNvSpPr>
          <p:nvPr/>
        </p:nvSpPr>
        <p:spPr bwMode="auto">
          <a:xfrm>
            <a:off x="466725" y="1165225"/>
            <a:ext cx="8677275" cy="1400175"/>
          </a:xfrm>
          <a:prstGeom prst="rect">
            <a:avLst/>
          </a:prstGeom>
          <a:noFill/>
          <a:ln w="9525">
            <a:noFill/>
            <a:miter lim="800000"/>
            <a:headEnd/>
            <a:tailEnd/>
          </a:ln>
        </p:spPr>
        <p:txBody>
          <a:bodyPr>
            <a:spAutoFit/>
          </a:bodyPr>
          <a:lstStyle/>
          <a:p>
            <a:pPr>
              <a:lnSpc>
                <a:spcPts val="2400"/>
              </a:lnSpc>
              <a:spcAft>
                <a:spcPts val="600"/>
              </a:spcAft>
            </a:pPr>
            <a:r>
              <a:rPr lang="en-US" sz="2600" b="1">
                <a:solidFill>
                  <a:srgbClr val="F8F6E3"/>
                </a:solidFill>
              </a:rPr>
              <a:t>Major depressive disorder is not just one of these symptoms.</a:t>
            </a:r>
          </a:p>
          <a:p>
            <a:pPr>
              <a:lnSpc>
                <a:spcPts val="2400"/>
              </a:lnSpc>
              <a:spcAft>
                <a:spcPts val="600"/>
              </a:spcAft>
            </a:pPr>
            <a:r>
              <a:rPr lang="en-US" sz="2600" b="1">
                <a:solidFill>
                  <a:srgbClr val="F8F6E3"/>
                </a:solidFill>
              </a:rPr>
              <a:t>It is one or both of the first two, PLUS three or more of the rest.</a:t>
            </a:r>
          </a:p>
        </p:txBody>
      </p:sp>
    </p:spTree>
    <p:extLst>
      <p:ext uri="{BB962C8B-B14F-4D97-AF65-F5344CB8AC3E}">
        <p14:creationId xmlns:p14="http://schemas.microsoft.com/office/powerpoint/2010/main" val="1221625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MyPEL2e_12COa.jpg"/>
          <p:cNvPicPr>
            <a:picLocks noChangeAspect="1"/>
          </p:cNvPicPr>
          <p:nvPr/>
        </p:nvPicPr>
        <p:blipFill>
          <a:blip r:embed="rId3" cstate="print"/>
          <a:srcRect/>
          <a:stretch>
            <a:fillRect/>
          </a:stretch>
        </p:blipFill>
        <p:spPr bwMode="auto">
          <a:xfrm>
            <a:off x="0" y="3611563"/>
            <a:ext cx="2982913" cy="3246437"/>
          </a:xfrm>
          <a:prstGeom prst="rect">
            <a:avLst/>
          </a:prstGeom>
          <a:noFill/>
          <a:ln w="9525">
            <a:noFill/>
            <a:miter lim="800000"/>
            <a:headEnd/>
            <a:tailEnd/>
          </a:ln>
        </p:spPr>
      </p:pic>
      <p:sp>
        <p:nvSpPr>
          <p:cNvPr id="7171" name="Title 1"/>
          <p:cNvSpPr>
            <a:spLocks noGrp="1"/>
          </p:cNvSpPr>
          <p:nvPr>
            <p:ph type="title"/>
          </p:nvPr>
        </p:nvSpPr>
        <p:spPr>
          <a:xfrm>
            <a:off x="457200" y="125413"/>
            <a:ext cx="8229600" cy="792162"/>
          </a:xfrm>
        </p:spPr>
        <p:txBody>
          <a:bodyPr/>
          <a:lstStyle/>
          <a:p>
            <a:r>
              <a:rPr lang="en-US" b="1" smtClean="0">
                <a:solidFill>
                  <a:srgbClr val="F36F21"/>
                </a:solidFill>
              </a:rPr>
              <a:t>Psychological disorders are: </a:t>
            </a:r>
          </a:p>
        </p:txBody>
      </p:sp>
      <p:sp>
        <p:nvSpPr>
          <p:cNvPr id="3" name="Content Placeholder 2"/>
          <p:cNvSpPr>
            <a:spLocks noGrp="1"/>
          </p:cNvSpPr>
          <p:nvPr>
            <p:ph idx="1"/>
          </p:nvPr>
        </p:nvSpPr>
        <p:spPr>
          <a:xfrm>
            <a:off x="1362075" y="950913"/>
            <a:ext cx="6221413" cy="1312862"/>
          </a:xfrm>
          <a:prstGeom prst="roundRect">
            <a:avLst>
              <a:gd name="adj" fmla="val 16667"/>
            </a:avLst>
          </a:prstGeom>
          <a:solidFill>
            <a:srgbClr val="444EA2"/>
          </a:solidFill>
        </p:spPr>
        <p:txBody>
          <a:bodyPr/>
          <a:lstStyle/>
          <a:p>
            <a:pPr marL="0" indent="0">
              <a:lnSpc>
                <a:spcPts val="2600"/>
              </a:lnSpc>
              <a:buFont typeface="Arial" charset="0"/>
              <a:buNone/>
            </a:pPr>
            <a:r>
              <a:rPr lang="en-US" sz="2800" i="1" smtClean="0">
                <a:solidFill>
                  <a:srgbClr val="F8F6E3"/>
                </a:solidFill>
              </a:rPr>
              <a:t>patterns of thoughts, feelings, or actions that are deviant, distressful, and dysfunctional</a:t>
            </a:r>
            <a:r>
              <a:rPr lang="en-US" sz="2800" smtClean="0">
                <a:solidFill>
                  <a:srgbClr val="F8F6E3"/>
                </a:solidFill>
              </a:rPr>
              <a:t>.</a:t>
            </a:r>
          </a:p>
        </p:txBody>
      </p:sp>
      <p:sp>
        <p:nvSpPr>
          <p:cNvPr id="4" name="Rectangle 3"/>
          <p:cNvSpPr>
            <a:spLocks noChangeArrowheads="1"/>
          </p:cNvSpPr>
          <p:nvPr/>
        </p:nvSpPr>
        <p:spPr bwMode="auto">
          <a:xfrm>
            <a:off x="2982913" y="2905125"/>
            <a:ext cx="6161087" cy="4016375"/>
          </a:xfrm>
          <a:prstGeom prst="rect">
            <a:avLst/>
          </a:prstGeom>
          <a:noFill/>
          <a:ln w="9525">
            <a:noFill/>
            <a:miter lim="800000"/>
            <a:headEnd/>
            <a:tailEnd/>
          </a:ln>
        </p:spPr>
        <p:txBody>
          <a:bodyPr>
            <a:spAutoFit/>
          </a:bodyPr>
          <a:lstStyle/>
          <a:p>
            <a:pPr marL="457200" indent="-457200">
              <a:lnSpc>
                <a:spcPts val="2400"/>
              </a:lnSpc>
              <a:spcAft>
                <a:spcPts val="600"/>
              </a:spcAft>
              <a:buFont typeface="Wingdings" pitchFamily="2" charset="2"/>
              <a:buChar char="§"/>
            </a:pPr>
            <a:r>
              <a:rPr lang="en-US" sz="2600" b="1"/>
              <a:t>Disorder </a:t>
            </a:r>
            <a:r>
              <a:rPr lang="en-US" sz="2600"/>
              <a:t>refers to a state of mental/behavioral ill health. </a:t>
            </a:r>
            <a:endParaRPr lang="en-US" sz="2600" b="1"/>
          </a:p>
          <a:p>
            <a:pPr marL="457200" indent="-457200">
              <a:lnSpc>
                <a:spcPts val="2400"/>
              </a:lnSpc>
              <a:spcAft>
                <a:spcPts val="600"/>
              </a:spcAft>
              <a:buFont typeface="Wingdings" pitchFamily="2" charset="2"/>
              <a:buChar char="§"/>
            </a:pPr>
            <a:r>
              <a:rPr lang="en-US" sz="2600" b="1"/>
              <a:t>Patterns </a:t>
            </a:r>
            <a:r>
              <a:rPr lang="en-US" sz="2600"/>
              <a:t>refers to finding a </a:t>
            </a:r>
            <a:r>
              <a:rPr lang="en-US" sz="2600" i="1"/>
              <a:t>collection</a:t>
            </a:r>
            <a:r>
              <a:rPr lang="en-US" sz="2600"/>
              <a:t> of symptoms that tend to go together, and </a:t>
            </a:r>
            <a:r>
              <a:rPr lang="en-US" sz="2600" i="1"/>
              <a:t>not just</a:t>
            </a:r>
            <a:r>
              <a:rPr lang="en-US" sz="2600"/>
              <a:t> seeing a </a:t>
            </a:r>
            <a:r>
              <a:rPr lang="en-US" sz="2600" i="1"/>
              <a:t>single</a:t>
            </a:r>
            <a:r>
              <a:rPr lang="en-US" sz="2600"/>
              <a:t> symptom. </a:t>
            </a:r>
          </a:p>
          <a:p>
            <a:pPr marL="457200" indent="-457200">
              <a:lnSpc>
                <a:spcPts val="2400"/>
              </a:lnSpc>
              <a:spcAft>
                <a:spcPts val="600"/>
              </a:spcAft>
              <a:buFont typeface="Wingdings" pitchFamily="2" charset="2"/>
              <a:buChar char="§"/>
            </a:pPr>
            <a:r>
              <a:rPr lang="en-US" sz="2600"/>
              <a:t>For there to be </a:t>
            </a:r>
            <a:r>
              <a:rPr lang="en-US" sz="2600" b="1"/>
              <a:t>distress and dysfunction</a:t>
            </a:r>
            <a:r>
              <a:rPr lang="en-US" sz="2600"/>
              <a:t>, symptoms must be </a:t>
            </a:r>
            <a:r>
              <a:rPr lang="en-US" sz="2600" i="1"/>
              <a:t>sufficiently severe to interfere with one’s daily life and well being</a:t>
            </a:r>
            <a:r>
              <a:rPr lang="en-US" sz="2600"/>
              <a:t>. </a:t>
            </a:r>
          </a:p>
          <a:p>
            <a:pPr marL="457200" indent="-457200">
              <a:lnSpc>
                <a:spcPts val="2400"/>
              </a:lnSpc>
              <a:spcAft>
                <a:spcPts val="600"/>
              </a:spcAft>
              <a:buFont typeface="Wingdings" pitchFamily="2" charset="2"/>
              <a:buChar char="§"/>
            </a:pPr>
            <a:r>
              <a:rPr lang="en-US" sz="2600" b="1">
                <a:solidFill>
                  <a:srgbClr val="444EA2"/>
                </a:solidFill>
              </a:rPr>
              <a:t>Deviant </a:t>
            </a:r>
            <a:r>
              <a:rPr lang="en-US" sz="2600"/>
              <a:t>means </a:t>
            </a:r>
            <a:r>
              <a:rPr lang="en-US" sz="2600" i="1"/>
              <a:t>differing from the norm</a:t>
            </a:r>
            <a:r>
              <a:rPr lang="en-US" sz="2600"/>
              <a:t>.</a:t>
            </a:r>
          </a:p>
        </p:txBody>
      </p:sp>
      <p:sp>
        <p:nvSpPr>
          <p:cNvPr id="6" name="Rectangle 5"/>
          <p:cNvSpPr>
            <a:spLocks noChangeArrowheads="1"/>
          </p:cNvSpPr>
          <p:nvPr/>
        </p:nvSpPr>
        <p:spPr bwMode="auto">
          <a:xfrm>
            <a:off x="2928938" y="2401888"/>
            <a:ext cx="4630737" cy="523875"/>
          </a:xfrm>
          <a:prstGeom prst="rect">
            <a:avLst/>
          </a:prstGeom>
          <a:noFill/>
          <a:ln w="9525">
            <a:noFill/>
            <a:miter lim="800000"/>
            <a:headEnd/>
            <a:tailEnd/>
          </a:ln>
        </p:spPr>
        <p:txBody>
          <a:bodyPr>
            <a:spAutoFit/>
          </a:bodyPr>
          <a:lstStyle/>
          <a:p>
            <a:r>
              <a:rPr lang="en-US" sz="2800" b="1">
                <a:solidFill>
                  <a:srgbClr val="F36F21"/>
                </a:solidFill>
              </a:rPr>
              <a:t>Terms from the Definition </a:t>
            </a:r>
          </a:p>
        </p:txBody>
      </p:sp>
    </p:spTree>
    <p:extLst>
      <p:ext uri="{BB962C8B-B14F-4D97-AF65-F5344CB8AC3E}">
        <p14:creationId xmlns:p14="http://schemas.microsoft.com/office/powerpoint/2010/main" val="1332346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michael\Documents\CityStyle\Worth Publishers\Myers\Single Purchase RFs ©2002 to ©2010\DSP0012457.jpg"/>
          <p:cNvPicPr>
            <a:picLocks noChangeAspect="1" noChangeArrowheads="1"/>
          </p:cNvPicPr>
          <p:nvPr/>
        </p:nvPicPr>
        <p:blipFill>
          <a:blip r:embed="rId3" cstate="print"/>
          <a:srcRect r="11497"/>
          <a:stretch>
            <a:fillRect/>
          </a:stretch>
        </p:blipFill>
        <p:spPr bwMode="auto">
          <a:xfrm>
            <a:off x="0" y="0"/>
            <a:ext cx="9144000" cy="6858000"/>
          </a:xfrm>
          <a:prstGeom prst="rect">
            <a:avLst/>
          </a:prstGeom>
          <a:noFill/>
          <a:ln w="9525">
            <a:noFill/>
            <a:miter lim="800000"/>
            <a:headEnd/>
            <a:tailEnd/>
          </a:ln>
        </p:spPr>
      </p:pic>
      <p:sp>
        <p:nvSpPr>
          <p:cNvPr id="41987" name="Title 1"/>
          <p:cNvSpPr>
            <a:spLocks noGrp="1"/>
          </p:cNvSpPr>
          <p:nvPr>
            <p:ph type="title"/>
          </p:nvPr>
        </p:nvSpPr>
        <p:spPr>
          <a:xfrm>
            <a:off x="79375" y="274638"/>
            <a:ext cx="8882063" cy="944562"/>
          </a:xfrm>
        </p:spPr>
        <p:txBody>
          <a:bodyPr/>
          <a:lstStyle/>
          <a:p>
            <a:r>
              <a:rPr lang="en-US" b="1" smtClean="0">
                <a:solidFill>
                  <a:srgbClr val="F8F6E3"/>
                </a:solidFill>
              </a:rPr>
              <a:t>Major Depression:</a:t>
            </a:r>
            <a:br>
              <a:rPr lang="en-US" b="1" smtClean="0">
                <a:solidFill>
                  <a:srgbClr val="F8F6E3"/>
                </a:solidFill>
              </a:rPr>
            </a:br>
            <a:r>
              <a:rPr lang="en-US" b="1" smtClean="0">
                <a:solidFill>
                  <a:srgbClr val="F8F6E3"/>
                </a:solidFill>
              </a:rPr>
              <a:t>Not Just a Depressive </a:t>
            </a:r>
            <a:r>
              <a:rPr lang="en-US" b="1" u="sng" smtClean="0">
                <a:solidFill>
                  <a:srgbClr val="F8F6E3"/>
                </a:solidFill>
              </a:rPr>
              <a:t>Reaction</a:t>
            </a:r>
          </a:p>
        </p:txBody>
      </p:sp>
      <p:sp>
        <p:nvSpPr>
          <p:cNvPr id="3" name="Content Placeholder 2"/>
          <p:cNvSpPr>
            <a:spLocks noGrp="1"/>
          </p:cNvSpPr>
          <p:nvPr>
            <p:ph idx="1"/>
          </p:nvPr>
        </p:nvSpPr>
        <p:spPr>
          <a:xfrm>
            <a:off x="4410075" y="1577975"/>
            <a:ext cx="4532313" cy="5056188"/>
          </a:xfrm>
          <a:solidFill>
            <a:srgbClr val="F8F6E3">
              <a:alpha val="58823"/>
            </a:srgbClr>
          </a:solidFill>
        </p:spPr>
        <p:txBody>
          <a:bodyPr/>
          <a:lstStyle/>
          <a:p>
            <a:pPr>
              <a:lnSpc>
                <a:spcPts val="2400"/>
              </a:lnSpc>
              <a:spcBef>
                <a:spcPct val="0"/>
              </a:spcBef>
              <a:spcAft>
                <a:spcPts val="600"/>
              </a:spcAft>
              <a:buClr>
                <a:schemeClr val="tx1"/>
              </a:buClr>
              <a:buFont typeface="Wingdings" pitchFamily="2" charset="2"/>
              <a:buChar char="§"/>
            </a:pPr>
            <a:r>
              <a:rPr lang="en-US" sz="2600" smtClean="0"/>
              <a:t>Some people make an unfair criticism of themselves or others with major depression: “There is nothing to be depressed about.” </a:t>
            </a:r>
          </a:p>
          <a:p>
            <a:pPr>
              <a:lnSpc>
                <a:spcPts val="2400"/>
              </a:lnSpc>
              <a:spcBef>
                <a:spcPct val="0"/>
              </a:spcBef>
              <a:spcAft>
                <a:spcPts val="600"/>
              </a:spcAft>
              <a:buClr>
                <a:schemeClr val="tx1"/>
              </a:buClr>
              <a:buFont typeface="Wingdings" pitchFamily="2" charset="2"/>
              <a:buChar char="§"/>
            </a:pPr>
            <a:r>
              <a:rPr lang="en-US" sz="2600" smtClean="0"/>
              <a:t>If someone with asthma has an attack, do we say, “what do you have to be gasping about?”</a:t>
            </a:r>
          </a:p>
          <a:p>
            <a:pPr>
              <a:lnSpc>
                <a:spcPts val="2400"/>
              </a:lnSpc>
              <a:spcBef>
                <a:spcPct val="0"/>
              </a:spcBef>
              <a:spcAft>
                <a:spcPts val="600"/>
              </a:spcAft>
              <a:buClr>
                <a:schemeClr val="tx1"/>
              </a:buClr>
              <a:buFont typeface="Wingdings" pitchFamily="2" charset="2"/>
              <a:buChar char="§"/>
            </a:pPr>
            <a:r>
              <a:rPr lang="en-US" sz="2600" smtClean="0"/>
              <a:t>It is bad enough to have MDD that persists even under “good” circumstances. Don’t add criticism by implying the depression is an exaggerated response.</a:t>
            </a:r>
          </a:p>
        </p:txBody>
      </p:sp>
      <p:pic>
        <p:nvPicPr>
          <p:cNvPr id="5" name="Picture 4" descr="C:\Users\James\AppData\Local\Microsoft\Windows\Temporary Internet Files\Content.IE5\YH3QLCFF\MC900059300[1].wmf"/>
          <p:cNvPicPr>
            <a:picLocks noChangeAspect="1" noChangeArrowheads="1"/>
          </p:cNvPicPr>
          <p:nvPr/>
        </p:nvPicPr>
        <p:blipFill>
          <a:blip r:embed="rId4" cstate="print"/>
          <a:srcRect/>
          <a:stretch>
            <a:fillRect/>
          </a:stretch>
        </p:blipFill>
        <p:spPr bwMode="auto">
          <a:xfrm>
            <a:off x="184150" y="2016125"/>
            <a:ext cx="1187450" cy="3352800"/>
          </a:xfrm>
          <a:prstGeom prst="rect">
            <a:avLst/>
          </a:prstGeom>
          <a:noFill/>
          <a:ln w="9525">
            <a:noFill/>
            <a:miter lim="800000"/>
            <a:headEnd/>
            <a:tailEnd/>
          </a:ln>
        </p:spPr>
      </p:pic>
      <p:pic>
        <p:nvPicPr>
          <p:cNvPr id="6" name="Picture 8" descr="C:\Users\James\AppData\Local\Microsoft\Windows\Temporary Internet Files\Content.IE5\P4IIM2O0\MC900088746[1].wmf"/>
          <p:cNvPicPr>
            <a:picLocks noChangeAspect="1" noChangeArrowheads="1"/>
          </p:cNvPicPr>
          <p:nvPr/>
        </p:nvPicPr>
        <p:blipFill>
          <a:blip r:embed="rId5" cstate="print"/>
          <a:srcRect/>
          <a:stretch>
            <a:fillRect/>
          </a:stretch>
        </p:blipFill>
        <p:spPr bwMode="auto">
          <a:xfrm>
            <a:off x="777875" y="3879850"/>
            <a:ext cx="1676400" cy="2978150"/>
          </a:xfrm>
          <a:prstGeom prst="rect">
            <a:avLst/>
          </a:prstGeom>
          <a:noFill/>
          <a:ln w="9525">
            <a:noFill/>
            <a:miter lim="800000"/>
            <a:headEnd/>
            <a:tailEnd/>
          </a:ln>
        </p:spPr>
      </p:pic>
    </p:spTree>
    <p:extLst>
      <p:ext uri="{BB962C8B-B14F-4D97-AF65-F5344CB8AC3E}">
        <p14:creationId xmlns:p14="http://schemas.microsoft.com/office/powerpoint/2010/main" val="554799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par>
                          <p:cTn id="37" fill="hold" nodeType="afterGroup">
                            <p:stCondLst>
                              <p:cond delay="2000"/>
                            </p:stCondLst>
                            <p:childTnLst>
                              <p:par>
                                <p:cTn id="38" presetID="51"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770" decel="100000"/>
                                        <p:tgtEl>
                                          <p:spTgt spid="6"/>
                                        </p:tgtEl>
                                      </p:cBhvr>
                                    </p:animEffect>
                                    <p:animScale>
                                      <p:cBhvr>
                                        <p:cTn id="41" dur="770" decel="100000"/>
                                        <p:tgtEl>
                                          <p:spTgt spid="6"/>
                                        </p:tgtEl>
                                      </p:cBhvr>
                                      <p:from x="10000" y="10000"/>
                                      <p:to x="200000" y="450000"/>
                                    </p:animScale>
                                    <p:animScale>
                                      <p:cBhvr>
                                        <p:cTn id="42" dur="1230" accel="100000" fill="hold">
                                          <p:stCondLst>
                                            <p:cond delay="770"/>
                                          </p:stCondLst>
                                        </p:cTn>
                                        <p:tgtEl>
                                          <p:spTgt spid="6"/>
                                        </p:tgtEl>
                                      </p:cBhvr>
                                      <p:from x="200000" y="450000"/>
                                      <p:to x="100000" y="100000"/>
                                    </p:animScale>
                                    <p:set>
                                      <p:cBhvr>
                                        <p:cTn id="43" dur="770" fill="hold"/>
                                        <p:tgtEl>
                                          <p:spTgt spid="6"/>
                                        </p:tgtEl>
                                        <p:attrNameLst>
                                          <p:attrName>ppt_x</p:attrName>
                                        </p:attrNameLst>
                                      </p:cBhvr>
                                      <p:to>
                                        <p:strVal val="(0.5)"/>
                                      </p:to>
                                    </p:set>
                                    <p:anim from="(0.5)" to="(#ppt_x)" calcmode="lin" valueType="num">
                                      <p:cBhvr>
                                        <p:cTn id="44" dur="1230" accel="100000" fill="hold">
                                          <p:stCondLst>
                                            <p:cond delay="770"/>
                                          </p:stCondLst>
                                        </p:cTn>
                                        <p:tgtEl>
                                          <p:spTgt spid="6"/>
                                        </p:tgtEl>
                                        <p:attrNameLst>
                                          <p:attrName>ppt_x</p:attrName>
                                        </p:attrNameLst>
                                      </p:cBhvr>
                                    </p:anim>
                                    <p:set>
                                      <p:cBhvr>
                                        <p:cTn id="45" dur="770" fill="hold"/>
                                        <p:tgtEl>
                                          <p:spTgt spid="6"/>
                                        </p:tgtEl>
                                        <p:attrNameLst>
                                          <p:attrName>ppt_y</p:attrName>
                                        </p:attrNameLst>
                                      </p:cBhvr>
                                      <p:to>
                                        <p:strVal val="(#ppt_y+0.4)"/>
                                      </p:to>
                                    </p:set>
                                    <p:anim from="(#ppt_y+0.4)" to="(#ppt_y)" calcmode="lin" valueType="num">
                                      <p:cBhvr>
                                        <p:cTn id="46"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practiceofmadness.com/wp-content/uploads/2010/06/depressed-vs-normal-brain-scan.jpg"/>
          <p:cNvPicPr>
            <a:picLocks noChangeAspect="1" noChangeArrowheads="1"/>
          </p:cNvPicPr>
          <p:nvPr/>
        </p:nvPicPr>
        <p:blipFill>
          <a:blip r:embed="rId2" cstate="print"/>
          <a:srcRect/>
          <a:stretch>
            <a:fillRect/>
          </a:stretch>
        </p:blipFill>
        <p:spPr bwMode="auto">
          <a:xfrm>
            <a:off x="1276350" y="1066800"/>
            <a:ext cx="6392863" cy="4343400"/>
          </a:xfrm>
          <a:prstGeom prst="rect">
            <a:avLst/>
          </a:prstGeom>
          <a:noFill/>
          <a:ln w="9525">
            <a:noFill/>
            <a:miter lim="800000"/>
            <a:headEnd/>
            <a:tailEnd/>
          </a:ln>
        </p:spPr>
      </p:pic>
    </p:spTree>
    <p:extLst>
      <p:ext uri="{BB962C8B-B14F-4D97-AF65-F5344CB8AC3E}">
        <p14:creationId xmlns:p14="http://schemas.microsoft.com/office/powerpoint/2010/main" val="42822648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1143000"/>
          </a:xfrm>
          <a:solidFill>
            <a:srgbClr val="3AA082"/>
          </a:solidFill>
        </p:spPr>
        <p:txBody>
          <a:bodyPr/>
          <a:lstStyle/>
          <a:p>
            <a:pPr algn="l"/>
            <a:r>
              <a:rPr lang="en-US" b="1" smtClean="0">
                <a:solidFill>
                  <a:srgbClr val="F8F6E3"/>
                </a:solidFill>
              </a:rPr>
              <a:t>Depression is Everywhere</a:t>
            </a:r>
          </a:p>
        </p:txBody>
      </p:sp>
      <p:sp>
        <p:nvSpPr>
          <p:cNvPr id="3" name="Content Placeholder 2"/>
          <p:cNvSpPr>
            <a:spLocks noGrp="1"/>
          </p:cNvSpPr>
          <p:nvPr>
            <p:ph idx="1"/>
          </p:nvPr>
        </p:nvSpPr>
        <p:spPr>
          <a:xfrm>
            <a:off x="0" y="1147763"/>
            <a:ext cx="4105275" cy="4600575"/>
          </a:xfrm>
        </p:spPr>
        <p:txBody>
          <a:bodyPr>
            <a:noAutofit/>
          </a:bodyPr>
          <a:lstStyle/>
          <a:p>
            <a:pPr marL="0" indent="0">
              <a:lnSpc>
                <a:spcPts val="2200"/>
              </a:lnSpc>
              <a:spcBef>
                <a:spcPts val="0"/>
              </a:spcBef>
              <a:spcAft>
                <a:spcPts val="600"/>
              </a:spcAft>
              <a:buFont typeface="Arial" charset="0"/>
              <a:buNone/>
              <a:defRPr/>
            </a:pPr>
            <a:r>
              <a:rPr lang="en-US" sz="2400" dirty="0" smtClean="0"/>
              <a:t>Depression shows </a:t>
            </a:r>
            <a:r>
              <a:rPr lang="en-US" sz="2400" dirty="0"/>
              <a:t>up in people seeking treatment: </a:t>
            </a:r>
          </a:p>
          <a:p>
            <a:pPr>
              <a:lnSpc>
                <a:spcPts val="2200"/>
              </a:lnSpc>
              <a:spcBef>
                <a:spcPts val="0"/>
              </a:spcBef>
              <a:spcAft>
                <a:spcPts val="600"/>
              </a:spcAft>
              <a:buFont typeface="Wingdings" pitchFamily="2" charset="2"/>
              <a:buChar char="§"/>
              <a:defRPr/>
            </a:pPr>
            <a:r>
              <a:rPr lang="en-US" sz="2400" dirty="0"/>
              <a:t>Phobias are the most common (frequently experienced) disorder, but depression is the #1 reason people seek mental health services.</a:t>
            </a:r>
          </a:p>
          <a:p>
            <a:pPr marL="0" indent="0">
              <a:lnSpc>
                <a:spcPts val="2200"/>
              </a:lnSpc>
              <a:spcBef>
                <a:spcPts val="0"/>
              </a:spcBef>
              <a:spcAft>
                <a:spcPts val="600"/>
              </a:spcAft>
              <a:buFont typeface="Arial" charset="0"/>
              <a:buNone/>
              <a:defRPr/>
            </a:pPr>
            <a:r>
              <a:rPr lang="en-US" sz="2400" dirty="0" smtClean="0"/>
              <a:t>Depression appears </a:t>
            </a:r>
            <a:r>
              <a:rPr lang="en-US" sz="2400" dirty="0"/>
              <a:t>worldwide</a:t>
            </a:r>
            <a:r>
              <a:rPr lang="en-US" sz="2400" dirty="0" smtClean="0"/>
              <a:t>: </a:t>
            </a:r>
            <a:endParaRPr lang="en-US" sz="2400" dirty="0"/>
          </a:p>
          <a:p>
            <a:pPr>
              <a:lnSpc>
                <a:spcPts val="2200"/>
              </a:lnSpc>
              <a:spcBef>
                <a:spcPts val="0"/>
              </a:spcBef>
              <a:spcAft>
                <a:spcPts val="600"/>
              </a:spcAft>
              <a:buFont typeface="Wingdings" pitchFamily="2" charset="2"/>
              <a:buChar char="§"/>
              <a:defRPr/>
            </a:pPr>
            <a:r>
              <a:rPr lang="en-US" sz="2400" dirty="0"/>
              <a:t>Per year, depressive episodes happen to </a:t>
            </a:r>
            <a:r>
              <a:rPr lang="en-US" sz="2400" dirty="0" smtClean="0"/>
              <a:t>about 6 percent </a:t>
            </a:r>
            <a:r>
              <a:rPr lang="en-US" sz="2400" dirty="0"/>
              <a:t>of men and </a:t>
            </a:r>
            <a:r>
              <a:rPr lang="en-US" sz="2400" dirty="0" smtClean="0"/>
              <a:t>about 9 percent of </a:t>
            </a:r>
            <a:r>
              <a:rPr lang="en-US" sz="2400" dirty="0"/>
              <a:t>women</a:t>
            </a:r>
            <a:r>
              <a:rPr lang="en-US" sz="2400" dirty="0" smtClean="0"/>
              <a:t>. </a:t>
            </a:r>
          </a:p>
          <a:p>
            <a:pPr>
              <a:lnSpc>
                <a:spcPts val="2200"/>
              </a:lnSpc>
              <a:spcBef>
                <a:spcPts val="0"/>
              </a:spcBef>
              <a:spcAft>
                <a:spcPts val="600"/>
              </a:spcAft>
              <a:buFont typeface="Wingdings" pitchFamily="2" charset="2"/>
              <a:buChar char="§"/>
              <a:defRPr/>
            </a:pPr>
            <a:r>
              <a:rPr lang="en-US" sz="2400" dirty="0" smtClean="0"/>
              <a:t>Over </a:t>
            </a:r>
            <a:r>
              <a:rPr lang="en-US" sz="2400" dirty="0"/>
              <a:t>the course of a lifetime, </a:t>
            </a:r>
            <a:r>
              <a:rPr lang="en-US" sz="2400" dirty="0" smtClean="0"/>
              <a:t>12 percent </a:t>
            </a:r>
            <a:r>
              <a:rPr lang="en-US" sz="2400" dirty="0"/>
              <a:t>of Canadians and </a:t>
            </a:r>
            <a:r>
              <a:rPr lang="en-US" sz="2400" dirty="0" smtClean="0"/>
              <a:t>17 percent </a:t>
            </a:r>
            <a:r>
              <a:rPr lang="en-US" sz="2400" dirty="0"/>
              <a:t>of Americans experience depression.</a:t>
            </a:r>
          </a:p>
        </p:txBody>
      </p:sp>
      <p:pic>
        <p:nvPicPr>
          <p:cNvPr id="43012" name="Picture 5" descr="C:\Users\James\AppData\Local\Microsoft\Windows\Temporary Internet Files\Content.IE5\IGYAJPS7\MC900019706[1].wmf"/>
          <p:cNvPicPr>
            <a:picLocks noChangeAspect="1" noChangeArrowheads="1"/>
          </p:cNvPicPr>
          <p:nvPr/>
        </p:nvPicPr>
        <p:blipFill>
          <a:blip r:embed="rId3" cstate="print"/>
          <a:srcRect/>
          <a:stretch>
            <a:fillRect/>
          </a:stretch>
        </p:blipFill>
        <p:spPr bwMode="auto">
          <a:xfrm>
            <a:off x="6864350" y="188913"/>
            <a:ext cx="1771650" cy="1420812"/>
          </a:xfrm>
          <a:prstGeom prst="rect">
            <a:avLst/>
          </a:prstGeom>
          <a:noFill/>
          <a:ln w="9525">
            <a:noFill/>
            <a:miter lim="800000"/>
            <a:headEnd/>
            <a:tailEnd/>
          </a:ln>
        </p:spPr>
      </p:pic>
      <p:sp>
        <p:nvSpPr>
          <p:cNvPr id="5" name="Rectangle 4"/>
          <p:cNvSpPr/>
          <p:nvPr/>
        </p:nvSpPr>
        <p:spPr>
          <a:xfrm>
            <a:off x="4240213" y="1589088"/>
            <a:ext cx="4687887" cy="5145087"/>
          </a:xfrm>
          <a:prstGeom prst="rect">
            <a:avLst/>
          </a:prstGeom>
          <a:solidFill>
            <a:srgbClr val="A0366C"/>
          </a:solidFill>
        </p:spPr>
        <p:txBody>
          <a:bodyPr>
            <a:spAutoFit/>
          </a:bodyPr>
          <a:lstStyle/>
          <a:p>
            <a:pPr>
              <a:lnSpc>
                <a:spcPts val="2200"/>
              </a:lnSpc>
              <a:spcBef>
                <a:spcPts val="0"/>
              </a:spcBef>
              <a:spcAft>
                <a:spcPts val="600"/>
              </a:spcAft>
              <a:defRPr/>
            </a:pPr>
            <a:r>
              <a:rPr lang="en-US" sz="2400" b="1" dirty="0">
                <a:solidFill>
                  <a:srgbClr val="F8F6E3"/>
                </a:solidFill>
              </a:rPr>
              <a:t>Depression: The “Common Cold” of Disorders?</a:t>
            </a:r>
          </a:p>
          <a:p>
            <a:pPr>
              <a:lnSpc>
                <a:spcPts val="2200"/>
              </a:lnSpc>
              <a:spcBef>
                <a:spcPts val="0"/>
              </a:spcBef>
              <a:spcAft>
                <a:spcPts val="600"/>
              </a:spcAft>
              <a:defRPr/>
            </a:pPr>
            <a:r>
              <a:rPr lang="en-US" sz="2200" dirty="0">
                <a:solidFill>
                  <a:srgbClr val="F8F6E3"/>
                </a:solidFill>
              </a:rPr>
              <a:t>Although both are “common” (occurring frequently and pervasively), comparing depression to a cold doesn’t work. </a:t>
            </a:r>
          </a:p>
          <a:p>
            <a:pPr>
              <a:lnSpc>
                <a:spcPts val="2200"/>
              </a:lnSpc>
              <a:spcBef>
                <a:spcPts val="0"/>
              </a:spcBef>
              <a:spcAft>
                <a:spcPts val="600"/>
              </a:spcAft>
              <a:defRPr/>
            </a:pPr>
            <a:r>
              <a:rPr lang="en-US" sz="2200" dirty="0">
                <a:solidFill>
                  <a:srgbClr val="F8F6E3"/>
                </a:solidFill>
              </a:rPr>
              <a:t>Depression: </a:t>
            </a:r>
          </a:p>
          <a:p>
            <a:pPr marL="342900" indent="-342900">
              <a:lnSpc>
                <a:spcPts val="2200"/>
              </a:lnSpc>
              <a:spcBef>
                <a:spcPts val="0"/>
              </a:spcBef>
              <a:spcAft>
                <a:spcPts val="600"/>
              </a:spcAft>
              <a:buFont typeface="Wingdings" pitchFamily="2" charset="2"/>
              <a:buChar char="§"/>
              <a:defRPr/>
            </a:pPr>
            <a:r>
              <a:rPr lang="en-US" sz="2200" dirty="0">
                <a:solidFill>
                  <a:srgbClr val="F8F6E3"/>
                </a:solidFill>
              </a:rPr>
              <a:t>is more dangerous because of suicide risk.</a:t>
            </a:r>
          </a:p>
          <a:p>
            <a:pPr marL="342900" indent="-342900">
              <a:lnSpc>
                <a:spcPts val="2200"/>
              </a:lnSpc>
              <a:spcBef>
                <a:spcPts val="0"/>
              </a:spcBef>
              <a:spcAft>
                <a:spcPts val="600"/>
              </a:spcAft>
              <a:buFont typeface="Wingdings" pitchFamily="2" charset="2"/>
              <a:buChar char="§"/>
              <a:defRPr/>
            </a:pPr>
            <a:r>
              <a:rPr lang="en-US" sz="2200" dirty="0">
                <a:solidFill>
                  <a:srgbClr val="F8F6E3"/>
                </a:solidFill>
              </a:rPr>
              <a:t>has fewer observable symptoms.</a:t>
            </a:r>
          </a:p>
          <a:p>
            <a:pPr marL="342900" indent="-342900">
              <a:lnSpc>
                <a:spcPts val="2200"/>
              </a:lnSpc>
              <a:spcBef>
                <a:spcPts val="0"/>
              </a:spcBef>
              <a:spcAft>
                <a:spcPts val="600"/>
              </a:spcAft>
              <a:buFont typeface="Wingdings" pitchFamily="2" charset="2"/>
              <a:buChar char="§"/>
              <a:defRPr/>
            </a:pPr>
            <a:r>
              <a:rPr lang="en-US" sz="2200" dirty="0">
                <a:solidFill>
                  <a:srgbClr val="F8F6E3"/>
                </a:solidFill>
              </a:rPr>
              <a:t>is more lasting than a cold, and is less likely to go away just with time.</a:t>
            </a:r>
          </a:p>
          <a:p>
            <a:pPr marL="342900" indent="-342900">
              <a:lnSpc>
                <a:spcPts val="2200"/>
              </a:lnSpc>
              <a:spcBef>
                <a:spcPts val="0"/>
              </a:spcBef>
              <a:spcAft>
                <a:spcPts val="600"/>
              </a:spcAft>
              <a:buFont typeface="Wingdings" pitchFamily="2" charset="2"/>
              <a:buChar char="§"/>
              <a:defRPr/>
            </a:pPr>
            <a:r>
              <a:rPr lang="en-US" sz="2200" dirty="0">
                <a:solidFill>
                  <a:srgbClr val="F8F6E3"/>
                </a:solidFill>
              </a:rPr>
              <a:t>is much less contagious.</a:t>
            </a:r>
          </a:p>
          <a:p>
            <a:pPr>
              <a:lnSpc>
                <a:spcPts val="2200"/>
              </a:lnSpc>
              <a:spcBef>
                <a:spcPts val="0"/>
              </a:spcBef>
              <a:spcAft>
                <a:spcPts val="600"/>
              </a:spcAft>
              <a:defRPr/>
            </a:pPr>
            <a:r>
              <a:rPr lang="en-US" sz="2200" dirty="0">
                <a:solidFill>
                  <a:srgbClr val="F8F6E3"/>
                </a:solidFill>
              </a:rPr>
              <a:t>And…depressive pain is beyond sniffles.</a:t>
            </a:r>
          </a:p>
        </p:txBody>
      </p:sp>
    </p:spTree>
    <p:extLst>
      <p:ext uri="{BB962C8B-B14F-4D97-AF65-F5344CB8AC3E}">
        <p14:creationId xmlns:p14="http://schemas.microsoft.com/office/powerpoint/2010/main" val="3816162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bg/>
                                          </p:spTgt>
                                        </p:tgtEl>
                                        <p:attrNameLst>
                                          <p:attrName>style.visibility</p:attrName>
                                        </p:attrNameLst>
                                      </p:cBhvr>
                                      <p:to>
                                        <p:strVal val="visible"/>
                                      </p:to>
                                    </p:set>
                                    <p:animEffect transition="in" filter="fade">
                                      <p:cBhvr>
                                        <p:cTn id="26" dur="500"/>
                                        <p:tgtEl>
                                          <p:spTgt spid="5">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Effect transition="in" filter="fade">
                                      <p:cBhvr>
                                        <p:cTn id="54" dur="500"/>
                                        <p:tgtEl>
                                          <p:spTgt spid="5">
                                            <p:txEl>
                                              <p:pRg st="5" end="5"/>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animEffect transition="in" filter="fade">
                                      <p:cBhvr>
                                        <p:cTn id="59" dur="500"/>
                                        <p:tgtEl>
                                          <p:spTgt spid="5">
                                            <p:txEl>
                                              <p:pRg st="6" end="6"/>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xEl>
                                              <p:pRg st="7" end="7"/>
                                            </p:txEl>
                                          </p:spTgt>
                                        </p:tgtEl>
                                        <p:attrNameLst>
                                          <p:attrName>style.visibility</p:attrName>
                                        </p:attrNameLst>
                                      </p:cBhvr>
                                      <p:to>
                                        <p:strVal val="visible"/>
                                      </p:to>
                                    </p:set>
                                    <p:animEffect transition="in" filter="fade">
                                      <p:cBhvr>
                                        <p:cTn id="6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09AFBA9C-C4E3-4D6F-B581-BC2DEA4F1ED6}" type="slidenum">
              <a:rPr lang="en-US" smtClean="0">
                <a:latin typeface="Times New Roman" pitchFamily="18" charset="0"/>
              </a:rPr>
              <a:pPr/>
              <a:t>43</a:t>
            </a:fld>
            <a:endParaRPr lang="en-US" smtClean="0">
              <a:latin typeface="Times New Roman" pitchFamily="18" charset="0"/>
            </a:endParaRPr>
          </a:p>
        </p:txBody>
      </p:sp>
      <p:sp>
        <p:nvSpPr>
          <p:cNvPr id="50179" name="Rectangle 2"/>
          <p:cNvSpPr>
            <a:spLocks noGrp="1" noChangeArrowheads="1"/>
          </p:cNvSpPr>
          <p:nvPr>
            <p:ph type="title"/>
          </p:nvPr>
        </p:nvSpPr>
        <p:spPr>
          <a:xfrm>
            <a:off x="671513" y="276225"/>
            <a:ext cx="7772400" cy="1143000"/>
          </a:xfrm>
        </p:spPr>
        <p:txBody>
          <a:bodyPr/>
          <a:lstStyle/>
          <a:p>
            <a:pPr eaLnBrk="1" hangingPunct="1"/>
            <a:r>
              <a:rPr lang="en-US" sz="4000" smtClean="0">
                <a:latin typeface="Palatino Linotype" pitchFamily="18" charset="0"/>
              </a:rPr>
              <a:t>Dysthymic Disorder</a:t>
            </a:r>
          </a:p>
        </p:txBody>
      </p:sp>
      <p:sp>
        <p:nvSpPr>
          <p:cNvPr id="50180" name="Rectangle 3"/>
          <p:cNvSpPr>
            <a:spLocks noChangeArrowheads="1"/>
          </p:cNvSpPr>
          <p:nvPr/>
        </p:nvSpPr>
        <p:spPr bwMode="auto">
          <a:xfrm>
            <a:off x="657225" y="1600200"/>
            <a:ext cx="7800975" cy="2057400"/>
          </a:xfrm>
          <a:prstGeom prst="rect">
            <a:avLst/>
          </a:prstGeom>
          <a:noFill/>
          <a:ln w="9525">
            <a:noFill/>
            <a:miter lim="800000"/>
            <a:headEnd/>
            <a:tailEnd/>
          </a:ln>
        </p:spPr>
        <p:txBody>
          <a:bodyPr/>
          <a:lstStyle/>
          <a:p>
            <a:pPr algn="ctr"/>
            <a:r>
              <a:rPr lang="en-US" sz="2800">
                <a:solidFill>
                  <a:schemeClr val="tx2"/>
                </a:solidFill>
                <a:latin typeface="Palatino Linotype" pitchFamily="18" charset="0"/>
              </a:rPr>
              <a:t>Dysthymic disorder lies between a blue mood and major depressive disorder. It is a disorder characterized by daily depression lasting two years or more.</a:t>
            </a:r>
          </a:p>
        </p:txBody>
      </p:sp>
      <p:sp>
        <p:nvSpPr>
          <p:cNvPr id="50181" name="Line 8"/>
          <p:cNvSpPr>
            <a:spLocks noChangeShapeType="1"/>
          </p:cNvSpPr>
          <p:nvPr/>
        </p:nvSpPr>
        <p:spPr bwMode="auto">
          <a:xfrm>
            <a:off x="671513" y="4038600"/>
            <a:ext cx="3886200" cy="0"/>
          </a:xfrm>
          <a:prstGeom prst="line">
            <a:avLst/>
          </a:prstGeom>
          <a:noFill/>
          <a:ln w="28575" cap="sq">
            <a:noFill/>
            <a:round/>
            <a:headEnd/>
            <a:tailEnd/>
          </a:ln>
        </p:spPr>
        <p:txBody>
          <a:bodyPr anchor="ctr" anchorCtr="1"/>
          <a:lstStyle/>
          <a:p>
            <a:endParaRPr lang="en-US"/>
          </a:p>
        </p:txBody>
      </p:sp>
      <p:sp>
        <p:nvSpPr>
          <p:cNvPr id="50182" name="Line 9"/>
          <p:cNvSpPr>
            <a:spLocks noChangeShapeType="1"/>
          </p:cNvSpPr>
          <p:nvPr/>
        </p:nvSpPr>
        <p:spPr bwMode="auto">
          <a:xfrm>
            <a:off x="671513" y="5559425"/>
            <a:ext cx="3886200" cy="0"/>
          </a:xfrm>
          <a:prstGeom prst="line">
            <a:avLst/>
          </a:prstGeom>
          <a:noFill/>
          <a:ln w="28575" cap="sq">
            <a:noFill/>
            <a:round/>
            <a:headEnd/>
            <a:tailEnd/>
          </a:ln>
        </p:spPr>
        <p:txBody>
          <a:bodyPr anchor="ctr" anchorCtr="1"/>
          <a:lstStyle/>
          <a:p>
            <a:endParaRPr lang="en-US"/>
          </a:p>
        </p:txBody>
      </p:sp>
      <p:sp>
        <p:nvSpPr>
          <p:cNvPr id="50183" name="Line 10"/>
          <p:cNvSpPr>
            <a:spLocks noChangeShapeType="1"/>
          </p:cNvSpPr>
          <p:nvPr/>
        </p:nvSpPr>
        <p:spPr bwMode="auto">
          <a:xfrm>
            <a:off x="671513" y="4038600"/>
            <a:ext cx="0" cy="685800"/>
          </a:xfrm>
          <a:prstGeom prst="line">
            <a:avLst/>
          </a:prstGeom>
          <a:noFill/>
          <a:ln w="28575" cap="sq">
            <a:noFill/>
            <a:round/>
            <a:headEnd/>
            <a:tailEnd/>
          </a:ln>
        </p:spPr>
        <p:txBody>
          <a:bodyPr anchor="ctr" anchorCtr="1"/>
          <a:lstStyle/>
          <a:p>
            <a:endParaRPr lang="en-US"/>
          </a:p>
        </p:txBody>
      </p:sp>
      <p:sp>
        <p:nvSpPr>
          <p:cNvPr id="50184" name="Line 11"/>
          <p:cNvSpPr>
            <a:spLocks noChangeShapeType="1"/>
          </p:cNvSpPr>
          <p:nvPr/>
        </p:nvSpPr>
        <p:spPr bwMode="auto">
          <a:xfrm>
            <a:off x="8443913" y="4038600"/>
            <a:ext cx="0" cy="685800"/>
          </a:xfrm>
          <a:prstGeom prst="line">
            <a:avLst/>
          </a:prstGeom>
          <a:noFill/>
          <a:ln w="28575" cap="sq">
            <a:noFill/>
            <a:round/>
            <a:headEnd/>
            <a:tailEnd/>
          </a:ln>
        </p:spPr>
        <p:txBody>
          <a:bodyPr anchor="ctr" anchorCtr="1"/>
          <a:lstStyle/>
          <a:p>
            <a:endParaRPr lang="en-US"/>
          </a:p>
        </p:txBody>
      </p:sp>
      <p:sp>
        <p:nvSpPr>
          <p:cNvPr id="50185" name="Line 12"/>
          <p:cNvSpPr>
            <a:spLocks noChangeShapeType="1"/>
          </p:cNvSpPr>
          <p:nvPr/>
        </p:nvSpPr>
        <p:spPr bwMode="auto">
          <a:xfrm>
            <a:off x="4557713" y="4038600"/>
            <a:ext cx="3886200" cy="0"/>
          </a:xfrm>
          <a:prstGeom prst="line">
            <a:avLst/>
          </a:prstGeom>
          <a:noFill/>
          <a:ln w="28575" cap="sq">
            <a:noFill/>
            <a:round/>
            <a:headEnd/>
            <a:tailEnd/>
          </a:ln>
        </p:spPr>
        <p:txBody>
          <a:bodyPr anchor="ctr" anchorCtr="1"/>
          <a:lstStyle/>
          <a:p>
            <a:endParaRPr lang="en-US"/>
          </a:p>
        </p:txBody>
      </p:sp>
      <p:sp>
        <p:nvSpPr>
          <p:cNvPr id="50186" name="Line 13"/>
          <p:cNvSpPr>
            <a:spLocks noChangeShapeType="1"/>
          </p:cNvSpPr>
          <p:nvPr/>
        </p:nvSpPr>
        <p:spPr bwMode="auto">
          <a:xfrm>
            <a:off x="671513" y="4724400"/>
            <a:ext cx="0" cy="835025"/>
          </a:xfrm>
          <a:prstGeom prst="line">
            <a:avLst/>
          </a:prstGeom>
          <a:noFill/>
          <a:ln w="28575" cap="sq">
            <a:noFill/>
            <a:round/>
            <a:headEnd/>
            <a:tailEnd/>
          </a:ln>
        </p:spPr>
        <p:txBody>
          <a:bodyPr anchor="ctr" anchorCtr="1"/>
          <a:lstStyle/>
          <a:p>
            <a:endParaRPr lang="en-US"/>
          </a:p>
        </p:txBody>
      </p:sp>
      <p:sp>
        <p:nvSpPr>
          <p:cNvPr id="50187" name="Line 14"/>
          <p:cNvSpPr>
            <a:spLocks noChangeShapeType="1"/>
          </p:cNvSpPr>
          <p:nvPr/>
        </p:nvSpPr>
        <p:spPr bwMode="auto">
          <a:xfrm>
            <a:off x="8443913" y="4724400"/>
            <a:ext cx="0" cy="835025"/>
          </a:xfrm>
          <a:prstGeom prst="line">
            <a:avLst/>
          </a:prstGeom>
          <a:noFill/>
          <a:ln w="28575" cap="sq">
            <a:noFill/>
            <a:round/>
            <a:headEnd/>
            <a:tailEnd/>
          </a:ln>
        </p:spPr>
        <p:txBody>
          <a:bodyPr anchor="ctr" anchorCtr="1"/>
          <a:lstStyle/>
          <a:p>
            <a:endParaRPr lang="en-US"/>
          </a:p>
        </p:txBody>
      </p:sp>
      <p:sp>
        <p:nvSpPr>
          <p:cNvPr id="50188" name="Line 15"/>
          <p:cNvSpPr>
            <a:spLocks noChangeShapeType="1"/>
          </p:cNvSpPr>
          <p:nvPr/>
        </p:nvSpPr>
        <p:spPr bwMode="auto">
          <a:xfrm>
            <a:off x="4557713" y="5559425"/>
            <a:ext cx="3886200" cy="0"/>
          </a:xfrm>
          <a:prstGeom prst="line">
            <a:avLst/>
          </a:prstGeom>
          <a:noFill/>
          <a:ln w="28575" cap="sq">
            <a:noFill/>
            <a:round/>
            <a:headEnd/>
            <a:tailEnd/>
          </a:ln>
        </p:spPr>
        <p:txBody>
          <a:bodyPr anchor="ctr" anchorCtr="1"/>
          <a:lstStyle/>
          <a:p>
            <a:endParaRPr lang="en-US"/>
          </a:p>
        </p:txBody>
      </p:sp>
      <p:grpSp>
        <p:nvGrpSpPr>
          <p:cNvPr id="2" name="Group 19"/>
          <p:cNvGrpSpPr>
            <a:grpSpLocks/>
          </p:cNvGrpSpPr>
          <p:nvPr/>
        </p:nvGrpSpPr>
        <p:grpSpPr bwMode="auto">
          <a:xfrm>
            <a:off x="1400175" y="4114800"/>
            <a:ext cx="7010400" cy="1081088"/>
            <a:chOff x="882" y="2724"/>
            <a:chExt cx="4416" cy="681"/>
          </a:xfrm>
        </p:grpSpPr>
        <p:sp>
          <p:nvSpPr>
            <p:cNvPr id="50191" name="AutoShape 17"/>
            <p:cNvSpPr>
              <a:spLocks noChangeArrowheads="1"/>
            </p:cNvSpPr>
            <p:nvPr/>
          </p:nvSpPr>
          <p:spPr bwMode="auto">
            <a:xfrm>
              <a:off x="882" y="2724"/>
              <a:ext cx="4416" cy="681"/>
            </a:xfrm>
            <a:prstGeom prst="homePlate">
              <a:avLst>
                <a:gd name="adj" fmla="val 89733"/>
              </a:avLst>
            </a:prstGeom>
            <a:gradFill rotWithShape="1">
              <a:gsLst>
                <a:gs pos="0">
                  <a:srgbClr val="FFFFFF"/>
                </a:gs>
                <a:gs pos="100000">
                  <a:srgbClr val="0000FF"/>
                </a:gs>
              </a:gsLst>
              <a:lin ang="0" scaled="1"/>
            </a:gradFill>
            <a:ln w="9525">
              <a:solidFill>
                <a:schemeClr val="tx1"/>
              </a:solidFill>
              <a:miter lim="800000"/>
              <a:headEnd/>
              <a:tailEnd/>
            </a:ln>
          </p:spPr>
          <p:txBody>
            <a:bodyPr wrap="none" anchor="ctr"/>
            <a:lstStyle/>
            <a:p>
              <a:endParaRPr lang="en-US"/>
            </a:p>
          </p:txBody>
        </p:sp>
        <p:sp>
          <p:nvSpPr>
            <p:cNvPr id="50192" name="Rectangle 6"/>
            <p:cNvSpPr>
              <a:spLocks noChangeArrowheads="1"/>
            </p:cNvSpPr>
            <p:nvPr/>
          </p:nvSpPr>
          <p:spPr bwMode="auto">
            <a:xfrm>
              <a:off x="3600" y="2793"/>
              <a:ext cx="1536" cy="576"/>
            </a:xfrm>
            <a:prstGeom prst="rect">
              <a:avLst/>
            </a:prstGeom>
            <a:noFill/>
            <a:ln w="9525">
              <a:noFill/>
              <a:miter lim="800000"/>
              <a:headEnd/>
              <a:tailEnd/>
            </a:ln>
          </p:spPr>
          <p:txBody>
            <a:bodyPr anchor="ctr" anchorCtr="1"/>
            <a:lstStyle/>
            <a:p>
              <a:pPr algn="ctr">
                <a:spcBef>
                  <a:spcPct val="20000"/>
                </a:spcBef>
              </a:pPr>
              <a:r>
                <a:rPr lang="en-US" sz="2000">
                  <a:solidFill>
                    <a:srgbClr val="FFFF00"/>
                  </a:solidFill>
                  <a:latin typeface="Palatino Linotype" pitchFamily="18" charset="0"/>
                </a:rPr>
                <a:t>Major Depressive</a:t>
              </a:r>
            </a:p>
            <a:p>
              <a:pPr algn="ctr">
                <a:spcBef>
                  <a:spcPct val="20000"/>
                </a:spcBef>
              </a:pPr>
              <a:r>
                <a:rPr lang="en-US" sz="2000">
                  <a:solidFill>
                    <a:srgbClr val="FFFF00"/>
                  </a:solidFill>
                  <a:latin typeface="Palatino Linotype" pitchFamily="18" charset="0"/>
                </a:rPr>
                <a:t>Disorder</a:t>
              </a:r>
            </a:p>
          </p:txBody>
        </p:sp>
        <p:sp>
          <p:nvSpPr>
            <p:cNvPr id="50193" name="Rectangle 7"/>
            <p:cNvSpPr>
              <a:spLocks noChangeArrowheads="1"/>
            </p:cNvSpPr>
            <p:nvPr/>
          </p:nvSpPr>
          <p:spPr bwMode="auto">
            <a:xfrm>
              <a:off x="1296" y="2793"/>
              <a:ext cx="720" cy="576"/>
            </a:xfrm>
            <a:prstGeom prst="rect">
              <a:avLst/>
            </a:prstGeom>
            <a:noFill/>
            <a:ln w="9525">
              <a:noFill/>
              <a:miter lim="800000"/>
              <a:headEnd/>
              <a:tailEnd/>
            </a:ln>
          </p:spPr>
          <p:txBody>
            <a:bodyPr anchor="ctr" anchorCtr="1"/>
            <a:lstStyle/>
            <a:p>
              <a:pPr algn="ctr">
                <a:spcBef>
                  <a:spcPct val="20000"/>
                </a:spcBef>
              </a:pPr>
              <a:r>
                <a:rPr lang="en-US" sz="2000">
                  <a:latin typeface="Palatino Linotype" pitchFamily="18" charset="0"/>
                </a:rPr>
                <a:t>Blue </a:t>
              </a:r>
            </a:p>
            <a:p>
              <a:pPr algn="ctr">
                <a:spcBef>
                  <a:spcPct val="20000"/>
                </a:spcBef>
              </a:pPr>
              <a:r>
                <a:rPr lang="en-US" sz="2000">
                  <a:latin typeface="Palatino Linotype" pitchFamily="18" charset="0"/>
                </a:rPr>
                <a:t>Mood</a:t>
              </a:r>
            </a:p>
          </p:txBody>
        </p:sp>
        <p:sp>
          <p:nvSpPr>
            <p:cNvPr id="50194" name="Rectangle 16"/>
            <p:cNvSpPr>
              <a:spLocks noChangeArrowheads="1"/>
            </p:cNvSpPr>
            <p:nvPr/>
          </p:nvSpPr>
          <p:spPr bwMode="auto">
            <a:xfrm>
              <a:off x="2262" y="2793"/>
              <a:ext cx="1224" cy="576"/>
            </a:xfrm>
            <a:prstGeom prst="rect">
              <a:avLst/>
            </a:prstGeom>
            <a:noFill/>
            <a:ln w="9525">
              <a:noFill/>
              <a:miter lim="800000"/>
              <a:headEnd/>
              <a:tailEnd/>
            </a:ln>
          </p:spPr>
          <p:txBody>
            <a:bodyPr anchor="ctr" anchorCtr="1"/>
            <a:lstStyle/>
            <a:p>
              <a:pPr algn="ctr">
                <a:spcBef>
                  <a:spcPct val="20000"/>
                </a:spcBef>
              </a:pPr>
              <a:r>
                <a:rPr lang="en-US" sz="2000">
                  <a:latin typeface="Palatino Linotype" pitchFamily="18" charset="0"/>
                </a:rPr>
                <a:t>Dysthymic</a:t>
              </a:r>
            </a:p>
            <a:p>
              <a:pPr algn="ctr">
                <a:spcBef>
                  <a:spcPct val="20000"/>
                </a:spcBef>
              </a:pPr>
              <a:r>
                <a:rPr lang="en-US" sz="2000">
                  <a:latin typeface="Palatino Linotype" pitchFamily="18" charset="0"/>
                </a:rPr>
                <a:t>Disorder</a:t>
              </a:r>
            </a:p>
          </p:txBody>
        </p:sp>
      </p:grpSp>
      <p:sp>
        <p:nvSpPr>
          <p:cNvPr id="1092628" name="Oval 20"/>
          <p:cNvSpPr>
            <a:spLocks noChangeAspect="1" noChangeArrowheads="1"/>
          </p:cNvSpPr>
          <p:nvPr/>
        </p:nvSpPr>
        <p:spPr bwMode="auto">
          <a:xfrm>
            <a:off x="3824288" y="3930650"/>
            <a:ext cx="1454150" cy="1458913"/>
          </a:xfrm>
          <a:prstGeom prst="ellipse">
            <a:avLst/>
          </a:prstGeom>
          <a:noFill/>
          <a:ln w="3810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1546356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1000"/>
                                  </p:stCondLst>
                                  <p:childTnLst>
                                    <p:set>
                                      <p:cBhvr>
                                        <p:cTn id="6" dur="1" fill="hold">
                                          <p:stCondLst>
                                            <p:cond delay="0"/>
                                          </p:stCondLst>
                                        </p:cTn>
                                        <p:tgtEl>
                                          <p:spTgt spid="1092628"/>
                                        </p:tgtEl>
                                        <p:attrNameLst>
                                          <p:attrName>style.visibility</p:attrName>
                                        </p:attrNameLst>
                                      </p:cBhvr>
                                      <p:to>
                                        <p:strVal val="visible"/>
                                      </p:to>
                                    </p:set>
                                    <p:animEffect transition="in" filter="dissolve">
                                      <p:cBhvr>
                                        <p:cTn id="7" dur="500"/>
                                        <p:tgtEl>
                                          <p:spTgt spid="109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E:\Nature Scenes PhotoDisc 36\36138.JPG"/>
          <p:cNvPicPr>
            <a:picLocks noChangeAspect="1" noChangeArrowheads="1"/>
          </p:cNvPicPr>
          <p:nvPr/>
        </p:nvPicPr>
        <p:blipFill>
          <a:blip r:embed="rId3" cstate="print"/>
          <a:srcRect/>
          <a:stretch>
            <a:fillRect/>
          </a:stretch>
        </p:blipFill>
        <p:spPr bwMode="auto">
          <a:xfrm>
            <a:off x="0" y="828675"/>
            <a:ext cx="9144000" cy="6029325"/>
          </a:xfrm>
          <a:prstGeom prst="rect">
            <a:avLst/>
          </a:prstGeom>
          <a:noFill/>
          <a:ln w="9525">
            <a:noFill/>
            <a:miter lim="800000"/>
            <a:headEnd/>
            <a:tailEnd/>
          </a:ln>
        </p:spPr>
      </p:pic>
      <p:sp>
        <p:nvSpPr>
          <p:cNvPr id="44035" name="Title 1"/>
          <p:cNvSpPr>
            <a:spLocks noGrp="1"/>
          </p:cNvSpPr>
          <p:nvPr>
            <p:ph type="title"/>
          </p:nvPr>
        </p:nvSpPr>
        <p:spPr>
          <a:xfrm>
            <a:off x="0" y="0"/>
            <a:ext cx="9144000" cy="1143000"/>
          </a:xfrm>
          <a:solidFill>
            <a:srgbClr val="AA7A2B"/>
          </a:solidFill>
        </p:spPr>
        <p:txBody>
          <a:bodyPr/>
          <a:lstStyle/>
          <a:p>
            <a:pPr algn="l"/>
            <a:r>
              <a:rPr lang="en-US" b="1" smtClean="0">
                <a:solidFill>
                  <a:srgbClr val="F8F6E3"/>
                </a:solidFill>
              </a:rPr>
              <a:t>Seasonal Affective Disorder [SAD]</a:t>
            </a:r>
          </a:p>
        </p:txBody>
      </p:sp>
      <p:sp>
        <p:nvSpPr>
          <p:cNvPr id="3" name="Content Placeholder 2"/>
          <p:cNvSpPr>
            <a:spLocks noGrp="1"/>
          </p:cNvSpPr>
          <p:nvPr>
            <p:ph idx="1"/>
          </p:nvPr>
        </p:nvSpPr>
        <p:spPr>
          <a:xfrm>
            <a:off x="381000" y="1295400"/>
            <a:ext cx="8001000" cy="2293938"/>
          </a:xfrm>
        </p:spPr>
        <p:txBody>
          <a:bodyPr/>
          <a:lstStyle/>
          <a:p>
            <a:pPr>
              <a:lnSpc>
                <a:spcPts val="2600"/>
              </a:lnSpc>
              <a:buFont typeface="Wingdings" pitchFamily="2" charset="2"/>
              <a:buChar char="§"/>
            </a:pPr>
            <a:r>
              <a:rPr lang="en-US" sz="2800" b="1" smtClean="0">
                <a:solidFill>
                  <a:srgbClr val="F8F6E3"/>
                </a:solidFill>
              </a:rPr>
              <a:t>Seasonal affective disorder </a:t>
            </a:r>
            <a:r>
              <a:rPr lang="en-US" sz="2800" smtClean="0">
                <a:solidFill>
                  <a:srgbClr val="F8F6E3"/>
                </a:solidFill>
              </a:rPr>
              <a:t>is more than simply disliking winter.</a:t>
            </a:r>
          </a:p>
          <a:p>
            <a:pPr>
              <a:lnSpc>
                <a:spcPts val="2600"/>
              </a:lnSpc>
              <a:buFont typeface="Wingdings" pitchFamily="2" charset="2"/>
              <a:buChar char="§"/>
            </a:pPr>
            <a:r>
              <a:rPr lang="en-US" sz="2800" smtClean="0">
                <a:solidFill>
                  <a:srgbClr val="F8F6E3"/>
                </a:solidFill>
              </a:rPr>
              <a:t>Seasonal affective disorder involves a recurring seasonal pattern of depression, usually during winter’s short, dark, cold days.</a:t>
            </a:r>
          </a:p>
          <a:p>
            <a:pPr>
              <a:lnSpc>
                <a:spcPts val="2600"/>
              </a:lnSpc>
              <a:buFont typeface="Wingdings" pitchFamily="2" charset="2"/>
              <a:buChar char="§"/>
            </a:pPr>
            <a:r>
              <a:rPr lang="en-US" sz="2800" smtClean="0">
                <a:solidFill>
                  <a:srgbClr val="F8F6E3"/>
                </a:solidFill>
              </a:rPr>
              <a:t>Survey: “Have you cried today”? Result: More people answer “yes” in winter.</a:t>
            </a:r>
          </a:p>
        </p:txBody>
      </p:sp>
      <p:graphicFrame>
        <p:nvGraphicFramePr>
          <p:cNvPr id="4" name="Table 3"/>
          <p:cNvGraphicFramePr>
            <a:graphicFrameLocks noGrp="1"/>
          </p:cNvGraphicFramePr>
          <p:nvPr/>
        </p:nvGraphicFramePr>
        <p:xfrm>
          <a:off x="1524000" y="4284663"/>
          <a:ext cx="6096000" cy="2105024"/>
        </p:xfrm>
        <a:graphic>
          <a:graphicData uri="http://schemas.openxmlformats.org/drawingml/2006/table">
            <a:tbl>
              <a:tblPr firstRow="1" bandRow="1">
                <a:tableStyleId>{5C22544A-7EE6-4342-B048-85BDC9FD1C3A}</a:tableStyleId>
              </a:tblPr>
              <a:tblGrid>
                <a:gridCol w="2032000"/>
                <a:gridCol w="2032000"/>
                <a:gridCol w="2032000"/>
              </a:tblGrid>
              <a:tr h="526256">
                <a:tc>
                  <a:txBody>
                    <a:bodyPr/>
                    <a:lstStyle/>
                    <a:p>
                      <a:endParaRPr lang="en-US" sz="1800" dirty="0"/>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7A2B"/>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Percentage who cried</a:t>
                      </a: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7A2B"/>
                    </a:solidFill>
                  </a:tcPr>
                </a:tc>
                <a:tc hMerge="1">
                  <a:txBody>
                    <a:bodyPr/>
                    <a:lstStyle/>
                    <a:p>
                      <a:endParaRPr lang="en-US" dirty="0"/>
                    </a:p>
                  </a:txBody>
                  <a:tcPr/>
                </a:tc>
              </a:tr>
              <a:tr h="526256">
                <a:tc>
                  <a:txBody>
                    <a:bodyPr/>
                    <a:lstStyle/>
                    <a:p>
                      <a:endParaRPr lang="en-US" sz="2400" dirty="0"/>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6E3"/>
                    </a:solidFill>
                  </a:tcPr>
                </a:tc>
                <a:tc>
                  <a:txBody>
                    <a:bodyPr/>
                    <a:lstStyle/>
                    <a:p>
                      <a:pPr algn="ctr"/>
                      <a:r>
                        <a:rPr lang="en-US" sz="2400" b="1" dirty="0" smtClean="0"/>
                        <a:t>Men</a:t>
                      </a:r>
                      <a:endParaRPr lang="en-US" sz="2400" b="1" dirty="0"/>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6E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Women</a:t>
                      </a:r>
                      <a:endParaRPr lang="en-US" sz="2400" b="1" dirty="0"/>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6E3"/>
                    </a:solidFill>
                  </a:tcPr>
                </a:tc>
              </a:tr>
              <a:tr h="526256">
                <a:tc>
                  <a:txBody>
                    <a:bodyPr/>
                    <a:lstStyle/>
                    <a:p>
                      <a:r>
                        <a:rPr lang="en-US" sz="2400" dirty="0" smtClean="0"/>
                        <a:t>August</a:t>
                      </a:r>
                      <a:endParaRPr lang="en-US" sz="2400" dirty="0"/>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6E3"/>
                    </a:solidFill>
                  </a:tcPr>
                </a:tc>
                <a:tc>
                  <a:txBody>
                    <a:bodyPr/>
                    <a:lstStyle/>
                    <a:p>
                      <a:pPr algn="ctr"/>
                      <a:r>
                        <a:rPr lang="en-US" sz="2400" b="1" dirty="0" smtClean="0"/>
                        <a:t>4</a:t>
                      </a:r>
                      <a:endParaRPr lang="en-US" sz="2400" b="1" dirty="0"/>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6E3"/>
                    </a:solidFill>
                  </a:tcPr>
                </a:tc>
                <a:tc>
                  <a:txBody>
                    <a:bodyPr/>
                    <a:lstStyle/>
                    <a:p>
                      <a:pPr algn="ctr"/>
                      <a:r>
                        <a:rPr lang="en-US" sz="2400" b="1" dirty="0" smtClean="0"/>
                        <a:t>7</a:t>
                      </a:r>
                      <a:endParaRPr lang="en-US" sz="2400" b="1" dirty="0"/>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6E3"/>
                    </a:solidFill>
                  </a:tcPr>
                </a:tc>
              </a:tr>
              <a:tr h="526256">
                <a:tc>
                  <a:txBody>
                    <a:bodyPr/>
                    <a:lstStyle/>
                    <a:p>
                      <a:r>
                        <a:rPr lang="en-US" sz="2400" dirty="0" smtClean="0"/>
                        <a:t>December</a:t>
                      </a:r>
                      <a:endParaRPr lang="en-US" sz="2400" dirty="0"/>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6E3"/>
                    </a:solidFill>
                  </a:tcPr>
                </a:tc>
                <a:tc>
                  <a:txBody>
                    <a:bodyPr/>
                    <a:lstStyle/>
                    <a:p>
                      <a:pPr algn="ctr"/>
                      <a:r>
                        <a:rPr lang="en-US" sz="2400" b="1" dirty="0" smtClean="0"/>
                        <a:t>8</a:t>
                      </a:r>
                      <a:endParaRPr lang="en-US" sz="2400" b="1" dirty="0"/>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6E3"/>
                    </a:solidFill>
                  </a:tcPr>
                </a:tc>
                <a:tc>
                  <a:txBody>
                    <a:bodyPr/>
                    <a:lstStyle/>
                    <a:p>
                      <a:pPr algn="ctr"/>
                      <a:r>
                        <a:rPr lang="en-US" sz="2400" b="1" dirty="0" smtClean="0"/>
                        <a:t>21</a:t>
                      </a:r>
                      <a:endParaRPr lang="en-US" sz="2400" b="1" dirty="0"/>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6E3"/>
                    </a:solidFill>
                  </a:tcPr>
                </a:tc>
              </a:tr>
            </a:tbl>
          </a:graphicData>
        </a:graphic>
      </p:graphicFrame>
    </p:spTree>
    <p:extLst>
      <p:ext uri="{BB962C8B-B14F-4D97-AF65-F5344CB8AC3E}">
        <p14:creationId xmlns:p14="http://schemas.microsoft.com/office/powerpoint/2010/main" val="2085885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9144000" cy="949325"/>
          </a:xfrm>
          <a:solidFill>
            <a:srgbClr val="444EA2"/>
          </a:solidFill>
        </p:spPr>
        <p:txBody>
          <a:bodyPr lIns="274320"/>
          <a:lstStyle/>
          <a:p>
            <a:pPr algn="l" eaLnBrk="1" hangingPunct="1">
              <a:lnSpc>
                <a:spcPts val="4200"/>
              </a:lnSpc>
            </a:pPr>
            <a:r>
              <a:rPr lang="en-US" b="1" smtClean="0">
                <a:solidFill>
                  <a:srgbClr val="F8F6E3"/>
                </a:solidFill>
              </a:rPr>
              <a:t>Bipolar Disorder </a:t>
            </a:r>
          </a:p>
        </p:txBody>
      </p:sp>
      <p:sp>
        <p:nvSpPr>
          <p:cNvPr id="3" name="Content Placeholder 2"/>
          <p:cNvSpPr>
            <a:spLocks noGrp="1"/>
          </p:cNvSpPr>
          <p:nvPr>
            <p:ph idx="1"/>
          </p:nvPr>
        </p:nvSpPr>
        <p:spPr>
          <a:xfrm>
            <a:off x="0" y="928688"/>
            <a:ext cx="4340225" cy="1270000"/>
          </a:xfrm>
        </p:spPr>
        <p:txBody>
          <a:bodyPr/>
          <a:lstStyle/>
          <a:p>
            <a:pPr>
              <a:lnSpc>
                <a:spcPts val="2600"/>
              </a:lnSpc>
              <a:buFont typeface="Wingdings" pitchFamily="2" charset="2"/>
              <a:buChar char="§"/>
            </a:pPr>
            <a:r>
              <a:rPr lang="en-US" sz="2800" smtClean="0"/>
              <a:t>Bipolar disorder was once called “manic-depressive disorder.”</a:t>
            </a:r>
          </a:p>
          <a:p>
            <a:pPr>
              <a:lnSpc>
                <a:spcPts val="2600"/>
              </a:lnSpc>
              <a:buFont typeface="Wingdings" pitchFamily="2" charset="2"/>
              <a:buChar char="§"/>
            </a:pPr>
            <a:r>
              <a:rPr lang="en-US" sz="2800" smtClean="0"/>
              <a:t>Bipolar disorder’s two polar opposite moods are depression and mania.</a:t>
            </a:r>
          </a:p>
        </p:txBody>
      </p:sp>
      <p:sp>
        <p:nvSpPr>
          <p:cNvPr id="4" name="Rectangle 3"/>
          <p:cNvSpPr/>
          <p:nvPr/>
        </p:nvSpPr>
        <p:spPr>
          <a:xfrm>
            <a:off x="4821238" y="1179513"/>
            <a:ext cx="4179887" cy="2092325"/>
          </a:xfrm>
          <a:prstGeom prst="rect">
            <a:avLst/>
          </a:prstGeom>
        </p:spPr>
        <p:txBody>
          <a:bodyPr>
            <a:spAutoFit/>
          </a:bodyPr>
          <a:lstStyle/>
          <a:p>
            <a:pPr eaLnBrk="0" hangingPunct="0">
              <a:lnSpc>
                <a:spcPts val="2600"/>
              </a:lnSpc>
              <a:spcBef>
                <a:spcPct val="20000"/>
              </a:spcBef>
              <a:defRPr/>
            </a:pPr>
            <a:r>
              <a:rPr lang="en-US" sz="2800" b="1" dirty="0">
                <a:solidFill>
                  <a:srgbClr val="444EA2"/>
                </a:solidFill>
                <a:latin typeface="Calibri"/>
                <a:cs typeface="+mn-cs"/>
              </a:rPr>
              <a:t>Mania</a:t>
            </a:r>
            <a:r>
              <a:rPr lang="en-US" sz="2800" dirty="0">
                <a:solidFill>
                  <a:prstClr val="black"/>
                </a:solidFill>
                <a:latin typeface="Calibri"/>
                <a:cs typeface="+mn-cs"/>
              </a:rPr>
              <a:t> refers to a period of </a:t>
            </a:r>
            <a:r>
              <a:rPr lang="en-US" sz="2800" i="1" dirty="0">
                <a:solidFill>
                  <a:prstClr val="black"/>
                </a:solidFill>
                <a:latin typeface="Calibri"/>
                <a:cs typeface="+mn-cs"/>
              </a:rPr>
              <a:t>hyper-elevated mood that is euphoric, giddy, easily irritated, hyperactive, impulsive, overly optimistic, and even grandiose.</a:t>
            </a:r>
          </a:p>
        </p:txBody>
      </p:sp>
      <p:cxnSp>
        <p:nvCxnSpPr>
          <p:cNvPr id="6" name="Elbow Connector 5"/>
          <p:cNvCxnSpPr/>
          <p:nvPr/>
        </p:nvCxnSpPr>
        <p:spPr>
          <a:xfrm flipV="1">
            <a:off x="3727450" y="1706563"/>
            <a:ext cx="1152525" cy="1127125"/>
          </a:xfrm>
          <a:prstGeom prst="bentConnector3">
            <a:avLst>
              <a:gd name="adj1" fmla="val 50000"/>
            </a:avLst>
          </a:prstGeom>
          <a:ln w="76200">
            <a:solidFill>
              <a:srgbClr val="444EA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153988" y="3236913"/>
          <a:ext cx="8847138" cy="3068637"/>
        </p:xfrm>
        <a:graphic>
          <a:graphicData uri="http://schemas.openxmlformats.org/drawingml/2006/table">
            <a:tbl>
              <a:tblPr firstRow="1" bandRow="1">
                <a:tableStyleId>{5C22544A-7EE6-4342-B048-85BDC9FD1C3A}</a:tableStyleId>
              </a:tblPr>
              <a:tblGrid>
                <a:gridCol w="4423569"/>
                <a:gridCol w="4423569"/>
              </a:tblGrid>
              <a:tr h="370878">
                <a:tc gridSpan="2">
                  <a:txBody>
                    <a:bodyPr/>
                    <a:lstStyle/>
                    <a:p>
                      <a:pPr algn="ctr">
                        <a:lnSpc>
                          <a:spcPts val="2200"/>
                        </a:lnSpc>
                      </a:pPr>
                      <a:r>
                        <a:rPr lang="en-US" sz="2400" dirty="0" smtClean="0"/>
                        <a:t>Contrasting Symptoms</a:t>
                      </a:r>
                      <a:endParaRPr lang="en-US" sz="2400" dirty="0"/>
                    </a:p>
                  </a:txBody>
                  <a:tcPr marT="45725" marB="45725">
                    <a:solidFill>
                      <a:srgbClr val="A0366C"/>
                    </a:solidFill>
                  </a:tcPr>
                </a:tc>
                <a:tc hMerge="1">
                  <a:txBody>
                    <a:bodyPr/>
                    <a:lstStyle/>
                    <a:p>
                      <a:endParaRPr lang="en-US" dirty="0"/>
                    </a:p>
                  </a:txBody>
                  <a:tcPr/>
                </a:tc>
              </a:tr>
              <a:tr h="650307">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en-US" sz="2400" b="1" dirty="0" smtClean="0">
                          <a:solidFill>
                            <a:srgbClr val="444EA2"/>
                          </a:solidFill>
                        </a:rPr>
                        <a:t>Depressed mood</a:t>
                      </a:r>
                      <a:r>
                        <a:rPr lang="en-US" sz="2400" dirty="0" smtClean="0">
                          <a:solidFill>
                            <a:schemeClr val="tx1"/>
                          </a:solidFill>
                        </a:rPr>
                        <a:t>:</a:t>
                      </a:r>
                      <a:r>
                        <a:rPr lang="en-US" sz="2400" dirty="0" smtClean="0"/>
                        <a:t> stuck feeling “down,” with:</a:t>
                      </a:r>
                    </a:p>
                  </a:txBody>
                  <a:tcPr marT="45725" marB="45725"/>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en-US" sz="2400" b="1" dirty="0" smtClean="0">
                          <a:solidFill>
                            <a:srgbClr val="444EA2"/>
                          </a:solidFill>
                        </a:rPr>
                        <a:t>Mania</a:t>
                      </a:r>
                      <a:r>
                        <a:rPr lang="en-US" sz="2400" b="0" dirty="0" smtClean="0">
                          <a:solidFill>
                            <a:schemeClr val="tx1"/>
                          </a:solidFill>
                        </a:rPr>
                        <a:t>:</a:t>
                      </a:r>
                      <a:r>
                        <a:rPr lang="en-US" sz="2400" dirty="0" smtClean="0"/>
                        <a:t> euphoric, giddy, easily irritated, with:</a:t>
                      </a:r>
                    </a:p>
                  </a:txBody>
                  <a:tcPr marT="45725" marB="45725"/>
                </a:tc>
              </a:tr>
              <a:tr h="2047452">
                <a:tc>
                  <a:txBody>
                    <a:bodyPr/>
                    <a:lstStyle/>
                    <a:p>
                      <a:pPr marL="342900" indent="-342900">
                        <a:lnSpc>
                          <a:spcPts val="2200"/>
                        </a:lnSpc>
                        <a:buFont typeface="Wingdings" pitchFamily="2" charset="2"/>
                        <a:buChar char="§"/>
                      </a:pPr>
                      <a:r>
                        <a:rPr lang="en-US" sz="2400" dirty="0" smtClean="0"/>
                        <a:t>exaggerated pessimism</a:t>
                      </a:r>
                    </a:p>
                    <a:p>
                      <a:pPr marL="342900" indent="-342900">
                        <a:lnSpc>
                          <a:spcPts val="2200"/>
                        </a:lnSpc>
                        <a:buFont typeface="Wingdings" pitchFamily="2" charset="2"/>
                        <a:buChar char="§"/>
                      </a:pPr>
                      <a:r>
                        <a:rPr lang="en-US" sz="2400" dirty="0" smtClean="0"/>
                        <a:t>social withdrawal</a:t>
                      </a:r>
                    </a:p>
                    <a:p>
                      <a:pPr marL="342900" indent="-342900">
                        <a:lnSpc>
                          <a:spcPts val="2200"/>
                        </a:lnSpc>
                        <a:buFont typeface="Wingdings" pitchFamily="2" charset="2"/>
                        <a:buChar char="§"/>
                      </a:pPr>
                      <a:r>
                        <a:rPr lang="en-US" sz="2400" dirty="0" smtClean="0"/>
                        <a:t>lack of felt pleasure</a:t>
                      </a:r>
                    </a:p>
                    <a:p>
                      <a:pPr marL="342900" indent="-342900">
                        <a:lnSpc>
                          <a:spcPts val="2200"/>
                        </a:lnSpc>
                        <a:buFont typeface="Wingdings" pitchFamily="2" charset="2"/>
                        <a:buChar char="§"/>
                      </a:pPr>
                      <a:r>
                        <a:rPr lang="en-US" sz="2400" dirty="0" smtClean="0"/>
                        <a:t>inactivity and no initiative</a:t>
                      </a:r>
                    </a:p>
                    <a:p>
                      <a:pPr marL="342900" indent="-342900">
                        <a:lnSpc>
                          <a:spcPts val="2200"/>
                        </a:lnSpc>
                        <a:buFont typeface="Wingdings" pitchFamily="2" charset="2"/>
                        <a:buChar char="§"/>
                      </a:pPr>
                      <a:r>
                        <a:rPr lang="en-US" sz="2400" dirty="0" smtClean="0"/>
                        <a:t>difficulty focusing</a:t>
                      </a:r>
                    </a:p>
                    <a:p>
                      <a:pPr marL="342900" indent="-342900">
                        <a:lnSpc>
                          <a:spcPts val="2200"/>
                        </a:lnSpc>
                        <a:buFont typeface="Wingdings" pitchFamily="2" charset="2"/>
                        <a:buChar char="§"/>
                      </a:pPr>
                      <a:r>
                        <a:rPr lang="en-US" sz="2400" dirty="0" smtClean="0"/>
                        <a:t>fatigue and excessive desire to sleep</a:t>
                      </a:r>
                    </a:p>
                  </a:txBody>
                  <a:tcPr marT="45725" marB="45725"/>
                </a:tc>
                <a:tc>
                  <a:txBody>
                    <a:bodyPr/>
                    <a:lstStyle/>
                    <a:p>
                      <a:pPr marL="342900" indent="-342900">
                        <a:lnSpc>
                          <a:spcPts val="2200"/>
                        </a:lnSpc>
                        <a:buFont typeface="Wingdings" pitchFamily="2" charset="2"/>
                        <a:buChar char="§"/>
                      </a:pPr>
                      <a:r>
                        <a:rPr lang="en-US" sz="2400" dirty="0" smtClean="0"/>
                        <a:t>exaggerated optimism</a:t>
                      </a:r>
                      <a:endParaRPr lang="en-US" sz="2400" b="1" dirty="0" smtClean="0"/>
                    </a:p>
                    <a:p>
                      <a:pPr marL="342900" indent="-342900">
                        <a:lnSpc>
                          <a:spcPts val="2200"/>
                        </a:lnSpc>
                        <a:buFont typeface="Wingdings" pitchFamily="2" charset="2"/>
                        <a:buChar char="§"/>
                      </a:pPr>
                      <a:r>
                        <a:rPr lang="en-US" sz="2400" dirty="0" smtClean="0"/>
                        <a:t>hypersociality and sexuality</a:t>
                      </a:r>
                    </a:p>
                    <a:p>
                      <a:pPr marL="342900" indent="-342900">
                        <a:lnSpc>
                          <a:spcPts val="2200"/>
                        </a:lnSpc>
                        <a:buFont typeface="Wingdings" pitchFamily="2" charset="2"/>
                        <a:buChar char="§"/>
                      </a:pPr>
                      <a:r>
                        <a:rPr lang="en-US" sz="2400" dirty="0" smtClean="0"/>
                        <a:t>delight in everything</a:t>
                      </a:r>
                    </a:p>
                    <a:p>
                      <a:pPr marL="342900" indent="-342900">
                        <a:lnSpc>
                          <a:spcPts val="2200"/>
                        </a:lnSpc>
                        <a:buFont typeface="Wingdings" pitchFamily="2" charset="2"/>
                        <a:buChar char="§"/>
                      </a:pPr>
                      <a:r>
                        <a:rPr lang="en-US" sz="2400" dirty="0" smtClean="0"/>
                        <a:t>impulsivity and overactivity</a:t>
                      </a:r>
                    </a:p>
                    <a:p>
                      <a:pPr marL="342900" indent="-342900">
                        <a:lnSpc>
                          <a:spcPts val="2200"/>
                        </a:lnSpc>
                        <a:buFont typeface="Wingdings" pitchFamily="2" charset="2"/>
                        <a:buChar char="§"/>
                      </a:pPr>
                      <a:r>
                        <a:rPr lang="en-US" sz="2400" dirty="0" smtClean="0"/>
                        <a:t>racing thoughts; the mind won’t settle down</a:t>
                      </a:r>
                    </a:p>
                    <a:p>
                      <a:pPr marL="342900" indent="-342900">
                        <a:lnSpc>
                          <a:spcPts val="2200"/>
                        </a:lnSpc>
                        <a:buFont typeface="Wingdings" pitchFamily="2" charset="2"/>
                        <a:buChar char="§"/>
                      </a:pPr>
                      <a:r>
                        <a:rPr lang="en-US" sz="2400" dirty="0" smtClean="0"/>
                        <a:t>little desire for sleep</a:t>
                      </a:r>
                    </a:p>
                  </a:txBody>
                  <a:tcPr marT="45725" marB="45725"/>
                </a:tc>
              </a:tr>
            </a:tbl>
          </a:graphicData>
        </a:graphic>
      </p:graphicFrame>
    </p:spTree>
    <p:extLst>
      <p:ext uri="{BB962C8B-B14F-4D97-AF65-F5344CB8AC3E}">
        <p14:creationId xmlns:p14="http://schemas.microsoft.com/office/powerpoint/2010/main" val="2775845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17513" y="836613"/>
            <a:ext cx="8634412" cy="1771650"/>
          </a:xfrm>
        </p:spPr>
        <p:txBody>
          <a:bodyPr>
            <a:spAutoFit/>
          </a:bodyPr>
          <a:lstStyle/>
          <a:p>
            <a:pPr marL="0" indent="0">
              <a:lnSpc>
                <a:spcPts val="2600"/>
              </a:lnSpc>
              <a:buFont typeface="Arial" charset="0"/>
              <a:buNone/>
            </a:pPr>
            <a:r>
              <a:rPr lang="en-US" sz="2800" smtClean="0">
                <a:solidFill>
                  <a:srgbClr val="000000"/>
                </a:solidFill>
              </a:rPr>
              <a:t>Many famous and successful people have lived with the ups and downs of bipolar disorder. Some speculate that the depressive periods gave them ideas, and the manic episodes gave them creative energy. Any evidence of mood swings here? </a:t>
            </a:r>
          </a:p>
        </p:txBody>
      </p:sp>
      <p:sp>
        <p:nvSpPr>
          <p:cNvPr id="2" name="Title 1"/>
          <p:cNvSpPr>
            <a:spLocks noGrp="1"/>
          </p:cNvSpPr>
          <p:nvPr>
            <p:ph type="title"/>
          </p:nvPr>
        </p:nvSpPr>
        <p:spPr>
          <a:xfrm>
            <a:off x="565150" y="0"/>
            <a:ext cx="8229600" cy="944563"/>
          </a:xfrm>
        </p:spPr>
        <p:txBody>
          <a:bodyPr>
            <a:normAutofit fontScale="90000"/>
          </a:bodyPr>
          <a:lstStyle/>
          <a:p>
            <a:pPr>
              <a:defRPr/>
            </a:pPr>
            <a:r>
              <a:rPr lang="en-US" b="1" dirty="0" smtClean="0">
                <a:solidFill>
                  <a:srgbClr val="A0366C"/>
                </a:solidFill>
              </a:rPr>
              <a:t>Bipolar Disorder and Creative Success </a:t>
            </a:r>
            <a:endParaRPr lang="en-US" b="1" dirty="0">
              <a:solidFill>
                <a:srgbClr val="A0366C"/>
              </a:solidFill>
            </a:endParaRPr>
          </a:p>
        </p:txBody>
      </p:sp>
      <p:pic>
        <p:nvPicPr>
          <p:cNvPr id="10242" name="Picture 2"/>
          <p:cNvPicPr>
            <a:picLocks noChangeAspect="1" noChangeArrowheads="1"/>
          </p:cNvPicPr>
          <p:nvPr/>
        </p:nvPicPr>
        <p:blipFill>
          <a:blip r:embed="rId3" cstate="screen"/>
          <a:srcRect b="-14286"/>
          <a:stretch>
            <a:fillRect/>
          </a:stretch>
        </p:blipFill>
        <p:spPr bwMode="auto">
          <a:xfrm>
            <a:off x="305790" y="2263239"/>
            <a:ext cx="1905000" cy="2438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2"/>
          <p:cNvPicPr>
            <a:picLocks noChangeAspect="1" noChangeArrowheads="1"/>
          </p:cNvPicPr>
          <p:nvPr/>
        </p:nvPicPr>
        <p:blipFill>
          <a:blip r:embed="rId4" cstate="screen"/>
          <a:srcRect b="-10714"/>
          <a:stretch>
            <a:fillRect/>
          </a:stretch>
        </p:blipFill>
        <p:spPr bwMode="auto">
          <a:xfrm>
            <a:off x="2363190" y="4473039"/>
            <a:ext cx="1752600" cy="2362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p:cNvPicPr>
            <a:picLocks noChangeAspect="1" noChangeArrowheads="1"/>
          </p:cNvPicPr>
          <p:nvPr/>
        </p:nvPicPr>
        <p:blipFill>
          <a:blip r:embed="rId5" cstate="screen"/>
          <a:srcRect b="-7143"/>
          <a:stretch>
            <a:fillRect/>
          </a:stretch>
        </p:blipFill>
        <p:spPr bwMode="auto">
          <a:xfrm>
            <a:off x="4268190" y="2491839"/>
            <a:ext cx="20574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p:cNvPicPr>
            <a:picLocks noChangeAspect="1" noChangeArrowheads="1"/>
          </p:cNvPicPr>
          <p:nvPr/>
        </p:nvPicPr>
        <p:blipFill>
          <a:blip r:embed="rId6" cstate="screen"/>
          <a:srcRect b="-14285"/>
          <a:stretch>
            <a:fillRect/>
          </a:stretch>
        </p:blipFill>
        <p:spPr bwMode="auto">
          <a:xfrm>
            <a:off x="6782790" y="4549239"/>
            <a:ext cx="2057400" cy="2438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0011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0 0  L 0 -0.33333  E" pathEditMode="relative" ptsTypes="">
                                      <p:cBhvr>
                                        <p:cTn id="6" dur="500" fill="hold"/>
                                        <p:tgtEl>
                                          <p:spTgt spid="7"/>
                                        </p:tgtEl>
                                        <p:attrNameLst>
                                          <p:attrName>ppt_x</p:attrName>
                                          <p:attrName>ppt_y</p:attrName>
                                        </p:attrNameLst>
                                      </p:cBhvr>
                                    </p:animMotion>
                                  </p:childTnLst>
                                </p:cTn>
                              </p:par>
                            </p:childTnLst>
                          </p:cTn>
                        </p:par>
                        <p:par>
                          <p:cTn id="7" fill="hold" nodeType="afterGroup">
                            <p:stCondLst>
                              <p:cond delay="500"/>
                            </p:stCondLst>
                            <p:childTnLst>
                              <p:par>
                                <p:cTn id="8" presetID="64" presetClass="path" presetSubtype="0" accel="50000" decel="50000" fill="hold" nodeType="afterEffect">
                                  <p:stCondLst>
                                    <p:cond delay="0"/>
                                  </p:stCondLst>
                                  <p:childTnLst>
                                    <p:animMotion origin="layout" path="M 3.33333E-6 0.33333 L 3.33333E-6 -1.11111E-6 " pathEditMode="relative" rAng="0" ptsTypes="AA">
                                      <p:cBhvr>
                                        <p:cTn id="9" dur="2000" fill="hold"/>
                                        <p:tgtEl>
                                          <p:spTgt spid="10242"/>
                                        </p:tgtEl>
                                        <p:attrNameLst>
                                          <p:attrName>ppt_x</p:attrName>
                                          <p:attrName>ppt_y</p:attrName>
                                        </p:attrNameLst>
                                      </p:cBhvr>
                                      <p:rCtr x="0" y="-167"/>
                                    </p:animMotion>
                                  </p:childTnLst>
                                </p:cTn>
                              </p:par>
                            </p:childTnLst>
                          </p:cTn>
                        </p:par>
                        <p:par>
                          <p:cTn id="10" fill="hold" nodeType="afterGroup">
                            <p:stCondLst>
                              <p:cond delay="2500"/>
                            </p:stCondLst>
                            <p:childTnLst>
                              <p:par>
                                <p:cTn id="11" presetID="42" presetClass="path" presetSubtype="0" accel="50000" decel="50000" fill="hold" nodeType="afterEffect">
                                  <p:stCondLst>
                                    <p:cond delay="0"/>
                                  </p:stCondLst>
                                  <p:childTnLst>
                                    <p:animMotion origin="layout" path="M -3.33333E-6 -0.33334 L -3.33333E-6 4.44444E-6 " pathEditMode="relative" rAng="0" ptsTypes="AA">
                                      <p:cBhvr>
                                        <p:cTn id="12" dur="3000" fill="hold"/>
                                        <p:tgtEl>
                                          <p:spTgt spid="5"/>
                                        </p:tgtEl>
                                        <p:attrNameLst>
                                          <p:attrName>ppt_x</p:attrName>
                                          <p:attrName>ppt_y</p:attrName>
                                        </p:attrNameLst>
                                      </p:cBhvr>
                                      <p:rCtr x="0" y="167"/>
                                    </p:animMotion>
                                  </p:childTnLst>
                                </p:cTn>
                              </p:par>
                              <p:par>
                                <p:cTn id="13" presetID="64" presetClass="path" presetSubtype="0" accel="50000" decel="50000" fill="hold" nodeType="withEffect">
                                  <p:stCondLst>
                                    <p:cond delay="0"/>
                                  </p:stCondLst>
                                  <p:childTnLst>
                                    <p:animMotion origin="layout" path="M 0 0.33334 L 0 -4.44444E-6 " pathEditMode="relative" rAng="0" ptsTypes="AA">
                                      <p:cBhvr>
                                        <p:cTn id="14" dur="1000" fill="hold"/>
                                        <p:tgtEl>
                                          <p:spTgt spid="6"/>
                                        </p:tgtEl>
                                        <p:attrNameLst>
                                          <p:attrName>ppt_x</p:attrName>
                                          <p:attrName>ppt_y</p:attrName>
                                        </p:attrNameLst>
                                      </p:cBhvr>
                                      <p:rCtr x="0" y="-167"/>
                                    </p:animMotion>
                                  </p:childTnLst>
                                </p:cTn>
                              </p:par>
                              <p:par>
                                <p:cTn id="15" presetID="42" presetClass="path" presetSubtype="0" accel="50000" decel="50000" fill="hold" nodeType="withEffect">
                                  <p:stCondLst>
                                    <p:cond delay="0"/>
                                  </p:stCondLst>
                                  <p:childTnLst>
                                    <p:animMotion origin="layout" path="M 1.11022E-16 -0.33333 L 1.11022E-16 1.11111E-6 " pathEditMode="relative" rAng="0" ptsTypes="AA">
                                      <p:cBhvr>
                                        <p:cTn id="16" dur="5000" fill="hold"/>
                                        <p:tgtEl>
                                          <p:spTgt spid="7"/>
                                        </p:tgtEl>
                                        <p:attrNameLst>
                                          <p:attrName>ppt_x</p:attrName>
                                          <p:attrName>ppt_y</p:attrName>
                                        </p:attrNameLst>
                                      </p:cBhvr>
                                      <p:rCtr x="0" y="167"/>
                                    </p:animMotion>
                                  </p:childTnLst>
                                </p:cTn>
                              </p:par>
                            </p:childTnLst>
                          </p:cTn>
                        </p:par>
                        <p:par>
                          <p:cTn id="17" fill="hold" nodeType="afterGroup">
                            <p:stCondLst>
                              <p:cond delay="7500"/>
                            </p:stCondLst>
                            <p:childTnLst>
                              <p:par>
                                <p:cTn id="18" presetID="42" presetClass="path" presetSubtype="0" accel="50000" decel="50000" fill="hold" nodeType="afterEffect">
                                  <p:stCondLst>
                                    <p:cond delay="0"/>
                                  </p:stCondLst>
                                  <p:childTnLst>
                                    <p:animMotion origin="layout" path="M 0 0  L 0 0.33333  E" pathEditMode="relative" ptsTypes="">
                                      <p:cBhvr>
                                        <p:cTn id="19" dur="2000" fill="hold"/>
                                        <p:tgtEl>
                                          <p:spTgt spid="10242"/>
                                        </p:tgtEl>
                                        <p:attrNameLst>
                                          <p:attrName>ppt_x</p:attrName>
                                          <p:attrName>ppt_y</p:attrName>
                                        </p:attrNameLst>
                                      </p:cBhvr>
                                    </p:animMotion>
                                  </p:childTnLst>
                                </p:cTn>
                              </p:par>
                              <p:par>
                                <p:cTn id="20" presetID="42" presetClass="path" presetSubtype="0" accel="50000" decel="50000" fill="hold" nodeType="withEffect">
                                  <p:stCondLst>
                                    <p:cond delay="0"/>
                                  </p:stCondLst>
                                  <p:childTnLst>
                                    <p:animMotion origin="layout" path="M 0 0  L 0 0.33333  E" pathEditMode="relative" ptsTypes="">
                                      <p:cBhvr>
                                        <p:cTn id="21"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E:\Vivid Faces Photodisc vol. 91\91013.JPG"/>
          <p:cNvPicPr>
            <a:picLocks noChangeAspect="1" noChangeArrowheads="1"/>
          </p:cNvPicPr>
          <p:nvPr/>
        </p:nvPicPr>
        <p:blipFill>
          <a:blip r:embed="rId3" cstate="print"/>
          <a:srcRect l="-2" t="-227" r="35153" b="227"/>
          <a:stretch>
            <a:fillRect/>
          </a:stretch>
        </p:blipFill>
        <p:spPr bwMode="auto">
          <a:xfrm>
            <a:off x="4021138" y="1098550"/>
            <a:ext cx="5122862" cy="5759450"/>
          </a:xfrm>
          <a:prstGeom prst="rect">
            <a:avLst/>
          </a:prstGeom>
          <a:noFill/>
          <a:ln w="9525">
            <a:noFill/>
            <a:miter lim="800000"/>
            <a:headEnd/>
            <a:tailEnd/>
          </a:ln>
        </p:spPr>
      </p:pic>
      <p:sp>
        <p:nvSpPr>
          <p:cNvPr id="47107"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b="1" smtClean="0">
                <a:solidFill>
                  <a:srgbClr val="F8F6E3"/>
                </a:solidFill>
              </a:rPr>
              <a:t>Bipolar Disorder in Children and Adolescents</a:t>
            </a:r>
          </a:p>
        </p:txBody>
      </p:sp>
      <p:sp>
        <p:nvSpPr>
          <p:cNvPr id="3" name="Content Placeholder 2"/>
          <p:cNvSpPr>
            <a:spLocks noGrp="1"/>
          </p:cNvSpPr>
          <p:nvPr>
            <p:ph idx="1"/>
          </p:nvPr>
        </p:nvSpPr>
        <p:spPr>
          <a:xfrm>
            <a:off x="171450" y="1303338"/>
            <a:ext cx="3668713" cy="4114800"/>
          </a:xfrm>
        </p:spPr>
        <p:txBody>
          <a:bodyPr/>
          <a:lstStyle/>
          <a:p>
            <a:pPr>
              <a:lnSpc>
                <a:spcPts val="2600"/>
              </a:lnSpc>
              <a:buFont typeface="Wingdings" pitchFamily="2" charset="2"/>
              <a:buChar char="§"/>
            </a:pPr>
            <a:r>
              <a:rPr lang="en-US" sz="2800" smtClean="0"/>
              <a:t>Does bipolar disorder show up before adulthood, and even before puberty?</a:t>
            </a:r>
          </a:p>
          <a:p>
            <a:pPr>
              <a:lnSpc>
                <a:spcPts val="2600"/>
              </a:lnSpc>
              <a:buFont typeface="Wingdings" pitchFamily="2" charset="2"/>
              <a:buChar char="§"/>
            </a:pPr>
            <a:r>
              <a:rPr lang="en-US" sz="2800" smtClean="0"/>
              <a:t>Many young people have cycles from depression to extended rage rather than mania.</a:t>
            </a:r>
          </a:p>
          <a:p>
            <a:pPr>
              <a:lnSpc>
                <a:spcPts val="2600"/>
              </a:lnSpc>
              <a:buFont typeface="Wingdings" pitchFamily="2" charset="2"/>
              <a:buChar char="§"/>
            </a:pPr>
            <a:r>
              <a:rPr lang="en-US" sz="2800" smtClean="0"/>
              <a:t>The DSM-V may have a new diagnosis for these kids: </a:t>
            </a:r>
            <a:r>
              <a:rPr lang="en-US" sz="2800" b="1" smtClean="0"/>
              <a:t>disruptive mood dysregulation disorder.</a:t>
            </a:r>
          </a:p>
        </p:txBody>
      </p:sp>
    </p:spTree>
    <p:extLst>
      <p:ext uri="{BB962C8B-B14F-4D97-AF65-F5344CB8AC3E}">
        <p14:creationId xmlns:p14="http://schemas.microsoft.com/office/powerpoint/2010/main" val="3766460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yersPsy8e_16UN01"/>
          <p:cNvPicPr>
            <a:picLocks noChangeAspect="1" noChangeArrowheads="1"/>
          </p:cNvPicPr>
          <p:nvPr/>
        </p:nvPicPr>
        <p:blipFill>
          <a:blip r:embed="rId3" cstate="print"/>
          <a:srcRect/>
          <a:stretch>
            <a:fillRect/>
          </a:stretch>
        </p:blipFill>
        <p:spPr>
          <a:xfrm>
            <a:off x="4618038" y="2130425"/>
            <a:ext cx="4525962" cy="2468563"/>
          </a:xfrm>
          <a:prstGeom prst="rect">
            <a:avLst/>
          </a:prstGeom>
          <a:ln>
            <a:noFill/>
          </a:ln>
          <a:effectLst>
            <a:outerShdw blurRad="292100" dist="139700" dir="2700000" algn="tl" rotWithShape="0">
              <a:srgbClr val="333333">
                <a:alpha val="65000"/>
              </a:srgbClr>
            </a:outerShdw>
          </a:effectLst>
        </p:spPr>
      </p:pic>
      <p:sp>
        <p:nvSpPr>
          <p:cNvPr id="8195" name="Title 1"/>
          <p:cNvSpPr>
            <a:spLocks noGrp="1"/>
          </p:cNvSpPr>
          <p:nvPr>
            <p:ph type="title"/>
          </p:nvPr>
        </p:nvSpPr>
        <p:spPr>
          <a:xfrm>
            <a:off x="0" y="0"/>
            <a:ext cx="9144000" cy="960438"/>
          </a:xfrm>
          <a:solidFill>
            <a:srgbClr val="3AA082"/>
          </a:solidFill>
        </p:spPr>
        <p:txBody>
          <a:bodyPr lIns="274320"/>
          <a:lstStyle/>
          <a:p>
            <a:pPr algn="l" eaLnBrk="1" hangingPunct="1">
              <a:lnSpc>
                <a:spcPts val="4200"/>
              </a:lnSpc>
            </a:pPr>
            <a:r>
              <a:rPr lang="en-US" b="1" smtClean="0">
                <a:solidFill>
                  <a:srgbClr val="F8F6E3"/>
                </a:solidFill>
              </a:rPr>
              <a:t>“Deviant”? </a:t>
            </a:r>
          </a:p>
        </p:txBody>
      </p:sp>
      <p:sp>
        <p:nvSpPr>
          <p:cNvPr id="3" name="Content Placeholder 2"/>
          <p:cNvSpPr>
            <a:spLocks noGrp="1"/>
          </p:cNvSpPr>
          <p:nvPr>
            <p:ph idx="1"/>
          </p:nvPr>
        </p:nvSpPr>
        <p:spPr>
          <a:xfrm>
            <a:off x="263525" y="1320800"/>
            <a:ext cx="4022725" cy="4525963"/>
          </a:xfrm>
        </p:spPr>
        <p:txBody>
          <a:bodyPr>
            <a:normAutofit fontScale="85000" lnSpcReduction="10000"/>
          </a:bodyPr>
          <a:lstStyle/>
          <a:p>
            <a:pPr eaLnBrk="1" hangingPunct="1">
              <a:lnSpc>
                <a:spcPts val="2600"/>
              </a:lnSpc>
              <a:spcBef>
                <a:spcPct val="0"/>
              </a:spcBef>
              <a:spcAft>
                <a:spcPts val="600"/>
              </a:spcAft>
              <a:buFont typeface="Wingdings" pitchFamily="2" charset="2"/>
              <a:buChar char="§"/>
            </a:pPr>
            <a:r>
              <a:rPr lang="en-US" sz="2800" smtClean="0"/>
              <a:t>To </a:t>
            </a:r>
            <a:r>
              <a:rPr lang="en-US" sz="2800" b="1" smtClean="0"/>
              <a:t>deviate</a:t>
            </a:r>
            <a:r>
              <a:rPr lang="en-US" sz="2800" smtClean="0"/>
              <a:t>, in general, means to vary from what typically would happen. </a:t>
            </a:r>
          </a:p>
          <a:p>
            <a:pPr eaLnBrk="1" hangingPunct="1">
              <a:lnSpc>
                <a:spcPts val="2600"/>
              </a:lnSpc>
              <a:spcBef>
                <a:spcPct val="0"/>
              </a:spcBef>
              <a:spcAft>
                <a:spcPts val="600"/>
              </a:spcAft>
              <a:buFont typeface="Wingdings" pitchFamily="2" charset="2"/>
              <a:buChar char="§"/>
            </a:pPr>
            <a:r>
              <a:rPr lang="en-US" sz="2800" smtClean="0"/>
              <a:t>In psychology, a behavior or mental state is considered </a:t>
            </a:r>
            <a:r>
              <a:rPr lang="en-US" sz="2800" b="1" smtClean="0">
                <a:solidFill>
                  <a:srgbClr val="444EA2"/>
                </a:solidFill>
              </a:rPr>
              <a:t>deviant</a:t>
            </a:r>
            <a:r>
              <a:rPr lang="en-US" sz="2800" smtClean="0"/>
              <a:t> by a culture when it is </a:t>
            </a:r>
            <a:r>
              <a:rPr lang="en-US" sz="2800" i="1" smtClean="0"/>
              <a:t>different from what would be expected in that culture</a:t>
            </a:r>
            <a:r>
              <a:rPr lang="en-US" sz="2800" smtClean="0"/>
              <a:t>. </a:t>
            </a:r>
          </a:p>
          <a:p>
            <a:pPr eaLnBrk="1" hangingPunct="1">
              <a:lnSpc>
                <a:spcPts val="2600"/>
              </a:lnSpc>
              <a:spcBef>
                <a:spcPct val="0"/>
              </a:spcBef>
              <a:spcAft>
                <a:spcPts val="600"/>
              </a:spcAft>
              <a:buFont typeface="Wingdings" pitchFamily="2" charset="2"/>
              <a:buChar char="§"/>
            </a:pPr>
            <a:r>
              <a:rPr lang="en-US" sz="2800" smtClean="0"/>
              <a:t>A disorder may also be a deviation from a typical developmental pathway.</a:t>
            </a:r>
          </a:p>
          <a:p>
            <a:pPr eaLnBrk="1" hangingPunct="1">
              <a:lnSpc>
                <a:spcPts val="2600"/>
              </a:lnSpc>
              <a:spcBef>
                <a:spcPct val="0"/>
              </a:spcBef>
              <a:spcAft>
                <a:spcPts val="600"/>
              </a:spcAft>
              <a:buFont typeface="Wingdings" pitchFamily="2" charset="2"/>
              <a:buChar char="§"/>
            </a:pPr>
            <a:endParaRPr lang="en-US" sz="2800" smtClean="0"/>
          </a:p>
        </p:txBody>
      </p:sp>
      <p:sp>
        <p:nvSpPr>
          <p:cNvPr id="4" name="Content Placeholder 2"/>
          <p:cNvSpPr txBox="1">
            <a:spLocks/>
          </p:cNvSpPr>
          <p:nvPr/>
        </p:nvSpPr>
        <p:spPr>
          <a:xfrm>
            <a:off x="4618038" y="0"/>
            <a:ext cx="4525962" cy="5029200"/>
          </a:xfrm>
          <a:prstGeom prst="rect">
            <a:avLst/>
          </a:prstGeom>
          <a:solidFill>
            <a:srgbClr val="F36F21"/>
          </a:solidFill>
        </p:spPr>
        <p:txBody>
          <a:bodyPr tIns="91440"/>
          <a:lstStyle>
            <a:lvl1pPr marL="342900" indent="-342900">
              <a:lnSpc>
                <a:spcPts val="2000"/>
              </a:lnSpc>
              <a:spcBef>
                <a:spcPct val="20000"/>
              </a:spcBef>
              <a:buFont typeface="Arial" pitchFamily="34" charset="0"/>
              <a:buChar char="•"/>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fontAlgn="auto">
              <a:lnSpc>
                <a:spcPts val="2400"/>
              </a:lnSpc>
              <a:spcAft>
                <a:spcPts val="0"/>
              </a:spcAft>
              <a:buFont typeface="Arial" pitchFamily="34" charset="0"/>
              <a:buNone/>
              <a:defRPr/>
            </a:pPr>
            <a:r>
              <a:rPr lang="en-US" sz="2800" b="1" dirty="0">
                <a:solidFill>
                  <a:srgbClr val="F8F6E3"/>
                </a:solidFill>
                <a:latin typeface="+mn-lt"/>
                <a:cs typeface="+mn-cs"/>
              </a:rPr>
              <a:t>Defining Deviance: </a:t>
            </a:r>
            <a:br>
              <a:rPr lang="en-US" sz="2800" b="1" dirty="0">
                <a:solidFill>
                  <a:srgbClr val="F8F6E3"/>
                </a:solidFill>
                <a:latin typeface="+mn-lt"/>
                <a:cs typeface="+mn-cs"/>
              </a:rPr>
            </a:br>
            <a:r>
              <a:rPr lang="en-US" sz="2800" b="1" dirty="0">
                <a:solidFill>
                  <a:srgbClr val="F8F6E3"/>
                </a:solidFill>
                <a:latin typeface="+mn-lt"/>
                <a:cs typeface="+mn-cs"/>
              </a:rPr>
              <a:t>The </a:t>
            </a:r>
            <a:r>
              <a:rPr lang="en-US" sz="2800" b="1" dirty="0" smtClean="0">
                <a:solidFill>
                  <a:srgbClr val="F8F6E3"/>
                </a:solidFill>
                <a:latin typeface="+mn-lt"/>
                <a:cs typeface="+mn-cs"/>
              </a:rPr>
              <a:t>Role </a:t>
            </a:r>
            <a:r>
              <a:rPr lang="en-US" sz="2800" b="1" dirty="0">
                <a:solidFill>
                  <a:srgbClr val="F8F6E3"/>
                </a:solidFill>
                <a:latin typeface="+mn-lt"/>
                <a:cs typeface="+mn-cs"/>
              </a:rPr>
              <a:t>of Context and Culture </a:t>
            </a:r>
            <a:endParaRPr lang="en-US" sz="2800" b="1" dirty="0" smtClean="0">
              <a:solidFill>
                <a:srgbClr val="F8F6E3"/>
              </a:solidFill>
              <a:latin typeface="+mn-lt"/>
              <a:cs typeface="+mn-cs"/>
            </a:endParaRPr>
          </a:p>
          <a:p>
            <a:pPr fontAlgn="auto">
              <a:lnSpc>
                <a:spcPts val="2200"/>
              </a:lnSpc>
              <a:spcBef>
                <a:spcPts val="0"/>
              </a:spcBef>
              <a:spcAft>
                <a:spcPts val="600"/>
              </a:spcAft>
              <a:buFont typeface="Wingdings" pitchFamily="2" charset="2"/>
              <a:buChar char="§"/>
              <a:defRPr/>
            </a:pPr>
            <a:r>
              <a:rPr lang="en-US" b="1" dirty="0">
                <a:solidFill>
                  <a:srgbClr val="F8F6E3"/>
                </a:solidFill>
                <a:latin typeface="+mn-lt"/>
                <a:cs typeface="+mn-cs"/>
              </a:rPr>
              <a:t>Context: </a:t>
            </a:r>
            <a:r>
              <a:rPr lang="en-US" dirty="0" smtClean="0">
                <a:solidFill>
                  <a:srgbClr val="F8F6E3"/>
                </a:solidFill>
                <a:latin typeface="+mn-lt"/>
                <a:cs typeface="+mn-cs"/>
              </a:rPr>
              <a:t>whether a behavior </a:t>
            </a:r>
            <a:r>
              <a:rPr lang="en-US" dirty="0">
                <a:solidFill>
                  <a:srgbClr val="F8F6E3"/>
                </a:solidFill>
                <a:latin typeface="+mn-lt"/>
                <a:cs typeface="+mn-cs"/>
              </a:rPr>
              <a:t>varies from expectation depends on the situation in which the behavior </a:t>
            </a:r>
            <a:r>
              <a:rPr lang="en-US" dirty="0" smtClean="0">
                <a:solidFill>
                  <a:srgbClr val="F8F6E3"/>
                </a:solidFill>
                <a:latin typeface="+mn-lt"/>
                <a:cs typeface="+mn-cs"/>
              </a:rPr>
              <a:t>occurs </a:t>
            </a:r>
            <a:r>
              <a:rPr lang="en-US" dirty="0" smtClean="0">
                <a:solidFill>
                  <a:srgbClr val="F8F6E3"/>
                </a:solidFill>
                <a:latin typeface="+mn-lt"/>
                <a:cs typeface="+mn-cs"/>
                <a:sym typeface="Wingdings"/>
              </a:rPr>
              <a:t></a:t>
            </a:r>
            <a:r>
              <a:rPr lang="en-US" dirty="0" smtClean="0">
                <a:solidFill>
                  <a:srgbClr val="F8F6E3"/>
                </a:solidFill>
                <a:latin typeface="+mn-lt"/>
                <a:cs typeface="+mn-cs"/>
              </a:rPr>
              <a:t>Yelling </a:t>
            </a:r>
            <a:r>
              <a:rPr lang="en-US" dirty="0">
                <a:solidFill>
                  <a:srgbClr val="F8F6E3"/>
                </a:solidFill>
                <a:latin typeface="+mn-lt"/>
                <a:cs typeface="+mn-cs"/>
              </a:rPr>
              <a:t>for hours is not deviant when it happens at a football game. </a:t>
            </a:r>
          </a:p>
          <a:p>
            <a:pPr fontAlgn="auto">
              <a:lnSpc>
                <a:spcPts val="2200"/>
              </a:lnSpc>
              <a:spcBef>
                <a:spcPts val="0"/>
              </a:spcBef>
              <a:spcAft>
                <a:spcPts val="600"/>
              </a:spcAft>
              <a:buFont typeface="Wingdings" pitchFamily="2" charset="2"/>
              <a:buChar char="§"/>
              <a:defRPr/>
            </a:pPr>
            <a:r>
              <a:rPr lang="en-US" b="1" dirty="0">
                <a:solidFill>
                  <a:srgbClr val="F8F6E3"/>
                </a:solidFill>
                <a:latin typeface="+mn-lt"/>
                <a:cs typeface="+mn-cs"/>
              </a:rPr>
              <a:t>Culture</a:t>
            </a:r>
            <a:r>
              <a:rPr lang="en-US" b="1" dirty="0" smtClean="0">
                <a:solidFill>
                  <a:srgbClr val="F8F6E3"/>
                </a:solidFill>
                <a:latin typeface="+mn-lt"/>
                <a:cs typeface="+mn-cs"/>
              </a:rPr>
              <a:t>: </a:t>
            </a:r>
            <a:r>
              <a:rPr lang="en-US" dirty="0" smtClean="0">
                <a:solidFill>
                  <a:srgbClr val="F8F6E3"/>
                </a:solidFill>
                <a:latin typeface="+mn-lt"/>
                <a:cs typeface="+mn-cs"/>
              </a:rPr>
              <a:t>these </a:t>
            </a:r>
            <a:r>
              <a:rPr lang="en-US" dirty="0">
                <a:solidFill>
                  <a:srgbClr val="F8F6E3"/>
                </a:solidFill>
                <a:latin typeface="+mn-lt"/>
                <a:cs typeface="+mn-cs"/>
              </a:rPr>
              <a:t>painted faces might seem deviant when viewed from a different </a:t>
            </a:r>
            <a:r>
              <a:rPr lang="en-US" dirty="0" smtClean="0">
                <a:solidFill>
                  <a:srgbClr val="F8F6E3"/>
                </a:solidFill>
                <a:latin typeface="+mn-lt"/>
                <a:cs typeface="+mn-cs"/>
              </a:rPr>
              <a:t>culture </a:t>
            </a:r>
            <a:endParaRPr lang="en-US" dirty="0">
              <a:solidFill>
                <a:srgbClr val="F8F6E3"/>
              </a:solidFill>
              <a:latin typeface="+mn-lt"/>
              <a:cs typeface="+mn-cs"/>
            </a:endParaRPr>
          </a:p>
        </p:txBody>
      </p:sp>
      <p:pic>
        <p:nvPicPr>
          <p:cNvPr id="75782" name="Picture 6" descr="C:\Users\michael\Documents\CityStyle\Worth Publishers\Myers\Single Purchase RFs ©2002 to ©2010\AWEPCT.jpg"/>
          <p:cNvPicPr>
            <a:picLocks noChangeAspect="1" noChangeArrowheads="1"/>
          </p:cNvPicPr>
          <p:nvPr/>
        </p:nvPicPr>
        <p:blipFill rotWithShape="1">
          <a:blip r:embed="rId4" cstate="print"/>
          <a:srcRect b="10238"/>
          <a:stretch/>
        </p:blipFill>
        <p:spPr bwMode="auto">
          <a:xfrm>
            <a:off x="4618038" y="4156075"/>
            <a:ext cx="4525962" cy="270510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262878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75782"/>
                                        </p:tgtEl>
                                        <p:attrNameLst>
                                          <p:attrName>style.visibility</p:attrName>
                                        </p:attrNameLst>
                                      </p:cBhvr>
                                      <p:to>
                                        <p:strVal val="visible"/>
                                      </p:to>
                                    </p:set>
                                    <p:animEffect transition="in" filter="fade">
                                      <p:cBhvr>
                                        <p:cTn id="24" dur="500"/>
                                        <p:tgtEl>
                                          <p:spTgt spid="75782"/>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cstate="print"/>
          <a:srcRect/>
          <a:stretch>
            <a:fillRect/>
          </a:stretch>
        </p:blipFill>
        <p:spPr bwMode="auto">
          <a:xfrm>
            <a:off x="5659438" y="2997200"/>
            <a:ext cx="3198812" cy="3860800"/>
          </a:xfrm>
          <a:prstGeom prst="rect">
            <a:avLst/>
          </a:prstGeom>
          <a:noFill/>
          <a:ln w="9525">
            <a:noFill/>
            <a:miter lim="800000"/>
            <a:headEnd/>
            <a:tailEnd/>
          </a:ln>
        </p:spPr>
      </p:pic>
      <p:sp>
        <p:nvSpPr>
          <p:cNvPr id="10243" name="Title 1"/>
          <p:cNvSpPr>
            <a:spLocks noGrp="1"/>
          </p:cNvSpPr>
          <p:nvPr>
            <p:ph type="title"/>
          </p:nvPr>
        </p:nvSpPr>
        <p:spPr>
          <a:xfrm>
            <a:off x="-31750" y="0"/>
            <a:ext cx="9175750" cy="1177925"/>
          </a:xfrm>
          <a:solidFill>
            <a:srgbClr val="F36F21"/>
          </a:solidFill>
        </p:spPr>
        <p:txBody>
          <a:bodyPr lIns="274320"/>
          <a:lstStyle/>
          <a:p>
            <a:pPr algn="l" eaLnBrk="1" hangingPunct="1">
              <a:lnSpc>
                <a:spcPts val="4200"/>
              </a:lnSpc>
            </a:pPr>
            <a:r>
              <a:rPr lang="en-US" b="1" smtClean="0">
                <a:solidFill>
                  <a:srgbClr val="F8F6E3"/>
                </a:solidFill>
              </a:rPr>
              <a:t>Understanding the Nature of Psychological Disorders </a:t>
            </a:r>
          </a:p>
        </p:txBody>
      </p:sp>
      <p:sp>
        <p:nvSpPr>
          <p:cNvPr id="3" name="Content Placeholder 2"/>
          <p:cNvSpPr>
            <a:spLocks noGrp="1"/>
          </p:cNvSpPr>
          <p:nvPr>
            <p:ph idx="1"/>
          </p:nvPr>
        </p:nvSpPr>
        <p:spPr>
          <a:xfrm>
            <a:off x="225425" y="1349375"/>
            <a:ext cx="8229600" cy="2286000"/>
          </a:xfrm>
        </p:spPr>
        <p:txBody>
          <a:bodyPr/>
          <a:lstStyle/>
          <a:p>
            <a:pPr>
              <a:lnSpc>
                <a:spcPts val="2600"/>
              </a:lnSpc>
              <a:spcBef>
                <a:spcPts val="600"/>
              </a:spcBef>
              <a:spcAft>
                <a:spcPts val="600"/>
              </a:spcAft>
              <a:buFont typeface="Wingdings" pitchFamily="2" charset="2"/>
              <a:buChar char="§"/>
            </a:pPr>
            <a:r>
              <a:rPr lang="en-US" sz="2800" smtClean="0"/>
              <a:t>One reason to </a:t>
            </a:r>
            <a:r>
              <a:rPr lang="en-US" sz="2800" b="1" smtClean="0"/>
              <a:t>diagnose</a:t>
            </a:r>
            <a:r>
              <a:rPr lang="en-US" sz="2800" smtClean="0"/>
              <a:t> a disorder is to make decisions about </a:t>
            </a:r>
            <a:r>
              <a:rPr lang="en-US" sz="2800" b="1" smtClean="0"/>
              <a:t>treating</a:t>
            </a:r>
            <a:r>
              <a:rPr lang="en-US" sz="2800" smtClean="0"/>
              <a:t> the problem.</a:t>
            </a:r>
          </a:p>
          <a:p>
            <a:pPr>
              <a:lnSpc>
                <a:spcPts val="2600"/>
              </a:lnSpc>
              <a:spcBef>
                <a:spcPts val="600"/>
              </a:spcBef>
              <a:spcAft>
                <a:spcPts val="600"/>
              </a:spcAft>
              <a:buFont typeface="Wingdings" pitchFamily="2" charset="2"/>
              <a:buChar char="§"/>
            </a:pPr>
            <a:r>
              <a:rPr lang="en-US" sz="2800" smtClean="0"/>
              <a:t>To treat a disorder, it helps to understand the nature/cause of the psychological symptoms.</a:t>
            </a:r>
          </a:p>
        </p:txBody>
      </p:sp>
      <p:sp>
        <p:nvSpPr>
          <p:cNvPr id="7" name="Content Placeholder 2"/>
          <p:cNvSpPr txBox="1">
            <a:spLocks/>
          </p:cNvSpPr>
          <p:nvPr/>
        </p:nvSpPr>
        <p:spPr bwMode="auto">
          <a:xfrm>
            <a:off x="263525" y="3041650"/>
            <a:ext cx="5280025" cy="2438400"/>
          </a:xfrm>
          <a:prstGeom prst="rect">
            <a:avLst/>
          </a:prstGeom>
          <a:noFill/>
          <a:ln w="9525">
            <a:noFill/>
            <a:miter lim="800000"/>
            <a:headEnd/>
            <a:tailEnd/>
          </a:ln>
        </p:spPr>
        <p:txBody>
          <a:bodyPr/>
          <a:lstStyle/>
          <a:p>
            <a:pPr marL="342900" indent="-342900" eaLnBrk="0" hangingPunct="0">
              <a:lnSpc>
                <a:spcPts val="2600"/>
              </a:lnSpc>
              <a:spcBef>
                <a:spcPts val="600"/>
              </a:spcBef>
              <a:spcAft>
                <a:spcPts val="600"/>
              </a:spcAft>
              <a:buFont typeface="Wingdings" pitchFamily="2" charset="2"/>
              <a:buChar char="§"/>
            </a:pPr>
            <a:r>
              <a:rPr lang="en-US" sz="2800">
                <a:latin typeface="Calibri" pitchFamily="34" charset="0"/>
              </a:rPr>
              <a:t>Based on older understanding of psychological disorders, treatments have included: exorcising evil spirits, beatings, caging/restraint, and</a:t>
            </a:r>
          </a:p>
        </p:txBody>
      </p:sp>
      <p:pic>
        <p:nvPicPr>
          <p:cNvPr id="2054" name="Picture 6" descr="C:\Users\James\AppData\Local\Microsoft\Windows\Temporary Internet Files\Content.IE5\YH3QLCFF\MC900384188[1].wmf"/>
          <p:cNvPicPr>
            <a:picLocks noChangeAspect="1" noChangeArrowheads="1"/>
          </p:cNvPicPr>
          <p:nvPr/>
        </p:nvPicPr>
        <p:blipFill>
          <a:blip r:embed="rId4" cstate="print"/>
          <a:srcRect/>
          <a:stretch>
            <a:fillRect/>
          </a:stretch>
        </p:blipFill>
        <p:spPr bwMode="auto">
          <a:xfrm rot="2227503">
            <a:off x="7050088" y="1614488"/>
            <a:ext cx="1643062" cy="1968500"/>
          </a:xfrm>
          <a:prstGeom prst="rect">
            <a:avLst/>
          </a:prstGeom>
          <a:noFill/>
          <a:ln w="9525">
            <a:noFill/>
            <a:miter lim="800000"/>
            <a:headEnd/>
            <a:tailEnd/>
          </a:ln>
        </p:spPr>
      </p:pic>
      <p:cxnSp>
        <p:nvCxnSpPr>
          <p:cNvPr id="5" name="Straight Arrow Connector 4"/>
          <p:cNvCxnSpPr/>
          <p:nvPr/>
        </p:nvCxnSpPr>
        <p:spPr>
          <a:xfrm>
            <a:off x="3875088" y="4492625"/>
            <a:ext cx="1784350" cy="0"/>
          </a:xfrm>
          <a:prstGeom prst="straightConnector1">
            <a:avLst/>
          </a:prstGeom>
          <a:ln w="76200">
            <a:solidFill>
              <a:srgbClr val="F36F2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986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nodeType="afterGroup">
                            <p:stCondLst>
                              <p:cond delay="500"/>
                            </p:stCondLst>
                            <p:childTnLst>
                              <p:par>
                                <p:cTn id="24" presetID="2" presetClass="entr" presetSubtype="1" fill="hold" nodeType="afterEffect">
                                  <p:stCondLst>
                                    <p:cond delay="0"/>
                                  </p:stCondLst>
                                  <p:childTnLst>
                                    <p:set>
                                      <p:cBhvr>
                                        <p:cTn id="25" dur="1" fill="hold">
                                          <p:stCondLst>
                                            <p:cond delay="0"/>
                                          </p:stCondLst>
                                        </p:cTn>
                                        <p:tgtEl>
                                          <p:spTgt spid="2054"/>
                                        </p:tgtEl>
                                        <p:attrNameLst>
                                          <p:attrName>style.visibility</p:attrName>
                                        </p:attrNameLst>
                                      </p:cBhvr>
                                      <p:to>
                                        <p:strVal val="visible"/>
                                      </p:to>
                                    </p:set>
                                    <p:anim calcmode="lin" valueType="num">
                                      <p:cBhvr additive="base">
                                        <p:cTn id="26" dur="500" fill="hold"/>
                                        <p:tgtEl>
                                          <p:spTgt spid="2054"/>
                                        </p:tgtEl>
                                        <p:attrNameLst>
                                          <p:attrName>ppt_x</p:attrName>
                                        </p:attrNameLst>
                                      </p:cBhvr>
                                      <p:tavLst>
                                        <p:tav tm="0">
                                          <p:val>
                                            <p:strVal val="#ppt_x"/>
                                          </p:val>
                                        </p:tav>
                                        <p:tav tm="100000">
                                          <p:val>
                                            <p:strVal val="#ppt_x"/>
                                          </p:val>
                                        </p:tav>
                                      </p:tavLst>
                                    </p:anim>
                                    <p:anim calcmode="lin" valueType="num">
                                      <p:cBhvr additive="base">
                                        <p:cTn id="27" dur="500" fill="hold"/>
                                        <p:tgtEl>
                                          <p:spTgt spid="20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MyersPsy8e_16UN04"/>
          <p:cNvPicPr>
            <a:picLocks noChangeAspect="1" noChangeArrowheads="1"/>
          </p:cNvPicPr>
          <p:nvPr/>
        </p:nvPicPr>
        <p:blipFill>
          <a:blip r:embed="rId3" cstate="print"/>
          <a:srcRect/>
          <a:stretch>
            <a:fillRect/>
          </a:stretch>
        </p:blipFill>
        <p:spPr bwMode="auto">
          <a:xfrm>
            <a:off x="0" y="0"/>
            <a:ext cx="9144000" cy="2960688"/>
          </a:xfrm>
          <a:prstGeom prst="rect">
            <a:avLst/>
          </a:prstGeom>
          <a:noFill/>
          <a:ln w="9525">
            <a:noFill/>
            <a:miter lim="800000"/>
            <a:headEnd/>
            <a:tailEnd/>
          </a:ln>
        </p:spPr>
      </p:pic>
      <p:sp>
        <p:nvSpPr>
          <p:cNvPr id="11267" name="Title 1"/>
          <p:cNvSpPr>
            <a:spLocks noGrp="1"/>
          </p:cNvSpPr>
          <p:nvPr>
            <p:ph type="title"/>
          </p:nvPr>
        </p:nvSpPr>
        <p:spPr>
          <a:xfrm>
            <a:off x="0" y="2205038"/>
            <a:ext cx="5372100" cy="755650"/>
          </a:xfrm>
          <a:solidFill>
            <a:schemeClr val="tx1"/>
          </a:solidFill>
        </p:spPr>
        <p:txBody>
          <a:bodyPr>
            <a:normAutofit fontScale="90000"/>
          </a:bodyPr>
          <a:lstStyle/>
          <a:p>
            <a:r>
              <a:rPr lang="en-US" b="1" smtClean="0">
                <a:solidFill>
                  <a:srgbClr val="F8F6E3"/>
                </a:solidFill>
              </a:rPr>
              <a:t>Pinel’s New Approach</a:t>
            </a:r>
          </a:p>
        </p:txBody>
      </p:sp>
      <p:sp>
        <p:nvSpPr>
          <p:cNvPr id="3" name="Content Placeholder 2"/>
          <p:cNvSpPr>
            <a:spLocks noGrp="1"/>
          </p:cNvSpPr>
          <p:nvPr>
            <p:ph idx="1"/>
          </p:nvPr>
        </p:nvSpPr>
        <p:spPr>
          <a:xfrm>
            <a:off x="0" y="3124200"/>
            <a:ext cx="5578475" cy="2111375"/>
          </a:xfrm>
        </p:spPr>
        <p:txBody>
          <a:bodyPr>
            <a:normAutofit fontScale="47500" lnSpcReduction="20000"/>
          </a:bodyPr>
          <a:lstStyle/>
          <a:p>
            <a:pPr>
              <a:lnSpc>
                <a:spcPts val="2200"/>
              </a:lnSpc>
              <a:spcBef>
                <a:spcPct val="0"/>
              </a:spcBef>
              <a:spcAft>
                <a:spcPts val="600"/>
              </a:spcAft>
              <a:buFont typeface="Wingdings" pitchFamily="2" charset="2"/>
              <a:buChar char="§"/>
            </a:pPr>
            <a:r>
              <a:rPr lang="en-US" sz="2400" smtClean="0"/>
              <a:t>Philippe Pinel (1745-1826) and others sought to reform brutal treatment by promoting a new understanding of the nature of mental disorders.</a:t>
            </a:r>
          </a:p>
          <a:p>
            <a:pPr>
              <a:lnSpc>
                <a:spcPts val="2200"/>
              </a:lnSpc>
              <a:spcBef>
                <a:spcPct val="0"/>
              </a:spcBef>
              <a:spcAft>
                <a:spcPts val="600"/>
              </a:spcAft>
              <a:buFont typeface="Wingdings" pitchFamily="2" charset="2"/>
              <a:buChar char="§"/>
            </a:pPr>
            <a:r>
              <a:rPr lang="en-US" sz="2400" smtClean="0"/>
              <a:t>Pinel proposed that mental disorders were not caused by demonic possession, but by environmental factors such as stress and inhumane conditions. </a:t>
            </a:r>
          </a:p>
          <a:p>
            <a:pPr>
              <a:lnSpc>
                <a:spcPts val="2200"/>
              </a:lnSpc>
              <a:spcBef>
                <a:spcPct val="0"/>
              </a:spcBef>
              <a:spcAft>
                <a:spcPts val="600"/>
              </a:spcAft>
              <a:buFont typeface="Wingdings" pitchFamily="2" charset="2"/>
              <a:buChar char="§"/>
            </a:pPr>
            <a:r>
              <a:rPr lang="en-US" sz="2400" smtClean="0"/>
              <a:t>Pinel’s “moral treatment” involved improving the environment and replacing the asylum beatings with patient dances. </a:t>
            </a:r>
          </a:p>
          <a:p>
            <a:pPr>
              <a:lnSpc>
                <a:spcPts val="2200"/>
              </a:lnSpc>
              <a:spcBef>
                <a:spcPct val="0"/>
              </a:spcBef>
              <a:spcAft>
                <a:spcPts val="600"/>
              </a:spcAft>
              <a:buFont typeface="Wingdings" pitchFamily="2" charset="2"/>
              <a:buChar char="§"/>
            </a:pPr>
            <a:endParaRPr lang="en-US" sz="2400" smtClean="0"/>
          </a:p>
        </p:txBody>
      </p:sp>
      <p:sp>
        <p:nvSpPr>
          <p:cNvPr id="6" name="Rectangle 5"/>
          <p:cNvSpPr/>
          <p:nvPr/>
        </p:nvSpPr>
        <p:spPr>
          <a:xfrm>
            <a:off x="5737225" y="2932113"/>
            <a:ext cx="3406775" cy="3925887"/>
          </a:xfrm>
          <a:prstGeom prst="rect">
            <a:avLst/>
          </a:prstGeom>
          <a:solidFill>
            <a:srgbClr val="AA7A2B"/>
          </a:solidFill>
        </p:spPr>
        <p:txBody>
          <a:bodyPr/>
          <a:lstStyle/>
          <a:p>
            <a:pPr>
              <a:lnSpc>
                <a:spcPts val="2200"/>
              </a:lnSpc>
              <a:spcAft>
                <a:spcPts val="600"/>
              </a:spcAft>
              <a:defRPr/>
            </a:pPr>
            <a:r>
              <a:rPr lang="en-US" sz="2400" b="1" dirty="0">
                <a:solidFill>
                  <a:srgbClr val="F8F6E3"/>
                </a:solidFill>
                <a:latin typeface="+mn-lt"/>
                <a:ea typeface="+mj-ea"/>
                <a:cs typeface="+mj-cs"/>
              </a:rPr>
              <a:t>From the humane view to the scientific view of the mentally ill:</a:t>
            </a:r>
          </a:p>
          <a:p>
            <a:pPr>
              <a:lnSpc>
                <a:spcPts val="2200"/>
              </a:lnSpc>
              <a:spcAft>
                <a:spcPts val="600"/>
              </a:spcAft>
              <a:defRPr/>
            </a:pPr>
            <a:r>
              <a:rPr lang="en-US" sz="2400" dirty="0">
                <a:latin typeface="+mn-lt"/>
              </a:rPr>
              <a:t>Pinel’s humane environmental interventions improved lives but often did not effectively treat mental illness </a:t>
            </a:r>
          </a:p>
          <a:p>
            <a:pPr>
              <a:lnSpc>
                <a:spcPts val="2200"/>
              </a:lnSpc>
              <a:spcAft>
                <a:spcPts val="600"/>
              </a:spcAft>
              <a:defRPr/>
            </a:pPr>
            <a:endParaRPr lang="en-US" sz="2400" dirty="0">
              <a:latin typeface="+mn-lt"/>
            </a:endParaRPr>
          </a:p>
        </p:txBody>
      </p:sp>
      <p:grpSp>
        <p:nvGrpSpPr>
          <p:cNvPr id="2" name="Group 8"/>
          <p:cNvGrpSpPr>
            <a:grpSpLocks/>
          </p:cNvGrpSpPr>
          <p:nvPr/>
        </p:nvGrpSpPr>
        <p:grpSpPr bwMode="auto">
          <a:xfrm>
            <a:off x="6618288" y="5532438"/>
            <a:ext cx="1633537" cy="1325562"/>
            <a:chOff x="6617970" y="5532120"/>
            <a:chExt cx="1634490" cy="1325880"/>
          </a:xfrm>
        </p:grpSpPr>
        <p:sp>
          <p:nvSpPr>
            <p:cNvPr id="7" name="Down Arrow 6"/>
            <p:cNvSpPr/>
            <p:nvPr/>
          </p:nvSpPr>
          <p:spPr>
            <a:xfrm>
              <a:off x="6617970" y="5532120"/>
              <a:ext cx="1634490" cy="1325880"/>
            </a:xfrm>
            <a:prstGeom prst="downArrow">
              <a:avLst/>
            </a:prstGeom>
            <a:solidFill>
              <a:srgbClr val="F8F6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72" name="Rectangle 7"/>
            <p:cNvSpPr>
              <a:spLocks noChangeArrowheads="1"/>
            </p:cNvSpPr>
            <p:nvPr/>
          </p:nvSpPr>
          <p:spPr bwMode="auto">
            <a:xfrm>
              <a:off x="6871926" y="5866765"/>
              <a:ext cx="1138007" cy="656590"/>
            </a:xfrm>
            <a:prstGeom prst="rect">
              <a:avLst/>
            </a:prstGeom>
            <a:noFill/>
            <a:ln w="9525">
              <a:noFill/>
              <a:miter lim="800000"/>
              <a:headEnd/>
              <a:tailEnd/>
            </a:ln>
          </p:spPr>
          <p:txBody>
            <a:bodyPr>
              <a:spAutoFit/>
            </a:bodyPr>
            <a:lstStyle/>
            <a:p>
              <a:pPr algn="ctr">
                <a:lnSpc>
                  <a:spcPts val="2200"/>
                </a:lnSpc>
                <a:spcAft>
                  <a:spcPts val="600"/>
                </a:spcAft>
              </a:pPr>
              <a:r>
                <a:rPr lang="en-US" sz="2400">
                  <a:solidFill>
                    <a:srgbClr val="000000"/>
                  </a:solidFill>
                  <a:latin typeface="Calibri" pitchFamily="34" charset="0"/>
                </a:rPr>
                <a:t>But then…</a:t>
              </a:r>
            </a:p>
          </p:txBody>
        </p:sp>
      </p:grpSp>
    </p:spTree>
    <p:extLst>
      <p:ext uri="{BB962C8B-B14F-4D97-AF65-F5344CB8AC3E}">
        <p14:creationId xmlns:p14="http://schemas.microsoft.com/office/powerpoint/2010/main" val="3112848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735013"/>
            <a:ext cx="3913188" cy="1265237"/>
          </a:xfrm>
        </p:spPr>
        <p:txBody>
          <a:bodyPr/>
          <a:lstStyle/>
          <a:p>
            <a:pPr>
              <a:lnSpc>
                <a:spcPts val="4200"/>
              </a:lnSpc>
            </a:pPr>
            <a:r>
              <a:rPr lang="en-US" sz="4800" b="1" smtClean="0"/>
              <a:t>The Medical Model</a:t>
            </a:r>
          </a:p>
        </p:txBody>
      </p:sp>
      <p:sp>
        <p:nvSpPr>
          <p:cNvPr id="3" name="Content Placeholder 2"/>
          <p:cNvSpPr>
            <a:spLocks noGrp="1"/>
          </p:cNvSpPr>
          <p:nvPr>
            <p:ph idx="1"/>
          </p:nvPr>
        </p:nvSpPr>
        <p:spPr>
          <a:xfrm>
            <a:off x="128588" y="2297113"/>
            <a:ext cx="4978400" cy="2346325"/>
          </a:xfrm>
        </p:spPr>
        <p:txBody>
          <a:bodyPr>
            <a:normAutofit fontScale="55000" lnSpcReduction="20000"/>
          </a:bodyPr>
          <a:lstStyle/>
          <a:p>
            <a:pPr>
              <a:lnSpc>
                <a:spcPts val="2600"/>
              </a:lnSpc>
              <a:buFont typeface="Wingdings" pitchFamily="2" charset="2"/>
              <a:buChar char="§"/>
            </a:pPr>
            <a:r>
              <a:rPr lang="en-US" sz="2800" smtClean="0"/>
              <a:t>Psychological disorders can be seen as </a:t>
            </a:r>
            <a:r>
              <a:rPr lang="en-US" sz="2800" b="1" smtClean="0"/>
              <a:t>psychopathology</a:t>
            </a:r>
            <a:r>
              <a:rPr lang="en-US" sz="2800" smtClean="0"/>
              <a:t>,  an </a:t>
            </a:r>
            <a:r>
              <a:rPr lang="en-US" sz="2800" b="1" i="1" smtClean="0">
                <a:solidFill>
                  <a:srgbClr val="444EA2"/>
                </a:solidFill>
              </a:rPr>
              <a:t>illness</a:t>
            </a:r>
            <a:r>
              <a:rPr lang="en-US" sz="2800" i="1" smtClean="0">
                <a:solidFill>
                  <a:srgbClr val="444EA2"/>
                </a:solidFill>
              </a:rPr>
              <a:t> </a:t>
            </a:r>
            <a:r>
              <a:rPr lang="en-US" sz="2800" i="1" smtClean="0"/>
              <a:t>of the mind.</a:t>
            </a:r>
          </a:p>
          <a:p>
            <a:pPr>
              <a:lnSpc>
                <a:spcPts val="2600"/>
              </a:lnSpc>
              <a:buFont typeface="Wingdings" pitchFamily="2" charset="2"/>
              <a:buChar char="§"/>
            </a:pPr>
            <a:r>
              <a:rPr lang="en-US" sz="2800" smtClean="0"/>
              <a:t>Disorders can be </a:t>
            </a:r>
            <a:r>
              <a:rPr lang="en-US" sz="2800" b="1" smtClean="0">
                <a:solidFill>
                  <a:srgbClr val="444EA2"/>
                </a:solidFill>
              </a:rPr>
              <a:t>diagnosed</a:t>
            </a:r>
            <a:r>
              <a:rPr lang="en-US" sz="2800" smtClean="0"/>
              <a:t>,</a:t>
            </a:r>
            <a:r>
              <a:rPr lang="en-US" sz="2800" i="1" smtClean="0"/>
              <a:t> labeled as a collection of </a:t>
            </a:r>
            <a:r>
              <a:rPr lang="en-US" sz="2800" b="1" i="1" smtClean="0"/>
              <a:t>symptoms</a:t>
            </a:r>
            <a:r>
              <a:rPr lang="en-US" sz="2800" i="1" smtClean="0"/>
              <a:t> that tend to go together.</a:t>
            </a:r>
          </a:p>
          <a:p>
            <a:pPr>
              <a:lnSpc>
                <a:spcPts val="2600"/>
              </a:lnSpc>
              <a:buFont typeface="Wingdings" pitchFamily="2" charset="2"/>
              <a:buChar char="§"/>
            </a:pPr>
            <a:r>
              <a:rPr lang="en-US" sz="2800" smtClean="0"/>
              <a:t>People with disorders can be </a:t>
            </a:r>
            <a:r>
              <a:rPr lang="en-US" sz="2800" b="1" smtClean="0">
                <a:solidFill>
                  <a:srgbClr val="444EA2"/>
                </a:solidFill>
              </a:rPr>
              <a:t>treated</a:t>
            </a:r>
            <a:r>
              <a:rPr lang="en-US" sz="2800" smtClean="0"/>
              <a:t>, </a:t>
            </a:r>
            <a:r>
              <a:rPr lang="en-US" sz="2800" i="1" smtClean="0"/>
              <a:t>attended to, given </a:t>
            </a:r>
            <a:r>
              <a:rPr lang="en-US" sz="2800" b="1" i="1" smtClean="0"/>
              <a:t>therapy</a:t>
            </a:r>
            <a:r>
              <a:rPr lang="en-US" sz="2800" i="1" smtClean="0"/>
              <a:t>, all with a goal of restoring mental </a:t>
            </a:r>
            <a:r>
              <a:rPr lang="en-US" sz="2800" b="1" i="1" smtClean="0"/>
              <a:t>health</a:t>
            </a:r>
            <a:r>
              <a:rPr lang="en-US" sz="2800" smtClean="0"/>
              <a:t>.</a:t>
            </a:r>
          </a:p>
          <a:p>
            <a:pPr>
              <a:lnSpc>
                <a:spcPts val="2600"/>
              </a:lnSpc>
              <a:buFont typeface="Wingdings" pitchFamily="2" charset="2"/>
              <a:buChar char="§"/>
            </a:pPr>
            <a:endParaRPr lang="en-US" sz="2800" smtClean="0"/>
          </a:p>
        </p:txBody>
      </p:sp>
      <p:sp>
        <p:nvSpPr>
          <p:cNvPr id="4" name="Rectangle 3"/>
          <p:cNvSpPr/>
          <p:nvPr/>
        </p:nvSpPr>
        <p:spPr>
          <a:xfrm>
            <a:off x="4594225" y="0"/>
            <a:ext cx="4572000" cy="1958975"/>
          </a:xfrm>
          <a:prstGeom prst="rect">
            <a:avLst/>
          </a:prstGeom>
          <a:solidFill>
            <a:srgbClr val="AA7A2B"/>
          </a:solidFill>
        </p:spPr>
        <p:txBody>
          <a:bodyPr anchor="b"/>
          <a:lstStyle/>
          <a:p>
            <a:pPr>
              <a:lnSpc>
                <a:spcPts val="2200"/>
              </a:lnSpc>
              <a:spcAft>
                <a:spcPts val="600"/>
              </a:spcAft>
              <a:defRPr/>
            </a:pPr>
            <a:r>
              <a:rPr lang="en-US" sz="2400" dirty="0">
                <a:latin typeface="+mn-lt"/>
                <a:ea typeface="+mj-ea"/>
                <a:cs typeface="+mj-cs"/>
              </a:rPr>
              <a:t>The discovery that the disease of syphilis causes mental symptoms (by infecting the brain) suggested a </a:t>
            </a:r>
            <a:r>
              <a:rPr lang="en-US" sz="2400" b="1" dirty="0">
                <a:solidFill>
                  <a:schemeClr val="accent6">
                    <a:lumMod val="60000"/>
                    <a:lumOff val="40000"/>
                  </a:schemeClr>
                </a:solidFill>
                <a:latin typeface="+mn-lt"/>
                <a:ea typeface="+mj-ea"/>
                <a:cs typeface="+mj-cs"/>
              </a:rPr>
              <a:t>medical model </a:t>
            </a:r>
            <a:r>
              <a:rPr lang="en-US" sz="2400" dirty="0">
                <a:latin typeface="+mn-lt"/>
                <a:ea typeface="+mj-ea"/>
                <a:cs typeface="+mj-cs"/>
              </a:rPr>
              <a:t>for mental illness. </a:t>
            </a:r>
          </a:p>
        </p:txBody>
      </p:sp>
      <p:sp>
        <p:nvSpPr>
          <p:cNvPr id="6" name="Down Arrow 5"/>
          <p:cNvSpPr/>
          <p:nvPr/>
        </p:nvSpPr>
        <p:spPr>
          <a:xfrm>
            <a:off x="5989638" y="0"/>
            <a:ext cx="1462087" cy="808038"/>
          </a:xfrm>
          <a:prstGeom prst="downArrow">
            <a:avLst/>
          </a:prstGeom>
          <a:solidFill>
            <a:srgbClr val="F8F6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6850" name="Picture 2" descr="C:\Users\michael\Documents\CityStyle\Worth Publishers\Myers\Single Purchase RFs ©2002 to ©2010\AA022722.jpg"/>
          <p:cNvPicPr>
            <a:picLocks noChangeAspect="1" noChangeArrowheads="1"/>
          </p:cNvPicPr>
          <p:nvPr/>
        </p:nvPicPr>
        <p:blipFill>
          <a:blip r:embed="rId3" cstate="print"/>
          <a:srcRect/>
          <a:stretch>
            <a:fillRect/>
          </a:stretch>
        </p:blipFill>
        <p:spPr bwMode="auto">
          <a:xfrm>
            <a:off x="5534025" y="2073275"/>
            <a:ext cx="2978150" cy="452278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330511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206850"/>
                                        </p:tgtEl>
                                        <p:attrNameLst>
                                          <p:attrName>style.visibility</p:attrName>
                                        </p:attrNameLst>
                                      </p:cBhvr>
                                      <p:to>
                                        <p:strVal val="visible"/>
                                      </p:to>
                                    </p:set>
                                    <p:animEffect transition="in" filter="fade">
                                      <p:cBhvr>
                                        <p:cTn id="19" dur="500"/>
                                        <p:tgtEl>
                                          <p:spTgt spid="20685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l="2687" r="1857" b="2222"/>
          <a:stretch>
            <a:fillRect/>
          </a:stretch>
        </p:blipFill>
        <p:spPr bwMode="auto">
          <a:xfrm>
            <a:off x="338138" y="1020763"/>
            <a:ext cx="8805862" cy="5837237"/>
          </a:xfrm>
          <a:prstGeom prst="rect">
            <a:avLst/>
          </a:prstGeom>
          <a:noFill/>
          <a:ln w="9525">
            <a:noFill/>
            <a:miter lim="800000"/>
            <a:headEnd/>
            <a:tailEnd/>
          </a:ln>
        </p:spPr>
      </p:pic>
      <p:sp>
        <p:nvSpPr>
          <p:cNvPr id="13315" name="Content Placeholder 2"/>
          <p:cNvSpPr>
            <a:spLocks noGrp="1"/>
          </p:cNvSpPr>
          <p:nvPr>
            <p:ph idx="1"/>
          </p:nvPr>
        </p:nvSpPr>
        <p:spPr>
          <a:xfrm>
            <a:off x="119063" y="4370388"/>
            <a:ext cx="2695575" cy="804862"/>
          </a:xfrm>
        </p:spPr>
        <p:txBody>
          <a:bodyPr>
            <a:normAutofit fontScale="25000" lnSpcReduction="20000"/>
          </a:bodyPr>
          <a:lstStyle/>
          <a:p>
            <a:pPr marL="0" indent="0">
              <a:lnSpc>
                <a:spcPts val="2200"/>
              </a:lnSpc>
              <a:buFont typeface="Arial" charset="0"/>
              <a:buNone/>
            </a:pPr>
            <a:r>
              <a:rPr lang="en-US" sz="2400" smtClean="0"/>
              <a:t>Mental disorders can arise in the interaction between nature and nurture caused by biology, thoughts, and the sociocultural environment.</a:t>
            </a:r>
          </a:p>
        </p:txBody>
      </p:sp>
      <p:sp>
        <p:nvSpPr>
          <p:cNvPr id="13316" name="Title 1"/>
          <p:cNvSpPr>
            <a:spLocks noGrp="1"/>
          </p:cNvSpPr>
          <p:nvPr>
            <p:ph type="title"/>
          </p:nvPr>
        </p:nvSpPr>
        <p:spPr>
          <a:xfrm>
            <a:off x="249238" y="0"/>
            <a:ext cx="8751887" cy="842963"/>
          </a:xfrm>
        </p:spPr>
        <p:txBody>
          <a:bodyPr/>
          <a:lstStyle/>
          <a:p>
            <a:r>
              <a:rPr lang="en-US" b="1" smtClean="0">
                <a:solidFill>
                  <a:srgbClr val="F36F21"/>
                </a:solidFill>
              </a:rPr>
              <a:t>The Biopsychosocial Approach</a:t>
            </a:r>
          </a:p>
        </p:txBody>
      </p:sp>
    </p:spTree>
    <p:extLst>
      <p:ext uri="{BB962C8B-B14F-4D97-AF65-F5344CB8AC3E}">
        <p14:creationId xmlns:p14="http://schemas.microsoft.com/office/powerpoint/2010/main" val="33765525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6468</Words>
  <Application>Microsoft Macintosh PowerPoint</Application>
  <PresentationFormat>On-screen Show (4:3)</PresentationFormat>
  <Paragraphs>484</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What we’ll seek to understand...</vt:lpstr>
      <vt:lpstr>Why Learn about Psychological Disorders? </vt:lpstr>
      <vt:lpstr>Perspectives on Psychological Disorders</vt:lpstr>
      <vt:lpstr>Psychological disorders are: </vt:lpstr>
      <vt:lpstr>“Deviant”? </vt:lpstr>
      <vt:lpstr>Understanding the Nature of Psychological Disorders </vt:lpstr>
      <vt:lpstr>Pinel’s New Approach</vt:lpstr>
      <vt:lpstr>The Medical Model</vt:lpstr>
      <vt:lpstr>The Biopsychosocial Approach</vt:lpstr>
      <vt:lpstr>Cultural Influences on Disorders </vt:lpstr>
      <vt:lpstr>Classifying Psychological Disorders</vt:lpstr>
      <vt:lpstr>PowerPoint Presentation</vt:lpstr>
      <vt:lpstr>Categories of Diagnoses</vt:lpstr>
      <vt:lpstr>Critiques of Diagnosing with the DSM</vt:lpstr>
      <vt:lpstr>Labeling Psychological Disorders</vt:lpstr>
      <vt:lpstr>Labeling Psychological Disorders</vt:lpstr>
      <vt:lpstr>Stigma and Stereotypes</vt:lpstr>
      <vt:lpstr>Insanity and Responsibility</vt:lpstr>
      <vt:lpstr>Anxiety Disorders</vt:lpstr>
      <vt:lpstr>GAD: Generalized Anxiety Disorder </vt:lpstr>
      <vt:lpstr>Panic Disorder: “I’m Dying” </vt:lpstr>
      <vt:lpstr>Specific Phobia</vt:lpstr>
      <vt:lpstr>Some Fears and Phobias</vt:lpstr>
      <vt:lpstr>Obsessive-Compulsive Disorder [OCD]</vt:lpstr>
      <vt:lpstr>Common OCD Behaviors</vt:lpstr>
      <vt:lpstr>Brain Imaging</vt:lpstr>
      <vt:lpstr>Post-Traumatic Stress Disorder [PTSD]</vt:lpstr>
      <vt:lpstr>Which People get PTSD? </vt:lpstr>
      <vt:lpstr>Understanding Anxiety Disorders: Explanations from Different Perspectives</vt:lpstr>
      <vt:lpstr>Understanding Anxiety Disorders: Freudian/Psychodynamic Perspective </vt:lpstr>
      <vt:lpstr>PowerPoint Presentation</vt:lpstr>
      <vt:lpstr>Observational Learning and Anxiety</vt:lpstr>
      <vt:lpstr>Cognition and Anxiety</vt:lpstr>
      <vt:lpstr>Examples of Cognitions that can Worsen Anxiety:</vt:lpstr>
      <vt:lpstr>Biology and Anxiety:  An Evolutionary Perspective</vt:lpstr>
      <vt:lpstr>Biology and Anxiety: Genes</vt:lpstr>
      <vt:lpstr>Biology and Anxiety: The Brain</vt:lpstr>
      <vt:lpstr>Mood Disorders </vt:lpstr>
      <vt:lpstr>Criteria of Major Depressive Disorders</vt:lpstr>
      <vt:lpstr>Major Depression: Not Just a Depressive Reaction</vt:lpstr>
      <vt:lpstr>PowerPoint Presentation</vt:lpstr>
      <vt:lpstr>Depression is Everywhere</vt:lpstr>
      <vt:lpstr>Dysthymic Disorder</vt:lpstr>
      <vt:lpstr>Seasonal Affective Disorder [SAD]</vt:lpstr>
      <vt:lpstr>Bipolar Disorder </vt:lpstr>
      <vt:lpstr>Bipolar Disorder and Creative Success </vt:lpstr>
      <vt:lpstr>Bipolar Disorder in Children and Adolescents</vt:lpstr>
    </vt:vector>
  </TitlesOfParts>
  <Company>McKinney Boyd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we’ll seek to understand...</dc:title>
  <dc:creator>Justin Wisdom</dc:creator>
  <cp:lastModifiedBy>Justin Wisdom</cp:lastModifiedBy>
  <cp:revision>1</cp:revision>
  <dcterms:created xsi:type="dcterms:W3CDTF">2015-04-21T13:22:16Z</dcterms:created>
  <dcterms:modified xsi:type="dcterms:W3CDTF">2015-04-21T13:22:33Z</dcterms:modified>
</cp:coreProperties>
</file>