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4" r:id="rId3"/>
    <p:sldId id="261" r:id="rId4"/>
    <p:sldId id="260" r:id="rId5"/>
    <p:sldId id="264" r:id="rId6"/>
    <p:sldId id="257" r:id="rId7"/>
    <p:sldId id="266" r:id="rId8"/>
    <p:sldId id="267" r:id="rId9"/>
    <p:sldId id="269" r:id="rId10"/>
    <p:sldId id="271" r:id="rId11"/>
    <p:sldId id="272" r:id="rId12"/>
    <p:sldId id="279" r:id="rId13"/>
    <p:sldId id="281" r:id="rId14"/>
    <p:sldId id="275" r:id="rId15"/>
    <p:sldId id="277" r:id="rId16"/>
    <p:sldId id="258" r:id="rId17"/>
    <p:sldId id="282" r:id="rId18"/>
    <p:sldId id="285" r:id="rId19"/>
    <p:sldId id="288" r:id="rId20"/>
    <p:sldId id="286" r:id="rId21"/>
    <p:sldId id="287" r:id="rId22"/>
    <p:sldId id="259" r:id="rId23"/>
    <p:sldId id="289" r:id="rId24"/>
    <p:sldId id="290" r:id="rId25"/>
    <p:sldId id="291" r:id="rId26"/>
    <p:sldId id="292" r:id="rId27"/>
    <p:sldId id="294" r:id="rId28"/>
    <p:sldId id="293"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8DA61-60E4-4763-AF3A-114E07E72217}" type="datetimeFigureOut">
              <a:rPr lang="en-US" smtClean="0"/>
              <a:pPr/>
              <a:t>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2707B-D719-416F-B96F-5F46447A2A69}" type="slidenum">
              <a:rPr lang="en-US" smtClean="0"/>
              <a:pPr/>
              <a:t>‹#›</a:t>
            </a:fld>
            <a:endParaRPr lang="en-US"/>
          </a:p>
        </p:txBody>
      </p:sp>
    </p:spTree>
    <p:extLst>
      <p:ext uri="{BB962C8B-B14F-4D97-AF65-F5344CB8AC3E}">
        <p14:creationId xmlns:p14="http://schemas.microsoft.com/office/powerpoint/2010/main" val="13620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get dressed in the morning, are you dressing for yourself or for</a:t>
            </a:r>
            <a:r>
              <a:rPr lang="en-US" baseline="0" dirty="0" smtClean="0"/>
              <a:t> others?</a:t>
            </a:r>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a:t>
            </a:r>
            <a:r>
              <a:rPr lang="en-US" baseline="0" dirty="0" smtClean="0"/>
              <a:t> read p.20 “</a:t>
            </a:r>
            <a:r>
              <a:rPr lang="en-US" baseline="0" dirty="0" err="1" smtClean="0"/>
              <a:t>mcdonaldization</a:t>
            </a:r>
            <a:r>
              <a:rPr lang="en-US" baseline="0" dirty="0" smtClean="0"/>
              <a:t> of high school” </a:t>
            </a:r>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a:t>
            </a:r>
            <a:r>
              <a:rPr lang="en-US" baseline="0" dirty="0" smtClean="0"/>
              <a:t> read p.20 “</a:t>
            </a:r>
            <a:r>
              <a:rPr lang="en-US" baseline="0" dirty="0" err="1" smtClean="0"/>
              <a:t>mcdonaldization</a:t>
            </a:r>
            <a:r>
              <a:rPr lang="en-US" baseline="0" dirty="0" smtClean="0"/>
              <a:t> of high school” </a:t>
            </a:r>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peers</a:t>
            </a:r>
            <a:r>
              <a:rPr lang="en-US" baseline="0" dirty="0" smtClean="0"/>
              <a:t> or family have more influence on </a:t>
            </a:r>
            <a:r>
              <a:rPr lang="en-US" baseline="0" dirty="0" err="1" smtClean="0"/>
              <a:t>soicalization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does </a:t>
            </a:r>
            <a:r>
              <a:rPr lang="en-US" baseline="0" dirty="0" err="1" smtClean="0"/>
              <a:t>disney</a:t>
            </a:r>
            <a:r>
              <a:rPr lang="en-US" baseline="0" dirty="0" smtClean="0"/>
              <a:t> socialize boys and girls?</a:t>
            </a:r>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62707B-D719-416F-B96F-5F46447A2A6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DC42D9-0A51-469E-92CA-6866738F0FB6}" type="datetimeFigureOut">
              <a:rPr lang="en-US" smtClean="0"/>
              <a:pPr/>
              <a:t>2/2/15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5A27C5-2BC5-44FD-A263-FBC7C27FE4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DC42D9-0A51-469E-92CA-6866738F0FB6}"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A27C5-2BC5-44FD-A263-FBC7C27FE4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EDC42D9-0A51-469E-92CA-6866738F0FB6}" type="datetimeFigureOut">
              <a:rPr lang="en-US" smtClean="0"/>
              <a:pPr/>
              <a:t>2/2/15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5A27C5-2BC5-44FD-A263-FBC7C27FE4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DC42D9-0A51-469E-92CA-6866738F0FB6}" type="datetimeFigureOut">
              <a:rPr lang="en-US" smtClean="0"/>
              <a:pPr/>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5A27C5-2BC5-44FD-A263-FBC7C27FE44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DC42D9-0A51-469E-92CA-6866738F0FB6}" type="datetimeFigureOut">
              <a:rPr lang="en-US" smtClean="0"/>
              <a:pPr/>
              <a:t>2/2/15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5A27C5-2BC5-44FD-A263-FBC7C27FE44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EDC42D9-0A51-469E-92CA-6866738F0FB6}" type="datetimeFigureOut">
              <a:rPr lang="en-US" smtClean="0"/>
              <a:pPr/>
              <a:t>2/2/15</a:t>
            </a:fld>
            <a:endParaRPr lang="en-US"/>
          </a:p>
        </p:txBody>
      </p:sp>
      <p:sp>
        <p:nvSpPr>
          <p:cNvPr id="10" name="Slide Number Placeholder 9"/>
          <p:cNvSpPr>
            <a:spLocks noGrp="1"/>
          </p:cNvSpPr>
          <p:nvPr>
            <p:ph type="sldNum" sz="quarter" idx="16"/>
          </p:nvPr>
        </p:nvSpPr>
        <p:spPr/>
        <p:txBody>
          <a:bodyPr rtlCol="0"/>
          <a:lstStyle/>
          <a:p>
            <a:fld id="{CB5A27C5-2BC5-44FD-A263-FBC7C27FE44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EDC42D9-0A51-469E-92CA-6866738F0FB6}" type="datetimeFigureOut">
              <a:rPr lang="en-US" smtClean="0"/>
              <a:pPr/>
              <a:t>2/2/15</a:t>
            </a:fld>
            <a:endParaRPr lang="en-US"/>
          </a:p>
        </p:txBody>
      </p:sp>
      <p:sp>
        <p:nvSpPr>
          <p:cNvPr id="12" name="Slide Number Placeholder 11"/>
          <p:cNvSpPr>
            <a:spLocks noGrp="1"/>
          </p:cNvSpPr>
          <p:nvPr>
            <p:ph type="sldNum" sz="quarter" idx="16"/>
          </p:nvPr>
        </p:nvSpPr>
        <p:spPr/>
        <p:txBody>
          <a:bodyPr rtlCol="0"/>
          <a:lstStyle/>
          <a:p>
            <a:fld id="{CB5A27C5-2BC5-44FD-A263-FBC7C27FE44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DC42D9-0A51-469E-92CA-6866738F0FB6}" type="datetimeFigureOut">
              <a:rPr lang="en-US" smtClean="0"/>
              <a:pPr/>
              <a:t>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5A27C5-2BC5-44FD-A263-FBC7C27FE4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C42D9-0A51-469E-92CA-6866738F0FB6}" type="datetimeFigureOut">
              <a:rPr lang="en-US" smtClean="0"/>
              <a:pPr/>
              <a:t>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5A27C5-2BC5-44FD-A263-FBC7C27FE4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DC42D9-0A51-469E-92CA-6866738F0FB6}" type="datetimeFigureOut">
              <a:rPr lang="en-US" smtClean="0"/>
              <a:pPr/>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5A27C5-2BC5-44FD-A263-FBC7C27FE44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EDC42D9-0A51-469E-92CA-6866738F0FB6}" type="datetimeFigureOut">
              <a:rPr lang="en-US" smtClean="0"/>
              <a:pPr/>
              <a:t>2/2/15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5A27C5-2BC5-44FD-A263-FBC7C27FE44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DC42D9-0A51-469E-92CA-6866738F0FB6}" type="datetimeFigureOut">
              <a:rPr lang="en-US" smtClean="0"/>
              <a:pPr/>
              <a:t>2/2/15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5A27C5-2BC5-44FD-A263-FBC7C27FE4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ociology%5CCh%204%20-%20Socialization%5Cmarshmellow%20test.flv" TargetMode="Externa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Sociology%5CCh%204%20-%20Socialization%5CDisney%20Socialization.wmv" TargetMode="External"/><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Quiet%20Rage.flv" TargetMode="External"/><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free-extras.com/images/the_jungle_book-5051.htm" TargetMode="External"/><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 Socialization</a:t>
            </a:r>
            <a:endParaRPr lang="en-US" dirty="0"/>
          </a:p>
        </p:txBody>
      </p:sp>
      <p:sp>
        <p:nvSpPr>
          <p:cNvPr id="3" name="Subtitle 2"/>
          <p:cNvSpPr>
            <a:spLocks noGrp="1"/>
          </p:cNvSpPr>
          <p:nvPr>
            <p:ph type="subTitle" idx="1"/>
          </p:nvPr>
        </p:nvSpPr>
        <p:spPr/>
        <p:txBody>
          <a:bodyPr/>
          <a:lstStyle/>
          <a:p>
            <a:r>
              <a:rPr lang="en-US" dirty="0" smtClean="0"/>
              <a:t>1 – The Importance of Socialization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dirty="0" smtClean="0"/>
              <a:t>Can the mirror be distorted?</a:t>
            </a:r>
          </a:p>
        </p:txBody>
      </p:sp>
      <p:sp>
        <p:nvSpPr>
          <p:cNvPr id="14339" name="Rectangle 3"/>
          <p:cNvSpPr>
            <a:spLocks noGrp="1" noChangeArrowheads="1"/>
          </p:cNvSpPr>
          <p:nvPr>
            <p:ph type="body" idx="1"/>
          </p:nvPr>
        </p:nvSpPr>
        <p:spPr/>
        <p:txBody>
          <a:bodyPr/>
          <a:lstStyle/>
          <a:p>
            <a:pPr eaLnBrk="1" hangingPunct="1">
              <a:defRPr/>
            </a:pPr>
            <a:r>
              <a:rPr lang="en-US" dirty="0" smtClean="0"/>
              <a:t>Anorexic who sees him/herself as overweight while society does not…</a:t>
            </a:r>
          </a:p>
          <a:p>
            <a:pPr eaLnBrk="1" hangingPunct="1">
              <a:defRPr/>
            </a:pPr>
            <a:r>
              <a:rPr lang="en-US" dirty="0" smtClean="0"/>
              <a:t>Someone embarrassed to dance in public…</a:t>
            </a:r>
          </a:p>
          <a:p>
            <a:pPr eaLnBrk="1" hangingPunct="1">
              <a:defRPr/>
            </a:pPr>
            <a:r>
              <a:rPr lang="en-US" dirty="0" smtClean="0"/>
              <a:t>A girl afraid to be seen without makeup…</a:t>
            </a:r>
          </a:p>
          <a:p>
            <a:pPr eaLnBrk="1" hangingPunct="1">
              <a:defRPr/>
            </a:pPr>
            <a:r>
              <a:rPr lang="en-US" dirty="0" smtClean="0"/>
              <a:t>WHY DOES IT MATTER…</a:t>
            </a:r>
          </a:p>
          <a:p>
            <a:pPr lvl="1">
              <a:defRPr/>
            </a:pPr>
            <a:r>
              <a:rPr lang="en-US" dirty="0" smtClean="0"/>
              <a:t>Because they are all afraid of how society will “see” them…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Eleanor Roosevelt</a:t>
            </a:r>
            <a:endParaRPr lang="en-US" dirty="0"/>
          </a:p>
        </p:txBody>
      </p:sp>
      <p:sp>
        <p:nvSpPr>
          <p:cNvPr id="3" name="Content Placeholder 2"/>
          <p:cNvSpPr>
            <a:spLocks noGrp="1"/>
          </p:cNvSpPr>
          <p:nvPr>
            <p:ph sz="quarter" idx="1"/>
          </p:nvPr>
        </p:nvSpPr>
        <p:spPr>
          <a:xfrm>
            <a:off x="609600" y="1752600"/>
            <a:ext cx="5181600" cy="4495800"/>
          </a:xfrm>
        </p:spPr>
        <p:txBody>
          <a:bodyPr/>
          <a:lstStyle/>
          <a:p>
            <a:r>
              <a:rPr lang="en-US" dirty="0" smtClean="0"/>
              <a:t>“No one can make you feel inferior without your own consent”</a:t>
            </a:r>
          </a:p>
          <a:p>
            <a:pPr lvl="1"/>
            <a:r>
              <a:rPr lang="en-US" dirty="0" smtClean="0"/>
              <a:t>How is this an example of the looking-glass self?</a:t>
            </a:r>
            <a:endParaRPr lang="en-US" dirty="0"/>
          </a:p>
        </p:txBody>
      </p:sp>
      <p:pic>
        <p:nvPicPr>
          <p:cNvPr id="4" name="Picture 3" descr="eleanor-roosevelt-opt.jpg"/>
          <p:cNvPicPr>
            <a:picLocks noChangeAspect="1"/>
          </p:cNvPicPr>
          <p:nvPr/>
        </p:nvPicPr>
        <p:blipFill>
          <a:blip r:embed="rId2" cstate="print"/>
          <a:stretch>
            <a:fillRect/>
          </a:stretch>
        </p:blipFill>
        <p:spPr>
          <a:xfrm>
            <a:off x="6096000" y="1981200"/>
            <a:ext cx="2705100" cy="3476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a:t>
            </a:r>
            <a:endParaRPr lang="en-US" dirty="0"/>
          </a:p>
        </p:txBody>
      </p:sp>
      <p:pic>
        <p:nvPicPr>
          <p:cNvPr id="4" name="Content Placeholder 3" descr="Mead.jpg"/>
          <p:cNvPicPr>
            <a:picLocks noGrp="1" noChangeAspect="1"/>
          </p:cNvPicPr>
          <p:nvPr>
            <p:ph sz="quarter" idx="1"/>
          </p:nvPr>
        </p:nvPicPr>
        <p:blipFill>
          <a:blip r:embed="rId2" cstate="print"/>
          <a:stretch>
            <a:fillRect/>
          </a:stretch>
        </p:blipFill>
        <p:spPr>
          <a:xfrm>
            <a:off x="6934200" y="152400"/>
            <a:ext cx="1908978" cy="2353146"/>
          </a:xfrm>
        </p:spPr>
      </p:pic>
      <p:sp>
        <p:nvSpPr>
          <p:cNvPr id="5" name="Content Placeholder 4"/>
          <p:cNvSpPr>
            <a:spLocks noGrp="1"/>
          </p:cNvSpPr>
          <p:nvPr>
            <p:ph sz="quarter" idx="2"/>
          </p:nvPr>
        </p:nvSpPr>
        <p:spPr>
          <a:xfrm>
            <a:off x="228600" y="1600200"/>
            <a:ext cx="3505200" cy="2819400"/>
          </a:xfrm>
        </p:spPr>
        <p:txBody>
          <a:bodyPr>
            <a:normAutofit fontScale="77500" lnSpcReduction="20000"/>
          </a:bodyPr>
          <a:lstStyle/>
          <a:p>
            <a:r>
              <a:rPr lang="en-US" dirty="0" smtClean="0">
                <a:solidFill>
                  <a:srgbClr val="FF0000"/>
                </a:solidFill>
              </a:rPr>
              <a:t>Significant Others</a:t>
            </a:r>
          </a:p>
          <a:p>
            <a:pPr lvl="1"/>
            <a:r>
              <a:rPr lang="en-US" dirty="0" smtClean="0"/>
              <a:t>People whose judgments are most important to us and our self concept.</a:t>
            </a:r>
          </a:p>
          <a:p>
            <a:r>
              <a:rPr lang="en-US" dirty="0" smtClean="0">
                <a:solidFill>
                  <a:srgbClr val="FF0000"/>
                </a:solidFill>
              </a:rPr>
              <a:t>Role Taking</a:t>
            </a:r>
          </a:p>
          <a:p>
            <a:pPr lvl="1"/>
            <a:r>
              <a:rPr lang="en-US" dirty="0" smtClean="0"/>
              <a:t>This is important to seeing others points-of-view.</a:t>
            </a:r>
          </a:p>
          <a:p>
            <a:pPr lvl="1"/>
            <a:r>
              <a:rPr lang="en-US" dirty="0" smtClean="0"/>
              <a:t>This can lead to a new self-concept.</a:t>
            </a:r>
          </a:p>
        </p:txBody>
      </p:sp>
      <p:sp>
        <p:nvSpPr>
          <p:cNvPr id="6" name="TextBox 5"/>
          <p:cNvSpPr txBox="1"/>
          <p:nvPr/>
        </p:nvSpPr>
        <p:spPr>
          <a:xfrm>
            <a:off x="6705600" y="2590800"/>
            <a:ext cx="2300630" cy="369332"/>
          </a:xfrm>
          <a:prstGeom prst="rect">
            <a:avLst/>
          </a:prstGeom>
          <a:noFill/>
        </p:spPr>
        <p:txBody>
          <a:bodyPr wrap="none" rtlCol="0">
            <a:spAutoFit/>
          </a:bodyPr>
          <a:lstStyle/>
          <a:p>
            <a:r>
              <a:rPr lang="en-US" dirty="0" smtClean="0">
                <a:solidFill>
                  <a:schemeClr val="accent1">
                    <a:lumMod val="50000"/>
                  </a:schemeClr>
                </a:solidFill>
              </a:rPr>
              <a:t>George Herbert Mead</a:t>
            </a:r>
            <a:endParaRPr lang="en-US" dirty="0">
              <a:solidFill>
                <a:schemeClr val="accent1">
                  <a:lumMod val="50000"/>
                </a:schemeClr>
              </a:solidFill>
            </a:endParaRPr>
          </a:p>
        </p:txBody>
      </p:sp>
      <p:pic>
        <p:nvPicPr>
          <p:cNvPr id="7" name="Picture 6" descr="family_bible_study.jpg"/>
          <p:cNvPicPr>
            <a:picLocks noChangeAspect="1"/>
          </p:cNvPicPr>
          <p:nvPr/>
        </p:nvPicPr>
        <p:blipFill>
          <a:blip r:embed="rId3" cstate="print"/>
          <a:stretch>
            <a:fillRect/>
          </a:stretch>
        </p:blipFill>
        <p:spPr>
          <a:xfrm>
            <a:off x="228600" y="4267200"/>
            <a:ext cx="3621097" cy="2418893"/>
          </a:xfrm>
          <a:prstGeom prst="rect">
            <a:avLst/>
          </a:prstGeom>
        </p:spPr>
      </p:pic>
      <p:pic>
        <p:nvPicPr>
          <p:cNvPr id="8" name="Picture 7" descr="SignificantOthers2004_Compl.jpg"/>
          <p:cNvPicPr>
            <a:picLocks noChangeAspect="1"/>
          </p:cNvPicPr>
          <p:nvPr/>
        </p:nvPicPr>
        <p:blipFill>
          <a:blip r:embed="rId4" cstate="print"/>
          <a:stretch>
            <a:fillRect/>
          </a:stretch>
        </p:blipFill>
        <p:spPr>
          <a:xfrm>
            <a:off x="4648200" y="2895600"/>
            <a:ext cx="2743200" cy="37746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 - Mead’s 3 Stages</a:t>
            </a:r>
            <a:endParaRPr lang="en-US" dirty="0"/>
          </a:p>
        </p:txBody>
      </p:sp>
      <p:sp>
        <p:nvSpPr>
          <p:cNvPr id="5" name="Content Placeholder 4"/>
          <p:cNvSpPr>
            <a:spLocks noGrp="1"/>
          </p:cNvSpPr>
          <p:nvPr>
            <p:ph sz="quarter" idx="1"/>
          </p:nvPr>
        </p:nvSpPr>
        <p:spPr>
          <a:xfrm>
            <a:off x="0" y="1600200"/>
            <a:ext cx="5330952" cy="5257800"/>
          </a:xfrm>
        </p:spPr>
        <p:txBody>
          <a:bodyPr>
            <a:normAutofit lnSpcReduction="10000"/>
          </a:bodyPr>
          <a:lstStyle/>
          <a:p>
            <a:r>
              <a:rPr lang="en-US" dirty="0" smtClean="0"/>
              <a:t>Imitation stage</a:t>
            </a:r>
          </a:p>
          <a:p>
            <a:pPr lvl="1"/>
            <a:r>
              <a:rPr lang="en-US" dirty="0" smtClean="0"/>
              <a:t>1-2 years old, imitation of significant other</a:t>
            </a:r>
          </a:p>
          <a:p>
            <a:r>
              <a:rPr lang="en-US" dirty="0" smtClean="0"/>
              <a:t>Play stage</a:t>
            </a:r>
          </a:p>
          <a:p>
            <a:pPr lvl="1"/>
            <a:r>
              <a:rPr lang="en-US" dirty="0" smtClean="0"/>
              <a:t>Child pretends and takes on roles</a:t>
            </a:r>
          </a:p>
          <a:p>
            <a:pPr lvl="2"/>
            <a:r>
              <a:rPr lang="en-US" dirty="0" smtClean="0"/>
              <a:t>i.e. playing ‘house’, dressing up as other sex</a:t>
            </a:r>
          </a:p>
          <a:p>
            <a:r>
              <a:rPr lang="en-US" dirty="0" smtClean="0"/>
              <a:t>Game stage</a:t>
            </a:r>
          </a:p>
          <a:p>
            <a:pPr lvl="1"/>
            <a:r>
              <a:rPr lang="en-US" dirty="0" smtClean="0"/>
              <a:t>More complex than play stage, more roles and social rules introduced</a:t>
            </a:r>
          </a:p>
          <a:p>
            <a:pPr lvl="2"/>
            <a:r>
              <a:rPr lang="en-US" dirty="0" smtClean="0"/>
              <a:t>i.e. sports</a:t>
            </a:r>
            <a:endParaRPr lang="en-US" dirty="0"/>
          </a:p>
        </p:txBody>
      </p:sp>
      <p:pic>
        <p:nvPicPr>
          <p:cNvPr id="6" name="Picture 5" descr="kids.jpg"/>
          <p:cNvPicPr>
            <a:picLocks noChangeAspect="1"/>
          </p:cNvPicPr>
          <p:nvPr/>
        </p:nvPicPr>
        <p:blipFill>
          <a:blip r:embed="rId2" cstate="print"/>
          <a:stretch>
            <a:fillRect/>
          </a:stretch>
        </p:blipFill>
        <p:spPr>
          <a:xfrm>
            <a:off x="5410200" y="1676400"/>
            <a:ext cx="3733800" cy="3733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a:t>
            </a:r>
            <a:endParaRPr lang="en-US" dirty="0"/>
          </a:p>
        </p:txBody>
      </p:sp>
      <p:sp>
        <p:nvSpPr>
          <p:cNvPr id="8" name="Content Placeholder 7"/>
          <p:cNvSpPr>
            <a:spLocks noGrp="1"/>
          </p:cNvSpPr>
          <p:nvPr>
            <p:ph sz="quarter" idx="2"/>
          </p:nvPr>
        </p:nvSpPr>
        <p:spPr>
          <a:xfrm>
            <a:off x="533400" y="1524000"/>
            <a:ext cx="4038600" cy="5105400"/>
          </a:xfrm>
        </p:spPr>
        <p:txBody>
          <a:bodyPr>
            <a:normAutofit/>
          </a:bodyPr>
          <a:lstStyle/>
          <a:p>
            <a:r>
              <a:rPr lang="en-US" dirty="0" smtClean="0">
                <a:solidFill>
                  <a:srgbClr val="FF0000"/>
                </a:solidFill>
              </a:rPr>
              <a:t>Generalized other</a:t>
            </a:r>
          </a:p>
          <a:p>
            <a:pPr lvl="1"/>
            <a:r>
              <a:rPr lang="en-US" dirty="0" smtClean="0"/>
              <a:t>Taking on norms, values and beliefs from your culture that seems wrong in principal.</a:t>
            </a:r>
          </a:p>
          <a:p>
            <a:pPr>
              <a:buNone/>
            </a:pPr>
            <a:endParaRPr lang="en-US" dirty="0" smtClean="0"/>
          </a:p>
        </p:txBody>
      </p:sp>
      <p:pic>
        <p:nvPicPr>
          <p:cNvPr id="27650" name="Picture 2" descr="http://www.semonski.com/kosexternal/Academics_files/communicationsexam_files/image002.jpg"/>
          <p:cNvPicPr>
            <a:picLocks noChangeAspect="1" noChangeArrowheads="1"/>
          </p:cNvPicPr>
          <p:nvPr/>
        </p:nvPicPr>
        <p:blipFill>
          <a:blip r:embed="rId2" cstate="print"/>
          <a:srcRect/>
          <a:stretch>
            <a:fillRect/>
          </a:stretch>
        </p:blipFill>
        <p:spPr bwMode="auto">
          <a:xfrm>
            <a:off x="4724399" y="1524000"/>
            <a:ext cx="3900319" cy="4953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sz="quarter" idx="1"/>
          </p:nvPr>
        </p:nvSpPr>
        <p:spPr>
          <a:xfrm>
            <a:off x="0" y="1600200"/>
            <a:ext cx="4721352" cy="5257800"/>
          </a:xfrm>
        </p:spPr>
        <p:txBody>
          <a:bodyPr>
            <a:normAutofit/>
          </a:bodyPr>
          <a:lstStyle/>
          <a:p>
            <a:r>
              <a:rPr lang="en-US" dirty="0" smtClean="0">
                <a:solidFill>
                  <a:srgbClr val="FF0000"/>
                </a:solidFill>
              </a:rPr>
              <a:t>“Me”</a:t>
            </a:r>
          </a:p>
          <a:p>
            <a:pPr lvl="1"/>
            <a:r>
              <a:rPr lang="en-US" dirty="0" smtClean="0"/>
              <a:t>Self given through socialization</a:t>
            </a:r>
          </a:p>
          <a:p>
            <a:pPr lvl="1"/>
            <a:r>
              <a:rPr lang="en-US" dirty="0" smtClean="0"/>
              <a:t>Myself as others see me</a:t>
            </a:r>
          </a:p>
          <a:p>
            <a:pPr lvl="1"/>
            <a:r>
              <a:rPr lang="en-US" dirty="0" smtClean="0"/>
              <a:t>Close to Freud’s ego</a:t>
            </a:r>
          </a:p>
          <a:p>
            <a:r>
              <a:rPr lang="en-US" dirty="0" smtClean="0">
                <a:solidFill>
                  <a:srgbClr val="FF0000"/>
                </a:solidFill>
              </a:rPr>
              <a:t>“I”</a:t>
            </a:r>
          </a:p>
          <a:p>
            <a:pPr lvl="1"/>
            <a:r>
              <a:rPr lang="en-US" dirty="0" smtClean="0"/>
              <a:t>Natural awareness of oneself</a:t>
            </a:r>
          </a:p>
          <a:p>
            <a:pPr lvl="1"/>
            <a:r>
              <a:rPr lang="en-US" dirty="0" smtClean="0"/>
              <a:t>Myself as I am.</a:t>
            </a:r>
          </a:p>
          <a:p>
            <a:pPr lvl="2"/>
            <a:r>
              <a:rPr lang="en-US" dirty="0" smtClean="0"/>
              <a:t>i.e. temper tantrum reflects the “I”</a:t>
            </a:r>
          </a:p>
          <a:p>
            <a:pPr lvl="2"/>
            <a:r>
              <a:rPr lang="en-US" dirty="0" smtClean="0"/>
              <a:t>Close to Freud’s ID</a:t>
            </a:r>
          </a:p>
        </p:txBody>
      </p:sp>
      <p:pic>
        <p:nvPicPr>
          <p:cNvPr id="4" name="Picture 3" descr="zoolander.bmp">
            <a:hlinkClick r:id="rId2" action="ppaction://hlinkfile"/>
          </p:cNvPr>
          <p:cNvPicPr>
            <a:picLocks noChangeAspect="1"/>
          </p:cNvPicPr>
          <p:nvPr/>
        </p:nvPicPr>
        <p:blipFill>
          <a:blip r:embed="rId3" cstate="print"/>
          <a:stretch>
            <a:fillRect/>
          </a:stretch>
        </p:blipFill>
        <p:spPr>
          <a:xfrm>
            <a:off x="5141448" y="1524000"/>
            <a:ext cx="4002552" cy="28051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 Socialization</a:t>
            </a:r>
            <a:endParaRPr lang="en-US" dirty="0"/>
          </a:p>
        </p:txBody>
      </p:sp>
      <p:sp>
        <p:nvSpPr>
          <p:cNvPr id="3" name="Subtitle 2"/>
          <p:cNvSpPr>
            <a:spLocks noGrp="1"/>
          </p:cNvSpPr>
          <p:nvPr>
            <p:ph type="subTitle" idx="1"/>
          </p:nvPr>
        </p:nvSpPr>
        <p:spPr/>
        <p:txBody>
          <a:bodyPr/>
          <a:lstStyle/>
          <a:p>
            <a:r>
              <a:rPr lang="en-US" dirty="0" smtClean="0"/>
              <a:t>3 – Agents of Socialization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and Socialization</a:t>
            </a:r>
            <a:endParaRPr lang="en-US" dirty="0"/>
          </a:p>
        </p:txBody>
      </p:sp>
      <p:sp>
        <p:nvSpPr>
          <p:cNvPr id="3" name="Content Placeholder 2"/>
          <p:cNvSpPr>
            <a:spLocks noGrp="1"/>
          </p:cNvSpPr>
          <p:nvPr>
            <p:ph sz="quarter" idx="1"/>
          </p:nvPr>
        </p:nvSpPr>
        <p:spPr>
          <a:xfrm>
            <a:off x="612648" y="1600200"/>
            <a:ext cx="3425952" cy="4495800"/>
          </a:xfrm>
        </p:spPr>
        <p:txBody>
          <a:bodyPr>
            <a:normAutofit lnSpcReduction="10000"/>
          </a:bodyPr>
          <a:lstStyle/>
          <a:p>
            <a:r>
              <a:rPr lang="en-US" dirty="0" smtClean="0"/>
              <a:t>The family is the first agent of socialization.</a:t>
            </a:r>
          </a:p>
          <a:p>
            <a:r>
              <a:rPr lang="en-US" dirty="0" smtClean="0"/>
              <a:t>Get in groups and brainstorm a list of 5 proverbs.</a:t>
            </a:r>
          </a:p>
          <a:p>
            <a:pPr lvl="1"/>
            <a:r>
              <a:rPr lang="en-US" dirty="0" smtClean="0"/>
              <a:t>Do these really teach values?</a:t>
            </a:r>
          </a:p>
          <a:p>
            <a:pPr lvl="1"/>
            <a:r>
              <a:rPr lang="en-US" dirty="0" smtClean="0"/>
              <a:t>Should they be updated?</a:t>
            </a:r>
          </a:p>
          <a:p>
            <a:pPr lvl="1">
              <a:buNone/>
            </a:pPr>
            <a:endParaRPr lang="en-US" dirty="0"/>
          </a:p>
        </p:txBody>
      </p:sp>
      <p:pic>
        <p:nvPicPr>
          <p:cNvPr id="43010" name="Picture 2" descr="http://sesamestreetsongs.com/wp-content/uploads/2011/07/classic-sesame-street-songs.jpg"/>
          <p:cNvPicPr>
            <a:picLocks noChangeAspect="1" noChangeArrowheads="1"/>
          </p:cNvPicPr>
          <p:nvPr/>
        </p:nvPicPr>
        <p:blipFill>
          <a:blip r:embed="rId2" cstate="print"/>
          <a:srcRect/>
          <a:stretch>
            <a:fillRect/>
          </a:stretch>
        </p:blipFill>
        <p:spPr bwMode="auto">
          <a:xfrm>
            <a:off x="5105400" y="1752600"/>
            <a:ext cx="3095625" cy="37433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in Schools</a:t>
            </a:r>
            <a:endParaRPr lang="en-US" dirty="0"/>
          </a:p>
        </p:txBody>
      </p:sp>
      <p:sp>
        <p:nvSpPr>
          <p:cNvPr id="3" name="Content Placeholder 2"/>
          <p:cNvSpPr>
            <a:spLocks noGrp="1"/>
          </p:cNvSpPr>
          <p:nvPr>
            <p:ph sz="quarter" idx="1"/>
          </p:nvPr>
        </p:nvSpPr>
        <p:spPr>
          <a:xfrm>
            <a:off x="612648" y="1600200"/>
            <a:ext cx="4568952" cy="4953000"/>
          </a:xfrm>
        </p:spPr>
        <p:txBody>
          <a:bodyPr>
            <a:normAutofit/>
          </a:bodyPr>
          <a:lstStyle/>
          <a:p>
            <a:r>
              <a:rPr lang="en-US" dirty="0" smtClean="0"/>
              <a:t>For the first time:</a:t>
            </a:r>
          </a:p>
          <a:p>
            <a:pPr lvl="1"/>
            <a:r>
              <a:rPr lang="en-US" dirty="0" smtClean="0"/>
              <a:t>kids have impersonal relationships</a:t>
            </a:r>
          </a:p>
          <a:p>
            <a:pPr lvl="1"/>
            <a:r>
              <a:rPr lang="en-US" dirty="0" smtClean="0"/>
              <a:t>Kids are rewarded or punished based on ability rather than affection</a:t>
            </a:r>
            <a:endParaRPr lang="en-US" dirty="0"/>
          </a:p>
        </p:txBody>
      </p:sp>
      <p:pic>
        <p:nvPicPr>
          <p:cNvPr id="4098" name="Picture 2" descr="http://i.ytimg.com/vi/qt7rLsixCoQ/0.jpg"/>
          <p:cNvPicPr>
            <a:picLocks noChangeAspect="1" noChangeArrowheads="1"/>
          </p:cNvPicPr>
          <p:nvPr/>
        </p:nvPicPr>
        <p:blipFill>
          <a:blip r:embed="rId3" cstate="print"/>
          <a:srcRect t="11111" r="1667" b="26667"/>
          <a:stretch>
            <a:fillRect/>
          </a:stretch>
        </p:blipFill>
        <p:spPr bwMode="auto">
          <a:xfrm>
            <a:off x="3048000" y="4495800"/>
            <a:ext cx="4656364" cy="2209800"/>
          </a:xfrm>
          <a:prstGeom prst="rect">
            <a:avLst/>
          </a:prstGeom>
          <a:noFill/>
        </p:spPr>
      </p:pic>
      <p:pic>
        <p:nvPicPr>
          <p:cNvPr id="4100" name="Picture 4" descr="http://images.berecruited.com/photos/athletes/large/48877957.jpg"/>
          <p:cNvPicPr>
            <a:picLocks noChangeAspect="1" noChangeArrowheads="1"/>
          </p:cNvPicPr>
          <p:nvPr/>
        </p:nvPicPr>
        <p:blipFill>
          <a:blip r:embed="rId4" cstate="print"/>
          <a:srcRect t="1538" r="7500" b="33846"/>
          <a:stretch>
            <a:fillRect/>
          </a:stretch>
        </p:blipFill>
        <p:spPr bwMode="auto">
          <a:xfrm>
            <a:off x="5410200" y="1219200"/>
            <a:ext cx="3429000" cy="3200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in Schools</a:t>
            </a:r>
            <a:endParaRPr lang="en-US" dirty="0"/>
          </a:p>
        </p:txBody>
      </p:sp>
      <p:sp>
        <p:nvSpPr>
          <p:cNvPr id="3" name="Content Placeholder 2"/>
          <p:cNvSpPr>
            <a:spLocks noGrp="1"/>
          </p:cNvSpPr>
          <p:nvPr>
            <p:ph sz="quarter" idx="1"/>
          </p:nvPr>
        </p:nvSpPr>
        <p:spPr>
          <a:xfrm>
            <a:off x="612648" y="1600200"/>
            <a:ext cx="4568952" cy="4953000"/>
          </a:xfrm>
        </p:spPr>
        <p:txBody>
          <a:bodyPr>
            <a:normAutofit fontScale="92500"/>
          </a:bodyPr>
          <a:lstStyle/>
          <a:p>
            <a:r>
              <a:rPr lang="en-US" dirty="0" smtClean="0"/>
              <a:t>Why do we come to school?</a:t>
            </a:r>
          </a:p>
          <a:p>
            <a:r>
              <a:rPr lang="en-US" dirty="0" smtClean="0"/>
              <a:t>What is the purpose of school?</a:t>
            </a:r>
          </a:p>
          <a:p>
            <a:r>
              <a:rPr lang="en-US" dirty="0" smtClean="0">
                <a:solidFill>
                  <a:srgbClr val="FF0000"/>
                </a:solidFill>
              </a:rPr>
              <a:t>Hidden curriculum</a:t>
            </a:r>
          </a:p>
          <a:p>
            <a:pPr lvl="1"/>
            <a:r>
              <a:rPr lang="en-US" dirty="0" smtClean="0"/>
              <a:t>The goals that underlie the formal goals of schooling</a:t>
            </a:r>
          </a:p>
          <a:p>
            <a:pPr lvl="2"/>
            <a:r>
              <a:rPr lang="en-US" dirty="0" smtClean="0"/>
              <a:t>Discipline, obedience, order, cooperation, competition, conformity, etc…</a:t>
            </a:r>
          </a:p>
          <a:p>
            <a:pPr lvl="2"/>
            <a:r>
              <a:rPr lang="en-US" dirty="0" smtClean="0"/>
              <a:t>Socializing to business world</a:t>
            </a:r>
          </a:p>
          <a:p>
            <a:pPr lvl="2"/>
            <a:r>
              <a:rPr lang="en-US" dirty="0" smtClean="0"/>
              <a:t>Bells, set times, etc… </a:t>
            </a:r>
          </a:p>
          <a:p>
            <a:pPr lvl="2"/>
            <a:r>
              <a:rPr lang="en-US" dirty="0" smtClean="0"/>
              <a:t>According to class?</a:t>
            </a:r>
            <a:endParaRPr lang="en-US" dirty="0"/>
          </a:p>
        </p:txBody>
      </p:sp>
      <p:pic>
        <p:nvPicPr>
          <p:cNvPr id="44034" name="Picture 2" descr="http://www.canyonheightsacademy.com/gender/gender_faq_files/What_about_socialization__How_c_1.jpg"/>
          <p:cNvPicPr>
            <a:picLocks noChangeAspect="1" noChangeArrowheads="1"/>
          </p:cNvPicPr>
          <p:nvPr/>
        </p:nvPicPr>
        <p:blipFill>
          <a:blip r:embed="rId3" cstate="print"/>
          <a:srcRect/>
          <a:stretch>
            <a:fillRect/>
          </a:stretch>
        </p:blipFill>
        <p:spPr bwMode="auto">
          <a:xfrm>
            <a:off x="6400799" y="1524000"/>
            <a:ext cx="2236409" cy="3276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pPr>
              <a:defRPr/>
            </a:pPr>
            <a:r>
              <a:rPr lang="en-US" i="1" dirty="0" smtClean="0"/>
              <a:t>1984</a:t>
            </a:r>
            <a:r>
              <a:rPr lang="en-US" dirty="0" smtClean="0"/>
              <a:t>, Part 1 Chapter 7</a:t>
            </a:r>
            <a:br>
              <a:rPr lang="en-US" dirty="0" smtClean="0"/>
            </a:br>
            <a:r>
              <a:rPr lang="en-US" dirty="0" smtClean="0"/>
              <a:t> – Does 2  + 2 = 5?</a:t>
            </a:r>
          </a:p>
        </p:txBody>
      </p:sp>
      <p:sp>
        <p:nvSpPr>
          <p:cNvPr id="17411" name="Content Placeholder 3"/>
          <p:cNvSpPr>
            <a:spLocks noGrp="1"/>
          </p:cNvSpPr>
          <p:nvPr>
            <p:ph idx="1"/>
          </p:nvPr>
        </p:nvSpPr>
        <p:spPr>
          <a:xfrm>
            <a:off x="-152400" y="1524000"/>
            <a:ext cx="4572000" cy="4800600"/>
          </a:xfrm>
        </p:spPr>
        <p:txBody>
          <a:bodyPr>
            <a:spAutoFit/>
          </a:bodyPr>
          <a:lstStyle/>
          <a:p>
            <a:r>
              <a:rPr lang="en-US" sz="1800" dirty="0" smtClean="0"/>
              <a:t>In the end the Party would announce that two and two made five, and you would have to believe it. It was inevitable that they should make that claim sooner or later: the logic of their position demanded it. Not merely the validity of experience, but the very existence of external reality, was tacitly denied by their philosophy. The heresy of heresies was common sense. And what was terrifying was not that they would kill you for thinking otherwise, but that they might be right. For, after all, how do we know that two and two make four? Or that the force of gravity works? Or that the past is unchangeable? If both the past and the external world exist only in the mind, and if the mind itself is controllable—what then?</a:t>
            </a:r>
          </a:p>
        </p:txBody>
      </p:sp>
      <p:pic>
        <p:nvPicPr>
          <p:cNvPr id="17412" name="Picture 4" descr="1984.jpg"/>
          <p:cNvPicPr>
            <a:picLocks noChangeAspect="1"/>
          </p:cNvPicPr>
          <p:nvPr/>
        </p:nvPicPr>
        <p:blipFill>
          <a:blip r:embed="rId2" cstate="print"/>
          <a:srcRect/>
          <a:stretch>
            <a:fillRect/>
          </a:stretch>
        </p:blipFill>
        <p:spPr bwMode="auto">
          <a:xfrm>
            <a:off x="6629400" y="2133600"/>
            <a:ext cx="2514600" cy="4110985"/>
          </a:xfrm>
          <a:prstGeom prst="rect">
            <a:avLst/>
          </a:prstGeom>
          <a:noFill/>
          <a:ln w="9525">
            <a:noFill/>
            <a:miter lim="800000"/>
            <a:headEnd/>
            <a:tailEnd/>
          </a:ln>
        </p:spPr>
      </p:pic>
      <p:pic>
        <p:nvPicPr>
          <p:cNvPr id="17413" name="Picture 5" descr="brainwash.gif"/>
          <p:cNvPicPr>
            <a:picLocks noChangeAspect="1"/>
          </p:cNvPicPr>
          <p:nvPr/>
        </p:nvPicPr>
        <p:blipFill>
          <a:blip r:embed="rId3" cstate="print"/>
          <a:srcRect/>
          <a:stretch>
            <a:fillRect/>
          </a:stretch>
        </p:blipFill>
        <p:spPr bwMode="auto">
          <a:xfrm>
            <a:off x="4419600" y="2971800"/>
            <a:ext cx="2057400" cy="2603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Group Socialization</a:t>
            </a:r>
            <a:endParaRPr lang="en-US" dirty="0"/>
          </a:p>
        </p:txBody>
      </p:sp>
      <p:sp>
        <p:nvSpPr>
          <p:cNvPr id="3" name="Content Placeholder 2"/>
          <p:cNvSpPr>
            <a:spLocks noGrp="1"/>
          </p:cNvSpPr>
          <p:nvPr>
            <p:ph sz="quarter" idx="1"/>
          </p:nvPr>
        </p:nvSpPr>
        <p:spPr>
          <a:xfrm>
            <a:off x="612648" y="1600200"/>
            <a:ext cx="4568952" cy="4495800"/>
          </a:xfrm>
        </p:spPr>
        <p:txBody>
          <a:bodyPr/>
          <a:lstStyle/>
          <a:p>
            <a:r>
              <a:rPr lang="en-US" dirty="0" smtClean="0">
                <a:solidFill>
                  <a:srgbClr val="FF0000"/>
                </a:solidFill>
              </a:rPr>
              <a:t>Peer groups </a:t>
            </a:r>
            <a:r>
              <a:rPr lang="en-US" dirty="0" smtClean="0"/>
              <a:t>– people around the same age and with the same interests</a:t>
            </a:r>
            <a:endParaRPr lang="en-US" dirty="0"/>
          </a:p>
        </p:txBody>
      </p:sp>
      <p:pic>
        <p:nvPicPr>
          <p:cNvPr id="1026" name="Picture 2" descr="http://hans.wyrdweb.eu/wp-content/uploads/2009/07/peer-group.jpg"/>
          <p:cNvPicPr>
            <a:picLocks noChangeAspect="1" noChangeArrowheads="1"/>
          </p:cNvPicPr>
          <p:nvPr/>
        </p:nvPicPr>
        <p:blipFill>
          <a:blip r:embed="rId3" cstate="print"/>
          <a:srcRect/>
          <a:stretch>
            <a:fillRect/>
          </a:stretch>
        </p:blipFill>
        <p:spPr bwMode="auto">
          <a:xfrm>
            <a:off x="5257800" y="1676400"/>
            <a:ext cx="3200400" cy="2133601"/>
          </a:xfrm>
          <a:prstGeom prst="rect">
            <a:avLst/>
          </a:prstGeom>
          <a:noFill/>
        </p:spPr>
      </p:pic>
      <p:pic>
        <p:nvPicPr>
          <p:cNvPr id="1028" name="Picture 4" descr="http://www.cartoonstock.com/lowres/lka0129l.jpg"/>
          <p:cNvPicPr>
            <a:picLocks noChangeAspect="1" noChangeArrowheads="1"/>
          </p:cNvPicPr>
          <p:nvPr/>
        </p:nvPicPr>
        <p:blipFill>
          <a:blip r:embed="rId4" cstate="print"/>
          <a:srcRect/>
          <a:stretch>
            <a:fillRect/>
          </a:stretch>
        </p:blipFill>
        <p:spPr bwMode="auto">
          <a:xfrm>
            <a:off x="304799" y="2971800"/>
            <a:ext cx="4783015" cy="3886200"/>
          </a:xfrm>
          <a:prstGeom prst="rect">
            <a:avLst/>
          </a:prstGeom>
          <a:noFill/>
        </p:spPr>
      </p:pic>
      <p:pic>
        <p:nvPicPr>
          <p:cNvPr id="1030" name="Picture 6" descr="http://www.drugfreehomes.org/wp-content/uploads/2011/04/peer-pressure.jpg"/>
          <p:cNvPicPr>
            <a:picLocks noChangeAspect="1" noChangeArrowheads="1"/>
          </p:cNvPicPr>
          <p:nvPr/>
        </p:nvPicPr>
        <p:blipFill>
          <a:blip r:embed="rId5" cstate="print"/>
          <a:srcRect/>
          <a:stretch>
            <a:fillRect/>
          </a:stretch>
        </p:blipFill>
        <p:spPr bwMode="auto">
          <a:xfrm>
            <a:off x="5943600" y="4267200"/>
            <a:ext cx="2895600" cy="21717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Media and Socialization</a:t>
            </a:r>
            <a:endParaRPr lang="en-US" dirty="0"/>
          </a:p>
        </p:txBody>
      </p:sp>
      <p:sp>
        <p:nvSpPr>
          <p:cNvPr id="3" name="Content Placeholder 2"/>
          <p:cNvSpPr>
            <a:spLocks noGrp="1"/>
          </p:cNvSpPr>
          <p:nvPr>
            <p:ph sz="quarter" idx="1"/>
          </p:nvPr>
        </p:nvSpPr>
        <p:spPr>
          <a:xfrm>
            <a:off x="612648" y="1600200"/>
            <a:ext cx="4264152" cy="4495800"/>
          </a:xfrm>
        </p:spPr>
        <p:txBody>
          <a:bodyPr/>
          <a:lstStyle/>
          <a:p>
            <a:r>
              <a:rPr lang="en-US" dirty="0" smtClean="0">
                <a:solidFill>
                  <a:srgbClr val="FF0000"/>
                </a:solidFill>
              </a:rPr>
              <a:t>Mass media </a:t>
            </a:r>
            <a:r>
              <a:rPr lang="en-US" dirty="0" smtClean="0"/>
              <a:t>– communication that meant to reach a general population</a:t>
            </a:r>
            <a:endParaRPr lang="en-US" dirty="0"/>
          </a:p>
        </p:txBody>
      </p:sp>
      <p:pic>
        <p:nvPicPr>
          <p:cNvPr id="38914" name="Picture 2" descr="http://www.mattvanstone.com/wp-content/uploads/2010/01/apple-tv-01.jpg"/>
          <p:cNvPicPr>
            <a:picLocks noChangeAspect="1" noChangeArrowheads="1"/>
          </p:cNvPicPr>
          <p:nvPr/>
        </p:nvPicPr>
        <p:blipFill>
          <a:blip r:embed="rId3" cstate="print"/>
          <a:srcRect t="16584" b="33665"/>
          <a:stretch>
            <a:fillRect/>
          </a:stretch>
        </p:blipFill>
        <p:spPr bwMode="auto">
          <a:xfrm>
            <a:off x="4800600" y="1524000"/>
            <a:ext cx="4206240" cy="1752600"/>
          </a:xfrm>
          <a:prstGeom prst="rect">
            <a:avLst/>
          </a:prstGeom>
          <a:noFill/>
        </p:spPr>
      </p:pic>
      <p:pic>
        <p:nvPicPr>
          <p:cNvPr id="38916" name="Picture 4" descr="http://www.search-best-cartoon.com/wallpapers/free-disney-cartoon-wallpaper/disney-characters.jpg">
            <a:hlinkClick r:id="rId4" action="ppaction://hlinkfile"/>
          </p:cNvPr>
          <p:cNvPicPr>
            <a:picLocks noChangeAspect="1" noChangeArrowheads="1"/>
          </p:cNvPicPr>
          <p:nvPr/>
        </p:nvPicPr>
        <p:blipFill>
          <a:blip r:embed="rId5" cstate="print"/>
          <a:srcRect/>
          <a:stretch>
            <a:fillRect/>
          </a:stretch>
        </p:blipFill>
        <p:spPr bwMode="auto">
          <a:xfrm>
            <a:off x="4800600" y="4095750"/>
            <a:ext cx="3683000" cy="2762250"/>
          </a:xfrm>
          <a:prstGeom prst="rect">
            <a:avLst/>
          </a:prstGeom>
          <a:noFill/>
        </p:spPr>
      </p:pic>
      <p:pic>
        <p:nvPicPr>
          <p:cNvPr id="38918" name="Picture 6" descr="http://collegechronicle.files.wordpress.com/2011/02/the-mass-media.jpg"/>
          <p:cNvPicPr>
            <a:picLocks noChangeAspect="1" noChangeArrowheads="1"/>
          </p:cNvPicPr>
          <p:nvPr/>
        </p:nvPicPr>
        <p:blipFill>
          <a:blip r:embed="rId6" cstate="print"/>
          <a:srcRect/>
          <a:stretch>
            <a:fillRect/>
          </a:stretch>
        </p:blipFill>
        <p:spPr bwMode="auto">
          <a:xfrm>
            <a:off x="0" y="3657600"/>
            <a:ext cx="4552950" cy="281940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 Socialization</a:t>
            </a:r>
            <a:endParaRPr lang="en-US" dirty="0"/>
          </a:p>
        </p:txBody>
      </p:sp>
      <p:sp>
        <p:nvSpPr>
          <p:cNvPr id="3" name="Subtitle 2"/>
          <p:cNvSpPr>
            <a:spLocks noGrp="1"/>
          </p:cNvSpPr>
          <p:nvPr>
            <p:ph type="subTitle" idx="1"/>
          </p:nvPr>
        </p:nvSpPr>
        <p:spPr/>
        <p:txBody>
          <a:bodyPr/>
          <a:lstStyle/>
          <a:p>
            <a:r>
              <a:rPr lang="en-US" dirty="0" smtClean="0"/>
              <a:t>4 – Processes of Socialization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Desocialization and Resocialization</a:t>
            </a:r>
            <a:endParaRPr lang="en-US" dirty="0"/>
          </a:p>
        </p:txBody>
      </p:sp>
      <p:sp>
        <p:nvSpPr>
          <p:cNvPr id="3" name="Content Placeholder 2"/>
          <p:cNvSpPr>
            <a:spLocks noGrp="1"/>
          </p:cNvSpPr>
          <p:nvPr>
            <p:ph sz="quarter" idx="1"/>
          </p:nvPr>
        </p:nvSpPr>
        <p:spPr>
          <a:xfrm>
            <a:off x="612648" y="1600200"/>
            <a:ext cx="3883152" cy="4495800"/>
          </a:xfrm>
        </p:spPr>
        <p:txBody>
          <a:bodyPr>
            <a:normAutofit fontScale="92500" lnSpcReduction="10000"/>
          </a:bodyPr>
          <a:lstStyle/>
          <a:p>
            <a:r>
              <a:rPr lang="en-US" dirty="0" smtClean="0">
                <a:solidFill>
                  <a:srgbClr val="FF0000"/>
                </a:solidFill>
              </a:rPr>
              <a:t>Total Institutions </a:t>
            </a:r>
            <a:r>
              <a:rPr lang="en-US" dirty="0" smtClean="0"/>
              <a:t>–</a:t>
            </a:r>
          </a:p>
          <a:p>
            <a:pPr lvl="1"/>
            <a:r>
              <a:rPr lang="en-US" dirty="0" smtClean="0"/>
              <a:t> places where people are separated from the rest of society</a:t>
            </a:r>
          </a:p>
          <a:p>
            <a:pPr lvl="1"/>
            <a:r>
              <a:rPr lang="en-US" dirty="0" smtClean="0"/>
              <a:t>Examples?</a:t>
            </a:r>
          </a:p>
          <a:p>
            <a:pPr lvl="1"/>
            <a:endParaRPr lang="en-US" dirty="0" smtClean="0"/>
          </a:p>
          <a:p>
            <a:r>
              <a:rPr lang="en-US" dirty="0" smtClean="0"/>
              <a:t>What is the point of total institutions?</a:t>
            </a:r>
          </a:p>
          <a:p>
            <a:pPr lvl="1"/>
            <a:r>
              <a:rPr lang="en-US" dirty="0" smtClean="0"/>
              <a:t>Controlling and manipulating people to change their behavior.</a:t>
            </a:r>
            <a:endParaRPr lang="en-US" dirty="0"/>
          </a:p>
        </p:txBody>
      </p:sp>
      <p:pic>
        <p:nvPicPr>
          <p:cNvPr id="46082" name="Picture 2" descr="http://bp1.blogger.com/_ObP4-6mDtBA/R7HiXn7obrI/AAAAAAAAAPA/2GtJ_crmiwU/s400/Alcatraz.JPG"/>
          <p:cNvPicPr>
            <a:picLocks noChangeAspect="1" noChangeArrowheads="1"/>
          </p:cNvPicPr>
          <p:nvPr/>
        </p:nvPicPr>
        <p:blipFill>
          <a:blip r:embed="rId2" cstate="print"/>
          <a:srcRect/>
          <a:stretch>
            <a:fillRect/>
          </a:stretch>
        </p:blipFill>
        <p:spPr bwMode="auto">
          <a:xfrm>
            <a:off x="4724400" y="1524000"/>
            <a:ext cx="3810000" cy="27336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Desocialization and Resocialization</a:t>
            </a:r>
            <a:endParaRPr lang="en-US" dirty="0"/>
          </a:p>
        </p:txBody>
      </p:sp>
      <p:sp>
        <p:nvSpPr>
          <p:cNvPr id="3" name="Content Placeholder 2"/>
          <p:cNvSpPr>
            <a:spLocks noGrp="1"/>
          </p:cNvSpPr>
          <p:nvPr>
            <p:ph sz="quarter" idx="1"/>
          </p:nvPr>
        </p:nvSpPr>
        <p:spPr>
          <a:xfrm>
            <a:off x="0" y="1524000"/>
            <a:ext cx="4340352" cy="4495800"/>
          </a:xfrm>
        </p:spPr>
        <p:txBody>
          <a:bodyPr/>
          <a:lstStyle/>
          <a:p>
            <a:r>
              <a:rPr lang="en-US" dirty="0" smtClean="0">
                <a:solidFill>
                  <a:srgbClr val="FF0000"/>
                </a:solidFill>
              </a:rPr>
              <a:t>Desocialization</a:t>
            </a:r>
          </a:p>
          <a:p>
            <a:pPr lvl="1"/>
            <a:r>
              <a:rPr lang="en-US" dirty="0" smtClean="0"/>
              <a:t>The process of destroying old self-concepts (norms, values, beliefs)</a:t>
            </a:r>
          </a:p>
          <a:p>
            <a:pPr lvl="2"/>
            <a:r>
              <a:rPr lang="en-US" dirty="0" smtClean="0"/>
              <a:t>Goal: to lose individuality</a:t>
            </a:r>
            <a:endParaRPr lang="en-US" dirty="0"/>
          </a:p>
        </p:txBody>
      </p:sp>
      <p:pic>
        <p:nvPicPr>
          <p:cNvPr id="6" name="Picture 5" descr="mmnet_5b38674d53b6"/>
          <p:cNvPicPr>
            <a:picLocks noChangeAspect="1" noChangeArrowheads="1"/>
          </p:cNvPicPr>
          <p:nvPr/>
        </p:nvPicPr>
        <p:blipFill>
          <a:blip r:embed="rId2" cstate="print"/>
          <a:srcRect/>
          <a:stretch>
            <a:fillRect/>
          </a:stretch>
        </p:blipFill>
        <p:spPr>
          <a:xfrm>
            <a:off x="4572000" y="1600200"/>
            <a:ext cx="4572000" cy="3275013"/>
          </a:xfrm>
          <a:prstGeom prst="rect">
            <a:avLst/>
          </a:prstGeom>
          <a:noFill/>
        </p:spPr>
      </p:pic>
      <p:pic>
        <p:nvPicPr>
          <p:cNvPr id="7" name="Picture 9" descr="ermy_yelling"/>
          <p:cNvPicPr>
            <a:picLocks noChangeAspect="1" noChangeArrowheads="1"/>
          </p:cNvPicPr>
          <p:nvPr/>
        </p:nvPicPr>
        <p:blipFill>
          <a:blip r:embed="rId3" cstate="print"/>
          <a:srcRect/>
          <a:stretch>
            <a:fillRect/>
          </a:stretch>
        </p:blipFill>
        <p:spPr>
          <a:xfrm>
            <a:off x="228600" y="4191000"/>
            <a:ext cx="4209888" cy="24939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Desocialization and Resocialization</a:t>
            </a:r>
            <a:endParaRPr lang="en-US" dirty="0"/>
          </a:p>
        </p:txBody>
      </p:sp>
      <p:sp>
        <p:nvSpPr>
          <p:cNvPr id="3" name="Content Placeholder 2"/>
          <p:cNvSpPr>
            <a:spLocks noGrp="1"/>
          </p:cNvSpPr>
          <p:nvPr>
            <p:ph sz="quarter" idx="1"/>
          </p:nvPr>
        </p:nvSpPr>
        <p:spPr>
          <a:xfrm>
            <a:off x="612648" y="1600200"/>
            <a:ext cx="4340352" cy="4495800"/>
          </a:xfrm>
        </p:spPr>
        <p:txBody>
          <a:bodyPr/>
          <a:lstStyle/>
          <a:p>
            <a:pPr>
              <a:lnSpc>
                <a:spcPct val="80000"/>
              </a:lnSpc>
            </a:pPr>
            <a:r>
              <a:rPr lang="en-US" sz="2800" dirty="0" smtClean="0"/>
              <a:t>Ways Desocialization is accomplished:</a:t>
            </a:r>
          </a:p>
          <a:p>
            <a:pPr lvl="1">
              <a:lnSpc>
                <a:spcPct val="80000"/>
              </a:lnSpc>
            </a:pPr>
            <a:r>
              <a:rPr lang="en-US" sz="2000" dirty="0" smtClean="0"/>
              <a:t>not called by first name</a:t>
            </a:r>
          </a:p>
          <a:p>
            <a:pPr lvl="1">
              <a:lnSpc>
                <a:spcPct val="80000"/>
              </a:lnSpc>
            </a:pPr>
            <a:r>
              <a:rPr lang="en-US" sz="2000" dirty="0" smtClean="0"/>
              <a:t>personal belongings taken away</a:t>
            </a:r>
          </a:p>
          <a:p>
            <a:pPr lvl="1">
              <a:lnSpc>
                <a:spcPct val="80000"/>
              </a:lnSpc>
            </a:pPr>
            <a:r>
              <a:rPr lang="en-US" sz="2000" dirty="0" smtClean="0"/>
              <a:t>former roles go unrecognized</a:t>
            </a:r>
          </a:p>
        </p:txBody>
      </p:sp>
      <p:pic>
        <p:nvPicPr>
          <p:cNvPr id="47106" name="Picture 2" descr="http://1.bp.blogspot.com/-msdzDnYmWOc/TaAe_ekYsNI/AAAAAAAAJ_g/2sqIrcxmxxM/s640/Philippine+Prison+Prisoners+Dance+Dancing+32.jpg"/>
          <p:cNvPicPr>
            <a:picLocks noChangeAspect="1" noChangeArrowheads="1"/>
          </p:cNvPicPr>
          <p:nvPr/>
        </p:nvPicPr>
        <p:blipFill>
          <a:blip r:embed="rId2" cstate="print"/>
          <a:srcRect/>
          <a:stretch>
            <a:fillRect/>
          </a:stretch>
        </p:blipFill>
        <p:spPr bwMode="auto">
          <a:xfrm>
            <a:off x="4973053" y="1447800"/>
            <a:ext cx="4170947" cy="2971800"/>
          </a:xfrm>
          <a:prstGeom prst="rect">
            <a:avLst/>
          </a:prstGeom>
          <a:noFill/>
        </p:spPr>
      </p:pic>
      <p:pic>
        <p:nvPicPr>
          <p:cNvPr id="7" name="Picture 5" descr="Haircut"/>
          <p:cNvPicPr>
            <a:picLocks noChangeAspect="1" noChangeArrowheads="1"/>
          </p:cNvPicPr>
          <p:nvPr/>
        </p:nvPicPr>
        <p:blipFill>
          <a:blip r:embed="rId3" cstate="print"/>
          <a:srcRect/>
          <a:stretch>
            <a:fillRect/>
          </a:stretch>
        </p:blipFill>
        <p:spPr>
          <a:xfrm>
            <a:off x="228600" y="3505200"/>
            <a:ext cx="2133600" cy="3197071"/>
          </a:xfrm>
          <a:prstGeom prst="rect">
            <a:avLst/>
          </a:prstGeom>
          <a:noFill/>
        </p:spPr>
      </p:pic>
      <p:pic>
        <p:nvPicPr>
          <p:cNvPr id="10" name="Picture 13" descr="holoca~1"/>
          <p:cNvPicPr>
            <a:picLocks noChangeAspect="1" noChangeArrowheads="1"/>
          </p:cNvPicPr>
          <p:nvPr/>
        </p:nvPicPr>
        <p:blipFill>
          <a:blip r:embed="rId4" cstate="print"/>
          <a:srcRect/>
          <a:stretch>
            <a:fillRect/>
          </a:stretch>
        </p:blipFill>
        <p:spPr bwMode="auto">
          <a:xfrm>
            <a:off x="2438400" y="3429000"/>
            <a:ext cx="2381250" cy="3276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Desocialization and Resocialization</a:t>
            </a:r>
            <a:endParaRPr lang="en-US" dirty="0"/>
          </a:p>
        </p:txBody>
      </p:sp>
      <p:sp>
        <p:nvSpPr>
          <p:cNvPr id="3" name="Content Placeholder 2"/>
          <p:cNvSpPr>
            <a:spLocks noGrp="1"/>
          </p:cNvSpPr>
          <p:nvPr>
            <p:ph sz="quarter" idx="1"/>
          </p:nvPr>
        </p:nvSpPr>
        <p:spPr>
          <a:xfrm>
            <a:off x="612648" y="1600200"/>
            <a:ext cx="3959352" cy="3886200"/>
          </a:xfrm>
        </p:spPr>
        <p:txBody>
          <a:bodyPr>
            <a:normAutofit/>
          </a:bodyPr>
          <a:lstStyle/>
          <a:p>
            <a:pPr>
              <a:lnSpc>
                <a:spcPct val="80000"/>
              </a:lnSpc>
            </a:pPr>
            <a:r>
              <a:rPr lang="en-US" sz="3200" u="sng" dirty="0" smtClean="0">
                <a:solidFill>
                  <a:srgbClr val="FF0000"/>
                </a:solidFill>
              </a:rPr>
              <a:t>Resocialization</a:t>
            </a:r>
            <a:endParaRPr lang="en-US" sz="3200" dirty="0" smtClean="0"/>
          </a:p>
          <a:p>
            <a:pPr lvl="1">
              <a:lnSpc>
                <a:spcPct val="80000"/>
              </a:lnSpc>
            </a:pPr>
            <a:r>
              <a:rPr lang="en-US" dirty="0" smtClean="0"/>
              <a:t>Process of accepting new norms, values, and beliefs once self concept is broken down.</a:t>
            </a:r>
          </a:p>
          <a:p>
            <a:pPr lvl="1">
              <a:lnSpc>
                <a:spcPct val="80000"/>
              </a:lnSpc>
            </a:pPr>
            <a:r>
              <a:rPr lang="en-US" sz="2400" dirty="0" smtClean="0"/>
              <a:t>same rules and procedures followed all day, every day</a:t>
            </a:r>
          </a:p>
          <a:p>
            <a:pPr lvl="1">
              <a:lnSpc>
                <a:spcPct val="80000"/>
              </a:lnSpc>
            </a:pPr>
            <a:r>
              <a:rPr lang="en-US" sz="2400" dirty="0" err="1" smtClean="0"/>
              <a:t>Zimbardo’s</a:t>
            </a:r>
            <a:r>
              <a:rPr lang="en-US" sz="2400" dirty="0" smtClean="0"/>
              <a:t> Prison Experiment</a:t>
            </a:r>
          </a:p>
        </p:txBody>
      </p:sp>
      <p:pic>
        <p:nvPicPr>
          <p:cNvPr id="51202" name="Picture 2" descr="http://www.camden.rutgers.edu/~wood/images/marines.jpg">
            <a:hlinkClick r:id="rId3" action="ppaction://hlinkfile"/>
          </p:cNvPr>
          <p:cNvPicPr>
            <a:picLocks noChangeAspect="1" noChangeArrowheads="1"/>
          </p:cNvPicPr>
          <p:nvPr/>
        </p:nvPicPr>
        <p:blipFill>
          <a:blip r:embed="rId4" cstate="print"/>
          <a:srcRect/>
          <a:stretch>
            <a:fillRect/>
          </a:stretch>
        </p:blipFill>
        <p:spPr bwMode="auto">
          <a:xfrm>
            <a:off x="5105400" y="1524000"/>
            <a:ext cx="3581400" cy="2519771"/>
          </a:xfrm>
          <a:prstGeom prst="rect">
            <a:avLst/>
          </a:prstGeom>
          <a:noFill/>
        </p:spPr>
      </p:pic>
      <p:pic>
        <p:nvPicPr>
          <p:cNvPr id="51204" name="Picture 4" descr="http://www.kilfreud.com/resocialization.jpg"/>
          <p:cNvPicPr>
            <a:picLocks noChangeAspect="1" noChangeArrowheads="1"/>
          </p:cNvPicPr>
          <p:nvPr/>
        </p:nvPicPr>
        <p:blipFill>
          <a:blip r:embed="rId5" cstate="print"/>
          <a:srcRect/>
          <a:stretch>
            <a:fillRect/>
          </a:stretch>
        </p:blipFill>
        <p:spPr bwMode="auto">
          <a:xfrm>
            <a:off x="5029200" y="4197927"/>
            <a:ext cx="3657600" cy="266007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notebook</a:t>
            </a:r>
            <a:endParaRPr lang="en-US" dirty="0"/>
          </a:p>
        </p:txBody>
      </p:sp>
      <p:sp>
        <p:nvSpPr>
          <p:cNvPr id="3" name="Content Placeholder 2"/>
          <p:cNvSpPr>
            <a:spLocks noGrp="1"/>
          </p:cNvSpPr>
          <p:nvPr>
            <p:ph sz="quarter" idx="1"/>
          </p:nvPr>
        </p:nvSpPr>
        <p:spPr/>
        <p:txBody>
          <a:bodyPr/>
          <a:lstStyle/>
          <a:p>
            <a:r>
              <a:rPr lang="en-US" dirty="0" smtClean="0"/>
              <a:t>How does desocialization and resocialization occur as a child becomes a teenager?</a:t>
            </a:r>
          </a:p>
          <a:p>
            <a:pPr lvl="1"/>
            <a:r>
              <a:rPr lang="en-US" dirty="0" smtClean="0"/>
              <a:t>As a young adult begins a career?</a:t>
            </a:r>
          </a:p>
          <a:p>
            <a:pPr lvl="1"/>
            <a:r>
              <a:rPr lang="en-US" dirty="0" smtClean="0"/>
              <a:t>As an elderly person goes into a retirement home?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Anticipatory Socialization</a:t>
            </a:r>
            <a:endParaRPr lang="en-US" dirty="0"/>
          </a:p>
        </p:txBody>
      </p:sp>
      <p:sp>
        <p:nvSpPr>
          <p:cNvPr id="3" name="Content Placeholder 2"/>
          <p:cNvSpPr>
            <a:spLocks noGrp="1"/>
          </p:cNvSpPr>
          <p:nvPr>
            <p:ph sz="quarter" idx="1"/>
          </p:nvPr>
        </p:nvSpPr>
        <p:spPr>
          <a:xfrm>
            <a:off x="152400" y="1600200"/>
            <a:ext cx="4035552" cy="4495800"/>
          </a:xfrm>
        </p:spPr>
        <p:txBody>
          <a:bodyPr>
            <a:normAutofit/>
          </a:bodyPr>
          <a:lstStyle/>
          <a:p>
            <a:r>
              <a:rPr lang="en-US" dirty="0" smtClean="0">
                <a:solidFill>
                  <a:srgbClr val="FF0000"/>
                </a:solidFill>
              </a:rPr>
              <a:t>Anticipatory socialization</a:t>
            </a:r>
          </a:p>
          <a:p>
            <a:pPr lvl="1"/>
            <a:r>
              <a:rPr lang="en-US" dirty="0" smtClean="0"/>
              <a:t>voluntarily preparing to accept new norms, beliefs, and values.</a:t>
            </a:r>
          </a:p>
          <a:p>
            <a:pPr lvl="2"/>
            <a:r>
              <a:rPr lang="en-US" dirty="0" smtClean="0"/>
              <a:t>How is dating a form of anticipatory socialization?</a:t>
            </a:r>
          </a:p>
        </p:txBody>
      </p:sp>
      <p:pic>
        <p:nvPicPr>
          <p:cNvPr id="6" name="Picture 14" descr="Jets%20are%20youuuu%20ready%20for%20some%20football"/>
          <p:cNvPicPr>
            <a:picLocks noChangeAspect="1" noChangeArrowheads="1"/>
          </p:cNvPicPr>
          <p:nvPr/>
        </p:nvPicPr>
        <p:blipFill>
          <a:blip r:embed="rId2" cstate="print"/>
          <a:srcRect/>
          <a:stretch>
            <a:fillRect/>
          </a:stretch>
        </p:blipFill>
        <p:spPr bwMode="auto">
          <a:xfrm>
            <a:off x="4114800" y="1981200"/>
            <a:ext cx="2343150" cy="3124200"/>
          </a:xfrm>
          <a:prstGeom prst="rect">
            <a:avLst/>
          </a:prstGeom>
          <a:noFill/>
          <a:ln w="9525">
            <a:noFill/>
            <a:miter lim="800000"/>
            <a:headEnd/>
            <a:tailEnd/>
          </a:ln>
        </p:spPr>
      </p:pic>
      <p:pic>
        <p:nvPicPr>
          <p:cNvPr id="7" name="Picture 8" descr="children%20playing%20dress%20up%20re"/>
          <p:cNvPicPr>
            <a:picLocks noChangeAspect="1" noChangeArrowheads="1"/>
          </p:cNvPicPr>
          <p:nvPr/>
        </p:nvPicPr>
        <p:blipFill>
          <a:blip r:embed="rId3" cstate="print"/>
          <a:srcRect/>
          <a:stretch>
            <a:fillRect/>
          </a:stretch>
        </p:blipFill>
        <p:spPr>
          <a:xfrm>
            <a:off x="6858000" y="1905000"/>
            <a:ext cx="2286000" cy="329699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Anticipatory Socialization</a:t>
            </a:r>
            <a:endParaRPr lang="en-US" dirty="0"/>
          </a:p>
        </p:txBody>
      </p:sp>
      <p:sp>
        <p:nvSpPr>
          <p:cNvPr id="3" name="Content Placeholder 2"/>
          <p:cNvSpPr>
            <a:spLocks noGrp="1"/>
          </p:cNvSpPr>
          <p:nvPr>
            <p:ph sz="quarter" idx="1"/>
          </p:nvPr>
        </p:nvSpPr>
        <p:spPr>
          <a:xfrm>
            <a:off x="152400" y="1600200"/>
            <a:ext cx="4035552" cy="4495800"/>
          </a:xfrm>
        </p:spPr>
        <p:txBody>
          <a:bodyPr>
            <a:normAutofit/>
          </a:bodyPr>
          <a:lstStyle/>
          <a:p>
            <a:r>
              <a:rPr lang="en-US" dirty="0" smtClean="0">
                <a:solidFill>
                  <a:srgbClr val="FF0000"/>
                </a:solidFill>
              </a:rPr>
              <a:t>Reference group</a:t>
            </a:r>
          </a:p>
          <a:p>
            <a:pPr lvl="1"/>
            <a:r>
              <a:rPr lang="en-US" dirty="0" smtClean="0"/>
              <a:t>Group with which one identifies with.</a:t>
            </a:r>
          </a:p>
          <a:p>
            <a:pPr lvl="1"/>
            <a:r>
              <a:rPr lang="en-US" dirty="0" smtClean="0"/>
              <a:t>Used to guide norms, values, and beliefs</a:t>
            </a:r>
            <a:endParaRPr lang="en-US" dirty="0"/>
          </a:p>
        </p:txBody>
      </p:sp>
      <p:pic>
        <p:nvPicPr>
          <p:cNvPr id="54274" name="Picture 2" descr="http://images4.wikia.nocookie.net/__cb20110211172908/gossipgirl/images/e/e4/Chace-crawford-suit-tie-stubble-cute-eyes-hair-sideburn-smile-white-teeth-gossip-girl-star-celeb-photo.jpg"/>
          <p:cNvPicPr>
            <a:picLocks noChangeAspect="1" noChangeArrowheads="1"/>
          </p:cNvPicPr>
          <p:nvPr/>
        </p:nvPicPr>
        <p:blipFill>
          <a:blip r:embed="rId2" cstate="print"/>
          <a:srcRect/>
          <a:stretch>
            <a:fillRect/>
          </a:stretch>
        </p:blipFill>
        <p:spPr bwMode="auto">
          <a:xfrm>
            <a:off x="4343400" y="1676400"/>
            <a:ext cx="2219175" cy="2362200"/>
          </a:xfrm>
          <a:prstGeom prst="rect">
            <a:avLst/>
          </a:prstGeom>
          <a:noFill/>
        </p:spPr>
      </p:pic>
      <p:pic>
        <p:nvPicPr>
          <p:cNvPr id="54276" name="Picture 4" descr="http://cache.pixazza.com/product/full/37e135341f.jpeg"/>
          <p:cNvPicPr>
            <a:picLocks noChangeAspect="1" noChangeArrowheads="1"/>
          </p:cNvPicPr>
          <p:nvPr/>
        </p:nvPicPr>
        <p:blipFill>
          <a:blip r:embed="rId3" cstate="print"/>
          <a:srcRect/>
          <a:stretch>
            <a:fillRect/>
          </a:stretch>
        </p:blipFill>
        <p:spPr bwMode="auto">
          <a:xfrm>
            <a:off x="6781800" y="2971800"/>
            <a:ext cx="2114550" cy="324432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these reflect our norms?</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Font typeface="+mj-lt"/>
              <a:buAutoNum type="arabicPeriod"/>
            </a:pPr>
            <a:r>
              <a:rPr lang="en-US" dirty="0" smtClean="0"/>
              <a:t>A man should not sit down at the table before the woman is seated.</a:t>
            </a:r>
          </a:p>
          <a:p>
            <a:pPr marL="514350" indent="-514350">
              <a:buFont typeface="+mj-lt"/>
              <a:buAutoNum type="arabicPeriod"/>
            </a:pPr>
            <a:r>
              <a:rPr lang="en-US" dirty="0" smtClean="0"/>
              <a:t>A man should always pull out a woman’s chair for her and see that she is seated first.</a:t>
            </a:r>
          </a:p>
          <a:p>
            <a:pPr marL="514350" indent="-514350">
              <a:buFont typeface="+mj-lt"/>
              <a:buAutoNum type="arabicPeriod"/>
            </a:pPr>
            <a:r>
              <a:rPr lang="en-US" dirty="0" smtClean="0"/>
              <a:t>A man should never let a woman carry anything heavy; she should carry only a small package and her coat.</a:t>
            </a:r>
          </a:p>
          <a:p>
            <a:pPr marL="514350" indent="-514350">
              <a:buFont typeface="+mj-lt"/>
              <a:buAutoNum type="arabicPeriod"/>
            </a:pPr>
            <a:r>
              <a:rPr lang="en-US" dirty="0" smtClean="0"/>
              <a:t>A man should help a woman take off and put on her coat.</a:t>
            </a:r>
          </a:p>
          <a:p>
            <a:pPr marL="514350" indent="-514350">
              <a:buFont typeface="+mj-lt"/>
              <a:buAutoNum type="arabicPeriod"/>
            </a:pPr>
            <a:r>
              <a:rPr lang="en-US" dirty="0" smtClean="0"/>
              <a:t>A  man always leads when dancing.</a:t>
            </a:r>
          </a:p>
          <a:p>
            <a:pPr marL="514350" indent="-514350">
              <a:buFont typeface="+mj-lt"/>
              <a:buAutoNum type="arabicPeriod"/>
            </a:pPr>
            <a:r>
              <a:rPr lang="en-US" dirty="0" smtClean="0"/>
              <a:t>A man should always open a door for a woman and let her pass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and Personality</a:t>
            </a:r>
            <a:endParaRPr lang="en-US" dirty="0"/>
          </a:p>
        </p:txBody>
      </p:sp>
      <p:sp>
        <p:nvSpPr>
          <p:cNvPr id="3" name="Content Placeholder 2"/>
          <p:cNvSpPr>
            <a:spLocks noGrp="1"/>
          </p:cNvSpPr>
          <p:nvPr>
            <p:ph sz="quarter" idx="1"/>
          </p:nvPr>
        </p:nvSpPr>
        <p:spPr>
          <a:xfrm>
            <a:off x="0" y="1524000"/>
            <a:ext cx="3273552" cy="3124200"/>
          </a:xfrm>
        </p:spPr>
        <p:txBody>
          <a:bodyPr>
            <a:normAutofit fontScale="85000" lnSpcReduction="20000"/>
          </a:bodyPr>
          <a:lstStyle/>
          <a:p>
            <a:r>
              <a:rPr lang="en-US" dirty="0" smtClean="0">
                <a:solidFill>
                  <a:srgbClr val="FF0000"/>
                </a:solidFill>
              </a:rPr>
              <a:t>Socialization</a:t>
            </a:r>
            <a:endParaRPr lang="en-US" dirty="0" smtClean="0"/>
          </a:p>
          <a:p>
            <a:pPr lvl="1"/>
            <a:r>
              <a:rPr lang="en-US" dirty="0" smtClean="0"/>
              <a:t>learning to participate in group life.</a:t>
            </a:r>
          </a:p>
          <a:p>
            <a:pPr lvl="1"/>
            <a:r>
              <a:rPr lang="en-US" dirty="0" smtClean="0"/>
              <a:t>Learning to become “human”</a:t>
            </a:r>
          </a:p>
          <a:p>
            <a:r>
              <a:rPr lang="en-US" dirty="0" smtClean="0">
                <a:solidFill>
                  <a:schemeClr val="accent1">
                    <a:lumMod val="50000"/>
                  </a:schemeClr>
                </a:solidFill>
              </a:rPr>
              <a:t>Harry Harlow </a:t>
            </a:r>
            <a:r>
              <a:rPr lang="en-US" dirty="0" smtClean="0">
                <a:solidFill>
                  <a:schemeClr val="tx1">
                    <a:lumMod val="95000"/>
                    <a:lumOff val="5000"/>
                  </a:schemeClr>
                </a:solidFill>
              </a:rPr>
              <a:t>– Contact Comfort</a:t>
            </a:r>
          </a:p>
          <a:p>
            <a:pPr lvl="1"/>
            <a:r>
              <a:rPr lang="en-US" dirty="0" smtClean="0">
                <a:solidFill>
                  <a:schemeClr val="tx1">
                    <a:lumMod val="95000"/>
                    <a:lumOff val="5000"/>
                  </a:schemeClr>
                </a:solidFill>
              </a:rPr>
              <a:t>How important is it?</a:t>
            </a:r>
          </a:p>
        </p:txBody>
      </p:sp>
      <p:pic>
        <p:nvPicPr>
          <p:cNvPr id="4" name="Picture 6" descr="C:\myers\pics\3-12.BMP"/>
          <p:cNvPicPr>
            <a:picLocks noChangeAspect="1" noChangeArrowheads="1"/>
          </p:cNvPicPr>
          <p:nvPr/>
        </p:nvPicPr>
        <p:blipFill>
          <a:blip r:embed="rId2" cstate="print"/>
          <a:srcRect/>
          <a:stretch>
            <a:fillRect/>
          </a:stretch>
        </p:blipFill>
        <p:spPr bwMode="auto">
          <a:xfrm>
            <a:off x="6096000" y="1600199"/>
            <a:ext cx="2895600" cy="3627041"/>
          </a:xfrm>
          <a:prstGeom prst="rect">
            <a:avLst/>
          </a:prstGeom>
          <a:noFill/>
          <a:ln w="9525">
            <a:noFill/>
            <a:miter lim="800000"/>
            <a:headEnd/>
            <a:tailEnd/>
          </a:ln>
        </p:spPr>
      </p:pic>
      <p:pic>
        <p:nvPicPr>
          <p:cNvPr id="6" name="Picture 3" descr="all-about-baby-development.jpg"/>
          <p:cNvPicPr>
            <a:picLocks noChangeAspect="1"/>
          </p:cNvPicPr>
          <p:nvPr/>
        </p:nvPicPr>
        <p:blipFill>
          <a:blip r:embed="rId3" cstate="print"/>
          <a:srcRect/>
          <a:stretch>
            <a:fillRect/>
          </a:stretch>
        </p:blipFill>
        <p:spPr bwMode="auto">
          <a:xfrm>
            <a:off x="3429000" y="1600200"/>
            <a:ext cx="2514600" cy="1665923"/>
          </a:xfrm>
          <a:prstGeom prst="rect">
            <a:avLst/>
          </a:prstGeom>
          <a:noFill/>
          <a:ln w="9525">
            <a:noFill/>
            <a:miter lim="800000"/>
            <a:headEnd/>
            <a:tailEnd/>
          </a:ln>
        </p:spPr>
      </p:pic>
      <p:pic>
        <p:nvPicPr>
          <p:cNvPr id="7" name="Picture 4" descr="development.bmp"/>
          <p:cNvPicPr>
            <a:picLocks noChangeAspect="1"/>
          </p:cNvPicPr>
          <p:nvPr/>
        </p:nvPicPr>
        <p:blipFill>
          <a:blip r:embed="rId4" cstate="print"/>
          <a:srcRect/>
          <a:stretch>
            <a:fillRect/>
          </a:stretch>
        </p:blipFill>
        <p:spPr bwMode="auto">
          <a:xfrm>
            <a:off x="3200400" y="4495800"/>
            <a:ext cx="2824360" cy="220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and Personality</a:t>
            </a:r>
            <a:endParaRPr lang="en-US" dirty="0"/>
          </a:p>
        </p:txBody>
      </p:sp>
      <p:sp>
        <p:nvSpPr>
          <p:cNvPr id="3" name="Content Placeholder 2"/>
          <p:cNvSpPr>
            <a:spLocks noGrp="1"/>
          </p:cNvSpPr>
          <p:nvPr>
            <p:ph sz="quarter" idx="1"/>
          </p:nvPr>
        </p:nvSpPr>
        <p:spPr>
          <a:xfrm>
            <a:off x="612648" y="1600200"/>
            <a:ext cx="4187952" cy="4495800"/>
          </a:xfrm>
        </p:spPr>
        <p:txBody>
          <a:bodyPr/>
          <a:lstStyle/>
          <a:p>
            <a:r>
              <a:rPr lang="en-US" dirty="0" smtClean="0"/>
              <a:t>How would being raised in isolation make us different?</a:t>
            </a:r>
            <a:endParaRPr lang="en-US" dirty="0"/>
          </a:p>
        </p:txBody>
      </p:sp>
      <p:pic>
        <p:nvPicPr>
          <p:cNvPr id="1026" name="Picture 2" descr="http://t2.gstatic.com/images?q=tbn:ANd9GcTfbBVN644sE2tyGj3VBTxqT2LapI5ENyAfC0NXTcm7eP63gM2SoAKl9J7T5Q"/>
          <p:cNvPicPr>
            <a:picLocks noChangeAspect="1" noChangeArrowheads="1"/>
          </p:cNvPicPr>
          <p:nvPr/>
        </p:nvPicPr>
        <p:blipFill>
          <a:blip r:embed="rId2" cstate="print"/>
          <a:srcRect/>
          <a:stretch>
            <a:fillRect/>
          </a:stretch>
        </p:blipFill>
        <p:spPr bwMode="auto">
          <a:xfrm>
            <a:off x="6934200" y="1524000"/>
            <a:ext cx="2209800" cy="3269472"/>
          </a:xfrm>
          <a:prstGeom prst="rect">
            <a:avLst/>
          </a:prstGeom>
          <a:noFill/>
        </p:spPr>
      </p:pic>
      <p:pic>
        <p:nvPicPr>
          <p:cNvPr id="1028" name="Picture 4" descr="http://images.pictureshunt.com/pics/t/the_jungle_book-5051.jpg">
            <a:hlinkClick r:id="rId3"/>
          </p:cNvPr>
          <p:cNvPicPr>
            <a:picLocks noChangeAspect="1" noChangeArrowheads="1"/>
          </p:cNvPicPr>
          <p:nvPr/>
        </p:nvPicPr>
        <p:blipFill>
          <a:blip r:embed="rId4" cstate="print"/>
          <a:srcRect/>
          <a:stretch>
            <a:fillRect/>
          </a:stretch>
        </p:blipFill>
        <p:spPr bwMode="auto">
          <a:xfrm>
            <a:off x="4419600" y="4191000"/>
            <a:ext cx="2414586" cy="2414588"/>
          </a:xfrm>
          <a:prstGeom prst="rect">
            <a:avLst/>
          </a:prstGeom>
          <a:noFill/>
        </p:spPr>
      </p:pic>
      <p:pic>
        <p:nvPicPr>
          <p:cNvPr id="6" name="Picture 3" descr="institutionalization.jpg"/>
          <p:cNvPicPr>
            <a:picLocks noChangeAspect="1"/>
          </p:cNvPicPr>
          <p:nvPr/>
        </p:nvPicPr>
        <p:blipFill>
          <a:blip r:embed="rId5" cstate="print"/>
          <a:srcRect/>
          <a:stretch>
            <a:fillRect/>
          </a:stretch>
        </p:blipFill>
        <p:spPr bwMode="auto">
          <a:xfrm>
            <a:off x="990600" y="3124200"/>
            <a:ext cx="2838450" cy="3521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 Socialization</a:t>
            </a:r>
            <a:endParaRPr lang="en-US" dirty="0"/>
          </a:p>
        </p:txBody>
      </p:sp>
      <p:sp>
        <p:nvSpPr>
          <p:cNvPr id="3" name="Subtitle 2"/>
          <p:cNvSpPr>
            <a:spLocks noGrp="1"/>
          </p:cNvSpPr>
          <p:nvPr>
            <p:ph type="subTitle" idx="1"/>
          </p:nvPr>
        </p:nvSpPr>
        <p:spPr/>
        <p:txBody>
          <a:bodyPr/>
          <a:lstStyle/>
          <a:p>
            <a:r>
              <a:rPr lang="en-US" dirty="0" smtClean="0"/>
              <a:t>2 – Socialization and the Self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my family socialized me?</a:t>
            </a:r>
            <a:endParaRPr lang="en-US" dirty="0"/>
          </a:p>
        </p:txBody>
      </p:sp>
      <p:sp>
        <p:nvSpPr>
          <p:cNvPr id="3" name="Content Placeholder 2"/>
          <p:cNvSpPr>
            <a:spLocks noGrp="1"/>
          </p:cNvSpPr>
          <p:nvPr>
            <p:ph sz="quarter" idx="1"/>
          </p:nvPr>
        </p:nvSpPr>
        <p:spPr/>
        <p:txBody>
          <a:bodyPr/>
          <a:lstStyle/>
          <a:p>
            <a:r>
              <a:rPr lang="en-US" dirty="0" smtClean="0"/>
              <a:t>On a sheet of paper, list the ways in which your family has socialized you.</a:t>
            </a:r>
          </a:p>
          <a:p>
            <a:pPr lvl="1"/>
            <a:r>
              <a:rPr lang="en-US" dirty="0" smtClean="0"/>
              <a:t>Socialization must be internalized</a:t>
            </a:r>
          </a:p>
          <a:p>
            <a:pPr>
              <a:buNone/>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Self</a:t>
            </a:r>
            <a:br>
              <a:rPr lang="en-US" dirty="0" smtClean="0"/>
            </a:br>
            <a:endParaRPr lang="en-US" sz="3100" dirty="0"/>
          </a:p>
        </p:txBody>
      </p:sp>
      <p:sp>
        <p:nvSpPr>
          <p:cNvPr id="3" name="Content Placeholder 2"/>
          <p:cNvSpPr>
            <a:spLocks noGrp="1"/>
          </p:cNvSpPr>
          <p:nvPr>
            <p:ph sz="quarter" idx="1"/>
          </p:nvPr>
        </p:nvSpPr>
        <p:spPr>
          <a:xfrm>
            <a:off x="0" y="1524000"/>
            <a:ext cx="3581400" cy="3124200"/>
          </a:xfrm>
        </p:spPr>
        <p:txBody>
          <a:bodyPr>
            <a:normAutofit fontScale="92500"/>
          </a:bodyPr>
          <a:lstStyle/>
          <a:p>
            <a:r>
              <a:rPr lang="en-US" dirty="0" smtClean="0">
                <a:solidFill>
                  <a:srgbClr val="FF0000"/>
                </a:solidFill>
              </a:rPr>
              <a:t>Self Concept</a:t>
            </a:r>
            <a:endParaRPr lang="en-US" dirty="0" smtClean="0"/>
          </a:p>
          <a:p>
            <a:pPr lvl="1"/>
            <a:r>
              <a:rPr lang="en-US" dirty="0" smtClean="0"/>
              <a:t>an image of yourself separate from others.</a:t>
            </a:r>
          </a:p>
          <a:p>
            <a:r>
              <a:rPr lang="en-US" dirty="0" smtClean="0">
                <a:solidFill>
                  <a:srgbClr val="FF0000"/>
                </a:solidFill>
              </a:rPr>
              <a:t>Looking-Glass Self </a:t>
            </a:r>
          </a:p>
          <a:p>
            <a:pPr lvl="1"/>
            <a:r>
              <a:rPr lang="en-US" dirty="0" smtClean="0"/>
              <a:t>Others act as a mirror for developing a sense of self</a:t>
            </a:r>
            <a:endParaRPr lang="en-US" dirty="0"/>
          </a:p>
        </p:txBody>
      </p:sp>
      <p:pic>
        <p:nvPicPr>
          <p:cNvPr id="5" name="Picture 4" descr="charles-horton-cooley.jpg"/>
          <p:cNvPicPr>
            <a:picLocks noChangeAspect="1"/>
          </p:cNvPicPr>
          <p:nvPr/>
        </p:nvPicPr>
        <p:blipFill>
          <a:blip r:embed="rId3" cstate="print"/>
          <a:stretch>
            <a:fillRect/>
          </a:stretch>
        </p:blipFill>
        <p:spPr>
          <a:xfrm>
            <a:off x="6858000" y="0"/>
            <a:ext cx="1905000" cy="2177143"/>
          </a:xfrm>
          <a:prstGeom prst="rect">
            <a:avLst/>
          </a:prstGeom>
        </p:spPr>
      </p:pic>
      <p:sp>
        <p:nvSpPr>
          <p:cNvPr id="6" name="TextBox 5"/>
          <p:cNvSpPr txBox="1"/>
          <p:nvPr/>
        </p:nvSpPr>
        <p:spPr>
          <a:xfrm>
            <a:off x="6629400" y="2362200"/>
            <a:ext cx="2263761" cy="369332"/>
          </a:xfrm>
          <a:prstGeom prst="rect">
            <a:avLst/>
          </a:prstGeom>
          <a:noFill/>
        </p:spPr>
        <p:txBody>
          <a:bodyPr wrap="none" rtlCol="0">
            <a:spAutoFit/>
          </a:bodyPr>
          <a:lstStyle/>
          <a:p>
            <a:r>
              <a:rPr lang="en-US" dirty="0" smtClean="0">
                <a:solidFill>
                  <a:schemeClr val="accent1">
                    <a:lumMod val="50000"/>
                  </a:schemeClr>
                </a:solidFill>
              </a:rPr>
              <a:t>Charles Horton Cooley</a:t>
            </a:r>
            <a:endParaRPr lang="en-US" dirty="0">
              <a:solidFill>
                <a:schemeClr val="accent1">
                  <a:lumMod val="50000"/>
                </a:schemeClr>
              </a:solidFill>
            </a:endParaRPr>
          </a:p>
        </p:txBody>
      </p:sp>
      <p:pic>
        <p:nvPicPr>
          <p:cNvPr id="35842" name="Picture 2" descr="http://upload.wikimedia.org/wikipedia/commons/thumb/4/42/The_looking_glass_self.png/300px-The_looking_glass_self.png"/>
          <p:cNvPicPr>
            <a:picLocks noChangeAspect="1" noChangeArrowheads="1"/>
          </p:cNvPicPr>
          <p:nvPr/>
        </p:nvPicPr>
        <p:blipFill>
          <a:blip r:embed="rId4" cstate="print"/>
          <a:srcRect/>
          <a:stretch>
            <a:fillRect/>
          </a:stretch>
        </p:blipFill>
        <p:spPr bwMode="auto">
          <a:xfrm>
            <a:off x="4191000" y="2895600"/>
            <a:ext cx="4729653" cy="3657600"/>
          </a:xfrm>
          <a:prstGeom prst="rect">
            <a:avLst/>
          </a:prstGeom>
          <a:noFill/>
        </p:spPr>
      </p:pic>
      <p:pic>
        <p:nvPicPr>
          <p:cNvPr id="35844" name="Picture 4" descr="http://www.calldrmatt.com/mirror_homer.jpg"/>
          <p:cNvPicPr>
            <a:picLocks noChangeAspect="1" noChangeArrowheads="1"/>
          </p:cNvPicPr>
          <p:nvPr/>
        </p:nvPicPr>
        <p:blipFill>
          <a:blip r:embed="rId5" cstate="print"/>
          <a:srcRect/>
          <a:stretch>
            <a:fillRect/>
          </a:stretch>
        </p:blipFill>
        <p:spPr bwMode="auto">
          <a:xfrm>
            <a:off x="990600" y="4495799"/>
            <a:ext cx="2971800" cy="232518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3" name="Content Placeholder 2"/>
          <p:cNvSpPr>
            <a:spLocks noGrp="1"/>
          </p:cNvSpPr>
          <p:nvPr>
            <p:ph sz="quarter" idx="1"/>
          </p:nvPr>
        </p:nvSpPr>
        <p:spPr/>
        <p:txBody>
          <a:bodyPr/>
          <a:lstStyle/>
          <a:p>
            <a:r>
              <a:rPr lang="en-US" dirty="0" smtClean="0"/>
              <a:t>When you are getting ready for school everyday, are you dressing for yourself or for how others will see you?</a:t>
            </a:r>
          </a:p>
          <a:p>
            <a:r>
              <a:rPr lang="en-US" dirty="0" smtClean="0"/>
              <a:t>If not for rules and expectations, would you dress differently than you do?  How and why?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343</TotalTime>
  <Words>1087</Words>
  <Application>Microsoft Macintosh PowerPoint</Application>
  <PresentationFormat>On-screen Show (4:3)</PresentationFormat>
  <Paragraphs>141</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Chapter 3 - Socialization</vt:lpstr>
      <vt:lpstr>1984, Part 1 Chapter 7  – Does 2  + 2 = 5?</vt:lpstr>
      <vt:lpstr>How do these reflect our norms?</vt:lpstr>
      <vt:lpstr>Socialization and Personality</vt:lpstr>
      <vt:lpstr>Socialization and Personality</vt:lpstr>
      <vt:lpstr>Chapter 3 - Socialization</vt:lpstr>
      <vt:lpstr>How has my family socialized me?</vt:lpstr>
      <vt:lpstr>The Self </vt:lpstr>
      <vt:lpstr>Think about…</vt:lpstr>
      <vt:lpstr>Can the mirror be distorted?</vt:lpstr>
      <vt:lpstr>Eleanor Roosevelt</vt:lpstr>
      <vt:lpstr>The Self</vt:lpstr>
      <vt:lpstr>The Self - Mead’s 3 Stages</vt:lpstr>
      <vt:lpstr>The Self</vt:lpstr>
      <vt:lpstr>Who am I?</vt:lpstr>
      <vt:lpstr>Chapter 3 - Socialization</vt:lpstr>
      <vt:lpstr>The Family and Socialization</vt:lpstr>
      <vt:lpstr>Socialization in Schools</vt:lpstr>
      <vt:lpstr>Socialization in Schools</vt:lpstr>
      <vt:lpstr>Peer Group Socialization</vt:lpstr>
      <vt:lpstr>Mass Media and Socialization</vt:lpstr>
      <vt:lpstr>Chapter 3 - Socialization</vt:lpstr>
      <vt:lpstr>Desocialization and Resocialization</vt:lpstr>
      <vt:lpstr>Desocialization and Resocialization</vt:lpstr>
      <vt:lpstr>Desocialization and Resocialization</vt:lpstr>
      <vt:lpstr>Desocialization and Resocialization</vt:lpstr>
      <vt:lpstr>In your notebook</vt:lpstr>
      <vt:lpstr>Anticipatory Socialization</vt:lpstr>
      <vt:lpstr>Anticipatory Socialization</vt:lpstr>
    </vt:vector>
  </TitlesOfParts>
  <Company>McKinney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Socialization</dc:title>
  <dc:creator>misd</dc:creator>
  <cp:lastModifiedBy>Justin Wisdom</cp:lastModifiedBy>
  <cp:revision>54</cp:revision>
  <dcterms:created xsi:type="dcterms:W3CDTF">2011-10-26T14:41:31Z</dcterms:created>
  <dcterms:modified xsi:type="dcterms:W3CDTF">2015-02-03T02:30:10Z</dcterms:modified>
</cp:coreProperties>
</file>