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256" r:id="rId2"/>
    <p:sldId id="308" r:id="rId3"/>
    <p:sldId id="307" r:id="rId4"/>
    <p:sldId id="309" r:id="rId5"/>
    <p:sldId id="310" r:id="rId6"/>
    <p:sldId id="264" r:id="rId7"/>
    <p:sldId id="279" r:id="rId8"/>
    <p:sldId id="261" r:id="rId9"/>
    <p:sldId id="268" r:id="rId10"/>
    <p:sldId id="312" r:id="rId11"/>
    <p:sldId id="262" r:id="rId12"/>
    <p:sldId id="266" r:id="rId13"/>
    <p:sldId id="258" r:id="rId14"/>
    <p:sldId id="265" r:id="rId15"/>
    <p:sldId id="270" r:id="rId16"/>
    <p:sldId id="269" r:id="rId17"/>
    <p:sldId id="272" r:id="rId18"/>
    <p:sldId id="274" r:id="rId19"/>
    <p:sldId id="273" r:id="rId20"/>
    <p:sldId id="276" r:id="rId21"/>
    <p:sldId id="280" r:id="rId22"/>
    <p:sldId id="275" r:id="rId23"/>
    <p:sldId id="286" r:id="rId24"/>
    <p:sldId id="281" r:id="rId25"/>
    <p:sldId id="294" r:id="rId26"/>
    <p:sldId id="282" r:id="rId27"/>
    <p:sldId id="283" r:id="rId28"/>
    <p:sldId id="287" r:id="rId29"/>
    <p:sldId id="284" r:id="rId30"/>
    <p:sldId id="285" r:id="rId31"/>
    <p:sldId id="288" r:id="rId32"/>
    <p:sldId id="289" r:id="rId33"/>
    <p:sldId id="293" r:id="rId34"/>
    <p:sldId id="291" r:id="rId35"/>
    <p:sldId id="296" r:id="rId36"/>
    <p:sldId id="297" r:id="rId37"/>
    <p:sldId id="298" r:id="rId38"/>
    <p:sldId id="299" r:id="rId39"/>
    <p:sldId id="301" r:id="rId40"/>
    <p:sldId id="302" r:id="rId41"/>
    <p:sldId id="303" r:id="rId42"/>
    <p:sldId id="304" r:id="rId43"/>
    <p:sldId id="305" r:id="rId44"/>
    <p:sldId id="311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89225" autoAdjust="0"/>
  </p:normalViewPr>
  <p:slideViewPr>
    <p:cSldViewPr>
      <p:cViewPr varScale="1">
        <p:scale>
          <a:sx n="96" d="100"/>
          <a:sy n="96" d="100"/>
        </p:scale>
        <p:origin x="-4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FEED3-638B-44C6-A8DC-3E0F49F72D90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71D62-A5D8-4D3A-9377-69EE3D8BF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Keenan_Wynn" TargetMode="External"/><Relationship Id="rId3" Type="http://schemas.openxmlformats.org/officeDocument/2006/relationships/hyperlink" Target="http://en.wikipedia.org/wiki/Ewing_Oil" TargetMode="External"/><Relationship Id="rId7" Type="http://schemas.openxmlformats.org/officeDocument/2006/relationships/hyperlink" Target="http://en.wikipedia.org/wiki/David_Wayn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Willard_%22Digger%22_Barnes" TargetMode="External"/><Relationship Id="rId5" Type="http://schemas.openxmlformats.org/officeDocument/2006/relationships/hyperlink" Target="http://en.wikipedia.org/wiki/Jim_Davis_(actor)" TargetMode="External"/><Relationship Id="rId10" Type="http://schemas.openxmlformats.org/officeDocument/2006/relationships/hyperlink" Target="http://en.wikipedia.org/wiki/Barbara_Bel_Geddes" TargetMode="External"/><Relationship Id="rId4" Type="http://schemas.openxmlformats.org/officeDocument/2006/relationships/hyperlink" Target="http://en.wikipedia.org/wiki/John_Ross_%22Jock%22_Ewing,_Sr." TargetMode="External"/><Relationship Id="rId9" Type="http://schemas.openxmlformats.org/officeDocument/2006/relationships/hyperlink" Target="http://en.wikipedia.org/wiki/Miss_Ellie_Ewing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http://www.youtube.com/watch?v=mKaaHLjOXPg&amp;feature=related  - “Dallas” Intro</a:t>
            </a:r>
          </a:p>
          <a:p>
            <a:r>
              <a:rPr lang="en-US" dirty="0" smtClean="0"/>
              <a:t>The God’s Must Be Crazy?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71D62-A5D8-4D3A-9377-69EE3D8BF57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</a:t>
            </a:r>
            <a:r>
              <a:rPr lang="en-US" baseline="0" dirty="0" smtClean="0"/>
              <a:t> up in the front of room and line up in order of birthday without talking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71D62-A5D8-4D3A-9377-69EE3D8BF57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http://www.businessinsider.com/guide-to-earnings-season-2010#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1. Orwell, George (1949). Nineteen Eighty-Four.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71D62-A5D8-4D3A-9377-69EE3D8BF57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 over page 82 in 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71D62-A5D8-4D3A-9377-69EE3D8BF57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 over page 82 in 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71D62-A5D8-4D3A-9377-69EE3D8BF57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 up culture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japan</a:t>
            </a:r>
            <a:r>
              <a:rPr lang="en-US" baseline="0" smtClean="0"/>
              <a:t> video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71D62-A5D8-4D3A-9377-69EE3D8BF57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Is able bodied men that don’t work a mores? Is able bodied women who don’t have kids a mores?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71D62-A5D8-4D3A-9377-69EE3D8BF57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 over table</a:t>
            </a:r>
            <a:r>
              <a:rPr lang="en-US" baseline="0" dirty="0" smtClean="0"/>
              <a:t> on p.86</a:t>
            </a:r>
          </a:p>
          <a:p>
            <a:r>
              <a:rPr lang="en-US" dirty="0" smtClean="0"/>
              <a:t>http://www.dumblaws.com/laws/united-states/texas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texas</a:t>
            </a:r>
            <a:r>
              <a:rPr lang="en-US" baseline="0" dirty="0" smtClean="0"/>
              <a:t> dumb laws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71D62-A5D8-4D3A-9377-69EE3D8BF57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71D62-A5D8-4D3A-9377-69EE3D8BF57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Tx/>
              <a:buAutoNum type="arabicPeriod"/>
            </a:pPr>
            <a:r>
              <a:rPr lang="en-US" dirty="0" smtClean="0"/>
              <a:t>Although we should not be unnecessarily cruel to animals, they were put on earth to serve human being.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The death penalty should be abolished because it is inherently racist in its application.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Men and women are not politically or intellectually equal because they are biologically different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There is too much violence and sex in the media, especially on television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There is too much freedom given to young, unmarried boys and girls today.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71D62-A5D8-4D3A-9377-69EE3D8BF57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B426A-BF1E-4EA8-BAD0-EBD4F19CA33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http://www.youtube.com/watch?v=mKaaHLjOXPg&amp;feature=related  - “Dallas” Intro</a:t>
            </a:r>
          </a:p>
          <a:p>
            <a:r>
              <a:rPr lang="en-US" dirty="0" smtClean="0"/>
              <a:t>The God’s Must Be Crazy?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71D62-A5D8-4D3A-9377-69EE3D8BF57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Tx/>
              <a:buAutoNum type="arabicPeriod"/>
            </a:pPr>
            <a:r>
              <a:rPr lang="en-US" dirty="0" smtClean="0"/>
              <a:t>Although we should not be unnecessarily cruel to animals, they were put on earth to serve human being.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The death penalty should be abolished because it is inherently racist in its application.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Men and women are not politically or intellectually equal because they are biologically different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There is too much violence and sex in the media, especially on television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There is too much freedom given to young, unmarried boys and girls today.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71D62-A5D8-4D3A-9377-69EE3D8BF57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have no meaning apart from</a:t>
            </a:r>
            <a:r>
              <a:rPr lang="en-US" baseline="0" dirty="0" smtClean="0"/>
              <a:t> what we give them: think of a hot dog bun.  </a:t>
            </a:r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2A16CA-B89F-47F7-A8BF-08A290F66CE9}" type="slidenum">
              <a:rPr lang="en-US" smtClean="0">
                <a:latin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Students</a:t>
            </a:r>
            <a:r>
              <a:rPr lang="en-US" baseline="0" dirty="0" smtClean="0"/>
              <a:t> in pairs sharing about a hobby.  What are the material and non-material aspects of that hobby?</a:t>
            </a: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3D87A1-C272-4273-9E38-E485399CBA92}" type="slidenum">
              <a:rPr lang="en-US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Brainstorm what beliefs</a:t>
            </a:r>
            <a:r>
              <a:rPr lang="en-US" baseline="0" dirty="0" smtClean="0"/>
              <a:t> means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71D62-A5D8-4D3A-9377-69EE3D8BF572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71D62-A5D8-4D3A-9377-69EE3D8BF572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71D62-A5D8-4D3A-9377-69EE3D8BF572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</a:t>
            </a:r>
            <a:r>
              <a:rPr lang="en-US" baseline="0" dirty="0" smtClean="0"/>
              <a:t> it mean to “have fun” to you?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71D62-A5D8-4D3A-9377-69EE3D8BF57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Reading “</a:t>
            </a:r>
            <a:r>
              <a:rPr lang="en-US" dirty="0" err="1" smtClean="0"/>
              <a:t>Nacerima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71D62-A5D8-4D3A-9377-69EE3D8BF57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Reading on page 80 Section 2 culture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The show was known for its wealth, sex, intrigue, and power struggles. When the series began, the founder of </a:t>
            </a:r>
            <a:r>
              <a:rPr lang="en-US" dirty="0" smtClean="0">
                <a:hlinkClick r:id="rId3" action="ppaction://hlinkfile" tooltip="Ewing Oil"/>
              </a:rPr>
              <a:t>Ewing Oil</a:t>
            </a:r>
            <a:r>
              <a:rPr lang="en-US" dirty="0" smtClean="0"/>
              <a:t> and patriarch of the Ewing family was </a:t>
            </a:r>
            <a:r>
              <a:rPr lang="en-US" dirty="0" smtClean="0">
                <a:hlinkClick r:id="rId4" action="ppaction://hlinkfile" tooltip="John Ross &quot;Jock&quot; Ewing, Sr."/>
              </a:rPr>
              <a:t>Jock</a:t>
            </a:r>
            <a:r>
              <a:rPr lang="en-US" dirty="0" smtClean="0"/>
              <a:t> (veteran movie actor </a:t>
            </a:r>
            <a:r>
              <a:rPr lang="en-US" dirty="0" smtClean="0">
                <a:hlinkClick r:id="rId5" action="ppaction://hlinkfile" tooltip="Jim Davis (actor)"/>
              </a:rPr>
              <a:t>Jim Davis</a:t>
            </a:r>
            <a:r>
              <a:rPr lang="en-US" dirty="0" smtClean="0"/>
              <a:t>), a malevolent oil tycoon who had allegedly cheated his one-time partner, </a:t>
            </a:r>
            <a:r>
              <a:rPr lang="en-US" dirty="0" smtClean="0">
                <a:hlinkClick r:id="rId6" action="ppaction://hlinkfile" tooltip="Willard &quot;Digger&quot; Barnes"/>
              </a:rPr>
              <a:t>Digger Barnes</a:t>
            </a:r>
            <a:r>
              <a:rPr lang="en-US" dirty="0" smtClean="0"/>
              <a:t> (</a:t>
            </a:r>
            <a:r>
              <a:rPr lang="en-US" dirty="0" smtClean="0">
                <a:hlinkClick r:id="rId7" action="ppaction://hlinkfile" tooltip="David Wayne"/>
              </a:rPr>
              <a:t>David Wayne</a:t>
            </a:r>
            <a:r>
              <a:rPr lang="en-US" dirty="0" smtClean="0"/>
              <a:t>, later replaced by </a:t>
            </a:r>
            <a:r>
              <a:rPr lang="en-US" dirty="0" smtClean="0">
                <a:hlinkClick r:id="rId8" action="ppaction://hlinkfile" tooltip="Keenan Wynn"/>
              </a:rPr>
              <a:t>Keenan Wynn</a:t>
            </a:r>
            <a:r>
              <a:rPr lang="en-US" dirty="0" smtClean="0"/>
              <a:t>) out of his share of the company as well as Digger's only love, </a:t>
            </a:r>
            <a:r>
              <a:rPr lang="en-US" dirty="0" smtClean="0">
                <a:hlinkClick r:id="rId9" action="ppaction://hlinkfile" tooltip="Miss Ellie Ewing"/>
              </a:rPr>
              <a:t>Eleanor "Ellie" </a:t>
            </a:r>
            <a:r>
              <a:rPr lang="en-US" dirty="0" err="1" smtClean="0">
                <a:hlinkClick r:id="rId9" action="ppaction://hlinkfile" tooltip="Miss Ellie Ewing"/>
              </a:rPr>
              <a:t>Southworth</a:t>
            </a:r>
            <a:r>
              <a:rPr lang="en-US" dirty="0" smtClean="0"/>
              <a:t> (veteran stage/movie actress </a:t>
            </a:r>
            <a:r>
              <a:rPr lang="en-US" dirty="0" smtClean="0">
                <a:hlinkClick r:id="rId10" action="ppaction://hlinkfile" tooltip="Barbara Bel Geddes"/>
              </a:rPr>
              <a:t>Barbara </a:t>
            </a:r>
            <a:r>
              <a:rPr lang="en-US" dirty="0" err="1" smtClean="0">
                <a:hlinkClick r:id="rId10" action="ppaction://hlinkfile" tooltip="Barbara Bel Geddes"/>
              </a:rPr>
              <a:t>Bel</a:t>
            </a:r>
            <a:r>
              <a:rPr lang="en-US" dirty="0" smtClean="0">
                <a:hlinkClick r:id="rId10" action="ppaction://hlinkfile" tooltip="Barbara Bel Geddes"/>
              </a:rPr>
              <a:t> Geddes</a:t>
            </a:r>
            <a:r>
              <a:rPr lang="en-US" dirty="0" smtClean="0"/>
              <a:t>). Later, the offspring of Jock's brother would claim that their father was </a:t>
            </a:r>
            <a:r>
              <a:rPr lang="en-US" dirty="0" err="1" smtClean="0"/>
              <a:t>intregal</a:t>
            </a:r>
            <a:r>
              <a:rPr lang="en-US" dirty="0" smtClean="0"/>
              <a:t> to the oil boon that created the Ewing dynasty, and unsuccessfully sued the estate.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A74A48-6922-468B-AF52-ADE42B0E7E95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71D62-A5D8-4D3A-9377-69EE3D8BF57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BA4AFC-EA77-4241-B728-7AFF27993B88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Stand</a:t>
            </a:r>
            <a:r>
              <a:rPr lang="en-US" baseline="0" dirty="0" smtClean="0"/>
              <a:t> up in the front of room and line up in order of birthday without talking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71D62-A5D8-4D3A-9377-69EE3D8BF57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</a:t>
            </a:r>
            <a:r>
              <a:rPr lang="en-US" baseline="0" dirty="0" smtClean="0"/>
              <a:t> up in the front of room and line up in order of birthday without talking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71D62-A5D8-4D3A-9377-69EE3D8BF57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DCEE-6F18-4CD8-8677-3BB6B9FFD36C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6658-68BA-4260-8FF4-6B398426C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DCEE-6F18-4CD8-8677-3BB6B9FFD36C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6658-68BA-4260-8FF4-6B398426C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DCEE-6F18-4CD8-8677-3BB6B9FFD36C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6658-68BA-4260-8FF4-6B398426C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266700"/>
            <a:ext cx="832485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790700"/>
            <a:ext cx="3810000" cy="4381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790700"/>
            <a:ext cx="3810000" cy="2114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4057650"/>
            <a:ext cx="3810000" cy="2114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7D014-3C84-4E1E-852E-22154C3A1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DCEE-6F18-4CD8-8677-3BB6B9FFD36C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6658-68BA-4260-8FF4-6B398426C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DCEE-6F18-4CD8-8677-3BB6B9FFD36C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6658-68BA-4260-8FF4-6B398426C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DCEE-6F18-4CD8-8677-3BB6B9FFD36C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6658-68BA-4260-8FF4-6B398426C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DCEE-6F18-4CD8-8677-3BB6B9FFD36C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6658-68BA-4260-8FF4-6B398426C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DCEE-6F18-4CD8-8677-3BB6B9FFD36C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5E6658-68BA-4260-8FF4-6B398426C0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DCEE-6F18-4CD8-8677-3BB6B9FFD36C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6658-68BA-4260-8FF4-6B398426C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DCEE-6F18-4CD8-8677-3BB6B9FFD36C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15E6658-68BA-4260-8FF4-6B398426C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A67DCEE-6F18-4CD8-8677-3BB6B9FFD36C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6658-68BA-4260-8FF4-6B398426C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A67DCEE-6F18-4CD8-8677-3BB6B9FFD36C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15E6658-68BA-4260-8FF4-6B398426C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raphicshunt.com/images/stapler-13968.htm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anfernandocurt.com/?attachment_id=6476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hyperlink" Target="arabSimpsons.flv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10" Type="http://schemas.openxmlformats.org/officeDocument/2006/relationships/image" Target="../media/image71.wmf"/><Relationship Id="rId4" Type="http://schemas.openxmlformats.org/officeDocument/2006/relationships/image" Target="../media/image65.wmf"/><Relationship Id="rId9" Type="http://schemas.openxmlformats.org/officeDocument/2006/relationships/image" Target="../media/image70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hyperlink" Target="http://www.youtube.com/watch?v=BQTNeMU8LmI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2 - 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 – The Basis of Culture</a:t>
            </a:r>
            <a:endParaRPr lang="en-US" dirty="0"/>
          </a:p>
        </p:txBody>
      </p:sp>
      <p:pic>
        <p:nvPicPr>
          <p:cNvPr id="19458" name="Picture 2" descr="http://www.visittnt.com/india-travel-themes/gifs/india-culture-herit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3616036" cy="2286000"/>
          </a:xfrm>
          <a:prstGeom prst="rect">
            <a:avLst/>
          </a:prstGeom>
          <a:noFill/>
        </p:spPr>
      </p:pic>
      <p:pic>
        <p:nvPicPr>
          <p:cNvPr id="19460" name="Picture 4" descr="http://3.bp.blogspot.com/_hzRqLlVv0VI/TUcANwXXOGI/AAAAAAAAADU/WTTvozPP_rU/s1600/women-african-savanna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"/>
            <a:ext cx="1686094" cy="2515230"/>
          </a:xfrm>
          <a:prstGeom prst="rect">
            <a:avLst/>
          </a:prstGeom>
          <a:noFill/>
        </p:spPr>
      </p:pic>
      <p:pic>
        <p:nvPicPr>
          <p:cNvPr id="19462" name="Picture 6" descr="http://www.talk.edu/blog/wp-content/uploads/2011/08/american_flag_with_baseb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572000"/>
            <a:ext cx="2818637" cy="2057400"/>
          </a:xfrm>
          <a:prstGeom prst="rect">
            <a:avLst/>
          </a:prstGeom>
          <a:noFill/>
        </p:spPr>
      </p:pic>
      <p:pic>
        <p:nvPicPr>
          <p:cNvPr id="19464" name="Picture 8" descr="http://www.bakpakguide.com/europe/bm~pix/venice-ital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48200"/>
            <a:ext cx="2756169" cy="1828800"/>
          </a:xfrm>
          <a:prstGeom prst="rect">
            <a:avLst/>
          </a:prstGeom>
          <a:noFill/>
        </p:spPr>
      </p:pic>
      <p:pic>
        <p:nvPicPr>
          <p:cNvPr id="19466" name="Picture 10" descr="http://www.chinatownconnection.com/images/japanesegeish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4572000"/>
            <a:ext cx="2743200" cy="2057400"/>
          </a:xfrm>
          <a:prstGeom prst="rect">
            <a:avLst/>
          </a:prstGeom>
          <a:noFill/>
        </p:spPr>
      </p:pic>
      <p:pic>
        <p:nvPicPr>
          <p:cNvPr id="19468" name="Picture 12" descr="http://www.brazil-travel-guide.com/images/Tour-in-Brazil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0"/>
            <a:ext cx="3346425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467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Cultural Diversity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572000" cy="4876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Ethnocentrism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Judging other’s by your cultural standards</a:t>
            </a:r>
          </a:p>
          <a:p>
            <a:pPr lvl="2"/>
            <a:r>
              <a:rPr lang="en-US" dirty="0" smtClean="0"/>
              <a:t>Are there standards of living you think others should adopt?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Culture shock, </a:t>
            </a:r>
            <a:r>
              <a:rPr lang="en-US" dirty="0" err="1" smtClean="0">
                <a:solidFill>
                  <a:srgbClr val="FF0000"/>
                </a:solidFill>
              </a:rPr>
              <a:t>Xenocentrism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 descr="http://nickshell1983.files.wordpress.com/2011/02/polyga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19200"/>
            <a:ext cx="3524250" cy="2647951"/>
          </a:xfrm>
          <a:prstGeom prst="rect">
            <a:avLst/>
          </a:prstGeom>
          <a:noFill/>
        </p:spPr>
      </p:pic>
      <p:pic>
        <p:nvPicPr>
          <p:cNvPr id="7" name="Picture 6" descr="D:\Art\ch18\jpg\un18-p679-bottom.JPG"/>
          <p:cNvPicPr>
            <a:picLocks noChangeAspect="1" noChangeArrowheads="1"/>
          </p:cNvPicPr>
          <p:nvPr/>
        </p:nvPicPr>
        <p:blipFill>
          <a:blip r:embed="rId4" cstate="print"/>
          <a:srcRect r="33391"/>
          <a:stretch>
            <a:fillRect/>
          </a:stretch>
        </p:blipFill>
        <p:spPr bwMode="auto">
          <a:xfrm>
            <a:off x="0" y="4876800"/>
            <a:ext cx="3657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foodjapanese.files.wordpress.com/2011/04/japanese-foo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3434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and Society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1066800"/>
            <a:ext cx="3657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Cultural Capital</a:t>
            </a:r>
            <a:r>
              <a:rPr lang="en-US" dirty="0" smtClean="0"/>
              <a:t> –</a:t>
            </a:r>
          </a:p>
          <a:p>
            <a:pPr>
              <a:buNone/>
            </a:pPr>
            <a:r>
              <a:rPr lang="en-US" dirty="0" smtClean="0"/>
              <a:t> Amount of culture you need to gain more access to more elite groups</a:t>
            </a:r>
          </a:p>
          <a:p>
            <a:pPr lvl="1"/>
            <a:r>
              <a:rPr lang="en-US" dirty="0" smtClean="0"/>
              <a:t>Examples? 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20482" name="Picture 2" descr="http://www.halhigdon.com/art/Paintings/culturalcapi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143000"/>
            <a:ext cx="4789238" cy="3552826"/>
          </a:xfrm>
          <a:prstGeom prst="rect">
            <a:avLst/>
          </a:prstGeom>
          <a:noFill/>
        </p:spPr>
      </p:pic>
      <p:pic>
        <p:nvPicPr>
          <p:cNvPr id="20484" name="Picture 4" descr="http://www.faszination-golf-travel.com/images/photos/000041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14800"/>
            <a:ext cx="2762250" cy="2540000"/>
          </a:xfrm>
          <a:prstGeom prst="rect">
            <a:avLst/>
          </a:prstGeom>
          <a:noFill/>
        </p:spPr>
      </p:pic>
      <p:pic>
        <p:nvPicPr>
          <p:cNvPr id="20486" name="Picture 6" descr="http://www.independent.co.uk/multimedia/archive/00104/pg-26-high-culture-_104886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724400"/>
            <a:ext cx="1676400" cy="209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2 - 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 – Transmitting Culture</a:t>
            </a:r>
            <a:endParaRPr lang="en-US" dirty="0"/>
          </a:p>
        </p:txBody>
      </p:sp>
      <p:pic>
        <p:nvPicPr>
          <p:cNvPr id="24578" name="Picture 2" descr="http://cocacolajobs.net/wp-content/uploads/2010/04/coke-log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2363602" cy="2438400"/>
          </a:xfrm>
          <a:prstGeom prst="rect">
            <a:avLst/>
          </a:prstGeom>
          <a:noFill/>
        </p:spPr>
      </p:pic>
      <p:pic>
        <p:nvPicPr>
          <p:cNvPr id="24580" name="Picture 4" descr="http://0.tqn.com/d/taoism/1/G/0/-/-/-/yinYan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343400"/>
            <a:ext cx="22860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16764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>Describe the function of these two.</a:t>
            </a:r>
            <a:br>
              <a:rPr lang="en-US" dirty="0" smtClean="0"/>
            </a:br>
            <a:r>
              <a:rPr lang="en-US" dirty="0" smtClean="0"/>
              <a:t>What social meaning do they have?</a:t>
            </a:r>
            <a:br>
              <a:rPr lang="en-US" dirty="0" smtClean="0"/>
            </a:br>
            <a:r>
              <a:rPr lang="en-US" dirty="0" smtClean="0"/>
              <a:t>Are they the same?</a:t>
            </a:r>
          </a:p>
        </p:txBody>
      </p:sp>
      <p:pic>
        <p:nvPicPr>
          <p:cNvPr id="3078" name="Picture 4" descr="wedding r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438400"/>
            <a:ext cx="345132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stapler picture imag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438400"/>
            <a:ext cx="29718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600" cy="1143000"/>
          </a:xfrm>
        </p:spPr>
        <p:txBody>
          <a:bodyPr/>
          <a:lstStyle/>
          <a:p>
            <a:r>
              <a:rPr lang="en-US" dirty="0" smtClean="0"/>
              <a:t>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Symbols</a:t>
            </a:r>
          </a:p>
          <a:p>
            <a:pPr lvl="1"/>
            <a:r>
              <a:rPr lang="en-US" dirty="0" smtClean="0"/>
              <a:t>Things that stand or represent something else</a:t>
            </a:r>
            <a:endParaRPr lang="en-US" dirty="0"/>
          </a:p>
        </p:txBody>
      </p:sp>
      <p:pic>
        <p:nvPicPr>
          <p:cNvPr id="26626" name="Picture 2" descr="http://www.okladot.state.ok.us/traffic/mutcd2003/htmVersion/images/fig-2h-05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657225"/>
            <a:ext cx="4073237" cy="5600701"/>
          </a:xfrm>
          <a:prstGeom prst="rect">
            <a:avLst/>
          </a:prstGeom>
          <a:noFill/>
        </p:spPr>
      </p:pic>
      <p:pic>
        <p:nvPicPr>
          <p:cNvPr id="5" name="Picture 5" descr="Englis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114800"/>
            <a:ext cx="159108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52400"/>
            <a:ext cx="7467600" cy="1143000"/>
          </a:xfrm>
        </p:spPr>
        <p:txBody>
          <a:bodyPr/>
          <a:lstStyle/>
          <a:p>
            <a:r>
              <a:rPr lang="en-US" dirty="0" smtClean="0"/>
              <a:t>Symbols</a:t>
            </a:r>
            <a:endParaRPr lang="en-US" dirty="0"/>
          </a:p>
        </p:txBody>
      </p:sp>
      <p:pic>
        <p:nvPicPr>
          <p:cNvPr id="15363" name="Picture 9" descr="IS512-00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248400" y="1447800"/>
            <a:ext cx="1905000" cy="2857500"/>
          </a:xfrm>
          <a:noFill/>
        </p:spPr>
      </p:pic>
      <p:sp>
        <p:nvSpPr>
          <p:cNvPr id="24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90600"/>
            <a:ext cx="5943600" cy="2209800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80000"/>
              </a:lnSpc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550926" indent="-514350">
              <a:lnSpc>
                <a:spcPct val="80000"/>
              </a:lnSpc>
            </a:pPr>
            <a:r>
              <a:rPr lang="en-US" sz="2800" b="1" u="sng" dirty="0" smtClean="0">
                <a:solidFill>
                  <a:srgbClr val="FF0000"/>
                </a:solidFill>
              </a:rPr>
              <a:t>Body language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dirty="0" smtClean="0"/>
              <a:t>movement, gestures, facial expressions that convey without words, thoughts, and feelings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b="1" dirty="0" smtClean="0"/>
              <a:t>e.g., flirting</a:t>
            </a:r>
          </a:p>
        </p:txBody>
      </p:sp>
      <p:pic>
        <p:nvPicPr>
          <p:cNvPr id="6" name="Picture 5" descr="krustycring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371600" y="3657600"/>
            <a:ext cx="1873594" cy="2743200"/>
          </a:xfrm>
          <a:prstGeom prst="rect">
            <a:avLst/>
          </a:prstGeom>
          <a:noFill/>
        </p:spPr>
      </p:pic>
      <p:pic>
        <p:nvPicPr>
          <p:cNvPr id="8" name="Picture 12" descr="teacher_poi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886200" y="4267200"/>
            <a:ext cx="1581150" cy="211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Language</a:t>
            </a:r>
            <a:endParaRPr lang="en-US" sz="5400" b="1" u="sng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41910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b="1" u="sng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Language</a:t>
            </a:r>
          </a:p>
          <a:p>
            <a:pPr lvl="1"/>
            <a:r>
              <a:rPr lang="en-US" b="1" dirty="0" smtClean="0"/>
              <a:t>key to communication of ideas &amp; expression</a:t>
            </a:r>
          </a:p>
          <a:p>
            <a:pPr lvl="2"/>
            <a:r>
              <a:rPr lang="en-US" b="1" dirty="0" smtClean="0"/>
              <a:t>use of written symbols</a:t>
            </a:r>
          </a:p>
          <a:p>
            <a:pPr lvl="2"/>
            <a:r>
              <a:rPr lang="en-US" b="1" dirty="0" smtClean="0"/>
              <a:t>words have different meanings in different societies</a:t>
            </a:r>
          </a:p>
          <a:p>
            <a:pPr lvl="3"/>
            <a:r>
              <a:rPr lang="en-US" b="1" dirty="0" smtClean="0"/>
              <a:t>e.g., football has a different meaning in the U.S. and Great Britain</a:t>
            </a:r>
          </a:p>
          <a:p>
            <a:pPr lvl="1">
              <a:lnSpc>
                <a:spcPct val="80000"/>
              </a:lnSpc>
            </a:pPr>
            <a:endParaRPr lang="en-US" sz="2400" b="1" dirty="0" smtClean="0"/>
          </a:p>
          <a:p>
            <a:pPr lvl="1">
              <a:lnSpc>
                <a:spcPct val="80000"/>
              </a:lnSpc>
            </a:pPr>
            <a:endParaRPr lang="en-US" sz="2000" b="1" dirty="0" smtClean="0"/>
          </a:p>
        </p:txBody>
      </p:sp>
      <p:pic>
        <p:nvPicPr>
          <p:cNvPr id="7" name="Picture 5" descr="Unbelievable_This_Is_Not_Butt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0"/>
            <a:ext cx="3276600" cy="236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 descr="http://www.engrish.com/wp-content/uploads/2008/08/take-the-child.jpg"/>
          <p:cNvPicPr>
            <a:picLocks noChangeAspect="1" noChangeArrowheads="1"/>
          </p:cNvPicPr>
          <p:nvPr/>
        </p:nvPicPr>
        <p:blipFill>
          <a:blip r:embed="rId4" cstate="print"/>
          <a:srcRect l="6504" t="17349"/>
          <a:stretch>
            <a:fillRect/>
          </a:stretch>
        </p:blipFill>
        <p:spPr bwMode="auto">
          <a:xfrm>
            <a:off x="4572000" y="3200400"/>
            <a:ext cx="4381500" cy="3267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smtClean="0"/>
              <a:t>Chevy Nova – Any reasons why this didn’t sell well in Spanish speaking countries?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2" name="Picture 8" descr="chevy-nova-sport-coupe-197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70866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Content Placeholder 9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Language</a:t>
            </a:r>
          </a:p>
        </p:txBody>
      </p:sp>
      <p:sp>
        <p:nvSpPr>
          <p:cNvPr id="18435" name="Content Placeholder 5"/>
          <p:cNvSpPr>
            <a:spLocks noGrp="1"/>
          </p:cNvSpPr>
          <p:nvPr>
            <p:ph idx="1"/>
          </p:nvPr>
        </p:nvSpPr>
        <p:spPr>
          <a:xfrm>
            <a:off x="0" y="1447800"/>
            <a:ext cx="4724400" cy="541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Sapir-Whorf Hypothesis</a:t>
            </a:r>
          </a:p>
          <a:p>
            <a:pPr lvl="1"/>
            <a:r>
              <a:rPr lang="en-US" sz="2000" dirty="0" smtClean="0"/>
              <a:t>Our perceptions of the world are dependant on the language we have available to us.</a:t>
            </a:r>
          </a:p>
          <a:p>
            <a:pPr lvl="1"/>
            <a:r>
              <a:rPr lang="en-US" sz="2000" dirty="0" smtClean="0"/>
              <a:t>The European Sami (</a:t>
            </a:r>
            <a:r>
              <a:rPr lang="en-US" sz="2000" u="sng" dirty="0" smtClean="0"/>
              <a:t>NOT Eskimos</a:t>
            </a:r>
            <a:r>
              <a:rPr lang="en-US" sz="2000" dirty="0" smtClean="0"/>
              <a:t>) have hundreds of words for “snow”.</a:t>
            </a:r>
          </a:p>
          <a:p>
            <a:pPr lvl="1">
              <a:buNone/>
            </a:pPr>
            <a:endParaRPr lang="en-US" sz="2000" dirty="0" smtClean="0"/>
          </a:p>
        </p:txBody>
      </p:sp>
      <p:pic>
        <p:nvPicPr>
          <p:cNvPr id="36866" name="Picture 2" descr="http://www.geomatics.uottawa.ca/copland/AylesIceShelfOffshore30May2006Vincen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9540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Language</a:t>
            </a:r>
          </a:p>
        </p:txBody>
      </p:sp>
      <p:sp>
        <p:nvSpPr>
          <p:cNvPr id="18435" name="Content Placeholder 5"/>
          <p:cNvSpPr>
            <a:spLocks noGrp="1"/>
          </p:cNvSpPr>
          <p:nvPr>
            <p:ph idx="1"/>
          </p:nvPr>
        </p:nvSpPr>
        <p:spPr>
          <a:xfrm>
            <a:off x="-381000" y="1295400"/>
            <a:ext cx="4724400" cy="5410200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endParaRPr lang="en-US" sz="2000" dirty="0" smtClean="0"/>
          </a:p>
          <a:p>
            <a:pPr lvl="1" eaLnBrk="1" hangingPunct="1"/>
            <a:r>
              <a:rPr lang="en-US" sz="2400" dirty="0" smtClean="0"/>
              <a:t>Chinese language doesn’t have a word for ‘sin’.  </a:t>
            </a:r>
          </a:p>
          <a:p>
            <a:pPr lvl="2"/>
            <a:r>
              <a:rPr lang="en-US" sz="2200" dirty="0" smtClean="0"/>
              <a:t>What does this tell you about their culture?</a:t>
            </a:r>
          </a:p>
          <a:p>
            <a:pPr lvl="1" eaLnBrk="1" hangingPunct="1"/>
            <a:r>
              <a:rPr lang="en-US" sz="2400" dirty="0" smtClean="0"/>
              <a:t>Japanese language doesn’t have phrase for ‘to take advantage of’. </a:t>
            </a:r>
          </a:p>
          <a:p>
            <a:pPr lvl="2"/>
            <a:r>
              <a:rPr lang="en-US" sz="2200" dirty="0" smtClean="0"/>
              <a:t>What does this tell you about their culture?</a:t>
            </a:r>
          </a:p>
          <a:p>
            <a:pPr lvl="1" eaLnBrk="1" hangingPunct="1"/>
            <a:r>
              <a:rPr lang="en-US" sz="2400" dirty="0" smtClean="0"/>
              <a:t>How many words do we have to describe time?</a:t>
            </a:r>
          </a:p>
          <a:p>
            <a:pPr lvl="2"/>
            <a:r>
              <a:rPr lang="en-US" sz="2200" dirty="0" smtClean="0"/>
              <a:t>What does this tell you about the importance we place on time?</a:t>
            </a:r>
          </a:p>
        </p:txBody>
      </p:sp>
      <p:pic>
        <p:nvPicPr>
          <p:cNvPr id="18436" name="Picture 4" descr="hiragana_katakana_lis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685800"/>
            <a:ext cx="397568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Dilemma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passenger liner is </a:t>
            </a:r>
            <a:r>
              <a:rPr lang="en-US" b="1" dirty="0" smtClean="0"/>
              <a:t>wrecked</a:t>
            </a:r>
            <a:r>
              <a:rPr lang="en-US" dirty="0" smtClean="0"/>
              <a:t> at sea and these </a:t>
            </a:r>
            <a:r>
              <a:rPr lang="en-US" b="1" dirty="0" smtClean="0"/>
              <a:t>15</a:t>
            </a:r>
            <a:r>
              <a:rPr lang="en-US" dirty="0" smtClean="0"/>
              <a:t> people find themselves together in a lifeboat. The lifeboat however, can </a:t>
            </a:r>
            <a:r>
              <a:rPr lang="en-US" b="1" dirty="0" smtClean="0"/>
              <a:t>only</a:t>
            </a:r>
            <a:r>
              <a:rPr lang="en-US" dirty="0" smtClean="0"/>
              <a:t> support </a:t>
            </a:r>
            <a:r>
              <a:rPr lang="en-US" b="1" dirty="0" smtClean="0"/>
              <a:t>9</a:t>
            </a:r>
            <a:r>
              <a:rPr lang="en-US" dirty="0" smtClean="0"/>
              <a:t> people. If six are not eliminated </a:t>
            </a:r>
            <a:r>
              <a:rPr lang="en-US" u="sng" dirty="0" smtClean="0"/>
              <a:t>everyone will die</a:t>
            </a:r>
            <a:r>
              <a:rPr lang="en-US" dirty="0" smtClean="0"/>
              <a:t>. If you were in command of the lifeboat, </a:t>
            </a:r>
            <a:r>
              <a:rPr lang="en-US" i="1" dirty="0" smtClean="0"/>
              <a:t>whom would you choose to survive?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Language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sz="2000" dirty="0" smtClean="0"/>
              <a:t>“How could you have a slogan like "freedom is slavery" when the concept of freedom has been abolished? The whole climate of thought will be different. In fact there will </a:t>
            </a:r>
            <a:r>
              <a:rPr lang="en-US" sz="2000" i="1" dirty="0" smtClean="0"/>
              <a:t>be</a:t>
            </a:r>
            <a:r>
              <a:rPr lang="en-US" sz="2000" dirty="0" smtClean="0"/>
              <a:t> no thought, as we understand it now. Orthodoxy means not thinking—not needing to think. Orthodoxy is unconsciousness.”</a:t>
            </a:r>
            <a:r>
              <a:rPr lang="en-US" sz="2000" baseline="30000" dirty="0" smtClean="0"/>
              <a:t>[1]</a:t>
            </a:r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r>
              <a:rPr lang="en-US" sz="2000" dirty="0" smtClean="0"/>
              <a:t>- George Orwell, </a:t>
            </a:r>
            <a:r>
              <a:rPr lang="en-US" sz="2000" i="1" dirty="0" smtClean="0"/>
              <a:t>1984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2 - 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 Norms and Values</a:t>
            </a:r>
            <a:endParaRPr lang="en-US" dirty="0"/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3810000" cy="2638426"/>
          </a:xfrm>
          <a:prstGeom prst="rect">
            <a:avLst/>
          </a:prstGeom>
          <a:noFill/>
        </p:spPr>
      </p:pic>
      <p:pic>
        <p:nvPicPr>
          <p:cNvPr id="1028" name="Picture 4" descr="http://static.rhap.com/img/170x170/1/2/6/8/878621_170x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799" y="381000"/>
            <a:ext cx="2362199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Cultural Norms: The Rules We Live 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581400" cy="2057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Norms</a:t>
            </a:r>
            <a:r>
              <a:rPr lang="en-US" dirty="0" smtClean="0"/>
              <a:t> – </a:t>
            </a:r>
          </a:p>
          <a:p>
            <a:pPr>
              <a:buNone/>
            </a:pPr>
            <a:r>
              <a:rPr lang="en-US" dirty="0" smtClean="0"/>
              <a:t>right and wrong behavior</a:t>
            </a:r>
            <a:endParaRPr lang="en-US" dirty="0"/>
          </a:p>
        </p:txBody>
      </p:sp>
      <p:pic>
        <p:nvPicPr>
          <p:cNvPr id="3082" name="Picture 10" descr="http://hrsbstaff.ednet.ns.ca/dcarter/images/code%20of%20conduc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914400"/>
            <a:ext cx="2371344" cy="3048000"/>
          </a:xfrm>
          <a:prstGeom prst="rect">
            <a:avLst/>
          </a:prstGeom>
          <a:noFill/>
        </p:spPr>
      </p:pic>
      <p:pic>
        <p:nvPicPr>
          <p:cNvPr id="9" name="Picture 5" descr="fash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981201" y="3352800"/>
            <a:ext cx="2711052" cy="3090680"/>
          </a:xfrm>
          <a:prstGeom prst="rect">
            <a:avLst/>
          </a:prstGeom>
          <a:noFill/>
        </p:spPr>
      </p:pic>
      <p:pic>
        <p:nvPicPr>
          <p:cNvPr id="10" name="Picture 8" descr="3379_26745_origin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181600" y="4114800"/>
            <a:ext cx="3200400" cy="2393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Cultural Norms: The Rules We Live 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581400" cy="2057400"/>
          </a:xfrm>
        </p:spPr>
        <p:txBody>
          <a:bodyPr/>
          <a:lstStyle/>
          <a:p>
            <a:r>
              <a:rPr lang="en-US" dirty="0" smtClean="0"/>
              <a:t>Analyze this…</a:t>
            </a:r>
            <a:endParaRPr lang="en-US" dirty="0"/>
          </a:p>
        </p:txBody>
      </p:sp>
      <p:pic>
        <p:nvPicPr>
          <p:cNvPr id="3074" name="Picture 2" descr="http://upload.wikimedia.org/wikipedia/commons/5/5a/Chea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447800"/>
            <a:ext cx="3733800" cy="2476388"/>
          </a:xfrm>
          <a:prstGeom prst="rect">
            <a:avLst/>
          </a:prstGeom>
          <a:noFill/>
        </p:spPr>
      </p:pic>
      <p:pic>
        <p:nvPicPr>
          <p:cNvPr id="3076" name="Picture 4" descr="http://clubseatsports.com/wp-content/uploads/2009/10/sammy-mac-300x1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6214" y="4267200"/>
            <a:ext cx="3422886" cy="2133600"/>
          </a:xfrm>
          <a:prstGeom prst="rect">
            <a:avLst/>
          </a:prstGeom>
          <a:noFill/>
        </p:spPr>
      </p:pic>
      <p:pic>
        <p:nvPicPr>
          <p:cNvPr id="3080" name="Picture 8" descr="http://rlv.zcache.com/if_youre_not_cheating_youre_not_trying_hard_tshirt-p235354621556008683t5tr_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124200"/>
            <a:ext cx="35052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Norms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Norms can define the way we view beauty.</a:t>
            </a:r>
          </a:p>
          <a:p>
            <a:pPr lvl="1"/>
            <a:r>
              <a:rPr lang="en-US" dirty="0" smtClean="0"/>
              <a:t>What norms shape the American view of beauty?</a:t>
            </a:r>
          </a:p>
          <a:p>
            <a:pPr lvl="1"/>
            <a:r>
              <a:rPr lang="en-US" dirty="0" smtClean="0"/>
              <a:t>Is it advantageous to be beautiful in our culture? How?</a:t>
            </a:r>
            <a:endParaRPr lang="en-US" dirty="0"/>
          </a:p>
        </p:txBody>
      </p:sp>
      <p:pic>
        <p:nvPicPr>
          <p:cNvPr id="46082" name="Picture 2" descr="http://d2o7bfz2il9cb7.cloudfront.net/main-qimg-d40161e27a37469ee20c29503f613e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762000"/>
            <a:ext cx="4063998" cy="2438400"/>
          </a:xfrm>
          <a:prstGeom prst="rect">
            <a:avLst/>
          </a:prstGeom>
          <a:noFill/>
        </p:spPr>
      </p:pic>
      <p:pic>
        <p:nvPicPr>
          <p:cNvPr id="46084" name="Picture 4" descr="http://sanfernandocurt.com/wp-content/uploads/2011/06/1101931118_400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505200"/>
            <a:ext cx="2514600" cy="3316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Norms</a:t>
            </a:r>
            <a:endParaRPr lang="en-US" dirty="0"/>
          </a:p>
        </p:txBody>
      </p:sp>
      <p:pic>
        <p:nvPicPr>
          <p:cNvPr id="10243" name="Picture 5" descr="kwakiutl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00600" y="0"/>
            <a:ext cx="4048912" cy="2819400"/>
          </a:xfrm>
          <a:noFill/>
        </p:spPr>
      </p:pic>
      <p:sp>
        <p:nvSpPr>
          <p:cNvPr id="16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44958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u="sng" dirty="0" smtClean="0"/>
              <a:t>Comparing Cultures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solidFill>
                  <a:srgbClr val="FF0000"/>
                </a:solidFill>
                <a:hlinkClick r:id="rId4" action="ppaction://hlinkfile"/>
              </a:rPr>
              <a:t>Norms in one society are very different from norms in another society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(Think about our discussion on cultural relativism)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9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dirty="0" smtClean="0"/>
              <a:t>Discuss these American norms: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dirty="0" smtClean="0"/>
              <a:t>Tipping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dirty="0" smtClean="0"/>
              <a:t>Women and men’s clothing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dirty="0" smtClean="0"/>
              <a:t>Chewing food with no sound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dirty="0" smtClean="0"/>
              <a:t>Dating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</p:txBody>
      </p:sp>
      <p:pic>
        <p:nvPicPr>
          <p:cNvPr id="10244" name="Picture 9" descr="Park-Avenue,-New-York-City,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876800" y="3371850"/>
            <a:ext cx="4648200" cy="3486150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/>
          <a:lstStyle/>
          <a:p>
            <a:r>
              <a:rPr lang="en-US" dirty="0" smtClean="0"/>
              <a:t>Folkways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38862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Folkways</a:t>
            </a:r>
            <a:r>
              <a:rPr lang="en-US" dirty="0" smtClean="0"/>
              <a:t> – </a:t>
            </a:r>
          </a:p>
          <a:p>
            <a:pPr>
              <a:buNone/>
            </a:pPr>
            <a:r>
              <a:rPr lang="en-US" dirty="0" smtClean="0"/>
              <a:t>norms that lack moral importance.</a:t>
            </a:r>
          </a:p>
          <a:p>
            <a:pPr lvl="1"/>
            <a:r>
              <a:rPr lang="en-US" dirty="0" smtClean="0"/>
              <a:t>i.e. driving on the right side of the road</a:t>
            </a:r>
          </a:p>
        </p:txBody>
      </p:sp>
      <p:pic>
        <p:nvPicPr>
          <p:cNvPr id="47106" name="Picture 2" descr="http://us.123rf.com/400wm/400/400/nyul/nyul1002/nyul100200285/6373725-woman-sleeping-on-floor-at-h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80999"/>
            <a:ext cx="2514600" cy="3767191"/>
          </a:xfrm>
          <a:prstGeom prst="rect">
            <a:avLst/>
          </a:prstGeom>
          <a:noFill/>
        </p:spPr>
      </p:pic>
      <p:pic>
        <p:nvPicPr>
          <p:cNvPr id="47108" name="Picture 4" descr="http://1.bp.blogspot.com/-sc30CS9bPqY/Tio6AhfOuZI/AAAAAAAAADA/L5UZBS25jkg/s1600/etiquette-cell-phone-movie-425ds0126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572000"/>
            <a:ext cx="3286125" cy="2087657"/>
          </a:xfrm>
          <a:prstGeom prst="rect">
            <a:avLst/>
          </a:prstGeom>
          <a:noFill/>
        </p:spPr>
      </p:pic>
      <p:sp>
        <p:nvSpPr>
          <p:cNvPr id="47112" name="AutoShape 8" descr="data:image/jpg;base64,/9j/4AAQSkZJRgABAQAAAQABAAD/2wCEAAkGBhQQERUUEhQTFRAUFhcVFxAXFRcYFxgVFxUVFBcVFhgXHCYfGBkjGRQXHzsgIyopLCwsFh4xNzAqNiYsLSkBCQoKDgwOGg8PGi4lHyUsLC8pKSwqLSwtLSwyLC0sKTQvKiwsLCwsLC8sKSwqLCwsLCwsKiwsLCwvLCwsLCwsLP/AABEIAOEA4QMBIgACEQEDEQH/xAAcAAEAAgMBAQEAAAAAAAAAAAAABQYDBAcCAQj/xABMEAACAQMCAwMHBwcICQUAAAABAgMABBESIQUTMQZBUSIyUmFxgZEHFCNCYqGxM0NTcoKSwRUWY4Oio7LCJDRUc4STs9HSFyVE0+L/xAAbAQEAAwEBAQEAAAAAAAAAAAAAAgQFAwEGB//EADQRAAICAQIEAggFBAMAAAAAAAABAgMRBCESMUFRBXETFCIykaHR8BVhscHhM0JSYgaB8f/aAAwDAQACEQMRAD8A7jSlKAUpSgFKUoBSlKAUpSgNa+4lFANU0kca+k7qg+LEVqW3ai0lbTHdWzsfqrNGx+AbNQXan5Nra8ka41PFckbzZ1rsMDUkmQBt9XSfXXLeJ8PEUxglMEjgagyMro65xqA3KEHGVbcZ6kb1ysm4b42OtcFPbO53niXEo7eJ5pWCxRqWZvUPAdST0AHUkCuScb7dXV2x0u9tD9WKMgSY7jJKN9X2UwB0y3Wq7NOUi0mWUW6sH5GtjHqXzSEOcEEjAXGTjY4Fa6mV99ol8CNTn276V9nlVWsvcl7OxYhSov2tyQ4dxNkn1SycRZI8EJFcSDmscnDSSTAIg2yACxJ7gN7oflcl7rNcfaud/wCzCR99Uelc1fNLBN0RbydCsfldQnFxbSxj042WZR7QAr/BTV34bxSK5jEsMiyRt0dTkeseojwO4rg1ZLS+mty5t5WhMo0yafrL01D0ZQNg43GT12x1hqf8jnPT/wCJ17jHb+ytHZJZxrTzkRXkKfr8tTo/axU3ZXizRrIhJR1DKSCpKkZBwwBHvFfn20kaGVCkUTpGNSiQkoJdWzNGN5CACdyBqbJJIFWex7a8Vnk0QMs0g6xpbLoXPTW5kAT3vnwBrtC5SOU6XE7DSozs9JdNCDepCk+fNhZmXG2M6hseuwJHrqTrucBSlKAUpSgFKUoBSlKAUpSgFKUoBSlKAUpSgFKVo8Q47b2+BNPDET0EkiJn2aiKApXH/kvlumZ5L95NyRHPEGiX1KiOiqPXjNUuy7KzuzLALdoRsLtSyRP46F0anA8Vyp7mNdC4pxMcRcxRsGsEOJHU5W4k2PJDDYwrkasecTp6Bwd1VxsOnhWF4hrowlwQWX1fYvaeuWMt7FE/9PJmxqngyDkDkOQCOhBMvX11huexF2gyrQS/ZBeJvdq1L8SK6FSsla67q/kW+BHIpNSPy5EeOXry3GCR4qRlXHrUkV9rp/FuDxXUZjlXI6gjZlbudGG6sPEfeNq5tf8AD3tZjDKcnGpJcYEkecasdAwOAw7iQejCtDT6lXbcmR3XMw0rU4bqEcayBlcxrINX1kfdXU94OceojBxWxzRq0/WILY9QIB+8ireDxPKye62OC8eurMCK1nlITyuTyFmG5yWkEcevc58osCfGtetvg/GJbKXnQHyjgPEThJVH1W8G8H6j1jIPSqXC+eCFkcrlk6x2J7VDiNuXK6Jo3MUse+A4AOV1AHSVYMMjO+DuKsFaPBOLx3cCTxE6JBkA7EHOGVh3MrAqR4g1vVqGYKUpQClKUApSlAKUpQClKUApSlAKUpQClKUBX+23EZILcFGMaNIqy3AAJhiOdUgyCBuFXUQQuvUdlqtcNMYybW0nmDbm5WMfSH0jNcOplz6QLD11N8ZuomuZfnbKtnZxRTlW8xnkaUCRx9YJysKu41MTgkLif4XxOK6iSaB1kicZWRehGSPxBGPVVTUaSN7XG3jsuR1hY4ckVM3ksY8uyukTxVYpAP2YZGb4Ka2LK/SZdUbBlyQcdQw6qwO6sPAgEVb6qfaa2WK7t5U2ecvDKB9dVieVHbxZDHgHwkI8Ky9X4XXCtzrbyt9yxVqZOWJGK/4gsKgsGZmYIkaDU7uckIi95wCfAAEkgAmkfD7+XcR20Cn9JI8rj2rEFUH2OfbX3hSBuJDV+btSyD1yTaZCPXpjQexj41cKloPD6p1KyxZbPLr5KXDEqb8AvgMie0c+iYJU/tCdsfCqz204ZLLDy7mNYJQfobxW5kAkbyNLtpDxhgxXylAJI3JArqVY54VkVkcBkYFWUjIKkYKkHqCO6r70FPOKw+jRxV8+rOcdpuzgezVYh9LbIDCe86FCmM+p1XT7dJ7q5wbhWmiIPnRSEesExEfcCfca6z2eJEIUktynlhDE5JWGaSJST3nSg3qpfzEMNncFtLXAPMi09FSBneKMHxZWYH9fHdWJp7lS5V2Pk8fs/qX3uk0QVK8CZdIbI0kAgnwOMfiK91oEi/8AyS8TQLPblwJOaZUiOxKNHHqZc9RzA2cdCd8ZGeiV+ei5DKUfRMh1o4PlIw6OB3juI6EEg9a7d2T4789tIpiArsCroOiyIxSRR6gynHqxWlRZxRx2M+6HC89yXpSldzgKUpQClKUApSlAKUpQClKUApSlAKUpQFO+UGwXSkmhZGmKWj275Ec8cj6tLsN4yhDOHGSPKGDq21+CdpFtEW0h4fInKQMIo5oHVVZmwSzyA7sGPlDJwTUv26x82T0xc2ujx1fOYxt+zq++oLs7g/OCfypuZQ/jhcLEPZyRGR6jnvrK12rs08vZxy/cs01KfMlZe0t1JtFbJF9ueUMR7I4dWr3utasFixk508jTT4KhiAqIpIJWKMbKCQMklmOBk4AFbtKwr9fdcuGT27IuQohDdGjfwurJPCyrNDqxrJCPG2OZFIRuFOlTqHmlFOCMgyVr25g2W5zayejNhUP6kw+jcew58QKxMoIwdwdiD0xUKLGW12gXm23+ylgGQeELNsV/o3IA+qwHk120evnQuDmuz2+ZC6lTeS3SdqLRRqN1bhfEzR4/xVQ+Cp83ubuaxlnumu31cyUMtrD5THIY7zkZwBGMYABYdakuHXVvI+FiKSgZKvbtGw6Z8ooAevcTUvVu7xeeMRhh/nuc4aVc2zV4bYiCJYwS2kbuerMSWZzjvZiW99bWKUrBbcnll1LCwcZh4cZQlspwzyiAHGcBJSGbHfpSJj7qs3EOyBWNntpzcNGTzITyyTjzlUxgaZB6Ldem3WpDsb2bdJZbiddLGScRRnqqPM7tIfAsCAPBR9qpu7iht5TdM6xjllHGw1+WrIT3s4wwA3J5hFat2rfHwwfL5s4qO2TmBWFmilkUPEpBYgkHlPgOyMMFWCnWCO9B3Eiu29kOzH8nxSRiVpUeVpVZlAYBlQFSV2bdScgDr0rinAeFreSW0TvJHHcGRDoIBHMjlcAhgQcEBcEePSv0PGmkADoAB8K+h069kpXvLPVKUqyVxSlKAUpSgFKUoBSlKAUpSgFKUoBURxXtTBbtoLGS47raIa5T6yoPkD7TlV9de+1E8qWc7QZ5yxOUIGSCFO6jvYDJA7yBUBwq1ijjHIxy28sODkvq35jN1dmznUck5rP12s9WisLLfwO9NXpHzPIiknlE9zjUueVbqcpDkYLE/nJSCQX6AEhRuS2O94Isj8xHkhmwAZYmALAdA6sGRwMnGoEjuIqQkkCgliAoGSxIAA8ST0FatnxmCYkRTQyMOqpIjn4KTXy9l1tsnZI0VCMVwmp/JVx/tj4/3EGfjpx91SyjAGTk+Pj69q+1GXnaKCKTlFy0+M8iNHlkC7eUUjBKjcbnHUVz9qeyXwX0JbRJOlQz9rrZPyshh/38ckPwMqqD7qovaz5bEibRYqspHWdwwT2Iuxb2nA9tdatJda8RiQlbGKy2dTpVU7B8XueJ2gnilt3lVists8bRFWG/kyIzbEYIJQ/canbOzubpmQtDAkbaJWim50obSrcsZjCxnDKdRycHYA7i1+F6jixheeftnP1mGMm7mvtYJuzkCSrDHeXMdyyF1RpzKWVTgty5wwIye7FU/t321l4MyJI1tcyPvoTmRSBPSdcuq5Ow333wNqnZ4TfH3cP7/M8jqoPmXeteSwjZ1kaOMyrsshRS69/ksRkbnuqD4P25hubVLkBhEWKSnY8hhj8rjfRuPLAwAQTgZxYwazZQnW8PYsJqXIo3ZXhQTjfLbKxxPNNESp0uZIyyRqemVWaY464irsNUHtPNyoOcAS1vJFMoHXKSKGUZ9JGdP26krb5RoM4njmtx05kiq0fh5UkTOE9rYHrr6rw7UK2rfZrbzM6+uSllFspXiKUOoZSGUgEMDkEHoQR1Fe60isKUpQClKUApSlAKUpQClKUApSlAKr03YuPUTBLPbhiWKRMhjyTkkRyo6pkknyQu5qw0qE4RmsSWfM9Ta5Fft+xUOoNM0tyynI57BkB7iIlVY8jx05Fb/Euz9vcrpliRsea2MMp8UdcMh9akGpGlexhGKxFYQbb3ZWT2KPRby7VPRzCxx4CR4i/vJJ9dbkvY+2MAhEelUJZJFJEqyHrKJfO5hO5Yk6t85zipqlRjVXDPDFLPPY9cm+bKDPZ8wS2N4BISmQ+MCaEnSJABssitgEDo2kjAYAfnDtRwJrG7lt235beS3pIRqRvepFfqbtpHpNrMPOS4WIn7FwDEV9mvlt+wK4j8tR5XEYJVA1clW3GQSkjgZHswPdWZVD1fVOuHuyWUvzLDfpK03zTK32Wi4jbMXtXkt9YwW1aQw6jKkHPXwqU4NxG/4fNI8N59NKcyrokl1scnUwKEFtzv13qKPbyT9HHn2t/3qMuu1FxJ+cKj0U8kfdv99XF6xJ74S+/M6v1WMdst/fkT99w6+4hcGe7lOvYcwjBCjoERcBBudtup8a3P5mQHzuazHq5bf8Koj3bt1dj7WJq5dlHiMKl9AlDEAlgrHGCO8auuK5ahWxXFxfBHbSOicuHg/wC2/wCC5fJlaC0uZIAxaG4jLBWwcPFjI8CCkjd31avXZ76Pm2++m3cCPPXkyKJI1z9nLJ7IxVK7KoTfwY+qszn2CPR+Mi/CrFxa7lguZREFElwsYR28oJHCr65So6nVMqhTjJ9QNYV8XbZjq0vjnH6HayCrniK2/g+duOLqF5I30gTzY7oozrRD9qSRFUDwDmtXh8brEgkJaUKNbHvYjLe7JI9gqPuLUa44QSxdzPM7HLOIypy57y0nLHhhSAABipitGqpVQUUIrdtjht1LZNqtSAhOWtGOIX8SuPyL/aUYP1lPUdC4D2gjvI9ceQynS8TbPG+M6XH3gjII3BIrl0nFCzFYEMrKcM+oLGpHVS5Byw8FDY78UtJbyKZJ4zbLIvksBzSHjzkxucbjO4OMqdx1IN6q1x2lyK11ClvDmdkpVLs/lEK7XNu6D9LC3OQesrpWQD2K1Wvh/EoriMSQyJJG3R1II9m3Q+rqKuRkpcjPlCUeaNmlKVIiKUpQClKUApSlAKUpQClKUApSlAKq3GuMztctb27pEIo45HkaPmMxlMgRVUsoCgRMSdySQBjBqyz3CxqWdlVFGSzEAAeJJ2FUHtL2htJ3Els1w1ygKCe3jDRsuc8uRpSsUqZ32bIJOCMnPDUcbrfo3h9GdK1mW6yfOPcUuSkSTxrJGtxDK1xAjnCRtrOuDLODqVd0Ljc50435v237O3PGOIA20bC3jjSPnyK0aZ8p2I1qGO74wAelW1+2t1EFEtrHI7FtKxTEOQqlixUowGw6BzuQBnNWfhHGo7lAUeMvgao1fUVPepBAYe9R7K+fs1GoqkrJrLSwn0+CLqqg/Z5HHeIfIbdogMUsMrd6ZKfAtsffitXg/wAi97LIBOEgi73Lq5x9lUJyfaQK74TXzNc14rqMY288faJerQyUG4+RSwaMKvORx+dD5J9qsNPwAqf7M9ibexgMKKJAxJd5FUs+dsHbGkDbHt8anpZAo1MQqj6xOB8TtUHedt7WMEh2l3C/Qo0oLnYIHUaNR8NVVfTai5cOW0T4K4vOD7a9n7WwaS4UctQhBJdikaZDMEUnyQSq7DwAHhUPC7Su88gKvJgLGeqRLnlofteUWP2nI7hXq5nkumDzDRGpDR22QcMOkkpGzOO5R5K9fKO41OMSkqIkOJJiUyOqpjMknuXYfaZa09NRKPtTeZP5I6JY3PPCfpGkn7pDoj/3UZIUj9Zi7+wrXy+kaaTkISqgBppAcEKfNjU9zNgnPUKPFga3jpiTuWNF6dyoo/go+6tXgcJEQZh9JKTM/wCtJghf2V0r+zVz8yWOhuQwqihVAVVGAoGAAO4CvdKVEmK8Q64ZOdbty5jjVtmOUD6syDzv1h5Q7j3H3SvYycXlEZRUlhl77N9p0vFIxy7hMcyAnJXPRlP14zg4cew4IIE1XJnRgyyRsY548lJQM4z1Vh9ZDgZU9fUQCL32X7VLdqUcCO6jA5kOcjHQSRk+dGT39Qdjg1o1WqfmZV1DreVyJ6lKV2K4pSlAKUpQClKUApSsc86xqXdgqKCzMSAAAMkknYADvoDJVQ4727Cs0VoqyyqcPMT9DGR1BK7yOPQXp3stQ/He1L32UhLR2fe+6yTjwHQxwn3M32V86PiiCgKoCqBgKAAAPAAbAVVtvxtEu06bi9qXIx3ELTNruXaeQbgvjQp/o4h5Ce3BbxJrNSo26czuYUJEa4E0gODuMiFCOjEEEkdAQOrbU23J5ZfSUFhI14eIRtNLOzqIogIFcnbVnXLjxOeWu3XQa8cReO6McfKkLSyxxrM0LLpDOCxV3AYHlhztXvgPBtBaSRQGMkhjjwAIkLELpA2DFQu/gFHcczFjFzL2Ed0aSzH24WFP+q5/ZqNs1CLkuiIPPDuTH82Ix5kl1GPRS6mwPUAzMBT+bQ77i9I8DdSD/Dg1MVp8V4oltGZJM4yAFAyzufNRB3sT3e/YAmvnFZZJ4T3DhEiOI8JsrVebJEJHyAgfVPI7noic5mJY+7ABJIAJqMVHlcSzY1gEJEN0hU/VTxY979/QYG1at1azzyCd5Sk4BCRAK8UaHB0YIyxOBlwVJ7tgBWbh98XLJIAs0eNSg5Ug50uhO5Q4PXcEEHpW3RQ4Lik8v9D2MVndG27hQSSAAMknoANyT6sVHcLQyFp2BBkAEanqsIOVyO4ufLPtUfVrzdf6RIYh+RQgzHuZtmWD2dGb1YX6xxKVZ5E+bI7tBvbuv6TRH/zJEjP3Oakaj+NebH/v4P8ArJUgKdB1FKVhubsRgZySx0qijU7t6KKNyfw6nA3rwk3gzVqzcUjRtBbMn6JQXf8AcQFvuqRs+zUk3lXLFEP/AMaNsbf0sq7sfsoQPW1T9lYRwLoiRI09FFCj7up9dUbdbCG0d/0IcTfIqaySt5trckeJRI/ulkU/EVGfyyxxNHFLHLA+UdtA8sSCJ4SFcnyt0KkfeBXRsVAwcCT+VIy5xBLmYR42a6hC4yfAoBJjvaHPdvPR6t22qDWOxxtk1B5Oi4pTTSvozJPtKUoBSlKAUpSgFUb5RLgvLb25/Issk7r3OYmiVFbxUNLrx4otXmqDxxE4rMnkg2cDMBJk5uGI0uoI624xv6ZX0Vy1fU2xqrcpPB1pWZrYrfC1u7kM8aW5hB8iRnlUSdclPIbKj0sYJ6ZG9ZZ5ZYd54HRR1lQiaMeslBqUetlA9dXVVAGBsBtj1V9r5j8QnxZwsGquLuUO+4jiNTCVd5SFiIIKljk6iR1VVBY+pcd9Z7KzESBFycZJY9WYnLO3ixJJPtrCLeN7ueaNFVQxhXSMBmU/TS4G2pnGjPeIR1zW7WtGWYpko77sV44VdcuW5m06ivze3Rc4y7apCC2DpH0yEnB2Xoa9mtKw4eZ43jM8cSz3MrKMfTHlHkkR5bDArH3g4z35GOGox6PD5bfX9iNjeNiYte1wchyqpbiJpXkZjqUDAzgDGnXqQd7GN8DA3jOY9xJz5QVxkQwn80h6lv6Vh1PcPJHQk6kNmpkdY2LWqSlwSFBluAfKYlcBo42yFGAA2cbKtSdRoojD2kvv6nlab3kKjeJ2UjSRvCVV8NG7nfEbYbUB9ZlZQQDtlj3ZqSpVtPB1ayYbS0WJAiDCjxOSSTksx72JJJPeSazUpXh6R/HjiIN6MkLfCeIn7s1I4qO7QJm1mx1EbMPao1/5a3uaMasjTjVnux1znwxvXvQj1Md3dcsDYs7EKka+c7noq579judgASdgam+BcB5P0spD3LDBYeainflRZ6L4nqxGT3AanZfh/MPzqQbsCIEP1Ij9cjueTAPqXSPSzZKx9ZqMv0ceXUj724pSlZx6Kje0GVh5qDMluy3CjvPK8p1/aj5ift1JV8Izsdx3j1eFTrm65qa6EZLiTRv/AM67X9OnxpXMf/SCL9PL8P8A9V9r6r8V0/d/AzfVrDs1KUrTK4pSlAKUqL7RcX+bQllAaZyI4oz0aVvNB+yMFie5VY91eNpLLHMie0t+biQ2kZIjABuZAcEKwytupHRnG5I3VD4upH2OMKAFACgABQMAADAAA6ACtfhtjyU05LOSWeQ9XkY5eQ+snu7hgdAK2q+N1uqeosz0XI1qa/Rx/MVHdoOIm3tpJF88LhB4yMQkY/fZakarfa2XU9vF4u0zeyFQF/vJYz+zXCiHHYonR8iPsrURRqg3CKFz446sfWTk++s1KV9EdRVetkkPLAOln+cIpDeVGq3U/MnIxsxEzRrvsx1b48mw1rW3Dkjd3UHVIctk58ThR3DUzNgd7E99eOKfM5zhxYM0MIRQqgBVAAUdAAMAD3V7pSvToKVpS8ct0OGnhB8OYmfhnNY/5x236eL3tj8alwvsR44rqSNKwWt/HL+Tkjf9R1b/AAk1nqJIMM9dx4fwqvGEGP5nLJywvk5JCmW3GdIRiQNWNKt1I0nbDA1Ya8TQK4w6qy+iyhh8DtXqeCMlkl+y3GPnEJDMrTQtypSpGCwAKuMdA6kNjuJI7qmqpnDCttcxlVVYpvoHCgKNWS8LYG3na0/rRVzrA1dSrs25PdEFtsxSlKqkhSlKAUpSgLPSlK/QDDFKUoBVMuLn51dvJ+ZttUEfgZT+XkHswIh+rL41YO0vEzbWssq7yKuIx4ysQkY97soqB4bYiCJIwchFA1Hqx+s59bNlj6yax/Fr+CpVrnL9C1pocUs9japSlfLmkKqHE3130nhFFFGPa5eZvu5VTTcLnJJ+duBk4CwwAAdw8pWJ9uajX7Iyh3dbsl5GDNrgjYEhFQeYUIGlB0q9pZV1z4pS6fn9CGXlbGClJuFXkf1IZh/RuY3/AHJcqf3xWk3F0Q6ZtcD+jMpjz7GPkN+yxrXhZCfuvJ040btKKcjI3Hj3fGgqZIw21vLcs4iYRxRnS0xUMzSAAmOJSQu2QCzZGTjBwSImz4dDLj51cxRy98NwNUi+oi4Kw+9IseBPU2zseP8ARFPpSTt+9czHPwxWlxftK5kaOCOJxESrtLq0mQdY0C+HQudgdgDg1uQrqprUpHz9ltt1jivgZbLhUAACXkhHhFPDEvuFuqCtl+Fwgb3NwB4m/n/+3FY4ms5bUXUkEAiKGRtcMZK4yGU+TuQwK7dSNqjeE3lvJMsb2EEPMzym5cLElQWKSAIND6QTgFh5JGcjey5RTSeN+RVUZNNroYeKcMsG868TV9uSC4P94rP8GBrBwvg8zM/IlYxKoKSSRyrC7ZxywszNIBjfmI2keiasIiaWWSOJzBDDpRjCqK7yMiyEaipCoqunQZJY7gDfN/IOetzen+vA/wAKCvJVRnzRKFsobxeCDsrrmIGIKtllZD1V1Yo6HxwykZ7+tZ61b61+YSfSSFred2ImkIDJMRnRIwAUhgpIbA3BBzkGs090iLqdlVB9ZiAPidqwbqnXNxZ9DRarIKXxPF9a82NkzgkbN6LAgq3uYA+6p207SxG2jmmdYy4wUJ35qkrJGq9WIcMMAE7VDWdjPdboDBAfzzr9Iw8Y4m80fak/dPWp7hPZ2C2yY0+kbJaZvKlYnckud9/AYHqrG1llUkk3lrt9f/STeXmJi/lyR/yNrMw9OQrAp9YEh5n9is9nd3DOBLboiHPlrca8bbeSY1+41I0rOco9I/r9Rh9xSlK5khSlKAs9KUr9AMMUr5mmaArfbR8/NY+57lSR4iGKWcf2o1PurwK+9sfytke7nyL72tbjH3ilfL+MN+mXl+7NHS+6/MUpSsctilKUAry8YYEEAqeqkZB9oPWvVKHhCzdjrUnKxcpvShZ4T/dEA+8Vg/mfgjTdXKjPRuTJ97xE/fVhr4TXeOotjykzzhRCdj102Nvk58jJPjlmYk49uaqXCXLQq586TVKfbK7S/wCerJwybRwlH9Gz1/3BeoCxi0xIvooi/BQP4V9trniEEZOjWZSZkM3/ALckXp3jRY+ytzLOR+5Hj3164dwye6aOWHlxxRy61mk1MXKa0JWNcZXJIyWGcdMbnTjk2iXuF7dv8IE/jNU52W7SQw2yRTMYjDmHmuCInKHBKS40e1SQQcjuzWd4hfZCMJV80kd6IRxJS5Nskbfs04Z2a7uNUjB35YijUsEWPIGhiPJRfrd1fJI5LWWI86WWGV+UyylWKOwJjdWCg4LLoKnPngjGDmTh4tC4yk0TDxWRCPuNaXaw4tJHHWPRMD64pUlz8ENZWm8Q1Kvi5yeMrK/g62aetwfClyPHaxM2krYzywswGM/knWXp37IfjWxb9m7VH1x28CuDkOsSAj1ggbe6tq9thIjxno6unuYFP41r9nLgyWlu56tDGT7dCg/fmtT/AJAmuCafdFXw9p8SZI0pSvlDWFKUoBSlKAUpSgOCtxa4PW4uT/xE3/nWNr2U9Zpz7Z5f/OsNK+q45d2R9HHsj00jHq8h9sjn8WrG0YPXf2kn8a9Urzjl3HBHsZuFXK21xDNgARSo5P2NWH/sFq76K/PbLkYPQ91dT+T3tYJ4lt5W/wBJiXAz+djUYDjxYDAI9Weh2ztfW5xU105+R5hRZcqUpWOTFKUoBSlKAV5foa9V5foaHjKozY4H/wAAPvtwP41HgY28K3Zj/wCxf8Cv/QWtN+p9p/Gvu9f/AGeRk6L+4hb2QqgKnDG5ukVvRaSKzQN7uvurp1jYpBGsUYxGihAPUNt/EnqfEk1zye0D2yFhlGv7hCPU8UkOPV5SAe3FWDs7xa7MOpoxcRB3RZA6pOyxsU1Mr4RzqVtwy5xnG9YvitcnGDT6L7+RZ08l7Xmyem4LA5y8EDHxaKMn4la1u1QAsbkdwglGP6tsV6h4+pYK0N1GxIHlW8hGScefGGQD15x66x9rN7V075WiiH9bNHGR8GNY9UZu2EX3X6lmTSi2iVXqPb/Gorsl/qkQ9HmL7llkUfcKls7+/wDjUT2R/wBThPpKX/fdpP8ANX0//IP6UPP9jL8P99+RMUpSvjzZFKUoBXmSQKCWICgZJJwAB1JJ6Cq7xzt9a2uV182YfmYsMQftt5qe859Rrm/aHtZPfHEhCQ5yLdCdPqMhO8h9uB6u+rdOknZu9kRznkdM/n/Yf7XD+8f+1K45mlXvUK+7+X0GJd/l/J8pSlXiQpSlAKDYggkMpyGBIZSOhUjcH1ilKAt/B/lOuIQFnQXCj64ISXHr20Of3atFp8p9m/nmWI+EkTY/ej1L99copVaekqnvjHl94I8PZnbrXtbZy+ZdW5PhzUB+DEGpOOZWGVIYeIIP4V+fWUHrv7d/xrwLZRuFUHxAA/Cq70Eekv3+g9o/RGKV+fUmdfNklHslkH4NWX5/N+nuP+fN/wCdQ/D/APb5fyPaO+4piuAteynrNOfbPMf89YHGrzizfrMzf4ia9Xh/+3y/ke0dXWIvwUqoy3zR1AHXKKy49vkVHpKHAZTkMNQI7w24I9xrb+THiqSWggBHNgLKU7+Wzs6OB6OG0+oqak5OxdqSTpdVJJMaTSpHk7nyFYAZ8BgV9dbQ9RCMovoYlV3oJSjJETaWLS8JbQMya5p4wO90upJkA9unH7VYuznacW4SLS0sEjO0LxDW4DFpWRox5TBSWOpc4GxAxk3SCBUUKgCooCqoGAABgAAdBisMPC4UdpEiiWV/OkVFDN3nUwGT7691OghqIxjLoQq1LrbaXM1F7XWmcNOiN3pJmJh7RKFI6H4VryXovZYhD5VvFIJXnHmMyBuXHG35w6yGJXIATGcnbLd6obnnaJJIpIliflqXZDG7ujaF8pkIlcHSCQQu2CSI/iXyi2sB0nntJjPLELqcdN+aEAHtqhR4PRp7Fa5Pbudp6uy2PAlzJbtFf/N7SeXOCkTkH7WkhP7RWoix7dWEEUcYnJEaKgxFN0RQv6P1VR+1XbOS/AQJyrdSG5eoMzsPNLkbADqFGd9yTgVX65+J+j1UksvC7FrR0Sri3LZs6xL8p9kOjTN+rBJ+LACtC4+VqEfk7edj9oxxj/Ex+6ubUrLWiqXT5/TBew+5cbz5U7l/yUUMQ8WLyt/kH41XOJceubnaaeR1P5sEInvSMAH35rRpXeFUIe6kOFdT4qgDAAA8BsK+0pXQkKUpQClKUApSlAKUpQClKUApSlAKUpQClKUB9sP9bt/a34Cu/wBKVvaD+kYWu/qilKVfKJXu3f8Aqh/WX8GrifDusn6/8KUrL8Q900vD/fN2lKVjGyKUpQClKUApSlAKUpQH/9k="/>
          <p:cNvSpPr>
            <a:spLocks noChangeAspect="1" noChangeArrowheads="1"/>
          </p:cNvSpPr>
          <p:nvPr/>
        </p:nvSpPr>
        <p:spPr bwMode="auto">
          <a:xfrm>
            <a:off x="63500" y="-1039813"/>
            <a:ext cx="2143125" cy="2143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0386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Mores and Taboos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3886200" cy="2971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Mores</a:t>
            </a:r>
            <a:r>
              <a:rPr lang="en-US" dirty="0" smtClean="0"/>
              <a:t> – </a:t>
            </a:r>
          </a:p>
          <a:p>
            <a:pPr>
              <a:buNone/>
            </a:pPr>
            <a:r>
              <a:rPr lang="en-US" dirty="0" smtClean="0"/>
              <a:t>norms that do have moral importance for that society.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Taboo</a:t>
            </a:r>
            <a:r>
              <a:rPr lang="en-US" dirty="0" smtClean="0"/>
              <a:t> – </a:t>
            </a:r>
          </a:p>
          <a:p>
            <a:pPr>
              <a:buNone/>
            </a:pPr>
            <a:r>
              <a:rPr lang="en-US" dirty="0" smtClean="0"/>
              <a:t>the most serious violations of mores.</a:t>
            </a:r>
          </a:p>
          <a:p>
            <a:pPr lvl="1"/>
            <a:r>
              <a:rPr lang="en-US" dirty="0" smtClean="0"/>
              <a:t>Ex. Incest, pre-marital sex</a:t>
            </a:r>
            <a:endParaRPr lang="en-US" dirty="0"/>
          </a:p>
        </p:txBody>
      </p:sp>
      <p:pic>
        <p:nvPicPr>
          <p:cNvPr id="47110" name="Picture 6" descr="http://theinsanityreport.com/home/wp-content/uploads/2009/11/pledgeofallegi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24000"/>
            <a:ext cx="2936662" cy="1905000"/>
          </a:xfrm>
          <a:prstGeom prst="rect">
            <a:avLst/>
          </a:prstGeom>
          <a:noFill/>
        </p:spPr>
      </p:pic>
      <p:pic>
        <p:nvPicPr>
          <p:cNvPr id="49154" name="Picture 2" descr="http://www.independenttraveler.com/images/homepage/clothesbh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657600"/>
            <a:ext cx="3048000" cy="199813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343400" y="57912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appropriate to wear to school?</a:t>
            </a:r>
            <a:endParaRPr lang="en-US" dirty="0"/>
          </a:p>
        </p:txBody>
      </p:sp>
      <p:pic>
        <p:nvPicPr>
          <p:cNvPr id="49156" name="Picture 4" descr="http://tattoosdesignslive.com/img/ugly-tattoos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962400"/>
            <a:ext cx="2667000" cy="222412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" y="621166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cultures would this be a taboo in? (Hint: past or present)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these fit?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endParaRPr lang="en-US" sz="3200" dirty="0" smtClean="0">
              <a:solidFill>
                <a:srgbClr val="FFCC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3200" dirty="0" smtClean="0">
                <a:solidFill>
                  <a:srgbClr val="FFCC00"/>
                </a:solidFill>
              </a:rPr>
              <a:t>Spanking children</a:t>
            </a:r>
          </a:p>
          <a:p>
            <a:pPr>
              <a:lnSpc>
                <a:spcPct val="80000"/>
              </a:lnSpc>
              <a:defRPr/>
            </a:pPr>
            <a:r>
              <a:rPr lang="en-US" sz="3200" dirty="0" smtClean="0">
                <a:solidFill>
                  <a:srgbClr val="FFCC00"/>
                </a:solidFill>
              </a:rPr>
              <a:t>Reading the newspaper daily</a:t>
            </a:r>
          </a:p>
          <a:p>
            <a:pPr>
              <a:lnSpc>
                <a:spcPct val="80000"/>
              </a:lnSpc>
              <a:defRPr/>
            </a:pPr>
            <a:r>
              <a:rPr lang="en-US" sz="3200" dirty="0" smtClean="0">
                <a:solidFill>
                  <a:srgbClr val="FFCC00"/>
                </a:solidFill>
              </a:rPr>
              <a:t>Sleeping late</a:t>
            </a:r>
          </a:p>
          <a:p>
            <a:pPr>
              <a:lnSpc>
                <a:spcPct val="80000"/>
              </a:lnSpc>
              <a:defRPr/>
            </a:pPr>
            <a:r>
              <a:rPr lang="en-US" sz="3200" dirty="0" smtClean="0">
                <a:solidFill>
                  <a:srgbClr val="FFCC00"/>
                </a:solidFill>
              </a:rPr>
              <a:t>Recite “Pledge </a:t>
            </a:r>
            <a:r>
              <a:rPr lang="en-US" sz="3200" smtClean="0">
                <a:solidFill>
                  <a:srgbClr val="FFCC00"/>
                </a:solidFill>
              </a:rPr>
              <a:t>of Allegiance.”</a:t>
            </a:r>
            <a:endParaRPr lang="en-US" sz="3200" dirty="0" smtClean="0">
              <a:solidFill>
                <a:srgbClr val="FFCC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3200" dirty="0" smtClean="0">
                <a:solidFill>
                  <a:srgbClr val="FFCC00"/>
                </a:solidFill>
              </a:rPr>
              <a:t>Buying things/Shopping</a:t>
            </a:r>
          </a:p>
          <a:p>
            <a:endParaRPr lang="en-US" dirty="0"/>
          </a:p>
        </p:txBody>
      </p:sp>
      <p:pic>
        <p:nvPicPr>
          <p:cNvPr id="4" name="Content Placeholder 7" descr="taboo hai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609600"/>
            <a:ext cx="2416175" cy="1992313"/>
          </a:xfrm>
          <a:prstGeom prst="rect">
            <a:avLst/>
          </a:prstGeom>
        </p:spPr>
      </p:pic>
      <p:pic>
        <p:nvPicPr>
          <p:cNvPr id="5" name="Picture 10" descr="nazi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895600"/>
            <a:ext cx="175260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burning fla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048000"/>
            <a:ext cx="26130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7" descr="taboo hai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457200"/>
            <a:ext cx="2416175" cy="1992313"/>
          </a:xfrm>
          <a:prstGeom prst="rect">
            <a:avLst/>
          </a:prstGeom>
        </p:spPr>
      </p:pic>
      <p:pic>
        <p:nvPicPr>
          <p:cNvPr id="8" name="Picture 10" descr="nazi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743200"/>
            <a:ext cx="175260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burning fla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895600"/>
            <a:ext cx="26130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1"/>
            <a:ext cx="3505200" cy="3962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Laws</a:t>
            </a:r>
            <a:r>
              <a:rPr lang="en-US" dirty="0" smtClean="0"/>
              <a:t> – </a:t>
            </a:r>
          </a:p>
          <a:p>
            <a:pPr>
              <a:buNone/>
            </a:pPr>
            <a:r>
              <a:rPr lang="en-US" dirty="0" smtClean="0"/>
              <a:t>norms that are formally defined and enforced by officials.</a:t>
            </a:r>
          </a:p>
          <a:p>
            <a:pPr lvl="1"/>
            <a:r>
              <a:rPr lang="en-US" dirty="0" smtClean="0"/>
              <a:t>Legislating morality</a:t>
            </a:r>
          </a:p>
          <a:p>
            <a:pPr lvl="1"/>
            <a:r>
              <a:rPr lang="en-US" dirty="0" smtClean="0"/>
              <a:t>Most, if not all, taboos are made into law.</a:t>
            </a:r>
          </a:p>
          <a:p>
            <a:pPr lvl="1"/>
            <a:r>
              <a:rPr lang="en-US" dirty="0" smtClean="0"/>
              <a:t>Not all laws are mores</a:t>
            </a:r>
          </a:p>
          <a:p>
            <a:pPr lvl="2"/>
            <a:r>
              <a:rPr lang="en-US" dirty="0" smtClean="0"/>
              <a:t>Examples?</a:t>
            </a:r>
          </a:p>
          <a:p>
            <a:pPr lvl="2"/>
            <a:r>
              <a:rPr lang="en-US" dirty="0" smtClean="0"/>
              <a:t>Parking tickets</a:t>
            </a:r>
          </a:p>
        </p:txBody>
      </p:sp>
      <p:pic>
        <p:nvPicPr>
          <p:cNvPr id="50180" name="Picture 4" descr="http://sangrea.net/free-cartoons/law_devils-advoc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428999"/>
            <a:ext cx="4466412" cy="3429001"/>
          </a:xfrm>
          <a:prstGeom prst="rect">
            <a:avLst/>
          </a:prstGeom>
          <a:noFill/>
        </p:spPr>
      </p:pic>
      <p:pic>
        <p:nvPicPr>
          <p:cNvPr id="6" name="Picture 9" descr="felony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181600" y="609600"/>
            <a:ext cx="3124200" cy="234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91600" cy="7086600"/>
          </a:xfrm>
        </p:spPr>
        <p:txBody>
          <a:bodyPr>
            <a:normAutofit fontScale="62500" lnSpcReduction="20000"/>
          </a:bodyPr>
          <a:lstStyle/>
          <a:p>
            <a:pPr marL="550926" lvl="0" indent="-514350" hangingPunct="0">
              <a:buFont typeface="+mj-lt"/>
              <a:buAutoNum type="arabicPeriod"/>
            </a:pPr>
            <a:r>
              <a:rPr lang="en-US" sz="3200" dirty="0" smtClean="0"/>
              <a:t>A doctor. GP. He is addicted to drugs, and very nervous, aged 60</a:t>
            </a:r>
          </a:p>
          <a:p>
            <a:pPr marL="550926" lvl="0" indent="-514350" hangingPunct="0">
              <a:buFont typeface="+mj-lt"/>
              <a:buAutoNum type="arabicPeriod"/>
            </a:pPr>
            <a:r>
              <a:rPr lang="en-US" sz="3200" dirty="0" smtClean="0"/>
              <a:t>A black Minister, Protestant, Age 27</a:t>
            </a:r>
          </a:p>
          <a:p>
            <a:pPr marL="550926" lvl="0" indent="-514350" hangingPunct="0">
              <a:buFont typeface="+mj-lt"/>
              <a:buAutoNum type="arabicPeriod"/>
            </a:pPr>
            <a:r>
              <a:rPr lang="en-US" sz="3200" dirty="0" smtClean="0"/>
              <a:t>A prostitute, no parents. She is an excellent nurse. Has already saved a drowning child. Aged 36</a:t>
            </a:r>
          </a:p>
          <a:p>
            <a:pPr marL="550926" lvl="0" indent="-514350" hangingPunct="0">
              <a:buFont typeface="+mj-lt"/>
              <a:buAutoNum type="arabicPeriod"/>
            </a:pPr>
            <a:r>
              <a:rPr lang="en-US" sz="3200" dirty="0" smtClean="0"/>
              <a:t>A male criminal. Charged with murder. He is the only one capable of navigating the boat. Aged 37</a:t>
            </a:r>
          </a:p>
          <a:p>
            <a:pPr marL="550926" lvl="0" indent="-514350" hangingPunct="0">
              <a:buFont typeface="+mj-lt"/>
              <a:buAutoNum type="arabicPeriod"/>
            </a:pPr>
            <a:r>
              <a:rPr lang="en-US" sz="3200" dirty="0" smtClean="0"/>
              <a:t>A man mentally disturbed, who carries important government secrets in his head, aged 41</a:t>
            </a:r>
          </a:p>
          <a:p>
            <a:pPr marL="550926" lvl="0" indent="-514350" hangingPunct="0">
              <a:buFont typeface="+mj-lt"/>
              <a:buAutoNum type="arabicPeriod"/>
            </a:pPr>
            <a:r>
              <a:rPr lang="en-US" sz="3200" dirty="0" smtClean="0"/>
              <a:t>A salesman. He sells automatic washing machines. Member of the local Rotary Club. Aged 51.</a:t>
            </a:r>
          </a:p>
          <a:p>
            <a:pPr marL="550926" lvl="0" indent="-514350" hangingPunct="0">
              <a:buFont typeface="+mj-lt"/>
              <a:buAutoNum type="arabicPeriod"/>
            </a:pPr>
            <a:r>
              <a:rPr lang="en-US" sz="3200" dirty="0" smtClean="0"/>
              <a:t>A crippled boy, paralyzed since birth. He cannot use his hands, or do anything for himself, so must be fed by others. Aged 8.</a:t>
            </a:r>
          </a:p>
          <a:p>
            <a:pPr marL="550926" lvl="0" indent="-514350" hangingPunct="0">
              <a:buFont typeface="+mj-lt"/>
              <a:buAutoNum type="arabicPeriod"/>
            </a:pPr>
            <a:r>
              <a:rPr lang="en-US" sz="3200" dirty="0" smtClean="0"/>
              <a:t>A married couple. He is a construction worker, who drinks a lot. Aged 27.</a:t>
            </a:r>
          </a:p>
          <a:p>
            <a:pPr marL="550926" lvl="0" indent="-514350" hangingPunct="0">
              <a:buFont typeface="+mj-lt"/>
              <a:buAutoNum type="arabicPeriod"/>
            </a:pPr>
            <a:r>
              <a:rPr lang="en-US" sz="3200" dirty="0" smtClean="0"/>
              <a:t>She is a housewife with two children at home. Aged 23</a:t>
            </a:r>
          </a:p>
          <a:p>
            <a:pPr marL="550926" lvl="0" indent="-514350" hangingPunct="0">
              <a:buFont typeface="+mj-lt"/>
              <a:buAutoNum type="arabicPeriod"/>
            </a:pPr>
            <a:r>
              <a:rPr lang="en-US" sz="3200" dirty="0" smtClean="0"/>
              <a:t>A Jewish restaurant owner married with three children at home, aged 40.</a:t>
            </a:r>
          </a:p>
          <a:p>
            <a:pPr marL="550926" lvl="0" indent="-514350" hangingPunct="0">
              <a:buFont typeface="+mj-lt"/>
              <a:buAutoNum type="arabicPeriod"/>
            </a:pPr>
            <a:r>
              <a:rPr lang="en-US" sz="3200" dirty="0" smtClean="0"/>
              <a:t>A teacher considered one of the best in McKinney! Aged 34.</a:t>
            </a:r>
          </a:p>
          <a:p>
            <a:pPr marL="550926" lvl="0" indent="-514350" hangingPunct="0">
              <a:buFont typeface="+mj-lt"/>
              <a:buAutoNum type="arabicPeriod"/>
            </a:pPr>
            <a:r>
              <a:rPr lang="en-US" sz="3200" dirty="0" smtClean="0"/>
              <a:t>A Catholic Nun. Supervisor of girls’ school, Aged 46.</a:t>
            </a:r>
          </a:p>
          <a:p>
            <a:pPr marL="550926" lvl="0" indent="-514350" hangingPunct="0">
              <a:buFont typeface="+mj-lt"/>
              <a:buAutoNum type="arabicPeriod"/>
            </a:pPr>
            <a:r>
              <a:rPr lang="en-US" sz="3200" dirty="0" smtClean="0"/>
              <a:t>An unemployed man, formerly a professor of literature. He has a great sense of humor, showed courage in the last war, and was in a concentration camp for three years, aged 53. </a:t>
            </a:r>
          </a:p>
          <a:p>
            <a:pPr marL="550926" lvl="0" indent="-514350" hangingPunct="0">
              <a:buFont typeface="+mj-lt"/>
              <a:buAutoNum type="arabicPeriod"/>
            </a:pPr>
            <a:r>
              <a:rPr lang="en-US" sz="3200" dirty="0" smtClean="0"/>
              <a:t>A married couple deeply in love, but no children yet. Both Irish. He is studying to be a pharmacist. Aged 24. </a:t>
            </a:r>
          </a:p>
          <a:p>
            <a:pPr marL="550926" lvl="0" indent="-514350" hangingPunct="0">
              <a:buFont typeface="+mj-lt"/>
              <a:buAutoNum type="arabicPeriod"/>
            </a:pPr>
            <a:r>
              <a:rPr lang="en-US" sz="3200" dirty="0" smtClean="0"/>
              <a:t>She is a housewife, helps with a playgroup. Aged 21. </a:t>
            </a:r>
          </a:p>
          <a:p>
            <a:pPr marL="550926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Enforcing the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1148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Sanctions</a:t>
            </a:r>
            <a:r>
              <a:rPr lang="en-US" dirty="0" smtClean="0"/>
              <a:t> – </a:t>
            </a:r>
          </a:p>
          <a:p>
            <a:pPr>
              <a:buNone/>
            </a:pPr>
            <a:r>
              <a:rPr lang="en-US" dirty="0" smtClean="0"/>
              <a:t>rewards and punishments to encourage social norms.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Formal Sanctions </a:t>
            </a:r>
            <a:r>
              <a:rPr lang="en-US" dirty="0" smtClean="0"/>
              <a:t>– officially enforced sanctions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jud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19812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edal of honor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524000"/>
            <a:ext cx="2590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5486400"/>
            <a:ext cx="1336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chool punishmen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38100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Enforcing the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Informal Sanctions </a:t>
            </a:r>
            <a:r>
              <a:rPr lang="en-US" dirty="0" smtClean="0"/>
              <a:t>–</a:t>
            </a:r>
          </a:p>
          <a:p>
            <a:pPr>
              <a:buNone/>
            </a:pPr>
            <a:r>
              <a:rPr lang="en-US" dirty="0" smtClean="0"/>
              <a:t>sanctions applied by most members of the group.</a:t>
            </a:r>
          </a:p>
          <a:p>
            <a:endParaRPr lang="en-US" dirty="0"/>
          </a:p>
        </p:txBody>
      </p:sp>
      <p:pic>
        <p:nvPicPr>
          <p:cNvPr id="4" name="Content Placeholder 7" descr="Fran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22812" y="1143000"/>
            <a:ext cx="4421188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Values – The Basis for Norms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48768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Values</a:t>
            </a:r>
            <a:r>
              <a:rPr lang="en-US" dirty="0" smtClean="0"/>
              <a:t> – </a:t>
            </a:r>
          </a:p>
          <a:p>
            <a:pPr>
              <a:buNone/>
            </a:pPr>
            <a:r>
              <a:rPr lang="en-US" dirty="0" smtClean="0"/>
              <a:t>broad ideas about what is good that is shared by people in a society</a:t>
            </a:r>
          </a:p>
          <a:p>
            <a:pPr lvl="1"/>
            <a:r>
              <a:rPr lang="en-US" dirty="0" smtClean="0"/>
              <a:t>What are other values we share at Boyd? We share as Americans?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Do these values still prevail?</a:t>
            </a:r>
          </a:p>
          <a:p>
            <a:pPr lvl="1"/>
            <a:r>
              <a:rPr lang="en-US" dirty="0" smtClean="0"/>
              <a:t>Achievement and Success</a:t>
            </a:r>
          </a:p>
          <a:p>
            <a:pPr lvl="1"/>
            <a:r>
              <a:rPr lang="en-US" dirty="0" smtClean="0"/>
              <a:t>Activity and Work</a:t>
            </a:r>
          </a:p>
          <a:p>
            <a:pPr lvl="1"/>
            <a:r>
              <a:rPr lang="en-US" dirty="0" smtClean="0"/>
              <a:t>Efficiency and practicality</a:t>
            </a:r>
          </a:p>
          <a:p>
            <a:pPr lvl="1"/>
            <a:r>
              <a:rPr lang="en-US" dirty="0" smtClean="0"/>
              <a:t>Equality</a:t>
            </a:r>
          </a:p>
          <a:p>
            <a:pPr lvl="1"/>
            <a:r>
              <a:rPr lang="en-US" dirty="0" smtClean="0"/>
              <a:t>Democracy</a:t>
            </a:r>
          </a:p>
          <a:p>
            <a:pPr lvl="1"/>
            <a:r>
              <a:rPr lang="en-US" dirty="0" smtClean="0"/>
              <a:t>Group Superiority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success-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143000"/>
            <a:ext cx="2667000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efend-equalit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1062" y="3968750"/>
            <a:ext cx="1912938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On a sheet of paper…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List the 15 most important things in your life.</a:t>
            </a:r>
          </a:p>
          <a:p>
            <a:pPr lvl="1"/>
            <a:r>
              <a:rPr lang="en-US" dirty="0" smtClean="0"/>
              <a:t>Can be material and non-material (i.e. health)</a:t>
            </a:r>
          </a:p>
          <a:p>
            <a:pPr lvl="1"/>
            <a:r>
              <a:rPr lang="en-US" dirty="0" smtClean="0"/>
              <a:t>Please be honest.</a:t>
            </a:r>
          </a:p>
          <a:p>
            <a:r>
              <a:rPr lang="en-US" dirty="0" smtClean="0"/>
              <a:t>Rank your list 1 – 15 (1 being most important)</a:t>
            </a:r>
          </a:p>
          <a:p>
            <a:r>
              <a:rPr lang="en-US" dirty="0" smtClean="0"/>
              <a:t>I’m giving you $1,000 to spend on these.  You can put it all on one, or spread it out.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Activity - Values – The Basis for Norms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Who shares your values?</a:t>
            </a:r>
          </a:p>
          <a:p>
            <a:pPr algn="ctr">
              <a:buNone/>
            </a:pPr>
            <a:r>
              <a:rPr lang="en-US" dirty="0" smtClean="0"/>
              <a:t>Agree – By big window</a:t>
            </a:r>
          </a:p>
          <a:p>
            <a:pPr algn="ctr">
              <a:buNone/>
            </a:pPr>
            <a:r>
              <a:rPr lang="en-US" dirty="0" smtClean="0"/>
              <a:t>Disagree – By door</a:t>
            </a:r>
          </a:p>
          <a:p>
            <a:pPr algn="ctr">
              <a:buNone/>
            </a:pPr>
            <a:r>
              <a:rPr lang="en-US" dirty="0" smtClean="0"/>
              <a:t>Somewhat agree – By my desk</a:t>
            </a:r>
          </a:p>
          <a:p>
            <a:pPr algn="ctr">
              <a:buNone/>
            </a:pPr>
            <a:r>
              <a:rPr lang="en-US" dirty="0" smtClean="0"/>
              <a:t>Unsure – By lava lamp</a:t>
            </a:r>
          </a:p>
          <a:p>
            <a:pPr>
              <a:buNone/>
            </a:pPr>
            <a:endParaRPr lang="en-US" dirty="0" smtClean="0"/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Although we should not be unnecessarily cruel to animals, they were put on earth to serve human being.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The death penalty should be abolished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Men and women are not politically or intellectually equal because they are biologically different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There is too much violence and sex in the media, especially on television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There is too much freedom given to young, unmarried boys and girls today.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2 - 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 Beliefs and Material Culture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0" descr="MCj029093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416550"/>
            <a:ext cx="168116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9" descr="j02997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8600"/>
            <a:ext cx="1827213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Material Culture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495800"/>
          </a:xfrm>
        </p:spPr>
        <p:txBody>
          <a:bodyPr/>
          <a:lstStyle/>
          <a:p>
            <a:r>
              <a:rPr lang="en-US" sz="2800" dirty="0"/>
              <a:t>Things created by </a:t>
            </a:r>
            <a:r>
              <a:rPr lang="en-US" sz="2800" dirty="0" smtClean="0"/>
              <a:t>the members </a:t>
            </a:r>
            <a:r>
              <a:rPr lang="en-US" sz="2800" dirty="0"/>
              <a:t>of a </a:t>
            </a:r>
            <a:r>
              <a:rPr lang="en-US" sz="2800" dirty="0" smtClean="0"/>
              <a:t>society that have meaning</a:t>
            </a:r>
            <a:endParaRPr lang="en-US" sz="2800" dirty="0"/>
          </a:p>
          <a:p>
            <a:pPr lvl="1"/>
            <a:r>
              <a:rPr lang="en-US" sz="2400" dirty="0" smtClean="0"/>
              <a:t>How has the telephone changed in cultural meaning?</a:t>
            </a:r>
            <a:endParaRPr lang="en-US" sz="2400" dirty="0"/>
          </a:p>
        </p:txBody>
      </p:sp>
      <p:pic>
        <p:nvPicPr>
          <p:cNvPr id="3078" name="Picture 8" descr="j029718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162800" y="2362200"/>
            <a:ext cx="1811338" cy="1435100"/>
          </a:xfrm>
        </p:spPr>
      </p:pic>
      <p:pic>
        <p:nvPicPr>
          <p:cNvPr id="3079" name="Picture 12" descr="j015776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2286000"/>
            <a:ext cx="1795463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3" descr="j019553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4267200"/>
            <a:ext cx="1476375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5" descr="MCj0233951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304800"/>
            <a:ext cx="1600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7" descr="MCj0290774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6934200" y="4267200"/>
            <a:ext cx="2209800" cy="2195513"/>
          </a:xfrm>
        </p:spPr>
      </p:pic>
      <p:pic>
        <p:nvPicPr>
          <p:cNvPr id="3083" name="Picture 18" descr="j021685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0" y="4343400"/>
            <a:ext cx="1827213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Non-Material Culture</a:t>
            </a:r>
          </a:p>
        </p:txBody>
      </p:sp>
      <p:sp>
        <p:nvSpPr>
          <p:cNvPr id="4100" name="Content Placeholder 4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Symbols</a:t>
            </a:r>
          </a:p>
          <a:p>
            <a:r>
              <a:rPr lang="en-US" dirty="0"/>
              <a:t>Gestures</a:t>
            </a:r>
          </a:p>
          <a:p>
            <a:r>
              <a:rPr lang="en-US" dirty="0"/>
              <a:t>Norms</a:t>
            </a:r>
          </a:p>
          <a:p>
            <a:r>
              <a:rPr lang="en-US" dirty="0"/>
              <a:t>Values</a:t>
            </a:r>
          </a:p>
          <a:p>
            <a:r>
              <a:rPr lang="en-US" dirty="0"/>
              <a:t>Beliefs</a:t>
            </a:r>
          </a:p>
        </p:txBody>
      </p:sp>
      <p:pic>
        <p:nvPicPr>
          <p:cNvPr id="4101" name="Picture 5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745789"/>
            <a:ext cx="2508250" cy="211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star%20of%20david,%20american%20cemetary,%20normand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276600" y="1447800"/>
            <a:ext cx="2457450" cy="3276600"/>
          </a:xfrm>
          <a:prstGeom prst="rect">
            <a:avLst/>
          </a:prstGeom>
          <a:noFill/>
        </p:spPr>
      </p:pic>
      <p:pic>
        <p:nvPicPr>
          <p:cNvPr id="11" name="Picture 17" descr="cresc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724400"/>
            <a:ext cx="1660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1" descr="Bald_Eagle_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381000"/>
            <a:ext cx="157638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defend-equality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3192496"/>
            <a:ext cx="2023278" cy="305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Beliefs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r>
              <a:rPr lang="en-US" dirty="0" smtClean="0"/>
              <a:t>Ideas about the nature of reality</a:t>
            </a:r>
            <a:endParaRPr lang="en-US" dirty="0"/>
          </a:p>
        </p:txBody>
      </p:sp>
      <p:pic>
        <p:nvPicPr>
          <p:cNvPr id="2050" name="Picture 2" descr="http://www.product-reviews.net/wp-content/userimages/2008/01/man-on-ma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0"/>
            <a:ext cx="3124200" cy="1533699"/>
          </a:xfrm>
          <a:prstGeom prst="rect">
            <a:avLst/>
          </a:prstGeom>
          <a:noFill/>
        </p:spPr>
      </p:pic>
      <p:pic>
        <p:nvPicPr>
          <p:cNvPr id="2052" name="Picture 4" descr="http://www.ufocasebook.com/redbudillinois042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600200"/>
            <a:ext cx="3632199" cy="2179320"/>
          </a:xfrm>
          <a:prstGeom prst="rect">
            <a:avLst/>
          </a:prstGeom>
          <a:noFill/>
        </p:spPr>
      </p:pic>
      <p:pic>
        <p:nvPicPr>
          <p:cNvPr id="7" name="Picture 2" descr="flat_eart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971800"/>
            <a:ext cx="371678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ptolemai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3810000"/>
            <a:ext cx="33528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Ideal and Real Culture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Ideal culture </a:t>
            </a:r>
            <a:r>
              <a:rPr lang="en-US" dirty="0" smtClean="0"/>
              <a:t>– </a:t>
            </a:r>
          </a:p>
          <a:p>
            <a:pPr>
              <a:buNone/>
            </a:pPr>
            <a:r>
              <a:rPr lang="en-US" dirty="0" smtClean="0"/>
              <a:t>guidelines that group members claim to accept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Real Culture </a:t>
            </a:r>
            <a:r>
              <a:rPr lang="en-US" dirty="0" smtClean="0"/>
              <a:t>– </a:t>
            </a:r>
          </a:p>
          <a:p>
            <a:pPr>
              <a:buNone/>
            </a:pPr>
            <a:r>
              <a:rPr lang="en-US" dirty="0" smtClean="0"/>
              <a:t>actual behavior of group members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Cheating:</a:t>
            </a:r>
          </a:p>
          <a:p>
            <a:pPr>
              <a:buNone/>
            </a:pPr>
            <a:r>
              <a:rPr lang="en-US" dirty="0" smtClean="0"/>
              <a:t>Is this reflected in reality?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038600"/>
            <a:ext cx="275303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Write a report (1 page) about this exercise. How did cultural values play a role in your decisions?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2 - 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5 Cultural Diversity and Similarity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Social Categories </a:t>
            </a:r>
            <a:r>
              <a:rPr lang="en-US" dirty="0" smtClean="0"/>
              <a:t>– </a:t>
            </a:r>
          </a:p>
          <a:p>
            <a:pPr>
              <a:buNone/>
            </a:pPr>
            <a:r>
              <a:rPr lang="en-US" dirty="0" smtClean="0"/>
              <a:t>groupings of people that share common social characteristics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648200"/>
            <a:ext cx="523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066800"/>
            <a:ext cx="2706062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Subculture</a:t>
            </a:r>
            <a:r>
              <a:rPr lang="en-US" dirty="0" smtClean="0"/>
              <a:t> – </a:t>
            </a:r>
          </a:p>
          <a:p>
            <a:pPr>
              <a:buNone/>
            </a:pPr>
            <a:r>
              <a:rPr lang="en-US" dirty="0" smtClean="0"/>
              <a:t>Part of the mainstream culture, but different in many important respects</a:t>
            </a:r>
          </a:p>
          <a:p>
            <a:endParaRPr lang="en-US" dirty="0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6019800" y="6581775"/>
            <a:ext cx="1927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Chinatown in San Francisco</a:t>
            </a:r>
          </a:p>
        </p:txBody>
      </p:sp>
      <p:pic>
        <p:nvPicPr>
          <p:cNvPr id="5" name="Picture 7" descr="chinatow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067175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starwars1.jp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81000"/>
            <a:ext cx="2743200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Cultural Diversity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5410200" cy="4724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Counterculture</a:t>
            </a:r>
            <a:r>
              <a:rPr lang="en-US" dirty="0" smtClean="0"/>
              <a:t> – </a:t>
            </a:r>
          </a:p>
          <a:p>
            <a:pPr>
              <a:buNone/>
            </a:pPr>
            <a:r>
              <a:rPr lang="en-US" dirty="0" smtClean="0"/>
              <a:t>Deliberately opposed to dominant culture</a:t>
            </a:r>
          </a:p>
          <a:p>
            <a:pPr lvl="1"/>
            <a:r>
              <a:rPr lang="en-US" sz="2000" dirty="0" smtClean="0"/>
              <a:t>Would you avoid any of these people or would you be perfectly comfortable with them?</a:t>
            </a:r>
          </a:p>
          <a:p>
            <a:pPr lvl="1"/>
            <a:r>
              <a:rPr lang="en-US" sz="2000" dirty="0" smtClean="0"/>
              <a:t>Do people who dress this way still have an ability to shock?</a:t>
            </a:r>
          </a:p>
        </p:txBody>
      </p:sp>
      <p:pic>
        <p:nvPicPr>
          <p:cNvPr id="25604" name="Picture 3" descr="aaahippi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04800"/>
            <a:ext cx="2971800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pun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743200"/>
            <a:ext cx="2400300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 descr="che-guevar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886200"/>
            <a:ext cx="20574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 descr="dylan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886200"/>
            <a:ext cx="17795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Box 7"/>
          <p:cNvSpPr txBox="1">
            <a:spLocks noChangeArrowheads="1"/>
          </p:cNvSpPr>
          <p:nvPr/>
        </p:nvSpPr>
        <p:spPr bwMode="auto">
          <a:xfrm>
            <a:off x="1219200" y="65532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err="1"/>
              <a:t>Che</a:t>
            </a:r>
            <a:r>
              <a:rPr lang="en-US" sz="1800" dirty="0"/>
              <a:t> Guevara</a:t>
            </a:r>
          </a:p>
        </p:txBody>
      </p:sp>
      <p:sp>
        <p:nvSpPr>
          <p:cNvPr id="25609" name="TextBox 8"/>
          <p:cNvSpPr txBox="1">
            <a:spLocks noChangeArrowheads="1"/>
          </p:cNvSpPr>
          <p:nvPr/>
        </p:nvSpPr>
        <p:spPr bwMode="auto">
          <a:xfrm>
            <a:off x="4495800" y="6488113"/>
            <a:ext cx="1303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Bob Dylan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Cultural Universals –</a:t>
            </a:r>
          </a:p>
          <a:p>
            <a:pPr>
              <a:buNone/>
            </a:pPr>
            <a:r>
              <a:rPr lang="en-US" dirty="0" smtClean="0"/>
              <a:t>Thing that exist in all cultures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Cultural Particulars – </a:t>
            </a:r>
          </a:p>
          <a:p>
            <a:pPr>
              <a:buNone/>
            </a:pPr>
            <a:r>
              <a:rPr lang="en-US" dirty="0" smtClean="0"/>
              <a:t>Things unique to one culture in the way they carry out universals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2 - 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 – The Basis of Culture</a:t>
            </a:r>
            <a:endParaRPr lang="en-US" dirty="0"/>
          </a:p>
        </p:txBody>
      </p:sp>
      <p:pic>
        <p:nvPicPr>
          <p:cNvPr id="19458" name="Picture 2" descr="http://www.visittnt.com/india-travel-themes/gifs/india-culture-herit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3616036" cy="2286000"/>
          </a:xfrm>
          <a:prstGeom prst="rect">
            <a:avLst/>
          </a:prstGeom>
          <a:noFill/>
        </p:spPr>
      </p:pic>
      <p:pic>
        <p:nvPicPr>
          <p:cNvPr id="19460" name="Picture 4" descr="http://3.bp.blogspot.com/_hzRqLlVv0VI/TUcANwXXOGI/AAAAAAAAADU/WTTvozPP_rU/s1600/women-african-savanna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"/>
            <a:ext cx="1686094" cy="2515230"/>
          </a:xfrm>
          <a:prstGeom prst="rect">
            <a:avLst/>
          </a:prstGeom>
          <a:noFill/>
        </p:spPr>
      </p:pic>
      <p:pic>
        <p:nvPicPr>
          <p:cNvPr id="19462" name="Picture 6" descr="http://www.talk.edu/blog/wp-content/uploads/2011/08/american_flag_with_baseb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572000"/>
            <a:ext cx="2818637" cy="2057400"/>
          </a:xfrm>
          <a:prstGeom prst="rect">
            <a:avLst/>
          </a:prstGeom>
          <a:noFill/>
        </p:spPr>
      </p:pic>
      <p:pic>
        <p:nvPicPr>
          <p:cNvPr id="19464" name="Picture 8" descr="http://www.bakpakguide.com/europe/bm~pix/venice-ital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48200"/>
            <a:ext cx="2756169" cy="1828800"/>
          </a:xfrm>
          <a:prstGeom prst="rect">
            <a:avLst/>
          </a:prstGeom>
          <a:noFill/>
        </p:spPr>
      </p:pic>
      <p:pic>
        <p:nvPicPr>
          <p:cNvPr id="19466" name="Picture 10" descr="http://www.chinatownconnection.com/images/japanesegeish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4572000"/>
            <a:ext cx="2743200" cy="2057400"/>
          </a:xfrm>
          <a:prstGeom prst="rect">
            <a:avLst/>
          </a:prstGeom>
          <a:noFill/>
        </p:spPr>
      </p:pic>
      <p:pic>
        <p:nvPicPr>
          <p:cNvPr id="19468" name="Picture 12" descr="http://www.brazil-travel-guide.com/images/Tour-in-Brazil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0"/>
            <a:ext cx="3346425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Knowing Your Culture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305800" cy="5410200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The pen is mightier than _______.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Better safe than ________. 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It’s always darkest before the ________.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Don’t bite the hand that ______.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No news is ______.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If you can’t run with the big dogs ________.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A penny saved is a _______.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Children should be seen and not _______.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Better late than _______.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If I have seen further, it is because I have ________ 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and Society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4267200" cy="2819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Society</a:t>
            </a:r>
            <a:r>
              <a:rPr lang="en-US" dirty="0" smtClean="0"/>
              <a:t> – </a:t>
            </a:r>
          </a:p>
          <a:p>
            <a:pPr lvl="1"/>
            <a:r>
              <a:rPr lang="en-US" dirty="0" smtClean="0"/>
              <a:t>People who share a culture and territory</a:t>
            </a:r>
          </a:p>
          <a:p>
            <a:pPr lvl="1"/>
            <a:r>
              <a:rPr lang="en-US" dirty="0" smtClean="0"/>
              <a:t>Largest and most complex group</a:t>
            </a:r>
          </a:p>
          <a:p>
            <a:pPr lvl="1"/>
            <a:r>
              <a:rPr lang="en-US" dirty="0" smtClean="0"/>
              <a:t>Difference between industrial and information society?</a:t>
            </a:r>
            <a:endParaRPr lang="en-US" dirty="0" smtClean="0"/>
          </a:p>
        </p:txBody>
      </p:sp>
      <p:pic>
        <p:nvPicPr>
          <p:cNvPr id="23560" name="Picture 8" descr="http://legacy.mckinneyisd.net/Campuses/Boyd%20web%20pic%20shad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419600"/>
            <a:ext cx="3048000" cy="2038350"/>
          </a:xfrm>
          <a:prstGeom prst="rect">
            <a:avLst/>
          </a:prstGeom>
          <a:noFill/>
        </p:spPr>
      </p:pic>
      <p:pic>
        <p:nvPicPr>
          <p:cNvPr id="63490" name="Picture 2" descr="http://youinjapan.net/osaka/pics/osaka_castle_sakura_n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295400"/>
            <a:ext cx="3771900" cy="2514600"/>
          </a:xfrm>
          <a:prstGeom prst="rect">
            <a:avLst/>
          </a:prstGeom>
          <a:noFill/>
        </p:spPr>
      </p:pic>
      <p:pic>
        <p:nvPicPr>
          <p:cNvPr id="63492" name="Picture 4" descr="http://voices.nationalgeographic.com/files/2012/04/Outside-hut-EN2-950x6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038600"/>
            <a:ext cx="3771508" cy="2505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and Society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Culture</a:t>
            </a:r>
            <a:r>
              <a:rPr lang="en-US" dirty="0" smtClean="0"/>
              <a:t> –</a:t>
            </a:r>
          </a:p>
          <a:p>
            <a:pPr>
              <a:buNone/>
            </a:pPr>
            <a:r>
              <a:rPr lang="en-US" dirty="0" smtClean="0"/>
              <a:t>All the language, knowledge, values, customs, and physical objects shared by people in a society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1026" name="Picture 2" descr="http://i650.photobucket.com/albums/uu224/HER0EZ/pop-music-ne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066800"/>
            <a:ext cx="1825044" cy="1704976"/>
          </a:xfrm>
          <a:prstGeom prst="rect">
            <a:avLst/>
          </a:prstGeom>
          <a:noFill/>
        </p:spPr>
      </p:pic>
      <p:pic>
        <p:nvPicPr>
          <p:cNvPr id="1028" name="Picture 4" descr="http://cheap-fashion.us/wp-content/uploads/2011/08/between-fad-and-fash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295400"/>
            <a:ext cx="2672699" cy="2552700"/>
          </a:xfrm>
          <a:prstGeom prst="rect">
            <a:avLst/>
          </a:prstGeom>
          <a:noFill/>
        </p:spPr>
      </p:pic>
      <p:pic>
        <p:nvPicPr>
          <p:cNvPr id="1030" name="Picture 6" descr="http://www.lilithgallery.com/arthistory/popart/images/AndyWarhol-Installation-of-Campbells-Soup-Cans-19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038600"/>
            <a:ext cx="3564193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Cultural Relativism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4876800" cy="5715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Cultural relativism –</a:t>
            </a:r>
          </a:p>
          <a:p>
            <a:pPr lvl="1"/>
            <a:r>
              <a:rPr lang="en-US" dirty="0" smtClean="0"/>
              <a:t>assumes that no culture is “right” or “wrong”, and that it is impossible to make a value system to fit every culture.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11268" name="Picture 3" descr="cultural relativism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0" y="990600"/>
            <a:ext cx="39052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3480</TotalTime>
  <Words>2008</Words>
  <Application>Microsoft Office PowerPoint</Application>
  <PresentationFormat>On-screen Show (4:3)</PresentationFormat>
  <Paragraphs>275</Paragraphs>
  <Slides>44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Technic</vt:lpstr>
      <vt:lpstr>Chapter 2 - Culture</vt:lpstr>
      <vt:lpstr>Ethical Dilemma </vt:lpstr>
      <vt:lpstr>Slide 3</vt:lpstr>
      <vt:lpstr>Slide 4</vt:lpstr>
      <vt:lpstr>Chapter 2 - Culture</vt:lpstr>
      <vt:lpstr>Knowing Your Culture</vt:lpstr>
      <vt:lpstr>Culture and Society</vt:lpstr>
      <vt:lpstr>Culture and Society</vt:lpstr>
      <vt:lpstr>Cultural Relativism</vt:lpstr>
      <vt:lpstr>Cultural Diversity</vt:lpstr>
      <vt:lpstr>Culture and Society</vt:lpstr>
      <vt:lpstr>Chapter 2 - Culture</vt:lpstr>
      <vt:lpstr>Describe the function of these two. What social meaning do they have? Are they the same?</vt:lpstr>
      <vt:lpstr>Symbols</vt:lpstr>
      <vt:lpstr>Symbols</vt:lpstr>
      <vt:lpstr>Language</vt:lpstr>
      <vt:lpstr>Chevy Nova – Any reasons why this didn’t sell well in Spanish speaking countries?</vt:lpstr>
      <vt:lpstr>Language</vt:lpstr>
      <vt:lpstr>Language</vt:lpstr>
      <vt:lpstr>Language</vt:lpstr>
      <vt:lpstr>Chapter 2 - culture</vt:lpstr>
      <vt:lpstr>Cultural Norms: The Rules We Live By</vt:lpstr>
      <vt:lpstr>Cultural Norms: The Rules We Live By</vt:lpstr>
      <vt:lpstr>Cultural Norms</vt:lpstr>
      <vt:lpstr>Cultural Norms</vt:lpstr>
      <vt:lpstr>Folkways</vt:lpstr>
      <vt:lpstr>Mores and Taboos</vt:lpstr>
      <vt:lpstr>Where do these fit?</vt:lpstr>
      <vt:lpstr>Laws</vt:lpstr>
      <vt:lpstr>Enforcing the Rules</vt:lpstr>
      <vt:lpstr>Enforcing the Rules</vt:lpstr>
      <vt:lpstr>Values – The Basis for Norms</vt:lpstr>
      <vt:lpstr>On a sheet of paper…</vt:lpstr>
      <vt:lpstr>Activity - Values – The Basis for Norms</vt:lpstr>
      <vt:lpstr>Chapter 2 - culture</vt:lpstr>
      <vt:lpstr>Material Culture</vt:lpstr>
      <vt:lpstr>Non-Material Culture</vt:lpstr>
      <vt:lpstr>Beliefs</vt:lpstr>
      <vt:lpstr>Ideal and Real Culture</vt:lpstr>
      <vt:lpstr>Chapter 2 - culture</vt:lpstr>
      <vt:lpstr>Cultural Diversity</vt:lpstr>
      <vt:lpstr>Cultural Diversity</vt:lpstr>
      <vt:lpstr>Cultural Diversity</vt:lpstr>
      <vt:lpstr>Cultural Diversity</vt:lpstr>
    </vt:vector>
  </TitlesOfParts>
  <Company>McKinney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2 - Culture</dc:title>
  <dc:creator>misd</dc:creator>
  <cp:lastModifiedBy>Technology Services Group</cp:lastModifiedBy>
  <cp:revision>209</cp:revision>
  <dcterms:created xsi:type="dcterms:W3CDTF">2011-09-29T11:37:56Z</dcterms:created>
  <dcterms:modified xsi:type="dcterms:W3CDTF">2015-01-22T13:29:09Z</dcterms:modified>
</cp:coreProperties>
</file>