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85" r:id="rId2"/>
    <p:sldId id="286" r:id="rId3"/>
    <p:sldId id="263" r:id="rId4"/>
    <p:sldId id="266" r:id="rId5"/>
    <p:sldId id="265" r:id="rId6"/>
    <p:sldId id="280" r:id="rId7"/>
    <p:sldId id="256" r:id="rId8"/>
    <p:sldId id="258" r:id="rId9"/>
    <p:sldId id="259" r:id="rId10"/>
    <p:sldId id="260" r:id="rId11"/>
    <p:sldId id="261" r:id="rId12"/>
    <p:sldId id="262" r:id="rId13"/>
    <p:sldId id="269" r:id="rId14"/>
    <p:sldId id="268" r:id="rId15"/>
    <p:sldId id="270" r:id="rId16"/>
    <p:sldId id="295" r:id="rId17"/>
    <p:sldId id="271" r:id="rId18"/>
    <p:sldId id="272" r:id="rId19"/>
    <p:sldId id="273" r:id="rId20"/>
    <p:sldId id="274" r:id="rId21"/>
    <p:sldId id="298" r:id="rId22"/>
    <p:sldId id="275" r:id="rId23"/>
    <p:sldId id="297" r:id="rId24"/>
    <p:sldId id="277" r:id="rId25"/>
    <p:sldId id="287" r:id="rId26"/>
    <p:sldId id="303" r:id="rId27"/>
    <p:sldId id="288" r:id="rId28"/>
    <p:sldId id="290" r:id="rId29"/>
    <p:sldId id="291" r:id="rId30"/>
    <p:sldId id="292" r:id="rId31"/>
    <p:sldId id="294" r:id="rId32"/>
    <p:sldId id="299" r:id="rId33"/>
    <p:sldId id="300" r:id="rId34"/>
    <p:sldId id="301" r:id="rId35"/>
    <p:sldId id="302" r:id="rId36"/>
    <p:sldId id="281" r:id="rId37"/>
    <p:sldId id="282" r:id="rId38"/>
    <p:sldId id="283" r:id="rId39"/>
    <p:sldId id="284" r:id="rId40"/>
    <p:sldId id="28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95" autoAdjust="0"/>
  </p:normalViewPr>
  <p:slideViewPr>
    <p:cSldViewPr>
      <p:cViewPr varScale="1">
        <p:scale>
          <a:sx n="99" d="100"/>
          <a:sy n="99" d="100"/>
        </p:scale>
        <p:origin x="-12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CB73F-52D4-4B72-970D-7E8931BC1AD6}" type="datetimeFigureOut">
              <a:rPr lang="en-US" smtClean="0"/>
              <a:pPr/>
              <a:t>2/23/16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7E95E-1EDA-4672-8EB8-FA08223954F9}" type="slidenum">
              <a:rPr lang="en-US" smtClean="0"/>
              <a:pPr/>
              <a:t>‹#›</a:t>
            </a:fld>
            <a:endParaRPr lang="en-US"/>
          </a:p>
        </p:txBody>
      </p:sp>
    </p:spTree>
    <p:extLst>
      <p:ext uri="{BB962C8B-B14F-4D97-AF65-F5344CB8AC3E}">
        <p14:creationId xmlns:p14="http://schemas.microsoft.com/office/powerpoint/2010/main" val="4062378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A7E95E-1EDA-4672-8EB8-FA08223954F9}"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he like</a:t>
            </a:r>
            <a:r>
              <a:rPr lang="en-US" baseline="0" dirty="0" smtClean="0"/>
              <a:t> his job?  How can you tell?  What would control theory say about this?</a:t>
            </a:r>
            <a:endParaRPr lang="en-US" dirty="0"/>
          </a:p>
        </p:txBody>
      </p:sp>
      <p:sp>
        <p:nvSpPr>
          <p:cNvPr id="4" name="Slide Number Placeholder 3"/>
          <p:cNvSpPr>
            <a:spLocks noGrp="1"/>
          </p:cNvSpPr>
          <p:nvPr>
            <p:ph type="sldNum" sz="quarter" idx="10"/>
          </p:nvPr>
        </p:nvSpPr>
        <p:spPr/>
        <p:txBody>
          <a:bodyPr/>
          <a:lstStyle/>
          <a:p>
            <a:fld id="{D5A7E95E-1EDA-4672-8EB8-FA08223954F9}"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a:t>
            </a:r>
            <a:r>
              <a:rPr lang="en-US" baseline="0" dirty="0" smtClean="0"/>
              <a:t> p. 218</a:t>
            </a:r>
            <a:endParaRPr lang="en-US" dirty="0"/>
          </a:p>
        </p:txBody>
      </p:sp>
      <p:sp>
        <p:nvSpPr>
          <p:cNvPr id="4" name="Slide Number Placeholder 3"/>
          <p:cNvSpPr>
            <a:spLocks noGrp="1"/>
          </p:cNvSpPr>
          <p:nvPr>
            <p:ph type="sldNum" sz="quarter" idx="10"/>
          </p:nvPr>
        </p:nvSpPr>
        <p:spPr/>
        <p:txBody>
          <a:bodyPr/>
          <a:lstStyle/>
          <a:p>
            <a:fld id="{D5A7E95E-1EDA-4672-8EB8-FA08223954F9}" type="slidenum">
              <a:rPr lang="en-US" smtClean="0"/>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Corporate</a:t>
            </a:r>
            <a:r>
              <a:rPr lang="en-US" baseline="0" smtClean="0"/>
              <a:t> video</a:t>
            </a:r>
            <a:endParaRPr lang="en-US"/>
          </a:p>
        </p:txBody>
      </p:sp>
      <p:sp>
        <p:nvSpPr>
          <p:cNvPr id="4" name="Slide Number Placeholder 3"/>
          <p:cNvSpPr>
            <a:spLocks noGrp="1"/>
          </p:cNvSpPr>
          <p:nvPr>
            <p:ph type="sldNum" sz="quarter" idx="10"/>
          </p:nvPr>
        </p:nvSpPr>
        <p:spPr/>
        <p:txBody>
          <a:bodyPr/>
          <a:lstStyle/>
          <a:p>
            <a:fld id="{D5A7E95E-1EDA-4672-8EB8-FA08223954F9}"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6DA1D1D-E5DC-493E-B6FE-1116193FFE78}" type="datetimeFigureOut">
              <a:rPr lang="en-US" smtClean="0"/>
              <a:pPr/>
              <a:t>2/23/16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90DAD1B-31A9-4FAB-A70A-C82DFE2A5BC8}"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DA1D1D-E5DC-493E-B6FE-1116193FFE78}" type="datetimeFigureOut">
              <a:rPr lang="en-US" smtClean="0"/>
              <a:pPr/>
              <a:t>2/23/16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DAD1B-31A9-4FAB-A70A-C82DFE2A5BC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90DAD1B-31A9-4FAB-A70A-C82DFE2A5BC8}"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DA1D1D-E5DC-493E-B6FE-1116193FFE78}" type="datetimeFigureOut">
              <a:rPr lang="en-US" smtClean="0"/>
              <a:pPr/>
              <a:t>2/23/16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6DA1D1D-E5DC-493E-B6FE-1116193FFE78}" type="datetimeFigureOut">
              <a:rPr lang="en-US" smtClean="0"/>
              <a:pPr/>
              <a:t>2/23/16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90DAD1B-31A9-4FAB-A70A-C82DFE2A5BC8}"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6DA1D1D-E5DC-493E-B6FE-1116193FFE78}" type="datetimeFigureOut">
              <a:rPr lang="en-US" smtClean="0"/>
              <a:pPr/>
              <a:t>2/23/16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90DAD1B-31A9-4FAB-A70A-C82DFE2A5BC8}"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6DA1D1D-E5DC-493E-B6FE-1116193FFE78}" type="datetimeFigureOut">
              <a:rPr lang="en-US" smtClean="0"/>
              <a:pPr/>
              <a:t>2/23/16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DAD1B-31A9-4FAB-A70A-C82DFE2A5BC8}"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6DA1D1D-E5DC-493E-B6FE-1116193FFE78}" type="datetimeFigureOut">
              <a:rPr lang="en-US" smtClean="0"/>
              <a:pPr/>
              <a:t>2/23/16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90DAD1B-31A9-4FAB-A70A-C82DFE2A5BC8}"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DA1D1D-E5DC-493E-B6FE-1116193FFE78}" type="datetimeFigureOut">
              <a:rPr lang="en-US" smtClean="0"/>
              <a:pPr/>
              <a:t>2/23/16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90DAD1B-31A9-4FAB-A70A-C82DFE2A5B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6DA1D1D-E5DC-493E-B6FE-1116193FFE78}" type="datetimeFigureOut">
              <a:rPr lang="en-US" smtClean="0"/>
              <a:pPr/>
              <a:t>2/23/16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90DAD1B-31A9-4FAB-A70A-C82DFE2A5B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90DAD1B-31A9-4FAB-A70A-C82DFE2A5BC8}"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6DA1D1D-E5DC-493E-B6FE-1116193FFE78}" type="datetimeFigureOut">
              <a:rPr lang="en-US" smtClean="0"/>
              <a:pPr/>
              <a:t>2/23/16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90DAD1B-31A9-4FAB-A70A-C82DFE2A5BC8}"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6DA1D1D-E5DC-493E-B6FE-1116193FFE78}" type="datetimeFigureOut">
              <a:rPr lang="en-US" smtClean="0"/>
              <a:pPr/>
              <a:t>2/23/16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6DA1D1D-E5DC-493E-B6FE-1116193FFE78}" type="datetimeFigureOut">
              <a:rPr lang="en-US" smtClean="0"/>
              <a:pPr/>
              <a:t>2/23/16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90DAD1B-31A9-4FAB-A70A-C82DFE2A5BC8}"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hyperlink" Target="Ch%207%20-%20Deviance%20and%20Social%20Control%5CDeviance%20Introl%20Activities.doc" TargetMode="External"/><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ciology.about.com/od/Key-Theoretical-Concepts/fl/What-is-Social-Class-and-Why-Does-it-Matter.ht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pload.wikimedia.org/wikipedia/commons/5/54/US_incarceration_timeline-clean.svg" TargetMode="External"/><Relationship Id="rId3"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1 – The nature of deviance</a:t>
            </a:r>
            <a:endParaRPr lang="en-US" dirty="0"/>
          </a:p>
        </p:txBody>
      </p:sp>
      <p:sp>
        <p:nvSpPr>
          <p:cNvPr id="3" name="Title 2"/>
          <p:cNvSpPr>
            <a:spLocks noGrp="1"/>
          </p:cNvSpPr>
          <p:nvPr>
            <p:ph type="ctrTitle"/>
          </p:nvPr>
        </p:nvSpPr>
        <p:spPr/>
        <p:txBody>
          <a:bodyPr/>
          <a:lstStyle/>
          <a:p>
            <a:r>
              <a:rPr lang="en-US" dirty="0" smtClean="0"/>
              <a:t>Deviance and Social Control</a:t>
            </a:r>
            <a:br>
              <a:rPr lang="en-US" dirty="0" smtClean="0"/>
            </a:br>
            <a:r>
              <a:rPr lang="en-US" dirty="0" smtClean="0"/>
              <a:t>Ch 7</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Functionalism and Deviance</a:t>
            </a:r>
            <a:endParaRPr lang="en-US" dirty="0"/>
          </a:p>
        </p:txBody>
      </p:sp>
      <p:sp>
        <p:nvSpPr>
          <p:cNvPr id="3" name="Content Placeholder 2"/>
          <p:cNvSpPr>
            <a:spLocks noGrp="1"/>
          </p:cNvSpPr>
          <p:nvPr>
            <p:ph sz="quarter" idx="1"/>
          </p:nvPr>
        </p:nvSpPr>
        <p:spPr>
          <a:xfrm>
            <a:off x="301752" y="1527048"/>
            <a:ext cx="4498848" cy="4572000"/>
          </a:xfrm>
        </p:spPr>
        <p:txBody>
          <a:bodyPr/>
          <a:lstStyle/>
          <a:p>
            <a:r>
              <a:rPr lang="en-US" dirty="0" smtClean="0"/>
              <a:t>Imagine you must move (without researching) to live in Japan…</a:t>
            </a:r>
          </a:p>
          <a:p>
            <a:r>
              <a:rPr lang="en-US" dirty="0" smtClean="0"/>
              <a:t>Would you exhibit deviant behavior? Why or why not?</a:t>
            </a:r>
          </a:p>
          <a:p>
            <a:pPr lvl="1">
              <a:buNone/>
            </a:pPr>
            <a:endParaRPr lang="en-US" dirty="0" smtClean="0"/>
          </a:p>
          <a:p>
            <a:r>
              <a:rPr lang="en-US" dirty="0" smtClean="0">
                <a:solidFill>
                  <a:srgbClr val="FF0000"/>
                </a:solidFill>
              </a:rPr>
              <a:t>Anomie</a:t>
            </a:r>
            <a:r>
              <a:rPr lang="en-US" dirty="0" smtClean="0"/>
              <a:t> – social condition when norms are weak, conflicting, or absent.</a:t>
            </a:r>
          </a:p>
          <a:p>
            <a:pPr>
              <a:buNone/>
            </a:pPr>
            <a:endParaRPr lang="en-US" dirty="0" smtClean="0"/>
          </a:p>
        </p:txBody>
      </p:sp>
      <p:pic>
        <p:nvPicPr>
          <p:cNvPr id="4" name="Picture 2" descr="http://www.whitegadget.com/attachments/pc-wallpapers/72177d1314421641-cricket-cricket-images.jpg"/>
          <p:cNvPicPr>
            <a:picLocks noChangeAspect="1" noChangeArrowheads="1"/>
          </p:cNvPicPr>
          <p:nvPr/>
        </p:nvPicPr>
        <p:blipFill>
          <a:blip r:embed="rId2" cstate="print"/>
          <a:srcRect/>
          <a:stretch>
            <a:fillRect/>
          </a:stretch>
        </p:blipFill>
        <p:spPr bwMode="auto">
          <a:xfrm>
            <a:off x="4800600" y="1676400"/>
            <a:ext cx="4056928" cy="26670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Functionalism and Deviance</a:t>
            </a:r>
            <a:endParaRPr lang="en-US" dirty="0"/>
          </a:p>
        </p:txBody>
      </p:sp>
      <p:sp>
        <p:nvSpPr>
          <p:cNvPr id="3" name="Content Placeholder 2"/>
          <p:cNvSpPr>
            <a:spLocks noGrp="1"/>
          </p:cNvSpPr>
          <p:nvPr>
            <p:ph sz="quarter" idx="1"/>
          </p:nvPr>
        </p:nvSpPr>
        <p:spPr>
          <a:xfrm>
            <a:off x="301752" y="1527048"/>
            <a:ext cx="4575048" cy="4797552"/>
          </a:xfrm>
        </p:spPr>
        <p:txBody>
          <a:bodyPr>
            <a:normAutofit lnSpcReduction="10000"/>
          </a:bodyPr>
          <a:lstStyle/>
          <a:p>
            <a:r>
              <a:rPr lang="en-US" dirty="0" smtClean="0">
                <a:solidFill>
                  <a:srgbClr val="FF0000"/>
                </a:solidFill>
              </a:rPr>
              <a:t>Robert Merton’s Strain Theory</a:t>
            </a:r>
          </a:p>
          <a:p>
            <a:pPr lvl="1"/>
            <a:r>
              <a:rPr lang="en-US" dirty="0" smtClean="0"/>
              <a:t>Deviance is more likely when there is a </a:t>
            </a:r>
            <a:r>
              <a:rPr lang="en-US" b="1" u="sng" dirty="0" smtClean="0"/>
              <a:t>gap between cultural goals and the ability to achieve those goals</a:t>
            </a:r>
            <a:r>
              <a:rPr lang="en-US" dirty="0" smtClean="0"/>
              <a:t>.</a:t>
            </a:r>
          </a:p>
          <a:p>
            <a:pPr lvl="2"/>
            <a:r>
              <a:rPr lang="en-US" dirty="0" smtClean="0"/>
              <a:t>Examples of our cultural goals?</a:t>
            </a:r>
          </a:p>
          <a:p>
            <a:pPr lvl="2"/>
            <a:r>
              <a:rPr lang="en-US" dirty="0" smtClean="0"/>
              <a:t>What are legitimate means of attaining those goals?</a:t>
            </a:r>
          </a:p>
          <a:p>
            <a:r>
              <a:rPr lang="en-US" dirty="0" smtClean="0"/>
              <a:t>Conformity is when people accept both the means and the end goal.</a:t>
            </a:r>
          </a:p>
          <a:p>
            <a:pPr lvl="1">
              <a:buNone/>
            </a:pPr>
            <a:endParaRPr lang="en-US" dirty="0" smtClean="0"/>
          </a:p>
        </p:txBody>
      </p:sp>
      <p:pic>
        <p:nvPicPr>
          <p:cNvPr id="18434" name="Picture 2" descr="http://vator.tv/images/attachments/270411085518ceo.jpg"/>
          <p:cNvPicPr>
            <a:picLocks noChangeAspect="1" noChangeArrowheads="1"/>
          </p:cNvPicPr>
          <p:nvPr/>
        </p:nvPicPr>
        <p:blipFill>
          <a:blip r:embed="rId2" cstate="print"/>
          <a:srcRect/>
          <a:stretch>
            <a:fillRect/>
          </a:stretch>
        </p:blipFill>
        <p:spPr bwMode="auto">
          <a:xfrm>
            <a:off x="5943600" y="4267200"/>
            <a:ext cx="2768600" cy="2076450"/>
          </a:xfrm>
          <a:prstGeom prst="rect">
            <a:avLst/>
          </a:prstGeom>
          <a:noFill/>
        </p:spPr>
      </p:pic>
      <p:pic>
        <p:nvPicPr>
          <p:cNvPr id="18436" name="Picture 4" descr="http://0.tqn.com/d/beginnersinvest/1/0/0/L/saving-money-tips-stacks-of-dollars-cash.jpg"/>
          <p:cNvPicPr>
            <a:picLocks noChangeAspect="1" noChangeArrowheads="1"/>
          </p:cNvPicPr>
          <p:nvPr/>
        </p:nvPicPr>
        <p:blipFill>
          <a:blip r:embed="rId3" cstate="print"/>
          <a:srcRect/>
          <a:stretch>
            <a:fillRect/>
          </a:stretch>
        </p:blipFill>
        <p:spPr bwMode="auto">
          <a:xfrm>
            <a:off x="5867400" y="1828800"/>
            <a:ext cx="2943225" cy="2208961"/>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blinds(horizontal)">
                                      <p:cBhvr>
                                        <p:cTn id="17" dur="500"/>
                                        <p:tgtEl>
                                          <p:spTgt spid="184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8434"/>
                                        </p:tgtEl>
                                        <p:attrNameLst>
                                          <p:attrName>style.visibility</p:attrName>
                                        </p:attrNameLst>
                                      </p:cBhvr>
                                      <p:to>
                                        <p:strVal val="visible"/>
                                      </p:to>
                                    </p:set>
                                    <p:animEffect transition="in" filter="blinds(horizontal)">
                                      <p:cBhvr>
                                        <p:cTn id="30"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Functionalism and Deviance - Strain Theory</a:t>
            </a:r>
            <a:endParaRPr lang="en-US" dirty="0"/>
          </a:p>
        </p:txBody>
      </p:sp>
      <p:sp>
        <p:nvSpPr>
          <p:cNvPr id="3" name="Content Placeholder 2"/>
          <p:cNvSpPr>
            <a:spLocks noGrp="1"/>
          </p:cNvSpPr>
          <p:nvPr>
            <p:ph sz="quarter" idx="1"/>
          </p:nvPr>
        </p:nvSpPr>
        <p:spPr>
          <a:xfrm>
            <a:off x="301752" y="1527048"/>
            <a:ext cx="3432048" cy="4873752"/>
          </a:xfrm>
        </p:spPr>
        <p:txBody>
          <a:bodyPr>
            <a:normAutofit fontScale="85000" lnSpcReduction="20000"/>
          </a:bodyPr>
          <a:lstStyle/>
          <a:p>
            <a:r>
              <a:rPr lang="en-US" dirty="0" smtClean="0">
                <a:solidFill>
                  <a:srgbClr val="FF0000"/>
                </a:solidFill>
              </a:rPr>
              <a:t>Innovation</a:t>
            </a:r>
            <a:r>
              <a:rPr lang="en-US" dirty="0" smtClean="0"/>
              <a:t> – accepting the goal, but using illegal means to achieve it.</a:t>
            </a:r>
          </a:p>
          <a:p>
            <a:r>
              <a:rPr lang="en-US" dirty="0" smtClean="0">
                <a:solidFill>
                  <a:srgbClr val="FF0000"/>
                </a:solidFill>
              </a:rPr>
              <a:t>Ritualism</a:t>
            </a:r>
            <a:r>
              <a:rPr lang="en-US" dirty="0" smtClean="0"/>
              <a:t> – Rejects the goal, but continues using legitimate means</a:t>
            </a:r>
          </a:p>
          <a:p>
            <a:r>
              <a:rPr lang="en-US" dirty="0" smtClean="0">
                <a:solidFill>
                  <a:srgbClr val="FF0000"/>
                </a:solidFill>
              </a:rPr>
              <a:t>Retreatism</a:t>
            </a:r>
            <a:r>
              <a:rPr lang="en-US" dirty="0" smtClean="0"/>
              <a:t> – Rejects both the goal and the means.</a:t>
            </a:r>
          </a:p>
          <a:p>
            <a:r>
              <a:rPr lang="en-US" dirty="0" smtClean="0">
                <a:solidFill>
                  <a:srgbClr val="FF0000"/>
                </a:solidFill>
              </a:rPr>
              <a:t>Rebellion</a:t>
            </a:r>
            <a:r>
              <a:rPr lang="en-US" dirty="0" smtClean="0"/>
              <a:t> – rejects both success and the approved means to achieve it.  Substitute new goals and means.</a:t>
            </a:r>
          </a:p>
        </p:txBody>
      </p:sp>
      <p:pic>
        <p:nvPicPr>
          <p:cNvPr id="4" name="Picture 2" descr="http://www.amitbhawani.com/blog/Images/L/Laptop-Computer-Theif.jpg"/>
          <p:cNvPicPr>
            <a:picLocks noChangeAspect="1" noChangeArrowheads="1"/>
          </p:cNvPicPr>
          <p:nvPr/>
        </p:nvPicPr>
        <p:blipFill>
          <a:blip r:embed="rId2" cstate="print"/>
          <a:srcRect/>
          <a:stretch>
            <a:fillRect/>
          </a:stretch>
        </p:blipFill>
        <p:spPr bwMode="auto">
          <a:xfrm>
            <a:off x="3657600" y="1447800"/>
            <a:ext cx="2804193" cy="1900018"/>
          </a:xfrm>
          <a:prstGeom prst="rect">
            <a:avLst/>
          </a:prstGeom>
          <a:noFill/>
        </p:spPr>
      </p:pic>
      <p:pic>
        <p:nvPicPr>
          <p:cNvPr id="5" name="Picture 4" descr="http://work.lifegoesstrong.com/sites/default/files/gallery/photos/quit_job_bored.jpg"/>
          <p:cNvPicPr>
            <a:picLocks noChangeAspect="1" noChangeArrowheads="1"/>
          </p:cNvPicPr>
          <p:nvPr/>
        </p:nvPicPr>
        <p:blipFill>
          <a:blip r:embed="rId3" cstate="print"/>
          <a:srcRect/>
          <a:stretch>
            <a:fillRect/>
          </a:stretch>
        </p:blipFill>
        <p:spPr bwMode="auto">
          <a:xfrm>
            <a:off x="3505200" y="3429000"/>
            <a:ext cx="2743199" cy="1828800"/>
          </a:xfrm>
          <a:prstGeom prst="rect">
            <a:avLst/>
          </a:prstGeom>
          <a:noFill/>
        </p:spPr>
      </p:pic>
      <p:pic>
        <p:nvPicPr>
          <p:cNvPr id="6" name="Picture 6" descr="http://webspace.webring.com/people/sx/xmoonies/welcometojonestown.jpg"/>
          <p:cNvPicPr>
            <a:picLocks noChangeAspect="1" noChangeArrowheads="1"/>
          </p:cNvPicPr>
          <p:nvPr/>
        </p:nvPicPr>
        <p:blipFill>
          <a:blip r:embed="rId4" cstate="print"/>
          <a:srcRect/>
          <a:stretch>
            <a:fillRect/>
          </a:stretch>
        </p:blipFill>
        <p:spPr bwMode="auto">
          <a:xfrm>
            <a:off x="6507126" y="1447800"/>
            <a:ext cx="2636874" cy="1828800"/>
          </a:xfrm>
          <a:prstGeom prst="rect">
            <a:avLst/>
          </a:prstGeom>
          <a:noFill/>
        </p:spPr>
      </p:pic>
      <p:pic>
        <p:nvPicPr>
          <p:cNvPr id="7" name="Picture 8" descr="http://www.nostate.com/wordpress/wp-content/uploads/2008/11/rebellion.jpg"/>
          <p:cNvPicPr>
            <a:picLocks noChangeAspect="1" noChangeArrowheads="1"/>
          </p:cNvPicPr>
          <p:nvPr/>
        </p:nvPicPr>
        <p:blipFill>
          <a:blip r:embed="rId5" cstate="print"/>
          <a:srcRect l="10256" t="8194" r="10256" b="6259"/>
          <a:stretch>
            <a:fillRect/>
          </a:stretch>
        </p:blipFill>
        <p:spPr bwMode="auto">
          <a:xfrm>
            <a:off x="6400800" y="3355258"/>
            <a:ext cx="2590800" cy="3426542"/>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linds(horizont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Goals	</a:t>
            </a:r>
            <a:endParaRPr lang="en-US" dirty="0"/>
          </a:p>
        </p:txBody>
      </p:sp>
      <p:sp>
        <p:nvSpPr>
          <p:cNvPr id="8" name="Text Placeholder 7"/>
          <p:cNvSpPr>
            <a:spLocks noGrp="1"/>
          </p:cNvSpPr>
          <p:nvPr>
            <p:ph type="body" sz="half" idx="3"/>
          </p:nvPr>
        </p:nvSpPr>
        <p:spPr/>
        <p:txBody>
          <a:bodyPr/>
          <a:lstStyle/>
          <a:p>
            <a:r>
              <a:rPr lang="en-US" dirty="0" smtClean="0"/>
              <a:t>Means</a:t>
            </a:r>
            <a:endParaRPr lang="en-US" dirty="0"/>
          </a:p>
        </p:txBody>
      </p:sp>
      <p:sp>
        <p:nvSpPr>
          <p:cNvPr id="7" name="Content Placeholder 6"/>
          <p:cNvSpPr>
            <a:spLocks noGrp="1"/>
          </p:cNvSpPr>
          <p:nvPr>
            <p:ph sz="quarter" idx="2"/>
          </p:nvPr>
        </p:nvSpPr>
        <p:spPr>
          <a:xfrm>
            <a:off x="301752" y="2471383"/>
            <a:ext cx="3889248" cy="3929418"/>
          </a:xfrm>
        </p:spPr>
        <p:txBody>
          <a:bodyPr>
            <a:normAutofit fontScale="70000" lnSpcReduction="20000"/>
          </a:bodyPr>
          <a:lstStyle/>
          <a:p>
            <a:pPr>
              <a:buNone/>
            </a:pPr>
            <a:r>
              <a:rPr lang="en-US" sz="2500" dirty="0" smtClean="0"/>
              <a:t>+			</a:t>
            </a:r>
          </a:p>
          <a:p>
            <a:pPr>
              <a:buNone/>
            </a:pPr>
            <a:r>
              <a:rPr lang="en-US" sz="2500" dirty="0" smtClean="0"/>
              <a:t>			Conformity</a:t>
            </a:r>
          </a:p>
          <a:p>
            <a:pPr>
              <a:buNone/>
            </a:pPr>
            <a:endParaRPr lang="en-US" sz="2500" dirty="0" smtClean="0"/>
          </a:p>
          <a:p>
            <a:pPr>
              <a:buNone/>
            </a:pPr>
            <a:r>
              <a:rPr lang="en-US" sz="2500" dirty="0" smtClean="0"/>
              <a:t>+			</a:t>
            </a:r>
          </a:p>
          <a:p>
            <a:pPr>
              <a:buNone/>
            </a:pPr>
            <a:r>
              <a:rPr lang="en-US" sz="2500" dirty="0" smtClean="0"/>
              <a:t>			Innovation</a:t>
            </a:r>
          </a:p>
          <a:p>
            <a:pPr>
              <a:buNone/>
            </a:pPr>
            <a:endParaRPr lang="en-US" sz="2500" dirty="0" smtClean="0"/>
          </a:p>
          <a:p>
            <a:pPr>
              <a:buNone/>
            </a:pPr>
            <a:r>
              <a:rPr lang="en-US" sz="2500" dirty="0" smtClean="0"/>
              <a:t>-			</a:t>
            </a:r>
          </a:p>
          <a:p>
            <a:pPr>
              <a:buNone/>
            </a:pPr>
            <a:r>
              <a:rPr lang="en-US" sz="2500" dirty="0" smtClean="0"/>
              <a:t>			Ritualism</a:t>
            </a:r>
          </a:p>
          <a:p>
            <a:pPr>
              <a:buNone/>
            </a:pPr>
            <a:endParaRPr lang="en-US" sz="2500" dirty="0" smtClean="0"/>
          </a:p>
          <a:p>
            <a:pPr>
              <a:buNone/>
            </a:pPr>
            <a:r>
              <a:rPr lang="en-US" sz="2500" dirty="0" smtClean="0"/>
              <a:t>-			</a:t>
            </a:r>
          </a:p>
          <a:p>
            <a:pPr>
              <a:buNone/>
            </a:pPr>
            <a:r>
              <a:rPr lang="en-US" sz="2500" dirty="0" smtClean="0"/>
              <a:t>			</a:t>
            </a:r>
            <a:r>
              <a:rPr lang="en-US" sz="2500" dirty="0" err="1" smtClean="0"/>
              <a:t>Retreatism</a:t>
            </a:r>
            <a:endParaRPr lang="en-US" sz="2500" dirty="0" smtClean="0"/>
          </a:p>
          <a:p>
            <a:pPr>
              <a:buNone/>
            </a:pPr>
            <a:endParaRPr lang="en-US" sz="2500" dirty="0" smtClean="0"/>
          </a:p>
          <a:p>
            <a:pPr>
              <a:buNone/>
            </a:pPr>
            <a:r>
              <a:rPr lang="en-US" sz="2500" dirty="0" smtClean="0"/>
              <a:t>+/-		</a:t>
            </a:r>
          </a:p>
          <a:p>
            <a:pPr>
              <a:buNone/>
            </a:pPr>
            <a:r>
              <a:rPr lang="en-US" sz="2500" dirty="0" smtClean="0"/>
              <a:t>	`		Rebellion</a:t>
            </a:r>
          </a:p>
          <a:p>
            <a:pPr>
              <a:buNone/>
            </a:pPr>
            <a:endParaRPr lang="en-US" dirty="0"/>
          </a:p>
        </p:txBody>
      </p:sp>
      <p:sp>
        <p:nvSpPr>
          <p:cNvPr id="9" name="Content Placeholder 8"/>
          <p:cNvSpPr>
            <a:spLocks noGrp="1"/>
          </p:cNvSpPr>
          <p:nvPr>
            <p:ph sz="quarter" idx="4"/>
          </p:nvPr>
        </p:nvSpPr>
        <p:spPr/>
        <p:txBody>
          <a:bodyPr>
            <a:normAutofit fontScale="92500" lnSpcReduction="10000"/>
          </a:bodyPr>
          <a:lstStyle/>
          <a:p>
            <a:pPr>
              <a:buNone/>
            </a:pPr>
            <a:r>
              <a:rPr lang="en-US" dirty="0" smtClean="0"/>
              <a:t>+</a:t>
            </a:r>
          </a:p>
          <a:p>
            <a:pPr>
              <a:buNone/>
            </a:pPr>
            <a:endParaRPr lang="en-US" dirty="0" smtClean="0"/>
          </a:p>
          <a:p>
            <a:pPr>
              <a:buNone/>
            </a:pPr>
            <a:r>
              <a:rPr lang="en-US" dirty="0" smtClean="0"/>
              <a:t>-</a:t>
            </a:r>
          </a:p>
          <a:p>
            <a:pPr>
              <a:buNone/>
            </a:pPr>
            <a:endParaRPr lang="en-US" dirty="0" smtClean="0"/>
          </a:p>
          <a:p>
            <a:pPr>
              <a:buNone/>
            </a:pPr>
            <a:r>
              <a:rPr lang="en-US" dirty="0" smtClean="0"/>
              <a:t>+</a:t>
            </a:r>
          </a:p>
          <a:p>
            <a:pPr>
              <a:buNone/>
            </a:pPr>
            <a:endParaRPr lang="en-US" dirty="0" smtClean="0"/>
          </a:p>
          <a:p>
            <a:pPr>
              <a:buNone/>
            </a:pPr>
            <a:r>
              <a:rPr lang="en-US" dirty="0" smtClean="0"/>
              <a:t>-</a:t>
            </a:r>
          </a:p>
          <a:p>
            <a:pPr>
              <a:buNone/>
            </a:pPr>
            <a:endParaRPr lang="en-US" dirty="0" smtClean="0"/>
          </a:p>
          <a:p>
            <a:pPr>
              <a:buNone/>
            </a:pPr>
            <a:r>
              <a:rPr lang="en-US" dirty="0" smtClean="0"/>
              <a:t>+/-</a:t>
            </a:r>
            <a:endParaRPr lang="en-US" dirty="0"/>
          </a:p>
        </p:txBody>
      </p:sp>
      <p:sp>
        <p:nvSpPr>
          <p:cNvPr id="2" name="Title 1"/>
          <p:cNvSpPr>
            <a:spLocks noGrp="1"/>
          </p:cNvSpPr>
          <p:nvPr>
            <p:ph type="title"/>
          </p:nvPr>
        </p:nvSpPr>
        <p:spPr/>
        <p:txBody>
          <a:bodyPr/>
          <a:lstStyle/>
          <a:p>
            <a:r>
              <a:rPr lang="en-US" dirty="0" smtClean="0"/>
              <a:t>Functionalism and Deviance - Strain Theory</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blinds(horizontal)">
                                      <p:cBhvr>
                                        <p:cTn id="17" dur="500"/>
                                        <p:tgtEl>
                                          <p:spTgt spid="7">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10" end="10"/>
                                            </p:txEl>
                                          </p:spTgt>
                                        </p:tgtEl>
                                        <p:attrNameLst>
                                          <p:attrName>style.visibility</p:attrName>
                                        </p:attrNameLst>
                                      </p:cBhvr>
                                      <p:to>
                                        <p:strVal val="visible"/>
                                      </p:to>
                                    </p:set>
                                    <p:animEffect transition="in" filter="blinds(horizontal)">
                                      <p:cBhvr>
                                        <p:cTn id="22" dur="500"/>
                                        <p:tgtEl>
                                          <p:spTgt spid="7">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13" end="13"/>
                                            </p:txEl>
                                          </p:spTgt>
                                        </p:tgtEl>
                                        <p:attrNameLst>
                                          <p:attrName>style.visibility</p:attrName>
                                        </p:attrNameLst>
                                      </p:cBhvr>
                                      <p:to>
                                        <p:strVal val="visible"/>
                                      </p:to>
                                    </p:set>
                                    <p:animEffect transition="in" filter="blinds(horizontal)">
                                      <p:cBhvr>
                                        <p:cTn id="27"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Functionalism and Deviance</a:t>
            </a:r>
            <a:endParaRPr lang="en-US" dirty="0"/>
          </a:p>
        </p:txBody>
      </p:sp>
      <p:sp>
        <p:nvSpPr>
          <p:cNvPr id="3" name="Content Placeholder 2"/>
          <p:cNvSpPr>
            <a:spLocks noGrp="1"/>
          </p:cNvSpPr>
          <p:nvPr>
            <p:ph sz="quarter" idx="1"/>
          </p:nvPr>
        </p:nvSpPr>
        <p:spPr>
          <a:xfrm>
            <a:off x="301752" y="1527048"/>
            <a:ext cx="4575048" cy="4572000"/>
          </a:xfrm>
        </p:spPr>
        <p:txBody>
          <a:bodyPr/>
          <a:lstStyle/>
          <a:p>
            <a:r>
              <a:rPr lang="en-US" dirty="0" smtClean="0">
                <a:solidFill>
                  <a:srgbClr val="FF0000"/>
                </a:solidFill>
              </a:rPr>
              <a:t>Travis </a:t>
            </a:r>
            <a:r>
              <a:rPr lang="en-US" dirty="0" err="1" smtClean="0">
                <a:solidFill>
                  <a:srgbClr val="FF0000"/>
                </a:solidFill>
              </a:rPr>
              <a:t>Hirschi’s</a:t>
            </a:r>
            <a:r>
              <a:rPr lang="en-US" dirty="0" smtClean="0">
                <a:solidFill>
                  <a:srgbClr val="FF0000"/>
                </a:solidFill>
              </a:rPr>
              <a:t> Control Theory</a:t>
            </a:r>
          </a:p>
          <a:p>
            <a:pPr lvl="1"/>
            <a:r>
              <a:rPr lang="en-US" dirty="0" smtClean="0"/>
              <a:t>Deviance correlates to the </a:t>
            </a:r>
            <a:r>
              <a:rPr lang="en-US" b="1" u="sng" dirty="0" smtClean="0"/>
              <a:t>strength of the bond between the individual and society</a:t>
            </a:r>
          </a:p>
          <a:p>
            <a:pPr lvl="2"/>
            <a:r>
              <a:rPr lang="en-US" dirty="0" smtClean="0"/>
              <a:t>The stronger the bond is, the more conformity there is</a:t>
            </a:r>
          </a:p>
          <a:p>
            <a:pPr lvl="2"/>
            <a:r>
              <a:rPr lang="en-US" dirty="0" smtClean="0"/>
              <a:t>People conform in order to “save face”</a:t>
            </a:r>
          </a:p>
          <a:p>
            <a:pPr lvl="1"/>
            <a:endParaRPr lang="en-US" dirty="0"/>
          </a:p>
        </p:txBody>
      </p:sp>
      <p:pic>
        <p:nvPicPr>
          <p:cNvPr id="4" name="Picture 2" descr="http://www.cartoonstock.com/newscartoons/cartoonists/jdi/lowres/jdin271l.jpg"/>
          <p:cNvPicPr>
            <a:picLocks noChangeAspect="1" noChangeArrowheads="1"/>
          </p:cNvPicPr>
          <p:nvPr/>
        </p:nvPicPr>
        <p:blipFill>
          <a:blip r:embed="rId2" cstate="print"/>
          <a:srcRect/>
          <a:stretch>
            <a:fillRect/>
          </a:stretch>
        </p:blipFill>
        <p:spPr bwMode="auto">
          <a:xfrm>
            <a:off x="4800600" y="1676400"/>
            <a:ext cx="3810000" cy="33147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Social Bonds</a:t>
            </a:r>
            <a:endParaRPr lang="en-US" dirty="0"/>
          </a:p>
        </p:txBody>
      </p:sp>
      <p:sp>
        <p:nvSpPr>
          <p:cNvPr id="3" name="Content Placeholder 2"/>
          <p:cNvSpPr>
            <a:spLocks noGrp="1"/>
          </p:cNvSpPr>
          <p:nvPr>
            <p:ph sz="quarter" idx="1"/>
          </p:nvPr>
        </p:nvSpPr>
        <p:spPr>
          <a:xfrm>
            <a:off x="228600" y="1371600"/>
            <a:ext cx="4346448" cy="5102352"/>
          </a:xfrm>
        </p:spPr>
        <p:txBody>
          <a:bodyPr>
            <a:normAutofit/>
          </a:bodyPr>
          <a:lstStyle/>
          <a:p>
            <a:r>
              <a:rPr lang="en-US" dirty="0" smtClean="0"/>
              <a:t>Attachment</a:t>
            </a:r>
          </a:p>
          <a:p>
            <a:pPr lvl="1"/>
            <a:r>
              <a:rPr lang="en-US" dirty="0" smtClean="0"/>
              <a:t>Conformity strength of ties to things like family, school, friends,  churches etc…</a:t>
            </a:r>
          </a:p>
          <a:p>
            <a:pPr lvl="1"/>
            <a:r>
              <a:rPr lang="en-US" dirty="0" smtClean="0"/>
              <a:t>How strong are your ties?</a:t>
            </a:r>
          </a:p>
          <a:p>
            <a:r>
              <a:rPr lang="en-US" dirty="0" smtClean="0"/>
              <a:t>Commitment</a:t>
            </a:r>
          </a:p>
          <a:p>
            <a:pPr lvl="1"/>
            <a:r>
              <a:rPr lang="en-US" dirty="0" smtClean="0"/>
              <a:t>A stronger commitment to the goal will lead to stronger conformity</a:t>
            </a:r>
          </a:p>
          <a:p>
            <a:pPr lvl="1"/>
            <a:r>
              <a:rPr lang="en-US" dirty="0" smtClean="0"/>
              <a:t>Do you believe your hard work will pay off?</a:t>
            </a:r>
          </a:p>
        </p:txBody>
      </p:sp>
      <p:pic>
        <p:nvPicPr>
          <p:cNvPr id="14338" name="Picture 2" descr="http://img.ehowcdn.com/article-page-main/ehow/images/a08/47/p2/signs-attachment-problems-elementary-school-800x800.jpg"/>
          <p:cNvPicPr>
            <a:picLocks noChangeAspect="1" noChangeArrowheads="1"/>
          </p:cNvPicPr>
          <p:nvPr/>
        </p:nvPicPr>
        <p:blipFill>
          <a:blip r:embed="rId2" cstate="print"/>
          <a:srcRect/>
          <a:stretch>
            <a:fillRect/>
          </a:stretch>
        </p:blipFill>
        <p:spPr bwMode="auto">
          <a:xfrm>
            <a:off x="5486400" y="1371600"/>
            <a:ext cx="2260022" cy="2209800"/>
          </a:xfrm>
          <a:prstGeom prst="rect">
            <a:avLst/>
          </a:prstGeom>
          <a:noFill/>
        </p:spPr>
      </p:pic>
      <p:pic>
        <p:nvPicPr>
          <p:cNvPr id="14340" name="Picture 4" descr="http://3.bp.blogspot.com/_aAdt30XKCTs/S1YqZ7xPFuI/AAAAAAAAAmo/Tmi9nvp0Q6I/s320/Committment.jpg"/>
          <p:cNvPicPr>
            <a:picLocks noChangeAspect="1" noChangeArrowheads="1"/>
          </p:cNvPicPr>
          <p:nvPr/>
        </p:nvPicPr>
        <p:blipFill>
          <a:blip r:embed="rId3" cstate="print"/>
          <a:srcRect/>
          <a:stretch>
            <a:fillRect/>
          </a:stretch>
        </p:blipFill>
        <p:spPr bwMode="auto">
          <a:xfrm>
            <a:off x="4953000" y="3733800"/>
            <a:ext cx="3276600" cy="246400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4340"/>
                                        </p:tgtEl>
                                        <p:attrNameLst>
                                          <p:attrName>style.visibility</p:attrName>
                                        </p:attrNameLst>
                                      </p:cBhvr>
                                      <p:to>
                                        <p:strVal val="visible"/>
                                      </p:to>
                                    </p:set>
                                    <p:animEffect transition="in" filter="blinds(horizontal)">
                                      <p:cBhvr>
                                        <p:cTn id="28" dur="500"/>
                                        <p:tgtEl>
                                          <p:spTgt spid="1434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Social Bonds</a:t>
            </a:r>
            <a:endParaRPr lang="en-US" dirty="0"/>
          </a:p>
        </p:txBody>
      </p:sp>
      <p:sp>
        <p:nvSpPr>
          <p:cNvPr id="3" name="Content Placeholder 2"/>
          <p:cNvSpPr>
            <a:spLocks noGrp="1"/>
          </p:cNvSpPr>
          <p:nvPr>
            <p:ph sz="quarter" idx="1"/>
          </p:nvPr>
        </p:nvSpPr>
        <p:spPr>
          <a:xfrm>
            <a:off x="228600" y="1371600"/>
            <a:ext cx="3657600" cy="5102352"/>
          </a:xfrm>
        </p:spPr>
        <p:txBody>
          <a:bodyPr>
            <a:normAutofit fontScale="92500" lnSpcReduction="20000"/>
          </a:bodyPr>
          <a:lstStyle/>
          <a:p>
            <a:r>
              <a:rPr lang="en-US" dirty="0" smtClean="0"/>
              <a:t>Involvement</a:t>
            </a:r>
          </a:p>
          <a:p>
            <a:pPr lvl="1"/>
            <a:r>
              <a:rPr lang="en-US" dirty="0" smtClean="0"/>
              <a:t>Participation in approved activities leads to more conformity</a:t>
            </a:r>
          </a:p>
          <a:p>
            <a:pPr lvl="1"/>
            <a:r>
              <a:rPr lang="en-US" dirty="0" smtClean="0"/>
              <a:t>Is there a relationship between kids who participate in extra-curricular activities and conformity?</a:t>
            </a:r>
          </a:p>
          <a:p>
            <a:r>
              <a:rPr lang="en-US" dirty="0" smtClean="0"/>
              <a:t>Belief</a:t>
            </a:r>
          </a:p>
          <a:p>
            <a:pPr lvl="1"/>
            <a:r>
              <a:rPr lang="en-US" dirty="0" smtClean="0"/>
              <a:t>The stronger the belief in the norms and values of the culture, the stronger the conformity</a:t>
            </a:r>
          </a:p>
          <a:p>
            <a:pPr lvl="1"/>
            <a:r>
              <a:rPr lang="en-US" dirty="0" smtClean="0"/>
              <a:t>What incentives to people have to conform if these four elements of social bonds don’t exist?</a:t>
            </a:r>
            <a:endParaRPr lang="en-US" dirty="0"/>
          </a:p>
        </p:txBody>
      </p:sp>
      <p:pic>
        <p:nvPicPr>
          <p:cNvPr id="14342" name="Picture 6" descr="http://a6.sphotos.ak.fbcdn.net/hphotos-ak-snc6/149139_452366302775_211561972775_5598857_952641_n.jpg"/>
          <p:cNvPicPr>
            <a:picLocks noChangeAspect="1" noChangeArrowheads="1"/>
          </p:cNvPicPr>
          <p:nvPr/>
        </p:nvPicPr>
        <p:blipFill>
          <a:blip r:embed="rId2" cstate="print"/>
          <a:srcRect/>
          <a:stretch>
            <a:fillRect/>
          </a:stretch>
        </p:blipFill>
        <p:spPr bwMode="auto">
          <a:xfrm>
            <a:off x="4648200" y="1676400"/>
            <a:ext cx="1743075" cy="1743076"/>
          </a:xfrm>
          <a:prstGeom prst="rect">
            <a:avLst/>
          </a:prstGeom>
          <a:noFill/>
        </p:spPr>
      </p:pic>
      <p:pic>
        <p:nvPicPr>
          <p:cNvPr id="8" name="Picture 2" descr="http://www.conncan.org/sites/default/files/images/blog/Get_Involved.png"/>
          <p:cNvPicPr>
            <a:picLocks noChangeAspect="1" noChangeArrowheads="1"/>
          </p:cNvPicPr>
          <p:nvPr/>
        </p:nvPicPr>
        <p:blipFill>
          <a:blip r:embed="rId3" cstate="print"/>
          <a:srcRect/>
          <a:stretch>
            <a:fillRect/>
          </a:stretch>
        </p:blipFill>
        <p:spPr bwMode="auto">
          <a:xfrm>
            <a:off x="6292982" y="1219200"/>
            <a:ext cx="2851018" cy="2600326"/>
          </a:xfrm>
          <a:prstGeom prst="rect">
            <a:avLst/>
          </a:prstGeom>
          <a:noFill/>
        </p:spPr>
      </p:pic>
      <p:pic>
        <p:nvPicPr>
          <p:cNvPr id="9" name="Picture 4" descr="http://www.puresilence.org/Belief.jpg"/>
          <p:cNvPicPr>
            <a:picLocks noChangeAspect="1" noChangeArrowheads="1"/>
          </p:cNvPicPr>
          <p:nvPr/>
        </p:nvPicPr>
        <p:blipFill>
          <a:blip r:embed="rId4" cstate="print"/>
          <a:srcRect/>
          <a:stretch>
            <a:fillRect/>
          </a:stretch>
        </p:blipFill>
        <p:spPr bwMode="auto">
          <a:xfrm>
            <a:off x="4114800" y="3657600"/>
            <a:ext cx="4528196" cy="284797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blinds(horizontal)">
                                      <p:cBhvr>
                                        <p:cTn id="10" dur="500"/>
                                        <p:tgtEl>
                                          <p:spTgt spid="1434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How does this transaction relate to Control Theory and Anomie?</a:t>
            </a:r>
            <a:endParaRPr lang="en-US" dirty="0"/>
          </a:p>
        </p:txBody>
      </p:sp>
      <p:pic>
        <p:nvPicPr>
          <p:cNvPr id="4" name="Content Placeholder 3" descr="happy worker.jpg"/>
          <p:cNvPicPr>
            <a:picLocks noGrp="1" noChangeAspect="1"/>
          </p:cNvPicPr>
          <p:nvPr>
            <p:ph sz="quarter" idx="1"/>
          </p:nvPr>
        </p:nvPicPr>
        <p:blipFill>
          <a:blip r:embed="rId3" cstate="print"/>
          <a:stretch>
            <a:fillRect/>
          </a:stretch>
        </p:blipFill>
        <p:spPr>
          <a:xfrm>
            <a:off x="990600" y="1676400"/>
            <a:ext cx="7010400" cy="4651606"/>
          </a:xfr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smtClean="0"/>
              <a:t>Differential Association Theory</a:t>
            </a:r>
          </a:p>
          <a:p>
            <a:r>
              <a:rPr lang="en-US" dirty="0" smtClean="0"/>
              <a:t>Labeling Theory</a:t>
            </a:r>
          </a:p>
          <a:p>
            <a:pPr>
              <a:buNone/>
            </a:pPr>
            <a:endParaRPr lang="en-US" dirty="0"/>
          </a:p>
        </p:txBody>
      </p:sp>
      <p:sp>
        <p:nvSpPr>
          <p:cNvPr id="2" name="Title 1"/>
          <p:cNvSpPr>
            <a:spLocks noGrp="1"/>
          </p:cNvSpPr>
          <p:nvPr>
            <p:ph type="ctrTitle"/>
          </p:nvPr>
        </p:nvSpPr>
        <p:spPr/>
        <p:txBody>
          <a:bodyPr/>
          <a:lstStyle/>
          <a:p>
            <a:r>
              <a:rPr lang="en-US" dirty="0" smtClean="0"/>
              <a:t>Symbolic Interactionism and Deviance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Interactionism and Deviance</a:t>
            </a:r>
            <a:endParaRPr lang="en-US" dirty="0"/>
          </a:p>
        </p:txBody>
      </p:sp>
      <p:sp>
        <p:nvSpPr>
          <p:cNvPr id="3" name="Content Placeholder 2"/>
          <p:cNvSpPr>
            <a:spLocks noGrp="1"/>
          </p:cNvSpPr>
          <p:nvPr>
            <p:ph sz="quarter" idx="1"/>
          </p:nvPr>
        </p:nvSpPr>
        <p:spPr>
          <a:xfrm>
            <a:off x="301752" y="1527048"/>
            <a:ext cx="3813048" cy="4572000"/>
          </a:xfrm>
        </p:spPr>
        <p:txBody>
          <a:bodyPr>
            <a:normAutofit fontScale="85000" lnSpcReduction="20000"/>
          </a:bodyPr>
          <a:lstStyle/>
          <a:p>
            <a:r>
              <a:rPr lang="en-US" dirty="0" smtClean="0">
                <a:solidFill>
                  <a:srgbClr val="FF0000"/>
                </a:solidFill>
              </a:rPr>
              <a:t>Differential Association Theory</a:t>
            </a:r>
          </a:p>
          <a:p>
            <a:pPr lvl="1"/>
            <a:r>
              <a:rPr lang="en-US" dirty="0" smtClean="0">
                <a:solidFill>
                  <a:schemeClr val="tx1"/>
                </a:solidFill>
              </a:rPr>
              <a:t>Focuses on how deviance is learned</a:t>
            </a:r>
          </a:p>
          <a:p>
            <a:pPr lvl="2"/>
            <a:r>
              <a:rPr lang="en-US" dirty="0" smtClean="0"/>
              <a:t>Some groups teach members to deviate from social norms while others teach conformity.</a:t>
            </a:r>
          </a:p>
          <a:p>
            <a:pPr lvl="2"/>
            <a:r>
              <a:rPr lang="en-US" dirty="0" smtClean="0"/>
              <a:t>Can you think of any such organizations?</a:t>
            </a:r>
          </a:p>
          <a:p>
            <a:pPr lvl="1"/>
            <a:r>
              <a:rPr lang="en-US" dirty="0" smtClean="0"/>
              <a:t>Factors:</a:t>
            </a:r>
          </a:p>
          <a:p>
            <a:pPr lvl="2"/>
            <a:r>
              <a:rPr lang="en-US" dirty="0" smtClean="0"/>
              <a:t>Ratio of deviant to non-deviant people you are in contact with</a:t>
            </a:r>
          </a:p>
          <a:p>
            <a:pPr lvl="2"/>
            <a:r>
              <a:rPr lang="en-US" dirty="0" smtClean="0"/>
              <a:t>Are significant others deviant?</a:t>
            </a:r>
          </a:p>
          <a:p>
            <a:pPr lvl="2"/>
            <a:r>
              <a:rPr lang="en-US" dirty="0" smtClean="0"/>
              <a:t>Age of exposure to deviance</a:t>
            </a:r>
          </a:p>
        </p:txBody>
      </p:sp>
      <p:pic>
        <p:nvPicPr>
          <p:cNvPr id="5" name="Picture 2" descr="http://3.bp.blogspot.com/-L6h2y-g54jA/TZnJom01f7I/AAAAAAAAAAM/RnVnaIrNkm8/s320/Teenage%2Bsmoking.jpg"/>
          <p:cNvPicPr>
            <a:picLocks noChangeAspect="1" noChangeArrowheads="1"/>
          </p:cNvPicPr>
          <p:nvPr/>
        </p:nvPicPr>
        <p:blipFill>
          <a:blip r:embed="rId2" cstate="print"/>
          <a:srcRect/>
          <a:stretch>
            <a:fillRect/>
          </a:stretch>
        </p:blipFill>
        <p:spPr bwMode="auto">
          <a:xfrm>
            <a:off x="4953000" y="4038600"/>
            <a:ext cx="3556000" cy="2133600"/>
          </a:xfrm>
          <a:prstGeom prst="rect">
            <a:avLst/>
          </a:prstGeom>
          <a:noFill/>
        </p:spPr>
      </p:pic>
      <p:sp>
        <p:nvSpPr>
          <p:cNvPr id="6" name="TextBox 5"/>
          <p:cNvSpPr txBox="1"/>
          <p:nvPr/>
        </p:nvSpPr>
        <p:spPr>
          <a:xfrm>
            <a:off x="5410200" y="6324600"/>
            <a:ext cx="2549224" cy="369332"/>
          </a:xfrm>
          <a:prstGeom prst="rect">
            <a:avLst/>
          </a:prstGeom>
          <a:noFill/>
        </p:spPr>
        <p:txBody>
          <a:bodyPr wrap="none" rtlCol="0">
            <a:spAutoFit/>
          </a:bodyPr>
          <a:lstStyle/>
          <a:p>
            <a:r>
              <a:rPr lang="en-US" dirty="0" smtClean="0"/>
              <a:t>Is this deviant behavior?</a:t>
            </a:r>
            <a:endParaRPr lang="en-US" dirty="0"/>
          </a:p>
        </p:txBody>
      </p:sp>
      <p:pic>
        <p:nvPicPr>
          <p:cNvPr id="11268" name="Picture 4" descr="http://stephaniebriggs.files.wordpress.com/2008/03/nicemike-com-my-life.gif"/>
          <p:cNvPicPr>
            <a:picLocks noChangeAspect="1" noChangeArrowheads="1"/>
          </p:cNvPicPr>
          <p:nvPr/>
        </p:nvPicPr>
        <p:blipFill>
          <a:blip r:embed="rId3" cstate="print"/>
          <a:srcRect/>
          <a:stretch>
            <a:fillRect/>
          </a:stretch>
        </p:blipFill>
        <p:spPr bwMode="auto">
          <a:xfrm>
            <a:off x="5105400" y="1371600"/>
            <a:ext cx="3152775" cy="249564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linds(horizontal)">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Nature of Deviance</a:t>
            </a:r>
            <a:endParaRPr lang="en-US" dirty="0"/>
          </a:p>
        </p:txBody>
      </p:sp>
      <p:sp>
        <p:nvSpPr>
          <p:cNvPr id="3" name="Content Placeholder 2"/>
          <p:cNvSpPr>
            <a:spLocks noGrp="1"/>
          </p:cNvSpPr>
          <p:nvPr>
            <p:ph sz="quarter" idx="1"/>
          </p:nvPr>
        </p:nvSpPr>
        <p:spPr>
          <a:xfrm>
            <a:off x="301752" y="1527048"/>
            <a:ext cx="4727448" cy="4572000"/>
          </a:xfrm>
        </p:spPr>
        <p:txBody>
          <a:bodyPr/>
          <a:lstStyle/>
          <a:p>
            <a:r>
              <a:rPr lang="en-US" dirty="0" smtClean="0">
                <a:solidFill>
                  <a:srgbClr val="FF0000"/>
                </a:solidFill>
              </a:rPr>
              <a:t>Deviance</a:t>
            </a:r>
            <a:r>
              <a:rPr lang="en-US" dirty="0" smtClean="0"/>
              <a:t> – behavior the departs from the social norm.</a:t>
            </a:r>
          </a:p>
          <a:p>
            <a:r>
              <a:rPr lang="en-US" dirty="0" smtClean="0">
                <a:solidFill>
                  <a:srgbClr val="FF0000"/>
                </a:solidFill>
              </a:rPr>
              <a:t>Deviant</a:t>
            </a:r>
            <a:r>
              <a:rPr lang="en-US" dirty="0" smtClean="0"/>
              <a:t> – person who significantly departs from the social norm</a:t>
            </a:r>
            <a:endParaRPr lang="en-US" dirty="0"/>
          </a:p>
        </p:txBody>
      </p:sp>
      <p:pic>
        <p:nvPicPr>
          <p:cNvPr id="4" name="Picture 4" descr="http://fc00.deviantart.net/fs71/i/2010/127/a/0/Deviant_ID_by_lagwardia.jpg"/>
          <p:cNvPicPr>
            <a:picLocks noChangeAspect="1" noChangeArrowheads="1"/>
          </p:cNvPicPr>
          <p:nvPr/>
        </p:nvPicPr>
        <p:blipFill>
          <a:blip r:embed="rId2" cstate="print"/>
          <a:srcRect/>
          <a:stretch>
            <a:fillRect/>
          </a:stretch>
        </p:blipFill>
        <p:spPr bwMode="auto">
          <a:xfrm>
            <a:off x="6400800" y="4191000"/>
            <a:ext cx="1649330" cy="2316832"/>
          </a:xfrm>
          <a:prstGeom prst="rect">
            <a:avLst/>
          </a:prstGeom>
          <a:noFill/>
        </p:spPr>
      </p:pic>
      <p:pic>
        <p:nvPicPr>
          <p:cNvPr id="5" name="Picture 6" descr="http://multifamilyinvestor.com/wp-content/uploads/2009/11/Costanza-double-dip-chip.jpg">
            <a:hlinkClick r:id="rId3" action="ppaction://hlinkfile"/>
          </p:cNvPr>
          <p:cNvPicPr>
            <a:picLocks noChangeAspect="1" noChangeArrowheads="1"/>
          </p:cNvPicPr>
          <p:nvPr/>
        </p:nvPicPr>
        <p:blipFill>
          <a:blip r:embed="rId4" cstate="print"/>
          <a:srcRect/>
          <a:stretch>
            <a:fillRect/>
          </a:stretch>
        </p:blipFill>
        <p:spPr bwMode="auto">
          <a:xfrm>
            <a:off x="5334000" y="1600200"/>
            <a:ext cx="3581400" cy="237503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Symbolic Interactionism and Deviance</a:t>
            </a:r>
            <a:endParaRPr lang="en-US" dirty="0">
              <a:solidFill>
                <a:srgbClr val="FF0000"/>
              </a:solidFill>
            </a:endParaRPr>
          </a:p>
        </p:txBody>
      </p:sp>
      <p:sp>
        <p:nvSpPr>
          <p:cNvPr id="3" name="Content Placeholder 2"/>
          <p:cNvSpPr>
            <a:spLocks noGrp="1"/>
          </p:cNvSpPr>
          <p:nvPr>
            <p:ph sz="quarter" idx="1"/>
          </p:nvPr>
        </p:nvSpPr>
        <p:spPr>
          <a:xfrm>
            <a:off x="0" y="1295400"/>
            <a:ext cx="3584448" cy="4572000"/>
          </a:xfrm>
        </p:spPr>
        <p:txBody>
          <a:bodyPr>
            <a:normAutofit fontScale="85000" lnSpcReduction="10000"/>
          </a:bodyPr>
          <a:lstStyle/>
          <a:p>
            <a:endParaRPr lang="en-US" sz="2900" dirty="0" smtClean="0"/>
          </a:p>
          <a:p>
            <a:r>
              <a:rPr lang="en-US" sz="2900" dirty="0" smtClean="0">
                <a:solidFill>
                  <a:srgbClr val="FF0000"/>
                </a:solidFill>
              </a:rPr>
              <a:t>Labeling Theory</a:t>
            </a:r>
          </a:p>
          <a:p>
            <a:pPr lvl="1"/>
            <a:r>
              <a:rPr lang="en-US" sz="2400" dirty="0" smtClean="0">
                <a:solidFill>
                  <a:schemeClr val="tx1"/>
                </a:solidFill>
              </a:rPr>
              <a:t>Society creates deviance by calling people ‘deviant’</a:t>
            </a:r>
          </a:p>
          <a:p>
            <a:pPr lvl="3"/>
            <a:r>
              <a:rPr lang="en-US" dirty="0" smtClean="0"/>
              <a:t>Which direction would a label of “scholar” or “smart” propel you?</a:t>
            </a:r>
          </a:p>
          <a:p>
            <a:pPr lvl="3"/>
            <a:r>
              <a:rPr lang="en-US" dirty="0" smtClean="0"/>
              <a:t>How about the label of “delinquent”?</a:t>
            </a:r>
          </a:p>
          <a:p>
            <a:pPr lvl="3"/>
            <a:r>
              <a:rPr lang="en-US" dirty="0" smtClean="0"/>
              <a:t>Labels open and close doors of opportunity</a:t>
            </a:r>
          </a:p>
          <a:p>
            <a:pPr lvl="3"/>
            <a:r>
              <a:rPr lang="en-US" sz="2100" dirty="0" smtClean="0"/>
              <a:t>How does this connect to Cooley’s “Looking Glass Self”?</a:t>
            </a:r>
            <a:endParaRPr lang="en-US" sz="4100" dirty="0"/>
          </a:p>
        </p:txBody>
      </p:sp>
      <p:pic>
        <p:nvPicPr>
          <p:cNvPr id="10244" name="Picture 4" descr="http://cristianmoreno.net/wp-content/uploads/2007/10/yourchildrensfuture.jpg"/>
          <p:cNvPicPr>
            <a:picLocks noChangeAspect="1" noChangeArrowheads="1"/>
          </p:cNvPicPr>
          <p:nvPr/>
        </p:nvPicPr>
        <p:blipFill>
          <a:blip r:embed="rId2" cstate="print"/>
          <a:srcRect r="2174" b="21663"/>
          <a:stretch>
            <a:fillRect/>
          </a:stretch>
        </p:blipFill>
        <p:spPr bwMode="auto">
          <a:xfrm>
            <a:off x="4495800" y="4267200"/>
            <a:ext cx="3886200" cy="2072640"/>
          </a:xfrm>
          <a:prstGeom prst="rect">
            <a:avLst/>
          </a:prstGeom>
          <a:noFill/>
        </p:spPr>
      </p:pic>
      <p:pic>
        <p:nvPicPr>
          <p:cNvPr id="8" name="Picture 2" descr="http://forensicpsych.umwblogs.org/files/2010/11/label.jpg"/>
          <p:cNvPicPr>
            <a:picLocks noChangeAspect="1" noChangeArrowheads="1"/>
          </p:cNvPicPr>
          <p:nvPr/>
        </p:nvPicPr>
        <p:blipFill>
          <a:blip r:embed="rId3" cstate="print"/>
          <a:srcRect l="13869" t="9938" r="16058" b="15528"/>
          <a:stretch>
            <a:fillRect/>
          </a:stretch>
        </p:blipFill>
        <p:spPr bwMode="auto">
          <a:xfrm>
            <a:off x="4495800" y="1828800"/>
            <a:ext cx="3657600" cy="22860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55000" lnSpcReduction="20000"/>
          </a:bodyPr>
          <a:lstStyle/>
          <a:p>
            <a:pPr hangingPunct="0"/>
            <a:r>
              <a:rPr lang="en-GB" dirty="0" smtClean="0"/>
              <a:t>In each of the </a:t>
            </a:r>
            <a:r>
              <a:rPr lang="en-GB" smtClean="0"/>
              <a:t>cases below:</a:t>
            </a:r>
            <a:endParaRPr lang="en-US" dirty="0" smtClean="0"/>
          </a:p>
          <a:p>
            <a:pPr hangingPunct="0">
              <a:buNone/>
            </a:pPr>
            <a:endParaRPr lang="en-US" dirty="0" smtClean="0"/>
          </a:p>
          <a:p>
            <a:pPr lvl="0" hangingPunct="0"/>
            <a:r>
              <a:rPr lang="en-GB" b="1" dirty="0" smtClean="0"/>
              <a:t>Identify a label</a:t>
            </a:r>
            <a:r>
              <a:rPr lang="en-GB" dirty="0" smtClean="0"/>
              <a:t>, which may be attached to the person as a result of their deviant behaviour. </a:t>
            </a:r>
          </a:p>
          <a:p>
            <a:pPr lvl="0" hangingPunct="0">
              <a:buNone/>
            </a:pPr>
            <a:endParaRPr lang="en-US" dirty="0" smtClean="0"/>
          </a:p>
          <a:p>
            <a:pPr lvl="0" hangingPunct="0"/>
            <a:r>
              <a:rPr lang="en-GB" b="1" dirty="0" smtClean="0"/>
              <a:t>Outline how a deviant career may develop</a:t>
            </a:r>
            <a:r>
              <a:rPr lang="en-GB" dirty="0" smtClean="0"/>
              <a:t> by describing the possible consequences of the labelling for the person’s future life and relationships. </a:t>
            </a:r>
          </a:p>
          <a:p>
            <a:pPr lvl="0" hangingPunct="0">
              <a:buNone/>
            </a:pPr>
            <a:endParaRPr lang="en-US" dirty="0" smtClean="0"/>
          </a:p>
          <a:p>
            <a:pPr lvl="0" hangingPunct="0"/>
            <a:r>
              <a:rPr lang="en-GB" dirty="0" smtClean="0"/>
              <a:t>Suggest ways in which that person </a:t>
            </a:r>
            <a:r>
              <a:rPr lang="en-GB" b="1" dirty="0" smtClean="0"/>
              <a:t>might avoid being labelled</a:t>
            </a:r>
            <a:r>
              <a:rPr lang="en-GB" dirty="0" smtClean="0"/>
              <a:t> even after they have committed the deviant act. </a:t>
            </a:r>
            <a:endParaRPr lang="en-US" dirty="0" smtClean="0"/>
          </a:p>
          <a:p>
            <a:pPr hangingPunct="0">
              <a:buNone/>
            </a:pPr>
            <a:endParaRPr lang="en-GB" dirty="0" smtClean="0"/>
          </a:p>
          <a:p>
            <a:pPr hangingPunct="0">
              <a:buNone/>
            </a:pPr>
            <a:endParaRPr lang="en-GB" dirty="0" smtClean="0"/>
          </a:p>
          <a:p>
            <a:pPr hangingPunct="0">
              <a:buNone/>
            </a:pPr>
            <a:r>
              <a:rPr lang="en-GB" dirty="0" smtClean="0"/>
              <a:t> </a:t>
            </a:r>
            <a:endParaRPr lang="en-US" dirty="0" smtClean="0"/>
          </a:p>
          <a:p>
            <a:pPr lvl="0" hangingPunct="0"/>
            <a:r>
              <a:rPr lang="en-GB" dirty="0" smtClean="0"/>
              <a:t>A young woman who is caught shoplifting in Wal-Mart. </a:t>
            </a:r>
            <a:endParaRPr lang="en-US" dirty="0" smtClean="0"/>
          </a:p>
          <a:p>
            <a:pPr hangingPunct="0"/>
            <a:endParaRPr lang="en-US" dirty="0" smtClean="0"/>
          </a:p>
          <a:p>
            <a:pPr lvl="0" hangingPunct="0"/>
            <a:r>
              <a:rPr lang="en-GB" dirty="0" smtClean="0"/>
              <a:t>A teacher who publicly declares himself/herself to be gay. </a:t>
            </a:r>
          </a:p>
          <a:p>
            <a:pPr lvl="0" hangingPunct="0"/>
            <a:endParaRPr lang="en-US" dirty="0" smtClean="0"/>
          </a:p>
          <a:p>
            <a:pPr lvl="0" hangingPunct="0"/>
            <a:r>
              <a:rPr lang="en-GB" dirty="0" smtClean="0"/>
              <a:t>A person who is temporarily admitted to a mental hospital as a result of a nervous breakdown. </a:t>
            </a:r>
          </a:p>
          <a:p>
            <a:pPr lvl="0" hangingPunct="0">
              <a:buNone/>
            </a:pPr>
            <a:endParaRPr lang="en-US" dirty="0" smtClean="0"/>
          </a:p>
          <a:p>
            <a:pPr lvl="0" hangingPunct="0"/>
            <a:r>
              <a:rPr lang="en-GB" dirty="0" smtClean="0"/>
              <a:t>An 18-year-old man who gets arrested during a fight at a football match. </a:t>
            </a:r>
          </a:p>
          <a:p>
            <a:pPr lvl="0" hangingPunct="0">
              <a:buNone/>
            </a:pPr>
            <a:endParaRPr lang="en-US"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blinds(horizontal)">
                                      <p:cBhvr>
                                        <p:cTn id="7" dur="500"/>
                                        <p:tgtEl>
                                          <p:spTgt spid="3">
                                            <p:txEl>
                                              <p:pRg st="12" end="1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4" end="14"/>
                                            </p:txEl>
                                          </p:spTgt>
                                        </p:tgtEl>
                                        <p:attrNameLst>
                                          <p:attrName>style.visibility</p:attrName>
                                        </p:attrNameLst>
                                      </p:cBhvr>
                                      <p:to>
                                        <p:strVal val="visible"/>
                                      </p:to>
                                    </p:set>
                                    <p:animEffect transition="in" filter="blinds(horizontal)">
                                      <p:cBhvr>
                                        <p:cTn id="10" dur="500"/>
                                        <p:tgtEl>
                                          <p:spTgt spid="3">
                                            <p:txEl>
                                              <p:pRg st="14" end="1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6" end="16"/>
                                            </p:txEl>
                                          </p:spTgt>
                                        </p:tgtEl>
                                        <p:attrNameLst>
                                          <p:attrName>style.visibility</p:attrName>
                                        </p:attrNameLst>
                                      </p:cBhvr>
                                      <p:to>
                                        <p:strVal val="visible"/>
                                      </p:to>
                                    </p:set>
                                    <p:animEffect transition="in" filter="blinds(horizontal)">
                                      <p:cBhvr>
                                        <p:cTn id="13"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Symbolic Interactionism and Deviance</a:t>
            </a:r>
            <a:endParaRPr lang="en-US" dirty="0"/>
          </a:p>
        </p:txBody>
      </p:sp>
      <p:sp>
        <p:nvSpPr>
          <p:cNvPr id="3" name="Content Placeholder 2"/>
          <p:cNvSpPr>
            <a:spLocks noGrp="1"/>
          </p:cNvSpPr>
          <p:nvPr>
            <p:ph sz="quarter" idx="1"/>
          </p:nvPr>
        </p:nvSpPr>
        <p:spPr>
          <a:xfrm>
            <a:off x="301752" y="1527048"/>
            <a:ext cx="3889248" cy="4572000"/>
          </a:xfrm>
        </p:spPr>
        <p:txBody>
          <a:bodyPr>
            <a:normAutofit/>
          </a:bodyPr>
          <a:lstStyle/>
          <a:p>
            <a:r>
              <a:rPr lang="en-US" dirty="0" smtClean="0"/>
              <a:t>With an unmarried pregnancy, who is usually labeled the deviant?</a:t>
            </a:r>
          </a:p>
        </p:txBody>
      </p:sp>
      <p:pic>
        <p:nvPicPr>
          <p:cNvPr id="4" name="Picture 2" descr="http://static0.channels.com/thumbnails/assets/fora-tv/feeds/183-2231/376305/episodes/14772660_FORA-tv-Is-Teenage-Pregnancy-Genetic---jpg"/>
          <p:cNvPicPr>
            <a:picLocks noChangeAspect="1" noChangeArrowheads="1"/>
          </p:cNvPicPr>
          <p:nvPr/>
        </p:nvPicPr>
        <p:blipFill>
          <a:blip r:embed="rId2" cstate="print"/>
          <a:srcRect/>
          <a:stretch>
            <a:fillRect/>
          </a:stretch>
        </p:blipFill>
        <p:spPr bwMode="auto">
          <a:xfrm>
            <a:off x="4953000" y="2057400"/>
            <a:ext cx="3581400" cy="2686051"/>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degrees of deviance?</a:t>
            </a:r>
            <a:endParaRPr lang="en-US" dirty="0"/>
          </a:p>
        </p:txBody>
      </p:sp>
      <p:sp>
        <p:nvSpPr>
          <p:cNvPr id="3" name="Content Placeholder 2"/>
          <p:cNvSpPr>
            <a:spLocks noGrp="1"/>
          </p:cNvSpPr>
          <p:nvPr>
            <p:ph sz="quarter" idx="1"/>
          </p:nvPr>
        </p:nvSpPr>
        <p:spPr>
          <a:xfrm>
            <a:off x="304800" y="1554162"/>
            <a:ext cx="4876800" cy="4525963"/>
          </a:xfrm>
        </p:spPr>
        <p:txBody>
          <a:bodyPr>
            <a:normAutofit fontScale="92500" lnSpcReduction="10000"/>
          </a:bodyPr>
          <a:lstStyle/>
          <a:p>
            <a:r>
              <a:rPr lang="en-US" dirty="0" smtClean="0">
                <a:solidFill>
                  <a:srgbClr val="FF0000"/>
                </a:solidFill>
              </a:rPr>
              <a:t>Primary deviance </a:t>
            </a:r>
            <a:r>
              <a:rPr lang="en-US" dirty="0" smtClean="0"/>
              <a:t>– </a:t>
            </a:r>
          </a:p>
          <a:p>
            <a:pPr lvl="1"/>
            <a:r>
              <a:rPr lang="en-US" dirty="0" smtClean="0"/>
              <a:t>deviant behaviors occur, but it does not affect the person’s label for themselves or their lifestyle.</a:t>
            </a:r>
          </a:p>
          <a:p>
            <a:pPr lvl="1"/>
            <a:r>
              <a:rPr lang="en-US" dirty="0" smtClean="0"/>
              <a:t>How often do you violate a cultural norm?  Do you view yourself as a deviant?</a:t>
            </a:r>
          </a:p>
          <a:p>
            <a:pPr lvl="1"/>
            <a:r>
              <a:rPr lang="en-US" dirty="0" smtClean="0"/>
              <a:t>Do prisoners view themselves as deviants?</a:t>
            </a:r>
          </a:p>
          <a:p>
            <a:r>
              <a:rPr lang="en-US" dirty="0" smtClean="0">
                <a:solidFill>
                  <a:srgbClr val="FF0000"/>
                </a:solidFill>
              </a:rPr>
              <a:t>Secondary Deviance</a:t>
            </a:r>
          </a:p>
          <a:p>
            <a:pPr lvl="1"/>
            <a:r>
              <a:rPr lang="en-US" dirty="0" smtClean="0"/>
              <a:t>Deviance as a lifestyle, way of life, or career; people primarily view themselves as deviant</a:t>
            </a:r>
          </a:p>
          <a:p>
            <a:pPr lvl="1"/>
            <a:r>
              <a:rPr lang="en-US" dirty="0" smtClean="0"/>
              <a:t>Examples?</a:t>
            </a:r>
          </a:p>
        </p:txBody>
      </p:sp>
      <p:pic>
        <p:nvPicPr>
          <p:cNvPr id="8196" name="Picture 4" descr="http://www.thatsonyourteam.com/wp-content/uploads/2009/06/weird_hair_styles_01.jpg"/>
          <p:cNvPicPr>
            <a:picLocks noChangeAspect="1" noChangeArrowheads="1"/>
          </p:cNvPicPr>
          <p:nvPr/>
        </p:nvPicPr>
        <p:blipFill>
          <a:blip r:embed="rId2" cstate="print"/>
          <a:srcRect/>
          <a:stretch>
            <a:fillRect/>
          </a:stretch>
        </p:blipFill>
        <p:spPr bwMode="auto">
          <a:xfrm>
            <a:off x="6400800" y="4144027"/>
            <a:ext cx="1981200" cy="2713973"/>
          </a:xfrm>
          <a:prstGeom prst="rect">
            <a:avLst/>
          </a:prstGeom>
          <a:noFill/>
        </p:spPr>
      </p:pic>
      <p:pic>
        <p:nvPicPr>
          <p:cNvPr id="8198" name="Picture 6" descr="http://thedroplist.files.wordpress.com/2009/03/dome2.jpg"/>
          <p:cNvPicPr>
            <a:picLocks noChangeAspect="1" noChangeArrowheads="1"/>
          </p:cNvPicPr>
          <p:nvPr/>
        </p:nvPicPr>
        <p:blipFill>
          <a:blip r:embed="rId3" cstate="print"/>
          <a:srcRect/>
          <a:stretch>
            <a:fillRect/>
          </a:stretch>
        </p:blipFill>
        <p:spPr bwMode="auto">
          <a:xfrm>
            <a:off x="5486400" y="1314450"/>
            <a:ext cx="3429000" cy="2571751"/>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Labeling</a:t>
            </a:r>
            <a:endParaRPr lang="en-US" dirty="0"/>
          </a:p>
        </p:txBody>
      </p:sp>
      <p:sp>
        <p:nvSpPr>
          <p:cNvPr id="3" name="Content Placeholder 2"/>
          <p:cNvSpPr>
            <a:spLocks noGrp="1"/>
          </p:cNvSpPr>
          <p:nvPr>
            <p:ph sz="quarter" idx="1"/>
          </p:nvPr>
        </p:nvSpPr>
        <p:spPr>
          <a:xfrm>
            <a:off x="301752" y="1527048"/>
            <a:ext cx="4422648" cy="4572000"/>
          </a:xfrm>
        </p:spPr>
        <p:txBody>
          <a:bodyPr/>
          <a:lstStyle/>
          <a:p>
            <a:r>
              <a:rPr lang="en-US" dirty="0" smtClean="0">
                <a:solidFill>
                  <a:srgbClr val="FF0000"/>
                </a:solidFill>
              </a:rPr>
              <a:t>Social stigma </a:t>
            </a:r>
          </a:p>
          <a:p>
            <a:r>
              <a:rPr lang="en-US" dirty="0" smtClean="0"/>
              <a:t>Undesirable label used by others that deny full social acceptance</a:t>
            </a:r>
          </a:p>
          <a:p>
            <a:pPr lvl="1"/>
            <a:r>
              <a:rPr lang="en-US" dirty="0" smtClean="0"/>
              <a:t>How would a person freed from prison have a stigma?  </a:t>
            </a:r>
          </a:p>
          <a:p>
            <a:pPr lvl="1"/>
            <a:r>
              <a:rPr lang="en-US" dirty="0" smtClean="0"/>
              <a:t>Unemployed?</a:t>
            </a:r>
          </a:p>
          <a:p>
            <a:pPr lvl="1"/>
            <a:r>
              <a:rPr lang="en-US" dirty="0" smtClean="0"/>
              <a:t>Handicapped?</a:t>
            </a:r>
          </a:p>
          <a:p>
            <a:pPr lvl="1"/>
            <a:r>
              <a:rPr lang="en-US" dirty="0" smtClean="0"/>
              <a:t>Immigrant?</a:t>
            </a:r>
            <a:endParaRPr lang="en-US" dirty="0"/>
          </a:p>
        </p:txBody>
      </p:sp>
      <p:pic>
        <p:nvPicPr>
          <p:cNvPr id="7170" name="Picture 2" descr="http://kellycolby.com/blog/wp-content/uploads/2010/01/lowself-esteem.bmp"/>
          <p:cNvPicPr>
            <a:picLocks noChangeAspect="1" noChangeArrowheads="1"/>
          </p:cNvPicPr>
          <p:nvPr/>
        </p:nvPicPr>
        <p:blipFill>
          <a:blip r:embed="rId2" cstate="print"/>
          <a:srcRect/>
          <a:stretch>
            <a:fillRect/>
          </a:stretch>
        </p:blipFill>
        <p:spPr bwMode="auto">
          <a:xfrm>
            <a:off x="5029200" y="1676400"/>
            <a:ext cx="3562350" cy="359092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smtClean="0"/>
              <a:t>Victim discounting</a:t>
            </a:r>
          </a:p>
          <a:p>
            <a:r>
              <a:rPr lang="en-US" dirty="0" smtClean="0"/>
              <a:t>White collar crime</a:t>
            </a:r>
          </a:p>
          <a:p>
            <a:pPr>
              <a:buNone/>
            </a:pPr>
            <a:endParaRPr lang="en-US" dirty="0"/>
          </a:p>
        </p:txBody>
      </p:sp>
      <p:sp>
        <p:nvSpPr>
          <p:cNvPr id="2" name="Title 1"/>
          <p:cNvSpPr>
            <a:spLocks noGrp="1"/>
          </p:cNvSpPr>
          <p:nvPr>
            <p:ph type="ctrTitle"/>
          </p:nvPr>
        </p:nvSpPr>
        <p:spPr/>
        <p:txBody>
          <a:bodyPr/>
          <a:lstStyle/>
          <a:p>
            <a:r>
              <a:rPr lang="en-US" dirty="0" smtClean="0"/>
              <a:t>Conflict Theory and Deviance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Theory</a:t>
            </a:r>
            <a:endParaRPr lang="en-US" dirty="0"/>
          </a:p>
        </p:txBody>
      </p:sp>
      <p:sp>
        <p:nvSpPr>
          <p:cNvPr id="3" name="Content Placeholder 2"/>
          <p:cNvSpPr>
            <a:spLocks noGrp="1"/>
          </p:cNvSpPr>
          <p:nvPr>
            <p:ph sz="quarter" idx="1"/>
          </p:nvPr>
        </p:nvSpPr>
        <p:spPr/>
        <p:txBody>
          <a:bodyPr/>
          <a:lstStyle/>
          <a:p>
            <a:r>
              <a:rPr lang="en-US" dirty="0"/>
              <a:t>Conflict theory states that tensions and conflicts arise when resources, status, and power are unevenly distributed between groups in society, and that these conflicts become the engine for social change. In this context, power can be understood as control of material resources and accumulated wealth, control of politics and the institutions that make up society, and </a:t>
            </a:r>
            <a:r>
              <a:rPr lang="en-US" dirty="0">
                <a:hlinkClick r:id="rId2"/>
              </a:rPr>
              <a:t>one's social status relative to others</a:t>
            </a:r>
            <a:r>
              <a:rPr lang="en-US" dirty="0"/>
              <a:t> (determined not just by class but by race, gender, sexuality, culture, and religion, among other things).</a:t>
            </a:r>
          </a:p>
        </p:txBody>
      </p:sp>
    </p:spTree>
    <p:extLst>
      <p:ext uri="{BB962C8B-B14F-4D97-AF65-F5344CB8AC3E}">
        <p14:creationId xmlns:p14="http://schemas.microsoft.com/office/powerpoint/2010/main" val="2606136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Ethnicity, and Crime</a:t>
            </a:r>
            <a:endParaRPr lang="en-US" dirty="0"/>
          </a:p>
        </p:txBody>
      </p:sp>
      <p:sp>
        <p:nvSpPr>
          <p:cNvPr id="3" name="Content Placeholder 2"/>
          <p:cNvSpPr>
            <a:spLocks noGrp="1"/>
          </p:cNvSpPr>
          <p:nvPr>
            <p:ph sz="quarter" idx="1"/>
          </p:nvPr>
        </p:nvSpPr>
        <p:spPr>
          <a:xfrm>
            <a:off x="301752" y="1527048"/>
            <a:ext cx="4117848" cy="4572000"/>
          </a:xfrm>
        </p:spPr>
        <p:txBody>
          <a:bodyPr>
            <a:normAutofit fontScale="85000" lnSpcReduction="20000"/>
          </a:bodyPr>
          <a:lstStyle/>
          <a:p>
            <a:r>
              <a:rPr lang="en-US" dirty="0" smtClean="0"/>
              <a:t>Minorities are given unequal treatment in the justice system.</a:t>
            </a:r>
            <a:endParaRPr lang="en-US" b="1" dirty="0" smtClean="0"/>
          </a:p>
          <a:p>
            <a:pPr lvl="1"/>
            <a:r>
              <a:rPr lang="en-US" dirty="0" smtClean="0"/>
              <a:t>43% of death row inmates are black.</a:t>
            </a:r>
          </a:p>
          <a:p>
            <a:pPr lvl="2"/>
            <a:r>
              <a:rPr lang="en-US" dirty="0" smtClean="0"/>
              <a:t>In interracial murders, Blacks are 13X more likely to be put on death row than white who murder Blacks.</a:t>
            </a:r>
          </a:p>
          <a:p>
            <a:pPr marL="0"/>
            <a:r>
              <a:rPr lang="en-US" dirty="0" smtClean="0"/>
              <a:t>Blacks make up 12% of the total US population</a:t>
            </a:r>
          </a:p>
          <a:p>
            <a:pPr marL="548640" lvl="2"/>
            <a:r>
              <a:rPr lang="en-US" sz="2100" dirty="0" smtClean="0"/>
              <a:t>of those arrested:</a:t>
            </a:r>
          </a:p>
          <a:p>
            <a:pPr lvl="3">
              <a:lnSpc>
                <a:spcPct val="90000"/>
              </a:lnSpc>
            </a:pPr>
            <a:r>
              <a:rPr lang="en-US" dirty="0" smtClean="0"/>
              <a:t>72% white</a:t>
            </a:r>
          </a:p>
          <a:p>
            <a:pPr lvl="3">
              <a:lnSpc>
                <a:spcPct val="90000"/>
              </a:lnSpc>
            </a:pPr>
            <a:r>
              <a:rPr lang="en-US" dirty="0" smtClean="0"/>
              <a:t>25% black</a:t>
            </a:r>
          </a:p>
          <a:p>
            <a:pPr lvl="1">
              <a:lnSpc>
                <a:spcPct val="90000"/>
              </a:lnSpc>
              <a:buNone/>
            </a:pPr>
            <a:endParaRPr lang="en-US" sz="2400" b="1" dirty="0" smtClean="0"/>
          </a:p>
          <a:p>
            <a:pPr lvl="1">
              <a:lnSpc>
                <a:spcPct val="90000"/>
              </a:lnSpc>
              <a:buNone/>
            </a:pPr>
            <a:r>
              <a:rPr lang="en-US" sz="2400" b="1" dirty="0" smtClean="0"/>
              <a:t>Does this reflect the TV image?</a:t>
            </a:r>
          </a:p>
          <a:p>
            <a:pPr lvl="2"/>
            <a:endParaRPr lang="en-US" dirty="0" smtClean="0"/>
          </a:p>
        </p:txBody>
      </p:sp>
      <p:pic>
        <p:nvPicPr>
          <p:cNvPr id="44034" name="Picture 2" descr="http://j.static-locatetv.com/images/content/4/44529_cops.jpg"/>
          <p:cNvPicPr>
            <a:picLocks noChangeAspect="1" noChangeArrowheads="1"/>
          </p:cNvPicPr>
          <p:nvPr/>
        </p:nvPicPr>
        <p:blipFill>
          <a:blip r:embed="rId3" cstate="print"/>
          <a:srcRect/>
          <a:stretch>
            <a:fillRect/>
          </a:stretch>
        </p:blipFill>
        <p:spPr bwMode="auto">
          <a:xfrm>
            <a:off x="6400800" y="4419600"/>
            <a:ext cx="2543175" cy="1905000"/>
          </a:xfrm>
          <a:prstGeom prst="rect">
            <a:avLst/>
          </a:prstGeom>
          <a:noFill/>
        </p:spPr>
      </p:pic>
      <p:pic>
        <p:nvPicPr>
          <p:cNvPr id="44036" name="Picture 4" descr="http://images.ctvdigital.com/images/pub2upload/15/2009_9_29/k9cops_arthead.jpg"/>
          <p:cNvPicPr>
            <a:picLocks noChangeAspect="1" noChangeArrowheads="1"/>
          </p:cNvPicPr>
          <p:nvPr/>
        </p:nvPicPr>
        <p:blipFill>
          <a:blip r:embed="rId4" cstate="print"/>
          <a:srcRect/>
          <a:stretch>
            <a:fillRect/>
          </a:stretch>
        </p:blipFill>
        <p:spPr bwMode="auto">
          <a:xfrm>
            <a:off x="6858000" y="1447800"/>
            <a:ext cx="2038350" cy="2301363"/>
          </a:xfrm>
          <a:prstGeom prst="rect">
            <a:avLst/>
          </a:prstGeom>
          <a:noFill/>
        </p:spPr>
      </p:pic>
      <p:pic>
        <p:nvPicPr>
          <p:cNvPr id="44038" name="Picture 6" descr="The First 48 tv show photo"/>
          <p:cNvPicPr>
            <a:picLocks noChangeAspect="1" noChangeArrowheads="1"/>
          </p:cNvPicPr>
          <p:nvPr/>
        </p:nvPicPr>
        <p:blipFill>
          <a:blip r:embed="rId5" cstate="print"/>
          <a:srcRect/>
          <a:stretch>
            <a:fillRect/>
          </a:stretch>
        </p:blipFill>
        <p:spPr bwMode="auto">
          <a:xfrm>
            <a:off x="4368089" y="2438400"/>
            <a:ext cx="2461336" cy="18478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Ethnicity, and Crime</a:t>
            </a:r>
            <a:endParaRPr lang="en-US" dirty="0"/>
          </a:p>
        </p:txBody>
      </p:sp>
      <p:sp>
        <p:nvSpPr>
          <p:cNvPr id="3" name="Content Placeholder 2"/>
          <p:cNvSpPr>
            <a:spLocks noGrp="1"/>
          </p:cNvSpPr>
          <p:nvPr>
            <p:ph sz="quarter" idx="1"/>
          </p:nvPr>
        </p:nvSpPr>
        <p:spPr>
          <a:xfrm>
            <a:off x="301752" y="1527048"/>
            <a:ext cx="4270248" cy="4572000"/>
          </a:xfrm>
        </p:spPr>
        <p:txBody>
          <a:bodyPr/>
          <a:lstStyle/>
          <a:p>
            <a:r>
              <a:rPr lang="en-US" dirty="0" smtClean="0">
                <a:solidFill>
                  <a:srgbClr val="FF0000"/>
                </a:solidFill>
              </a:rPr>
              <a:t>Victim discounting </a:t>
            </a:r>
            <a:r>
              <a:rPr lang="en-US" dirty="0" smtClean="0"/>
              <a:t>– seeing minority interests are less valuable as the majority (or power) group.</a:t>
            </a:r>
          </a:p>
          <a:p>
            <a:pPr lvl="1"/>
            <a:r>
              <a:rPr lang="en-US" dirty="0" smtClean="0"/>
              <a:t>If the victim is less valuable, the crime is less serious, and the punishment is less severe.</a:t>
            </a:r>
            <a:endParaRPr lang="en-US" dirty="0"/>
          </a:p>
        </p:txBody>
      </p:sp>
      <p:pic>
        <p:nvPicPr>
          <p:cNvPr id="47106" name="Picture 2" descr="http://www.english.globalarabnetwork.com/images/stories/2010/Jan/In_Palestine_.jpg"/>
          <p:cNvPicPr>
            <a:picLocks noChangeAspect="1" noChangeArrowheads="1"/>
          </p:cNvPicPr>
          <p:nvPr/>
        </p:nvPicPr>
        <p:blipFill>
          <a:blip r:embed="rId2" cstate="print"/>
          <a:srcRect/>
          <a:stretch>
            <a:fillRect/>
          </a:stretch>
        </p:blipFill>
        <p:spPr bwMode="auto">
          <a:xfrm>
            <a:off x="5715000" y="1447800"/>
            <a:ext cx="2940797" cy="2209800"/>
          </a:xfrm>
          <a:prstGeom prst="rect">
            <a:avLst/>
          </a:prstGeom>
          <a:noFill/>
        </p:spPr>
      </p:pic>
      <p:pic>
        <p:nvPicPr>
          <p:cNvPr id="47110" name="Picture 6" descr="http://students.cis.uab.edu/bdw/BD2.png"/>
          <p:cNvPicPr>
            <a:picLocks noChangeAspect="1" noChangeArrowheads="1"/>
          </p:cNvPicPr>
          <p:nvPr/>
        </p:nvPicPr>
        <p:blipFill>
          <a:blip r:embed="rId3" cstate="print"/>
          <a:srcRect/>
          <a:stretch>
            <a:fillRect/>
          </a:stretch>
        </p:blipFill>
        <p:spPr bwMode="auto">
          <a:xfrm>
            <a:off x="5562600" y="3810000"/>
            <a:ext cx="3200400" cy="272034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White-Collar Crime</a:t>
            </a:r>
            <a:endParaRPr lang="en-US" dirty="0"/>
          </a:p>
        </p:txBody>
      </p:sp>
      <p:sp>
        <p:nvSpPr>
          <p:cNvPr id="3" name="Content Placeholder 2"/>
          <p:cNvSpPr>
            <a:spLocks noGrp="1"/>
          </p:cNvSpPr>
          <p:nvPr>
            <p:ph sz="quarter" idx="1"/>
          </p:nvPr>
        </p:nvSpPr>
        <p:spPr>
          <a:xfrm>
            <a:off x="301752" y="1527048"/>
            <a:ext cx="4346448" cy="4572000"/>
          </a:xfrm>
        </p:spPr>
        <p:txBody>
          <a:bodyPr/>
          <a:lstStyle/>
          <a:p>
            <a:r>
              <a:rPr lang="en-US" dirty="0" smtClean="0">
                <a:solidFill>
                  <a:srgbClr val="FF0000"/>
                </a:solidFill>
              </a:rPr>
              <a:t>White-collar crime </a:t>
            </a:r>
            <a:r>
              <a:rPr lang="en-US" dirty="0" smtClean="0"/>
              <a:t>– job related crime committed by high status people.</a:t>
            </a:r>
          </a:p>
          <a:p>
            <a:r>
              <a:rPr lang="en-US" dirty="0" smtClean="0"/>
              <a:t>Enron</a:t>
            </a:r>
          </a:p>
          <a:p>
            <a:r>
              <a:rPr lang="en-US" dirty="0" smtClean="0"/>
              <a:t>Freddie Mac</a:t>
            </a:r>
          </a:p>
        </p:txBody>
      </p:sp>
      <p:pic>
        <p:nvPicPr>
          <p:cNvPr id="5" name="Picture 2" descr="http://www.artizans.com/images/previews/ARG211.pvw.jpg"/>
          <p:cNvPicPr>
            <a:picLocks noChangeAspect="1" noChangeArrowheads="1"/>
          </p:cNvPicPr>
          <p:nvPr/>
        </p:nvPicPr>
        <p:blipFill>
          <a:blip r:embed="rId2" cstate="print"/>
          <a:srcRect/>
          <a:stretch>
            <a:fillRect/>
          </a:stretch>
        </p:blipFill>
        <p:spPr bwMode="auto">
          <a:xfrm>
            <a:off x="4648200" y="2133600"/>
            <a:ext cx="4286250" cy="35528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Nature of Deviance</a:t>
            </a:r>
            <a:endParaRPr lang="en-US" dirty="0"/>
          </a:p>
        </p:txBody>
      </p:sp>
      <p:sp>
        <p:nvSpPr>
          <p:cNvPr id="4" name="Content Placeholder 3"/>
          <p:cNvSpPr>
            <a:spLocks noGrp="1"/>
          </p:cNvSpPr>
          <p:nvPr>
            <p:ph sz="quarter" idx="1"/>
          </p:nvPr>
        </p:nvSpPr>
        <p:spPr>
          <a:xfrm>
            <a:off x="304800" y="1524000"/>
            <a:ext cx="5181600" cy="4575048"/>
          </a:xfrm>
        </p:spPr>
        <p:txBody>
          <a:bodyPr/>
          <a:lstStyle/>
          <a:p>
            <a:r>
              <a:rPr lang="en-US" sz="2800" dirty="0" smtClean="0"/>
              <a:t>What are examples of behavior considered deviant in one group or culture but not another?</a:t>
            </a:r>
          </a:p>
          <a:p>
            <a:r>
              <a:rPr lang="en-US" sz="2800" dirty="0" smtClean="0">
                <a:ea typeface="Adobe Fangsong Std R" pitchFamily="18" charset="-128"/>
              </a:rPr>
              <a:t>What are some examples of deviant behavior that is found in all groups or cultures?</a:t>
            </a:r>
          </a:p>
          <a:p>
            <a:r>
              <a:rPr lang="en-US" sz="2800" dirty="0" smtClean="0"/>
              <a:t>What causes a person to be deviant?</a:t>
            </a:r>
          </a:p>
          <a:p>
            <a:endParaRPr lang="en-US" sz="2800" dirty="0" smtClean="0">
              <a:ea typeface="Adobe Fangsong Std R" pitchFamily="18" charset="-128"/>
            </a:endParaRPr>
          </a:p>
          <a:p>
            <a:endParaRPr lang="en-US" sz="1800" dirty="0" smtClean="0">
              <a:latin typeface="Adobe Fangsong Std R" pitchFamily="18" charset="-128"/>
              <a:ea typeface="Adobe Fangsong Std R" pitchFamily="18" charset="-128"/>
            </a:endParaRP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White-Collar Crime</a:t>
            </a:r>
            <a:endParaRPr lang="en-US" dirty="0"/>
          </a:p>
        </p:txBody>
      </p:sp>
      <p:sp>
        <p:nvSpPr>
          <p:cNvPr id="3" name="Content Placeholder 2"/>
          <p:cNvSpPr>
            <a:spLocks noGrp="1"/>
          </p:cNvSpPr>
          <p:nvPr>
            <p:ph sz="quarter" idx="1"/>
          </p:nvPr>
        </p:nvSpPr>
        <p:spPr>
          <a:xfrm>
            <a:off x="301752" y="1527048"/>
            <a:ext cx="4651248" cy="4572000"/>
          </a:xfrm>
        </p:spPr>
        <p:txBody>
          <a:bodyPr/>
          <a:lstStyle/>
          <a:p>
            <a:r>
              <a:rPr lang="en-US" dirty="0" smtClean="0"/>
              <a:t>More than $100 million each year is laundered through banks by white-collar criminals.</a:t>
            </a:r>
          </a:p>
          <a:p>
            <a:pPr lvl="1"/>
            <a:r>
              <a:rPr lang="en-US" dirty="0" smtClean="0"/>
              <a:t>10X more than robberies, larcenies, burglaries, and auto thefts combined.</a:t>
            </a:r>
          </a:p>
          <a:p>
            <a:r>
              <a:rPr lang="en-US" dirty="0" smtClean="0"/>
              <a:t>For every murder:</a:t>
            </a:r>
          </a:p>
          <a:p>
            <a:pPr lvl="1"/>
            <a:r>
              <a:rPr lang="en-US" dirty="0" smtClean="0"/>
              <a:t>2 people die from unsafe working conditions</a:t>
            </a:r>
            <a:endParaRPr lang="en-US" dirty="0"/>
          </a:p>
        </p:txBody>
      </p:sp>
      <p:pic>
        <p:nvPicPr>
          <p:cNvPr id="5" name="Picture 2" descr="http://www.hermes-press.com/enron_ken.jpg"/>
          <p:cNvPicPr>
            <a:picLocks noChangeAspect="1" noChangeArrowheads="1"/>
          </p:cNvPicPr>
          <p:nvPr/>
        </p:nvPicPr>
        <p:blipFill>
          <a:blip r:embed="rId3" cstate="print"/>
          <a:srcRect/>
          <a:stretch>
            <a:fillRect/>
          </a:stretch>
        </p:blipFill>
        <p:spPr bwMode="auto">
          <a:xfrm>
            <a:off x="5257800" y="1219200"/>
            <a:ext cx="2362200" cy="3006437"/>
          </a:xfrm>
          <a:prstGeom prst="rect">
            <a:avLst/>
          </a:prstGeom>
          <a:noFill/>
        </p:spPr>
      </p:pic>
      <p:pic>
        <p:nvPicPr>
          <p:cNvPr id="52228" name="Picture 4" descr="http://2.bp.blogspot.com/_HdSi5m9Qhow/SreASDRkHTI/AAAAAAAAAAU/toRSHQvPkRU/s400/dmrc-compensation-313+-+Unsafe+working+conditions.jpg"/>
          <p:cNvPicPr>
            <a:picLocks noChangeAspect="1" noChangeArrowheads="1"/>
          </p:cNvPicPr>
          <p:nvPr/>
        </p:nvPicPr>
        <p:blipFill>
          <a:blip r:embed="rId4" cstate="print"/>
          <a:srcRect/>
          <a:stretch>
            <a:fillRect/>
          </a:stretch>
        </p:blipFill>
        <p:spPr bwMode="auto">
          <a:xfrm>
            <a:off x="5257800" y="4267200"/>
            <a:ext cx="3159695" cy="2362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smtClean="0"/>
              <a:t>Measurement of crime</a:t>
            </a:r>
          </a:p>
          <a:p>
            <a:r>
              <a:rPr lang="en-US" dirty="0" smtClean="0"/>
              <a:t>Juvenile crime</a:t>
            </a:r>
          </a:p>
          <a:p>
            <a:r>
              <a:rPr lang="en-US" dirty="0" smtClean="0"/>
              <a:t>Approaches to crime control</a:t>
            </a:r>
          </a:p>
          <a:p>
            <a:endParaRPr lang="en-US" dirty="0" smtClean="0"/>
          </a:p>
          <a:p>
            <a:pPr>
              <a:buNone/>
            </a:pPr>
            <a:endParaRPr lang="en-US" dirty="0"/>
          </a:p>
        </p:txBody>
      </p:sp>
      <p:sp>
        <p:nvSpPr>
          <p:cNvPr id="2" name="Title 1"/>
          <p:cNvSpPr>
            <a:spLocks noGrp="1"/>
          </p:cNvSpPr>
          <p:nvPr>
            <p:ph type="ctrTitle"/>
          </p:nvPr>
        </p:nvSpPr>
        <p:spPr/>
        <p:txBody>
          <a:bodyPr/>
          <a:lstStyle/>
          <a:p>
            <a:r>
              <a:rPr lang="en-US" dirty="0" smtClean="0"/>
              <a:t>Crime and Punishment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of Crime</a:t>
            </a:r>
            <a:endParaRPr lang="en-US" dirty="0"/>
          </a:p>
        </p:txBody>
      </p:sp>
      <p:sp>
        <p:nvSpPr>
          <p:cNvPr id="3" name="Content Placeholder 2"/>
          <p:cNvSpPr>
            <a:spLocks noGrp="1"/>
          </p:cNvSpPr>
          <p:nvPr>
            <p:ph sz="quarter" idx="1"/>
          </p:nvPr>
        </p:nvSpPr>
        <p:spPr>
          <a:xfrm>
            <a:off x="301752" y="1527048"/>
            <a:ext cx="4727448" cy="4572000"/>
          </a:xfrm>
        </p:spPr>
        <p:txBody>
          <a:bodyPr/>
          <a:lstStyle/>
          <a:p>
            <a:r>
              <a:rPr lang="en-US" dirty="0" smtClean="0"/>
              <a:t>What is </a:t>
            </a:r>
            <a:r>
              <a:rPr lang="en-US" dirty="0" smtClean="0">
                <a:solidFill>
                  <a:srgbClr val="FF0000"/>
                </a:solidFill>
              </a:rPr>
              <a:t>crime</a:t>
            </a:r>
            <a:r>
              <a:rPr lang="en-US" dirty="0" smtClean="0"/>
              <a:t>?</a:t>
            </a:r>
          </a:p>
          <a:p>
            <a:r>
              <a:rPr lang="en-US" dirty="0" smtClean="0"/>
              <a:t>How is crime data collected and measured?</a:t>
            </a:r>
          </a:p>
          <a:p>
            <a:r>
              <a:rPr lang="en-US" dirty="0" smtClean="0"/>
              <a:t>Uniform Crime Reports</a:t>
            </a:r>
            <a:endParaRPr lang="en-US" dirty="0"/>
          </a:p>
        </p:txBody>
      </p:sp>
      <p:pic>
        <p:nvPicPr>
          <p:cNvPr id="1026" name="Picture 2" descr="http://www.fbi.gov/news/stories/2012/june/crimes_061112/image/crime-rates-chart"/>
          <p:cNvPicPr>
            <a:picLocks noChangeAspect="1" noChangeArrowheads="1"/>
          </p:cNvPicPr>
          <p:nvPr/>
        </p:nvPicPr>
        <p:blipFill>
          <a:blip r:embed="rId2" cstate="print"/>
          <a:srcRect/>
          <a:stretch>
            <a:fillRect/>
          </a:stretch>
        </p:blipFill>
        <p:spPr bwMode="auto">
          <a:xfrm>
            <a:off x="4876800" y="1447800"/>
            <a:ext cx="4240812" cy="48006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Crime Control</a:t>
            </a:r>
            <a:endParaRPr lang="en-US" dirty="0"/>
          </a:p>
        </p:txBody>
      </p:sp>
      <p:sp>
        <p:nvSpPr>
          <p:cNvPr id="3" name="Content Placeholder 2"/>
          <p:cNvSpPr>
            <a:spLocks noGrp="1"/>
          </p:cNvSpPr>
          <p:nvPr>
            <p:ph sz="quarter" idx="1"/>
          </p:nvPr>
        </p:nvSpPr>
        <p:spPr>
          <a:xfrm>
            <a:off x="301752" y="1527048"/>
            <a:ext cx="4422648" cy="4572000"/>
          </a:xfrm>
        </p:spPr>
        <p:txBody>
          <a:bodyPr/>
          <a:lstStyle/>
          <a:p>
            <a:r>
              <a:rPr lang="en-US" dirty="0" smtClean="0">
                <a:solidFill>
                  <a:srgbClr val="FF0000"/>
                </a:solidFill>
              </a:rPr>
              <a:t>Criminal justice system</a:t>
            </a:r>
          </a:p>
          <a:p>
            <a:pPr lvl="1"/>
            <a:r>
              <a:rPr lang="en-US" dirty="0" smtClean="0"/>
              <a:t>The institutions responsible for enforcing formal social sanctions for crimes.</a:t>
            </a:r>
          </a:p>
          <a:p>
            <a:r>
              <a:rPr lang="en-US" dirty="0" smtClean="0">
                <a:solidFill>
                  <a:srgbClr val="FF0000"/>
                </a:solidFill>
              </a:rPr>
              <a:t>Deterrence</a:t>
            </a:r>
          </a:p>
          <a:p>
            <a:pPr lvl="1"/>
            <a:r>
              <a:rPr lang="en-US" dirty="0" smtClean="0"/>
              <a:t>Punishing so others will not commit the same crime</a:t>
            </a:r>
          </a:p>
          <a:p>
            <a:pPr lvl="1"/>
            <a:r>
              <a:rPr lang="en-US" dirty="0" smtClean="0"/>
              <a:t>i.e. The death penalty</a:t>
            </a:r>
          </a:p>
        </p:txBody>
      </p:sp>
      <p:sp>
        <p:nvSpPr>
          <p:cNvPr id="56322" name="AutoShape 2" descr="data:image/jpeg;base64,/9j/4AAQSkZJRgABAQAAAQABAAD/2wCEAAkGBhQSERUTExQUFRUUFRUZGRgYFxobGRoYHBwbGhgdHx8YHSYeGhslHBkZIC8gIykpLSwuGB8xNTAsNSYrLCkBCQoKDgwOGg8PGi0kHyQsKjQuLyo0LDQsLDAqLCksLCw0LCwvLCotLCwsLiwsLS8sLDQsLCwsLC0pLCkpLCwsLP/AABEIAOQA3gMBIgACEQEDEQH/xAAcAAACAgMBAQAAAAAAAAAAAAAABgUHAwQIAgH/xABJEAACAQMCBAQCBgYGCAUFAAABAgMABBESIQUGEzEHIkFRMmEUI0JxgaEVUpGSsdEkM1NiwfAIFzRDcoKy0iVUc6KzY4OT4eL/xAAbAQABBQEBAAAAAAAAAAAAAAAAAwQFBgcCAf/EADwRAAEDAgMDCQcCBAcAAAAAAAEAAgMEEQUSMSFBUQYTImFxkaGxwRQyUoHR4fBCsiNTktIVJENigqLC/9oADAMBAAIRAxEAPwCpLvmSRj5DoGO2x398kZr7HzPLsDo+8g/t2NQ9FI+zxWtlCkzi9aXF/OuuevZ3aD5Jmu+ZwsrKmJEBIVwCurHY4bcAnGx3xXiHmJXZBIWjXL6inf4fJ3U92+Xp6UuUVyKaIG9ks/HK57S0yGx4WHiNqkoeYJh3YtsQO3c9j23wa3uH81mOa2ldWcQurugYIJCpBAJwwxsM7b5Pal+iu+ZZe9gmpxKqLDGZHEHiT1fRStxzJM7SMTgyOX27LkkkAH037fIVks+JXFxJFAjeeSRFUjCkszALvsAMke1Q1SXLcsi3UPQCGYyKsesAgSN5UO+wIYhgfQgH0rmSJgaXWF+JXIr6rLk5x1rWtc6fn00VxeLXMUvD3sjAUGTIZV0IQ+jp7HKkgEM3bHf7qQeEc6uLi6mR+l9RMYEkdGVGaRZCvnTEhxrwNO5wNhW744xsOIpq7m2i3xsSC2cfjVeVF4JTsZRxusLkbTxuSfDRIySvzEXKbeHeIMw+mfSGaT6VA67Kg0y+UI4AAC4C48voe1Qz8wS5XDEAAAjbcjuc42zUXRUw6NrtQu4qyeIERvIvwPBOsN6HCn+r1Iox5zk/ref7R+Xl22Fb9RHBydCYOfLuN/54HrVgcN8PJ51jKy2waWPqKjSEOUzgnTp7A+tQskZc8hoWm0lZHDTtkneADbaeNr8T6JWopztvCq5kBMctq4VmRtMjHDqcMpwmzA7EelZv9T15+vb/AL7/APZXPs8vwlLf4xQ/zWpGop5/1PXn69v++/8A2UkzwlGZT3ViDj3BxSb43M94WTqnrYKkkQvDra2XiiiiuE7RRRXxh88f5+dC8X2isDWanuW/fYfwNY24Yh9ZB/8Acf8AxNdAN4/nekHOmGjR3n+1bdFaR4cTnMspB9NQGPxAzXj9Crvl5SD6Fzj/APf411lbvPgkzLUfpj73D0B/Ny32YDc7Vhkv417uo+8ioxuVYv1nH4j+VZV5ahx2Y/PNKZYRq4933TQz4i7Y2Fo7XX8mpQor3DKVYMMZUgjIDDI33DAhh8iCDXip5ZIiiiihCKySwMunUrLqXUuQRlckZGe4yCM/I1jooQimrwu4eJuK2oK6gr6z320Asp29mCmlWrK8BuHl+IPJg6YoG39AzFQAfvXX+yo/FJeao5Xf7T47F2wXcEzeOnCzN0Soy0UFzJ8QBwr2+r7J14VmOnK+pztpaj66B8bCBBAep0dTTRmTSWOhomLJ5RnDlVH7Ce1c/Ux5OuzYewcM37iupffKKKKKnkknHgZPTTJ+zgDH+NN3EeH/AKJl4dxmNcxSBUnQM2ouVfURk4wUGQO2pPnSLwNtUIypIVivf7j/AAOPwq8OP29zLy7FBaQdeSdEjIyPIm7M/m7nyhRv3YH0xTCBtpnfm9W7FZc+Gw20uOPwn82JJ4Lf31jYzcSQiOTit6kcQkOpUWQSOZu+ktq2BZdtBOCDin7gXFOJ2lne3V/cQXoij1RLAU2ZQxcMUiXAwUPrgAnHvHc68n3MvAuHW8Vt1JbdrRpYdSr8MLrICdQydbYOk53JrPyhdXttaTxng6RInTKQRsMzBjomJZy2pwgX4t2xj7n6qKzcgScXZ7e4nuIbm0vIxI+2loSUJVVCgDvpB7jIPY7tWnFf6+X/ANR/+o048iWk/wClg1ja3djw/QWuIrgMqtKQ4BQOTv8A1fw4xoPpgUncV/r5f/Uf/qNRtfo35q68kvfl7G+q1aKKKi1fUUUUUIRRRWKa1R/iVWx7gH+Nei29cuLgOiNvXs9Cj6Sn6y/tFYxxGPGeomPfUKG4dEe8afuivn6Mi/s0/dFdjm+tNHe17gzx+iP0pF/aJ+8K+/pKLGeomM4+IVifgcJOemPwJA/YDivP6Bg/s/zb+dd/wevwTe+I30j73fRJdFFFT6yJFFFFCEUUUUIRV2f6PUY6V02Bq1xjPrjDHH3VSddJeDnCVh4XEwA1TlpGO+5J0jv7KoG237TVb5SyhlCWn9RA9fRLQjpLB43WevhTtt9VLE/b3OjA9vjz+Fc6V1Xz5EW4bdqoyTbybf8AKa5UpvyVkzUrmcHeYC9nHSRRRRVsSCZOXMdI59ZD9nP2R8jU7+jGnaNEkeNnurODIwVAuDMNRGAcqYh9rB1encw3L8LIrKysrLKwYEEEEBQQQRkEe1WZ4P8ADYZOIztJgultEUQ4wQJtZfHfKPHEQfQt92IxoBqSCOKu80j48Ga5jiD0dLhLnEfDa5iV2N58Nre3OCm+LZlUod8ajr7+mPWo/i3IPEIUuJBMjpbStG5D6WwsIuNWGAGNDAYBJ1HAB710zNw6NgQVxlZFONtpCC/b1JGc1jfg8LawY1+sYs/95jH0iTj1MeFp/wA2zgFUvban+Y7vP1XJ1ys9s7JcysjaJSmAsmp0leHSf1RrjkGfkPepixnLxox7soJ++pT/AEhYFXiMQQAKtonbsCZp2x8vXaojhYHRjx+ov8KYVrGtaCArdyXqZpZXtkeSANCSd/WtqiiioxXpFFY0uVLFQwJHcZ3FYrniUcbBXYAn/OT7Cug1xNgEi6eJjc7nADS9xa62aKxfSV069Q04znO1fLe8V/hJ7A7gjY9juBkfOjKbXsjn48wZmFzoLi57OKySOAMnP4An8hvWJr1AASdIPbII/jWeivBbeunB/wCkj5j7haj8ViAzrH4bn9g3rA3HoxjIkGe3kO9SVFdgs3g9/wBk3fHUn3ZGj/if7kgXVvoYrqVsY3Vgy7jOxGxrFUvzXDEl3KsBVogVClCCp8q6sEbEas1EVYljKKKKKEL2UGkHUMkkad8gDGCdsYOSBgk+U5A2z4orYsbvpOH0o+Aw0uupTkEbg+ozkexANCFhjjLEKBkkgAfM9q684RZCGCKJQQI40QAnJAVQAPyrlflKy619ax6SwaeIEDOdOoau3bC5OfTFdZ1ReVsu2KPtPkPqnUA1K0uOW7SW06KMs8MqgdtypA/M1yHXZNcr8y2yxX99HIRnqTaToJOrXrXG40k406jnZjtRySl2yx9h8wicaFL1FZJ5dRzpVfKowvbyqFzue5xk/MmsdXpNUx8t/wBWf+M+md8D5U6clXbR3V9LGSrR8HuXU4B3R0YAhh2OMH5H0pT5XuUFu6mEMxkOJMnK7JtjUAfX09ab+Uo2knuYEXU9xwy+iXfHmYIV77dwB6d6jhsqe9XOW78F2gjLl137bbNvWss/ApGMV1DcXMQuURxbm5ch5SomigWQBWVWhEiKWyQyAZIYGvY5Wm0q1tNdzrcf0yJmuJENxCoRZraTScLOF04kGzAEegAmuGcRK8P8yzsY7G3kgMkMaxiWG2imQo/ldxrVVwAWydmwM058C4UtxbxXVucB51vYlkJIR5VK3EWB8KtrlIOSA0pIBCjMiqYqR5h5K/osssDuyaY7qPUzfWWZHTUEHYy258rYwAso9wKjIL3pwQgDU7hVUZwMntknYCui7TknRISHVYxczyIgGR0JoQssXm+DM+Zdsj09duc+LwfR3Caj/Q7xoiwzkCNyAcjSeyjcY7+lNqhgeWg6XU5hFS+nbO6M9LJs7xfw2pj5o5WvLKGFpViL3LBI+k+cO2MAhgDq39MjI77ijmblNOH8KEjnrXtzOIuoshPT0FusiAfFpZemxP2icdhl38SogbXhjpIPq+IrCCo9CXU50HZx08FVxgkjy4wIHiMbcT45b2aPiCwCNpXEeCCHYKFAK6crHvgoEwfN8SjIWMvlCZ1WJ1NVl5156Py+ezet+Dk/hvCOEfSLxFnuJlDKGyj9TTlYkx5owM4Zu/fPooivA/kU3U7cQuow0S7RB1yrydiwydwmMZIIydjlTjx49q0nE7O0BIi6EQRQBhWeR0JA2zsqjGfT0q8eXOGLbWkECDCxxIo3z2AzvgZOfXA+4UpYXumOd2XLfZw3KuON8Ni4hx1LdokNvaxozLhF1u2psv2d41C409snfY4ObxT5Ye8vbaGF1ic2lz0ywwrujRkR598FjtnG5xjNQ3hJxdp7+5aXSCPoyAnuwj6qKR2XJIwdjudt6dfFS3ZIYL6MZawnWVsaiei3kmxpI9CGPyT2zQWgixXTZXscHNJBGnUqOspHwySjTLE7RyDbZ1OCNtqyTXCoMscf59hWPxOBj4xcLa5xcGFwqAEs0iK+2kbks57dyfWm/wAPeUYLmyhluHkMkr3AwdeBoKjHleMjGCe7DzHtjFRrqElxIOxXWDlS1kDWPaS8DadhHbqCevrSW3GYh6n91v5V8fiwHaKY/wDIabuZOTYLeD6VHdSqodNav51VWeFXAGgN5FmB7uTjue5VeGXvVjD4wTnI+YNIzQc0LkXHb9lJYdizsQcY2PyuAv7u7+o+iRqKKKmVmiKKKKEIrLJdMyqhYlUzpHtk5OPvO9YqKEJ+8E+G9XiitgEQxySb52OAgxjucv2Ppn2rouqg/wBHq2Gi7kwc6olz6YAY/wCNW/WX8o5ucrnN+EAevqnsIs1Fc6+OFuq8VYqMF4Ymb5tuuf2KB+FdFVRv+kHaEXNtLtpeFlHvlGyc7dsOuN/f8euTL8tcBxBHr6Im91VRRRRWnJkmHlxvq2+TfL2HyPtT94eXGnikXw5a3uVAJxltIOBsfY/nVd8vONLg+43zjvn+VOvJg/8AGLHHtc//AAvUda1T3+SuhfmwM9jf3p25WgjFjAbcKZfo1tK6DImZkCLqOHBaPKjbOnTkYO+W3winL8HtCShxGV8mcYViADn7QAwfTOaS+EXHR4TBK1sJBFZmVWIDkEI+cNJq6YIBBCr+2t/kjiUlnyr11XEkcVw6agR3kfQ3zG4b51Iqlp84pzlZWzBJ7qCNicaWkXIPfcZyvcd8d6pznLksScVuo5Hhghuvro5NaAatHqCRuZV3z31HckGk7kfliK9nxdTKWnRZVPUzIW+kaHQgkEyuqPgZP9YrVby8J4La5C2cD6UXLS4YYJB83VzpLLnQTjUyOmQwweHtzC3Z4JxTzmBxcBqHD+oEeGqTOOcUN9wnhVuhKEXiwOQDlJIk0gqdgQFcsNJPpvkEVP2fDlsuN60RzFxMdWKXRkpIpaSWM6jghsFs/NMYALBJ4hcwq08FvcW3SubrVFhf9mmXU6SRtGwKRHUqrgHSHcEZjOtztuOrxOytVu0a3uxcr9GfpsUaYNIuAI26qJmMh86dJwQdhjtN1j8aZJHv+FtbMVkcShXAGoZKA5D4GwLZVseoNWGeOw2lmNcsUbsGKhjoAZizEkPkgA5JzkjB2J2NY+IvDLqOGy4g5RL2CQjo7t1NwwMS6mOlcEkHBw2SQQBUZyh4ZycXxd3ss+ZiTgYUhN9JDMrgKcYVdKgADBIxQhR3hrLI3GbVEmWdUicMwjwi51zFcsmdrhhh8bkgA4Iq0/HbiPT4M6sQrTSRJgDIJDayMkbbITnbtTNy5yJZWLF7eBEcqELjJbSPmxJGdskd8DPYVX/jZxNLua14XGkksgmWaYR41JGFIwNfk1FHZssQBpGe9CFR/G7U29xoUNG0Yi33DatKtq+JtJJOdjt8u1XJ4QcRkmsIVYeW3muo1IB7OqS+Y9s6nfHbYfKlHxe8PIrCa3MMsjG5DalmYNIHGkFyy99RYk/MHGxwMvJfH7jhczGERywMoUxyHQTvqJyika8kjUwY6Qo7AAJvlYz3jZO6ehqKkEwsLrcE4c7wu3B7lcqcIhXzL8Je2lfufQKh+9yNyQKraxtSDKPMo60uF0lNOGIxoYkp2+Ek47Uzc38/X3Ebc2zpbQxSaOpo1MzFSrd22A1LnHtgZOMmFsV0j6wM2xJ0yYYsTkks6NnJJPb1plVTMc3K0q04DhlRTzmaZhAANhvJNvzaq+oooqRVLRRRRQhFFFFCF0f4L2PT4VGdOkyvI5/vebSD+6oH4U9VE8o8N+j2NtDtlIYwdOcFsAsRnfdiT+NV94n+IIdm4daSmKYN9bMZBEihQWKa85ycYOMb7b5IrJ/Z5MSrniPe4m/AX1T+4Y3arKtuOW8jmOOeF3GcosiswwcNkA5GCQD8zVd+P3Dg1nDNtqjm0j3w6nI/ag/ZR4d8T4fPC9qsdr9MiaQAyJGrXags6Dq7tq1BCXGSNAYD22ePcvs0txw6eRprdbdLmMvo+pAd1ZRKRlWAGFLjDKrg4G4sTcDOGysqmyXa0i99mw7D5pHnc4y2XP1FTHNPCo4JwIDIYJY4pYjJp1lHUHDaNtStqU49VqKmhKnBx2U7EHZgGHYnfBGR3HY4Iq7Jspfls/1n/L649/kRTryZcrHxbh8jtgGVoxtnLSIyJ2HqxUZ+dJvLq+R8DJyOwB239MimO0mCXVg5ydN7bHtvgPk/wqNcf8yPzcrtDHfBXA/Df/vdNHHeO6eGXIkNwM9eJCz24Q5lZAqKpWVlK5PnDEANvgZNmcm2ET8GtbebDo9jEzqRtodc/lnv8s1SfNfEvpKW1gHUyPezDCoCyjrSRR6iO58xwo3I3PcVavMnGDA3E5YfihsrS2QgD/aCZyqqN8kCeIgY3JxUkqSkK/8A9He4WYG3u4DFkNqcskiLk4OFUg4AHmyMnOw70r+InAjZzyQyzG5kWODEr6s5bUcDzHAABP3k981afMvHfo8VxGk7otrZwWCPI5Ba5nxqdiGBZoolR9Srka5TvjFVBzrdpM0ssYIjadVjyxYmOKPpIxY7ksE1b579z3pOQ6DrCe0bCS9wGjXHwt5lXd4McGjXh8YMedadQswGQZO4BGcZCqdIOyiNiAXwJiPg1tDxJPo0K9Yh2mZdP1MT6nBOpSR1JMgKCCcuRsDW3yWxWGJCAgEMY0nUDq0jy+Y91Kyg9zhUycg0zYpRMlF3fAxLKXdmxp0gA4BBBDBgQQw3Pfbc7ep3rSzSJAkaqqqAAFAAwBgbAAdqzUUIRVC3vMkdrxHjV4CrvG8EUQJJ1SkMoXGoZCtHk43AQ4xvT34m+KcfDkaCLMl46HQq4IjJ7M/4HUFwc49Ac1RvDrB8tJM7O8j9RgTkF/N5j7v523/vGkZpmxC5Ulh2GzV8mWPQancPv1LNdLLdzNdXjF5nOcZwqgfCoHoB7f45radsDYZ/Z/jX1jitc3Z3+rk2/wCHf7vN+O+KhHvdKblafT01PQx83GLddtp6zs/NyHuHAz0yfuZf51qfpCf/AMv/AO8fyrPHxQEZMcy/Ixtn8sitc8wL/ZzfuD+ddtY74L9/1Taaoi2H2gt7A31aUoUUUVPLJ0UUUUIRUryxYrNdQxksGeeFQAoIwXAck5GMDfsc79qjoJyjahpJGfiVWG4x2YEHv7bd6sHwatklvoFCeeA3MzvnGUKRRxj56X1nH9+mlbNzNPJJwafJdNFyAuhKpbxp5LuJbn6VDEXjWAdQjSNOksTtnU2xzsKugmuZ+K+Jt1PdmZyHh1gi3kUNDoBzpKNkAlfKXHmwzDODis/5NwTPqTJEQA0bb9fdwTqYi1ioiy4u/RNrGgeNwWZZAH0yYw0qEKGjwg9yMAk52xfvJvJkcXDXiZlZ7uJzNNE5bXrUgMrPnJ0tkHGM74pCv/HbVGFjtMkh8iR1MYDkhoyiRqJEWM6V1++WDY3VOV+JdS8jE30tbaeZkjSCQqodmBCAAKrKNahlTQcOCCNgbpitBLWsayOTLY3PXw7k3Y4NO0LY8TbVme2uhHKsU9pblcx6YkIUqEjAJCKVUOEyca85IIJULm00BDqRtaBvKwJG5GGA3Vtux+R9auSTlCE3sliVuIont4plGqRd43CEMkzyI48seMg7J6YFV9zhaIqZ0p1EvLyDWiJGGSLpMCyRgJqzKcFQMAY32xLpNaXLYyHHzH+d1NS/FGMcayKPNC8brttqUjfA9O9RHLyeVz23Hrj/AANTXFR/R3/4KiZjacEcQtCw6MPwlzXfA71We3mhj47PdyvC0UU1zdppmQiQhmeBUMbEFy+g6CRtnNSFvzZH0wJpFkcytxSfS6gSTYAt7UHc4GVZl3K+YDtqF1cP5N4ddQRzmztn+kQxuXMS6m1DXqyVDajqyWwGPr7Vtjw94bkH6DabZ/3EeP2Ywe9Syz1c18z8U6kMVtEzTs7PfXLDzf0iWMNIo0j4Y418xJOCZOwFaHFIybSIjsunI/DGf2/xp98aOBWto0gtYY4mD2zEx5BBnW7EqbHAQrBEQmABqbHxHKjw+IS2gUjupH4gkA/lmmlS7JldwKsOBw+0CeAauYbdoI9VeXhrxLrBJOoXWVS6FmYnZIYZFw4GGMsTttn1P2ziwqpXwcnKWMZwqgXGgnLajqY9XJzgLp0YUDYoWzltrW4UzqzhgdLuWRvMRhhkDDbpsMnO2psD2DtV5SlKviZzU3D+HyTxaeqSscQb1djjYfaIGpsfL2zTVVJ+Pt2XltI9WUSRmOA2FPlXfbSdzjOds4x3J8JsLpSNmd4bxISBa2RDNLIzSTSbu7HJJPetyisMyv8AYKAf3lJ/gwquucXuu4rZIoY6WIMhbsG4fdZqK0JBcfZMJ+8OP8T868EXX/0P/fXvN9YSZrLG3Nv7vupKiogvdgfDEcffk/nisBubz+zX8v8AursQE/qHem78Ua3WKT+kpZoooqfWRoor2hXDZBJx5cHGDkbnY5GMjG25BztgkMLOwVQWZiAABkknYAAdyTQheKuX/R+4eStxN5lw8a5A2fytlSSD21K3lIOdOdjg1Je2IjEZ6kbl0DEISSmfstkABvkCcVfXgTaaOGFs56k8jYwRjAVMZPxfDnI98elV7lHJkoHDiQPG/olYR0k7cbuTHbSsCQ4ilIIU4BCEg+oHb1rmSXlxfoUU8bNJLJMImRcMAWDFAABkucY0+mP7wrobnDna3sYpNcsfUEbaYs6pGY/B5AQdOe5OPvqgrORJOEzqQ+qGaNgVBxljpTXhNJGDP5mbVnpAbaqj+Skb2xyOLbAkWPHVdznaFA8NciQEIjnDbOupcaTkkeyjLZ9MZ9Km+Z7IWXEnIiRoo59SqVJicK2WUax5lyCh2I2I3FRFpxmSNOkDmIyB2jyQrkArhihDYKsykAjZjTd4lSI8drMpty11Elw+hCJQ7giRCwUJ0kZSqgkv6sW71cU3VlRX8L3tnImjXPa3eyLACqiWIpnok5XySKCWYEq2O5qq+eoz0kcjAnvuJyqO/lLQx7nGM6on2+73pz5M4/G8fDV0efXcx+VGCRg6z0w5ypwixsVJ1+ZWJbUTSPz6W02qktjTdEAk43u7jcDtuAN/XA9hQhaXLeysQGPmHb7vvqU42mq3f02B/YQcVitwz3E3WaIPK4lMmD08SqZFYADUFYEEDTkahkDBxm4of6O++fKd6iJtk4PWPRaJhjg7C3M3ZHf+l0XwfjcENu0QGhbGLQwySAsUMLthnxkBZUGTjO596mZOKRKwUuuWDnvt5AC2T2GAQd/SqDbne2S2uIZLjqTPDMpZdbh3fh9tBnXjfM0bjJ9smvXHvEW0dLzozMHlkmaMhHU+a2tY1OcDSdcTj8M+oqXWdrB46cchkndIw2qToEnGBqtpL63kzk5zqKgbbhT8sqfK8+YdP6rED8d/4k1g5x45BeXzTp11heT4GVdSIdLSFfORqaRpn07DLZz5jj3yy6/WqmrSHypbGdJzjONs4G9NKwXiKsXJp+WvaOII8L+icuQLrpXpgL4jujGUBGR11ftnPkyrOe25wPark5RikKlnuJZR5CFmEJK6oo3GGijTcF2HrkVz/dOygSJ8cTLIm2cOh1Lt94/Or15J5hjnEbJp0yW8ZXSwbcM2qM4GQyDT8W5z8qKSXOyx3LzlDQilqszfdft+e/6/NNjOpJQnfG4+RyP8DSXzn4exz2c6R6etIgQO/lGNYZF8gxgOARse7YHmpl40VjC3LHSIWDOdsdPDK2okbKocuSMfB3xmpFTqXsRkdvUZ+49/uNO1Xlyfw+8kV3gnUrJE5jY9xrBI0kjbV5W+/Sak6sbxU5eSF2vNGYDGqXSIcMU1KIpEzmPqxtgrqC5A05OWxXEiFJGjJDaQrK4GFkjbdJF77Edxk4IIztURV0+Xpt0Wh8n8YM49mnPSGh4j6jxC+0UUUwVvRRXlwcbHB98ZrA0Uno4/FP5EV6BfeknvLdGk9lvUhIlFZJ9OfJqxpX4sZ1aRr7emrOPlisdWVYkimmz8P5DGJJ7i0s9a60S4lKSumCQ4RVLaTpONWNXpnIqP5OWA3sP0np9IFi3UzoJCsUDad9JcKD9++1XPxDleSee3bVrgt5LZ5XkKyRzSyFjdtL8QwsahVyAFEg04VgaEKvuQuR7O/aWFrh+tG2VZcLCYdO7nqBXOHwCvlOGGPUrk5m8SuIQMbMLFaG3AiIhUZGF0thjnAPcacEALvkZMoOb+D288c9pCySSJGWKow6MuW1gapBoG6jyEjAPfsfFxxMX8snThE0FlIz+p+lXU86wwtJhg0i4KkDvhWXIDABCaminIMrQbaXXoJGiQbfhkt0skup5Jc7LolkkkxpDkMqlfKGXOph3HuKdF5Yu7aFWit0is5uk7vetGcMuoAyhcaY2IYKrKwy6kHWVImb7h0N2Jz9LvLS4tkuShk0rBP02+vaPQwGstHlwpwMpgEJW/wCOdbK4sZLeVwts8cMmiNBMkgZlEjBmIEcmrSEfJ6o1KKWAtsC8VX23HraBzJHaRzuwQkXGekjFT1VSOJlyuojSWY4C9snaQt3u+JlV0ulvrQTPsttCiZ0jUVxDFHGxwrMd8nctvYPAvD5I0BUW6BlGWEQnlzkE/WXAKDOCPLEnfBzjJnIeUIFAV+rKoTRplldkC7YAQERqNuyqAM4AA2r1CiUliN1aWsWkC3+lXH1Dq8LK2pYpMqgRchiMJgZyD6VWHPt20hsmY5JsYj2/WeVj+bGruseA20I1wQxIShGpFAJU4PcfEMgHf2qjedIm0WDYOlrGEBsbEqzhgD2JGd/ahC1uWuz9/s9vi9fn/ADp55U4HFe3MVvLq6chYH9bZWI+IH1HtSFy6oOvJ/V9vn71Zvhmf/Ebb13f/AKH9qiZx/HHaPRaDhbyMKdbcx/hmRyjypwm/mubdUnjmtgx0l49LhSVJGEzgNjPb4hUFyVZ8NvXuWngmt4ba36pZWWTcNhgW6Y3IZdKhfstv6Vt8tcszOb/iFmW+mWV5Iyx41LJF5+omkDUWIJ7d+w3ORFcl2txPa8YtoYXWR44pCqBgF6UpLwhd21MrMAnroIqS5tqpPtk3HwH0WIXHD9SSNw+7SzdygnLrknbtiHQSMNlQScfdTLzZy7bWckS2jFoZoEmVjp31lgCNKrsVUdxmtLmDxKjvOGJwq1s5Q/1ShR5tOg6iqgZZyMYycEjJO9SvOXCWtRZW741xWEKtjtqDSZA98HbNNKxgEdwrBydqZJK0NcdljuCWyKnvCTicokktCDpgEhiYFtQ6hGF+LABIBAUA6nPvUFWvZcYNlfxXAwVdWicatOzKV1asHTp1A5A+zj1NNqJ9n5eKneVFLzlKJRqw+B2edl0vOqXMMsLAEOsiMp3Gklk3+Rwa1eXJ2XXbOzO8GkM5XSW1ZIOfhYnBby4A1YwMb4eXbwNhl7SBcFgRq3lYkD88H0+dbnGLVgVuI20vF8YJOmSLOXUj9YDLI3cHbOlmBmFm63OIW5eNlUjJBxqGVJ9AwGCVz3AIrnXn7lccPmjuYwwt5SY2Q/DG/wAZCA4OgkuwGnbftqAHSCOCAQcggEH3B7VD808FguLeVZ11IY21AIXbABI0quW1A7jSNWe3euXNDgWlLQTPgkbKzUG656oqNuoJeHXBs7oAacaXByMHtv6juPkQR90lUBLE6J1itbw/EIq6LnI9d43g/mh3ooorG0Ck5KqT74FJJ+b7khShc+UkjC9xg5wNQ2J2ByAfUAHAzgeKKKsyw9FWXxPiD2PB1i1y9S7ZChbO8L2lr1MEjBRdRhHtjb4TVaU1eIV87S28D7fRbK0iwG1DV0ldjtsDl9Jx+rQhY+UvD264irPD0lRWCapX0Bnxq0rsdTAbkegIr5HxK64TNPbKY9XUgL7alLQus0RUnG2oA/MVdXhLwqOKwtNMgbrGSRymnAY+YK2fNt0GUn3TA2FVn45cMEPEgQuDJbxFzkkFwCnr/dVNh/jQhNt5xqX9BzyEhVuYY5GAVdIM8/Sn0ADKggFsHPmdiNsAO9vjQuO2kY+7G1VHy9xRZ+D3Nqqs30eKKRsrgGMXCSyk7kDBZwBnLBM4BOBb0RGkae2Bj7vShChDwOSCR5bZyxkJzDNKwgXJBJQKjFDnJwNjrPsKxC5vkZo9MczHGlwnTijJ9XBkLsoGcadzpIOMhqm7+8EUTysCQis2BjJwM4GcDJ7D5moO2s57mUvOZIVjBCLHKynWzastpCq4VQgUHI3fUD2AhQvNPMk8MFxEkiSHTIvUOqORWI3WMKhVyuTghgRpOfgLGveb5SbWz1RJCXMswRWXGl47dQwjUkxoxiLDVjUS5AAq6uIQLBYzAgyqkMzESHJfyszBiB65IO3rVIc8H/YssGYcPtgRqyV+IqG9vIUIH6rLQhaPLq5L7Z2X0J9/btTxytxo2s8c+nWYy3lJK5ypXuRn19qSOW+7/wDL649/mKZYEAGwA+4VD1RtJcdS0fAIxJRNa4dEhwPzJVk2vi2sQxHYxIMk4Rgu5JZuyerEk/MmscPipGkrTLw+BZXGGkBAdhtkFgmojyr3P2R7VX9FJe1S/F5KQ/wDD/5Xi76qyR4zH/yif/k//ilLm/mg38yymMR6YwmA2rszNnOB+t+VQdFcPnkeLOKcU2FUlK/nIWWPafUoqO4/a64TgZK+Yfh3/LNSNfCKTY4scHDcndTA2ohdE7RwIT74Xc0yXVtbh3UNE/TfHxOA8CRn0CfVzSKdOS3ckGrhjkDAEEFWAII3BB7Ee4rmHkO9NnxERaCyTlNGNypWRJDjJHcR4IBBPl3roTlbiHUhjUNGyiJNLIchsFkyCCQRhBuKsTXBwDgsbngfBI6J+oNlOUUUV0kVX/iF4bQ3sSrgI6BhCwzlS3mbIJwwJHzwO2kAtVFpJNau0FxG/wBX/vACVKbANnHmQ6kIYdw6+4rrKWMMCD6jHYH+O1JvOfJ8VyFVtWpd4nG5Rsht8rh1LKGZX1D1OMKCnJE2QWcntFXTUUnOQnt4HtVJI4IyCCD2I7V6rR5jtH4ddiJ4ulGy7qrM8ZP68Rfz6CNJwxJGWG+1bqtkZHY1CTwGI2Oi0/C8UjxCPM3Y4aj83KvKKKKn1kayW0Bd1QAkswUADJyTgYHqflU5zXazyXLySEyPJPJCpCEFzDojGkDIxjSoCk4xj2yw2nD4OGXMYmUC5t5cySSuDGkgj1xgQRFpZIwxU9XygnHasf8ArPltoVgs5X0apWcvBDHgu4f6tELhMHPcn0wANiIVh8pcwQNZQRSHoNoS2XXCyYYL05FB3V3L/SG2wxEgUjPdR8b0Zjby4AGu6RgDnS/VLgN7HS2ADudB9KXufuCokdpdxSSsl6ssjCbaQS6gZGICquk61AZRg6M1msIRccHl20yR3VsmrW7B+prwzK5YKy+YZj05DHINCF68LZAzX1uxIE9hcYwM+dFyD+4ZB+NW9ccYWGGI6ZJC6gIsS6mYhdRx6DYHckCk+05FvrKNMLbP9Ga984Z0aWFo8Sxv9TnHlyGLfaIU7g1v8D1dC0uZS0UEKxrbxKQ8jiQCGMykLglgyYCgY1HPsBC3RZXN7h5Gktoeqh+jsq6pI03PUIOV1NjygnYHvq2ZwKSr/wAU4lmMEFvcXEqlgyqhBBXOoYwWJBG+1aXFuO8a6fUFrBaRjGTNLCrD0360i4BJGPL+NCE4cyn+g3Odv6NP/wDG1UXz1YdOW3bOerYWD9sY+oRMd9/gzn51ZB4rdpa3XUxcamlWO56ttFb9N1CoRqk0t5+y79yM9xVc888RjlNoqSLKYLKGF2UHTqRpMAEgasIUGcemPShC1eWe8nfsvYE+/wCrTMg2pS5dGZGG3wHvj3X3B+fpTZEuAAf8/kP4VDVg/iLS+TT70gFtL+a90UUUyVnRRRRQhFFFFCFp8TgYrqjZlkjyyMrFSD64IIwSNqvPlTjy3ccE8fZoQfYBsSq4y2dw53O4ywGTVMVuclcaWzu5oZEZo71AFKAswmXVpwAdslj5sEjIIxuRJUMv+mfkqRypoAQKtg6neh9O5dJA19qF4XxImUx+TTmTsCpL6YX7E7El5Tjv5fkamqlFREV5kjDDBGQa9UUIVfeJXJS3ts0I0mfzPFIwGdY0krk4+JUwz5woVAB2FUI0slkxSaGeONxqiWQYfQTtnOPTGf4b11vc2qyKVdQynYqdwR6gj1HyO1QN9yTDcbXCRyKjMYgyCQoG3fLS6izO2WJ22Cj7JLcPjbIMrk6pauWkkEsRsVx/RRRXaaqQfmC5KdM3E5QBhpMr6cN8QxnGDk5HrmsvC+aru2ieKC4liSQqWCMV3HYgjdT2BIIyAAc1FUUIU3w3hk1/I8kk2FjAaa4nclUUnAyTlmJOwUZJJ+8hj4VzPaW9pLaK7PE8gaQvDraYjIHTR36VsoG3UJaQkqcYGkLXAeZDbq8ToJYJSjSRElSWTOhldfMjKTnI79iCKsXly6sYbKXi09hH8ZSESzPNJPOWDFvrBoCrgktpJOG9sMIRyjdTX0qm24cY7co8cs0l3dFVicFW0vJJpBGX2Csd+w3NSPNHMPDLT+jNczXccPSVLeAIqL0tJUSTHdjqXfQfUDTkE1W3NviFdX50yP04B8FvH5YkAAAGB8R27nPc4wNqWaEJw5r8ULy7nleOWW3ikI+qSQgABdByVxnO5Pvn5ClKadnOWYsfckk/nXiihCKKKKEKX4HIDOxCqoKk6QTgbg4GpiTj5kmmqJsilDl9sTDfGxpwjfIqHrffWj8lyDS/M+i9UUUUxVrRRRRQhFFFFCEVocYsOqmxwynUp+db9FdMcWEOCQqIGVETopBsIT34V86fSI4das0sJMcxUHBJ6ccDtjOpiupQP7h+FQatXgvE+vEreumPVjtqZFc43O2GFcw8C4qOG8SinYfUO3nGM7Z3I9VZThgV3Hz3Bvzl3jaxQqXJw0UJBUFx5U3GE31aVA7d2Rd2O9hY8PaHBY5VU76aZ0L9QfzvTjRXlHB3BBGSNvcHB/YRivVdpuiiiihC4corJMVz5QQML3IJ1YGrsBtqyQPQYG/esdCEUUUUIRT7ypxq1ubBuF30hgxKZba4OSiSN5SjgdkJJOo7DUdxgUhUUITZx7wwv7ZtoWnjb4JYB1Uce/kyR+IHb7jSnUrwbmm7tP8AZ7iaIatWlXIQtjGSvwk4A7j0FMn+taSZVW/tbS9Cqy65I9M2CMbSIRpI23Azt3zvQhI1FPTHgVzvi84e5TsMTwq+fTJ6rZG++ntX0+FLzgtw+7tb0YBCK4im3JG8chGk4GcEj17+ohIlFb3F+CT2snSuInifAOlxg4PYj3Hfcex9q0aEKQ4F/XLvjY+uPT8/upvt+x+/3/z/AI0m8GH1y7Z+Lbbfyn32pxtl2+HT8sAfwJFRNd73yWgcliTAdn6j5BZqKKKj1ckUUUUIRRRRQhFFFFCFp8WserEV9e6/eP8AOPxqR8NuYDEy27Oij60GOQuG16Xw8b7LFlXIPc/VnTlpMHFUZxngwmGobOOx9/kf509pajm+i7RVbHsGNWOfh98DTiPr5rorgfFTHkSPkSTsq7bk5CEAavKFfbGnYYyS2o00VSvKHE4Y5Ftg6rGyRTiLDSdPS7yO/VlJC4fSpTtqBbAOoNbPBeICSMLq1PGERz7voVmx6/aB7CplZuQQbHVSNFFFC8XDlFFFCEUUUUIRRRRQhFFFSUfLd0ya1trgpp1ahE5XTgHVkDGnBBz2wRQhRtFScHLF26CRLW4ZG7OsLlTvjYhcHfasN1wS4iXXJBMi5A1PGyrk5AGSMZyrfun2oQmThXivfxJ0pJFuoCulobhRIpX5k+bP4/wqUhseE8VKrETwy7dyOm2qS2kY5wFO3SycYGwHwgHaq6ooQp6bl+azvehcxsjrq2wcMMMAykfEpwdx86nrSPGdgM/Ig/mc1v8ACuYPpvCjHczdS5s7hXh1kmUwuuhlB21gMc7kkDbtitG3J9vyI/I1FVp6VupX/kwwCDMfiPkAs9FFFRyuaKKKKEIooooQiiivLnAP3ULwmy3jwxjDBNH9YtxK8IC51LMv2Cp3bIGzLkehxkZj47hWJAOSO/8AA/iPUeleeGTymZBHqBL6ofrdAEhAYlS7BIy2AM+UkqAckivNoqtIEUBWkdgurIUuRnHkDEZx3xjfPbenbo2uAyNPoq9BWzQucKiVhaLk7CHAXNtwFraG23Tbqs0a6Zo5gWDRNlSCuR7ka0dQ3sSpwcEbgGrH5L54gYSOAwuIgVaJ2BYgK3SKvpTrFvKCX3XzEAKS1V06gOwEiSAad0BwDpBIBPxAEkahscZBIIrEjPFPFcQnTJE+chQ2VI0uMZXJKk43U+xXuFaecxO5t+nkmWMYWyvh9rpx0v3Ds4+O5dO2V6sq6kIIywOCDgqxVgcdiGUgjuCCDuKz1VPhnzr1lkZyiyLLHCwLBMprVY3MZZtLsZnGzEswAywAC2nDKGAI7HP8qllnpBBsVyk3AISSSnf0BIH7Bio3i/BY0iZ1BBBHrtuQMb0UVBwyvztFzqFqeJ4fSimkeI23DXG9he9jvW7a8DhKbx5JOc6mztkY74wc599hv3z7HLsH6h/eb+dFFcOmkuekU4gw2jLATE3QbhwWwvCYR/u0/EZ/jWT6BHjGhcfcPl/IUUUlncd6fClgaLBje4IjsY1+FFGfYCvB4ZF/Zp+6K+0UZ3cV6aeEi2QW7Avn6Li/s0/dFfRwyL+zTf8AuiiijO7iV57LB8De4LL9HX9Vf2CslFFc3SwaBoEUUUULpFFFFCEUUUUIRRRRQhFFFFCF80+lfaKKF5ZfMV9oooXq07+PA6iFkkX4XQlXGfKcEb7gkfjVzeB3M017w9zOVZopmQEKFypCvuF8uxcgYAGAKKKlqEktIKzvlXGxs7HNFiQb9e1f/9k="/>
          <p:cNvSpPr>
            <a:spLocks noChangeAspect="1" noChangeArrowheads="1"/>
          </p:cNvSpPr>
          <p:nvPr/>
        </p:nvSpPr>
        <p:spPr bwMode="auto">
          <a:xfrm>
            <a:off x="0" y="-1046163"/>
            <a:ext cx="2114550" cy="2171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4" name="AutoShape 4" descr="data:image/jpeg;base64,/9j/4AAQSkZJRgABAQAAAQABAAD/2wCEAAkGBhQSERUTExQUFRUUFRUZGRgYFxobGRoYHBwbGhgdHx8YHSYeGhslHBkZIC8gIykpLSwuGB8xNTAsNSYrLCkBCQoKDgwOGg8PGi0kHyQsKjQuLyo0LDQsLDAqLCksLCw0LCwvLCotLCwsLiwsLS8sLDQsLCwsLC0pLCkpLCwsLP/AABEIAOQA3gMBIgACEQEDEQH/xAAcAAACAgMBAQAAAAAAAAAAAAAABgUHAwQIAgH/xABJEAACAQMCBAQCBgYGCAUFAAABAgMABBESIQUGEzEHIkFRMmEUI0JxgaEVUpGSsdEkM1NiwfAIFzRDcoKy0iVUc6KzY4OT4eL/xAAbAQABBQEBAAAAAAAAAAAAAAAAAwQFBgcCAf/EADwRAAEDAgMDCQcCBAcAAAAAAAEAAgMEEQUSMSFBUQYTImFxkaGxwRQyUoHR4fBCsiNTktIVJENigqLC/9oADAMBAAIRAxEAPwCpLvmSRj5DoGO2x398kZr7HzPLsDo+8g/t2NQ9FI+zxWtlCkzi9aXF/OuuevZ3aD5Jmu+ZwsrKmJEBIVwCurHY4bcAnGx3xXiHmJXZBIWjXL6inf4fJ3U92+Xp6UuUVyKaIG9ks/HK57S0yGx4WHiNqkoeYJh3YtsQO3c9j23wa3uH81mOa2ldWcQurugYIJCpBAJwwxsM7b5Pal+iu+ZZe9gmpxKqLDGZHEHiT1fRStxzJM7SMTgyOX27LkkkAH037fIVks+JXFxJFAjeeSRFUjCkszALvsAMke1Q1SXLcsi3UPQCGYyKsesAgSN5UO+wIYhgfQgH0rmSJgaXWF+JXIr6rLk5x1rWtc6fn00VxeLXMUvD3sjAUGTIZV0IQ+jp7HKkgEM3bHf7qQeEc6uLi6mR+l9RMYEkdGVGaRZCvnTEhxrwNO5wNhW744xsOIpq7m2i3xsSC2cfjVeVF4JTsZRxusLkbTxuSfDRIySvzEXKbeHeIMw+mfSGaT6VA67Kg0y+UI4AAC4C48voe1Qz8wS5XDEAAAjbcjuc42zUXRUw6NrtQu4qyeIERvIvwPBOsN6HCn+r1Iox5zk/ref7R+Xl22Fb9RHBydCYOfLuN/54HrVgcN8PJ51jKy2waWPqKjSEOUzgnTp7A+tQskZc8hoWm0lZHDTtkneADbaeNr8T6JWopztvCq5kBMctq4VmRtMjHDqcMpwmzA7EelZv9T15+vb/AL7/APZXPs8vwlLf4xQ/zWpGop5/1PXn69v++/8A2UkzwlGZT3ViDj3BxSb43M94WTqnrYKkkQvDra2XiiiiuE7RRRXxh88f5+dC8X2isDWanuW/fYfwNY24Yh9ZB/8Acf8AxNdAN4/nekHOmGjR3n+1bdFaR4cTnMspB9NQGPxAzXj9Crvl5SD6Fzj/APf411lbvPgkzLUfpj73D0B/Ny32YDc7Vhkv417uo+8ioxuVYv1nH4j+VZV5ahx2Y/PNKZYRq4933TQz4i7Y2Fo7XX8mpQor3DKVYMMZUgjIDDI33DAhh8iCDXip5ZIiiiihCKySwMunUrLqXUuQRlckZGe4yCM/I1jooQimrwu4eJuK2oK6gr6z320Asp29mCmlWrK8BuHl+IPJg6YoG39AzFQAfvXX+yo/FJeao5Xf7T47F2wXcEzeOnCzN0Soy0UFzJ8QBwr2+r7J14VmOnK+pztpaj66B8bCBBAep0dTTRmTSWOhomLJ5RnDlVH7Ce1c/Ux5OuzYewcM37iupffKKKKKnkknHgZPTTJ+zgDH+NN3EeH/AKJl4dxmNcxSBUnQM2ouVfURk4wUGQO2pPnSLwNtUIypIVivf7j/AAOPwq8OP29zLy7FBaQdeSdEjIyPIm7M/m7nyhRv3YH0xTCBtpnfm9W7FZc+Gw20uOPwn82JJ4Lf31jYzcSQiOTit6kcQkOpUWQSOZu+ktq2BZdtBOCDin7gXFOJ2lne3V/cQXoij1RLAU2ZQxcMUiXAwUPrgAnHvHc68n3MvAuHW8Vt1JbdrRpYdSr8MLrICdQydbYOk53JrPyhdXttaTxng6RInTKQRsMzBjomJZy2pwgX4t2xj7n6qKzcgScXZ7e4nuIbm0vIxI+2loSUJVVCgDvpB7jIPY7tWnFf6+X/ANR/+o048iWk/wClg1ja3djw/QWuIrgMqtKQ4BQOTv8A1fw4xoPpgUncV/r5f/Uf/qNRtfo35q68kvfl7G+q1aKKKi1fUUUUUIRRRWKa1R/iVWx7gH+Nei29cuLgOiNvXs9Cj6Sn6y/tFYxxGPGeomPfUKG4dEe8afuivn6Mi/s0/dFdjm+tNHe17gzx+iP0pF/aJ+8K+/pKLGeomM4+IVifgcJOemPwJA/YDivP6Bg/s/zb+dd/wevwTe+I30j73fRJdFFFT6yJFFFFCEUUUUIRV2f6PUY6V02Bq1xjPrjDHH3VSddJeDnCVh4XEwA1TlpGO+5J0jv7KoG237TVb5SyhlCWn9RA9fRLQjpLB43WevhTtt9VLE/b3OjA9vjz+Fc6V1Xz5EW4bdqoyTbybf8AKa5UpvyVkzUrmcHeYC9nHSRRRRVsSCZOXMdI59ZD9nP2R8jU7+jGnaNEkeNnurODIwVAuDMNRGAcqYh9rB1encw3L8LIrKysrLKwYEEEEBQQQRkEe1WZ4P8ADYZOIztJgultEUQ4wQJtZfHfKPHEQfQt92IxoBqSCOKu80j48Ga5jiD0dLhLnEfDa5iV2N58Nre3OCm+LZlUod8ajr7+mPWo/i3IPEIUuJBMjpbStG5D6WwsIuNWGAGNDAYBJ1HAB710zNw6NgQVxlZFONtpCC/b1JGc1jfg8LawY1+sYs/95jH0iTj1MeFp/wA2zgFUvban+Y7vP1XJ1ys9s7JcysjaJSmAsmp0leHSf1RrjkGfkPepixnLxox7soJ++pT/AEhYFXiMQQAKtonbsCZp2x8vXaojhYHRjx+ov8KYVrGtaCArdyXqZpZXtkeSANCSd/WtqiiioxXpFFY0uVLFQwJHcZ3FYrniUcbBXYAn/OT7Cug1xNgEi6eJjc7nADS9xa62aKxfSV069Q04znO1fLe8V/hJ7A7gjY9juBkfOjKbXsjn48wZmFzoLi57OKySOAMnP4An8hvWJr1AASdIPbII/jWeivBbeunB/wCkj5j7haj8ViAzrH4bn9g3rA3HoxjIkGe3kO9SVFdgs3g9/wBk3fHUn3ZGj/if7kgXVvoYrqVsY3Vgy7jOxGxrFUvzXDEl3KsBVogVClCCp8q6sEbEas1EVYljKKKKKEL2UGkHUMkkad8gDGCdsYOSBgk+U5A2z4orYsbvpOH0o+Aw0uupTkEbg+ozkexANCFhjjLEKBkkgAfM9q684RZCGCKJQQI40QAnJAVQAPyrlflKy619ax6SwaeIEDOdOoau3bC5OfTFdZ1ReVsu2KPtPkPqnUA1K0uOW7SW06KMs8MqgdtypA/M1yHXZNcr8y2yxX99HIRnqTaToJOrXrXG40k406jnZjtRySl2yx9h8wicaFL1FZJ5dRzpVfKowvbyqFzue5xk/MmsdXpNUx8t/wBWf+M+md8D5U6clXbR3V9LGSrR8HuXU4B3R0YAhh2OMH5H0pT5XuUFu6mEMxkOJMnK7JtjUAfX09ab+Uo2knuYEXU9xwy+iXfHmYIV77dwB6d6jhsqe9XOW78F2gjLl137bbNvWss/ApGMV1DcXMQuURxbm5ch5SomigWQBWVWhEiKWyQyAZIYGvY5Wm0q1tNdzrcf0yJmuJENxCoRZraTScLOF04kGzAEegAmuGcRK8P8yzsY7G3kgMkMaxiWG2imQo/ldxrVVwAWydmwM058C4UtxbxXVucB51vYlkJIR5VK3EWB8KtrlIOSA0pIBCjMiqYqR5h5K/osssDuyaY7qPUzfWWZHTUEHYy258rYwAso9wKjIL3pwQgDU7hVUZwMntknYCui7TknRISHVYxczyIgGR0JoQssXm+DM+Zdsj09duc+LwfR3Caj/Q7xoiwzkCNyAcjSeyjcY7+lNqhgeWg6XU5hFS+nbO6M9LJs7xfw2pj5o5WvLKGFpViL3LBI+k+cO2MAhgDq39MjI77ijmblNOH8KEjnrXtzOIuoshPT0FusiAfFpZemxP2icdhl38SogbXhjpIPq+IrCCo9CXU50HZx08FVxgkjy4wIHiMbcT45b2aPiCwCNpXEeCCHYKFAK6crHvgoEwfN8SjIWMvlCZ1WJ1NVl5156Py+ezet+Dk/hvCOEfSLxFnuJlDKGyj9TTlYkx5owM4Zu/fPooivA/kU3U7cQuow0S7RB1yrydiwydwmMZIIydjlTjx49q0nE7O0BIi6EQRQBhWeR0JA2zsqjGfT0q8eXOGLbWkECDCxxIo3z2AzvgZOfXA+4UpYXumOd2XLfZw3KuON8Ni4hx1LdokNvaxozLhF1u2psv2d41C409snfY4ObxT5Ye8vbaGF1ic2lz0ywwrujRkR598FjtnG5xjNQ3hJxdp7+5aXSCPoyAnuwj6qKR2XJIwdjudt6dfFS3ZIYL6MZawnWVsaiei3kmxpI9CGPyT2zQWgixXTZXscHNJBGnUqOspHwySjTLE7RyDbZ1OCNtqyTXCoMscf59hWPxOBj4xcLa5xcGFwqAEs0iK+2kbks57dyfWm/wAPeUYLmyhluHkMkr3AwdeBoKjHleMjGCe7DzHtjFRrqElxIOxXWDlS1kDWPaS8DadhHbqCevrSW3GYh6n91v5V8fiwHaKY/wDIabuZOTYLeD6VHdSqodNav51VWeFXAGgN5FmB7uTjue5VeGXvVjD4wTnI+YNIzQc0LkXHb9lJYdizsQcY2PyuAv7u7+o+iRqKKKmVmiKKKKEIrLJdMyqhYlUzpHtk5OPvO9YqKEJ+8E+G9XiitgEQxySb52OAgxjucv2Ppn2rouqg/wBHq2Gi7kwc6olz6YAY/wCNW/WX8o5ucrnN+EAevqnsIs1Fc6+OFuq8VYqMF4Ymb5tuuf2KB+FdFVRv+kHaEXNtLtpeFlHvlGyc7dsOuN/f8euTL8tcBxBHr6Im91VRRRRWnJkmHlxvq2+TfL2HyPtT94eXGnikXw5a3uVAJxltIOBsfY/nVd8vONLg+43zjvn+VOvJg/8AGLHHtc//AAvUda1T3+SuhfmwM9jf3p25WgjFjAbcKZfo1tK6DImZkCLqOHBaPKjbOnTkYO+W3winL8HtCShxGV8mcYViADn7QAwfTOaS+EXHR4TBK1sJBFZmVWIDkEI+cNJq6YIBBCr+2t/kjiUlnyr11XEkcVw6agR3kfQ3zG4b51Iqlp84pzlZWzBJ7qCNicaWkXIPfcZyvcd8d6pznLksScVuo5Hhghuvro5NaAatHqCRuZV3z31HckGk7kfliK9nxdTKWnRZVPUzIW+kaHQgkEyuqPgZP9YrVby8J4La5C2cD6UXLS4YYJB83VzpLLnQTjUyOmQwweHtzC3Z4JxTzmBxcBqHD+oEeGqTOOcUN9wnhVuhKEXiwOQDlJIk0gqdgQFcsNJPpvkEVP2fDlsuN60RzFxMdWKXRkpIpaSWM6jghsFs/NMYALBJ4hcwq08FvcW3SubrVFhf9mmXU6SRtGwKRHUqrgHSHcEZjOtztuOrxOytVu0a3uxcr9GfpsUaYNIuAI26qJmMh86dJwQdhjtN1j8aZJHv+FtbMVkcShXAGoZKA5D4GwLZVseoNWGeOw2lmNcsUbsGKhjoAZizEkPkgA5JzkjB2J2NY+IvDLqOGy4g5RL2CQjo7t1NwwMS6mOlcEkHBw2SQQBUZyh4ZycXxd3ss+ZiTgYUhN9JDMrgKcYVdKgADBIxQhR3hrLI3GbVEmWdUicMwjwi51zFcsmdrhhh8bkgA4Iq0/HbiPT4M6sQrTSRJgDIJDayMkbbITnbtTNy5yJZWLF7eBEcqELjJbSPmxJGdskd8DPYVX/jZxNLua14XGkksgmWaYR41JGFIwNfk1FHZssQBpGe9CFR/G7U29xoUNG0Yi33DatKtq+JtJJOdjt8u1XJ4QcRkmsIVYeW3muo1IB7OqS+Y9s6nfHbYfKlHxe8PIrCa3MMsjG5DalmYNIHGkFyy99RYk/MHGxwMvJfH7jhczGERywMoUxyHQTvqJyika8kjUwY6Qo7AAJvlYz3jZO6ehqKkEwsLrcE4c7wu3B7lcqcIhXzL8Je2lfufQKh+9yNyQKraxtSDKPMo60uF0lNOGIxoYkp2+Ek47Uzc38/X3Ebc2zpbQxSaOpo1MzFSrd22A1LnHtgZOMmFsV0j6wM2xJ0yYYsTkks6NnJJPb1plVTMc3K0q04DhlRTzmaZhAANhvJNvzaq+oooqRVLRRRRQhFFFFCF0f4L2PT4VGdOkyvI5/vebSD+6oH4U9VE8o8N+j2NtDtlIYwdOcFsAsRnfdiT+NV94n+IIdm4daSmKYN9bMZBEihQWKa85ycYOMb7b5IrJ/Z5MSrniPe4m/AX1T+4Y3arKtuOW8jmOOeF3GcosiswwcNkA5GCQD8zVd+P3Dg1nDNtqjm0j3w6nI/ag/ZR4d8T4fPC9qsdr9MiaQAyJGrXags6Dq7tq1BCXGSNAYD22ePcvs0txw6eRprdbdLmMvo+pAd1ZRKRlWAGFLjDKrg4G4sTcDOGysqmyXa0i99mw7D5pHnc4y2XP1FTHNPCo4JwIDIYJY4pYjJp1lHUHDaNtStqU49VqKmhKnBx2U7EHZgGHYnfBGR3HY4Iq7Jspfls/1n/L649/kRTryZcrHxbh8jtgGVoxtnLSIyJ2HqxUZ+dJvLq+R8DJyOwB239MimO0mCXVg5ydN7bHtvgPk/wqNcf8yPzcrtDHfBXA/Df/vdNHHeO6eGXIkNwM9eJCz24Q5lZAqKpWVlK5PnDEANvgZNmcm2ET8GtbebDo9jEzqRtodc/lnv8s1SfNfEvpKW1gHUyPezDCoCyjrSRR6iO58xwo3I3PcVavMnGDA3E5YfihsrS2QgD/aCZyqqN8kCeIgY3JxUkqSkK/8A9He4WYG3u4DFkNqcskiLk4OFUg4AHmyMnOw70r+InAjZzyQyzG5kWODEr6s5bUcDzHAABP3k981afMvHfo8VxGk7otrZwWCPI5Ba5nxqdiGBZoolR9Srka5TvjFVBzrdpM0ssYIjadVjyxYmOKPpIxY7ksE1b579z3pOQ6DrCe0bCS9wGjXHwt5lXd4McGjXh8YMedadQswGQZO4BGcZCqdIOyiNiAXwJiPg1tDxJPo0K9Yh2mZdP1MT6nBOpSR1JMgKCCcuRsDW3yWxWGJCAgEMY0nUDq0jy+Y91Kyg9zhUycg0zYpRMlF3fAxLKXdmxp0gA4BBBDBgQQw3Pfbc7ep3rSzSJAkaqqqAAFAAwBgbAAdqzUUIRVC3vMkdrxHjV4CrvG8EUQJJ1SkMoXGoZCtHk43AQ4xvT34m+KcfDkaCLMl46HQq4IjJ7M/4HUFwc49Ac1RvDrB8tJM7O8j9RgTkF/N5j7v523/vGkZpmxC5Ulh2GzV8mWPQancPv1LNdLLdzNdXjF5nOcZwqgfCoHoB7f45radsDYZ/Z/jX1jitc3Z3+rk2/wCHf7vN+O+KhHvdKblafT01PQx83GLddtp6zs/NyHuHAz0yfuZf51qfpCf/AMv/AO8fyrPHxQEZMcy/Ixtn8sitc8wL/ZzfuD+ddtY74L9/1Taaoi2H2gt7A31aUoUUUVPLJ0UUUUIRUryxYrNdQxksGeeFQAoIwXAck5GMDfsc79qjoJyjahpJGfiVWG4x2YEHv7bd6sHwatklvoFCeeA3MzvnGUKRRxj56X1nH9+mlbNzNPJJwafJdNFyAuhKpbxp5LuJbn6VDEXjWAdQjSNOksTtnU2xzsKugmuZ+K+Jt1PdmZyHh1gi3kUNDoBzpKNkAlfKXHmwzDODis/5NwTPqTJEQA0bb9fdwTqYi1ioiy4u/RNrGgeNwWZZAH0yYw0qEKGjwg9yMAk52xfvJvJkcXDXiZlZ7uJzNNE5bXrUgMrPnJ0tkHGM74pCv/HbVGFjtMkh8iR1MYDkhoyiRqJEWM6V1++WDY3VOV+JdS8jE30tbaeZkjSCQqodmBCAAKrKNahlTQcOCCNgbpitBLWsayOTLY3PXw7k3Y4NO0LY8TbVme2uhHKsU9pblcx6YkIUqEjAJCKVUOEyca85IIJULm00BDqRtaBvKwJG5GGA3Vtux+R9auSTlCE3sliVuIont4plGqRd43CEMkzyI48seMg7J6YFV9zhaIqZ0p1EvLyDWiJGGSLpMCyRgJqzKcFQMAY32xLpNaXLYyHHzH+d1NS/FGMcayKPNC8brttqUjfA9O9RHLyeVz23Hrj/AANTXFR/R3/4KiZjacEcQtCw6MPwlzXfA71We3mhj47PdyvC0UU1zdppmQiQhmeBUMbEFy+g6CRtnNSFvzZH0wJpFkcytxSfS6gSTYAt7UHc4GVZl3K+YDtqF1cP5N4ddQRzmztn+kQxuXMS6m1DXqyVDajqyWwGPr7Vtjw94bkH6DabZ/3EeP2Ywe9Syz1c18z8U6kMVtEzTs7PfXLDzf0iWMNIo0j4Y418xJOCZOwFaHFIybSIjsunI/DGf2/xp98aOBWto0gtYY4mD2zEx5BBnW7EqbHAQrBEQmABqbHxHKjw+IS2gUjupH4gkA/lmmlS7JldwKsOBw+0CeAauYbdoI9VeXhrxLrBJOoXWVS6FmYnZIYZFw4GGMsTttn1P2ziwqpXwcnKWMZwqgXGgnLajqY9XJzgLp0YUDYoWzltrW4UzqzhgdLuWRvMRhhkDDbpsMnO2psD2DtV5SlKviZzU3D+HyTxaeqSscQb1djjYfaIGpsfL2zTVVJ+Pt2XltI9WUSRmOA2FPlXfbSdzjOds4x3J8JsLpSNmd4bxISBa2RDNLIzSTSbu7HJJPetyisMyv8AYKAf3lJ/gwquucXuu4rZIoY6WIMhbsG4fdZqK0JBcfZMJ+8OP8T868EXX/0P/fXvN9YSZrLG3Nv7vupKiogvdgfDEcffk/nisBubz+zX8v8AursQE/qHem78Ua3WKT+kpZoooqfWRoor2hXDZBJx5cHGDkbnY5GMjG25BztgkMLOwVQWZiAABkknYAAdyTQheKuX/R+4eStxN5lw8a5A2fytlSSD21K3lIOdOdjg1Je2IjEZ6kbl0DEISSmfstkABvkCcVfXgTaaOGFs56k8jYwRjAVMZPxfDnI98elV7lHJkoHDiQPG/olYR0k7cbuTHbSsCQ4ilIIU4BCEg+oHb1rmSXlxfoUU8bNJLJMImRcMAWDFAABkucY0+mP7wrobnDna3sYpNcsfUEbaYs6pGY/B5AQdOe5OPvqgrORJOEzqQ+qGaNgVBxljpTXhNJGDP5mbVnpAbaqj+Skb2xyOLbAkWPHVdznaFA8NciQEIjnDbOupcaTkkeyjLZ9MZ9Km+Z7IWXEnIiRoo59SqVJicK2WUax5lyCh2I2I3FRFpxmSNOkDmIyB2jyQrkArhihDYKsykAjZjTd4lSI8drMpty11Elw+hCJQ7giRCwUJ0kZSqgkv6sW71cU3VlRX8L3tnImjXPa3eyLACqiWIpnok5XySKCWYEq2O5qq+eoz0kcjAnvuJyqO/lLQx7nGM6on2+73pz5M4/G8fDV0efXcx+VGCRg6z0w5ypwixsVJ1+ZWJbUTSPz6W02qktjTdEAk43u7jcDtuAN/XA9hQhaXLeysQGPmHb7vvqU42mq3f02B/YQcVitwz3E3WaIPK4lMmD08SqZFYADUFYEEDTkahkDBxm4of6O++fKd6iJtk4PWPRaJhjg7C3M3ZHf+l0XwfjcENu0QGhbGLQwySAsUMLthnxkBZUGTjO596mZOKRKwUuuWDnvt5AC2T2GAQd/SqDbne2S2uIZLjqTPDMpZdbh3fh9tBnXjfM0bjJ9smvXHvEW0dLzozMHlkmaMhHU+a2tY1OcDSdcTj8M+oqXWdrB46cchkndIw2qToEnGBqtpL63kzk5zqKgbbhT8sqfK8+YdP6rED8d/4k1g5x45BeXzTp11heT4GVdSIdLSFfORqaRpn07DLZz5jj3yy6/WqmrSHypbGdJzjONs4G9NKwXiKsXJp+WvaOII8L+icuQLrpXpgL4jujGUBGR11ftnPkyrOe25wPark5RikKlnuJZR5CFmEJK6oo3GGijTcF2HrkVz/dOygSJ8cTLIm2cOh1Lt94/Or15J5hjnEbJp0yW8ZXSwbcM2qM4GQyDT8W5z8qKSXOyx3LzlDQilqszfdft+e/6/NNjOpJQnfG4+RyP8DSXzn4exz2c6R6etIgQO/lGNYZF8gxgOARse7YHmpl40VjC3LHSIWDOdsdPDK2okbKocuSMfB3xmpFTqXsRkdvUZ+49/uNO1Xlyfw+8kV3gnUrJE5jY9xrBI0kjbV5W+/Sak6sbxU5eSF2vNGYDGqXSIcMU1KIpEzmPqxtgrqC5A05OWxXEiFJGjJDaQrK4GFkjbdJF77Edxk4IIztURV0+Xpt0Wh8n8YM49mnPSGh4j6jxC+0UUUwVvRRXlwcbHB98ZrA0Uno4/FP5EV6BfeknvLdGk9lvUhIlFZJ9OfJqxpX4sZ1aRr7emrOPlisdWVYkimmz8P5DGJJ7i0s9a60S4lKSumCQ4RVLaTpONWNXpnIqP5OWA3sP0np9IFi3UzoJCsUDad9JcKD9++1XPxDleSee3bVrgt5LZ5XkKyRzSyFjdtL8QwsahVyAFEg04VgaEKvuQuR7O/aWFrh+tG2VZcLCYdO7nqBXOHwCvlOGGPUrk5m8SuIQMbMLFaG3AiIhUZGF0thjnAPcacEALvkZMoOb+D288c9pCySSJGWKow6MuW1gapBoG6jyEjAPfsfFxxMX8snThE0FlIz+p+lXU86wwtJhg0i4KkDvhWXIDABCaminIMrQbaXXoJGiQbfhkt0skup5Jc7LolkkkxpDkMqlfKGXOph3HuKdF5Yu7aFWit0is5uk7vetGcMuoAyhcaY2IYKrKwy6kHWVImb7h0N2Jz9LvLS4tkuShk0rBP02+vaPQwGstHlwpwMpgEJW/wCOdbK4sZLeVwts8cMmiNBMkgZlEjBmIEcmrSEfJ6o1KKWAtsC8VX23HraBzJHaRzuwQkXGekjFT1VSOJlyuojSWY4C9snaQt3u+JlV0ulvrQTPsttCiZ0jUVxDFHGxwrMd8nctvYPAvD5I0BUW6BlGWEQnlzkE/WXAKDOCPLEnfBzjJnIeUIFAV+rKoTRplldkC7YAQERqNuyqAM4AA2r1CiUliN1aWsWkC3+lXH1Dq8LK2pYpMqgRchiMJgZyD6VWHPt20hsmY5JsYj2/WeVj+bGruseA20I1wQxIShGpFAJU4PcfEMgHf2qjedIm0WDYOlrGEBsbEqzhgD2JGd/ahC1uWuz9/s9vi9fn/ADp55U4HFe3MVvLq6chYH9bZWI+IH1HtSFy6oOvJ/V9vn71Zvhmf/Ebb13f/AKH9qiZx/HHaPRaDhbyMKdbcx/hmRyjypwm/mubdUnjmtgx0l49LhSVJGEzgNjPb4hUFyVZ8NvXuWngmt4ba36pZWWTcNhgW6Y3IZdKhfstv6Vt8tcszOb/iFmW+mWV5Iyx41LJF5+omkDUWIJ7d+w3ORFcl2txPa8YtoYXWR44pCqBgF6UpLwhd21MrMAnroIqS5tqpPtk3HwH0WIXHD9SSNw+7SzdygnLrknbtiHQSMNlQScfdTLzZy7bWckS2jFoZoEmVjp31lgCNKrsVUdxmtLmDxKjvOGJwq1s5Q/1ShR5tOg6iqgZZyMYycEjJO9SvOXCWtRZW741xWEKtjtqDSZA98HbNNKxgEdwrBydqZJK0NcdljuCWyKnvCTicokktCDpgEhiYFtQ6hGF+LABIBAUA6nPvUFWvZcYNlfxXAwVdWicatOzKV1asHTp1A5A+zj1NNqJ9n5eKneVFLzlKJRqw+B2edl0vOqXMMsLAEOsiMp3Gklk3+Rwa1eXJ2XXbOzO8GkM5XSW1ZIOfhYnBby4A1YwMb4eXbwNhl7SBcFgRq3lYkD88H0+dbnGLVgVuI20vF8YJOmSLOXUj9YDLI3cHbOlmBmFm63OIW5eNlUjJBxqGVJ9AwGCVz3AIrnXn7lccPmjuYwwt5SY2Q/DG/wAZCA4OgkuwGnbftqAHSCOCAQcggEH3B7VD808FguLeVZ11IY21AIXbABI0quW1A7jSNWe3euXNDgWlLQTPgkbKzUG656oqNuoJeHXBs7oAacaXByMHtv6juPkQR90lUBLE6J1itbw/EIq6LnI9d43g/mh3ooorG0Ck5KqT74FJJ+b7khShc+UkjC9xg5wNQ2J2ByAfUAHAzgeKKKsyw9FWXxPiD2PB1i1y9S7ZChbO8L2lr1MEjBRdRhHtjb4TVaU1eIV87S28D7fRbK0iwG1DV0ldjtsDl9Jx+rQhY+UvD264irPD0lRWCapX0Bnxq0rsdTAbkegIr5HxK64TNPbKY9XUgL7alLQus0RUnG2oA/MVdXhLwqOKwtNMgbrGSRymnAY+YK2fNt0GUn3TA2FVn45cMEPEgQuDJbxFzkkFwCnr/dVNh/jQhNt5xqX9BzyEhVuYY5GAVdIM8/Sn0ADKggFsHPmdiNsAO9vjQuO2kY+7G1VHy9xRZ+D3Nqqs30eKKRsrgGMXCSyk7kDBZwBnLBM4BOBb0RGkae2Bj7vShChDwOSCR5bZyxkJzDNKwgXJBJQKjFDnJwNjrPsKxC5vkZo9MczHGlwnTijJ9XBkLsoGcadzpIOMhqm7+8EUTysCQis2BjJwM4GcDJ7D5moO2s57mUvOZIVjBCLHKynWzastpCq4VQgUHI3fUD2AhQvNPMk8MFxEkiSHTIvUOqORWI3WMKhVyuTghgRpOfgLGveb5SbWz1RJCXMswRWXGl47dQwjUkxoxiLDVjUS5AAq6uIQLBYzAgyqkMzESHJfyszBiB65IO3rVIc8H/YssGYcPtgRqyV+IqG9vIUIH6rLQhaPLq5L7Z2X0J9/btTxytxo2s8c+nWYy3lJK5ypXuRn19qSOW+7/wDL649/mKZYEAGwA+4VD1RtJcdS0fAIxJRNa4dEhwPzJVk2vi2sQxHYxIMk4Rgu5JZuyerEk/MmscPipGkrTLw+BZXGGkBAdhtkFgmojyr3P2R7VX9FJe1S/F5KQ/wDD/5Xi76qyR4zH/yif/k//ilLm/mg38yymMR6YwmA2rszNnOB+t+VQdFcPnkeLOKcU2FUlK/nIWWPafUoqO4/a64TgZK+Yfh3/LNSNfCKTY4scHDcndTA2ohdE7RwIT74Xc0yXVtbh3UNE/TfHxOA8CRn0CfVzSKdOS3ckGrhjkDAEEFWAII3BB7Ee4rmHkO9NnxERaCyTlNGNypWRJDjJHcR4IBBPl3roTlbiHUhjUNGyiJNLIchsFkyCCQRhBuKsTXBwDgsbngfBI6J+oNlOUUUV0kVX/iF4bQ3sSrgI6BhCwzlS3mbIJwwJHzwO2kAtVFpJNau0FxG/wBX/vACVKbANnHmQ6kIYdw6+4rrKWMMCD6jHYH+O1JvOfJ8VyFVtWpd4nG5Rsht8rh1LKGZX1D1OMKCnJE2QWcntFXTUUnOQnt4HtVJI4IyCCD2I7V6rR5jtH4ddiJ4ulGy7qrM8ZP68Rfz6CNJwxJGWG+1bqtkZHY1CTwGI2Oi0/C8UjxCPM3Y4aj83KvKKKKn1kayW0Bd1QAkswUADJyTgYHqflU5zXazyXLySEyPJPJCpCEFzDojGkDIxjSoCk4xj2yw2nD4OGXMYmUC5t5cySSuDGkgj1xgQRFpZIwxU9XygnHasf8ArPltoVgs5X0apWcvBDHgu4f6tELhMHPcn0wANiIVh8pcwQNZQRSHoNoS2XXCyYYL05FB3V3L/SG2wxEgUjPdR8b0Zjby4AGu6RgDnS/VLgN7HS2ADudB9KXufuCokdpdxSSsl6ssjCbaQS6gZGICquk61AZRg6M1msIRccHl20yR3VsmrW7B+prwzK5YKy+YZj05DHINCF68LZAzX1uxIE9hcYwM+dFyD+4ZB+NW9ccYWGGI6ZJC6gIsS6mYhdRx6DYHckCk+05FvrKNMLbP9Ga984Z0aWFo8Sxv9TnHlyGLfaIU7g1v8D1dC0uZS0UEKxrbxKQ8jiQCGMykLglgyYCgY1HPsBC3RZXN7h5Gktoeqh+jsq6pI03PUIOV1NjygnYHvq2ZwKSr/wAU4lmMEFvcXEqlgyqhBBXOoYwWJBG+1aXFuO8a6fUFrBaRjGTNLCrD0360i4BJGPL+NCE4cyn+g3Odv6NP/wDG1UXz1YdOW3bOerYWD9sY+oRMd9/gzn51ZB4rdpa3XUxcamlWO56ttFb9N1CoRqk0t5+y79yM9xVc888RjlNoqSLKYLKGF2UHTqRpMAEgasIUGcemPShC1eWe8nfsvYE+/wCrTMg2pS5dGZGG3wHvj3X3B+fpTZEuAAf8/kP4VDVg/iLS+TT70gFtL+a90UUUyVnRRRRQhFFFFCFp8TgYrqjZlkjyyMrFSD64IIwSNqvPlTjy3ccE8fZoQfYBsSq4y2dw53O4ywGTVMVuclcaWzu5oZEZo71AFKAswmXVpwAdslj5sEjIIxuRJUMv+mfkqRypoAQKtg6neh9O5dJA19qF4XxImUx+TTmTsCpL6YX7E7El5Tjv5fkamqlFREV5kjDDBGQa9UUIVfeJXJS3ts0I0mfzPFIwGdY0krk4+JUwz5woVAB2FUI0slkxSaGeONxqiWQYfQTtnOPTGf4b11vc2qyKVdQynYqdwR6gj1HyO1QN9yTDcbXCRyKjMYgyCQoG3fLS6izO2WJ22Cj7JLcPjbIMrk6pauWkkEsRsVx/RRRXaaqQfmC5KdM3E5QBhpMr6cN8QxnGDk5HrmsvC+aru2ieKC4liSQqWCMV3HYgjdT2BIIyAAc1FUUIU3w3hk1/I8kk2FjAaa4nclUUnAyTlmJOwUZJJ+8hj4VzPaW9pLaK7PE8gaQvDraYjIHTR36VsoG3UJaQkqcYGkLXAeZDbq8ToJYJSjSRElSWTOhldfMjKTnI79iCKsXly6sYbKXi09hH8ZSESzPNJPOWDFvrBoCrgktpJOG9sMIRyjdTX0qm24cY7co8cs0l3dFVicFW0vJJpBGX2Csd+w3NSPNHMPDLT+jNczXccPSVLeAIqL0tJUSTHdjqXfQfUDTkE1W3NviFdX50yP04B8FvH5YkAAAGB8R27nPc4wNqWaEJw5r8ULy7nleOWW3ikI+qSQgABdByVxnO5Pvn5ClKadnOWYsfckk/nXiihCKKKKEKX4HIDOxCqoKk6QTgbg4GpiTj5kmmqJsilDl9sTDfGxpwjfIqHrffWj8lyDS/M+i9UUUUxVrRRRRQhFFFFCEVocYsOqmxwynUp+db9FdMcWEOCQqIGVETopBsIT34V86fSI4das0sJMcxUHBJ6ccDtjOpiupQP7h+FQatXgvE+vEreumPVjtqZFc43O2GFcw8C4qOG8SinYfUO3nGM7Z3I9VZThgV3Hz3Bvzl3jaxQqXJw0UJBUFx5U3GE31aVA7d2Rd2O9hY8PaHBY5VU76aZ0L9QfzvTjRXlHB3BBGSNvcHB/YRivVdpuiiiihC4corJMVz5QQML3IJ1YGrsBtqyQPQYG/esdCEUUUUIRT7ypxq1ubBuF30hgxKZba4OSiSN5SjgdkJJOo7DUdxgUhUUITZx7wwv7ZtoWnjb4JYB1Uce/kyR+IHb7jSnUrwbmm7tP8AZ7iaIatWlXIQtjGSvwk4A7j0FMn+taSZVW/tbS9Cqy65I9M2CMbSIRpI23Azt3zvQhI1FPTHgVzvi84e5TsMTwq+fTJ6rZG++ntX0+FLzgtw+7tb0YBCK4im3JG8chGk4GcEj17+ohIlFb3F+CT2snSuInifAOlxg4PYj3Hfcex9q0aEKQ4F/XLvjY+uPT8/upvt+x+/3/z/AI0m8GH1y7Z+Lbbfyn32pxtl2+HT8sAfwJFRNd73yWgcliTAdn6j5BZqKKKj1ckUUUUIRRRRQhFFFFCFp8WserEV9e6/eP8AOPxqR8NuYDEy27Oij60GOQuG16Xw8b7LFlXIPc/VnTlpMHFUZxngwmGobOOx9/kf509pajm+i7RVbHsGNWOfh98DTiPr5rorgfFTHkSPkSTsq7bk5CEAavKFfbGnYYyS2o00VSvKHE4Y5Ftg6rGyRTiLDSdPS7yO/VlJC4fSpTtqBbAOoNbPBeICSMLq1PGERz7voVmx6/aB7CplZuQQbHVSNFFFC8XDlFFFCEUUUUIRRRRQhFFFSUfLd0ya1trgpp1ahE5XTgHVkDGnBBz2wRQhRtFScHLF26CRLW4ZG7OsLlTvjYhcHfasN1wS4iXXJBMi5A1PGyrk5AGSMZyrfun2oQmThXivfxJ0pJFuoCulobhRIpX5k+bP4/wqUhseE8VKrETwy7dyOm2qS2kY5wFO3SycYGwHwgHaq6ooQp6bl+azvehcxsjrq2wcMMMAykfEpwdx86nrSPGdgM/Ig/mc1v8ACuYPpvCjHczdS5s7hXh1kmUwuuhlB21gMc7kkDbtitG3J9vyI/I1FVp6VupX/kwwCDMfiPkAs9FFFRyuaKKKKEIooooQiiivLnAP3ULwmy3jwxjDBNH9YtxK8IC51LMv2Cp3bIGzLkehxkZj47hWJAOSO/8AA/iPUeleeGTymZBHqBL6ofrdAEhAYlS7BIy2AM+UkqAckivNoqtIEUBWkdgurIUuRnHkDEZx3xjfPbenbo2uAyNPoq9BWzQucKiVhaLk7CHAXNtwFraG23Tbqs0a6Zo5gWDRNlSCuR7ka0dQ3sSpwcEbgGrH5L54gYSOAwuIgVaJ2BYgK3SKvpTrFvKCX3XzEAKS1V06gOwEiSAad0BwDpBIBPxAEkahscZBIIrEjPFPFcQnTJE+chQ2VI0uMZXJKk43U+xXuFaecxO5t+nkmWMYWyvh9rpx0v3Ds4+O5dO2V6sq6kIIywOCDgqxVgcdiGUgjuCCDuKz1VPhnzr1lkZyiyLLHCwLBMprVY3MZZtLsZnGzEswAywAC2nDKGAI7HP8qllnpBBsVyk3AISSSnf0BIH7Bio3i/BY0iZ1BBBHrtuQMb0UVBwyvztFzqFqeJ4fSimkeI23DXG9he9jvW7a8DhKbx5JOc6mztkY74wc599hv3z7HLsH6h/eb+dFFcOmkuekU4gw2jLATE3QbhwWwvCYR/u0/EZ/jWT6BHjGhcfcPl/IUUUlncd6fClgaLBje4IjsY1+FFGfYCvB4ZF/Zp+6K+0UZ3cV6aeEi2QW7Avn6Li/s0/dFfRwyL+zTf8AuiiijO7iV57LB8De4LL9HX9Vf2CslFFc3SwaBoEUUUULpFFFFCEUUUUIRRRRQhFFFFCF80+lfaKKF5ZfMV9oooXq07+PA6iFkkX4XQlXGfKcEb7gkfjVzeB3M017w9zOVZopmQEKFypCvuF8uxcgYAGAKKKlqEktIKzvlXGxs7HNFiQb9e1f/9k="/>
          <p:cNvSpPr>
            <a:spLocks noChangeAspect="1" noChangeArrowheads="1"/>
          </p:cNvSpPr>
          <p:nvPr/>
        </p:nvSpPr>
        <p:spPr bwMode="auto">
          <a:xfrm>
            <a:off x="0" y="-1046163"/>
            <a:ext cx="2114550" cy="2171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6" name="Picture 6" descr="http://deathpenalty.procon.org/files/1-death-penalty-images/state-death-penalty-image-yes-no.PNG"/>
          <p:cNvPicPr>
            <a:picLocks noChangeAspect="1" noChangeArrowheads="1"/>
          </p:cNvPicPr>
          <p:nvPr/>
        </p:nvPicPr>
        <p:blipFill>
          <a:blip r:embed="rId2" cstate="print"/>
          <a:srcRect/>
          <a:stretch>
            <a:fillRect/>
          </a:stretch>
        </p:blipFill>
        <p:spPr bwMode="auto">
          <a:xfrm>
            <a:off x="5715000" y="3352800"/>
            <a:ext cx="3181350" cy="3267075"/>
          </a:xfrm>
          <a:prstGeom prst="rect">
            <a:avLst/>
          </a:prstGeom>
          <a:noFill/>
        </p:spPr>
      </p:pic>
      <p:sp>
        <p:nvSpPr>
          <p:cNvPr id="56328" name="AutoShape 8" descr="http://militantlibertarian.org/wp-content/uploads/2011/05/justice.jpg"/>
          <p:cNvSpPr>
            <a:spLocks noChangeAspect="1" noChangeArrowheads="1"/>
          </p:cNvSpPr>
          <p:nvPr/>
        </p:nvSpPr>
        <p:spPr bwMode="auto">
          <a:xfrm>
            <a:off x="155575" y="-2628900"/>
            <a:ext cx="5076825" cy="54768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30" name="Picture 10" descr="http://www.greeleylawyers.com/wp-content/uploads/2012/07/scales-of-justice-istock_000005017451medium.jpg"/>
          <p:cNvPicPr>
            <a:picLocks noChangeAspect="1" noChangeArrowheads="1"/>
          </p:cNvPicPr>
          <p:nvPr/>
        </p:nvPicPr>
        <p:blipFill>
          <a:blip r:embed="rId3" cstate="print"/>
          <a:srcRect/>
          <a:stretch>
            <a:fillRect/>
          </a:stretch>
        </p:blipFill>
        <p:spPr bwMode="auto">
          <a:xfrm>
            <a:off x="5715000" y="1295400"/>
            <a:ext cx="3033418" cy="2019301"/>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6326"/>
                                        </p:tgtEl>
                                        <p:attrNameLst>
                                          <p:attrName>style.visibility</p:attrName>
                                        </p:attrNameLst>
                                      </p:cBhvr>
                                      <p:to>
                                        <p:strVal val="visible"/>
                                      </p:to>
                                    </p:set>
                                    <p:animEffect transition="in" filter="blinds(horizontal)">
                                      <p:cBhvr>
                                        <p:cTn id="25" dur="5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Crime Control</a:t>
            </a:r>
            <a:endParaRPr lang="en-US" dirty="0"/>
          </a:p>
        </p:txBody>
      </p:sp>
      <p:sp>
        <p:nvSpPr>
          <p:cNvPr id="3" name="Content Placeholder 2"/>
          <p:cNvSpPr>
            <a:spLocks noGrp="1"/>
          </p:cNvSpPr>
          <p:nvPr>
            <p:ph sz="quarter" idx="1"/>
          </p:nvPr>
        </p:nvSpPr>
        <p:spPr>
          <a:xfrm>
            <a:off x="301752" y="1527048"/>
            <a:ext cx="4651248" cy="4572000"/>
          </a:xfrm>
        </p:spPr>
        <p:txBody>
          <a:bodyPr>
            <a:normAutofit/>
          </a:bodyPr>
          <a:lstStyle/>
          <a:p>
            <a:r>
              <a:rPr lang="en-US" dirty="0" smtClean="0">
                <a:solidFill>
                  <a:srgbClr val="FF0000"/>
                </a:solidFill>
              </a:rPr>
              <a:t>Retribution – </a:t>
            </a:r>
          </a:p>
          <a:p>
            <a:pPr lvl="1"/>
            <a:r>
              <a:rPr lang="en-US" dirty="0" smtClean="0"/>
              <a:t>criminals pay compensation for their crime</a:t>
            </a:r>
          </a:p>
          <a:p>
            <a:pPr lvl="1"/>
            <a:r>
              <a:rPr lang="en-US" dirty="0" smtClean="0"/>
              <a:t>‘eye for eye’ or revenge</a:t>
            </a:r>
          </a:p>
          <a:p>
            <a:r>
              <a:rPr lang="en-US" dirty="0" smtClean="0">
                <a:solidFill>
                  <a:srgbClr val="FF0000"/>
                </a:solidFill>
              </a:rPr>
              <a:t>Incarceration – </a:t>
            </a:r>
          </a:p>
          <a:p>
            <a:pPr lvl="1"/>
            <a:r>
              <a:rPr lang="en-US" dirty="0" smtClean="0"/>
              <a:t>Going to jail</a:t>
            </a:r>
          </a:p>
        </p:txBody>
      </p:sp>
      <p:pic>
        <p:nvPicPr>
          <p:cNvPr id="55298" name="Picture 2" descr="http://kingsenglish.info/wp-content/uploads/2011/03/eye-for-eye-300x213.jpg"/>
          <p:cNvPicPr>
            <a:picLocks noChangeAspect="1" noChangeArrowheads="1"/>
          </p:cNvPicPr>
          <p:nvPr/>
        </p:nvPicPr>
        <p:blipFill>
          <a:blip r:embed="rId2" cstate="print"/>
          <a:srcRect/>
          <a:stretch>
            <a:fillRect/>
          </a:stretch>
        </p:blipFill>
        <p:spPr bwMode="auto">
          <a:xfrm>
            <a:off x="5638800" y="1295400"/>
            <a:ext cx="3124200" cy="2218183"/>
          </a:xfrm>
          <a:prstGeom prst="rect">
            <a:avLst/>
          </a:prstGeom>
          <a:noFill/>
        </p:spPr>
      </p:pic>
      <p:pic>
        <p:nvPicPr>
          <p:cNvPr id="55300" name="Picture 4" descr="http://skibalaw.com/wp-content/uploads/2011/09/go_to_jail.jpg"/>
          <p:cNvPicPr>
            <a:picLocks noChangeAspect="1" noChangeArrowheads="1"/>
          </p:cNvPicPr>
          <p:nvPr/>
        </p:nvPicPr>
        <p:blipFill>
          <a:blip r:embed="rId3" cstate="print"/>
          <a:srcRect/>
          <a:stretch>
            <a:fillRect/>
          </a:stretch>
        </p:blipFill>
        <p:spPr bwMode="auto">
          <a:xfrm>
            <a:off x="5715000" y="3657600"/>
            <a:ext cx="2800350" cy="27432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5300"/>
                                        </p:tgtEl>
                                        <p:attrNameLst>
                                          <p:attrName>style.visibility</p:attrName>
                                        </p:attrNameLst>
                                      </p:cBhvr>
                                      <p:to>
                                        <p:strVal val="visible"/>
                                      </p:to>
                                    </p:set>
                                    <p:animEffect transition="in" filter="blinds(horizontal)">
                                      <p:cBhvr>
                                        <p:cTn id="25"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Crime Control </a:t>
            </a:r>
            <a:endParaRPr lang="en-US" dirty="0"/>
          </a:p>
        </p:txBody>
      </p:sp>
      <p:sp>
        <p:nvSpPr>
          <p:cNvPr id="3" name="Content Placeholder 2"/>
          <p:cNvSpPr>
            <a:spLocks noGrp="1"/>
          </p:cNvSpPr>
          <p:nvPr>
            <p:ph sz="quarter" idx="1"/>
          </p:nvPr>
        </p:nvSpPr>
        <p:spPr>
          <a:xfrm>
            <a:off x="301752" y="1527048"/>
            <a:ext cx="4041648" cy="4572000"/>
          </a:xfrm>
        </p:spPr>
        <p:txBody>
          <a:bodyPr/>
          <a:lstStyle/>
          <a:p>
            <a:r>
              <a:rPr lang="en-US" dirty="0" smtClean="0"/>
              <a:t>Rehabilitation –</a:t>
            </a:r>
          </a:p>
          <a:p>
            <a:pPr lvl="1"/>
            <a:r>
              <a:rPr lang="en-US" dirty="0" smtClean="0"/>
              <a:t>Resocializing people who have committed crimes to socially acceptable behavior</a:t>
            </a:r>
          </a:p>
          <a:p>
            <a:r>
              <a:rPr lang="en-US" dirty="0" smtClean="0"/>
              <a:t>Recidivism – </a:t>
            </a:r>
          </a:p>
          <a:p>
            <a:pPr lvl="1"/>
            <a:r>
              <a:rPr lang="en-US" dirty="0" smtClean="0"/>
              <a:t>Cycle of repeating criminal behavior</a:t>
            </a:r>
          </a:p>
          <a:p>
            <a:pPr lvl="1"/>
            <a:r>
              <a:rPr lang="en-US" dirty="0" smtClean="0"/>
              <a:t>Why?</a:t>
            </a:r>
          </a:p>
          <a:p>
            <a:pPr lvl="2"/>
            <a:r>
              <a:rPr lang="en-US" dirty="0" smtClean="0"/>
              <a:t>Stigma, influence of other prisoners, biological influences</a:t>
            </a:r>
          </a:p>
          <a:p>
            <a:endParaRPr lang="en-US" dirty="0"/>
          </a:p>
        </p:txBody>
      </p:sp>
      <p:pic>
        <p:nvPicPr>
          <p:cNvPr id="57346" name="Picture 2" descr="http://www.tjjd.texas.gov/archive/programs/familyguide/images/group.jpg"/>
          <p:cNvPicPr>
            <a:picLocks noChangeAspect="1" noChangeArrowheads="1"/>
          </p:cNvPicPr>
          <p:nvPr/>
        </p:nvPicPr>
        <p:blipFill>
          <a:blip r:embed="rId2" cstate="print"/>
          <a:srcRect/>
          <a:stretch>
            <a:fillRect/>
          </a:stretch>
        </p:blipFill>
        <p:spPr bwMode="auto">
          <a:xfrm>
            <a:off x="5715000" y="1447800"/>
            <a:ext cx="3019776" cy="2286000"/>
          </a:xfrm>
          <a:prstGeom prst="rect">
            <a:avLst/>
          </a:prstGeom>
          <a:noFill/>
        </p:spPr>
      </p:pic>
      <p:pic>
        <p:nvPicPr>
          <p:cNvPr id="57348" name="Picture 4" descr="http://www.the-slammer.org/wp-content/gallery/clipart/revolving-door2.jpg"/>
          <p:cNvPicPr>
            <a:picLocks noChangeAspect="1" noChangeArrowheads="1"/>
          </p:cNvPicPr>
          <p:nvPr/>
        </p:nvPicPr>
        <p:blipFill>
          <a:blip r:embed="rId3" cstate="print"/>
          <a:srcRect/>
          <a:stretch>
            <a:fillRect/>
          </a:stretch>
        </p:blipFill>
        <p:spPr bwMode="auto">
          <a:xfrm>
            <a:off x="5791200" y="3810000"/>
            <a:ext cx="2657475" cy="290512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7348"/>
                                        </p:tgtEl>
                                        <p:attrNameLst>
                                          <p:attrName>style.visibility</p:attrName>
                                        </p:attrNameLst>
                                      </p:cBhvr>
                                      <p:to>
                                        <p:strVal val="visible"/>
                                      </p:to>
                                    </p:set>
                                    <p:animEffect transition="in" filter="blinds(horizontal)">
                                      <p:cBhvr>
                                        <p:cTn id="15" dur="500"/>
                                        <p:tgtEl>
                                          <p:spTgt spid="5734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a:t>
            </a:r>
            <a:r>
              <a:rPr lang="en-US" dirty="0" err="1" smtClean="0"/>
              <a:t>Overconfomity</a:t>
            </a:r>
            <a:r>
              <a:rPr lang="en-US" dirty="0" smtClean="0"/>
              <a:t> in Sports</a:t>
            </a:r>
            <a:endParaRPr lang="en-US" dirty="0"/>
          </a:p>
        </p:txBody>
      </p:sp>
      <p:sp>
        <p:nvSpPr>
          <p:cNvPr id="3" name="Content Placeholder 2"/>
          <p:cNvSpPr>
            <a:spLocks noGrp="1"/>
          </p:cNvSpPr>
          <p:nvPr>
            <p:ph sz="quarter" idx="1"/>
          </p:nvPr>
        </p:nvSpPr>
        <p:spPr/>
        <p:txBody>
          <a:bodyPr/>
          <a:lstStyle/>
          <a:p>
            <a:pPr>
              <a:buNone/>
            </a:pPr>
            <a:r>
              <a:rPr lang="en-US" b="1" dirty="0" smtClean="0"/>
              <a:t>The Norms of the Sport Ethic</a:t>
            </a:r>
          </a:p>
          <a:p>
            <a:r>
              <a:rPr lang="en-US" dirty="0" smtClean="0"/>
              <a:t>An athlete makes sacrifices for “the game”</a:t>
            </a:r>
          </a:p>
          <a:p>
            <a:r>
              <a:rPr lang="en-US" dirty="0" smtClean="0"/>
              <a:t>An athlete strives for distinction</a:t>
            </a:r>
          </a:p>
          <a:p>
            <a:r>
              <a:rPr lang="en-US" dirty="0" smtClean="0"/>
              <a:t>An athlete accepts risks and plays through pain</a:t>
            </a:r>
          </a:p>
          <a:p>
            <a:r>
              <a:rPr lang="en-US" dirty="0" smtClean="0"/>
              <a:t>An athlete accepts no limits in the pursuit of possibilities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b="1" dirty="0" smtClean="0"/>
              <a:t>Why Do Athletes Engage in Deviant </a:t>
            </a:r>
            <a:r>
              <a:rPr lang="en-US" b="1" dirty="0" err="1" smtClean="0"/>
              <a:t>Overconformity</a:t>
            </a:r>
            <a:r>
              <a:rPr lang="en-US" b="1" dirty="0" smtClean="0"/>
              <a:t>?</a:t>
            </a:r>
            <a:endParaRPr lang="en-US" dirty="0"/>
          </a:p>
        </p:txBody>
      </p:sp>
      <p:sp>
        <p:nvSpPr>
          <p:cNvPr id="3" name="Content Placeholder 2"/>
          <p:cNvSpPr>
            <a:spLocks noGrp="1"/>
          </p:cNvSpPr>
          <p:nvPr>
            <p:ph sz="quarter" idx="1"/>
          </p:nvPr>
        </p:nvSpPr>
        <p:spPr/>
        <p:txBody>
          <a:bodyPr>
            <a:normAutofit/>
          </a:bodyPr>
          <a:lstStyle/>
          <a:p>
            <a:r>
              <a:rPr lang="en-US" dirty="0" smtClean="0"/>
              <a:t>Sports are so exhilarating and thrilling that athletes want to play, and they will do almost anything to continue to do so</a:t>
            </a:r>
          </a:p>
          <a:p>
            <a:r>
              <a:rPr lang="en-US" dirty="0" smtClean="0"/>
              <a:t>Being selected by coaches and managers is more likely when athletes over conform to the sport ethic</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Athletes Most Likely to Over-Conform to the Sport Ethic</a:t>
            </a:r>
            <a:endParaRPr lang="en-US" dirty="0"/>
          </a:p>
        </p:txBody>
      </p:sp>
      <p:sp>
        <p:nvSpPr>
          <p:cNvPr id="3" name="Content Placeholder 2"/>
          <p:cNvSpPr>
            <a:spLocks noGrp="1"/>
          </p:cNvSpPr>
          <p:nvPr>
            <p:ph sz="quarter" idx="1"/>
          </p:nvPr>
        </p:nvSpPr>
        <p:spPr/>
        <p:txBody>
          <a:bodyPr>
            <a:normAutofit/>
          </a:bodyPr>
          <a:lstStyle/>
          <a:p>
            <a:r>
              <a:rPr lang="en-US" dirty="0" smtClean="0"/>
              <a:t>Those who have low self-esteem or are so eager to be accepted by their peers in sport that they will make whatever sacrifices they think others want them to make</a:t>
            </a:r>
          </a:p>
          <a:p>
            <a:r>
              <a:rPr lang="en-US" dirty="0" smtClean="0"/>
              <a:t>Those who see achievements in sport as their only way to get ahead, make themselves a name, and become important to the world</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Social Processes in Elite</a:t>
            </a:r>
            <a:br>
              <a:rPr lang="en-US" b="1" dirty="0" smtClean="0"/>
            </a:br>
            <a:r>
              <a:rPr lang="en-US" b="1" dirty="0" smtClean="0"/>
              <a:t>Power &amp; Performance Sports</a:t>
            </a:r>
            <a:endParaRPr lang="en-US" dirty="0"/>
          </a:p>
        </p:txBody>
      </p:sp>
      <p:sp>
        <p:nvSpPr>
          <p:cNvPr id="3" name="Content Placeholder 2"/>
          <p:cNvSpPr>
            <a:spLocks noGrp="1"/>
          </p:cNvSpPr>
          <p:nvPr>
            <p:ph sz="quarter" idx="1"/>
          </p:nvPr>
        </p:nvSpPr>
        <p:spPr/>
        <p:txBody>
          <a:bodyPr>
            <a:normAutofit/>
          </a:bodyPr>
          <a:lstStyle/>
          <a:p>
            <a:r>
              <a:rPr lang="en-US" dirty="0" smtClean="0"/>
              <a:t>Bond athletes in ways that normalize over conformity to the sport ethic</a:t>
            </a:r>
          </a:p>
          <a:p>
            <a:r>
              <a:rPr lang="en-US" dirty="0" smtClean="0"/>
              <a:t>Separate athletes from the rest of the community while inspiring awe and admiration among community members</a:t>
            </a:r>
          </a:p>
          <a:p>
            <a:r>
              <a:rPr lang="en-US" dirty="0" smtClean="0"/>
              <a:t>Lead athletes to develop </a:t>
            </a:r>
            <a:r>
              <a:rPr lang="en-US" b="1" dirty="0" smtClean="0"/>
              <a:t>HUBRIS – that </a:t>
            </a:r>
            <a:r>
              <a:rPr lang="en-US" dirty="0" smtClean="0"/>
              <a:t>is, a sense of arrogance, separateness, and superiority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Control</a:t>
            </a:r>
            <a:endParaRPr lang="en-US" dirty="0"/>
          </a:p>
        </p:txBody>
      </p:sp>
      <p:sp>
        <p:nvSpPr>
          <p:cNvPr id="4" name="Content Placeholder 3"/>
          <p:cNvSpPr>
            <a:spLocks noGrp="1"/>
          </p:cNvSpPr>
          <p:nvPr>
            <p:ph sz="quarter" idx="1"/>
          </p:nvPr>
        </p:nvSpPr>
        <p:spPr>
          <a:xfrm>
            <a:off x="301752" y="1527048"/>
            <a:ext cx="4346448" cy="4572000"/>
          </a:xfrm>
        </p:spPr>
        <p:txBody>
          <a:bodyPr/>
          <a:lstStyle/>
          <a:p>
            <a:r>
              <a:rPr lang="en-US" dirty="0" smtClean="0">
                <a:solidFill>
                  <a:srgbClr val="FF0000"/>
                </a:solidFill>
              </a:rPr>
              <a:t>Social controls </a:t>
            </a:r>
            <a:r>
              <a:rPr lang="en-US" dirty="0" smtClean="0"/>
              <a:t>– </a:t>
            </a:r>
          </a:p>
          <a:p>
            <a:pPr>
              <a:buNone/>
            </a:pPr>
            <a:r>
              <a:rPr lang="en-US" dirty="0" smtClean="0"/>
              <a:t>ways to encourage or enforce conformity</a:t>
            </a:r>
          </a:p>
          <a:p>
            <a:r>
              <a:rPr lang="en-US" dirty="0" smtClean="0">
                <a:solidFill>
                  <a:srgbClr val="FF0000"/>
                </a:solidFill>
              </a:rPr>
              <a:t>Social sanctions </a:t>
            </a:r>
            <a:r>
              <a:rPr lang="en-US" dirty="0" smtClean="0"/>
              <a:t>–</a:t>
            </a:r>
          </a:p>
          <a:p>
            <a:pPr>
              <a:buNone/>
            </a:pPr>
            <a:r>
              <a:rPr lang="en-US" dirty="0" smtClean="0"/>
              <a:t> rewards and punishments to encourage conformity</a:t>
            </a:r>
            <a:endParaRPr lang="en-US" dirty="0"/>
          </a:p>
        </p:txBody>
      </p:sp>
      <p:pic>
        <p:nvPicPr>
          <p:cNvPr id="5" name="Picture 4" descr="http://laudyms.files.wordpress.com/2010/12/social-control2.jpg"/>
          <p:cNvPicPr>
            <a:picLocks noChangeAspect="1" noChangeArrowheads="1"/>
          </p:cNvPicPr>
          <p:nvPr/>
        </p:nvPicPr>
        <p:blipFill>
          <a:blip r:embed="rId2" cstate="print"/>
          <a:srcRect/>
          <a:stretch>
            <a:fillRect/>
          </a:stretch>
        </p:blipFill>
        <p:spPr bwMode="auto">
          <a:xfrm>
            <a:off x="5029200" y="1676400"/>
            <a:ext cx="2514600" cy="25146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4422648" cy="4572000"/>
          </a:xfrm>
        </p:spPr>
        <p:txBody>
          <a:bodyPr/>
          <a:lstStyle/>
          <a:p>
            <a:endParaRPr lang="en-US" dirty="0"/>
          </a:p>
        </p:txBody>
      </p:sp>
      <p:pic>
        <p:nvPicPr>
          <p:cNvPr id="43010" name="Picture 2" descr="File:US incarceration timeline-clean.svg">
            <a:hlinkClick r:id="rId2"/>
          </p:cNvPr>
          <p:cNvPicPr>
            <a:picLocks noChangeAspect="1" noChangeArrowheads="1"/>
          </p:cNvPicPr>
          <p:nvPr/>
        </p:nvPicPr>
        <p:blipFill>
          <a:blip r:embed="rId3" cstate="print"/>
          <a:srcRect/>
          <a:stretch>
            <a:fillRect/>
          </a:stretch>
        </p:blipFill>
        <p:spPr bwMode="auto">
          <a:xfrm>
            <a:off x="4800600" y="2209800"/>
            <a:ext cx="4097064" cy="2743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534400" cy="758952"/>
          </a:xfrm>
        </p:spPr>
        <p:txBody>
          <a:bodyPr>
            <a:normAutofit fontScale="90000"/>
          </a:bodyPr>
          <a:lstStyle/>
          <a:p>
            <a:r>
              <a:rPr lang="en-US" dirty="0" smtClean="0"/>
              <a:t>Competing explanations</a:t>
            </a:r>
            <a:br>
              <a:rPr lang="en-US" dirty="0" smtClean="0"/>
            </a:br>
            <a:r>
              <a:rPr lang="en-US" dirty="0" smtClean="0"/>
              <a:t>of Deviance</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 </a:t>
            </a:r>
            <a:r>
              <a:rPr lang="en-US" b="1" dirty="0" smtClean="0"/>
              <a:t>Biological —</a:t>
            </a:r>
            <a:r>
              <a:rPr lang="en-US" dirty="0" smtClean="0"/>
              <a:t>a physical illness</a:t>
            </a:r>
          </a:p>
          <a:p>
            <a:r>
              <a:rPr lang="en-US" b="1" dirty="0" smtClean="0"/>
              <a:t>Psychological — </a:t>
            </a:r>
            <a:r>
              <a:rPr lang="en-US" dirty="0" smtClean="0"/>
              <a:t>personality disorder</a:t>
            </a:r>
          </a:p>
          <a:p>
            <a:r>
              <a:rPr lang="en-US" dirty="0" smtClean="0"/>
              <a:t> </a:t>
            </a:r>
            <a:r>
              <a:rPr lang="en-US" b="1" dirty="0" smtClean="0"/>
              <a:t>Sociological —</a:t>
            </a:r>
            <a:r>
              <a:rPr lang="en-US" dirty="0" smtClean="0"/>
              <a:t>socialization into deviance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758952"/>
          </a:xfrm>
        </p:spPr>
        <p:txBody>
          <a:bodyPr/>
          <a:lstStyle/>
          <a:p>
            <a:r>
              <a:rPr lang="en-US" dirty="0" smtClean="0"/>
              <a:t>Negative and Positive Deviance</a:t>
            </a:r>
            <a:endParaRPr lang="en-US" dirty="0"/>
          </a:p>
        </p:txBody>
      </p:sp>
      <p:sp>
        <p:nvSpPr>
          <p:cNvPr id="5" name="Rectangle 4"/>
          <p:cNvSpPr/>
          <p:nvPr/>
        </p:nvSpPr>
        <p:spPr>
          <a:xfrm>
            <a:off x="228600" y="4648200"/>
            <a:ext cx="3048000" cy="1754326"/>
          </a:xfrm>
          <a:prstGeom prst="rect">
            <a:avLst/>
          </a:prstGeom>
        </p:spPr>
        <p:txBody>
          <a:bodyPr wrap="square">
            <a:spAutoFit/>
          </a:bodyPr>
          <a:lstStyle/>
          <a:p>
            <a:r>
              <a:rPr lang="en-US" b="1" dirty="0" smtClean="0"/>
              <a:t>Negative Deviance</a:t>
            </a:r>
          </a:p>
          <a:p>
            <a:pPr>
              <a:buFontTx/>
              <a:buChar char="-"/>
            </a:pPr>
            <a:r>
              <a:rPr lang="en-US" b="1" dirty="0" smtClean="0"/>
              <a:t>Based on ignoring or rejecting social norms</a:t>
            </a:r>
          </a:p>
          <a:p>
            <a:pPr>
              <a:buFontTx/>
              <a:buChar char="-"/>
            </a:pPr>
            <a:r>
              <a:rPr lang="en-US" b="1" dirty="0" smtClean="0"/>
              <a:t>Extreme cases lead to anarchy</a:t>
            </a:r>
          </a:p>
          <a:p>
            <a:endParaRPr lang="en-US" b="1" dirty="0"/>
          </a:p>
        </p:txBody>
      </p:sp>
      <p:sp>
        <p:nvSpPr>
          <p:cNvPr id="6" name="Rectangle 5"/>
          <p:cNvSpPr/>
          <p:nvPr/>
        </p:nvSpPr>
        <p:spPr>
          <a:xfrm>
            <a:off x="3505200" y="4648200"/>
            <a:ext cx="2590800" cy="923330"/>
          </a:xfrm>
          <a:prstGeom prst="rect">
            <a:avLst/>
          </a:prstGeom>
        </p:spPr>
        <p:txBody>
          <a:bodyPr wrap="square">
            <a:spAutoFit/>
          </a:bodyPr>
          <a:lstStyle/>
          <a:p>
            <a:r>
              <a:rPr lang="en-US" b="1" dirty="0"/>
              <a:t>Conformity</a:t>
            </a:r>
          </a:p>
          <a:p>
            <a:r>
              <a:rPr lang="en-US" b="1" i="1" dirty="0" smtClean="0"/>
              <a:t>-Normally </a:t>
            </a:r>
            <a:r>
              <a:rPr lang="en-US" b="1" i="1" dirty="0"/>
              <a:t>Accepted</a:t>
            </a:r>
          </a:p>
          <a:p>
            <a:r>
              <a:rPr lang="en-US" b="1" i="1" dirty="0"/>
              <a:t>Range of </a:t>
            </a:r>
            <a:r>
              <a:rPr lang="en-US" b="1" i="1" dirty="0" smtClean="0"/>
              <a:t>Behavior</a:t>
            </a:r>
            <a:endParaRPr lang="en-US" b="1" i="1" dirty="0"/>
          </a:p>
        </p:txBody>
      </p:sp>
      <p:sp>
        <p:nvSpPr>
          <p:cNvPr id="7" name="Rectangle 6"/>
          <p:cNvSpPr/>
          <p:nvPr/>
        </p:nvSpPr>
        <p:spPr>
          <a:xfrm>
            <a:off x="6400800" y="4648200"/>
            <a:ext cx="2743200" cy="1754326"/>
          </a:xfrm>
          <a:prstGeom prst="rect">
            <a:avLst/>
          </a:prstGeom>
        </p:spPr>
        <p:txBody>
          <a:bodyPr wrap="square">
            <a:spAutoFit/>
          </a:bodyPr>
          <a:lstStyle/>
          <a:p>
            <a:r>
              <a:rPr lang="en-US" b="1" dirty="0" smtClean="0"/>
              <a:t>Positive Deviance - based on unquestioned acceptance </a:t>
            </a:r>
            <a:r>
              <a:rPr lang="en-US" b="1" dirty="0"/>
              <a:t>of norms </a:t>
            </a:r>
            <a:endParaRPr lang="en-US" b="1" dirty="0" smtClean="0"/>
          </a:p>
          <a:p>
            <a:r>
              <a:rPr lang="en-US" b="1" dirty="0" smtClean="0"/>
              <a:t>- extreme </a:t>
            </a:r>
            <a:r>
              <a:rPr lang="en-US" b="1" dirty="0"/>
              <a:t>cases leads </a:t>
            </a:r>
            <a:r>
              <a:rPr lang="en-US" b="1" dirty="0" smtClean="0"/>
              <a:t>to fascism</a:t>
            </a:r>
            <a:endParaRPr lang="en-US" b="1" dirty="0"/>
          </a:p>
        </p:txBody>
      </p:sp>
      <p:pic>
        <p:nvPicPr>
          <p:cNvPr id="9" name="Content Placeholder 8" descr="bellcurve.jpg"/>
          <p:cNvPicPr>
            <a:picLocks noGrp="1" noChangeAspect="1"/>
          </p:cNvPicPr>
          <p:nvPr>
            <p:ph sz="quarter" idx="1"/>
          </p:nvPr>
        </p:nvPicPr>
        <p:blipFill>
          <a:blip r:embed="rId3" cstate="print"/>
          <a:stretch>
            <a:fillRect/>
          </a:stretch>
        </p:blipFill>
        <p:spPr>
          <a:xfrm>
            <a:off x="34787" y="914400"/>
            <a:ext cx="9109213" cy="3581400"/>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Basic views</a:t>
            </a:r>
          </a:p>
          <a:p>
            <a:r>
              <a:rPr lang="en-US" dirty="0" smtClean="0"/>
              <a:t>Negative effects</a:t>
            </a:r>
          </a:p>
          <a:p>
            <a:r>
              <a:rPr lang="en-US" dirty="0" smtClean="0"/>
              <a:t>Benefits</a:t>
            </a:r>
          </a:p>
          <a:p>
            <a:r>
              <a:rPr lang="en-US" dirty="0" smtClean="0"/>
              <a:t>Strain Theory</a:t>
            </a:r>
          </a:p>
          <a:p>
            <a:r>
              <a:rPr lang="en-US" dirty="0" smtClean="0"/>
              <a:t>Control theory</a:t>
            </a:r>
            <a:endParaRPr lang="en-US" dirty="0"/>
          </a:p>
        </p:txBody>
      </p:sp>
      <p:sp>
        <p:nvSpPr>
          <p:cNvPr id="2" name="Title 1"/>
          <p:cNvSpPr>
            <a:spLocks noGrp="1"/>
          </p:cNvSpPr>
          <p:nvPr>
            <p:ph type="ctrTitle"/>
          </p:nvPr>
        </p:nvSpPr>
        <p:spPr/>
        <p:txBody>
          <a:bodyPr/>
          <a:lstStyle/>
          <a:p>
            <a:r>
              <a:rPr lang="en-US" dirty="0" smtClean="0"/>
              <a:t>Functionalism and Deviance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Functionalism and Deviance – Negative Effects</a:t>
            </a:r>
            <a:endParaRPr lang="en-US" dirty="0"/>
          </a:p>
        </p:txBody>
      </p:sp>
      <p:sp>
        <p:nvSpPr>
          <p:cNvPr id="3" name="Content Placeholder 2"/>
          <p:cNvSpPr>
            <a:spLocks noGrp="1"/>
          </p:cNvSpPr>
          <p:nvPr>
            <p:ph sz="quarter" idx="1"/>
          </p:nvPr>
        </p:nvSpPr>
        <p:spPr>
          <a:xfrm>
            <a:off x="301752" y="1527048"/>
            <a:ext cx="4346448" cy="4572000"/>
          </a:xfrm>
        </p:spPr>
        <p:txBody>
          <a:bodyPr>
            <a:normAutofit fontScale="85000" lnSpcReduction="20000"/>
          </a:bodyPr>
          <a:lstStyle/>
          <a:p>
            <a:r>
              <a:rPr lang="en-US" dirty="0" smtClean="0"/>
              <a:t>Inconsistency leads to trust issues</a:t>
            </a:r>
          </a:p>
          <a:p>
            <a:pPr lvl="1"/>
            <a:r>
              <a:rPr lang="en-US" dirty="0" smtClean="0"/>
              <a:t>Ex. If people randomly decide not to come to work</a:t>
            </a:r>
          </a:p>
          <a:p>
            <a:r>
              <a:rPr lang="en-US" dirty="0" smtClean="0"/>
              <a:t>Can cause more non-conforming behavior in others</a:t>
            </a:r>
          </a:p>
          <a:p>
            <a:pPr lvl="1"/>
            <a:r>
              <a:rPr lang="en-US" dirty="0" smtClean="0"/>
              <a:t>Ex. Teachers not coming to work could lead students to not coming to school, which leads to more kids on the street, which leads to more gang activity, etc…</a:t>
            </a:r>
          </a:p>
          <a:p>
            <a:r>
              <a:rPr lang="en-US" dirty="0" smtClean="0"/>
              <a:t>Deviant behavior is expensive</a:t>
            </a:r>
          </a:p>
          <a:p>
            <a:pPr lvl="1"/>
            <a:r>
              <a:rPr lang="en-US" dirty="0" smtClean="0"/>
              <a:t>The more deviation there is, the more police is needed, the more jails must be built, etc...</a:t>
            </a:r>
          </a:p>
        </p:txBody>
      </p:sp>
      <p:pic>
        <p:nvPicPr>
          <p:cNvPr id="4" name="Picture 2" descr="http://fitforlifebootcamp.com/wp-content/uploads/2011/03/couchpotato.jpg"/>
          <p:cNvPicPr>
            <a:picLocks noChangeAspect="1" noChangeArrowheads="1"/>
          </p:cNvPicPr>
          <p:nvPr/>
        </p:nvPicPr>
        <p:blipFill>
          <a:blip r:embed="rId2" cstate="print"/>
          <a:srcRect/>
          <a:stretch>
            <a:fillRect/>
          </a:stretch>
        </p:blipFill>
        <p:spPr bwMode="auto">
          <a:xfrm>
            <a:off x="5105400" y="4318000"/>
            <a:ext cx="3810000" cy="2540000"/>
          </a:xfrm>
          <a:prstGeom prst="rect">
            <a:avLst/>
          </a:prstGeom>
          <a:noFill/>
        </p:spPr>
      </p:pic>
      <p:pic>
        <p:nvPicPr>
          <p:cNvPr id="5" name="Picture 4" descr="http://www.claritystaffing.com/wp-content/uploads/2011/03/hard-worker_dwight.jpg"/>
          <p:cNvPicPr>
            <a:picLocks noChangeAspect="1" noChangeArrowheads="1"/>
          </p:cNvPicPr>
          <p:nvPr/>
        </p:nvPicPr>
        <p:blipFill>
          <a:blip r:embed="rId3" cstate="print"/>
          <a:srcRect/>
          <a:stretch>
            <a:fillRect/>
          </a:stretch>
        </p:blipFill>
        <p:spPr bwMode="auto">
          <a:xfrm>
            <a:off x="5943600" y="1143000"/>
            <a:ext cx="2216150" cy="30480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Functionalism and Deviance – Positive Effects</a:t>
            </a:r>
            <a:endParaRPr lang="en-US" dirty="0"/>
          </a:p>
        </p:txBody>
      </p:sp>
      <p:sp>
        <p:nvSpPr>
          <p:cNvPr id="3" name="Content Placeholder 2"/>
          <p:cNvSpPr>
            <a:spLocks noGrp="1"/>
          </p:cNvSpPr>
          <p:nvPr>
            <p:ph sz="quarter" idx="1"/>
          </p:nvPr>
        </p:nvSpPr>
        <p:spPr>
          <a:xfrm>
            <a:off x="228600" y="1447800"/>
            <a:ext cx="4495800" cy="5105400"/>
          </a:xfrm>
        </p:spPr>
        <p:txBody>
          <a:bodyPr>
            <a:normAutofit fontScale="92500" lnSpcReduction="10000"/>
          </a:bodyPr>
          <a:lstStyle/>
          <a:p>
            <a:r>
              <a:rPr lang="en-US" sz="2300" dirty="0" smtClean="0"/>
              <a:t>Clarifies existing social norms</a:t>
            </a:r>
          </a:p>
          <a:p>
            <a:pPr lvl="1"/>
            <a:r>
              <a:rPr lang="en-US" sz="1800" dirty="0" smtClean="0"/>
              <a:t>If a high school player curses at an official during a game, society will punish that athlete (penalty, suspension, etc…) in order to show to everyone the normative behavior</a:t>
            </a:r>
          </a:p>
          <a:p>
            <a:r>
              <a:rPr lang="en-US" sz="2300" dirty="0" smtClean="0"/>
              <a:t>Relieves pressure to conform</a:t>
            </a:r>
          </a:p>
          <a:p>
            <a:pPr lvl="1"/>
            <a:r>
              <a:rPr lang="en-US" sz="1800" dirty="0" smtClean="0"/>
              <a:t>Teenagers have pressure from many authority figures and by listening to “deviant” music or dressing differently  can reduce that pressure</a:t>
            </a:r>
          </a:p>
          <a:p>
            <a:r>
              <a:rPr lang="en-US" sz="2300" dirty="0" smtClean="0"/>
              <a:t>Can increase unity in the group</a:t>
            </a:r>
          </a:p>
          <a:p>
            <a:pPr lvl="1"/>
            <a:r>
              <a:rPr lang="en-US" sz="1800" dirty="0" smtClean="0"/>
              <a:t>Traitors can inspire feelings of nationalism, patriotism, etc…</a:t>
            </a:r>
          </a:p>
          <a:p>
            <a:r>
              <a:rPr lang="en-US" sz="2300" dirty="0" smtClean="0"/>
              <a:t>Promotes social change</a:t>
            </a:r>
            <a:endParaRPr lang="en-US" dirty="0" smtClean="0"/>
          </a:p>
          <a:p>
            <a:pPr lvl="1"/>
            <a:r>
              <a:rPr lang="en-US" sz="1800" dirty="0" smtClean="0"/>
              <a:t>Ending women’s suffrage</a:t>
            </a:r>
          </a:p>
          <a:p>
            <a:pPr lvl="1"/>
            <a:r>
              <a:rPr lang="en-US" sz="1800" dirty="0" smtClean="0"/>
              <a:t>Civil Rights Movement</a:t>
            </a:r>
          </a:p>
        </p:txBody>
      </p:sp>
      <p:pic>
        <p:nvPicPr>
          <p:cNvPr id="4" name="Picture 2" descr="http://www.deviantart.com/download/182940885/music_by_miggi4deviant-d30x239.jpg"/>
          <p:cNvPicPr>
            <a:picLocks noChangeAspect="1" noChangeArrowheads="1"/>
          </p:cNvPicPr>
          <p:nvPr/>
        </p:nvPicPr>
        <p:blipFill>
          <a:blip r:embed="rId2" cstate="print"/>
          <a:srcRect/>
          <a:stretch>
            <a:fillRect/>
          </a:stretch>
        </p:blipFill>
        <p:spPr bwMode="auto">
          <a:xfrm>
            <a:off x="5029200" y="4191000"/>
            <a:ext cx="3780598" cy="2362200"/>
          </a:xfrm>
          <a:prstGeom prst="rect">
            <a:avLst/>
          </a:prstGeom>
          <a:noFill/>
        </p:spPr>
      </p:pic>
      <p:pic>
        <p:nvPicPr>
          <p:cNvPr id="5" name="Picture 4" descr="kena deechchh"/>
          <p:cNvPicPr>
            <a:picLocks noChangeAspect="1" noChangeArrowheads="1"/>
          </p:cNvPicPr>
          <p:nvPr/>
        </p:nvPicPr>
        <p:blipFill>
          <a:blip r:embed="rId3" cstate="print"/>
          <a:srcRect/>
          <a:stretch>
            <a:fillRect/>
          </a:stretch>
        </p:blipFill>
        <p:spPr bwMode="auto">
          <a:xfrm>
            <a:off x="5029200" y="1524000"/>
            <a:ext cx="3276600" cy="2391919"/>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linds(horizontal)">
                                      <p:cBhvr>
                                        <p:cTn id="33" dur="500"/>
                                        <p:tgtEl>
                                          <p:spTgt spid="3">
                                            <p:txEl>
                                              <p:pRg st="7" end="7"/>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linds(horizontal)">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1278</TotalTime>
  <Words>1665</Words>
  <Application>Microsoft Macintosh PowerPoint</Application>
  <PresentationFormat>On-screen Show (4:3)</PresentationFormat>
  <Paragraphs>245</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Civic</vt:lpstr>
      <vt:lpstr>Deviance and Social Control Ch 7</vt:lpstr>
      <vt:lpstr>The Nature of Deviance</vt:lpstr>
      <vt:lpstr>The Nature of Deviance</vt:lpstr>
      <vt:lpstr>Social Control</vt:lpstr>
      <vt:lpstr>Competing explanations of Deviance </vt:lpstr>
      <vt:lpstr>Negative and Positive Deviance</vt:lpstr>
      <vt:lpstr>Functionalism and Deviance</vt:lpstr>
      <vt:lpstr>Functionalism and Deviance – Negative Effects</vt:lpstr>
      <vt:lpstr>Functionalism and Deviance – Positive Effects</vt:lpstr>
      <vt:lpstr>Functionalism and Deviance</vt:lpstr>
      <vt:lpstr>Functionalism and Deviance</vt:lpstr>
      <vt:lpstr>Functionalism and Deviance - Strain Theory</vt:lpstr>
      <vt:lpstr>Functionalism and Deviance - Strain Theory</vt:lpstr>
      <vt:lpstr>Functionalism and Deviance</vt:lpstr>
      <vt:lpstr>Elements of Social Bonds</vt:lpstr>
      <vt:lpstr>Elements of Social Bonds</vt:lpstr>
      <vt:lpstr>How does this transaction relate to Control Theory and Anomie?</vt:lpstr>
      <vt:lpstr>Symbolic Interactionism and Deviance</vt:lpstr>
      <vt:lpstr>Symbolic Interactionism and Deviance</vt:lpstr>
      <vt:lpstr>Symbolic Interactionism and Deviance</vt:lpstr>
      <vt:lpstr>PowerPoint Presentation</vt:lpstr>
      <vt:lpstr>Symbolic Interactionism and Deviance</vt:lpstr>
      <vt:lpstr>What are the degrees of deviance?</vt:lpstr>
      <vt:lpstr>Consequences of Labeling</vt:lpstr>
      <vt:lpstr>Conflict Theory and Deviance</vt:lpstr>
      <vt:lpstr>Conflict Theory</vt:lpstr>
      <vt:lpstr>Race, Ethnicity, and Crime</vt:lpstr>
      <vt:lpstr>Race, Ethnicity, and Crime</vt:lpstr>
      <vt:lpstr>White-Collar Crime</vt:lpstr>
      <vt:lpstr>White-Collar Crime</vt:lpstr>
      <vt:lpstr>Crime and Punishment</vt:lpstr>
      <vt:lpstr>Measurement of Crime</vt:lpstr>
      <vt:lpstr>Approaches to Crime Control</vt:lpstr>
      <vt:lpstr>Approaches to Crime Control</vt:lpstr>
      <vt:lpstr>Approaches to Crime Control </vt:lpstr>
      <vt:lpstr>An Example of Overconfomity in Sports</vt:lpstr>
      <vt:lpstr>Why Do Athletes Engage in Deviant Overconformity?</vt:lpstr>
      <vt:lpstr>Athletes Most Likely to Over-Conform to the Sport Ethic</vt:lpstr>
      <vt:lpstr>Social Processes in Elite Power &amp; Performance Sports</vt:lpstr>
      <vt:lpstr>PowerPoint Presentation</vt:lpstr>
    </vt:vector>
  </TitlesOfParts>
  <Company>Khoury Family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Functionalism and Deviance</dc:title>
  <dc:creator>Trevor Khoury</dc:creator>
  <cp:lastModifiedBy>McKinney ISD</cp:lastModifiedBy>
  <cp:revision>114</cp:revision>
  <dcterms:created xsi:type="dcterms:W3CDTF">2010-10-17T15:24:05Z</dcterms:created>
  <dcterms:modified xsi:type="dcterms:W3CDTF">2016-02-23T18:04:45Z</dcterms:modified>
</cp:coreProperties>
</file>