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gif" ContentType="image/gif"/>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notesMasterIdLst>
    <p:notesMasterId r:id="rId18"/>
  </p:notesMasterIdLst>
  <p:sldIdLst>
    <p:sldId id="256" r:id="rId2"/>
    <p:sldId id="257" r:id="rId3"/>
    <p:sldId id="258" r:id="rId4"/>
    <p:sldId id="264" r:id="rId5"/>
    <p:sldId id="259" r:id="rId6"/>
    <p:sldId id="260" r:id="rId7"/>
    <p:sldId id="261" r:id="rId8"/>
    <p:sldId id="265" r:id="rId9"/>
    <p:sldId id="266" r:id="rId10"/>
    <p:sldId id="267" r:id="rId11"/>
    <p:sldId id="270" r:id="rId12"/>
    <p:sldId id="271" r:id="rId13"/>
    <p:sldId id="262" r:id="rId14"/>
    <p:sldId id="263" r:id="rId15"/>
    <p:sldId id="269" r:id="rId16"/>
    <p:sldId id="268"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45" d="100"/>
          <a:sy n="45" d="100"/>
        </p:scale>
        <p:origin x="-1936" y="-11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presProps" Target="presProps.xml"/><Relationship Id="rId21" Type="http://schemas.openxmlformats.org/officeDocument/2006/relationships/viewProps" Target="viewProps.xml"/><Relationship Id="rId22" Type="http://schemas.openxmlformats.org/officeDocument/2006/relationships/theme" Target="theme/theme1.xml"/><Relationship Id="rId23"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notesMaster" Target="notesMasters/notesMaster1.xml"/><Relationship Id="rId19" Type="http://schemas.openxmlformats.org/officeDocument/2006/relationships/printerSettings" Target="printerSettings/printerSettings1.bin"/><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623D63-26E8-459A-A304-DBDD3D521F71}" type="datetimeFigureOut">
              <a:rPr lang="en-US" smtClean="0"/>
              <a:pPr/>
              <a:t>4/27/15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7DE53F-3518-4EB9-8D69-A78AC25D6619}" type="slidenum">
              <a:rPr lang="en-US" smtClean="0"/>
              <a:pPr/>
              <a:t>‹#›</a:t>
            </a:fld>
            <a:endParaRPr lang="en-US"/>
          </a:p>
        </p:txBody>
      </p:sp>
    </p:spTree>
    <p:extLst>
      <p:ext uri="{BB962C8B-B14F-4D97-AF65-F5344CB8AC3E}">
        <p14:creationId xmlns:p14="http://schemas.microsoft.com/office/powerpoint/2010/main" val="1318794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ound Diagonal Corner Rectangle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Title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0" name="Date Placeholder 9"/>
          <p:cNvSpPr>
            <a:spLocks noGrp="1"/>
          </p:cNvSpPr>
          <p:nvPr>
            <p:ph type="dt" sz="half" idx="10"/>
          </p:nvPr>
        </p:nvSpPr>
        <p:spPr>
          <a:xfrm>
            <a:off x="5562600" y="6509004"/>
            <a:ext cx="3002280" cy="274320"/>
          </a:xfrm>
        </p:spPr>
        <p:txBody>
          <a:bodyPr vert="horz" rtlCol="0"/>
          <a:lstStyle>
            <a:extLst/>
          </a:lstStyle>
          <a:p>
            <a:fld id="{B41ABA4E-CD72-497B-97AA-7213B3980F60}" type="datetimeFigureOut">
              <a:rPr lang="en-US" smtClean="0"/>
              <a:pPr/>
              <a:t>4/27/15</a:t>
            </a:fld>
            <a:endParaRPr lang="en-US"/>
          </a:p>
        </p:txBody>
      </p:sp>
      <p:sp>
        <p:nvSpPr>
          <p:cNvPr id="11" name="Slide Number Placeholder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2E57653-3E58-4892-A7ED-712530ACC680}" type="slidenum">
              <a:rPr kumimoji="0" lang="en-US" smtClean="0"/>
              <a:pPr/>
              <a:t>‹#›</a:t>
            </a:fld>
            <a:endParaRPr kumimoji="0" lang="en-US"/>
          </a:p>
        </p:txBody>
      </p:sp>
      <p:sp>
        <p:nvSpPr>
          <p:cNvPr id="12" name="Footer Placeholder 11"/>
          <p:cNvSpPr>
            <a:spLocks noGrp="1"/>
          </p:cNvSpPr>
          <p:nvPr>
            <p:ph type="ftr" sz="quarter" idx="12"/>
          </p:nvPr>
        </p:nvSpPr>
        <p:spPr>
          <a:xfrm>
            <a:off x="1600200" y="6509004"/>
            <a:ext cx="3907464" cy="274320"/>
          </a:xfrm>
        </p:spPr>
        <p:txBody>
          <a:bodyPr vert="horz" rtlCol="0"/>
          <a:lstStyle>
            <a:extLst/>
          </a:lstStyle>
          <a:p>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1ABA4E-CD72-497B-97AA-7213B3980F60}" type="datetimeFigureOut">
              <a:rPr lang="en-US" smtClean="0"/>
              <a:pPr/>
              <a:t>4/27/15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2E57653-3E58-4892-A7ED-712530ACC680}" type="slidenum">
              <a:rPr kumimoji="0" lang="en-US" smtClean="0"/>
              <a:pPr/>
              <a:t>‹#›</a:t>
            </a:fld>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lvl1pPr algn="l">
              <a:defRPr/>
            </a:lvl1pPr>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1ABA4E-CD72-497B-97AA-7213B3980F60}" type="datetimeFigureOut">
              <a:rPr lang="en-US" smtClean="0"/>
              <a:pPr/>
              <a:t>4/27/15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2E57653-3E58-4892-A7ED-712530ACC680}" type="slidenum">
              <a:rPr kumimoji="0" lang="en-US" smtClean="0"/>
              <a:pPr/>
              <a:t>‹#›</a:t>
            </a:fld>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B41ABA4E-CD72-497B-97AA-7213B3980F60}" type="datetimeFigureOut">
              <a:rPr lang="en-US" smtClean="0"/>
              <a:pPr/>
              <a:t>4/27/15</a:t>
            </a:fld>
            <a:endParaRPr lang="en-US"/>
          </a:p>
        </p:txBody>
      </p:sp>
      <p:sp>
        <p:nvSpPr>
          <p:cNvPr id="5" name="Footer Placeholder 4"/>
          <p:cNvSpPr>
            <a:spLocks noGrp="1"/>
          </p:cNvSpPr>
          <p:nvPr>
            <p:ph type="ftr" sz="quarter" idx="11"/>
          </p:nvPr>
        </p:nvSpPr>
        <p:spPr/>
        <p:txBody>
          <a:bodyPr/>
          <a:lstStyle>
            <a:extLst/>
          </a:lstStyle>
          <a:p>
            <a:endParaRPr kumimoji="0" lang="en-US"/>
          </a:p>
        </p:txBody>
      </p:sp>
      <p:sp>
        <p:nvSpPr>
          <p:cNvPr id="6" name="Slide Number Placeholder 5"/>
          <p:cNvSpPr>
            <a:spLocks noGrp="1"/>
          </p:cNvSpPr>
          <p:nvPr>
            <p:ph type="sldNum" sz="quarter" idx="12"/>
          </p:nvPr>
        </p:nvSpPr>
        <p:spPr/>
        <p:txBody>
          <a:bodyPr/>
          <a:lstStyle>
            <a:extLst/>
          </a:lstStyle>
          <a:p>
            <a:fld id="{D2E57653-3E58-4892-A7ED-712530ACC680}" type="slidenum">
              <a:rPr kumimoji="0" lang="en-US" smtClean="0"/>
              <a:pPr/>
              <a:t>‹#›</a:t>
            </a:fld>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7" name="Rectangle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a:xfrm>
            <a:off x="5562600" y="6513670"/>
            <a:ext cx="3002280" cy="274320"/>
          </a:xfrm>
        </p:spPr>
        <p:txBody>
          <a:bodyPr vert="horz" rtlCol="0"/>
          <a:lstStyle>
            <a:extLst/>
          </a:lstStyle>
          <a:p>
            <a:fld id="{B41ABA4E-CD72-497B-97AA-7213B3980F60}" type="datetimeFigureOut">
              <a:rPr lang="en-US" smtClean="0"/>
              <a:pPr/>
              <a:t>4/27/15</a:t>
            </a:fld>
            <a:endParaRPr lang="en-US"/>
          </a:p>
        </p:txBody>
      </p:sp>
      <p:sp>
        <p:nvSpPr>
          <p:cNvPr id="9" name="Slide Number Placeholder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2E57653-3E58-4892-A7ED-712530ACC680}" type="slidenum">
              <a:rPr kumimoji="0" lang="en-US" smtClean="0"/>
              <a:pPr/>
              <a:t>‹#›</a:t>
            </a:fld>
            <a:endParaRPr kumimoji="0" lang="en-US"/>
          </a:p>
        </p:txBody>
      </p:sp>
      <p:sp>
        <p:nvSpPr>
          <p:cNvPr id="10" name="Footer Placeholder 9"/>
          <p:cNvSpPr>
            <a:spLocks noGrp="1"/>
          </p:cNvSpPr>
          <p:nvPr>
            <p:ph type="ftr" sz="quarter" idx="12"/>
          </p:nvPr>
        </p:nvSpPr>
        <p:spPr>
          <a:xfrm>
            <a:off x="1600200" y="6513670"/>
            <a:ext cx="3907464" cy="274320"/>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B41ABA4E-CD72-497B-97AA-7213B3980F60}" type="datetimeFigureOut">
              <a:rPr lang="en-US" smtClean="0"/>
              <a:pPr/>
              <a:t>4/27/15</a:t>
            </a:fld>
            <a:endParaRPr lang="en-US"/>
          </a:p>
        </p:txBody>
      </p:sp>
      <p:sp>
        <p:nvSpPr>
          <p:cNvPr id="6" name="Footer Placeholder 5"/>
          <p:cNvSpPr>
            <a:spLocks noGrp="1"/>
          </p:cNvSpPr>
          <p:nvPr>
            <p:ph type="ftr" sz="quarter" idx="11"/>
          </p:nvPr>
        </p:nvSpPr>
        <p:spPr/>
        <p:txBody>
          <a:bodyPr/>
          <a:lstStyle>
            <a:extLst/>
          </a:lstStyle>
          <a:p>
            <a:endParaRPr kumimoji="0" lang="en-US"/>
          </a:p>
        </p:txBody>
      </p:sp>
      <p:sp>
        <p:nvSpPr>
          <p:cNvPr id="7" name="Slide Number Placeholder 6"/>
          <p:cNvSpPr>
            <a:spLocks noGrp="1"/>
          </p:cNvSpPr>
          <p:nvPr>
            <p:ph type="sldNum" sz="quarter" idx="12"/>
          </p:nvPr>
        </p:nvSpPr>
        <p:spPr>
          <a:xfrm>
            <a:off x="8641080" y="6514568"/>
            <a:ext cx="464288" cy="274320"/>
          </a:xfrm>
        </p:spPr>
        <p:txBody>
          <a:bodyPr/>
          <a:lstStyle>
            <a:extLst/>
          </a:lstStyle>
          <a:p>
            <a:fld id="{D2E57653-3E58-4892-A7ED-712530ACC680}" type="slidenum">
              <a:rPr kumimoji="0" lang="en-US" smtClean="0"/>
              <a:pPr/>
              <a:t>‹#›</a:t>
            </a:fld>
            <a:endParaRPr kumimoji="0" lang="en-US"/>
          </a:p>
        </p:txBody>
      </p:sp>
      <p:sp>
        <p:nvSpPr>
          <p:cNvPr id="10" name="Rectangle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Rectangle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Rectangle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Title 1"/>
          <p:cNvSpPr>
            <a:spLocks noGrp="1"/>
          </p:cNvSpPr>
          <p:nvPr>
            <p:ph type="title"/>
          </p:nvPr>
        </p:nvSpPr>
        <p:spPr>
          <a:xfrm>
            <a:off x="457200" y="251948"/>
            <a:ext cx="8229600"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B41ABA4E-CD72-497B-97AA-7213B3980F60}" type="datetimeFigureOut">
              <a:rPr lang="en-US" smtClean="0"/>
              <a:pPr/>
              <a:t>4/27/15</a:t>
            </a:fld>
            <a:endParaRPr lang="en-US"/>
          </a:p>
        </p:txBody>
      </p:sp>
      <p:sp>
        <p:nvSpPr>
          <p:cNvPr id="8" name="Footer Placeholder 7"/>
          <p:cNvSpPr>
            <a:spLocks noGrp="1"/>
          </p:cNvSpPr>
          <p:nvPr>
            <p:ph type="ftr" sz="quarter" idx="11"/>
          </p:nvPr>
        </p:nvSpPr>
        <p:spPr/>
        <p:txBody>
          <a:bodyPr/>
          <a:lstStyle>
            <a:extLst/>
          </a:lstStyle>
          <a:p>
            <a:endParaRPr kumimoji="0" lang="en-US"/>
          </a:p>
        </p:txBody>
      </p:sp>
      <p:sp>
        <p:nvSpPr>
          <p:cNvPr id="9" name="Slide Number Placeholder 8"/>
          <p:cNvSpPr>
            <a:spLocks noGrp="1"/>
          </p:cNvSpPr>
          <p:nvPr>
            <p:ph type="sldNum" sz="quarter" idx="12"/>
          </p:nvPr>
        </p:nvSpPr>
        <p:spPr>
          <a:xfrm>
            <a:off x="8641080" y="6514568"/>
            <a:ext cx="464288" cy="274320"/>
          </a:xfrm>
        </p:spPr>
        <p:txBody>
          <a:bodyPr/>
          <a:lstStyle>
            <a:extLst/>
          </a:lstStyle>
          <a:p>
            <a:fld id="{D2E57653-3E58-4892-A7ED-712530ACC680}" type="slidenum">
              <a:rPr kumimoji="0" lang="en-US" smtClean="0"/>
              <a:pPr/>
              <a:t>‹#›</a:t>
            </a:fld>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53218"/>
            <a:ext cx="8229600"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B41ABA4E-CD72-497B-97AA-7213B3980F60}" type="datetimeFigureOut">
              <a:rPr lang="en-US" smtClean="0"/>
              <a:pPr/>
              <a:t>4/27/15</a:t>
            </a:fld>
            <a:endParaRPr lang="en-US"/>
          </a:p>
        </p:txBody>
      </p:sp>
      <p:sp>
        <p:nvSpPr>
          <p:cNvPr id="4" name="Footer Placeholder 3"/>
          <p:cNvSpPr>
            <a:spLocks noGrp="1"/>
          </p:cNvSpPr>
          <p:nvPr>
            <p:ph type="ftr" sz="quarter" idx="11"/>
          </p:nvPr>
        </p:nvSpPr>
        <p:spPr/>
        <p:txBody>
          <a:bodyPr/>
          <a:lstStyle>
            <a:extLst/>
          </a:lstStyle>
          <a:p>
            <a:endParaRPr kumimoji="0" lang="en-US"/>
          </a:p>
        </p:txBody>
      </p:sp>
      <p:sp>
        <p:nvSpPr>
          <p:cNvPr id="5" name="Slide Number Placeholder 4"/>
          <p:cNvSpPr>
            <a:spLocks noGrp="1"/>
          </p:cNvSpPr>
          <p:nvPr>
            <p:ph type="sldNum" sz="quarter" idx="12"/>
          </p:nvPr>
        </p:nvSpPr>
        <p:spPr/>
        <p:txBody>
          <a:bodyPr/>
          <a:lstStyle>
            <a:extLst/>
          </a:lstStyle>
          <a:p>
            <a:fld id="{D2E57653-3E58-4892-A7ED-712530ACC680}" type="slidenum">
              <a:rPr kumimoji="0" lang="en-US" smtClean="0"/>
              <a:pPr/>
              <a:t>‹#›</a:t>
            </a:fld>
            <a:endParaRPr kumimoji="0" lang="en-US"/>
          </a:p>
        </p:txBody>
      </p:sp>
      <p:sp>
        <p:nvSpPr>
          <p:cNvPr id="7" name="Rectangle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B41ABA4E-CD72-497B-97AA-7213B3980F60}" type="datetimeFigureOut">
              <a:rPr lang="en-US" smtClean="0"/>
              <a:pPr/>
              <a:t>4/27/15</a:t>
            </a:fld>
            <a:endParaRPr lang="en-US"/>
          </a:p>
        </p:txBody>
      </p:sp>
      <p:sp>
        <p:nvSpPr>
          <p:cNvPr id="3" name="Footer Placeholder 2"/>
          <p:cNvSpPr>
            <a:spLocks noGrp="1"/>
          </p:cNvSpPr>
          <p:nvPr>
            <p:ph type="ftr" sz="quarter" idx="11"/>
          </p:nvPr>
        </p:nvSpPr>
        <p:spPr/>
        <p:txBody>
          <a:bodyPr/>
          <a:lstStyle>
            <a:extLst/>
          </a:lstStyle>
          <a:p>
            <a:endParaRPr kumimoji="0" lang="en-US"/>
          </a:p>
        </p:txBody>
      </p:sp>
      <p:sp>
        <p:nvSpPr>
          <p:cNvPr id="4" name="Slide Number Placeholder 3"/>
          <p:cNvSpPr>
            <a:spLocks noGrp="1"/>
          </p:cNvSpPr>
          <p:nvPr>
            <p:ph type="sldNum" sz="quarter" idx="12"/>
          </p:nvPr>
        </p:nvSpPr>
        <p:spPr/>
        <p:txBody>
          <a:bodyPr/>
          <a:lstStyle>
            <a:extLst/>
          </a:lstStyle>
          <a:p>
            <a:fld id="{D2E57653-3E58-4892-A7ED-712530ACC680}" type="slidenum">
              <a:rPr kumimoji="0" lang="en-US" smtClean="0"/>
              <a:pPr/>
              <a:t>‹#›</a:t>
            </a:fld>
            <a:endParaRPr kumimoji="0"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2"/>
      </p:bgRef>
    </p:bg>
    <p:spTree>
      <p:nvGrpSpPr>
        <p:cNvPr id="1" name=""/>
        <p:cNvGrpSpPr/>
        <p:nvPr/>
      </p:nvGrpSpPr>
      <p:grpSpPr>
        <a:xfrm>
          <a:off x="0" y="0"/>
          <a:ext cx="0" cy="0"/>
          <a:chOff x="0" y="0"/>
          <a:chExt cx="0" cy="0"/>
        </a:xfrm>
      </p:grpSpPr>
      <p:sp>
        <p:nvSpPr>
          <p:cNvPr id="8" name="Rectangle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963136" y="304800"/>
            <a:ext cx="3931920" cy="762000"/>
          </a:xfrm>
        </p:spPr>
        <p:txBody>
          <a:bodyPr anchor="b"/>
          <a:lstStyle>
            <a:lvl1pPr marL="0" algn="r">
              <a:buNone/>
              <a:defRPr sz="2000" b="1"/>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9" name="Date Placeholder 8"/>
          <p:cNvSpPr>
            <a:spLocks noGrp="1"/>
          </p:cNvSpPr>
          <p:nvPr>
            <p:ph type="dt" sz="half" idx="10"/>
          </p:nvPr>
        </p:nvSpPr>
        <p:spPr>
          <a:xfrm>
            <a:off x="5562600" y="6513670"/>
            <a:ext cx="3002280" cy="274320"/>
          </a:xfrm>
        </p:spPr>
        <p:txBody>
          <a:bodyPr vert="horz" rtlCol="0"/>
          <a:lstStyle>
            <a:extLst/>
          </a:lstStyle>
          <a:p>
            <a:fld id="{B41ABA4E-CD72-497B-97AA-7213B3980F60}" type="datetimeFigureOut">
              <a:rPr lang="en-US" smtClean="0"/>
              <a:pPr/>
              <a:t>4/27/15</a:t>
            </a:fld>
            <a:endParaRPr lang="en-US"/>
          </a:p>
        </p:txBody>
      </p:sp>
      <p:sp>
        <p:nvSpPr>
          <p:cNvPr id="10" name="Slide Number Placeholder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D2E57653-3E58-4892-A7ED-712530ACC680}" type="slidenum">
              <a:rPr kumimoji="0" lang="en-US" smtClean="0"/>
              <a:pPr/>
              <a:t>‹#›</a:t>
            </a:fld>
            <a:endParaRPr kumimoji="0" lang="en-US"/>
          </a:p>
        </p:txBody>
      </p:sp>
      <p:sp>
        <p:nvSpPr>
          <p:cNvPr id="11" name="Footer Placeholder 10"/>
          <p:cNvSpPr>
            <a:spLocks noGrp="1"/>
          </p:cNvSpPr>
          <p:nvPr>
            <p:ph type="ftr" sz="quarter" idx="12"/>
          </p:nvPr>
        </p:nvSpPr>
        <p:spPr>
          <a:xfrm>
            <a:off x="1600200" y="6513670"/>
            <a:ext cx="3907464" cy="274320"/>
          </a:xfrm>
        </p:spPr>
        <p:txBody>
          <a:bodyPr vert="horz" rtlCol="0"/>
          <a:lstStyle>
            <a:extLst/>
          </a:lstStyle>
          <a:p>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0443" y="4724400"/>
            <a:ext cx="5486400" cy="664536"/>
          </a:xfrm>
        </p:spPr>
        <p:txBody>
          <a:bodyPr anchor="b"/>
          <a:lstStyle>
            <a:lvl1pPr marL="0" algn="r">
              <a:buNone/>
              <a:defRPr sz="2000" b="1"/>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13" name="Picture Placeholder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8" name="Date Placeholder 7"/>
          <p:cNvSpPr>
            <a:spLocks noGrp="1"/>
          </p:cNvSpPr>
          <p:nvPr>
            <p:ph type="dt" sz="half" idx="10"/>
          </p:nvPr>
        </p:nvSpPr>
        <p:spPr>
          <a:xfrm>
            <a:off x="5562600" y="6509004"/>
            <a:ext cx="3002280" cy="274320"/>
          </a:xfrm>
        </p:spPr>
        <p:txBody>
          <a:bodyPr vert="horz" rtlCol="0"/>
          <a:lstStyle>
            <a:extLst/>
          </a:lstStyle>
          <a:p>
            <a:fld id="{B41ABA4E-CD72-497B-97AA-7213B3980F60}" type="datetimeFigureOut">
              <a:rPr lang="en-US" smtClean="0"/>
              <a:pPr/>
              <a:t>4/27/15</a:t>
            </a:fld>
            <a:endParaRPr lang="en-US"/>
          </a:p>
        </p:txBody>
      </p:sp>
      <p:sp>
        <p:nvSpPr>
          <p:cNvPr id="9" name="Slide Number Placeholder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D2E57653-3E58-4892-A7ED-712530ACC680}" type="slidenum">
              <a:rPr kumimoji="0" lang="en-US" smtClean="0"/>
              <a:pPr/>
              <a:t>‹#›</a:t>
            </a:fld>
            <a:endParaRPr kumimoji="0" lang="en-US"/>
          </a:p>
        </p:txBody>
      </p:sp>
      <p:sp>
        <p:nvSpPr>
          <p:cNvPr id="10" name="Footer Placeholder 9"/>
          <p:cNvSpPr>
            <a:spLocks noGrp="1"/>
          </p:cNvSpPr>
          <p:nvPr>
            <p:ph type="ftr" sz="quarter" idx="12"/>
          </p:nvPr>
        </p:nvSpPr>
        <p:spPr>
          <a:xfrm>
            <a:off x="1600200" y="6509004"/>
            <a:ext cx="3907464" cy="274320"/>
          </a:xfrm>
        </p:spPr>
        <p:txBody>
          <a:bodyPr vert="horz" rtlCol="0"/>
          <a:lstStyle>
            <a:extLst/>
          </a:lstStyle>
          <a:p>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Round Diagonal Corner Rectangle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Footer Placeholder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kumimoji="0" lang="en-US"/>
          </a:p>
        </p:txBody>
      </p:sp>
      <p:sp>
        <p:nvSpPr>
          <p:cNvPr id="14" name="Date Placeholder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41ABA4E-CD72-497B-97AA-7213B3980F60}" type="datetimeFigureOut">
              <a:rPr lang="en-US" smtClean="0"/>
              <a:pPr/>
              <a:t>4/27/15</a:t>
            </a:fld>
            <a:endParaRPr lang="en-US"/>
          </a:p>
        </p:txBody>
      </p:sp>
      <p:sp>
        <p:nvSpPr>
          <p:cNvPr id="23" name="Slide Number Placeholder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D2E57653-3E58-4892-A7ED-712530ACC680}" type="slidenum">
              <a:rPr kumimoji="0" lang="en-US" smtClean="0"/>
              <a:pPr/>
              <a:t>‹#›</a:t>
            </a:fld>
            <a:endParaRPr kumimoji="0" lang="en-US"/>
          </a:p>
        </p:txBody>
      </p:sp>
      <p:sp>
        <p:nvSpPr>
          <p:cNvPr id="22" name="Title Placeholder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gi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file://localhost//upload.wikimedia.org/wikipedia/commons/8/88/Galileo_facing_the_Roman_Inquisition.jpg" TargetMode="External"/><Relationship Id="rId3" Type="http://schemas.openxmlformats.org/officeDocument/2006/relationships/image" Target="../media/image6.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Chapter 14 - Religion</a:t>
            </a:r>
            <a:endParaRPr lang="en-US" dirty="0"/>
          </a:p>
        </p:txBody>
      </p:sp>
      <p:sp>
        <p:nvSpPr>
          <p:cNvPr id="2" name="Subtitle 1"/>
          <p:cNvSpPr>
            <a:spLocks noGrp="1"/>
          </p:cNvSpPr>
          <p:nvPr>
            <p:ph type="subTitle" idx="1"/>
          </p:nvPr>
        </p:nvSpPr>
        <p:spPr/>
        <p:txBody>
          <a:bodyPr/>
          <a:lstStyle/>
          <a:p>
            <a:r>
              <a:rPr lang="en-US" dirty="0" smtClean="0"/>
              <a:t>4 Religion in the United States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Fundamentalism in America</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Why is fundamentalism so strong today?</a:t>
            </a:r>
          </a:p>
          <a:p>
            <a:pPr marL="925830" lvl="1" indent="-514350">
              <a:buFont typeface="+mj-lt"/>
              <a:buAutoNum type="arabicPeriod"/>
            </a:pPr>
            <a:r>
              <a:rPr lang="en-US" dirty="0" smtClean="0"/>
              <a:t>Americans feel their world is out of control and disconnected.</a:t>
            </a:r>
          </a:p>
          <a:p>
            <a:pPr marL="925830" lvl="1" indent="-514350">
              <a:buFont typeface="+mj-lt"/>
              <a:buAutoNum type="arabicPeriod"/>
            </a:pPr>
            <a:r>
              <a:rPr lang="en-US" dirty="0" smtClean="0"/>
              <a:t>Fundamentalist churches emphasize warmth and caring rather than mainline churches who emphasize formality and are general more impersonal.</a:t>
            </a:r>
          </a:p>
          <a:p>
            <a:pPr marL="925830" lvl="1" indent="-514350">
              <a:buFont typeface="+mj-lt"/>
              <a:buAutoNum type="arabicPeriod"/>
            </a:pPr>
            <a:r>
              <a:rPr lang="en-US" dirty="0" smtClean="0"/>
              <a:t>They offer what they consider a more pure and sacred environment, while mainline churches argue that is succumbing to secular society</a:t>
            </a:r>
          </a:p>
          <a:p>
            <a:pPr marL="925830" lvl="1" indent="-514350">
              <a:buFont typeface="+mj-lt"/>
              <a:buAutoNum type="arabicPeriod"/>
            </a:pPr>
            <a:r>
              <a:rPr lang="en-US" dirty="0" smtClean="0"/>
              <a:t>The electronic church as been key to its growth as well</a:t>
            </a:r>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Group Activity</a:t>
            </a:r>
            <a:endParaRPr lang="en-US" dirty="0"/>
          </a:p>
        </p:txBody>
      </p:sp>
      <p:sp>
        <p:nvSpPr>
          <p:cNvPr id="3" name="Content Placeholder 2"/>
          <p:cNvSpPr>
            <a:spLocks noGrp="1"/>
          </p:cNvSpPr>
          <p:nvPr>
            <p:ph idx="1"/>
          </p:nvPr>
        </p:nvSpPr>
        <p:spPr/>
        <p:txBody>
          <a:bodyPr>
            <a:normAutofit lnSpcReduction="10000"/>
          </a:bodyPr>
          <a:lstStyle/>
          <a:p>
            <a:r>
              <a:rPr lang="en-US" dirty="0" smtClean="0"/>
              <a:t>Get into groups of 4 or 5</a:t>
            </a:r>
          </a:p>
          <a:p>
            <a:r>
              <a:rPr lang="en-US" dirty="0" smtClean="0"/>
              <a:t>Each group takes ONE role for the whole group: teacher, student, parent, principal.</a:t>
            </a:r>
          </a:p>
          <a:p>
            <a:pPr lvl="1"/>
            <a:r>
              <a:rPr lang="en-US" dirty="0" smtClean="0"/>
              <a:t>Determine a positive or negative response</a:t>
            </a:r>
          </a:p>
          <a:p>
            <a:pPr lvl="1"/>
            <a:r>
              <a:rPr lang="en-US" dirty="0" smtClean="0"/>
              <a:t>Submit your response in writing to be read in class, and make a recommendation.</a:t>
            </a:r>
          </a:p>
          <a:p>
            <a:pPr lvl="1"/>
            <a:r>
              <a:rPr lang="en-US" dirty="0" smtClean="0"/>
              <a:t>After all groups’ recommendations are shared, we will come to a conclusion.</a:t>
            </a:r>
          </a:p>
          <a:p>
            <a:pPr lvl="1"/>
            <a:r>
              <a:rPr lang="en-US" dirty="0" smtClean="0"/>
              <a:t>We must compromise, negotiate, and come to a consensus.</a:t>
            </a:r>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a:t>
            </a:r>
            <a:r>
              <a:rPr lang="en-US" dirty="0" err="1" smtClean="0"/>
              <a:t>Scenerio</a:t>
            </a:r>
            <a:endParaRPr lang="en-US" dirty="0"/>
          </a:p>
        </p:txBody>
      </p:sp>
      <p:sp>
        <p:nvSpPr>
          <p:cNvPr id="3" name="Content Placeholder 2"/>
          <p:cNvSpPr>
            <a:spLocks noGrp="1"/>
          </p:cNvSpPr>
          <p:nvPr>
            <p:ph idx="1"/>
          </p:nvPr>
        </p:nvSpPr>
        <p:spPr/>
        <p:txBody>
          <a:bodyPr>
            <a:normAutofit fontScale="55000" lnSpcReduction="20000"/>
          </a:bodyPr>
          <a:lstStyle/>
          <a:p>
            <a:pPr>
              <a:buNone/>
            </a:pPr>
            <a:r>
              <a:rPr lang="en-US" dirty="0" smtClean="0">
                <a:solidFill>
                  <a:srgbClr val="92D050"/>
                </a:solidFill>
              </a:rPr>
              <a:t>Scenario</a:t>
            </a:r>
            <a:r>
              <a:rPr lang="en-US" dirty="0" smtClean="0"/>
              <a:t>: </a:t>
            </a:r>
          </a:p>
          <a:p>
            <a:pPr>
              <a:buNone/>
            </a:pPr>
            <a:r>
              <a:rPr lang="en-US" dirty="0" smtClean="0"/>
              <a:t>Members of the Youth for Christ and the Fellowship of Christian Athletes have requested permission to hold lunch time prayer meetings as well as to continue meeting on Wednesdays at the flagpole before school.</a:t>
            </a:r>
          </a:p>
          <a:p>
            <a:pPr>
              <a:buNone/>
            </a:pPr>
            <a:r>
              <a:rPr lang="en-US" dirty="0" smtClean="0"/>
              <a:t>Your head principal has tasked you with serving on a committee of 8 students (2 from each grade 9-12), two teachers, two parents, and two principals.</a:t>
            </a:r>
          </a:p>
          <a:p>
            <a:pPr>
              <a:buNone/>
            </a:pPr>
            <a:endParaRPr lang="en-US" dirty="0" smtClean="0"/>
          </a:p>
          <a:p>
            <a:pPr>
              <a:buNone/>
            </a:pPr>
            <a:r>
              <a:rPr lang="en-US" dirty="0" smtClean="0">
                <a:solidFill>
                  <a:srgbClr val="92D050"/>
                </a:solidFill>
              </a:rPr>
              <a:t>Your Task</a:t>
            </a:r>
            <a:r>
              <a:rPr lang="en-US" dirty="0" smtClean="0"/>
              <a:t>:  </a:t>
            </a:r>
          </a:p>
          <a:p>
            <a:pPr>
              <a:buNone/>
            </a:pPr>
            <a:r>
              <a:rPr lang="en-US" dirty="0" smtClean="0"/>
              <a:t>Your committee has been directed to reach a group consensus: whether to allow religious freedom to these groups or restrict their activities on campus.</a:t>
            </a:r>
          </a:p>
          <a:p>
            <a:pPr>
              <a:buNone/>
            </a:pPr>
            <a:r>
              <a:rPr lang="en-US" dirty="0" smtClean="0"/>
              <a:t>You must think about their constitutional rights of free religious expression while also thinking about separation of church and state (“Public schools can neither foster religion nor preclude it”).</a:t>
            </a:r>
          </a:p>
          <a:p>
            <a:pPr>
              <a:buNone/>
            </a:pPr>
            <a:endParaRPr lang="en-US" dirty="0" smtClean="0"/>
          </a:p>
          <a:p>
            <a:pPr>
              <a:buNone/>
            </a:pPr>
            <a:r>
              <a:rPr lang="en-US" dirty="0" smtClean="0">
                <a:solidFill>
                  <a:srgbClr val="92D050"/>
                </a:solidFill>
              </a:rPr>
              <a:t>The Main Question:</a:t>
            </a:r>
          </a:p>
          <a:p>
            <a:pPr>
              <a:buNone/>
            </a:pPr>
            <a:r>
              <a:rPr lang="en-US" dirty="0" smtClean="0"/>
              <a:t>Will you allow religious freedom or restrict their activities? Explain your reasons.</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Religion, Science, and Society</a:t>
            </a:r>
            <a:endParaRPr lang="en-US" dirty="0"/>
          </a:p>
        </p:txBody>
      </p:sp>
      <p:sp>
        <p:nvSpPr>
          <p:cNvPr id="3" name="Content Placeholder 2"/>
          <p:cNvSpPr>
            <a:spLocks noGrp="1"/>
          </p:cNvSpPr>
          <p:nvPr>
            <p:ph idx="1"/>
          </p:nvPr>
        </p:nvSpPr>
        <p:spPr/>
        <p:txBody>
          <a:bodyPr/>
          <a:lstStyle/>
          <a:p>
            <a:r>
              <a:rPr lang="en-US" dirty="0" smtClean="0"/>
              <a:t>How are religion and science the same philosophically?</a:t>
            </a:r>
          </a:p>
          <a:p>
            <a:pPr lvl="1"/>
            <a:r>
              <a:rPr lang="en-US" dirty="0" smtClean="0"/>
              <a:t>They both are concerned with what is true.</a:t>
            </a:r>
          </a:p>
          <a:p>
            <a:r>
              <a:rPr lang="en-US" dirty="0" smtClean="0"/>
              <a:t>How are they different?</a:t>
            </a:r>
          </a:p>
          <a:p>
            <a:pPr lvl="1"/>
            <a:r>
              <a:rPr lang="en-US" dirty="0" smtClean="0"/>
              <a:t>Science deals with things observable, religion deals with beyond the observable.</a:t>
            </a:r>
          </a:p>
          <a:p>
            <a:pPr lvl="1">
              <a:buNone/>
            </a:pPr>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Religion, Science, and Society</a:t>
            </a:r>
            <a:endParaRPr lang="en-US" dirty="0"/>
          </a:p>
        </p:txBody>
      </p:sp>
      <p:sp>
        <p:nvSpPr>
          <p:cNvPr id="3" name="Content Placeholder 2"/>
          <p:cNvSpPr>
            <a:spLocks noGrp="1"/>
          </p:cNvSpPr>
          <p:nvPr>
            <p:ph idx="1"/>
          </p:nvPr>
        </p:nvSpPr>
        <p:spPr/>
        <p:txBody>
          <a:bodyPr/>
          <a:lstStyle/>
          <a:p>
            <a:r>
              <a:rPr lang="en-US" dirty="0" smtClean="0"/>
              <a:t>Name some conflicts between religion and science.</a:t>
            </a:r>
          </a:p>
          <a:p>
            <a:r>
              <a:rPr lang="en-US" dirty="0" smtClean="0"/>
              <a:t>Can these two important pieces of human existence coincide? Explain.</a:t>
            </a:r>
          </a:p>
          <a:p>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Activity</a:t>
            </a:r>
            <a:endParaRPr lang="en-US" dirty="0"/>
          </a:p>
        </p:txBody>
      </p:sp>
      <p:sp>
        <p:nvSpPr>
          <p:cNvPr id="3" name="Content Placeholder 2"/>
          <p:cNvSpPr>
            <a:spLocks noGrp="1"/>
          </p:cNvSpPr>
          <p:nvPr>
            <p:ph idx="1"/>
          </p:nvPr>
        </p:nvSpPr>
        <p:spPr/>
        <p:txBody>
          <a:bodyPr>
            <a:normAutofit/>
          </a:bodyPr>
          <a:lstStyle/>
          <a:p>
            <a:r>
              <a:rPr lang="en-US" dirty="0" smtClean="0"/>
              <a:t>Get in pairs or groups.</a:t>
            </a:r>
          </a:p>
          <a:p>
            <a:r>
              <a:rPr lang="en-US" dirty="0" smtClean="0"/>
              <a:t>Role-play a scenario:</a:t>
            </a:r>
          </a:p>
          <a:p>
            <a:pPr lvl="1"/>
            <a:r>
              <a:rPr lang="en-US" dirty="0" smtClean="0"/>
              <a:t>For religious reasons, the McKinney school board is debating whether to take out of books and tests any questions that:</a:t>
            </a:r>
          </a:p>
          <a:p>
            <a:pPr lvl="2"/>
            <a:r>
              <a:rPr lang="en-US" dirty="0" smtClean="0"/>
              <a:t>say the Earth revolves around the sun for religious reasons.</a:t>
            </a:r>
          </a:p>
          <a:p>
            <a:pPr lvl="2"/>
            <a:r>
              <a:rPr lang="en-US" dirty="0" smtClean="0"/>
              <a:t>Say anything about evolution</a:t>
            </a:r>
          </a:p>
          <a:p>
            <a:pPr lvl="2"/>
            <a:r>
              <a:rPr lang="en-US" dirty="0" smtClean="0"/>
              <a:t>Say anything about the positives of stem cell research</a:t>
            </a:r>
          </a:p>
          <a:p>
            <a:pPr lvl="2"/>
            <a:r>
              <a:rPr lang="en-US" dirty="0" smtClean="0"/>
              <a:t>List other controversial scientific discoveries </a:t>
            </a:r>
          </a:p>
          <a:p>
            <a:pPr lvl="2"/>
            <a:endParaRPr lang="en-US" dirty="0" smtClean="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3" end="3"/>
                                            </p:txEl>
                                          </p:spTgt>
                                        </p:tgtEl>
                                        <p:attrNameLst>
                                          <p:attrName>style.visibility</p:attrName>
                                        </p:attrNameLst>
                                      </p:cBhvr>
                                      <p:to>
                                        <p:strVal val="visible"/>
                                      </p:to>
                                    </p:set>
                                    <p:animEffect transition="in" filter="blinds(horizontal)">
                                      <p:cBhvr>
                                        <p:cTn id="7" dur="500"/>
                                        <p:tgtEl>
                                          <p:spTgt spid="3">
                                            <p:txEl>
                                              <p:pRg st="3" end="3"/>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blinds(horizontal)">
                                      <p:cBhvr>
                                        <p:cTn id="12" dur="5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blinds(horizontal)">
                                      <p:cBhvr>
                                        <p:cTn id="17" dur="5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blinds(horizontal)">
                                      <p:cBhvr>
                                        <p:cTn id="2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Activity</a:t>
            </a:r>
            <a:endParaRPr lang="en-US" dirty="0"/>
          </a:p>
        </p:txBody>
      </p:sp>
      <p:sp>
        <p:nvSpPr>
          <p:cNvPr id="3" name="Content Placeholder 2"/>
          <p:cNvSpPr>
            <a:spLocks noGrp="1"/>
          </p:cNvSpPr>
          <p:nvPr>
            <p:ph idx="1"/>
          </p:nvPr>
        </p:nvSpPr>
        <p:spPr/>
        <p:txBody>
          <a:bodyPr/>
          <a:lstStyle/>
          <a:p>
            <a:r>
              <a:rPr lang="en-US" dirty="0" smtClean="0"/>
              <a:t>How can society learn to deal with constructively with this apparent conflict between science and religion?</a:t>
            </a:r>
            <a:endParaRPr lang="en-US"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Intro Activity</a:t>
            </a:r>
            <a:endParaRPr lang="en-US" dirty="0"/>
          </a:p>
        </p:txBody>
      </p:sp>
      <p:sp>
        <p:nvSpPr>
          <p:cNvPr id="3" name="Content Placeholder 2"/>
          <p:cNvSpPr>
            <a:spLocks noGrp="1"/>
          </p:cNvSpPr>
          <p:nvPr>
            <p:ph idx="1"/>
          </p:nvPr>
        </p:nvSpPr>
        <p:spPr/>
        <p:txBody>
          <a:bodyPr>
            <a:normAutofit lnSpcReduction="10000"/>
          </a:bodyPr>
          <a:lstStyle/>
          <a:p>
            <a:pPr marL="514350" indent="-514350">
              <a:buFont typeface="+mj-lt"/>
              <a:buAutoNum type="arabicPeriod"/>
            </a:pPr>
            <a:r>
              <a:rPr lang="en-US" dirty="0" smtClean="0"/>
              <a:t>Write down your religious affiliation.</a:t>
            </a:r>
          </a:p>
          <a:p>
            <a:pPr marL="514350" indent="-514350">
              <a:buFont typeface="+mj-lt"/>
              <a:buAutoNum type="arabicPeriod"/>
            </a:pPr>
            <a:r>
              <a:rPr lang="en-US" dirty="0" smtClean="0"/>
              <a:t>Write down five friends and their religious affiliations.</a:t>
            </a:r>
          </a:p>
          <a:p>
            <a:pPr marL="514350" indent="-514350">
              <a:buFont typeface="+mj-lt"/>
              <a:buAutoNum type="arabicPeriod"/>
            </a:pPr>
            <a:r>
              <a:rPr lang="en-US" dirty="0" smtClean="0"/>
              <a:t>Answer these questions:</a:t>
            </a:r>
          </a:p>
          <a:p>
            <a:pPr marL="862330" lvl="1" indent="-514350">
              <a:buFont typeface="+mj-lt"/>
              <a:buAutoNum type="arabicPeriod"/>
            </a:pPr>
            <a:r>
              <a:rPr lang="en-US" dirty="0" smtClean="0"/>
              <a:t>Did your friendships develop because of your religious affiliation?</a:t>
            </a:r>
          </a:p>
          <a:p>
            <a:pPr marL="862330" lvl="1" indent="-514350">
              <a:buFont typeface="+mj-lt"/>
              <a:buAutoNum type="arabicPeriod"/>
            </a:pPr>
            <a:r>
              <a:rPr lang="en-US" dirty="0" smtClean="0"/>
              <a:t>Have your friendships ever been tested because of your religious differences?</a:t>
            </a:r>
          </a:p>
          <a:p>
            <a:pPr marL="862330" lvl="1" indent="-514350">
              <a:buFont typeface="+mj-lt"/>
              <a:buAutoNum type="arabicPeriod"/>
            </a:pPr>
            <a:r>
              <a:rPr lang="en-US" dirty="0" smtClean="0"/>
              <a:t>How important is religion to you personally and in your friendships?</a:t>
            </a:r>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Development of Religion</a:t>
            </a:r>
            <a:endParaRPr lang="en-US" dirty="0"/>
          </a:p>
        </p:txBody>
      </p:sp>
      <p:sp>
        <p:nvSpPr>
          <p:cNvPr id="3" name="Content Placeholder 2"/>
          <p:cNvSpPr>
            <a:spLocks noGrp="1"/>
          </p:cNvSpPr>
          <p:nvPr>
            <p:ph idx="1"/>
          </p:nvPr>
        </p:nvSpPr>
        <p:spPr>
          <a:xfrm>
            <a:off x="152400" y="1524000"/>
            <a:ext cx="4419600" cy="4526280"/>
          </a:xfrm>
        </p:spPr>
        <p:txBody>
          <a:bodyPr>
            <a:normAutofit fontScale="92500" lnSpcReduction="10000"/>
          </a:bodyPr>
          <a:lstStyle/>
          <a:p>
            <a:r>
              <a:rPr lang="en-US" dirty="0" smtClean="0"/>
              <a:t>The framers of the Constitution were very critical of mixing religion and the state.</a:t>
            </a:r>
          </a:p>
          <a:p>
            <a:pPr lvl="1"/>
            <a:r>
              <a:rPr lang="en-US" dirty="0" smtClean="0"/>
              <a:t>Why were they so worried about religion being together with the state?</a:t>
            </a:r>
          </a:p>
          <a:p>
            <a:pPr lvl="1"/>
            <a:r>
              <a:rPr lang="en-US" dirty="0" smtClean="0"/>
              <a:t>What are some contemporary issues involving church and state?</a:t>
            </a:r>
          </a:p>
          <a:p>
            <a:pPr lvl="1"/>
            <a:endParaRPr lang="en-US" dirty="0"/>
          </a:p>
        </p:txBody>
      </p:sp>
      <p:pic>
        <p:nvPicPr>
          <p:cNvPr id="14338" name="Picture 2" descr="http://www.historytunes.com/images/synopsis/10.jpg"/>
          <p:cNvPicPr>
            <a:picLocks noChangeAspect="1" noChangeArrowheads="1"/>
          </p:cNvPicPr>
          <p:nvPr/>
        </p:nvPicPr>
        <p:blipFill>
          <a:blip r:embed="rId2" cstate="print"/>
          <a:srcRect/>
          <a:stretch>
            <a:fillRect/>
          </a:stretch>
        </p:blipFill>
        <p:spPr bwMode="auto">
          <a:xfrm>
            <a:off x="4572000" y="1524000"/>
            <a:ext cx="4381500" cy="2895601"/>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Development of Religion</a:t>
            </a:r>
            <a:endParaRPr lang="en-US" dirty="0"/>
          </a:p>
        </p:txBody>
      </p:sp>
      <p:sp>
        <p:nvSpPr>
          <p:cNvPr id="3" name="Content Placeholder 2"/>
          <p:cNvSpPr>
            <a:spLocks noGrp="1"/>
          </p:cNvSpPr>
          <p:nvPr>
            <p:ph idx="1"/>
          </p:nvPr>
        </p:nvSpPr>
        <p:spPr>
          <a:xfrm>
            <a:off x="457200" y="1646237"/>
            <a:ext cx="4267200" cy="4526280"/>
          </a:xfrm>
        </p:spPr>
        <p:txBody>
          <a:bodyPr>
            <a:normAutofit lnSpcReduction="10000"/>
          </a:bodyPr>
          <a:lstStyle/>
          <a:p>
            <a:r>
              <a:rPr lang="en-US" dirty="0" smtClean="0">
                <a:solidFill>
                  <a:srgbClr val="FF0000"/>
                </a:solidFill>
              </a:rPr>
              <a:t>Religious Awakenings </a:t>
            </a:r>
            <a:r>
              <a:rPr lang="en-US" dirty="0" smtClean="0"/>
              <a:t>– periods where religious principles guides the development of culture and society.</a:t>
            </a:r>
          </a:p>
          <a:p>
            <a:pPr lvl="1"/>
            <a:r>
              <a:rPr lang="en-US" dirty="0" smtClean="0"/>
              <a:t>i.e. religious movements against slavery and alcohol.</a:t>
            </a:r>
          </a:p>
          <a:p>
            <a:pPr lvl="1">
              <a:buNone/>
            </a:pPr>
            <a:endParaRPr lang="en-US" dirty="0" smtClean="0"/>
          </a:p>
          <a:p>
            <a:pPr lvl="1"/>
            <a:endParaRPr lang="en-US" dirty="0"/>
          </a:p>
        </p:txBody>
      </p:sp>
      <p:pic>
        <p:nvPicPr>
          <p:cNvPr id="13314" name="Picture 2" descr="http://t2.gstatic.com/images?q=tbn:ANd9GcSTZReYuiCVpCdrR0-UNA5tx9sXu9IQ1SKIsXEKYqyeRhJQIH-kXzUH2I_hbw"/>
          <p:cNvPicPr>
            <a:picLocks noChangeAspect="1" noChangeArrowheads="1"/>
          </p:cNvPicPr>
          <p:nvPr/>
        </p:nvPicPr>
        <p:blipFill>
          <a:blip r:embed="rId2" cstate="print"/>
          <a:srcRect/>
          <a:stretch>
            <a:fillRect/>
          </a:stretch>
        </p:blipFill>
        <p:spPr bwMode="auto">
          <a:xfrm>
            <a:off x="4952999" y="1523999"/>
            <a:ext cx="3947159" cy="2971801"/>
          </a:xfrm>
          <a:prstGeom prst="rect">
            <a:avLst/>
          </a:prstGeom>
          <a:noFill/>
        </p:spPr>
      </p:pic>
    </p:spTree>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Secularization in the United States</a:t>
            </a:r>
            <a:endParaRPr lang="en-US" dirty="0"/>
          </a:p>
        </p:txBody>
      </p:sp>
      <p:sp>
        <p:nvSpPr>
          <p:cNvPr id="3" name="Content Placeholder 2"/>
          <p:cNvSpPr>
            <a:spLocks noGrp="1"/>
          </p:cNvSpPr>
          <p:nvPr>
            <p:ph idx="1"/>
          </p:nvPr>
        </p:nvSpPr>
        <p:spPr>
          <a:xfrm>
            <a:off x="304800" y="1600200"/>
            <a:ext cx="4191000" cy="4526280"/>
          </a:xfrm>
        </p:spPr>
        <p:txBody>
          <a:bodyPr>
            <a:normAutofit fontScale="77500" lnSpcReduction="20000"/>
          </a:bodyPr>
          <a:lstStyle/>
          <a:p>
            <a:r>
              <a:rPr lang="en-US" dirty="0" smtClean="0">
                <a:solidFill>
                  <a:srgbClr val="FF0000"/>
                </a:solidFill>
              </a:rPr>
              <a:t>Secularization</a:t>
            </a:r>
            <a:r>
              <a:rPr lang="en-US" dirty="0" smtClean="0"/>
              <a:t> – the process of the sacred loses influence over society.</a:t>
            </a:r>
          </a:p>
          <a:p>
            <a:pPr lvl="1"/>
            <a:r>
              <a:rPr lang="en-US" dirty="0" smtClean="0"/>
              <a:t>i.e. education</a:t>
            </a:r>
          </a:p>
          <a:p>
            <a:pPr lvl="1"/>
            <a:r>
              <a:rPr lang="en-US" dirty="0" smtClean="0"/>
              <a:t>Can you think of other examples?</a:t>
            </a:r>
          </a:p>
          <a:p>
            <a:pPr lvl="1"/>
            <a:endParaRPr lang="en-US" dirty="0" smtClean="0"/>
          </a:p>
          <a:p>
            <a:r>
              <a:rPr lang="en-US" dirty="0" smtClean="0"/>
              <a:t>Debate: Is secularization destroying religion in the U.S.?</a:t>
            </a:r>
          </a:p>
          <a:p>
            <a:r>
              <a:rPr lang="en-US" dirty="0" smtClean="0"/>
              <a:t>About 88% of Americans identify themselves with a religion</a:t>
            </a:r>
          </a:p>
        </p:txBody>
      </p:sp>
      <p:pic>
        <p:nvPicPr>
          <p:cNvPr id="12290" name="Picture 2" descr="http://www.martinfrost.ws/htmlfiles/secular_day.gif"/>
          <p:cNvPicPr>
            <a:picLocks noChangeAspect="1" noChangeArrowheads="1"/>
          </p:cNvPicPr>
          <p:nvPr/>
        </p:nvPicPr>
        <p:blipFill>
          <a:blip r:embed="rId2" cstate="print"/>
          <a:srcRect/>
          <a:stretch>
            <a:fillRect/>
          </a:stretch>
        </p:blipFill>
        <p:spPr bwMode="auto">
          <a:xfrm>
            <a:off x="4419600" y="1447800"/>
            <a:ext cx="4495800" cy="3390900"/>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2" end="2"/>
                                            </p:txEl>
                                          </p:spTgt>
                                        </p:tgtEl>
                                        <p:attrNameLst>
                                          <p:attrName>style.visibility</p:attrName>
                                        </p:attrNameLst>
                                      </p:cBhvr>
                                      <p:to>
                                        <p:strVal val="visible"/>
                                      </p:to>
                                    </p:set>
                                    <p:animEffect transition="in" filter="blinds(horizontal)">
                                      <p:cBhvr>
                                        <p:cTn id="10" dur="500"/>
                                        <p:tgtEl>
                                          <p:spTgt spid="3">
                                            <p:txEl>
                                              <p:pRg st="2" end="2"/>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12290"/>
                                        </p:tgtEl>
                                        <p:attrNameLst>
                                          <p:attrName>style.visibility</p:attrName>
                                        </p:attrNameLst>
                                      </p:cBhvr>
                                      <p:to>
                                        <p:strVal val="visible"/>
                                      </p:to>
                                    </p:set>
                                    <p:animEffect transition="in" filter="blinds(horizontal)">
                                      <p:cBhvr>
                                        <p:cTn id="15" dur="500"/>
                                        <p:tgtEl>
                                          <p:spTgt spid="12290"/>
                                        </p:tgtEl>
                                      </p:cBhvr>
                                    </p:animEffect>
                                  </p:childTnLst>
                                </p:cTn>
                              </p:par>
                            </p:childTnLst>
                          </p:cTn>
                        </p:par>
                      </p:childTnLst>
                    </p:cTn>
                  </p:par>
                  <p:par>
                    <p:cTn id="16" fill="hold">
                      <p:stCondLst>
                        <p:cond delay="indefinite"/>
                      </p:stCondLst>
                      <p:childTnLst>
                        <p:par>
                          <p:cTn id="17" fill="hold">
                            <p:stCondLst>
                              <p:cond delay="0"/>
                            </p:stCondLst>
                            <p:childTnLst>
                              <p:par>
                                <p:cTn id="18" presetID="3" presetClass="entr" presetSubtype="10" fill="hold"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blinds(horizontal)">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3" presetClass="entr" presetSubtype="1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blinds(horizontal)">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Secularization in the United States</a:t>
            </a:r>
            <a:endParaRPr lang="en-US" dirty="0"/>
          </a:p>
        </p:txBody>
      </p:sp>
      <p:sp>
        <p:nvSpPr>
          <p:cNvPr id="3" name="Content Placeholder 2"/>
          <p:cNvSpPr>
            <a:spLocks noGrp="1"/>
          </p:cNvSpPr>
          <p:nvPr>
            <p:ph idx="1"/>
          </p:nvPr>
        </p:nvSpPr>
        <p:spPr/>
        <p:txBody>
          <a:bodyPr/>
          <a:lstStyle/>
          <a:p>
            <a:r>
              <a:rPr lang="en-US" dirty="0" smtClean="0"/>
              <a:t>Look at the table on page 483 and answer the questions above.</a:t>
            </a:r>
          </a:p>
          <a:p>
            <a:pPr lvl="1"/>
            <a:r>
              <a:rPr lang="en-US" dirty="0" smtClean="0"/>
              <a:t>How does church attendance relate to the overall importance of being religious?</a:t>
            </a:r>
          </a:p>
          <a:p>
            <a:pPr lvl="1"/>
            <a:r>
              <a:rPr lang="en-US" dirty="0" smtClean="0"/>
              <a:t>Why is church attendance not a strong value in the U.S.?</a:t>
            </a:r>
          </a:p>
        </p:txBody>
      </p:sp>
    </p:spTree>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Fundamentalism in America</a:t>
            </a:r>
            <a:endParaRPr lang="en-US" dirty="0"/>
          </a:p>
        </p:txBody>
      </p:sp>
      <p:sp>
        <p:nvSpPr>
          <p:cNvPr id="3" name="Content Placeholder 2"/>
          <p:cNvSpPr>
            <a:spLocks noGrp="1"/>
          </p:cNvSpPr>
          <p:nvPr>
            <p:ph idx="1"/>
          </p:nvPr>
        </p:nvSpPr>
        <p:spPr>
          <a:xfrm>
            <a:off x="457200" y="1646237"/>
            <a:ext cx="4114800" cy="4526280"/>
          </a:xfrm>
        </p:spPr>
        <p:txBody>
          <a:bodyPr>
            <a:normAutofit fontScale="92500"/>
          </a:bodyPr>
          <a:lstStyle/>
          <a:p>
            <a:r>
              <a:rPr lang="en-US" dirty="0" smtClean="0">
                <a:solidFill>
                  <a:srgbClr val="FF0000"/>
                </a:solidFill>
              </a:rPr>
              <a:t>fundamentalism</a:t>
            </a:r>
            <a:r>
              <a:rPr lang="en-US" dirty="0" smtClean="0"/>
              <a:t> – the resistance of secularization and a strict adherence traditional religious beliefs, rituals, and doctrines.</a:t>
            </a:r>
          </a:p>
          <a:p>
            <a:pPr lvl="1"/>
            <a:r>
              <a:rPr lang="en-US" dirty="0" smtClean="0"/>
              <a:t>Is found in all religions, but we will focus on Protestants</a:t>
            </a:r>
          </a:p>
          <a:p>
            <a:pPr lvl="1"/>
            <a:endParaRPr lang="en-US" dirty="0"/>
          </a:p>
        </p:txBody>
      </p:sp>
      <p:pic>
        <p:nvPicPr>
          <p:cNvPr id="10242" name="Picture 2" descr="http://www.ieet.org/images/uploads/1011rb1.png"/>
          <p:cNvPicPr>
            <a:picLocks noChangeAspect="1" noChangeArrowheads="1"/>
          </p:cNvPicPr>
          <p:nvPr/>
        </p:nvPicPr>
        <p:blipFill>
          <a:blip r:embed="rId2" cstate="print"/>
          <a:srcRect/>
          <a:stretch>
            <a:fillRect/>
          </a:stretch>
        </p:blipFill>
        <p:spPr bwMode="auto">
          <a:xfrm>
            <a:off x="5181600" y="1600200"/>
            <a:ext cx="3429000" cy="3440949"/>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Fundamentalism in America</a:t>
            </a:r>
            <a:endParaRPr lang="en-US" dirty="0"/>
          </a:p>
        </p:txBody>
      </p:sp>
      <p:sp>
        <p:nvSpPr>
          <p:cNvPr id="3" name="Content Placeholder 2"/>
          <p:cNvSpPr>
            <a:spLocks noGrp="1"/>
          </p:cNvSpPr>
          <p:nvPr>
            <p:ph idx="1"/>
          </p:nvPr>
        </p:nvSpPr>
        <p:spPr>
          <a:xfrm>
            <a:off x="457200" y="1646237"/>
            <a:ext cx="4648200" cy="4526280"/>
          </a:xfrm>
        </p:spPr>
        <p:txBody>
          <a:bodyPr>
            <a:normAutofit fontScale="77500" lnSpcReduction="20000"/>
          </a:bodyPr>
          <a:lstStyle/>
          <a:p>
            <a:r>
              <a:rPr lang="en-US" dirty="0" smtClean="0"/>
              <a:t>Fundamentalism developed here mostly in the middle of the 19</a:t>
            </a:r>
            <a:r>
              <a:rPr lang="en-US" baseline="30000" dirty="0" smtClean="0"/>
              <a:t>th</a:t>
            </a:r>
            <a:r>
              <a:rPr lang="en-US" dirty="0" smtClean="0"/>
              <a:t> century.  Why?</a:t>
            </a:r>
          </a:p>
          <a:p>
            <a:pPr lvl="1"/>
            <a:r>
              <a:rPr lang="en-US" dirty="0" smtClean="0"/>
              <a:t>Scientific Revolution was a challenge to traditional beliefs, and as became more influential the response was more severe.</a:t>
            </a:r>
          </a:p>
          <a:p>
            <a:r>
              <a:rPr lang="en-US" dirty="0" smtClean="0"/>
              <a:t>Fundamentalism is growing and primarily found among Mormons, the Assemblies of God, the Seventh-Day Adventists, the Baptists, and Jehovah’s Witnesses.</a:t>
            </a:r>
          </a:p>
          <a:p>
            <a:pPr lvl="1"/>
            <a:endParaRPr lang="en-US" dirty="0"/>
          </a:p>
        </p:txBody>
      </p:sp>
      <p:pic>
        <p:nvPicPr>
          <p:cNvPr id="9220" name="Picture 4" descr="File:Galileo facing the Roman Inquisition.jpg">
            <a:hlinkClick r:id="rId2"/>
          </p:cNvPr>
          <p:cNvPicPr>
            <a:picLocks noChangeAspect="1" noChangeArrowheads="1"/>
          </p:cNvPicPr>
          <p:nvPr/>
        </p:nvPicPr>
        <p:blipFill>
          <a:blip r:embed="rId3" cstate="print"/>
          <a:srcRect/>
          <a:stretch>
            <a:fillRect/>
          </a:stretch>
        </p:blipFill>
        <p:spPr bwMode="auto">
          <a:xfrm>
            <a:off x="5181599" y="1981200"/>
            <a:ext cx="3795119" cy="2895600"/>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9220"/>
                                        </p:tgtEl>
                                        <p:attrNameLst>
                                          <p:attrName>style.visibility</p:attrName>
                                        </p:attrNameLst>
                                      </p:cBhvr>
                                      <p:to>
                                        <p:strVal val="visible"/>
                                      </p:to>
                                    </p:set>
                                    <p:animEffect transition="in" filter="blinds(horizontal)">
                                      <p:cBhvr>
                                        <p:cTn id="10" dur="500"/>
                                        <p:tgtEl>
                                          <p:spTgt spid="9220"/>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blinds(horizontal)">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Fundamentalism in America</a:t>
            </a:r>
            <a:endParaRPr lang="en-US" dirty="0"/>
          </a:p>
        </p:txBody>
      </p:sp>
      <p:sp>
        <p:nvSpPr>
          <p:cNvPr id="3" name="Content Placeholder 2"/>
          <p:cNvSpPr>
            <a:spLocks noGrp="1"/>
          </p:cNvSpPr>
          <p:nvPr>
            <p:ph idx="1"/>
          </p:nvPr>
        </p:nvSpPr>
        <p:spPr>
          <a:xfrm>
            <a:off x="457200" y="1646237"/>
            <a:ext cx="4343400" cy="4526280"/>
          </a:xfrm>
        </p:spPr>
        <p:txBody>
          <a:bodyPr>
            <a:normAutofit fontScale="77500" lnSpcReduction="20000"/>
          </a:bodyPr>
          <a:lstStyle/>
          <a:p>
            <a:r>
              <a:rPr lang="en-US" dirty="0" smtClean="0"/>
              <a:t>What is the nature of fundamentalism today?</a:t>
            </a:r>
          </a:p>
          <a:p>
            <a:pPr lvl="1"/>
            <a:r>
              <a:rPr lang="en-US" dirty="0" smtClean="0"/>
              <a:t>Literal truth of the Scriptures</a:t>
            </a:r>
          </a:p>
          <a:p>
            <a:pPr lvl="1"/>
            <a:r>
              <a:rPr lang="en-US" dirty="0" smtClean="0"/>
              <a:t>Being “born again” through acceptance of Jesus Christ as the Son of God who was sent to redeem mankind through his sacrifice.</a:t>
            </a:r>
          </a:p>
          <a:p>
            <a:pPr lvl="1"/>
            <a:r>
              <a:rPr lang="en-US" dirty="0" smtClean="0"/>
              <a:t>Believers are responsible to witness on behalf of God</a:t>
            </a:r>
          </a:p>
          <a:p>
            <a:pPr lvl="1"/>
            <a:r>
              <a:rPr lang="en-US" dirty="0" smtClean="0"/>
              <a:t>Satan is an active force of evil for the destruction of the world.</a:t>
            </a:r>
          </a:p>
          <a:p>
            <a:pPr lvl="1"/>
            <a:r>
              <a:rPr lang="en-US" dirty="0" smtClean="0"/>
              <a:t>Messiah will come back to destroy Satan and establish His kingdom on earth.</a:t>
            </a:r>
          </a:p>
        </p:txBody>
      </p:sp>
      <p:pic>
        <p:nvPicPr>
          <p:cNvPr id="8194" name="Picture 2" descr="http://www.theipinionsjournal.com/uploaded_images/falwell-798893.jpg"/>
          <p:cNvPicPr>
            <a:picLocks noChangeAspect="1" noChangeArrowheads="1"/>
          </p:cNvPicPr>
          <p:nvPr/>
        </p:nvPicPr>
        <p:blipFill>
          <a:blip r:embed="rId2" cstate="print"/>
          <a:srcRect/>
          <a:stretch>
            <a:fillRect/>
          </a:stretch>
        </p:blipFill>
        <p:spPr bwMode="auto">
          <a:xfrm>
            <a:off x="5105400" y="2209800"/>
            <a:ext cx="3609975" cy="2524126"/>
          </a:xfrm>
          <a:prstGeom prst="rect">
            <a:avLst/>
          </a:prstGeom>
          <a:noFill/>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blinds(horizontal)">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blinds(horizontal)">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blinds(horizontal)">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blinds(horizontal)">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blinds(horizontal)">
                                      <p:cBhvr>
                                        <p:cTn id="2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oundry">
  <a:themeElements>
    <a:clrScheme name="Paper">
      <a:dk1>
        <a:sysClr val="windowText" lastClr="000000"/>
      </a:dk1>
      <a:lt1>
        <a:sysClr val="window" lastClr="FFFFFF"/>
      </a:lt1>
      <a:dk2>
        <a:srgbClr val="444D26"/>
      </a:dk2>
      <a:lt2>
        <a:srgbClr val="FEFAC9"/>
      </a:lt2>
      <a:accent1>
        <a:srgbClr val="A5B592"/>
      </a:accent1>
      <a:accent2>
        <a:srgbClr val="F3A447"/>
      </a:accent2>
      <a:accent3>
        <a:srgbClr val="E7BC29"/>
      </a:accent3>
      <a:accent4>
        <a:srgbClr val="D092A7"/>
      </a:accent4>
      <a:accent5>
        <a:srgbClr val="9C85C0"/>
      </a:accent5>
      <a:accent6>
        <a:srgbClr val="809EC2"/>
      </a:accent6>
      <a:hlink>
        <a:srgbClr val="8E58B6"/>
      </a:hlink>
      <a:folHlink>
        <a:srgbClr val="7F6F6F"/>
      </a:folHlink>
    </a:clrScheme>
    <a:fontScheme name="Foundry">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oundry">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760</TotalTime>
  <Words>856</Words>
  <Application>Microsoft Macintosh PowerPoint</Application>
  <PresentationFormat>On-screen Show (4:3)</PresentationFormat>
  <Paragraphs>83</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Foundry</vt:lpstr>
      <vt:lpstr>Chapter 14 - Religion</vt:lpstr>
      <vt:lpstr>Intro Activity</vt:lpstr>
      <vt:lpstr>The Development of Religion</vt:lpstr>
      <vt:lpstr>The Development of Religion</vt:lpstr>
      <vt:lpstr>Secularization in the United States</vt:lpstr>
      <vt:lpstr>Secularization in the United States</vt:lpstr>
      <vt:lpstr>Fundamentalism in America</vt:lpstr>
      <vt:lpstr>Fundamentalism in America</vt:lpstr>
      <vt:lpstr>Fundamentalism in America</vt:lpstr>
      <vt:lpstr>Fundamentalism in America</vt:lpstr>
      <vt:lpstr>Group Activity</vt:lpstr>
      <vt:lpstr>The Scenerio</vt:lpstr>
      <vt:lpstr>Religion, Science, and Society</vt:lpstr>
      <vt:lpstr>Religion, Science, and Society</vt:lpstr>
      <vt:lpstr>Activity</vt:lpstr>
      <vt:lpstr>Activity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14 - Religion</dc:title>
  <dc:creator>Susan</dc:creator>
  <cp:lastModifiedBy>Justin Wisdom</cp:lastModifiedBy>
  <cp:revision>114</cp:revision>
  <dcterms:created xsi:type="dcterms:W3CDTF">2011-05-04T01:04:58Z</dcterms:created>
  <dcterms:modified xsi:type="dcterms:W3CDTF">2015-04-27T18:02:36Z</dcterms:modified>
</cp:coreProperties>
</file>