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0" r:id="rId4"/>
    <p:sldId id="266" r:id="rId5"/>
    <p:sldId id="258" r:id="rId6"/>
    <p:sldId id="259" r:id="rId7"/>
    <p:sldId id="261" r:id="rId8"/>
    <p:sldId id="262" r:id="rId9"/>
    <p:sldId id="267" r:id="rId10"/>
    <p:sldId id="265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23D63-26E8-459A-A304-DBDD3D521F71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DE53F-3518-4EB9-8D69-A78AC25D66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Buddhist</a:t>
            </a:r>
            <a:r>
              <a:rPr lang="en-US" baseline="0" dirty="0" smtClean="0"/>
              <a:t> picture for video – play 1 – 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speaking</a:t>
            </a:r>
            <a:r>
              <a:rPr lang="en-US" baseline="0" dirty="0" smtClean="0"/>
              <a:t> in tongues to view a video example of </a:t>
            </a:r>
            <a:r>
              <a:rPr lang="en-US" baseline="0" dirty="0" err="1" smtClean="0"/>
              <a:t>christians</a:t>
            </a:r>
            <a:r>
              <a:rPr lang="en-US" baseline="0" dirty="0" smtClean="0"/>
              <a:t> dancing, singing, and speaking. Does this compare to other religions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DE53F-3518-4EB9-8D69-A78AC25D66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1ABA4E-CD72-497B-97AA-7213B3980F60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dMCAV6Yd0Y&amp;feature=related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gif"/><Relationship Id="rId5" Type="http://schemas.openxmlformats.org/officeDocument/2006/relationships/hyperlink" Target="http://www.youtube.com/watch?v=HKfE7KWpNCM" TargetMode="External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hyperlink" Target="http://www.youtube.com/watch?v=xO6R1zVCw1M&amp;feature=related" TargetMode="External"/><Relationship Id="rId7" Type="http://schemas.openxmlformats.org/officeDocument/2006/relationships/image" Target="../media/image20.jpeg"/><Relationship Id="rId8" Type="http://schemas.openxmlformats.org/officeDocument/2006/relationships/hyperlink" Target="http://www.sodahead.com/entertainment/kirstie-alley-loses-shoe-who-is-the-most-cursed-dancing-with-the-stars-contestant/question-1676145/" TargetMode="External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14 - Religion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Religious Organization and Religiosity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Religiosity - Rituals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Name some rituals that athletes or entertainers do to ensure a positive outcome.</a:t>
            </a:r>
          </a:p>
          <a:p>
            <a:r>
              <a:rPr lang="en-US" dirty="0" smtClean="0"/>
              <a:t>Are these rituals religious?  Why or why not?</a:t>
            </a:r>
          </a:p>
          <a:p>
            <a:r>
              <a:rPr lang="en-US" dirty="0" smtClean="0"/>
              <a:t>Brainstorm some rituals that you do outside of your religion.</a:t>
            </a:r>
          </a:p>
          <a:p>
            <a:pPr lvl="1"/>
            <a:r>
              <a:rPr lang="en-US" dirty="0" smtClean="0"/>
              <a:t>Preparing for a test,  preparing for the day in the morning, before a performance, while you are watching a game, etc…</a:t>
            </a:r>
            <a:endParaRPr lang="en-US" dirty="0"/>
          </a:p>
        </p:txBody>
      </p:sp>
      <p:pic>
        <p:nvPicPr>
          <p:cNvPr id="2050" name="Picture 2" descr="http://images.google.com/url?source=imgres&amp;ct=img&amp;q=http://www.cbc.ca/gfx/images/sports/photos/2010/10/21/james-lebron-101018.jpg&amp;sa=X&amp;ei=VJnVTbiCLKON0AGH4P23Bw&amp;ved=0CAQQ8wc4EA&amp;usg=AFQjCNEwmvP3IUOTpxl8Cv9mbBLQrH2L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3185780" cy="1790700"/>
          </a:xfrm>
          <a:prstGeom prst="rect">
            <a:avLst/>
          </a:prstGeom>
          <a:noFill/>
        </p:spPr>
      </p:pic>
      <p:pic>
        <p:nvPicPr>
          <p:cNvPr id="2052" name="Picture 4" descr="http://images.google.com/url?source=imgres&amp;ct=img&amp;q=http://img1.ranker.com/list_img/3903/299623/full/top-10-most-bizarre-sports-rituals.jpg%3Fversion%3D1284672190000&amp;sa=X&amp;ei=A5nVTbWEPcLA0AGj6rXYBw&amp;ved=0CAQQ8wc4AQ&amp;usg=AFQjCNGlY-_4PcdVtOjWYxCJ4Gofu9S2Q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30480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5334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New Zealand Rugby team – or the “All-Blacks” as they are commonly know – have a pre-match ritual that comes from the natives.  It is a war dance from many years ago.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52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an example.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Religiosity vs. Religiousness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3738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Religiosity is only an indicator of how “religious” a person is. </a:t>
            </a:r>
          </a:p>
          <a:p>
            <a:pPr lvl="1"/>
            <a:r>
              <a:rPr lang="en-US" dirty="0" smtClean="0"/>
              <a:t>Are people that go to church really religious?  Explain.</a:t>
            </a:r>
          </a:p>
          <a:p>
            <a:r>
              <a:rPr lang="en-US" dirty="0" smtClean="0"/>
              <a:t>We can’t study what is really in a person’s heart.</a:t>
            </a:r>
          </a:p>
          <a:p>
            <a:r>
              <a:rPr lang="en-US" dirty="0" smtClean="0"/>
              <a:t>What is the name we give people who display religiosity but are not “religious”?</a:t>
            </a:r>
          </a:p>
          <a:p>
            <a:pPr lvl="1"/>
            <a:r>
              <a:rPr lang="en-US" sz="2900" dirty="0" smtClean="0"/>
              <a:t>The gap between religiosity and religiousness is called </a:t>
            </a:r>
            <a:r>
              <a:rPr lang="en-US" sz="2900" dirty="0" smtClean="0">
                <a:solidFill>
                  <a:srgbClr val="FF0000"/>
                </a:solidFill>
              </a:rPr>
              <a:t>hypocrisy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pic>
        <p:nvPicPr>
          <p:cNvPr id="1030" name="Picture 6" descr="http://images.google.com/url?source=imgres&amp;ct=img&amp;q=http://gallery.noratz.net/d/4090-1/hypocrisy-life-time-kiss-love-scandal-sin-nun-adv-demotivational-poster-1237547768.jpg&amp;sa=X&amp;ei=YZ7VTemjEqfr0QHf-aTOBw&amp;ved=0CAQQ8wc4AQ&amp;usg=AFQjCNHBKXtAWT1UxmrjR-3lHejc1iJn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962400" cy="35573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5181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identify the hypocrisy.  Next discuss whether you agree with Moliere or not.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mages.google.com/url?source=imgres&amp;ct=img&amp;q=http://www.hmtk.com/wp-content/uploads/hypocrisy.jpg&amp;sa=X&amp;ei=KZ7VTeXeH-jX0QHJkq2VBw&amp;ved=0CAQQ8wc4Ew&amp;usg=AFQjCNFu48PS7RKbASIhTq7VE2MWxxMrb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62606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Religious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715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Church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all members of a society are also members of the religion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Denomination</a:t>
            </a:r>
            <a:r>
              <a:rPr lang="en-US" dirty="0" smtClean="0"/>
              <a:t> – </a:t>
            </a:r>
          </a:p>
          <a:p>
            <a:pPr>
              <a:buNone/>
            </a:pPr>
            <a:r>
              <a:rPr lang="en-US" dirty="0" smtClean="0"/>
              <a:t>a religious organization that most members of society accept as legitimate</a:t>
            </a:r>
            <a:endParaRPr lang="en-US" dirty="0"/>
          </a:p>
        </p:txBody>
      </p:sp>
      <p:pic>
        <p:nvPicPr>
          <p:cNvPr id="5" name="Content Placeholder 4" descr="tuto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990600"/>
            <a:ext cx="3810000" cy="2448643"/>
          </a:xfrm>
        </p:spPr>
      </p:pic>
      <p:sp>
        <p:nvSpPr>
          <p:cNvPr id="6" name="TextBox 5"/>
          <p:cNvSpPr txBox="1"/>
          <p:nvPr/>
        </p:nvSpPr>
        <p:spPr>
          <a:xfrm>
            <a:off x="4267200" y="34290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During the Elizabethan Era, if you were an Englishman, you were also automatically part of the Church of England.</a:t>
            </a:r>
            <a:endParaRPr lang="en-US" sz="1400" dirty="0"/>
          </a:p>
        </p:txBody>
      </p:sp>
      <p:pic>
        <p:nvPicPr>
          <p:cNvPr id="9218" name="Picture 2" descr="http://theboard.byu.edu/media/attached_files/r_96209/800px-Islam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58" y="4419600"/>
            <a:ext cx="4351042" cy="22903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05400" y="5029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you can see, there are several denominations within Islam – not just one version as we typically think.  How many denominations are there in Christianity?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are denominations more likely to thrive in a pluralistic society?</a:t>
            </a:r>
          </a:p>
          <a:p>
            <a:endParaRPr lang="en-US" dirty="0" smtClean="0"/>
          </a:p>
          <a:p>
            <a:r>
              <a:rPr lang="en-US" dirty="0" smtClean="0"/>
              <a:t>various group will have different beliefs about what is sacred, various groups can lead to more tolerance of more denominations, etc…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8194" name="Picture 2" descr="http://www.seattlecatholic.com/images/articles/Pluralist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01168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Sect</a:t>
            </a:r>
            <a:r>
              <a:rPr lang="en-US" dirty="0" smtClean="0"/>
              <a:t> – a religious organization that breaks off of the main organization in an attempt to reform it.</a:t>
            </a:r>
          </a:p>
        </p:txBody>
      </p:sp>
      <p:pic>
        <p:nvPicPr>
          <p:cNvPr id="5" name="Content Placeholder 4" descr="embarkation_pilgrims_70224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4421114" cy="2895600"/>
          </a:xfrm>
        </p:spPr>
      </p:pic>
      <p:sp>
        <p:nvSpPr>
          <p:cNvPr id="6" name="TextBox 5"/>
          <p:cNvSpPr txBox="1"/>
          <p:nvPr/>
        </p:nvSpPr>
        <p:spPr>
          <a:xfrm>
            <a:off x="5029200" y="4648200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depiction of the pilgrims before leaving England.  They left because they wanted to reform the Church of England.</a:t>
            </a:r>
          </a:p>
          <a:p>
            <a:endParaRPr lang="en-US" sz="1400" dirty="0" smtClean="0"/>
          </a:p>
          <a:p>
            <a:r>
              <a:rPr lang="en-US" sz="1400" dirty="0" smtClean="0"/>
              <a:t>Can you think of other examples of sects?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1905000"/>
          </a:xfrm>
        </p:spPr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Cult</a:t>
            </a:r>
            <a:r>
              <a:rPr lang="en-US" dirty="0" smtClean="0"/>
              <a:t> – like a sect, but whose roots do not come from any existing social tradition.</a:t>
            </a:r>
            <a:endParaRPr lang="en-US" dirty="0"/>
          </a:p>
        </p:txBody>
      </p:sp>
      <p:pic>
        <p:nvPicPr>
          <p:cNvPr id="7170" name="Picture 2" descr="http://www.topsecretwriters.com/wp-content/uploads/2010/12/heavensg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514600" cy="20648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257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cult had 39 members commit ritualistic suicide.  However, Most cults are not this dangerous.</a:t>
            </a:r>
            <a:endParaRPr lang="en-US" sz="2000" dirty="0"/>
          </a:p>
        </p:txBody>
      </p:sp>
      <p:pic>
        <p:nvPicPr>
          <p:cNvPr id="7172" name="Picture 4" descr="http://www.scientology-atlanta.org/img/atlanta_logo_3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314700" cy="2486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41148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Church of Scientology is more conventional and less extreme than the cults that are usually thought of 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891052"/>
          </a:xfrm>
        </p:spPr>
        <p:txBody>
          <a:bodyPr/>
          <a:lstStyle/>
          <a:p>
            <a:r>
              <a:rPr lang="en-US" dirty="0" smtClean="0"/>
              <a:t>Religious Organization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kind of personality traits are most common among cult leaders?</a:t>
            </a:r>
          </a:p>
          <a:p>
            <a:r>
              <a:rPr lang="en-US" dirty="0" smtClean="0"/>
              <a:t>What kind of people will be drawn to the leader’s personality?</a:t>
            </a:r>
          </a:p>
          <a:p>
            <a:r>
              <a:rPr lang="en-US" dirty="0" smtClean="0"/>
              <a:t>Understanding the dangers of cults</a:t>
            </a:r>
          </a:p>
          <a:p>
            <a:pPr lvl="1"/>
            <a:r>
              <a:rPr lang="en-US" dirty="0" smtClean="0"/>
              <a:t>Read pages 476 – 477 and answer the questions that follow.</a:t>
            </a:r>
          </a:p>
          <a:p>
            <a:endParaRPr lang="en-US" dirty="0"/>
          </a:p>
        </p:txBody>
      </p:sp>
      <p:pic>
        <p:nvPicPr>
          <p:cNvPr id="6146" name="Picture 2" descr="http://www.cultnews.com/wp-content/uploads/2009/05/_39854848_ashara203_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1732483" cy="2133600"/>
          </a:xfrm>
          <a:prstGeom prst="rect">
            <a:avLst/>
          </a:prstGeom>
          <a:noFill/>
        </p:spPr>
      </p:pic>
      <p:pic>
        <p:nvPicPr>
          <p:cNvPr id="6148" name="Picture 4" descr="http://albums.eqal.com/4/10013/10013_alb_xlarge_347x401_97851251166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819400" y="2971800"/>
            <a:ext cx="1676400" cy="1936348"/>
          </a:xfrm>
          <a:prstGeom prst="rect">
            <a:avLst/>
          </a:prstGeom>
          <a:noFill/>
        </p:spPr>
      </p:pic>
      <p:pic>
        <p:nvPicPr>
          <p:cNvPr id="3" name="Picture 2" descr="http://images.google.com/url?source=imgres&amp;ct=img&amp;q=http://www.scientology-canberra-lrh.org.au/images/l-ron-hubbard_4.jpg&amp;sa=X&amp;ei=biPVTYabKunw0gGM0dD_Cw&amp;ved=0CAQQ8wc&amp;usg=AFQjCNGVQWtVe48D7iabBAZ76dTrwfOZ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32375"/>
            <a:ext cx="1785508" cy="2325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1295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Shoko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Asahara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leader of the AUM cult that put Sarin gas in Tokyo subways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3505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David Koresh, leader of the Branch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Davidians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in Waco, TX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56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L. Ron Hubbard, a science fiction and fantasy writer who later founded Scientology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54508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Religiosity</a:t>
            </a:r>
            <a:r>
              <a:rPr lang="en-US" dirty="0" smtClean="0"/>
              <a:t> – the ways that people express their religious views and convictions.</a:t>
            </a:r>
          </a:p>
          <a:p>
            <a:pPr lvl="1"/>
            <a:r>
              <a:rPr lang="en-US" dirty="0" smtClean="0"/>
              <a:t>What are some examples of how people display their religiousness or spirituality?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122" name="AutoShape 2" descr="data:image/jpg;base64,/9j/4AAQSkZJRgABAQAAAQABAAD/2wCEAAkGBhQSERUUExQUFRQVFBcWFRcYFxcZGBgUFRgYFxUVFRcXHCYeFxkjGhUYHy8gJCcqLCwsFR4xNTAqNSYrLCkBCQoKDgwOGg8PGikkHyQsLCwsKSwsLCwsLCwpLCwsLCksLCwsLCwsLCwpLCwsLCwsKSkpLCwpKSwsLCwsKSksLP/AABEIAMIBAwMBIgACEQEDEQH/xAAcAAACAgMBAQAAAAAAAAAAAAAFBgMEAAECBwj/xABMEAACAQIEAgYGBwUFBQcFAAABAhEAAwQSITEFQQYTIlFhkTJxgaGxwQcUI1Jy0fAkQnOy4RUzNGKSFiWCovFDY2R0g6PSU5OzwuL/xAAZAQACAwEAAAAAAAAAAAAAAAACAwABBAX/xAAsEQACAgICAAUCBgMBAAAAAAAAAQIRAyESMRMiMkFRFHEEYYGR0fBCscGh/9oADAMBAAIRAxEAPwAsLVau2aum3UTLXOejolNVrvLUtyzzFcRUsujFWpAK5Wug1SyqOgtdKtYtSItSyUbUVIqVtbdSrbq3IujlUqQWqkVKmRKByLSIVtVPbTwqVLdTpZoHMui9wpzInY0We6B3UJwrRtVh7k1I5eK0Z5wuRFjroatcPEHbStNUuFXWl8rYxpKNBG4oKwdqUeKJDECmfFXtIpdxVmSablyJy0Bgi/cCXLdQPborcsVXezVLIaeINa3UbW6uulQOKJSKcSoyVEyVbYVE4o1JlUU2SobiVdYVWu1OQLiRKtbK1IgreWpYNEBWo2tVYK1LbwbNsNO87VORKBpt1lF/7IHefKtVdlUHMsioryVIu9Y4mpIKJDUV63zFWsnurllrPJ0xqRSiuhXd1I1FRZ6ilZbROhqZaroamU0VlUWFNWEFVFuVZt3KFslFhEqxbSq63asW7opTbCJ0SrFtagS6KnS+KXZTJ1Q1IRVf66K5+teNC5C+MmWdNdRoJOuwrgn3Gh2JiSw0LAK3cQdNf1tU1i4EWBzJJO5JO5JqWqL4MmuX++qty8K5u4sdwoZjznEAgDnv8qkbb2MqkWrp8DVO7PcfKoWw9sCBmn1++uGuQIXbmTvWlxgumUnJ+xHdbvmqzuKkdvGq9w1aZZy12oy9YTWqLkSjVQXBrU4U8qk+rAMquwUvOUHc5RJgVORXErItT2sEzeA7z+VFMNh1AkD2neuitGmA0U7WBUHvPj+VWctbrqjoA4yVutmsoqISrbrGFTD9edcZakikVL2IykaaE6mOUHu5yB51XxvGLdsAsTqY25+sx+dEGwuaAObAedQG3PYdQw7iJ29dZ5wbVjYy9jlmkAjUHUVRvqQaMYiwFUwNFGwHIDYAeFDrdxbgDKQQf1BHI+FLpxYdpojR6mS5RW3w9IHZGw+FWE4en3R760+GxPMDq1Sq9GhgLf3R766XAJ90e+r8IniAYXalW/RRuH2/u+812vDU+77z+dC8TJ4iBa367XEUTXh6fd95/Otjh6fd95oHhC8RAs4k1nXmi68MTu95qVeDIeR86B4AvFSF+9ijsf13Vn1oxTRhuGKrRAgzMiTp3GqeL4YrHMdzIhdIgkbUEcTsrx4t0L7Xu+oLlw0xPwJfH9eyqdzhCePu/KjWMLxEwC101EWoy3CV72935VE3Cl7z7qYsbB5oEFqjZqMHhK9591Q3eGgRqTUcXRFJAxUJ21q3a4f94+wVZW2BtpUqrSw7NWrYXYR8aEdI+JJhzauMJJJQQATBifZ6u+joWlHp0vbsbicyk8oPhURGMPDsYtxAVMirMUB6H/3EdzMPImj5NOdJik20RRWwKwitqKOwTUVldxWVdkLEVxFdTrWwlSYMTvDrqPWK7e0hOuhDH29o1Lh7VEbnBAy5gYJJkctzHyqRTcaQMpJS2L+KEMwA1aDI5+lvPqHnQexhJvSJUn0o2aAdxG+2u+lNWL4dF4ZhyUSDruR5dr31S4ngQtxVQQWRzrrqJ5UqcW7kx8WlSR1hr8ysEZQusaGe49+nvFW1NDTxFbdprrnsqJMDXkIjvmhXEumMIRYt3GvHRVdCBpqx0MsQBtT8dtIXJU2G+KcdtYcoLhPbMCBMDmx7hRVKSeKYu7dFk3bGQq4Ikzr3eFGbHF8Sb6IcPltkamTp4zsI7tzTnDVieVsPkVIgrkVIlLCNNABJ0A3odgOL57hVsoH7ne36FXBj0LFSREbkiD4VDg+E5Lrsdj6PnNZ5ScmuDHRSSfIDcW4xct40IHItlUJAjmTJ91NWP4mllrZzaNEidwdjQzivCLLzdde0FjNJkAc4mNJJqTCJZy22E3StpbXbUZTkYjNBGjTPspc04t7+P9lSaaWg39Ym4OzPaKz3EKTr4R8aoi7zKlO2VEmZytAafH8qutiQILCNe7nEcvKqVvFBs2UTzJIOknWQT6tR3GmyyIzRTL2PxSLbLEgATJ7o3oIbwYBlMg6g94qPpLxCMPcDCQqg9/ZY+kVHqPlS1w7pTat2kQh9u4bMZBgmdj3UqX4hPJT0jRjxNQtDCzVCxqtxXjCWUzMRJUlF2LkCYGm+o86rcP44t05WHV3JMITJIAmQQI7/ACrRauiU6sIGq+K2FWTVXFHb11Uui49kAqS3UQNSoazsciVaAdKuFNdCkH0WGkT3ztRu5fVFLMQFAJJOgAHMmvOOk30kuxKYXsIP+0I7R/CD6I9evqqopyei3ocej3DWtW4aSSSx9uu3toqa8ExPH8Q5lr94+u4356Vd4T02xWHIi6zrzS4S6nz1X2EVu+mm9mPx4J0e1gVIEpd6J9L7WNBA7F1RLWyZ0+8p/eX4c6N8V4mmHt52BPgP66Uma4djY+bosZa1Sz/t6nK03+oflWqDmhnhy+BsuNB9tcXOJW09NgoESTXV4akdxPzpR6aKVtz4itSxqcqMrnxSGzo/0mt4i5kVWUkMQTEEL8419lOtpez5V5Z9G+HLXkf90Wif9RYAe/3V6sh7I9lXijx0Dnq9FPilowGie0nlqP16qC8WT9os+IcUy8SUm2Y30/60B4mn29g7+n8Br86rKtMvE+jz7pNg2uWluqoKWwxcEgEZipzDee7SgeC4dcuQmUMzOwAJXcKSYnZe7aaf7/Dc+Gez6BdWE7x2jHdPKg+A6NnCN9YuXUy28znKjSZUiNWOmtLh0jRJ7YS4zZKWcOG9JWtg8+0Fg+8URxXSW3bcoQ5Zd4A/PxoZwrEDiGHQlyrK/ahRuJgQdIgjWimIwFtr4DIDnRmYktPZKAAaxHaPKjbuOgIpKT5ALjnEBdumFuKVtxBXUNJOuugg0e/2nQKCUeGGh0g98azQ3juESy65AFDWyN/3tl3PdRj+zsKiKzKi6DUzqYnTv51VdjnKNRvr+/n/ACdYK0lxgwSFKiAZ0g7TtvNeenptjMzqLpIUsJCqdAT/AJacbHHrVu9lC5UK5RGwALEN4gyfGiCcDwj6rZtak/uASdzy8aRwW60Dyp7R57/tpiyO07EaEjIsGDsYWa7TpniFzdWxXrDmZQmgYgLKyCV0UU44bA4e71ijDBcobUqBrt7DzpF6FW1uYxVZQQUeZjcAkeuhljZamn7GYjpdiSRmYkCOzlEQNYkCffzon0R4vdu4jqy3YOZipUGfbE7eNNWI4NY+4m+oge+RQzpFwpEwzthwltwpY5QM7W9iFK6iTGtZ8fF5HC9oJ5NdBvillRbdoAMATGsSOdBb/ELVjDhwiPdzHKnZzk5zrMEiACZ8KJXkcYIh2DP1clgCJ5jTwEeVKfGOHpbwoxkE3BCkEmGRnIX1HtAzzo2msvlXt/0qNOO/kLcWCYnDdcCyXLVu4wVWEq5XtK2msERyqr0ctpduNdOf7PLkBlVGZIc5SNeetcYPg5s4Y4myCb9yyDBJhVYBoQQSXECJ3NWxfunAub0Z+pfvmOr0LTs3eK0rHbUn2A515UFr+MRVLEiFEmNdPZQzBcRF2yrZgxmCQCNeWh8IpV+jxDN8KQDktxIkbvuNJHKmyxZZLKKxEjuEASNtSST4miyRpUDF2TKakTaqytVfjHFOow73Oajs/iOi+81kY9dib9IPSMu5w9s9hT9p/mf7vqHx9VefX3kwNqvY66YZidSd/E7mq/BMEL2Js2SSBdu27ZI3AdgpI8YNdL8Ji1yZl/F5KqCKwWthK9exnRbhuFxP1e5hbtwC2rLc61pckmcwzKukD0fKii8O4Vatrc+pdkmDKs+U/wCbMxHMfoVsb3RiUdWeXdA8WLd6HiHbsNEFLizlKtuJBII2M16Tj3N22yMZlSOXwFXMdhsM2HZsNYt2gbdwgraRHDKDBBGoMiqeAwV4dRcF6UiT6TSDLhmg+MawNBvpXOy4JZJvZoxy4xtHnzcPugkdRdMaSEcgxzBisr2FeGvdGdXCq2oBmY8/b7ayi+kXyaPrH8E+LXtt+I/GqWL4ZbugC4oYSDBq5jD9o/4j8a5SpJtPQtbWzOinCBhzcgABnOTWYtbqvhBJ08BTjYuyI8N6WsM9HcIfh8qmKwcuy1jbkqRzgaj+tA+IE9ZhvHP/ACiip1Yjw+f9aHY1PtcOP87j/k/pVzt2DDQOxjxJHd76884j0sxtyw6thAqshDHLdGUEGTJ0Gmutei4pMpjU66T3aaDvqjxi3OGvD/un/kalxWqHXR530a4/ibVg27VjOmctmXrMwYgdmUPgPOnHgBu3uqu4jrbbN1qZM9wQQZVu0c2qqfIUv/RtxiB1OWc1x2JnYBLeUe0z5U7txBbl7qVDB7eS7mI7MSAQDMzlYj21cVrZcpbdFLpXag2wCR2X3JM7aSSTV+5dvC9h1Vk6preoMyQFQtmHeJ0oXxoXbmJ6sLICB0II2YAMNSNmUz4MO+q/FcbiFXK2ZUUKAQpGoAAhx6vbRqVrRTS42HTwq2MbmC69UXG8Zs2rf0ojcL5kJW3PajtE/Lupf4Ji7rMqMuZIPbZTP3gM537Q+HdTBcxCZlBuLmU+jmEkkRBEzzoKSKlbo3Ztr29FFw63MveRoT7K8r6EkLjRJIgXCSdhCtXplvBxdZuQEIZ+96U+7evNeiah8cFYbrcVhsICGgk9oZFKmOnEuOIWVUuqsdtjlzBkUSVUyIPjrWruIHWC6HuFDZa7oRMB1i3IGia6jw3oTxjh1tb7KFgBJza6CBrv3/lRDhPEbBuGyQgZUyIQR21YnOomATKj1zVcUm67ZV2X8TxcHLEiQDsSYOp0ju74BjeKhxGDt4zD9W4YI0SF0IKnlptIrvH4fODpEAiTEBYBjQzpHkTQbpHwh8VYtLYuAAGZkgFcsCIpjXl0CuwfhOk5vXLmBW2EC27lpWLEnsKUWdKWcX0Xa3mQvYLqhcrLTCqTHob5eR/rVDB8EuXcS1hWCupeTJ/c0J01NOODw3V2b1lixuWcO6lo7JFzM4gnUkbf9KPG2TIlYncK4E2JLkNbQIFLM5IHakbgHuPn7acOjvR18MjFnRhcZWGQmIAPMgbyKWeBWWZL5VyMttJUHR5YwCZ9u/P2l2a2wwynM3aysImVBCyBJJjfzNMy+kCHdltTSt0/xMW7dv7zFj6lED3t7qZx86SenNyb6j7tse8mubLRux7Yi8SuagedW+hizxHBj/xVr+cUOx7TcbwMeWlE+gonieC/8zb/AJhXbwxrGjkZ5csrPZPpAgOzn/s7auD4i4dvXMe2g/FOkY+opatmLz3bJHZlcmbUFtVM+etGumdp3uuttM5a1kIzKIBYnMQTPPkOVIl/GW7Vu3Zu3AtyxdTOIuEzbO0AEe0d9JnanaG41FxqQz8B4jcFwteCHIwyC2rJAObOSpOUmIjTvpu4Lw9haZW3uTsfRB332O5mOdKnDilwJcQplvXewGLAmMwyjrIgzOtX34plvusBftcqwZzZm7RPMDnH6JpvfJEcY8VxZziBic7ZDeC5jlAkALOkDLoIrKTL2NWdLSwABOaJgAExykifbWUHix+DR9N+b/ZfyemYk/aN4ma5B1reK0c+w+YFR3HjUkAeVIn2xcei3ZNHcJchZO0D+U9/qj20u4e4DBBkHY0W6vMq77Cqh06KyewTn7T2f/GqfEB9rh/4x96GpWvDrBry+X9Kh4g32lg/9/8AFWon0AijxT0h7fjQrieMAs3RuwtkleeVpXN6tD5Vd6WYo2kLqpZphQObMwVfZJE+FK+C4G72yLtxlJF1SR6Q6zLJRt0AdScuqncAaALQy9AnhHRfEYZHtdZbzKwvZwGbTLkKhSPS7Ez+dS4C5eOJcNf6u/1Y6xwqkZREptGhI1jv3qLH4+0qXLilLtt7Qtret5xcW5bERdAGVSWkhoXeKFdc0hit5ewq5GmQsalSRsRO/LfahlNe5SlTH42GXqi97rHUXQXgAmYYbdxVRHjPKpLVjr0yXWI7RYRGoDNlImQZBFKuCvvIYt2LgaM2UfaDLuBqNFI9cd4mzZ4kFZbYly4ATIZ1BAbckACJ9R9pZFpFMcBb6nDMLZLFEfKdCcwBI0A1M8opUbEFmzFiXzzJEEEERpEzIGkc6jx3GcTZuvkuWxatMFKtHbMBjmYjsyDpBmI0qnx/GLbxhuGWhbVyAWlSXSMwGmoESe9e+lTXL9B0Vx/Uf+F4hmsKXnMQZkQdzEiByikno3wi6mNDsjABrmsQIIYflTxhcQrorKdGUMPUQCPjW+sUGARMxsd9428RROKdFKTRV43hkay+ZQZAG2pkgATvvFLHCui9n67dzCVtFWtKSYBLHU/eIy86aMffVkZZksIjb0iF3iIlhPhSpjeNsfrS2kKPayFmRcpdFgXApLb5iSo+74miQN0HONX7qyUydWdHJDFhIAJUbQBG576G4DE37VgFxa6tEHZGfrARpB5TO9bbibJg7Vy8ZYoS0x3FlzcjAifGgl3ia3sPeKXHV0CsVMxBYdorsddZ391BvlQaVxs44Bw5vr+KLKwE3QGgj0n/AHW74NZb6L/a31BxHZRchZ9HYqwieYkjzM01YXD5dc7sSP3mY+QJgVKzU+L4KkLklN2xW6G8FvWHuG6uUMqgaqdQWJ2J7/f7Sx406D113nqHGvoPXQZHaCiqIrbUi9MDOJPgqj3T86d7bUjdK2/aW9S/yisUzZh7EPE+m34j8aOfR6s8UwX/AJhPdJoHf9NvxH40w/Rqv+9sH/GnyVjXfj6UcSfrZ6/0t6P3L17PbQFcgDGVmRm1hiJgZfKvNuOcOufWP7ohTdPb5MpIIedoAB0r3S/bLI4UwxUgHuJBANJF+5bw4uW8RqVUHLNzIzwCsMEhd+/nWecKlyRohlk4qD6QDvcCP1jDOtxWFm6jXJ03fXIANeyOfnRjBNbt4m412Hz3C8RGVhIbKC22ra9x1rrh6pfMWQLTB4ZWeSZ17IbUgc/WKGYqzma8QTP1iBrpO/wJ93tBP26/v3HKMe3/AB/wcz0YwR1+rpqAd35ifvVuqPEeOdU+SPRS377an51qtKmzO+V9lzF6sPUPhQ7jP9y/4aIYk+ie9FPuqpibYdSrbHT2VklG2x0ZVRUxGKKYe1kMZsqzzjKTp5b1a4bfePSPtn5VmMtDqQANAyx6pqbhtvT0T6X6ijxRE5ZFzqHA1ZeUQDOnLXShfEbjIMwJzKcymYgjYiKMHHr1+UZjAEoZ05HQ6f8AWo+kSDODlgZH5jcqdTFMyQFQmXOOE5UJ35+sgTSlxLpPbt507RcCIA5kaazpTb0obsj1/KvJuLv+0v8AjHf92uflk4K0bsSUtMiw+PQGyLhuXMsm8G1BcA5CsmWIJGpPKjPE+nYygWAQ8g5nAIA1nQHfbzpYjX2/IVxasQwnmZ9eulIWV1QU8NdF3HcaudZ2CEDqHYBRlLMrW2KhpgMN4+IqfhTYnMn1djmYFJhcpyjMQSwMHnJ38qrcTwhW1avn0AuRo3BDOQfVHwqTg+JKWSyusMCAgIBIJIaROpPr0HlRbT8zpCUnKVIg6TYR7t5rt25ZDolsZQ66uoWSR6J7WYwZ0WO4VfxfSNLpuYgCGSxaLCQQzdZ2tPYR7BTZds4ezbssuAw1wnC2rpa4y5izQMsMD3zOgpQ6a4HD2+IXh1eRHs2mCoCFBdVdoC6akn+lbJQ8u2MeTSXE5vcd6ksyLNz0LV0kHq0KhYQAQOyoAk8yddYJcO6TPat2pLO3WMzS2rag6kzrypGfFBcKtpRrnzFiCDzAUCNtT7qnGNK20SSDAJ0740pE4ySXEHloZsT0lvlHdVMh7bAZv3QxYgbb5ACPGquE6Ri7evOoMXzbzD0mULJZQuk6jyG9BbuMyAqp/d0H/NEmq/CuKLh4uDI7yQUZTAGus7TqdjzqoRbi0y1TQzni9y9hzhivaUiCD+6cwgjw90VHwe1kd0YlhdtZD/lCkHeNtIpdw3ScLea4VMMBoGjaTvB5mrmL6Z2y+a3bKmIgtm0O+sAijUZRdLoq/YfOl+OuW0tm2xWXgx3RoKV7nHb/AGT1z7kHtfrvqp0m6b9ellbSEMWLMG1IMQoEcjmPuqrjLyoq5nUsdSFGx5+zxoMuOblodinFLZfbjF6P725/rPP2+FNeCxxfD2mJkxqe8jT5UiB9Dr4iPWf/AJUzcHv/ALNb8GYfP50GJPaYWR6TQwWG0pJ6U/4lvUvwFN+GfSk3pO37S3qX+UUE0MxPYk3vSb8R+NM30Xr/AL2wn8Rj5W3pZf0m/EfjRjoXhL9zHWRhXFu/mYozbCFYtIgyMsiPGu6vSjiy9TPpS8SEcjeDEbzB28a8v6SXG7bM8lUXMM/abLk0yzrInvIyU94JsYhAvCzeQjtPaVkYNG3VuzBhPMEerlWuIJau2GsH7IMIAKxGs6A+NJyw5o0YsnBV8nn3D2H1i1eIK27d3rDpLaDaATrudPCiWN4daudZibV23c6sdYyEOjZZIEqd9NJ8KvW+g9wdkXVZTOpGoJ2JXXMPaKKYHogVLqzCHw5slgBI1BGhOvPSk48EHHzdhSzSUvL0KWI6ZdaQ/VRmVdMubQKAO1l10E+G1ZR9fo3cafWDA2gQI5AAzGnjW60+GhXIv4huxaPfbU+41Bm2rtz9hYPfZX3TUacqR+Yw54heAta82UD41a4c+lVOIx1TT3j4iuuFqDtNFAXkOurZcWzRoRvyq7x28Mh7QnKfHlUuKYyo29g+MVx0nTsW2CbCdP3pWIPnTMjtioKkSdKsZFlbj9kBVdvDsAny1ryvHvnxBZQSrGQYiQBrvXofT26DgnmQOpU+I7IivPcFcW4AFbMFR0k/eO/81c7KrVG/E62AvrV1iRass0NlJJgBu4zt586k4fjWfKWUqfVHMTGpkTz0rjpI/wBpAcgXLaMNSBmKqMwGuukeMCu8Lxu3ctLayMHsgQ3KJIZCABG4Mn7seNW8UXC0i/EfKmPWBtA4NCrg5i6sn+YM2ZSPwmfb40l8FUW8S9u4C2UMoE6SGGuoOkT50e4FdKWwRoGkn1own2lSn/265t2VXiKt1fWi7bML94qCD7gp9lJinFtfIxNSGviKYS+iftQtfsyWGXqy5AUhtxAmQNu6sxPCsFjLt+/cm4lhLIzAsgIFvKZGh9JPeanXDFSIwtuGIHoqMo13015eVd2HW11xvhLSXEtqOQMdbmEDnDCt2GfKSTQnLSjq/wDwB8W4VhQt0YcBUazLACZyMsGWJIY9YQfwivNLt0F0CjQBRHfz+deh2RreU6fspYT3HKQfaBOteacbsqDaNpic1pS4IAy3NmCn94bGaLLjXJ0JjPyo3i7yhyPWI1kHURrQ/qifXUnD8IWuS50EncST+tav3bKg6Up+UbDYIbCMTWXMNl5fOiwt6VERrVcmG0XOBcCPYvMQFYHJqZzbAnkNmNCMdiMzs0z2oHqBge6idrjh6oW20yAgGPCBI+dAm28qfit+ozTSXQZ4Ndm2R3Zvk3yNN3B7n2AHddb4A0i8MxGXMPEH4g/GmjhXFUC5SY7eYd0ZYPqrNJccjNMW5Y0N+EfSlDpK04lvUv8AKKZsFiARoQR4GlXpA37Q3/D/ACikTQ7E9iidz6zTl9ECzxaz4JeP/tt+dJhOp9Zp3+hhZ4qh7rF4/wDLHzrsrpHJl2z323W2QEQQCO46itW/nXYqMtdFN+EWz6IKH/KY923uquRcUkLcBiNHBXfaG1U+VFaX+ldxhbC22VbjuPSkiADJ08YqpOlZaVui/wDWr3/0j7CpHnmrVIx45dtdh8zMuhZAwU9xAnTSKyqWSHz/ALL4S+A3bM4bD/wyPJjUaiu8L/hLPgbg8mrmZpC6Q4gxVg3EKjeQR6xyqCzxNrWjBpHKP6VZt3oJJ5fKiODsEnMQDPIjlUhblQM6qwQ/SDPGW3cJn7sb+NT8a429q2CyFtgAZy6jv5DbWma1bMaKB6hQ3it61BVjnaNUWGaDpqo2HiYHqp+TrSFQW9i90rxRfCuAJ7K+QgnT1A0qcNtKpDABVgnTY62gTPvmjHG7/wBg0g6KJE6CBqDG/dSYmJ2AQSPPy7q5U5ex0IR9yHpVCm0Vf0FCyACeyxA01GaPZpVHhWFlmYBtgFZ5zbjeRGw7/CmC01w7WmOnIf0qRLF6DNptATOXw3mKiyyUaUSOEbtsJ8JWMIxaOxdJn/KQqsf9Lnyohw3BW3uo12Ps1eCzZYY5csMCDMTQ3h03uH3smpdbgWOZyBfiDVHF4lLllHuBmDqtzsiWkiSRPcWIPgtNkvTIVF7kh+xnRmzctkZnGYSH+sXdO4jNcI+RFefX+GixduKHDldAysWBB9fOguI4rZgdWrn/AIVHvBqH+325W/D0v6U+q2TsIYO7dVrkXGWbLDSNRG3aB91A/q2eAT4TU/8AbFzUi2uoI1JOhqqMXcEaAd2/51UnZFGvY6bh5t3BBmDVojWqFzFOxktr4CsFxvvn2ClNb7DX2CjJAqLJQ1rjc2bzNRMx7z51ah+ZHKvYsXEEmqVxANtK2VOkzFR3limxVPsVKVrotcOIznNsQfPf5UVtXl7Wm23uoHgboW4pO2YTXoCIBh12kux+XwFDlw85bJjzcI6AnD8aVuoB2czDTXUc9OdTcYebzH8PwFQ4z/F4b/irOJn7VvZ8BSMmJQWjRiyOcti0w19pp9+hJf8AeZ8MNd+KD50jnDHw8xT99B9kjiFwnlhbn/5LYrpxa0rObJPbPcre3truorbaV2DRFLo6pX6VHNdtoCJInXbUnfypmml/jpXrO2mZYGsa+PspeWahG30FFWyk/R8MZLx4ADSNI91aqyv1cj0E9qa/CsrF9Rg+V+4/k/llPh5/ZVB/dv3V981wGrvDaWbo+7i3/wCYVWuPE/r109dIpvsr3n9LxHPXz8Kv4LDMAIsn/wBPE3EH+nsgUu8S4slsks0SKa+CYoPbVhsQKZidSYE7pHZwTMINhD/FxF24P9JVgfOtYnBvlhnCp9yyvVr7Wkt/pK0VDUtcZ6W2Ud7TZgVGpiRMSBprzp05pLYuKbehJ4xxS21rEWRKsLbgCNDlUyAR3RsYrjDaYvCt97BsvllPzpYe8pvM0tH2kAmdHkHfYwTVWdVMnsggT5Vig0ujTON6PV+uUbsB6z+dQ3uJWoINy2JBHpr3euvNlYd1TcjpRvLQKwh7ovxS0nD2V2WQLvYLQSCCY0112qj0exWbDWjyQtbPq1aP/cUeygfD1OQiCdT+VXuiLEWrqkaK6nXxDT7JtrSskuUfsHGPF/cEYzDG0xQ8ifImR7iKLcJ4P1lsOXAmdMpJ0JHfUXSm2mZZDKxUnNrlYAbaT2p02HLXXRm4KP2e1mCqcgED3aeIg+2hlLypl209A9Oj42zt7FHzrG6PIozEXGiZAYAmJ27J/Qo6gHIyJ003PgZ9XnWtTGVS2sTvrpqe47d1KUqZdyYqYS1auMwVSO4M8mIG5gDXteVWhw9RsoP+rz1H60ofxO11GLHZKgiYPdr7h8qbrAQqCSo5bT8/E1JyrYVMBfUByUf6f/5rFwpHKPZ/Sj7paEQ3OfRHeahe7b+8d52HhQeITiK3HMPFuTpqMunPXT1HXypdxKFWht/13049Jsbb+rkKcxJUa5dp30HdSZfjN2ZIHf8A9TWvA7Vicio4pidmmRIMDUd8CaD8OtAtqJgSPdRm3iORAn11M2SpUg8GLkrMOJLX8PIghmB7tQKs8T/vG9nwFQXbOcqSACpka11dkanXxrNkyqao14sTg2wZlJI9teh/QvajGXz/AOGjzuJ+VJnVaaUz/RrjGtY5UXa+pttO4CzcBHtSCO40eHKuaF5sT4M9stnSpAagtHSpZrqM5iOprRNczWFqsqyFsEhMlF8hWVJNZQeFD4X7FchQS5/ih3YhT5ihuOvwT+t6ste7eMHjbb3xQy88n2n9e+s1mkVOlR7aHvT4E1v+0cXYtq63SqsVCgEHcSDtXPSl9U9TD3g/OuuLP+x2T/DPkIrM152aV6EEHxuIuqAcReGZZzBgBMDcCJXxpcW49pmLHOymSZmY2knlRvhl8m3AhjkAAOuUgbRPP5Cg/FbZFx1iJQaeMfnRT0k/sGq2gRcY5ie8mY21PhXSfugCd5rRSNCYg6+EVawSiJ158vGglLyv7kjFcl9iRLZ+6fdWXUYA6R7RVxHHIHyrnFOdNCBNIjJtj2kc8PwxRfRmSTqwG/qFXcMx7YIGqiBvs6gzP4vfWy7fd94oPxfidy26xlByGZAYQWXkRvKjyo4pyYqVRicdJOJNmRTDIVLRt2iXUEEQdBy286ZuibW/qdssRIL6HLyZo39QpB4rddijO0kpPIAAkmAAAAOfto5wDDzZBn95uXjT5ryJGeK8w8HithZ7annvOo9W+w86ixHSnDoSuZi2UtoragDXeB+6KV79iBMzHsqhibU3k1JzWn9wNKjBMY9E3GeKW8VibbIGChGHagaidgCdNap8OxLsWVnYhdACTA3GlR8HwRaH0gFlI9YH51nDgA9ydIMD1ydKbxVUCmTcQw2ZYXcGd/XUSYaFUGNhPr50VOHqFrWnKq1VBbuxfZYtuv3X936FQW0kN4QffRPiNtQjnmSvuNV+CBSXDGAVj305OlYp7dEfDj2/YfzomZPdUX1VEMoSfP8AKplvTyNIytTfJD8KcI0zaXCDBI9etSsx5n3VxBP7pqJsw3HqNIpM0KVEkRsT4imT6PIPEbBBOnWHX+G9K+U+Hvpl+jdf942z3Jd/kI+dNxR86F5ZeRnuCNUmaqqXKkz11TkkxauS9RG5UT3KIBljrK1VQ3a3VgiW/wDf4r+Gn81Urm/nW6ysJrXQp9KNk9bf/rW8ef2K36l/mNZWUiXqZoXpRe4H6P8Awj+c0J40ft3/AAn51lZUl6V+ga9TA2OOreuivBfQ9vyFarKXm6f3Dh2vsGbdUcfuPxflWVlZMfrGsuilbpR/ff8Apj+Y1usrbi7M+XoocbGtr+Evwo30b/uB+Jq3WUWX0C4+os4o9k+o1SjtJ4K9ZWUOPoPJ7FbgjHqm/GfgKrYc9q5+L86ysp0exfsWEc95qZBpWVlRhlLinoH9cxVTg3pN6vnWVlT/AAYv/NBlNxUSek3rrVZWV9M1FhK7I0rKys4SKVvamj6Nv8ev8K58BWVlbsfrQifpZ7AlS1lZXSOectUNysrKIBkRrdZWURR/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ages.google.com/url?source=imgres&amp;ct=img&amp;q=http://uglyhousephotos.com/wordpress/wp-content/uploads/2011/04/110420h.jpg&amp;sa=X&amp;ei=R5LVTdb_FOXV0QHNkZncBw&amp;ved=0CAQQ8wc4Bg&amp;usg=AFQjCNEvUET4yPKJ2tB3VOTetB19YjiY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0" y="1524000"/>
            <a:ext cx="3251200" cy="2438400"/>
          </a:xfrm>
          <a:prstGeom prst="rect">
            <a:avLst/>
          </a:prstGeom>
          <a:noFill/>
        </p:spPr>
      </p:pic>
      <p:pic>
        <p:nvPicPr>
          <p:cNvPr id="5126" name="Picture 6" descr="http://images.google.com/url?source=imgres&amp;ct=img&amp;q=http://www.patriotfiles.com/forum/imgcache/11145.png&amp;sa=X&amp;ei=VZLVTbHgL-O_0AGs6qHRBw&amp;ved=0CAQQ8wc4CQ&amp;usg=AFQjCNGH7hiK68jU2X_rbCvIZlauZgUQ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247900" cy="2641763"/>
          </a:xfrm>
          <a:prstGeom prst="rect">
            <a:avLst/>
          </a:prstGeom>
          <a:noFill/>
        </p:spPr>
      </p:pic>
      <p:pic>
        <p:nvPicPr>
          <p:cNvPr id="5128" name="Picture 8" descr="http://images.google.com/url?source=imgres&amp;ct=img&amp;q=http://www.ezsoftech.com/stories/images/charity1.jpg&amp;sa=X&amp;ei=JJPVTeTKGujM0AHipYiTBw&amp;ved=0CAQQ8wc4Ag&amp;usg=AFQjCNH94nf5gtiTzVr-Z0-jQKZOv9D_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19812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207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92D050"/>
                </a:solidFill>
              </a:rPr>
              <a:t>Belief</a:t>
            </a:r>
            <a:r>
              <a:rPr lang="en-US" dirty="0" smtClean="0"/>
              <a:t> – what people believe is true</a:t>
            </a:r>
            <a:br>
              <a:rPr lang="en-US" dirty="0" smtClean="0"/>
            </a:br>
            <a:endParaRPr lang="en-US" dirty="0" smtClean="0"/>
          </a:p>
          <a:p>
            <a:pPr marL="520700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92D050"/>
                </a:solidFill>
              </a:rPr>
              <a:t>Rituals</a:t>
            </a:r>
            <a:r>
              <a:rPr lang="en-US" dirty="0" smtClean="0"/>
              <a:t> – religious practices that people take part in</a:t>
            </a:r>
          </a:p>
          <a:p>
            <a:pPr marL="520700" indent="-457200">
              <a:buNone/>
            </a:pPr>
            <a:endParaRPr lang="en-US" u="sng" dirty="0" smtClean="0">
              <a:solidFill>
                <a:srgbClr val="92D050"/>
              </a:solidFill>
            </a:endParaRPr>
          </a:p>
        </p:txBody>
      </p:sp>
      <p:pic>
        <p:nvPicPr>
          <p:cNvPr id="4098" name="Picture 2" descr="http://t2.gstatic.com/images?q=tbn:ANd9GcTq3Y1LQ2_57HBEEgoIoomB950hGcLCBvHIlpoWPMuINM6HPBkF4w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2466975" cy="1847851"/>
          </a:xfrm>
          <a:prstGeom prst="rect">
            <a:avLst/>
          </a:prstGeom>
          <a:noFill/>
        </p:spPr>
      </p:pic>
      <p:pic>
        <p:nvPicPr>
          <p:cNvPr id="4100" name="Picture 4" descr="http://images.google.com/url?source=imgres&amp;ct=img&amp;q=http://www.lostseed.com/public/images/free-graphics/text/i-believe-in-jesus.gif&amp;sa=X&amp;ei=EJTVTdCKEKbk0QHNwdifBw&amp;ved=0CAQQ8wc&amp;usg=AFQjCNFnMtOTtQSPCDkVga3us1knrOAb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429000"/>
            <a:ext cx="2438400" cy="13933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86600" y="1905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“Allah” is the Arabic word for God.</a:t>
            </a:r>
            <a:endParaRPr lang="en-US" dirty="0"/>
          </a:p>
        </p:txBody>
      </p:sp>
      <p:pic>
        <p:nvPicPr>
          <p:cNvPr id="4102" name="Picture 6" descr="http://images.google.com/url?source=imgres&amp;ct=img&amp;q=http://www.chinadaily.com.cn/life/images/attachement/jpg/site1/20090225/0023ae5d932f0b0edab004.jpg&amp;sa=X&amp;ei=zJTVTYP-BemV0QG7i8mSBw&amp;ved=0CAQQ8wc4Aw&amp;usg=AFQjCNGmH_BhBhONosYQme5-oE1OCPd_G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267200"/>
            <a:ext cx="3429000" cy="24536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38600" y="5486400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Buddhist New Year’s ritual in China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77850" indent="-514350">
              <a:buFont typeface="+mj-lt"/>
              <a:buAutoNum type="arabicPeriod" startAt="4"/>
            </a:pPr>
            <a:r>
              <a:rPr lang="en-US" u="sng" dirty="0" smtClean="0">
                <a:solidFill>
                  <a:srgbClr val="92D050"/>
                </a:solidFill>
              </a:rPr>
              <a:t>Intellectual dimensions </a:t>
            </a:r>
            <a:r>
              <a:rPr lang="en-US" dirty="0" smtClean="0"/>
              <a:t>– how much people are supposed to know about the religion</a:t>
            </a:r>
          </a:p>
          <a:p>
            <a:pPr marL="925830" lvl="1" indent="-514350">
              <a:buNone/>
            </a:pPr>
            <a:endParaRPr lang="en-US" u="sng" dirty="0" smtClean="0">
              <a:solidFill>
                <a:srgbClr val="92D050"/>
              </a:solidFill>
            </a:endParaRPr>
          </a:p>
          <a:p>
            <a:pPr marL="925830" lvl="1" indent="-514350">
              <a:buNone/>
            </a:pPr>
            <a:endParaRPr lang="en-US" u="sng" dirty="0" smtClean="0">
              <a:solidFill>
                <a:srgbClr val="92D050"/>
              </a:solidFill>
            </a:endParaRPr>
          </a:p>
          <a:p>
            <a:pPr marL="577850" indent="-514350">
              <a:buFont typeface="+mj-lt"/>
              <a:buAutoNum type="arabicPeriod" startAt="4"/>
            </a:pPr>
            <a:r>
              <a:rPr lang="en-US" u="sng" dirty="0" smtClean="0">
                <a:solidFill>
                  <a:srgbClr val="92D050"/>
                </a:solidFill>
              </a:rPr>
              <a:t>Experience</a:t>
            </a:r>
            <a:r>
              <a:rPr lang="en-US" dirty="0" smtClean="0"/>
              <a:t> – certain feelings people have that are attached to religious expression</a:t>
            </a:r>
          </a:p>
          <a:p>
            <a:pPr marL="925830" lvl="1" indent="-514350">
              <a:buNone/>
            </a:pPr>
            <a:endParaRPr lang="en-US" dirty="0" smtClean="0"/>
          </a:p>
          <a:p>
            <a:pPr marL="925830" lvl="1" indent="-514350">
              <a:buNone/>
            </a:pPr>
            <a:endParaRPr lang="en-US" dirty="0" smtClean="0"/>
          </a:p>
          <a:p>
            <a:pPr marL="577850" indent="-514350">
              <a:buFont typeface="+mj-lt"/>
              <a:buAutoNum type="arabicPeriod" startAt="4"/>
            </a:pPr>
            <a:r>
              <a:rPr lang="en-US" u="sng" dirty="0" smtClean="0">
                <a:solidFill>
                  <a:srgbClr val="92D050"/>
                </a:solidFill>
              </a:rPr>
              <a:t>Consequences</a:t>
            </a:r>
            <a:r>
              <a:rPr lang="en-US" dirty="0" smtClean="0"/>
              <a:t> – the decisions people make as a result of their religiosity</a:t>
            </a:r>
          </a:p>
        </p:txBody>
      </p:sp>
      <p:pic>
        <p:nvPicPr>
          <p:cNvPr id="25602" name="Picture 2" descr="http://images.google.com/url?source=imgres&amp;ct=img&amp;q=http://truereligiondebate.files.wordpress.com/2008/03/bible3.gif&amp;sa=X&amp;ei=ypXVTb6ZOo-C0QHNmaDMBw&amp;ved=0CAQQ8wc&amp;usg=AFQjCNHyWS8QAIowQQRNEqDpXfEGvZyQ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1404552" cy="1574801"/>
          </a:xfrm>
          <a:prstGeom prst="rect">
            <a:avLst/>
          </a:prstGeom>
          <a:noFill/>
        </p:spPr>
      </p:pic>
      <p:pic>
        <p:nvPicPr>
          <p:cNvPr id="25604" name="Picture 4" descr="http://images.google.com/url?source=imgres&amp;ct=img&amp;q=http://cdn.ihatethemedia.com/wp-content/uploads/koran.jpg&amp;sa=X&amp;ei=2JXVTfv-H-XM0AG08cXSBw&amp;ved=0CAQQ8wc&amp;usg=AFQjCNGSU9GVEdBMgoJ9hsKnzL6fStbn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0"/>
            <a:ext cx="1033463" cy="1473452"/>
          </a:xfrm>
          <a:prstGeom prst="rect">
            <a:avLst/>
          </a:prstGeom>
          <a:noFill/>
        </p:spPr>
      </p:pic>
      <p:pic>
        <p:nvPicPr>
          <p:cNvPr id="25606" name="Picture 6" descr="http://images.google.com/url?source=imgres&amp;ct=img&amp;q=http://bikramsth.files.wordpress.com/2008/03/vedas.jpg&amp;sa=X&amp;ei=6pXVTdr7N8nW0QG0pJW_Bw&amp;ved=0CAQQ8wc4Ag&amp;usg=AFQjCNEbg_V7L5gbZFSjQaYBcuCA_ooB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524000"/>
            <a:ext cx="1447800" cy="1499817"/>
          </a:xfrm>
          <a:prstGeom prst="rect">
            <a:avLst/>
          </a:prstGeom>
          <a:noFill/>
        </p:spPr>
      </p:pic>
      <p:pic>
        <p:nvPicPr>
          <p:cNvPr id="25608" name="Picture 8" descr="http://images.google.com/url?source=imgres&amp;ct=img&amp;q=http://www.charismamag.com/streams/DSC04158.jpg&amp;sa=X&amp;ei=nZbVTeLeD8GBtgfC85GoBw&amp;ved=0CAQQ8wc4BQ&amp;usg=AFQjCNHQuwznYsqSFg4IGwltKRMEuA6Cg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800" b="12381"/>
          <a:stretch>
            <a:fillRect/>
          </a:stretch>
        </p:blipFill>
        <p:spPr bwMode="auto">
          <a:xfrm>
            <a:off x="4419600" y="3124200"/>
            <a:ext cx="2054087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429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Speaking in tongues is an example</a:t>
            </a:r>
            <a:endParaRPr lang="en-US" sz="1400" dirty="0"/>
          </a:p>
        </p:txBody>
      </p:sp>
      <p:pic>
        <p:nvPicPr>
          <p:cNvPr id="25610" name="Picture 10" descr="http://images.sodahead.com/polls/001602977/109157437_no_cursing_sign_xlarge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5882" b="24174"/>
          <a:stretch>
            <a:fillRect/>
          </a:stretch>
        </p:blipFill>
        <p:spPr bwMode="auto">
          <a:xfrm>
            <a:off x="4953000" y="4724400"/>
            <a:ext cx="1524000" cy="1434084"/>
          </a:xfrm>
          <a:prstGeom prst="rect">
            <a:avLst/>
          </a:prstGeom>
          <a:noFill/>
        </p:spPr>
      </p:pic>
      <p:pic>
        <p:nvPicPr>
          <p:cNvPr id="25612" name="Picture 12" descr="http://images.google.com/url?source=imgres&amp;ct=img&amp;q=http://4.bp.blogspot.com/_kVjbGzQ2-VU/SxZzowsUU6I/AAAAAAAAAGU/m04jSaqf8bM/s400/liar.jpg&amp;sa=X&amp;ei=a5fVTZefJ8O-0AGsoNiSBw&amp;ved=0CAQQ8wc4EA&amp;usg=AFQjCNEmFdjp-seyn9tnuUGdVR1ufq-U1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4724400"/>
            <a:ext cx="1688662" cy="1469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76800" y="6211669"/>
            <a:ext cx="35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does your religiosity effect your cursing or lying everyday?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627</TotalTime>
  <Words>661</Words>
  <Application>Microsoft Macintosh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Chapter 14 - Religion</vt:lpstr>
      <vt:lpstr>Religious Organization</vt:lpstr>
      <vt:lpstr>Religious Organization</vt:lpstr>
      <vt:lpstr>Religious Organization</vt:lpstr>
      <vt:lpstr>Religious Organization</vt:lpstr>
      <vt:lpstr>Religious Organization</vt:lpstr>
      <vt:lpstr>Religiosity</vt:lpstr>
      <vt:lpstr>Religiosity</vt:lpstr>
      <vt:lpstr>Religiosity</vt:lpstr>
      <vt:lpstr>Religiosity - Rituals</vt:lpstr>
      <vt:lpstr>Religiosity vs. Religiousness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14 - Religion</dc:title>
  <dc:creator>Susan</dc:creator>
  <cp:lastModifiedBy>Justin Wisdom</cp:lastModifiedBy>
  <cp:revision>92</cp:revision>
  <dcterms:created xsi:type="dcterms:W3CDTF">2011-05-04T01:04:58Z</dcterms:created>
  <dcterms:modified xsi:type="dcterms:W3CDTF">2015-04-27T18:02:21Z</dcterms:modified>
</cp:coreProperties>
</file>