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B9BAE-5400-49C2-9632-709E8E72D900}" type="datetimeFigureOut">
              <a:rPr lang="en-US" smtClean="0"/>
              <a:t>4/13/15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E39BB-999F-437F-918B-EB793AB63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40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E39BB-999F-437F-918B-EB793AB634D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56707D-8FBA-46EF-A358-8D3B24E78BD1}" type="datetimeFigureOut">
              <a:rPr lang="en-US" smtClean="0"/>
              <a:pPr/>
              <a:t>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F62EF00-8A69-4A34-9C2B-439D2B4712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3 family and Marriage in the United States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The Family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Divorce - Causes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152400" y="1219200"/>
            <a:ext cx="4724400" cy="5638800"/>
          </a:xfrm>
        </p:spPr>
        <p:txBody>
          <a:bodyPr/>
          <a:lstStyle/>
          <a:p>
            <a:r>
              <a:rPr lang="en-US" sz="2600" smtClean="0"/>
              <a:t>At the societal level (which concerns us more):</a:t>
            </a:r>
          </a:p>
          <a:p>
            <a:pPr lvl="1"/>
            <a:r>
              <a:rPr lang="en-US" sz="2200" smtClean="0"/>
              <a:t>How could </a:t>
            </a:r>
            <a:r>
              <a:rPr lang="en-US" sz="2200" u="sng" smtClean="0">
                <a:solidFill>
                  <a:schemeClr val="accent1"/>
                </a:solidFill>
              </a:rPr>
              <a:t>economic prosperity</a:t>
            </a:r>
            <a:r>
              <a:rPr lang="en-US" sz="2200" smtClean="0"/>
              <a:t> lead to a higher divorce rate?  </a:t>
            </a:r>
          </a:p>
          <a:p>
            <a:pPr lvl="1"/>
            <a:r>
              <a:rPr lang="en-US" sz="2200" smtClean="0"/>
              <a:t>The 1960s women’s movements led to their </a:t>
            </a:r>
            <a:r>
              <a:rPr lang="en-US" sz="2200" u="sng" smtClean="0">
                <a:solidFill>
                  <a:schemeClr val="accent1"/>
                </a:solidFill>
              </a:rPr>
              <a:t>not being a stigma</a:t>
            </a:r>
            <a:r>
              <a:rPr lang="en-US" sz="2200" smtClean="0"/>
              <a:t> attached to divorce</a:t>
            </a:r>
          </a:p>
          <a:p>
            <a:pPr lvl="1"/>
            <a:r>
              <a:rPr lang="en-US" sz="2200" smtClean="0"/>
              <a:t>How could </a:t>
            </a:r>
            <a:r>
              <a:rPr lang="en-US" sz="2200" u="sng" smtClean="0">
                <a:solidFill>
                  <a:schemeClr val="accent1"/>
                </a:solidFill>
              </a:rPr>
              <a:t>financial independence of women</a:t>
            </a:r>
            <a:r>
              <a:rPr lang="en-US" sz="2200" smtClean="0"/>
              <a:t> lead to divorce?  Could this be a good thing for society if women are able to leave?</a:t>
            </a:r>
          </a:p>
          <a:p>
            <a:pPr lvl="1"/>
            <a:r>
              <a:rPr lang="en-US" sz="2200" u="sng" smtClean="0">
                <a:solidFill>
                  <a:schemeClr val="accent1"/>
                </a:solidFill>
              </a:rPr>
              <a:t>American values</a:t>
            </a:r>
            <a:r>
              <a:rPr lang="en-US" sz="2200" smtClean="0"/>
              <a:t> are changing.</a:t>
            </a:r>
          </a:p>
        </p:txBody>
      </p:sp>
      <p:pic>
        <p:nvPicPr>
          <p:cNvPr id="4" name="Picture 2" descr="http://images.google.com/url?source=imgres&amp;ct=img&amp;q=http://images.usatoday.com/life/_photos/2005/12/09/inside-divorces-pitt-ap.jpg&amp;sa=X&amp;ei=RlO3TZyyPIbV0QGBpozmDw&amp;ved=0CAQQ8wc4AQ&amp;usg=AFQjCNGOPhMMFZOcX1ihlXWTBQ5x5ops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124200" cy="3124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638800" y="5257800"/>
            <a:ext cx="301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Brad Pitt and Jennifer Aniston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7772400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Divorce – What does the Future for Marriage look like?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xfrm>
            <a:off x="304800" y="4572000"/>
            <a:ext cx="8839200" cy="2286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average </a:t>
            </a:r>
            <a:r>
              <a:rPr lang="en-US" u="sng" dirty="0" smtClean="0">
                <a:solidFill>
                  <a:schemeClr val="accent1"/>
                </a:solidFill>
              </a:rPr>
              <a:t>age to marry</a:t>
            </a:r>
            <a:r>
              <a:rPr lang="en-US" dirty="0" smtClean="0"/>
              <a:t> in the US </a:t>
            </a:r>
            <a:r>
              <a:rPr lang="en-US" u="sng" dirty="0" smtClean="0">
                <a:solidFill>
                  <a:schemeClr val="accent1"/>
                </a:solidFill>
              </a:rPr>
              <a:t>is increasing</a:t>
            </a:r>
            <a:r>
              <a:rPr lang="en-US" dirty="0" smtClean="0"/>
              <a:t>.  How do you expect that to effect the divorce rate? Why?</a:t>
            </a:r>
          </a:p>
          <a:p>
            <a:r>
              <a:rPr lang="en-US" dirty="0" smtClean="0"/>
              <a:t>Americans couples are </a:t>
            </a:r>
            <a:r>
              <a:rPr lang="en-US" u="sng" dirty="0" smtClean="0">
                <a:solidFill>
                  <a:schemeClr val="accent1"/>
                </a:solidFill>
              </a:rPr>
              <a:t>having fewer kids</a:t>
            </a:r>
            <a:r>
              <a:rPr lang="en-US" dirty="0" smtClean="0"/>
              <a:t>.  How can that lower the divorce rate? </a:t>
            </a:r>
          </a:p>
        </p:txBody>
      </p:sp>
      <p:pic>
        <p:nvPicPr>
          <p:cNvPr id="3074" name="Picture 2" descr="http://images.google.com/url?source=imgres&amp;ct=img&amp;q=http://3.bp.blogspot.com/_reeo_0uYuKM/Sd2HImvh3xI/AAAAAAAAEQk/ik_nn9NJnKk/s1600/median_marriage_age.jpg&amp;sa=X&amp;ei=DFa3TZ2JG8Pt0gG4o9n5Dw&amp;ved=0CAQQ8wc4AQ&amp;usg=AFQjCNFjS7lbq1sJwIuYcUc9liaQIznD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5715000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763000" cy="9144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Family Violence T/F</a:t>
            </a:r>
            <a:r>
              <a:rPr lang="en-US" sz="2000" smtClean="0"/>
              <a:t> </a:t>
            </a:r>
            <a:br>
              <a:rPr lang="en-US" sz="2000" smtClean="0"/>
            </a:br>
            <a:r>
              <a:rPr lang="en-US" sz="2000" smtClean="0"/>
              <a:t>Record your answers and give reasons to support what you put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686800" cy="5791200"/>
          </a:xfrm>
        </p:spPr>
        <p:txBody>
          <a:bodyPr/>
          <a:lstStyle/>
          <a:p>
            <a:pPr marL="639763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Wife battering is a predominantly lower class phenomenon.</a:t>
            </a:r>
          </a:p>
          <a:p>
            <a:pPr marL="949325" lvl="1" indent="-495300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000" dirty="0" smtClean="0">
                <a:solidFill>
                  <a:schemeClr val="hlink"/>
                </a:solidFill>
              </a:rPr>
              <a:t>False –  wealthy women tend to hide it more.  No social barriers to violence</a:t>
            </a:r>
          </a:p>
          <a:p>
            <a:pPr marL="639763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Wife battering occurs more often in some ethic groups than others.</a:t>
            </a:r>
          </a:p>
          <a:p>
            <a:pPr marL="949325" lvl="1" indent="-495300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000" dirty="0" smtClean="0">
                <a:solidFill>
                  <a:schemeClr val="hlink"/>
                </a:solidFill>
              </a:rPr>
              <a:t>False – abuse can appear in any ethnic group where there is unequal power between men and women</a:t>
            </a:r>
          </a:p>
          <a:p>
            <a:pPr marL="639763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Alcohol is the main cause of domestic violence.</a:t>
            </a:r>
          </a:p>
          <a:p>
            <a:pPr marL="949325" lvl="1" indent="-495300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000" dirty="0" smtClean="0">
                <a:solidFill>
                  <a:schemeClr val="hlink"/>
                </a:solidFill>
              </a:rPr>
              <a:t>False – The alcohol is merely a trigger, but not the major cause.  For the perpetrator of violence, it becomes a convenient excuse.</a:t>
            </a:r>
          </a:p>
          <a:p>
            <a:pPr marL="639763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Women who are battered must be crazy or neurotic.</a:t>
            </a:r>
          </a:p>
          <a:p>
            <a:pPr marL="949325" lvl="1" indent="-495300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000" dirty="0" smtClean="0">
                <a:solidFill>
                  <a:schemeClr val="hlink"/>
                </a:solidFill>
              </a:rPr>
              <a:t>False – There is no evidence that abused women are any different psychologically the other women.  Often, they are just trying to survive a difficult and possibly life threatening time.</a:t>
            </a:r>
          </a:p>
          <a:p>
            <a:pPr marL="639763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400" dirty="0" smtClean="0"/>
              <a:t>Once a battered woman, always a battered woman.</a:t>
            </a:r>
          </a:p>
          <a:p>
            <a:pPr marL="949325" lvl="1" indent="-495300">
              <a:lnSpc>
                <a:spcPct val="90000"/>
              </a:lnSpc>
              <a:buFont typeface="Wingdings" pitchFamily="2" charset="2"/>
              <a:buChar char=""/>
            </a:pPr>
            <a:r>
              <a:rPr lang="en-US" sz="2000" dirty="0" smtClean="0">
                <a:solidFill>
                  <a:schemeClr val="hlink"/>
                </a:solidFill>
              </a:rPr>
              <a:t>False – Once a woman successfully escapes a violent relationship, she is more likely to choose more carefully in the next relationship.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914400"/>
          </a:xfrm>
        </p:spPr>
        <p:txBody>
          <a:bodyPr/>
          <a:lstStyle/>
          <a:p>
            <a:r>
              <a:rPr lang="en-US" dirty="0" smtClean="0"/>
              <a:t>Family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572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¼ of children in the US reported being physically abused as children.</a:t>
            </a:r>
          </a:p>
          <a:p>
            <a:r>
              <a:rPr lang="en-US" dirty="0" smtClean="0"/>
              <a:t>¼ of all girls, and 1/10 of all boys are victims of sexual aggression</a:t>
            </a:r>
          </a:p>
          <a:p>
            <a:r>
              <a:rPr lang="en-US" dirty="0" smtClean="0"/>
              <a:t>At least 4 million women in the US are abused by their husbands annually – 4,000 are beaten to death.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images.google.com/url?source=imgres&amp;ct=img&amp;q=http://talkinstuff.files.wordpress.com/2010/01/oj_simpson_time_magazine.jpg&amp;sa=X&amp;ei=fEO3TcGvMYLZ0QHIl-j9Dw&amp;ved=0CAQQ8wc4FQ&amp;usg=AFQjCNFEuJy-UfeuUbCCk9zVOywkHcvo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28600"/>
            <a:ext cx="3810000" cy="50196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55626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O.J. Simpson was a high profile case that revealed he had abused his wife before he was accused of killing her.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36360"/>
          </a:xfrm>
        </p:spPr>
        <p:txBody>
          <a:bodyPr/>
          <a:lstStyle/>
          <a:p>
            <a:r>
              <a:rPr lang="en-US" dirty="0" smtClean="0"/>
              <a:t>How much physical abuse is too much?  Where should parents draw the line?</a:t>
            </a:r>
            <a:endParaRPr lang="en-US" dirty="0"/>
          </a:p>
        </p:txBody>
      </p:sp>
      <p:pic>
        <p:nvPicPr>
          <p:cNvPr id="28674" name="Picture 2" descr="http://images.google.com/url?source=imgres&amp;ct=img&amp;q=http://blogs.sfweekly.com/shookdown/spanking.jpg&amp;sa=X&amp;ei=lla3TYLjBsr50gH-1Y3mDw&amp;ved=0CAQQ8wc4Eg&amp;usg=AFQjCNEvnyJYA8sb2Y9d46dzk7o3NiVf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4541720" cy="3429000"/>
          </a:xfrm>
          <a:prstGeom prst="rect">
            <a:avLst/>
          </a:prstGeom>
          <a:noFill/>
        </p:spPr>
      </p:pic>
      <p:pic>
        <p:nvPicPr>
          <p:cNvPr id="28676" name="Picture 4" descr="http://images.google.com/url?source=imgres&amp;ct=img&amp;q=http://media.mlive.com/grpress/news_impact/photo/spanking-kidsjpg-e8ceb7b4d2b86d0e_large.jpg&amp;sa=X&amp;ei=nFa3TenQO-Tk0gGZp8X9Dw&amp;ved=0CAQQ8wc4BA&amp;usg=AFQjCNFkDbXFxpnEMEr7hKWzyN10El7Px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799" y="2590800"/>
            <a:ext cx="4267199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4876800" cy="5638800"/>
          </a:xfrm>
        </p:spPr>
        <p:txBody>
          <a:bodyPr/>
          <a:lstStyle/>
          <a:p>
            <a:r>
              <a:rPr lang="en-US" dirty="0" smtClean="0"/>
              <a:t>Husbands are abuse also, and at the same rate as women; HOWEVER, violence against men generally involves self-protection or retaliation.</a:t>
            </a:r>
          </a:p>
          <a:p>
            <a:r>
              <a:rPr lang="en-US" dirty="0" smtClean="0"/>
              <a:t>The most frequent violence in the family occurs between…?</a:t>
            </a:r>
          </a:p>
          <a:p>
            <a:pPr lvl="1"/>
            <a:r>
              <a:rPr lang="en-US" dirty="0" smtClean="0"/>
              <a:t>siblings</a:t>
            </a:r>
          </a:p>
        </p:txBody>
      </p:sp>
      <p:pic>
        <p:nvPicPr>
          <p:cNvPr id="26626" name="Picture 2" descr="http://images.google.com/url?source=imgres&amp;ct=img&amp;q=http://survivingthememories.tripod.com/sitebuildercontent/sitebuilderpictures/batteredm.jpg&amp;sa=X&amp;ei=o1e3TY94hvTSAcjMkfgP&amp;ved=0CAQQ8wc4AQ&amp;usg=AFQjCNGRGHGdya957iEOgqhXG0MRUm2z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219200"/>
            <a:ext cx="3810000" cy="2514600"/>
          </a:xfrm>
          <a:prstGeom prst="rect">
            <a:avLst/>
          </a:prstGeom>
          <a:noFill/>
        </p:spPr>
      </p:pic>
      <p:pic>
        <p:nvPicPr>
          <p:cNvPr id="26628" name="Picture 4" descr="http://images.google.com/url?source=imgres&amp;ct=img&amp;q=http://2.bp.blogspot.com/_IzNArf66pok/S6mIH21LUuI/AAAAAAAAAAs/DGVYy_6hAWI/s200/sibling_rivalry%2Bred%2Bheads.jpg&amp;sa=X&amp;ei=_Fe3Tai_F8negQeMh8Ve&amp;ved=0CAQQ8wc4BA&amp;usg=AFQjCNHsF8Q9HlF9kLV7KNshaG7shj_X7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038600"/>
            <a:ext cx="3276600" cy="262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Short Quiz: The Characteristics of the American Family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5334000" cy="5105400"/>
          </a:xfrm>
        </p:spPr>
        <p:txBody>
          <a:bodyPr/>
          <a:lstStyle/>
          <a:p>
            <a:r>
              <a:rPr lang="en-US" smtClean="0"/>
              <a:t>Get with a partner and list the characteristics (vocab) of the typical US family .</a:t>
            </a:r>
          </a:p>
          <a:p>
            <a:r>
              <a:rPr lang="en-US" smtClean="0"/>
              <a:t>Review: What do these terms mean?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smtClean="0"/>
              <a:t>Nuclear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smtClean="0"/>
              <a:t>Bilateral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smtClean="0"/>
              <a:t>Democratic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smtClean="0"/>
              <a:t>Neolocal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smtClean="0"/>
              <a:t>Monogamous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Activity – The Ideal Marriage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4572000" cy="6019800"/>
          </a:xfrm>
        </p:spPr>
        <p:txBody>
          <a:bodyPr/>
          <a:lstStyle/>
          <a:p>
            <a:r>
              <a:rPr lang="en-US" dirty="0" smtClean="0"/>
              <a:t>What will the ideal marriage be like?</a:t>
            </a:r>
          </a:p>
          <a:p>
            <a:r>
              <a:rPr lang="en-US" dirty="0" smtClean="0"/>
              <a:t>Research shows that: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dirty="0" smtClean="0"/>
              <a:t>Students have an idealized views of what marriage will be</a:t>
            </a:r>
          </a:p>
          <a:p>
            <a:pPr marL="968375" lvl="1" indent="-514350">
              <a:buFont typeface="Consolas" pitchFamily="49" charset="0"/>
              <a:buAutoNum type="arabicPeriod"/>
            </a:pPr>
            <a:r>
              <a:rPr lang="en-US" dirty="0" smtClean="0"/>
              <a:t>People who have been married have a different view of what marriage really is</a:t>
            </a:r>
          </a:p>
        </p:txBody>
      </p:sp>
      <p:pic>
        <p:nvPicPr>
          <p:cNvPr id="11266" name="Picture 2" descr="http://images.google.com/url?source=imgres&amp;ct=img&amp;q=http://www.techdigest.tv/royal-couple.jpg&amp;sa=X&amp;ei=KUe3TY3eMYPe0QGGvY3cDw&amp;ved=0CAQQ8wc4Eg&amp;usg=AFQjCNFIJueYKkx32q2eMheeAgZLYqFIm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295400"/>
            <a:ext cx="4476750" cy="35718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5410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Prince William and Kate Middleton – Is this going to be an ideal marriage?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76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The Ideal Marriage – Comparing Research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572000" cy="5638800"/>
          </a:xfrm>
        </p:spPr>
        <p:txBody>
          <a:bodyPr>
            <a:normAutofit fontScale="85000" lnSpcReduction="20000"/>
          </a:bodyPr>
          <a:lstStyle/>
          <a:p>
            <a:pPr marL="64008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Answer these questions:</a:t>
            </a:r>
          </a:p>
          <a:p>
            <a:pPr marL="640080" indent="-51435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 smtClean="0"/>
          </a:p>
          <a:p>
            <a:pPr marL="640080" indent="-5143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Why do students have an idealized view of marriage?</a:t>
            </a:r>
          </a:p>
          <a:p>
            <a:pPr marL="640080" indent="-5143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What agents of socialization create this perception?</a:t>
            </a:r>
          </a:p>
          <a:p>
            <a:pPr marL="640080" indent="-51435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How does this differ  from the reality of marriage?</a:t>
            </a:r>
          </a:p>
          <a:p>
            <a:pPr marL="640080" indent="-514350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64008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smtClean="0"/>
              <a:t>Ask your parents to answer them at home to see if they match the research findings of the previous page.</a:t>
            </a:r>
          </a:p>
          <a:p>
            <a:pPr marL="640080" indent="-514350" fontAlgn="auto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pic>
        <p:nvPicPr>
          <p:cNvPr id="10242" name="Picture 2" descr="http://images.google.com/url?source=imgres&amp;ct=img&amp;q=http://unitedfamiliesinternational.files.wordpress.com/2009/11/marriage2.jpg&amp;sa=X&amp;ei=p0m3TZjTOunw0gGX75zcDw&amp;ved=0CAQQ8wc4AQ&amp;usg=AFQjCNEeIxy5O0-f9oLT_MLJcUwL_0fd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90600"/>
            <a:ext cx="2533649" cy="2533650"/>
          </a:xfrm>
          <a:prstGeom prst="rect">
            <a:avLst/>
          </a:prstGeom>
          <a:noFill/>
        </p:spPr>
      </p:pic>
      <p:pic>
        <p:nvPicPr>
          <p:cNvPr id="10244" name="Picture 4" descr="http://images.google.com/url?source=imgres&amp;ct=img&amp;q=http://www.straightlinemoving.com/~straightlinemovi/tipe/pictures/Man%2520and%2520wife%2520unhappy.jpg&amp;sa=X&amp;ei=LUq3TYqcEsjx0gHMzczsDw&amp;ved=0CAQQ8wc4Aw&amp;usg=AFQjCNGXqXJ9q9RVBBKEpVYF3-xtl0_vJw"/>
          <p:cNvPicPr>
            <a:picLocks noChangeAspect="1" noChangeArrowheads="1"/>
          </p:cNvPicPr>
          <p:nvPr/>
        </p:nvPicPr>
        <p:blipFill>
          <a:blip r:embed="rId3" cstate="print"/>
          <a:srcRect l="6250" t="4545" r="13636"/>
          <a:stretch>
            <a:fillRect/>
          </a:stretch>
        </p:blipFill>
        <p:spPr bwMode="auto">
          <a:xfrm>
            <a:off x="5029200" y="4800600"/>
            <a:ext cx="4114800" cy="1838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Romantic Love and Marriage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4876800" cy="61722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What do you think is the most important reason to marry?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83% of Americans “being in love” as being most vital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/>
              <a:t>What are some pros and cons of this view?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What  do you think are other criterion?</a:t>
            </a:r>
          </a:p>
          <a:p>
            <a:pPr marL="740664" lvl="1" fontAlgn="auto">
              <a:spcAft>
                <a:spcPts val="0"/>
              </a:spcAft>
              <a:buFont typeface="Wingdings"/>
              <a:buChar char=""/>
              <a:defRPr/>
            </a:pPr>
            <a:r>
              <a:rPr lang="en-US" dirty="0" smtClean="0"/>
              <a:t>Among Hindus in India, parents are expected to find suitable males based on:</a:t>
            </a:r>
          </a:p>
          <a:p>
            <a:pPr marL="996696" lvl="2" fontAlgn="auto">
              <a:spcAft>
                <a:spcPts val="0"/>
              </a:spcAft>
              <a:buFont typeface="Wingdings 2"/>
              <a:buChar char=""/>
              <a:defRPr/>
            </a:pPr>
            <a:r>
              <a:rPr lang="en-US" dirty="0" smtClean="0"/>
              <a:t>caste, wealth, family reputation, appearance and love follows after that.</a:t>
            </a:r>
          </a:p>
        </p:txBody>
      </p:sp>
      <p:pic>
        <p:nvPicPr>
          <p:cNvPr id="9220" name="Picture 4" descr="http://images.google.com/url?source=imgres&amp;ct=img&amp;q=http://rlv.zcache.com/cute_romantic_cupid_love_baby_boy_photosculpture-p153982096872518212tro3_400.jpg&amp;sa=X&amp;ei=B0y3TZXwCYbLgQeThI1h&amp;ved=0CAQQ8wc4Bw&amp;usg=AFQjCNHOjEivzz2BYF9944nSVPSekCSc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914400"/>
            <a:ext cx="2667000" cy="2667000"/>
          </a:xfrm>
          <a:prstGeom prst="rect">
            <a:avLst/>
          </a:prstGeom>
          <a:noFill/>
        </p:spPr>
      </p:pic>
      <p:pic>
        <p:nvPicPr>
          <p:cNvPr id="9222" name="Picture 6" descr="http://t3.gstatic.com/images?q=tbn:ANd9GcQN6t5o_CmBCxmkM1m3F32WEKJhpLpUebjG-4hF_NXLwl3j7LCd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0"/>
            <a:ext cx="3276600" cy="270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3600" smtClean="0"/>
              <a:t>Activity: Romantic Love and Marriage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8763000" cy="4953000"/>
          </a:xfrm>
        </p:spPr>
        <p:txBody>
          <a:bodyPr/>
          <a:lstStyle/>
          <a:p>
            <a:r>
              <a:rPr lang="en-US" smtClean="0"/>
              <a:t>Read and fill out the survey on page 362, then answer the questions on that page.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Romantic Love and Marriage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3962400" cy="6172200"/>
          </a:xfrm>
        </p:spPr>
        <p:txBody>
          <a:bodyPr/>
          <a:lstStyle/>
          <a:p>
            <a:r>
              <a:rPr lang="en-US" dirty="0" smtClean="0"/>
              <a:t>Will a marriage without romantic love last?  Why or why not?</a:t>
            </a:r>
          </a:p>
          <a:p>
            <a:pPr lvl="1"/>
            <a:r>
              <a:rPr lang="en-US" dirty="0" smtClean="0"/>
              <a:t>Based on the research, a marriage based on</a:t>
            </a:r>
            <a:r>
              <a:rPr lang="en-US" i="1" dirty="0" smtClean="0"/>
              <a:t> only</a:t>
            </a:r>
            <a:r>
              <a:rPr lang="en-US" dirty="0" smtClean="0"/>
              <a:t> romantic love is sure to fail.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Marriage Rate </a:t>
            </a:r>
            <a:r>
              <a:rPr lang="en-US" dirty="0" smtClean="0"/>
              <a:t>– number of marriages per year for every 1000 people. </a:t>
            </a:r>
          </a:p>
        </p:txBody>
      </p:sp>
      <p:pic>
        <p:nvPicPr>
          <p:cNvPr id="7170" name="Picture 2" descr="http://images.google.com/url?source=imgres&amp;ct=img&amp;q=http://images.mylot.com/userImages/images/postphotos/1866526.jpg&amp;sa=X&amp;ei=jk-3TZjbCMjx0gHMzczsDw&amp;ved=0CAQQ8wc4EA&amp;usg=AFQjCNGzMy70forxK-TL452YAvAQGwmI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143000"/>
            <a:ext cx="4762500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Divorce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8305800" cy="1828800"/>
          </a:xfrm>
        </p:spPr>
        <p:txBody>
          <a:bodyPr>
            <a:normAutofit lnSpcReduction="1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Divorce Rate </a:t>
            </a:r>
            <a:r>
              <a:rPr lang="en-US" dirty="0" smtClean="0"/>
              <a:t>– number of divorces per year for every 1000 people.</a:t>
            </a:r>
          </a:p>
          <a:p>
            <a:pPr lvl="1"/>
            <a:r>
              <a:rPr lang="en-US" dirty="0" smtClean="0"/>
              <a:t>It rose quickly during the ‘60s and ‘70s, leveled, and even dropped a little. </a:t>
            </a:r>
          </a:p>
          <a:p>
            <a:pPr marL="1143000" lvl="2"/>
            <a:endParaRPr lang="en-US" dirty="0" smtClean="0"/>
          </a:p>
        </p:txBody>
      </p:sp>
      <p:pic>
        <p:nvPicPr>
          <p:cNvPr id="6148" name="Picture 4" descr="Divorce-rat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990600"/>
            <a:ext cx="5410200" cy="4057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Divorce - Causes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381000" y="1295400"/>
            <a:ext cx="4572000" cy="5334000"/>
          </a:xfrm>
        </p:spPr>
        <p:txBody>
          <a:bodyPr/>
          <a:lstStyle/>
          <a:p>
            <a:r>
              <a:rPr lang="en-US" dirty="0" smtClean="0"/>
              <a:t>What do you think some causes of divorce are?</a:t>
            </a:r>
          </a:p>
          <a:p>
            <a:pPr lvl="1"/>
            <a:r>
              <a:rPr lang="en-US" dirty="0" smtClean="0"/>
              <a:t>At the individual level:</a:t>
            </a:r>
          </a:p>
          <a:p>
            <a:pPr lvl="2"/>
            <a:r>
              <a:rPr lang="en-US" dirty="0" smtClean="0"/>
              <a:t>How could </a:t>
            </a:r>
            <a:r>
              <a:rPr lang="en-US" u="sng" dirty="0" smtClean="0">
                <a:solidFill>
                  <a:schemeClr val="accent1"/>
                </a:solidFill>
              </a:rPr>
              <a:t>age</a:t>
            </a:r>
            <a:r>
              <a:rPr lang="en-US" dirty="0" smtClean="0"/>
              <a:t> be a factor?</a:t>
            </a:r>
          </a:p>
          <a:p>
            <a:pPr lvl="2"/>
            <a:r>
              <a:rPr lang="en-US" dirty="0" smtClean="0"/>
              <a:t>How could </a:t>
            </a:r>
            <a:r>
              <a:rPr lang="en-US" u="sng" dirty="0" smtClean="0">
                <a:solidFill>
                  <a:schemeClr val="accent1"/>
                </a:solidFill>
              </a:rPr>
              <a:t>time married</a:t>
            </a:r>
            <a:r>
              <a:rPr lang="en-US" dirty="0" smtClean="0"/>
              <a:t> be a factor?</a:t>
            </a:r>
          </a:p>
          <a:p>
            <a:pPr lvl="2"/>
            <a:r>
              <a:rPr lang="en-US" dirty="0" smtClean="0"/>
              <a:t>How could </a:t>
            </a:r>
            <a:r>
              <a:rPr lang="en-US" u="sng" dirty="0" smtClean="0">
                <a:solidFill>
                  <a:schemeClr val="accent1"/>
                </a:solidFill>
              </a:rPr>
              <a:t>respect and flexibility</a:t>
            </a:r>
            <a:r>
              <a:rPr lang="en-US" dirty="0" smtClean="0"/>
              <a:t> be a factor?</a:t>
            </a:r>
          </a:p>
          <a:p>
            <a:pPr lvl="1"/>
            <a:endParaRPr lang="en-US" dirty="0" smtClean="0"/>
          </a:p>
        </p:txBody>
      </p:sp>
      <p:pic>
        <p:nvPicPr>
          <p:cNvPr id="5124" name="Picture 4" descr="http://images.google.com/url?source=imgres&amp;ct=img&amp;q=http://www.disneyprincesspicture.net/images/cinderella/5.%2520cinderella%2520and%2520prince%2520after%2520marriage.full.jpg&amp;sa=X&amp;ei=v1O3TZuUDsnZ0QGc4bTbDw&amp;ved=0CAQQ8wc4Ag&amp;usg=AFQjCNFkToMBBwSpyMv4pwXTJiMNec5Tq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143000"/>
            <a:ext cx="2647950" cy="41052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5000" y="5867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Movies end with the marriage.  Will this marriage last?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367</TotalTime>
  <Words>827</Words>
  <Application>Microsoft Macintosh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Metro</vt:lpstr>
      <vt:lpstr>3 family and Marriage in the United States</vt:lpstr>
      <vt:lpstr>Short Quiz: The Characteristics of the American Family</vt:lpstr>
      <vt:lpstr>Activity – The Ideal Marriage</vt:lpstr>
      <vt:lpstr>The Ideal Marriage – Comparing Research</vt:lpstr>
      <vt:lpstr>Romantic Love and Marriage</vt:lpstr>
      <vt:lpstr>Activity: Romantic Love and Marriage</vt:lpstr>
      <vt:lpstr>Romantic Love and Marriage</vt:lpstr>
      <vt:lpstr>Divorce</vt:lpstr>
      <vt:lpstr>Divorce - Causes</vt:lpstr>
      <vt:lpstr>Divorce - Causes</vt:lpstr>
      <vt:lpstr>Divorce – What does the Future for Marriage look like?</vt:lpstr>
      <vt:lpstr>Family Violence T/F  Record your answers and give reasons to support what you put</vt:lpstr>
      <vt:lpstr>Family Violence</vt:lpstr>
      <vt:lpstr>Family Violence</vt:lpstr>
      <vt:lpstr>Family Violence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family</dc:title>
  <dc:creator>Susan</dc:creator>
  <cp:lastModifiedBy>Justin Wisdom</cp:lastModifiedBy>
  <cp:revision>49</cp:revision>
  <dcterms:created xsi:type="dcterms:W3CDTF">2011-04-18T22:43:17Z</dcterms:created>
  <dcterms:modified xsi:type="dcterms:W3CDTF">2015-04-13T13:54:58Z</dcterms:modified>
</cp:coreProperties>
</file>