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1"/>
  </p:notesMasterIdLst>
  <p:sldIdLst>
    <p:sldId id="256" r:id="rId2"/>
    <p:sldId id="267" r:id="rId3"/>
    <p:sldId id="268" r:id="rId4"/>
    <p:sldId id="269" r:id="rId5"/>
    <p:sldId id="257" r:id="rId6"/>
    <p:sldId id="270" r:id="rId7"/>
    <p:sldId id="258" r:id="rId8"/>
    <p:sldId id="271" r:id="rId9"/>
    <p:sldId id="261" r:id="rId10"/>
    <p:sldId id="266" r:id="rId11"/>
    <p:sldId id="273" r:id="rId12"/>
    <p:sldId id="274" r:id="rId13"/>
    <p:sldId id="264" r:id="rId14"/>
    <p:sldId id="272" r:id="rId15"/>
    <p:sldId id="259" r:id="rId16"/>
    <p:sldId id="275" r:id="rId17"/>
    <p:sldId id="262" r:id="rId18"/>
    <p:sldId id="276" r:id="rId19"/>
    <p:sldId id="277" r:id="rId20"/>
  </p:sldIdLst>
  <p:sldSz cx="9144000" cy="6858000" type="screen4x3"/>
  <p:notesSz cx="6946900" cy="92837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ctr"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A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575" autoAdjust="0"/>
  </p:normalViewPr>
  <p:slideViewPr>
    <p:cSldViewPr>
      <p:cViewPr varScale="1">
        <p:scale>
          <a:sx n="55" d="100"/>
          <a:sy n="55" d="100"/>
        </p:scale>
        <p:origin x="-15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3009900"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l" defTabSz="927100">
              <a:defRPr sz="1200"/>
            </a:lvl1pPr>
          </a:lstStyle>
          <a:p>
            <a:endParaRPr lang="en-US"/>
          </a:p>
        </p:txBody>
      </p:sp>
      <p:sp>
        <p:nvSpPr>
          <p:cNvPr id="80899" name="Rectangle 3"/>
          <p:cNvSpPr>
            <a:spLocks noGrp="1" noChangeArrowheads="1"/>
          </p:cNvSpPr>
          <p:nvPr>
            <p:ph type="dt" idx="1"/>
          </p:nvPr>
        </p:nvSpPr>
        <p:spPr bwMode="auto">
          <a:xfrm>
            <a:off x="3937000" y="0"/>
            <a:ext cx="3009900"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vl1pPr>
          </a:lstStyle>
          <a:p>
            <a:endParaRPr lang="en-US"/>
          </a:p>
        </p:txBody>
      </p:sp>
      <p:sp>
        <p:nvSpPr>
          <p:cNvPr id="80900" name="Rectangle 4"/>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p:spPr>
      </p:sp>
      <p:sp>
        <p:nvSpPr>
          <p:cNvPr id="80901" name="Rectangle 5"/>
          <p:cNvSpPr>
            <a:spLocks noGrp="1" noChangeArrowheads="1"/>
          </p:cNvSpPr>
          <p:nvPr>
            <p:ph type="body" sz="quarter" idx="3"/>
          </p:nvPr>
        </p:nvSpPr>
        <p:spPr bwMode="auto">
          <a:xfrm>
            <a:off x="925513" y="4410075"/>
            <a:ext cx="5095875" cy="417671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0902" name="Rectangle 6"/>
          <p:cNvSpPr>
            <a:spLocks noGrp="1" noChangeArrowheads="1"/>
          </p:cNvSpPr>
          <p:nvPr>
            <p:ph type="ftr" sz="quarter" idx="4"/>
          </p:nvPr>
        </p:nvSpPr>
        <p:spPr bwMode="auto">
          <a:xfrm>
            <a:off x="0" y="8820150"/>
            <a:ext cx="3009900"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l" defTabSz="927100">
              <a:defRPr sz="1200"/>
            </a:lvl1pPr>
          </a:lstStyle>
          <a:p>
            <a:endParaRPr lang="en-US"/>
          </a:p>
        </p:txBody>
      </p:sp>
      <p:sp>
        <p:nvSpPr>
          <p:cNvPr id="80903" name="Rectangle 7"/>
          <p:cNvSpPr>
            <a:spLocks noGrp="1" noChangeArrowheads="1"/>
          </p:cNvSpPr>
          <p:nvPr>
            <p:ph type="sldNum" sz="quarter" idx="5"/>
          </p:nvPr>
        </p:nvSpPr>
        <p:spPr bwMode="auto">
          <a:xfrm>
            <a:off x="3937000" y="8820150"/>
            <a:ext cx="3009900"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vl1pPr>
          </a:lstStyle>
          <a:p>
            <a:fld id="{6AED10B4-F8BD-476E-AF5C-5D9EE66EA93A}" type="slidenum">
              <a:rPr lang="en-US"/>
              <a:pPr/>
              <a:t>‹#›</a:t>
            </a:fld>
            <a:endParaRPr lang="en-US"/>
          </a:p>
        </p:txBody>
      </p:sp>
    </p:spTree>
    <p:extLst>
      <p:ext uri="{BB962C8B-B14F-4D97-AF65-F5344CB8AC3E}">
        <p14:creationId xmlns:p14="http://schemas.microsoft.com/office/powerpoint/2010/main" val="24147117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ahoma" pitchFamily="34"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1520FD-3E74-4536-A126-B2460956597C}" type="slidenum">
              <a:rPr lang="en-US"/>
              <a:pPr/>
              <a:t>5</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3B115-02F3-4B36-9433-A57CF9652D9A}" type="slidenum">
              <a:rPr lang="en-US"/>
              <a:pPr/>
              <a:t>7</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14B170-E8C6-47EE-974A-7412C2D23461}" type="slidenum">
              <a:rPr lang="en-US"/>
              <a:pPr/>
              <a:t>9</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kumimoji="0" lang="en-US" sz="24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E399F9-B34B-4202-84C6-F2D4A18F3CA0}" type="slidenum">
              <a:rPr lang="en-US"/>
              <a:pPr/>
              <a:t>11</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kumimoji="0" lang="en-US" sz="24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E399F9-B34B-4202-84C6-F2D4A18F3CA0}" type="slidenum">
              <a:rPr lang="en-US"/>
              <a:pPr/>
              <a:t>12</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kumimoji="0" lang="en-US" sz="24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E399F9-B34B-4202-84C6-F2D4A18F3CA0}" type="slidenum">
              <a:rPr lang="en-US"/>
              <a:pPr/>
              <a:t>13</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kumimoji="0" lang="en-US" sz="24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AC7AE5-DC71-4EFF-9361-6B263C593F92}" type="slidenum">
              <a:rPr lang="en-US"/>
              <a:pPr/>
              <a:t>15</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kumimoji="0" lang="en-US" sz="24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F5A094-2431-4919-8F2A-A8D157EF4F1D}" type="slidenum">
              <a:rPr lang="en-US"/>
              <a:pPr/>
              <a:t>17</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kumimoji="0" lang="en-US" sz="24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3419475" y="1828800"/>
            <a:ext cx="5343525" cy="2362200"/>
          </a:xfrm>
        </p:spPr>
        <p:txBody>
          <a:bodyPr/>
          <a:lstStyle>
            <a:lvl1pPr>
              <a:defRPr/>
            </a:lvl1pPr>
          </a:lstStyle>
          <a:p>
            <a:r>
              <a:rPr lang="en-US" smtClean="0"/>
              <a:t>Click to edit Master title style</a:t>
            </a:r>
            <a:endParaRPr lang="en-US"/>
          </a:p>
        </p:txBody>
      </p:sp>
      <p:sp>
        <p:nvSpPr>
          <p:cNvPr id="46083" name="Rectangle 3"/>
          <p:cNvSpPr>
            <a:spLocks noGrp="1" noChangeArrowheads="1"/>
          </p:cNvSpPr>
          <p:nvPr>
            <p:ph type="subTitle" idx="1"/>
          </p:nvPr>
        </p:nvSpPr>
        <p:spPr>
          <a:xfrm>
            <a:off x="3816350" y="4184650"/>
            <a:ext cx="4946650" cy="1368425"/>
          </a:xfrm>
        </p:spPr>
        <p:txBody>
          <a:bodyPr/>
          <a:lstStyle>
            <a:lvl1pPr marL="0" indent="0">
              <a:buFontTx/>
              <a:buNone/>
              <a:defRPr sz="1800"/>
            </a:lvl1pPr>
          </a:lstStyle>
          <a:p>
            <a:r>
              <a:rPr lang="en-US" smtClean="0"/>
              <a:t>Click to edit Master subtitle style</a:t>
            </a:r>
            <a:endParaRPr lang="en-US"/>
          </a:p>
        </p:txBody>
      </p:sp>
      <p:sp>
        <p:nvSpPr>
          <p:cNvPr id="46249" name="Rectangle 169"/>
          <p:cNvSpPr>
            <a:spLocks noGrp="1" noChangeArrowheads="1"/>
          </p:cNvSpPr>
          <p:nvPr>
            <p:ph type="dt" sz="half" idx="2"/>
          </p:nvPr>
        </p:nvSpPr>
        <p:spPr>
          <a:xfrm>
            <a:off x="1225550" y="6200775"/>
            <a:ext cx="1905000" cy="457200"/>
          </a:xfrm>
        </p:spPr>
        <p:txBody>
          <a:bodyPr/>
          <a:lstStyle>
            <a:lvl1pPr>
              <a:defRPr/>
            </a:lvl1pPr>
          </a:lstStyle>
          <a:p>
            <a:endParaRPr lang="en-US"/>
          </a:p>
        </p:txBody>
      </p:sp>
      <p:sp>
        <p:nvSpPr>
          <p:cNvPr id="46250" name="Rectangle 170"/>
          <p:cNvSpPr>
            <a:spLocks noGrp="1" noChangeArrowheads="1"/>
          </p:cNvSpPr>
          <p:nvPr>
            <p:ph type="ftr" sz="quarter" idx="3"/>
          </p:nvPr>
        </p:nvSpPr>
        <p:spPr>
          <a:xfrm>
            <a:off x="3303588" y="6200775"/>
            <a:ext cx="3636962" cy="457200"/>
          </a:xfrm>
        </p:spPr>
        <p:txBody>
          <a:bodyPr/>
          <a:lstStyle>
            <a:lvl1pPr>
              <a:defRPr/>
            </a:lvl1pPr>
          </a:lstStyle>
          <a:p>
            <a:endParaRPr lang="en-US"/>
          </a:p>
        </p:txBody>
      </p:sp>
      <p:sp>
        <p:nvSpPr>
          <p:cNvPr id="46251" name="Rectangle 171"/>
          <p:cNvSpPr>
            <a:spLocks noGrp="1" noChangeArrowheads="1"/>
          </p:cNvSpPr>
          <p:nvPr>
            <p:ph type="sldNum" sz="quarter" idx="4"/>
          </p:nvPr>
        </p:nvSpPr>
        <p:spPr>
          <a:xfrm>
            <a:off x="7092950" y="6200775"/>
            <a:ext cx="1905000" cy="457200"/>
          </a:xfrm>
        </p:spPr>
        <p:txBody>
          <a:bodyPr/>
          <a:lstStyle>
            <a:lvl1pPr>
              <a:defRPr/>
            </a:lvl1pPr>
          </a:lstStyle>
          <a:p>
            <a:fld id="{E31CCBE5-BBD6-4F66-8662-1A280CEF2DC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5ADF09-CA16-4CFE-9783-E41C1044813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3075" y="225425"/>
            <a:ext cx="1925638" cy="5975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42988" y="225425"/>
            <a:ext cx="5627687" cy="5975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798B1B-D6EB-44C9-B5B1-9F562C218E3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72050" y="1304925"/>
            <a:ext cx="3776663" cy="4895850"/>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1042988" y="6308725"/>
            <a:ext cx="1838325" cy="349250"/>
          </a:xfrm>
        </p:spPr>
        <p:txBody>
          <a:bodyPr/>
          <a:lstStyle>
            <a:lvl1pPr>
              <a:defRPr/>
            </a:lvl1pPr>
          </a:lstStyle>
          <a:p>
            <a:endParaRPr lang="en-US"/>
          </a:p>
        </p:txBody>
      </p:sp>
      <p:sp>
        <p:nvSpPr>
          <p:cNvPr id="6" name="Footer Placeholder 5"/>
          <p:cNvSpPr>
            <a:spLocks noGrp="1"/>
          </p:cNvSpPr>
          <p:nvPr>
            <p:ph type="ftr" sz="quarter" idx="11"/>
          </p:nvPr>
        </p:nvSpPr>
        <p:spPr>
          <a:xfrm>
            <a:off x="3054350" y="6308725"/>
            <a:ext cx="3636963" cy="349250"/>
          </a:xfrm>
        </p:spPr>
        <p:txBody>
          <a:bodyPr/>
          <a:lstStyle>
            <a:lvl1pPr>
              <a:defRPr/>
            </a:lvl1pPr>
          </a:lstStyle>
          <a:p>
            <a:endParaRPr lang="en-US"/>
          </a:p>
        </p:txBody>
      </p:sp>
      <p:sp>
        <p:nvSpPr>
          <p:cNvPr id="7" name="Slide Number Placeholder 6"/>
          <p:cNvSpPr>
            <a:spLocks noGrp="1"/>
          </p:cNvSpPr>
          <p:nvPr>
            <p:ph type="sldNum" sz="quarter" idx="12"/>
          </p:nvPr>
        </p:nvSpPr>
        <p:spPr>
          <a:xfrm>
            <a:off x="6843713" y="6308725"/>
            <a:ext cx="1905000" cy="349250"/>
          </a:xfrm>
        </p:spPr>
        <p:txBody>
          <a:bodyPr/>
          <a:lstStyle>
            <a:lvl1pPr>
              <a:defRPr/>
            </a:lvl1pPr>
          </a:lstStyle>
          <a:p>
            <a:fld id="{D884783E-C07D-4F5C-9484-C64B38DBE3E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42988" y="1304925"/>
            <a:ext cx="7705725"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2988" y="3829050"/>
            <a:ext cx="7705725" cy="237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042988" y="6308725"/>
            <a:ext cx="1838325" cy="349250"/>
          </a:xfrm>
        </p:spPr>
        <p:txBody>
          <a:bodyPr/>
          <a:lstStyle>
            <a:lvl1pPr>
              <a:defRPr/>
            </a:lvl1pPr>
          </a:lstStyle>
          <a:p>
            <a:endParaRPr lang="en-US"/>
          </a:p>
        </p:txBody>
      </p:sp>
      <p:sp>
        <p:nvSpPr>
          <p:cNvPr id="6" name="Footer Placeholder 5"/>
          <p:cNvSpPr>
            <a:spLocks noGrp="1"/>
          </p:cNvSpPr>
          <p:nvPr>
            <p:ph type="ftr" sz="quarter" idx="11"/>
          </p:nvPr>
        </p:nvSpPr>
        <p:spPr>
          <a:xfrm>
            <a:off x="3054350" y="6308725"/>
            <a:ext cx="3636963" cy="349250"/>
          </a:xfrm>
        </p:spPr>
        <p:txBody>
          <a:bodyPr/>
          <a:lstStyle>
            <a:lvl1pPr>
              <a:defRPr/>
            </a:lvl1pPr>
          </a:lstStyle>
          <a:p>
            <a:endParaRPr lang="en-US"/>
          </a:p>
        </p:txBody>
      </p:sp>
      <p:sp>
        <p:nvSpPr>
          <p:cNvPr id="7" name="Slide Number Placeholder 6"/>
          <p:cNvSpPr>
            <a:spLocks noGrp="1"/>
          </p:cNvSpPr>
          <p:nvPr>
            <p:ph type="sldNum" sz="quarter" idx="12"/>
          </p:nvPr>
        </p:nvSpPr>
        <p:spPr>
          <a:xfrm>
            <a:off x="6843713" y="6308725"/>
            <a:ext cx="1905000" cy="349250"/>
          </a:xfrm>
        </p:spPr>
        <p:txBody>
          <a:bodyPr/>
          <a:lstStyle>
            <a:lvl1pPr>
              <a:defRPr/>
            </a:lvl1pPr>
          </a:lstStyle>
          <a:p>
            <a:fld id="{096DB584-A729-4DF4-89F9-F566F0E438E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9FC40C-1C7E-4ABA-8457-4666C36D8083}"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80684716-2C6C-4CC4-8667-9F0EA9FD3874}" type="slidenum">
              <a:rPr lang="en-US"/>
              <a:pPr>
                <a:defRPr/>
              </a:pPr>
              <a:t>‹#›</a:t>
            </a:fld>
            <a:endParaRPr lang="en-US"/>
          </a:p>
        </p:txBody>
      </p:sp>
    </p:spTree>
  </p:cSld>
  <p:clrMapOvr>
    <a:masterClrMapping/>
  </p:clrMapOvr>
  <p:transition xmlns:p14="http://schemas.microsoft.com/office/powerpoint/2010/mai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807CE1-09B1-4BA2-A985-F2A8038A1E4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7F0A8C-DA16-4B2B-B4AB-4561593C0B9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42988" y="1304925"/>
            <a:ext cx="3776662"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2050" y="1304925"/>
            <a:ext cx="3776663" cy="4895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D27645-B5A3-4AF5-BE90-20D4142AE36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A0BED5E-724A-4972-92DA-DF072410B67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1A8CDE5-3D85-487C-8A01-FB9434D6D2B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F16AD3-4247-452B-A774-D66F868508A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89B7F5-A930-4FB4-BA06-06D8C0AE14E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F8C9A84-16E6-4910-8C45-9F0DD11D0C6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1042988" y="225425"/>
            <a:ext cx="7705725" cy="863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2531" name="Rectangle 3"/>
          <p:cNvSpPr>
            <a:spLocks noGrp="1" noChangeArrowheads="1"/>
          </p:cNvSpPr>
          <p:nvPr>
            <p:ph type="body" idx="1"/>
          </p:nvPr>
        </p:nvSpPr>
        <p:spPr bwMode="auto">
          <a:xfrm>
            <a:off x="1042988" y="1304925"/>
            <a:ext cx="7705725" cy="4895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2" name="Rectangle 4"/>
          <p:cNvSpPr>
            <a:spLocks noGrp="1" noChangeArrowheads="1"/>
          </p:cNvSpPr>
          <p:nvPr>
            <p:ph type="dt" sz="half" idx="2"/>
          </p:nvPr>
        </p:nvSpPr>
        <p:spPr bwMode="auto">
          <a:xfrm>
            <a:off x="1042988" y="6308725"/>
            <a:ext cx="1838325"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000">
                <a:latin typeface="+mn-lt"/>
              </a:defRPr>
            </a:lvl1pPr>
          </a:lstStyle>
          <a:p>
            <a:endParaRPr lang="en-US"/>
          </a:p>
        </p:txBody>
      </p:sp>
      <p:sp>
        <p:nvSpPr>
          <p:cNvPr id="22533" name="Rectangle 5"/>
          <p:cNvSpPr>
            <a:spLocks noGrp="1" noChangeArrowheads="1"/>
          </p:cNvSpPr>
          <p:nvPr>
            <p:ph type="ftr" sz="quarter" idx="3"/>
          </p:nvPr>
        </p:nvSpPr>
        <p:spPr bwMode="auto">
          <a:xfrm>
            <a:off x="3054350" y="6308725"/>
            <a:ext cx="3636963"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atin typeface="+mn-lt"/>
              </a:defRPr>
            </a:lvl1pPr>
          </a:lstStyle>
          <a:p>
            <a:endParaRPr lang="en-US"/>
          </a:p>
        </p:txBody>
      </p:sp>
      <p:sp>
        <p:nvSpPr>
          <p:cNvPr id="22534" name="Rectangle 6"/>
          <p:cNvSpPr>
            <a:spLocks noGrp="1" noChangeArrowheads="1"/>
          </p:cNvSpPr>
          <p:nvPr>
            <p:ph type="sldNum" sz="quarter" idx="4"/>
          </p:nvPr>
        </p:nvSpPr>
        <p:spPr bwMode="auto">
          <a:xfrm>
            <a:off x="6843713" y="6308725"/>
            <a:ext cx="1905000" cy="349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atin typeface="+mn-lt"/>
              </a:defRPr>
            </a:lvl1pPr>
          </a:lstStyle>
          <a:p>
            <a:fld id="{2579788B-888D-48C0-876C-19A334FA10C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2pPr>
      <a:lvl3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3pPr>
      <a:lvl4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4pPr>
      <a:lvl5pPr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5pPr>
      <a:lvl6pPr marL="4572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6pPr>
      <a:lvl7pPr marL="9144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7pPr>
      <a:lvl8pPr marL="13716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8pPr>
      <a:lvl9pPr marL="1828800" algn="l" rtl="0" eaLnBrk="1" fontAlgn="base" hangingPunct="1">
        <a:spcBef>
          <a:spcPct val="0"/>
        </a:spcBef>
        <a:spcAft>
          <a:spcPct val="0"/>
        </a:spcAft>
        <a:defRPr sz="3200">
          <a:solidFill>
            <a:schemeClr val="tx1"/>
          </a:solidFill>
          <a:latin typeface="Century Schoolbook" pitchFamily="18" charset="0"/>
          <a:cs typeface="Times New Roman" pitchFamily="18"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0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3" Type="http://schemas.openxmlformats.org/officeDocument/2006/relationships/hyperlink" Target="http://edition.cnn.com/US/9807/06/dragging.death.02/" TargetMode="External"/><Relationship Id="rId4" Type="http://schemas.openxmlformats.org/officeDocument/2006/relationships/image" Target="../media/image15.jpeg"/><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4" Type="http://schemas.openxmlformats.org/officeDocument/2006/relationships/hyperlink" Target="Frito%20LaY-%20Frito%20Bandito.flv" TargetMode="External"/><Relationship Id="rId5" Type="http://schemas.openxmlformats.org/officeDocument/2006/relationships/image" Target="../media/image17.jpeg"/><Relationship Id="rId6" Type="http://schemas.openxmlformats.org/officeDocument/2006/relationships/image" Target="../media/image18.jpeg"/><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9.jpeg"/><Relationship Id="rId3" Type="http://schemas.openxmlformats.org/officeDocument/2006/relationships/image" Target="../media/image20.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4.jpeg"/><Relationship Id="rId3"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jpeg"/><Relationship Id="rId5" Type="http://schemas.openxmlformats.org/officeDocument/2006/relationships/image" Target="../media/image10.jpeg"/><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1.gif"/><Relationship Id="rId3"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jpeg"/><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Grp="1" noChangeArrowheads="1"/>
          </p:cNvSpPr>
          <p:nvPr>
            <p:ph type="ctrTitle"/>
          </p:nvPr>
        </p:nvSpPr>
        <p:spPr/>
        <p:txBody>
          <a:bodyPr/>
          <a:lstStyle/>
          <a:p>
            <a:r>
              <a:rPr lang="en-US" dirty="0" smtClean="0"/>
              <a:t>3. Theories of Prejudice and Discrimination</a:t>
            </a:r>
            <a:endParaRPr lang="en-US" dirty="0"/>
          </a:p>
        </p:txBody>
      </p:sp>
      <p:sp>
        <p:nvSpPr>
          <p:cNvPr id="67589" name="Rectangle 5"/>
          <p:cNvSpPr>
            <a:spLocks noGrp="1" noChangeArrowheads="1"/>
          </p:cNvSpPr>
          <p:nvPr>
            <p:ph type="subTitle" idx="1"/>
          </p:nvPr>
        </p:nvSpPr>
        <p:spPr/>
        <p:txBody>
          <a:bodyPr/>
          <a:lstStyle/>
          <a:p>
            <a:r>
              <a:rPr lang="en-US" dirty="0" smtClean="0"/>
              <a:t>Prejudice, Racism, and Discrimination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Grp="1" noChangeArrowheads="1"/>
          </p:cNvSpPr>
          <p:nvPr>
            <p:ph type="ctrTitle"/>
          </p:nvPr>
        </p:nvSpPr>
        <p:spPr/>
        <p:txBody>
          <a:bodyPr/>
          <a:lstStyle/>
          <a:p>
            <a:r>
              <a:rPr lang="en-US" dirty="0" smtClean="0"/>
              <a:t>3. Theories of Prejudice and Discrimination</a:t>
            </a:r>
            <a:endParaRPr lang="en-US" dirty="0"/>
          </a:p>
        </p:txBody>
      </p:sp>
      <p:sp>
        <p:nvSpPr>
          <p:cNvPr id="67589" name="Rectangle 5"/>
          <p:cNvSpPr>
            <a:spLocks noGrp="1" noChangeArrowheads="1"/>
          </p:cNvSpPr>
          <p:nvPr>
            <p:ph type="subTitle" idx="1"/>
          </p:nvPr>
        </p:nvSpPr>
        <p:spPr/>
        <p:txBody>
          <a:bodyPr/>
          <a:lstStyle/>
          <a:p>
            <a:r>
              <a:rPr lang="en-US" dirty="0" smtClean="0"/>
              <a:t>Hate Crimes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Text Box 5"/>
          <p:cNvSpPr txBox="1">
            <a:spLocks noChangeArrowheads="1"/>
          </p:cNvSpPr>
          <p:nvPr/>
        </p:nvSpPr>
        <p:spPr bwMode="auto">
          <a:xfrm>
            <a:off x="5775325" y="2632075"/>
            <a:ext cx="1387475" cy="457200"/>
          </a:xfrm>
          <a:prstGeom prst="rect">
            <a:avLst/>
          </a:prstGeom>
          <a:noFill/>
          <a:ln w="9525">
            <a:noFill/>
            <a:miter lim="800000"/>
            <a:headEnd/>
            <a:tailEnd/>
          </a:ln>
          <a:effectLst/>
        </p:spPr>
        <p:txBody>
          <a:bodyPr>
            <a:spAutoFit/>
          </a:bodyPr>
          <a:lstStyle/>
          <a:p>
            <a:endParaRPr lang="en-US"/>
          </a:p>
        </p:txBody>
      </p:sp>
      <p:sp>
        <p:nvSpPr>
          <p:cNvPr id="75782" name="Text Box 6"/>
          <p:cNvSpPr txBox="1">
            <a:spLocks noChangeArrowheads="1"/>
          </p:cNvSpPr>
          <p:nvPr/>
        </p:nvSpPr>
        <p:spPr bwMode="auto">
          <a:xfrm>
            <a:off x="5410200" y="3505200"/>
            <a:ext cx="2667000" cy="457200"/>
          </a:xfrm>
          <a:prstGeom prst="rect">
            <a:avLst/>
          </a:prstGeom>
          <a:noFill/>
          <a:ln w="9525">
            <a:noFill/>
            <a:miter lim="800000"/>
            <a:headEnd/>
            <a:tailEnd/>
          </a:ln>
          <a:effectLst/>
        </p:spPr>
        <p:txBody>
          <a:bodyPr>
            <a:spAutoFit/>
          </a:bodyPr>
          <a:lstStyle/>
          <a:p>
            <a:pPr>
              <a:spcBef>
                <a:spcPct val="50000"/>
              </a:spcBef>
            </a:pPr>
            <a:endParaRPr lang="en-US">
              <a:latin typeface="Tahoma" pitchFamily="34" charset="0"/>
            </a:endParaRPr>
          </a:p>
        </p:txBody>
      </p:sp>
      <p:sp>
        <p:nvSpPr>
          <p:cNvPr id="75788" name="Rectangle 12"/>
          <p:cNvSpPr>
            <a:spLocks noGrp="1" noChangeArrowheads="1"/>
          </p:cNvSpPr>
          <p:nvPr>
            <p:ph type="title"/>
          </p:nvPr>
        </p:nvSpPr>
        <p:spPr/>
        <p:txBody>
          <a:bodyPr/>
          <a:lstStyle/>
          <a:p>
            <a:r>
              <a:rPr lang="en-US" sz="2800" dirty="0" smtClean="0"/>
              <a:t>Hate Crime: Mini Quiz (True/False)</a:t>
            </a:r>
            <a:br>
              <a:rPr lang="en-US" sz="2800" dirty="0" smtClean="0"/>
            </a:br>
            <a:r>
              <a:rPr lang="en-US" sz="2800" dirty="0" smtClean="0"/>
              <a:t>Write the statements first, then answer.</a:t>
            </a:r>
            <a:endParaRPr lang="en-US" sz="2800" dirty="0"/>
          </a:p>
        </p:txBody>
      </p:sp>
      <p:sp>
        <p:nvSpPr>
          <p:cNvPr id="8" name="Content Placeholder 7"/>
          <p:cNvSpPr>
            <a:spLocks noGrp="1"/>
          </p:cNvSpPr>
          <p:nvPr>
            <p:ph idx="1"/>
          </p:nvPr>
        </p:nvSpPr>
        <p:spPr/>
        <p:txBody>
          <a:bodyPr/>
          <a:lstStyle/>
          <a:p>
            <a:pPr marL="457200" indent="-457200">
              <a:buAutoNum type="arabicPeriod"/>
            </a:pPr>
            <a:r>
              <a:rPr lang="en-US" dirty="0" smtClean="0"/>
              <a:t>Most hate crimes are extremely brutal and involve violence done to a person.</a:t>
            </a:r>
          </a:p>
          <a:p>
            <a:pPr marL="457200" indent="-457200">
              <a:buAutoNum type="arabicPeriod"/>
            </a:pPr>
            <a:r>
              <a:rPr lang="en-US" dirty="0" smtClean="0"/>
              <a:t>The U.S. Constitution has identified English as the official language of the country.</a:t>
            </a:r>
          </a:p>
          <a:p>
            <a:pPr marL="457200" indent="-457200">
              <a:buAutoNum type="arabicPeriod"/>
            </a:pPr>
            <a:r>
              <a:rPr lang="en-US" dirty="0" smtClean="0"/>
              <a:t>The frequency of hate crimes in the U.S. has begun to decrease.</a:t>
            </a:r>
          </a:p>
          <a:p>
            <a:pPr marL="457200" indent="-457200">
              <a:buAutoNum type="arabicPeriod"/>
            </a:pPr>
            <a:r>
              <a:rPr lang="en-US" dirty="0" smtClean="0"/>
              <a:t>Most school-related hate crimes involve students who belong to hate groups.</a:t>
            </a:r>
          </a:p>
          <a:p>
            <a:pPr marL="457200" indent="-457200">
              <a:buAutoNum type="arabicPeriod"/>
            </a:pPr>
            <a:r>
              <a:rPr lang="en-US" dirty="0" smtClean="0"/>
              <a:t>Some types of hatred toward certain groups of people are instinctive and biologically based.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Text Box 5"/>
          <p:cNvSpPr txBox="1">
            <a:spLocks noChangeArrowheads="1"/>
          </p:cNvSpPr>
          <p:nvPr/>
        </p:nvSpPr>
        <p:spPr bwMode="auto">
          <a:xfrm>
            <a:off x="5775325" y="2632075"/>
            <a:ext cx="1387475" cy="457200"/>
          </a:xfrm>
          <a:prstGeom prst="rect">
            <a:avLst/>
          </a:prstGeom>
          <a:noFill/>
          <a:ln w="9525">
            <a:noFill/>
            <a:miter lim="800000"/>
            <a:headEnd/>
            <a:tailEnd/>
          </a:ln>
          <a:effectLst/>
        </p:spPr>
        <p:txBody>
          <a:bodyPr>
            <a:spAutoFit/>
          </a:bodyPr>
          <a:lstStyle/>
          <a:p>
            <a:endParaRPr lang="en-US"/>
          </a:p>
        </p:txBody>
      </p:sp>
      <p:sp>
        <p:nvSpPr>
          <p:cNvPr id="75782" name="Text Box 6"/>
          <p:cNvSpPr txBox="1">
            <a:spLocks noChangeArrowheads="1"/>
          </p:cNvSpPr>
          <p:nvPr/>
        </p:nvSpPr>
        <p:spPr bwMode="auto">
          <a:xfrm>
            <a:off x="5410200" y="3505200"/>
            <a:ext cx="2667000" cy="457200"/>
          </a:xfrm>
          <a:prstGeom prst="rect">
            <a:avLst/>
          </a:prstGeom>
          <a:noFill/>
          <a:ln w="9525">
            <a:noFill/>
            <a:miter lim="800000"/>
            <a:headEnd/>
            <a:tailEnd/>
          </a:ln>
          <a:effectLst/>
        </p:spPr>
        <p:txBody>
          <a:bodyPr>
            <a:spAutoFit/>
          </a:bodyPr>
          <a:lstStyle/>
          <a:p>
            <a:pPr>
              <a:spcBef>
                <a:spcPct val="50000"/>
              </a:spcBef>
            </a:pPr>
            <a:endParaRPr lang="en-US">
              <a:latin typeface="Tahoma" pitchFamily="34" charset="0"/>
            </a:endParaRPr>
          </a:p>
        </p:txBody>
      </p:sp>
      <p:sp>
        <p:nvSpPr>
          <p:cNvPr id="75788" name="Rectangle 12"/>
          <p:cNvSpPr>
            <a:spLocks noGrp="1" noChangeArrowheads="1"/>
          </p:cNvSpPr>
          <p:nvPr>
            <p:ph type="title"/>
          </p:nvPr>
        </p:nvSpPr>
        <p:spPr>
          <a:xfrm>
            <a:off x="914400" y="152400"/>
            <a:ext cx="7705725" cy="863600"/>
          </a:xfrm>
        </p:spPr>
        <p:txBody>
          <a:bodyPr/>
          <a:lstStyle/>
          <a:p>
            <a:r>
              <a:rPr lang="en-US" dirty="0" smtClean="0"/>
              <a:t>Hate Crime: Answers</a:t>
            </a:r>
            <a:endParaRPr lang="en-US" dirty="0"/>
          </a:p>
        </p:txBody>
      </p:sp>
      <p:sp>
        <p:nvSpPr>
          <p:cNvPr id="8" name="Content Placeholder 7"/>
          <p:cNvSpPr>
            <a:spLocks noGrp="1"/>
          </p:cNvSpPr>
          <p:nvPr>
            <p:ph idx="1"/>
          </p:nvPr>
        </p:nvSpPr>
        <p:spPr/>
        <p:txBody>
          <a:bodyPr/>
          <a:lstStyle/>
          <a:p>
            <a:pPr marL="457200" indent="-457200">
              <a:buAutoNum type="arabicPeriod"/>
            </a:pPr>
            <a:r>
              <a:rPr lang="en-US" i="1" dirty="0" smtClean="0"/>
              <a:t>True. Research shows that more force than necessary is often used against the victims than to just render them helpless.</a:t>
            </a:r>
          </a:p>
          <a:p>
            <a:pPr marL="457200" indent="-457200">
              <a:buAutoNum type="arabicPeriod"/>
            </a:pPr>
            <a:r>
              <a:rPr lang="en-US" i="1" dirty="0" smtClean="0"/>
              <a:t>False</a:t>
            </a:r>
            <a:r>
              <a:rPr lang="en-US" dirty="0" smtClean="0"/>
              <a:t>.</a:t>
            </a:r>
          </a:p>
          <a:p>
            <a:pPr marL="457200" indent="-457200">
              <a:buAutoNum type="arabicPeriod"/>
            </a:pPr>
            <a:r>
              <a:rPr lang="en-US" i="1" dirty="0" smtClean="0"/>
              <a:t>False. In 1999, </a:t>
            </a:r>
            <a:r>
              <a:rPr lang="en-US" b="1" i="1" dirty="0" smtClean="0"/>
              <a:t>hate crimes were still on the rise.</a:t>
            </a:r>
          </a:p>
          <a:p>
            <a:pPr marL="457200" indent="-457200">
              <a:buAutoNum type="arabicPeriod"/>
            </a:pPr>
            <a:r>
              <a:rPr lang="en-US" i="1" dirty="0" smtClean="0"/>
              <a:t>False.  Students arrested for hate crimes are more likely to acting alone or with one or two friends (think Columbine).</a:t>
            </a:r>
          </a:p>
          <a:p>
            <a:pPr marL="457200" indent="-457200">
              <a:buAutoNum type="arabicPeriod"/>
            </a:pPr>
            <a:r>
              <a:rPr lang="en-US" i="1" dirty="0" smtClean="0"/>
              <a:t>False.  </a:t>
            </a:r>
            <a:r>
              <a:rPr lang="en-US" b="1" i="1" dirty="0" smtClean="0"/>
              <a:t>Racism is a culturally transmitted or learned behavior</a:t>
            </a:r>
            <a:r>
              <a:rPr lang="en-US" i="1" dirty="0" smtClean="0"/>
              <a:t>.</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Text Box 5"/>
          <p:cNvSpPr txBox="1">
            <a:spLocks noChangeArrowheads="1"/>
          </p:cNvSpPr>
          <p:nvPr/>
        </p:nvSpPr>
        <p:spPr bwMode="auto">
          <a:xfrm>
            <a:off x="5775325" y="2632075"/>
            <a:ext cx="1387475" cy="457200"/>
          </a:xfrm>
          <a:prstGeom prst="rect">
            <a:avLst/>
          </a:prstGeom>
          <a:noFill/>
          <a:ln w="9525">
            <a:noFill/>
            <a:miter lim="800000"/>
            <a:headEnd/>
            <a:tailEnd/>
          </a:ln>
          <a:effectLst/>
        </p:spPr>
        <p:txBody>
          <a:bodyPr>
            <a:spAutoFit/>
          </a:bodyPr>
          <a:lstStyle/>
          <a:p>
            <a:endParaRPr lang="en-US"/>
          </a:p>
        </p:txBody>
      </p:sp>
      <p:sp>
        <p:nvSpPr>
          <p:cNvPr id="75782" name="Text Box 6"/>
          <p:cNvSpPr txBox="1">
            <a:spLocks noChangeArrowheads="1"/>
          </p:cNvSpPr>
          <p:nvPr/>
        </p:nvSpPr>
        <p:spPr bwMode="auto">
          <a:xfrm>
            <a:off x="5410200" y="3505200"/>
            <a:ext cx="2667000" cy="457200"/>
          </a:xfrm>
          <a:prstGeom prst="rect">
            <a:avLst/>
          </a:prstGeom>
          <a:noFill/>
          <a:ln w="9525">
            <a:noFill/>
            <a:miter lim="800000"/>
            <a:headEnd/>
            <a:tailEnd/>
          </a:ln>
          <a:effectLst/>
        </p:spPr>
        <p:txBody>
          <a:bodyPr>
            <a:spAutoFit/>
          </a:bodyPr>
          <a:lstStyle/>
          <a:p>
            <a:pPr>
              <a:spcBef>
                <a:spcPct val="50000"/>
              </a:spcBef>
            </a:pPr>
            <a:endParaRPr lang="en-US">
              <a:latin typeface="Tahoma" pitchFamily="34" charset="0"/>
            </a:endParaRPr>
          </a:p>
        </p:txBody>
      </p:sp>
      <p:sp>
        <p:nvSpPr>
          <p:cNvPr id="75788" name="Rectangle 12"/>
          <p:cNvSpPr>
            <a:spLocks noGrp="1" noChangeArrowheads="1"/>
          </p:cNvSpPr>
          <p:nvPr>
            <p:ph type="title"/>
          </p:nvPr>
        </p:nvSpPr>
        <p:spPr/>
        <p:txBody>
          <a:bodyPr/>
          <a:lstStyle/>
          <a:p>
            <a:r>
              <a:rPr lang="en-US" dirty="0" smtClean="0"/>
              <a:t>Hate Crime</a:t>
            </a:r>
            <a:endParaRPr lang="en-US" dirty="0"/>
          </a:p>
        </p:txBody>
      </p:sp>
      <p:sp>
        <p:nvSpPr>
          <p:cNvPr id="75789" name="Rectangle 13"/>
          <p:cNvSpPr>
            <a:spLocks noGrp="1" noChangeArrowheads="1"/>
          </p:cNvSpPr>
          <p:nvPr>
            <p:ph type="body" sz="half" idx="1"/>
          </p:nvPr>
        </p:nvSpPr>
        <p:spPr/>
        <p:txBody>
          <a:bodyPr/>
          <a:lstStyle/>
          <a:p>
            <a:r>
              <a:rPr lang="en-US" sz="2000" dirty="0" smtClean="0"/>
              <a:t>A criminal act motivated by racism or prejudice.</a:t>
            </a:r>
          </a:p>
          <a:p>
            <a:r>
              <a:rPr lang="en-US" sz="2000" dirty="0" smtClean="0"/>
              <a:t>What is the difference between a hate crime and discrimination?</a:t>
            </a:r>
          </a:p>
          <a:p>
            <a:endParaRPr lang="en-US" sz="2000" dirty="0" smtClean="0"/>
          </a:p>
          <a:p>
            <a:r>
              <a:rPr lang="en-US" sz="2000" dirty="0" smtClean="0"/>
              <a:t>Click the link below for a hate crime committed close to home.</a:t>
            </a:r>
            <a:endParaRPr lang="en-US" sz="2000" dirty="0"/>
          </a:p>
          <a:p>
            <a:r>
              <a:rPr lang="en-US" sz="2000" dirty="0" smtClean="0">
                <a:hlinkClick r:id="rId3"/>
              </a:rPr>
              <a:t>http://edition.cnn.com/US/9807/06/dragging.death.02/ </a:t>
            </a:r>
            <a:endParaRPr lang="en-US" sz="2000" dirty="0" smtClean="0"/>
          </a:p>
        </p:txBody>
      </p:sp>
      <p:pic>
        <p:nvPicPr>
          <p:cNvPr id="75792" name="Picture 16" descr="http://gaytheistagenda.lavenderliberal.com/wp-content/uploads/2010/11/anti-gay-hate-crime.jpg"/>
          <p:cNvPicPr>
            <a:picLocks noGrp="1" noChangeAspect="1" noChangeArrowheads="1"/>
          </p:cNvPicPr>
          <p:nvPr>
            <p:ph type="clipArt" sz="half" idx="2"/>
          </p:nvPr>
        </p:nvPicPr>
        <p:blipFill>
          <a:blip r:embed="rId4" cstate="print"/>
          <a:srcRect/>
          <a:stretch>
            <a:fillRect/>
          </a:stretch>
        </p:blipFill>
        <p:spPr bwMode="auto">
          <a:xfrm>
            <a:off x="5486400" y="1371600"/>
            <a:ext cx="3355181" cy="2516386"/>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Grp="1" noChangeArrowheads="1"/>
          </p:cNvSpPr>
          <p:nvPr>
            <p:ph type="ctrTitle"/>
          </p:nvPr>
        </p:nvSpPr>
        <p:spPr/>
        <p:txBody>
          <a:bodyPr/>
          <a:lstStyle/>
          <a:p>
            <a:r>
              <a:rPr lang="en-US" dirty="0" smtClean="0"/>
              <a:t>3. Theories of Prejudice and Discrimination</a:t>
            </a:r>
            <a:endParaRPr lang="en-US" dirty="0"/>
          </a:p>
        </p:txBody>
      </p:sp>
      <p:sp>
        <p:nvSpPr>
          <p:cNvPr id="67589" name="Rectangle 5"/>
          <p:cNvSpPr>
            <a:spLocks noGrp="1" noChangeArrowheads="1"/>
          </p:cNvSpPr>
          <p:nvPr>
            <p:ph type="subTitle" idx="1"/>
          </p:nvPr>
        </p:nvSpPr>
        <p:spPr/>
        <p:txBody>
          <a:bodyPr/>
          <a:lstStyle/>
          <a:p>
            <a:r>
              <a:rPr lang="en-US" dirty="0" smtClean="0"/>
              <a:t>Stereotypes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4" name="Rectangle 1032"/>
          <p:cNvSpPr>
            <a:spLocks noGrp="1" noChangeArrowheads="1"/>
          </p:cNvSpPr>
          <p:nvPr>
            <p:ph type="title"/>
          </p:nvPr>
        </p:nvSpPr>
        <p:spPr/>
        <p:txBody>
          <a:bodyPr/>
          <a:lstStyle/>
          <a:p>
            <a:r>
              <a:rPr lang="en-US" dirty="0" smtClean="0"/>
              <a:t>Stereotypes</a:t>
            </a:r>
            <a:endParaRPr lang="en-US" dirty="0"/>
          </a:p>
        </p:txBody>
      </p:sp>
      <p:sp>
        <p:nvSpPr>
          <p:cNvPr id="70661" name="Text Box 1029"/>
          <p:cNvSpPr txBox="1">
            <a:spLocks noChangeArrowheads="1"/>
          </p:cNvSpPr>
          <p:nvPr/>
        </p:nvSpPr>
        <p:spPr bwMode="auto">
          <a:xfrm>
            <a:off x="5867400" y="3048000"/>
            <a:ext cx="1981200" cy="457200"/>
          </a:xfrm>
          <a:prstGeom prst="rect">
            <a:avLst/>
          </a:prstGeom>
          <a:noFill/>
          <a:ln w="9525">
            <a:noFill/>
            <a:miter lim="800000"/>
            <a:headEnd/>
            <a:tailEnd/>
          </a:ln>
          <a:effectLst/>
        </p:spPr>
        <p:txBody>
          <a:bodyPr>
            <a:spAutoFit/>
          </a:bodyPr>
          <a:lstStyle/>
          <a:p>
            <a:pPr>
              <a:spcBef>
                <a:spcPct val="50000"/>
              </a:spcBef>
            </a:pPr>
            <a:endParaRPr lang="en-US">
              <a:latin typeface="Tahoma" pitchFamily="34" charset="0"/>
            </a:endParaRPr>
          </a:p>
        </p:txBody>
      </p:sp>
      <p:sp>
        <p:nvSpPr>
          <p:cNvPr id="70666" name="Rectangle 1034"/>
          <p:cNvSpPr>
            <a:spLocks noGrp="1" noChangeArrowheads="1"/>
          </p:cNvSpPr>
          <p:nvPr>
            <p:ph type="body" sz="half" idx="1"/>
          </p:nvPr>
        </p:nvSpPr>
        <p:spPr/>
        <p:txBody>
          <a:bodyPr/>
          <a:lstStyle/>
          <a:p>
            <a:r>
              <a:rPr lang="en-US" sz="2000" dirty="0" smtClean="0"/>
              <a:t>A distorted, exaggerated, or oversimplified view applied to a category of people.</a:t>
            </a:r>
            <a:endParaRPr lang="en-US" sz="2000" dirty="0"/>
          </a:p>
        </p:txBody>
      </p:sp>
      <p:pic>
        <p:nvPicPr>
          <p:cNvPr id="8" name="Picture 9" descr="WhiteMenCantJump"/>
          <p:cNvPicPr>
            <a:picLocks noChangeAspect="1" noChangeArrowheads="1"/>
          </p:cNvPicPr>
          <p:nvPr/>
        </p:nvPicPr>
        <p:blipFill>
          <a:blip r:embed="rId3" cstate="print"/>
          <a:srcRect/>
          <a:stretch>
            <a:fillRect/>
          </a:stretch>
        </p:blipFill>
        <p:spPr>
          <a:xfrm>
            <a:off x="5410200" y="1219200"/>
            <a:ext cx="2333625" cy="3505200"/>
          </a:xfrm>
          <a:prstGeom prst="rect">
            <a:avLst/>
          </a:prstGeom>
        </p:spPr>
      </p:pic>
      <p:sp>
        <p:nvSpPr>
          <p:cNvPr id="9" name="TextBox 8"/>
          <p:cNvSpPr txBox="1"/>
          <p:nvPr/>
        </p:nvSpPr>
        <p:spPr>
          <a:xfrm>
            <a:off x="4749566" y="5257800"/>
            <a:ext cx="4394434" cy="830997"/>
          </a:xfrm>
          <a:prstGeom prst="rect">
            <a:avLst/>
          </a:prstGeom>
          <a:noFill/>
        </p:spPr>
        <p:txBody>
          <a:bodyPr wrap="square" rtlCol="0">
            <a:spAutoFit/>
          </a:bodyPr>
          <a:lstStyle/>
          <a:p>
            <a:r>
              <a:rPr lang="en-US" dirty="0" smtClean="0"/>
              <a:t>What different stereotypes can be inferred from the pictures?</a:t>
            </a:r>
            <a:endParaRPr lang="en-US" dirty="0"/>
          </a:p>
        </p:txBody>
      </p:sp>
      <p:pic>
        <p:nvPicPr>
          <p:cNvPr id="10" name="Picture 14" descr="1frito2">
            <a:hlinkClick r:id="rId4" action="ppaction://hlinkfile"/>
          </p:cNvPr>
          <p:cNvPicPr>
            <a:picLocks noChangeAspect="1" noChangeArrowheads="1"/>
          </p:cNvPicPr>
          <p:nvPr/>
        </p:nvPicPr>
        <p:blipFill>
          <a:blip r:embed="rId5" cstate="print"/>
          <a:srcRect/>
          <a:stretch>
            <a:fillRect/>
          </a:stretch>
        </p:blipFill>
        <p:spPr bwMode="auto">
          <a:xfrm>
            <a:off x="152400" y="3505200"/>
            <a:ext cx="2538976" cy="2819400"/>
          </a:xfrm>
          <a:prstGeom prst="rect">
            <a:avLst/>
          </a:prstGeom>
          <a:noFill/>
          <a:ln w="9525">
            <a:noFill/>
            <a:miter lim="800000"/>
            <a:headEnd/>
            <a:tailEnd/>
          </a:ln>
          <a:effectLst/>
        </p:spPr>
      </p:pic>
      <p:pic>
        <p:nvPicPr>
          <p:cNvPr id="11" name="Picture 18" descr="LA_1968_frito_bandito_wanted_poster"/>
          <p:cNvPicPr>
            <a:picLocks noChangeAspect="1" noChangeArrowheads="1"/>
          </p:cNvPicPr>
          <p:nvPr/>
        </p:nvPicPr>
        <p:blipFill>
          <a:blip r:embed="rId6" cstate="print"/>
          <a:srcRect/>
          <a:stretch>
            <a:fillRect/>
          </a:stretch>
        </p:blipFill>
        <p:spPr bwMode="auto">
          <a:xfrm>
            <a:off x="2590800" y="3276600"/>
            <a:ext cx="2286000" cy="328199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Grp="1" noChangeArrowheads="1"/>
          </p:cNvSpPr>
          <p:nvPr>
            <p:ph type="ctrTitle"/>
          </p:nvPr>
        </p:nvSpPr>
        <p:spPr/>
        <p:txBody>
          <a:bodyPr/>
          <a:lstStyle/>
          <a:p>
            <a:r>
              <a:rPr lang="en-US" dirty="0" smtClean="0"/>
              <a:t>3. Theories of Prejudice and Discrimination</a:t>
            </a:r>
            <a:endParaRPr lang="en-US" dirty="0"/>
          </a:p>
        </p:txBody>
      </p:sp>
      <p:sp>
        <p:nvSpPr>
          <p:cNvPr id="67589" name="Rectangle 5"/>
          <p:cNvSpPr>
            <a:spLocks noGrp="1" noChangeArrowheads="1"/>
          </p:cNvSpPr>
          <p:nvPr>
            <p:ph type="subTitle" idx="1"/>
          </p:nvPr>
        </p:nvSpPr>
        <p:spPr/>
        <p:txBody>
          <a:bodyPr/>
          <a:lstStyle/>
          <a:p>
            <a:r>
              <a:rPr lang="en-US" dirty="0" smtClean="0"/>
              <a:t>Theoretical Perspectives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6" name="Rectangle 8"/>
          <p:cNvSpPr>
            <a:spLocks noGrp="1" noChangeArrowheads="1"/>
          </p:cNvSpPr>
          <p:nvPr>
            <p:ph type="title"/>
          </p:nvPr>
        </p:nvSpPr>
        <p:spPr>
          <a:xfrm>
            <a:off x="914400" y="0"/>
            <a:ext cx="8229600" cy="1143000"/>
          </a:xfrm>
        </p:spPr>
        <p:txBody>
          <a:bodyPr/>
          <a:lstStyle/>
          <a:p>
            <a:r>
              <a:rPr lang="en-US" dirty="0" smtClean="0"/>
              <a:t>Theoretical Perspectives</a:t>
            </a:r>
            <a:endParaRPr lang="en-US" dirty="0"/>
          </a:p>
        </p:txBody>
      </p:sp>
      <p:sp>
        <p:nvSpPr>
          <p:cNvPr id="11" name="Text Placeholder 10"/>
          <p:cNvSpPr>
            <a:spLocks noGrp="1"/>
          </p:cNvSpPr>
          <p:nvPr>
            <p:ph type="body" idx="1"/>
          </p:nvPr>
        </p:nvSpPr>
        <p:spPr>
          <a:xfrm>
            <a:off x="0" y="1524000"/>
            <a:ext cx="2209800" cy="639762"/>
          </a:xfrm>
        </p:spPr>
        <p:txBody>
          <a:bodyPr/>
          <a:lstStyle/>
          <a:p>
            <a:pPr algn="ctr"/>
            <a:r>
              <a:rPr lang="en-US" sz="2000" dirty="0" smtClean="0"/>
              <a:t>Theoretical Perspective</a:t>
            </a:r>
            <a:endParaRPr lang="en-US" sz="2000" dirty="0"/>
          </a:p>
        </p:txBody>
      </p:sp>
      <p:sp>
        <p:nvSpPr>
          <p:cNvPr id="73737" name="Rectangle 9"/>
          <p:cNvSpPr>
            <a:spLocks noGrp="1" noChangeArrowheads="1"/>
          </p:cNvSpPr>
          <p:nvPr>
            <p:ph sz="half" idx="2"/>
          </p:nvPr>
        </p:nvSpPr>
        <p:spPr>
          <a:xfrm>
            <a:off x="0" y="2209800"/>
            <a:ext cx="2514600" cy="3951288"/>
          </a:xfrm>
        </p:spPr>
        <p:txBody>
          <a:bodyPr/>
          <a:lstStyle/>
          <a:p>
            <a:pPr marL="457200" indent="-457200">
              <a:buAutoNum type="arabicPeriod"/>
            </a:pPr>
            <a:r>
              <a:rPr lang="en-US" sz="2000" dirty="0" smtClean="0"/>
              <a:t>Functionalism</a:t>
            </a:r>
          </a:p>
          <a:p>
            <a:pPr marL="457200" indent="-457200">
              <a:buAutoNum type="arabicPeriod"/>
            </a:pPr>
            <a:endParaRPr lang="en-US" sz="2000" dirty="0" smtClean="0"/>
          </a:p>
          <a:p>
            <a:pPr marL="457200" indent="-457200">
              <a:buAutoNum type="arabicPeriod"/>
            </a:pPr>
            <a:endParaRPr lang="en-US" sz="2000" dirty="0"/>
          </a:p>
          <a:p>
            <a:pPr marL="457200" indent="-457200">
              <a:buAutoNum type="arabicPeriod"/>
            </a:pPr>
            <a:endParaRPr lang="en-US" sz="2000" dirty="0" smtClean="0"/>
          </a:p>
          <a:p>
            <a:pPr marL="457200" indent="-457200">
              <a:buAutoNum type="arabicPeriod"/>
            </a:pPr>
            <a:r>
              <a:rPr lang="en-US" sz="2000" dirty="0" smtClean="0"/>
              <a:t>Conflict Theory</a:t>
            </a:r>
          </a:p>
          <a:p>
            <a:pPr marL="457200" indent="-457200">
              <a:buAutoNum type="arabicPeriod"/>
            </a:pPr>
            <a:endParaRPr lang="en-US" sz="2000" dirty="0"/>
          </a:p>
          <a:p>
            <a:pPr marL="457200" indent="-457200">
              <a:buAutoNum type="arabicPeriod"/>
            </a:pPr>
            <a:endParaRPr lang="en-US" sz="2000" dirty="0" smtClean="0"/>
          </a:p>
          <a:p>
            <a:pPr marL="457200" indent="-457200">
              <a:buAutoNum type="arabicPeriod"/>
            </a:pPr>
            <a:endParaRPr lang="en-US" sz="2000" dirty="0"/>
          </a:p>
          <a:p>
            <a:pPr marL="457200" indent="-457200">
              <a:buAutoNum type="arabicPeriod"/>
            </a:pPr>
            <a:r>
              <a:rPr lang="en-US" sz="2000" dirty="0" smtClean="0"/>
              <a:t>Symbolic </a:t>
            </a:r>
            <a:r>
              <a:rPr lang="en-US" sz="2000" dirty="0" err="1" smtClean="0"/>
              <a:t>Interactionism</a:t>
            </a:r>
            <a:r>
              <a:rPr lang="en-US" sz="2000" dirty="0" smtClean="0"/>
              <a:t> </a:t>
            </a:r>
            <a:endParaRPr lang="en-US" sz="2000" dirty="0"/>
          </a:p>
        </p:txBody>
      </p:sp>
      <p:sp>
        <p:nvSpPr>
          <p:cNvPr id="12" name="Text Placeholder 11"/>
          <p:cNvSpPr>
            <a:spLocks noGrp="1"/>
          </p:cNvSpPr>
          <p:nvPr>
            <p:ph type="body" sz="quarter" idx="3"/>
          </p:nvPr>
        </p:nvSpPr>
        <p:spPr/>
        <p:txBody>
          <a:bodyPr/>
          <a:lstStyle/>
          <a:p>
            <a:endParaRPr lang="en-US" dirty="0"/>
          </a:p>
        </p:txBody>
      </p:sp>
      <p:sp>
        <p:nvSpPr>
          <p:cNvPr id="13" name="Content Placeholder 12"/>
          <p:cNvSpPr>
            <a:spLocks noGrp="1"/>
          </p:cNvSpPr>
          <p:nvPr>
            <p:ph sz="quarter" idx="4"/>
          </p:nvPr>
        </p:nvSpPr>
        <p:spPr>
          <a:xfrm>
            <a:off x="4645025" y="2209799"/>
            <a:ext cx="4498975" cy="4648201"/>
          </a:xfrm>
        </p:spPr>
        <p:txBody>
          <a:bodyPr/>
          <a:lstStyle/>
          <a:p>
            <a:pPr>
              <a:buNone/>
            </a:pPr>
            <a:r>
              <a:rPr lang="en-US" sz="2000" dirty="0" smtClean="0"/>
              <a:t>White colonists used negative stereotypes as a justification for taking Native American land</a:t>
            </a:r>
          </a:p>
          <a:p>
            <a:pPr>
              <a:buNone/>
            </a:pPr>
            <a:endParaRPr lang="en-US" sz="2000" dirty="0"/>
          </a:p>
          <a:p>
            <a:pPr>
              <a:buNone/>
            </a:pPr>
            <a:r>
              <a:rPr lang="en-US" sz="2000" dirty="0" smtClean="0"/>
              <a:t>The NAZI’s saying their race was superior than others, thus they should rule</a:t>
            </a:r>
          </a:p>
          <a:p>
            <a:pPr>
              <a:buNone/>
            </a:pPr>
            <a:endParaRPr lang="en-US" sz="2000" dirty="0" smtClean="0"/>
          </a:p>
          <a:p>
            <a:pPr>
              <a:buNone/>
            </a:pPr>
            <a:r>
              <a:rPr lang="en-US" sz="2000" dirty="0" smtClean="0"/>
              <a:t>Members of a minority fail because they have low expectations for themselves.</a:t>
            </a:r>
            <a:endParaRPr lang="en-US" sz="2000" dirty="0"/>
          </a:p>
        </p:txBody>
      </p:sp>
      <p:sp>
        <p:nvSpPr>
          <p:cNvPr id="73733" name="Text Box 5"/>
          <p:cNvSpPr txBox="1">
            <a:spLocks noChangeArrowheads="1"/>
          </p:cNvSpPr>
          <p:nvPr/>
        </p:nvSpPr>
        <p:spPr bwMode="auto">
          <a:xfrm>
            <a:off x="5257800" y="3200400"/>
            <a:ext cx="2362200" cy="457200"/>
          </a:xfrm>
          <a:prstGeom prst="rect">
            <a:avLst/>
          </a:prstGeom>
          <a:noFill/>
          <a:ln w="9525">
            <a:noFill/>
            <a:miter lim="800000"/>
            <a:headEnd/>
            <a:tailEnd/>
          </a:ln>
          <a:effectLst/>
        </p:spPr>
        <p:txBody>
          <a:bodyPr>
            <a:spAutoFit/>
          </a:bodyPr>
          <a:lstStyle/>
          <a:p>
            <a:pPr>
              <a:spcBef>
                <a:spcPct val="50000"/>
              </a:spcBef>
            </a:pPr>
            <a:endParaRPr lang="en-US">
              <a:latin typeface="Tahoma" pitchFamily="34" charset="0"/>
            </a:endParaRPr>
          </a:p>
        </p:txBody>
      </p:sp>
      <p:sp>
        <p:nvSpPr>
          <p:cNvPr id="10" name="Rectangle 9"/>
          <p:cNvSpPr txBox="1">
            <a:spLocks noChangeArrowheads="1"/>
          </p:cNvSpPr>
          <p:nvPr/>
        </p:nvSpPr>
        <p:spPr bwMode="auto">
          <a:xfrm>
            <a:off x="2514600" y="2209800"/>
            <a:ext cx="2286000" cy="405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Ethnocentrism</a:t>
            </a: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lang="en-US" sz="2000" kern="0" dirty="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lang="en-US" sz="2000" kern="0" dirty="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Competition</a:t>
            </a:r>
            <a:r>
              <a:rPr kumimoji="0" lang="en-US" sz="2000" b="0" i="0" u="none" strike="noStrike" kern="0" cap="none" spc="0" normalizeH="0" noProof="0" dirty="0" smtClean="0">
                <a:ln>
                  <a:noFill/>
                </a:ln>
                <a:solidFill>
                  <a:schemeClr val="tx1"/>
                </a:solidFill>
                <a:effectLst/>
                <a:uLnTx/>
                <a:uFillTx/>
                <a:latin typeface="+mn-lt"/>
                <a:ea typeface="+mn-ea"/>
                <a:cs typeface="+mn-cs"/>
              </a:rPr>
              <a:t> for power </a:t>
            </a: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lang="en-US" sz="2000" kern="0" baseline="0" dirty="0">
              <a:latin typeface="+mn-lt"/>
              <a:cs typeface="+mn-cs"/>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r>
              <a:rPr lang="en-US" sz="2000" kern="0" dirty="0" smtClean="0">
                <a:latin typeface="+mn-lt"/>
                <a:cs typeface="+mn-cs"/>
              </a:rPr>
              <a:t>Self-fulfilling prophecy</a:t>
            </a:r>
            <a:endParaRPr lang="en-US" sz="2000" kern="0" baseline="0" dirty="0">
              <a:latin typeface="+mn-lt"/>
              <a:cs typeface="+mn-cs"/>
            </a:endParaRPr>
          </a:p>
        </p:txBody>
      </p:sp>
      <p:sp>
        <p:nvSpPr>
          <p:cNvPr id="14" name="Text Placeholder 10"/>
          <p:cNvSpPr txBox="1">
            <a:spLocks/>
          </p:cNvSpPr>
          <p:nvPr/>
        </p:nvSpPr>
        <p:spPr bwMode="auto">
          <a:xfrm>
            <a:off x="2362200" y="1524000"/>
            <a:ext cx="2209800" cy="6397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defTabSz="914400" rtl="0" eaLnBrk="1" fontAlgn="base" latinLnBrk="0" hangingPunct="1">
              <a:lnSpc>
                <a:spcPct val="100000"/>
              </a:lnSpc>
              <a:spcBef>
                <a:spcPct val="20000"/>
              </a:spcBef>
              <a:spcAft>
                <a:spcPct val="0"/>
              </a:spcAft>
              <a:buClr>
                <a:schemeClr val="tx1"/>
              </a:buClr>
              <a:buSzTx/>
              <a:buFontTx/>
              <a:buNone/>
              <a:tabLst/>
              <a:defRPr/>
            </a:pPr>
            <a:r>
              <a:rPr lang="en-US" sz="2000" b="1" kern="0" dirty="0" smtClean="0">
                <a:latin typeface="+mn-lt"/>
                <a:cs typeface="+mn-cs"/>
              </a:rPr>
              <a:t>Concept</a:t>
            </a: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Self-fulfilling prophecy</a:t>
            </a:r>
            <a:endParaRPr lang="en-US" dirty="0"/>
          </a:p>
        </p:txBody>
      </p:sp>
      <p:sp>
        <p:nvSpPr>
          <p:cNvPr id="7" name="Content Placeholder 6"/>
          <p:cNvSpPr>
            <a:spLocks noGrp="1"/>
          </p:cNvSpPr>
          <p:nvPr>
            <p:ph sz="half" idx="1"/>
          </p:nvPr>
        </p:nvSpPr>
        <p:spPr>
          <a:xfrm>
            <a:off x="0" y="1304925"/>
            <a:ext cx="4819650" cy="1057275"/>
          </a:xfrm>
        </p:spPr>
        <p:txBody>
          <a:bodyPr/>
          <a:lstStyle/>
          <a:p>
            <a:r>
              <a:rPr lang="en-US" dirty="0" smtClean="0"/>
              <a:t>An expectation that leads to behavior that causes the expectation to become a reality.</a:t>
            </a:r>
            <a:endParaRPr lang="en-US" dirty="0"/>
          </a:p>
        </p:txBody>
      </p:sp>
      <p:sp>
        <p:nvSpPr>
          <p:cNvPr id="8" name="Content Placeholder 7"/>
          <p:cNvSpPr>
            <a:spLocks noGrp="1"/>
          </p:cNvSpPr>
          <p:nvPr>
            <p:ph sz="half" idx="2"/>
          </p:nvPr>
        </p:nvSpPr>
        <p:spPr>
          <a:xfrm>
            <a:off x="5367337" y="3886200"/>
            <a:ext cx="3776663" cy="2543175"/>
          </a:xfrm>
        </p:spPr>
        <p:txBody>
          <a:bodyPr/>
          <a:lstStyle/>
          <a:p>
            <a:pPr>
              <a:buNone/>
            </a:pPr>
            <a:r>
              <a:rPr lang="en-US" sz="2000" dirty="0" smtClean="0"/>
              <a:t>In order to prevent the prophecy and his expectation coming true of his wife’s death during child birth, Anakin changes his behavior (becoming Darth Vader) and winds up causing her death.</a:t>
            </a:r>
            <a:endParaRPr lang="en-US" sz="2000" dirty="0"/>
          </a:p>
        </p:txBody>
      </p:sp>
      <p:pic>
        <p:nvPicPr>
          <p:cNvPr id="125954" name="Picture 2" descr="http://moonpointer.com/new/wp-content/uploads/2009/06/122.jpg"/>
          <p:cNvPicPr>
            <a:picLocks noChangeAspect="1" noChangeArrowheads="1"/>
          </p:cNvPicPr>
          <p:nvPr/>
        </p:nvPicPr>
        <p:blipFill>
          <a:blip r:embed="rId2" cstate="print"/>
          <a:srcRect/>
          <a:stretch>
            <a:fillRect/>
          </a:stretch>
        </p:blipFill>
        <p:spPr bwMode="auto">
          <a:xfrm>
            <a:off x="5386542" y="1143000"/>
            <a:ext cx="3576483" cy="2514600"/>
          </a:xfrm>
          <a:prstGeom prst="rect">
            <a:avLst/>
          </a:prstGeom>
          <a:noFill/>
        </p:spPr>
      </p:pic>
      <p:pic>
        <p:nvPicPr>
          <p:cNvPr id="125956" name="Picture 4" descr="http://www.phyllis.demon.co.uk/theatricalia/05nt/pics/96oedipus.jpg"/>
          <p:cNvPicPr>
            <a:picLocks noChangeAspect="1" noChangeArrowheads="1"/>
          </p:cNvPicPr>
          <p:nvPr/>
        </p:nvPicPr>
        <p:blipFill>
          <a:blip r:embed="rId3" cstate="print"/>
          <a:srcRect/>
          <a:stretch>
            <a:fillRect/>
          </a:stretch>
        </p:blipFill>
        <p:spPr bwMode="auto">
          <a:xfrm>
            <a:off x="2819400" y="3276600"/>
            <a:ext cx="2286000" cy="3255818"/>
          </a:xfrm>
          <a:prstGeom prst="rect">
            <a:avLst/>
          </a:prstGeom>
          <a:noFill/>
        </p:spPr>
      </p:pic>
      <p:sp>
        <p:nvSpPr>
          <p:cNvPr id="11" name="TextBox 10"/>
          <p:cNvSpPr txBox="1"/>
          <p:nvPr/>
        </p:nvSpPr>
        <p:spPr>
          <a:xfrm>
            <a:off x="0" y="3124200"/>
            <a:ext cx="2743200" cy="3477875"/>
          </a:xfrm>
          <a:prstGeom prst="rect">
            <a:avLst/>
          </a:prstGeom>
          <a:noFill/>
        </p:spPr>
        <p:txBody>
          <a:bodyPr wrap="square" rtlCol="0">
            <a:spAutoFit/>
          </a:bodyPr>
          <a:lstStyle/>
          <a:p>
            <a:r>
              <a:rPr lang="en-US" sz="2000" dirty="0" smtClean="0"/>
              <a:t>In order to prevent the prophecy and his expectation coming true about killing his father and sleeping with his mother, Oedipus Rex does both while trying to avoid it.  Once he learns of what he has done, he rips his eyes out and becomes blind.</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Review Questions</a:t>
            </a:r>
            <a:endParaRPr lang="en-US" dirty="0"/>
          </a:p>
        </p:txBody>
      </p:sp>
      <p:sp>
        <p:nvSpPr>
          <p:cNvPr id="6" name="Content Placeholder 5"/>
          <p:cNvSpPr>
            <a:spLocks noGrp="1"/>
          </p:cNvSpPr>
          <p:nvPr>
            <p:ph idx="1"/>
          </p:nvPr>
        </p:nvSpPr>
        <p:spPr/>
        <p:txBody>
          <a:bodyPr/>
          <a:lstStyle/>
          <a:p>
            <a:pPr marL="457200" indent="-457200">
              <a:buAutoNum type="arabicPeriod"/>
            </a:pPr>
            <a:r>
              <a:rPr lang="en-US" dirty="0" smtClean="0"/>
              <a:t>Can you hold a prejudice about a group without discriminating against that group?  Why or why not?</a:t>
            </a:r>
          </a:p>
          <a:p>
            <a:pPr marL="457200" indent="-457200">
              <a:buAutoNum type="arabicPeriod"/>
            </a:pPr>
            <a:r>
              <a:rPr lang="en-US" dirty="0" smtClean="0"/>
              <a:t>Why do you think most stereotypes are negative?   What are some positive stereotypes?</a:t>
            </a:r>
          </a:p>
          <a:p>
            <a:pPr marL="457200" indent="-457200">
              <a:buAutoNum type="arabicPeriod"/>
            </a:pPr>
            <a:r>
              <a:rPr lang="en-US" dirty="0" smtClean="0"/>
              <a:t>What are other examples of the </a:t>
            </a:r>
            <a:r>
              <a:rPr lang="en-US" smtClean="0"/>
              <a:t>self-fulfilling prophecy?</a:t>
            </a:r>
            <a:endParaRPr lang="en-US" dirty="0" smtClean="0"/>
          </a:p>
          <a:p>
            <a:pPr marL="457200" indent="-457200">
              <a:buAutoNum type="arabicPeriod"/>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type="body" sz="half" idx="1"/>
          </p:nvPr>
        </p:nvSpPr>
        <p:spPr>
          <a:xfrm>
            <a:off x="0" y="1066800"/>
            <a:ext cx="5791200" cy="4572000"/>
          </a:xfrm>
        </p:spPr>
        <p:txBody>
          <a:bodyPr/>
          <a:lstStyle/>
          <a:p>
            <a:pPr eaLnBrk="1" hangingPunct="1">
              <a:buNone/>
              <a:defRPr/>
            </a:pPr>
            <a:r>
              <a:rPr lang="en-US" sz="4000" dirty="0" smtClean="0"/>
              <a:t>   A great many people think they are thinking when they are merely rearranging their prejudices…</a:t>
            </a:r>
          </a:p>
          <a:p>
            <a:pPr eaLnBrk="1" hangingPunct="1">
              <a:defRPr/>
            </a:pPr>
            <a:endParaRPr lang="en-US" sz="4000" dirty="0" smtClean="0"/>
          </a:p>
          <a:p>
            <a:pPr lvl="4" eaLnBrk="1" hangingPunct="1">
              <a:defRPr/>
            </a:pPr>
            <a:r>
              <a:rPr lang="en-US" sz="2800" dirty="0" smtClean="0"/>
              <a:t>William James</a:t>
            </a:r>
          </a:p>
        </p:txBody>
      </p:sp>
      <p:pic>
        <p:nvPicPr>
          <p:cNvPr id="12293" name="Picture 5" descr="james"/>
          <p:cNvPicPr>
            <a:picLocks noGrp="1" noChangeAspect="1" noChangeArrowheads="1"/>
          </p:cNvPicPr>
          <p:nvPr>
            <p:ph sz="half" idx="2"/>
          </p:nvPr>
        </p:nvPicPr>
        <p:blipFill>
          <a:blip r:embed="rId2" cstate="print"/>
          <a:srcRect/>
          <a:stretch>
            <a:fillRect/>
          </a:stretch>
        </p:blipFill>
        <p:spPr>
          <a:xfrm>
            <a:off x="5486400" y="762000"/>
            <a:ext cx="3573463" cy="5105400"/>
          </a:xfrm>
        </p:spPr>
      </p:pic>
    </p:spTree>
  </p:cSld>
  <p:clrMapOvr>
    <a:masterClrMapping/>
  </p:clrMapOvr>
  <p:transition xmlns:p14="http://schemas.microsoft.com/office/powerpoint/2010/main">
    <p:newsfla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500"/>
                                        <p:tgtEl>
                                          <p:spTgt spid="33795">
                                            <p:txEl>
                                              <p:pRg st="0" end="0"/>
                                            </p:txEl>
                                          </p:spTgt>
                                        </p:tgtEl>
                                      </p:cBhvr>
                                    </p:animEffect>
                                    <p:anim calcmode="lin" valueType="num">
                                      <p:cBhvr>
                                        <p:cTn id="8"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3795">
                                            <p:txEl>
                                              <p:pRg st="0" end="0"/>
                                            </p:txEl>
                                          </p:spTgt>
                                        </p:tgtEl>
                                        <p:attrNameLst>
                                          <p:attrName>ppt_y</p:attrName>
                                        </p:attrNameLst>
                                      </p:cBhvr>
                                      <p:tavLst>
                                        <p:tav tm="0">
                                          <p:val>
                                            <p:strVal val="#ppt_y+.05"/>
                                          </p:val>
                                        </p:tav>
                                        <p:tav tm="100000">
                                          <p:val>
                                            <p:strVal val="#ppt_y"/>
                                          </p:val>
                                        </p:tav>
                                      </p:tavLst>
                                    </p:anim>
                                  </p:childTnLst>
                                </p:cTn>
                              </p:par>
                              <p:par>
                                <p:cTn id="10" presetID="44" presetClass="entr" presetSubtype="0" fill="hold" grpId="0" nodeType="with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Effect transition="in" filter="fade">
                                      <p:cBhvr>
                                        <p:cTn id="12" dur="500"/>
                                        <p:tgtEl>
                                          <p:spTgt spid="33795">
                                            <p:txEl>
                                              <p:pRg st="2" end="2"/>
                                            </p:txEl>
                                          </p:spTgt>
                                        </p:tgtEl>
                                      </p:cBhvr>
                                    </p:animEffect>
                                    <p:anim calcmode="lin" valueType="num">
                                      <p:cBhvr>
                                        <p:cTn id="13"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33795">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p:cNvSpPr>
            <a:spLocks noGrp="1" noChangeArrowheads="1"/>
          </p:cNvSpPr>
          <p:nvPr>
            <p:ph type="body" sz="half" idx="1"/>
          </p:nvPr>
        </p:nvSpPr>
        <p:spPr>
          <a:xfrm>
            <a:off x="0" y="1524000"/>
            <a:ext cx="6172200" cy="4572000"/>
          </a:xfrm>
        </p:spPr>
        <p:txBody>
          <a:bodyPr/>
          <a:lstStyle/>
          <a:p>
            <a:pPr eaLnBrk="1" hangingPunct="1">
              <a:buFontTx/>
              <a:buNone/>
              <a:defRPr/>
            </a:pPr>
            <a:r>
              <a:rPr lang="en-US" b="1" dirty="0" smtClean="0"/>
              <a:t>   </a:t>
            </a:r>
            <a:r>
              <a:rPr lang="en-US" sz="3600" b="1" i="1" dirty="0" smtClean="0"/>
              <a:t>The less secure a man is, the more likely he is to have extreme prejudices…</a:t>
            </a:r>
          </a:p>
          <a:p>
            <a:pPr eaLnBrk="1" hangingPunct="1">
              <a:buFontTx/>
              <a:buNone/>
              <a:defRPr/>
            </a:pPr>
            <a:endParaRPr lang="en-US" sz="3600" b="1" dirty="0" smtClean="0"/>
          </a:p>
          <a:p>
            <a:pPr eaLnBrk="1" hangingPunct="1">
              <a:buFontTx/>
              <a:buNone/>
              <a:defRPr/>
            </a:pPr>
            <a:r>
              <a:rPr lang="en-US" sz="3600" b="1" dirty="0" smtClean="0"/>
              <a:t>								Clint Eastwood</a:t>
            </a:r>
          </a:p>
        </p:txBody>
      </p:sp>
      <p:pic>
        <p:nvPicPr>
          <p:cNvPr id="6149" name="Picture 9" descr="Clint-Eastwood-Photograph-C10102242"/>
          <p:cNvPicPr>
            <a:picLocks noGrp="1" noChangeAspect="1" noChangeArrowheads="1"/>
          </p:cNvPicPr>
          <p:nvPr>
            <p:ph sz="quarter" idx="3"/>
          </p:nvPr>
        </p:nvPicPr>
        <p:blipFill>
          <a:blip r:embed="rId2" cstate="print"/>
          <a:srcRect/>
          <a:stretch>
            <a:fillRect/>
          </a:stretch>
        </p:blipFill>
        <p:spPr>
          <a:xfrm>
            <a:off x="6254750" y="0"/>
            <a:ext cx="2889250" cy="3581400"/>
          </a:xfrm>
        </p:spPr>
      </p:pic>
      <p:pic>
        <p:nvPicPr>
          <p:cNvPr id="6150" name="Picture 14" descr="240906_ClintEastwood"/>
          <p:cNvPicPr>
            <a:picLocks noGrp="1" noChangeAspect="1" noChangeArrowheads="1"/>
          </p:cNvPicPr>
          <p:nvPr>
            <p:ph sz="quarter" idx="2"/>
          </p:nvPr>
        </p:nvPicPr>
        <p:blipFill>
          <a:blip r:embed="rId3" cstate="print"/>
          <a:srcRect/>
          <a:stretch>
            <a:fillRect/>
          </a:stretch>
        </p:blipFill>
        <p:spPr>
          <a:xfrm>
            <a:off x="6477000" y="3695700"/>
            <a:ext cx="2484438" cy="3162300"/>
          </a:xfrm>
        </p:spPr>
      </p:pic>
    </p:spTree>
  </p:cSld>
  <p:clrMapOvr>
    <a:masterClrMapping/>
  </p:clrMapOvr>
  <p:transition xmlns:p14="http://schemas.microsoft.com/office/powerpoint/2010/main">
    <p:newsfla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500"/>
                                        <p:tgtEl>
                                          <p:spTgt spid="30723">
                                            <p:txEl>
                                              <p:pRg st="0" end="0"/>
                                            </p:txEl>
                                          </p:spTgt>
                                        </p:tgtEl>
                                      </p:cBhvr>
                                    </p:animEffect>
                                    <p:anim calcmode="lin" valueType="num">
                                      <p:cBhvr>
                                        <p:cTn id="8"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072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0723">
                                            <p:txEl>
                                              <p:pRg st="2" end="2"/>
                                            </p:txEl>
                                          </p:spTgt>
                                        </p:tgtEl>
                                        <p:attrNameLst>
                                          <p:attrName>style.visibility</p:attrName>
                                        </p:attrNameLst>
                                      </p:cBhvr>
                                      <p:to>
                                        <p:strVal val="visible"/>
                                      </p:to>
                                    </p:set>
                                    <p:animEffect transition="in" filter="fade">
                                      <p:cBhvr>
                                        <p:cTn id="14" dur="500"/>
                                        <p:tgtEl>
                                          <p:spTgt spid="30723">
                                            <p:txEl>
                                              <p:pRg st="2" end="2"/>
                                            </p:txEl>
                                          </p:spTgt>
                                        </p:tgtEl>
                                      </p:cBhvr>
                                    </p:animEffect>
                                    <p:anim calcmode="lin" valueType="num">
                                      <p:cBhvr>
                                        <p:cTn id="15"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0723">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students think of the meanings of the previous quotes</a:t>
            </a:r>
            <a:endParaRPr lang="en-US" dirty="0"/>
          </a:p>
        </p:txBody>
      </p:sp>
      <p:sp>
        <p:nvSpPr>
          <p:cNvPr id="3" name="Text Placeholder 2"/>
          <p:cNvSpPr>
            <a:spLocks noGrp="1"/>
          </p:cNvSpPr>
          <p:nvPr>
            <p:ph type="body" sz="half" idx="1"/>
          </p:nvPr>
        </p:nvSpPr>
        <p:spPr/>
        <p:txBody>
          <a:bodyPr/>
          <a:lstStyle/>
          <a:p>
            <a:endParaRPr lang="en-US"/>
          </a:p>
        </p:txBody>
      </p:sp>
      <p:sp>
        <p:nvSpPr>
          <p:cNvPr id="4" name="Content Placeholder 3"/>
          <p:cNvSpPr>
            <a:spLocks noGrp="1"/>
          </p:cNvSpPr>
          <p:nvPr>
            <p:ph sz="quarter" idx="2"/>
          </p:nvPr>
        </p:nvSpPr>
        <p:spPr/>
        <p:txBody>
          <a:bodyPr/>
          <a:lstStyle/>
          <a:p>
            <a:endParaRPr lang="en-US"/>
          </a:p>
        </p:txBody>
      </p:sp>
      <p:sp>
        <p:nvSpPr>
          <p:cNvPr id="5" name="Content Placeholder 4"/>
          <p:cNvSpPr>
            <a:spLocks noGrp="1"/>
          </p:cNvSpPr>
          <p:nvPr>
            <p:ph sz="quarter" idx="3"/>
          </p:nvPr>
        </p:nvSpPr>
        <p:spPr/>
        <p:txBody>
          <a:bodyPr/>
          <a:lstStyle/>
          <a:p>
            <a:endParaRPr lang="en-US"/>
          </a:p>
        </p:txBody>
      </p:sp>
    </p:spTree>
  </p:cSld>
  <p:clrMapOvr>
    <a:masterClrMapping/>
  </p:clrMapOvr>
  <p:transition xmlns:p14="http://schemas.microsoft.com/office/powerpoint/2010/mai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20" name="Rectangle 12"/>
          <p:cNvSpPr>
            <a:spLocks noGrp="1" noChangeArrowheads="1"/>
          </p:cNvSpPr>
          <p:nvPr>
            <p:ph type="title"/>
          </p:nvPr>
        </p:nvSpPr>
        <p:spPr/>
        <p:txBody>
          <a:bodyPr/>
          <a:lstStyle/>
          <a:p>
            <a:r>
              <a:rPr lang="en-US" dirty="0" smtClean="0"/>
              <a:t>Prejudice</a:t>
            </a:r>
            <a:endParaRPr lang="en-US" dirty="0"/>
          </a:p>
        </p:txBody>
      </p:sp>
      <p:sp>
        <p:nvSpPr>
          <p:cNvPr id="68623" name="Rectangle 15"/>
          <p:cNvSpPr>
            <a:spLocks noGrp="1" noChangeArrowheads="1"/>
          </p:cNvSpPr>
          <p:nvPr>
            <p:ph type="body" sz="half" idx="1"/>
          </p:nvPr>
        </p:nvSpPr>
        <p:spPr>
          <a:xfrm>
            <a:off x="914400" y="1371600"/>
            <a:ext cx="3776662" cy="4895850"/>
          </a:xfrm>
        </p:spPr>
        <p:txBody>
          <a:bodyPr/>
          <a:lstStyle/>
          <a:p>
            <a:pPr>
              <a:lnSpc>
                <a:spcPct val="80000"/>
              </a:lnSpc>
              <a:defRPr/>
            </a:pPr>
            <a:r>
              <a:rPr lang="en-US" sz="2000" b="1" dirty="0" smtClean="0"/>
              <a:t>Widely held, generalized views of a group (majority or minority) and its individual members</a:t>
            </a:r>
          </a:p>
          <a:p>
            <a:pPr>
              <a:lnSpc>
                <a:spcPct val="80000"/>
              </a:lnSpc>
              <a:defRPr/>
            </a:pPr>
            <a:r>
              <a:rPr lang="en-US" sz="2000" b="1" dirty="0" smtClean="0"/>
              <a:t>It is based on insufficient information and on strong emotion, so it can be really difficult to change.</a:t>
            </a:r>
            <a:endParaRPr lang="en-US" sz="2000" b="1" dirty="0"/>
          </a:p>
        </p:txBody>
      </p:sp>
      <p:pic>
        <p:nvPicPr>
          <p:cNvPr id="68626" name="Picture 18" descr="http://www.edweek.org/media/2007/06/05/39fpic-china-zjps-1461-515.jpg"/>
          <p:cNvPicPr>
            <a:picLocks noGrp="1" noChangeAspect="1" noChangeArrowheads="1"/>
          </p:cNvPicPr>
          <p:nvPr>
            <p:ph type="clipArt" sz="half" idx="2"/>
          </p:nvPr>
        </p:nvPicPr>
        <p:blipFill>
          <a:blip r:embed="rId3" cstate="print"/>
          <a:srcRect/>
          <a:stretch>
            <a:fillRect/>
          </a:stretch>
        </p:blipFill>
        <p:spPr bwMode="auto">
          <a:xfrm>
            <a:off x="5029200" y="1066800"/>
            <a:ext cx="3776663" cy="2478664"/>
          </a:xfrm>
          <a:prstGeom prst="rect">
            <a:avLst/>
          </a:prstGeom>
          <a:noFill/>
        </p:spPr>
      </p:pic>
      <p:sp>
        <p:nvSpPr>
          <p:cNvPr id="10" name="TextBox 9"/>
          <p:cNvSpPr txBox="1"/>
          <p:nvPr/>
        </p:nvSpPr>
        <p:spPr>
          <a:xfrm>
            <a:off x="4648200" y="3657600"/>
            <a:ext cx="4247397" cy="3046988"/>
          </a:xfrm>
          <a:prstGeom prst="rect">
            <a:avLst/>
          </a:prstGeom>
          <a:noFill/>
        </p:spPr>
        <p:txBody>
          <a:bodyPr wrap="square" rtlCol="0">
            <a:spAutoFit/>
          </a:bodyPr>
          <a:lstStyle/>
          <a:p>
            <a:r>
              <a:rPr lang="en-US" dirty="0" smtClean="0"/>
              <a:t>What are some prejudices we might have of the picture above?</a:t>
            </a:r>
          </a:p>
          <a:p>
            <a:endParaRPr lang="en-US" dirty="0"/>
          </a:p>
          <a:p>
            <a:r>
              <a:rPr lang="en-US" dirty="0" smtClean="0"/>
              <a:t>What are other examples of prejudices we might have?</a:t>
            </a:r>
          </a:p>
          <a:p>
            <a:endParaRPr lang="en-US" dirty="0"/>
          </a:p>
          <a:p>
            <a:r>
              <a:rPr lang="en-US" dirty="0" smtClean="0"/>
              <a:t>Can you think of prejudices that don’t involve race or ethnicity?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p:txBody>
          <a:bodyPr/>
          <a:lstStyle/>
          <a:p>
            <a:r>
              <a:rPr lang="en-US" sz="1800" dirty="0" smtClean="0"/>
              <a:t>Because of these ideas, Asians kids that aren’t good at math are though to be exceptions.</a:t>
            </a:r>
            <a:endParaRPr lang="en-US" sz="1800" dirty="0"/>
          </a:p>
        </p:txBody>
      </p:sp>
      <p:pic>
        <p:nvPicPr>
          <p:cNvPr id="123906" name="Picture 2" descr="http://youoffendmeyouoffendmyfamily.com/wordpress/wp-content/uploads/2009/08/asian-math-400x320.jpg"/>
          <p:cNvPicPr>
            <a:picLocks noGrp="1" noChangeAspect="1" noChangeArrowheads="1"/>
          </p:cNvPicPr>
          <p:nvPr>
            <p:ph type="pic" idx="1"/>
          </p:nvPr>
        </p:nvPicPr>
        <p:blipFill>
          <a:blip r:embed="rId2" cstate="print"/>
          <a:srcRect t="3125" b="3125"/>
          <a:stretch>
            <a:fillRect/>
          </a:stretch>
        </p:blipFill>
        <p:spPr bwMode="auto">
          <a:xfrm>
            <a:off x="1524000" y="685800"/>
            <a:ext cx="6193367" cy="46450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Text Box 3"/>
          <p:cNvSpPr txBox="1">
            <a:spLocks noChangeArrowheads="1"/>
          </p:cNvSpPr>
          <p:nvPr/>
        </p:nvSpPr>
        <p:spPr bwMode="auto">
          <a:xfrm>
            <a:off x="533400" y="2438400"/>
            <a:ext cx="4495800" cy="579438"/>
          </a:xfrm>
          <a:prstGeom prst="rect">
            <a:avLst/>
          </a:prstGeom>
          <a:noFill/>
          <a:ln w="9525">
            <a:noFill/>
            <a:miter lim="800000"/>
            <a:headEnd/>
            <a:tailEnd/>
          </a:ln>
          <a:effectLst/>
        </p:spPr>
        <p:txBody>
          <a:bodyPr>
            <a:spAutoFit/>
          </a:bodyPr>
          <a:lstStyle/>
          <a:p>
            <a:pPr algn="l">
              <a:spcBef>
                <a:spcPct val="50000"/>
              </a:spcBef>
            </a:pPr>
            <a:endParaRPr lang="en-US" sz="3200">
              <a:latin typeface="Tahoma" pitchFamily="34" charset="0"/>
            </a:endParaRPr>
          </a:p>
        </p:txBody>
      </p:sp>
      <p:sp>
        <p:nvSpPr>
          <p:cNvPr id="69637" name="Text Box 5"/>
          <p:cNvSpPr txBox="1">
            <a:spLocks noChangeArrowheads="1"/>
          </p:cNvSpPr>
          <p:nvPr/>
        </p:nvSpPr>
        <p:spPr bwMode="auto">
          <a:xfrm>
            <a:off x="6705600" y="2667000"/>
            <a:ext cx="184150" cy="457200"/>
          </a:xfrm>
          <a:prstGeom prst="rect">
            <a:avLst/>
          </a:prstGeom>
          <a:noFill/>
          <a:ln w="9525">
            <a:noFill/>
            <a:miter lim="800000"/>
            <a:headEnd/>
            <a:tailEnd/>
          </a:ln>
          <a:effectLst/>
        </p:spPr>
        <p:txBody>
          <a:bodyPr wrap="none">
            <a:spAutoFit/>
          </a:bodyPr>
          <a:lstStyle/>
          <a:p>
            <a:pPr algn="l"/>
            <a:endParaRPr lang="en-US"/>
          </a:p>
        </p:txBody>
      </p:sp>
      <p:sp>
        <p:nvSpPr>
          <p:cNvPr id="69641" name="Rectangle 9"/>
          <p:cNvSpPr>
            <a:spLocks noGrp="1" noChangeArrowheads="1"/>
          </p:cNvSpPr>
          <p:nvPr>
            <p:ph type="title"/>
          </p:nvPr>
        </p:nvSpPr>
        <p:spPr/>
        <p:txBody>
          <a:bodyPr/>
          <a:lstStyle/>
          <a:p>
            <a:r>
              <a:rPr lang="en-US" dirty="0" smtClean="0"/>
              <a:t>Racism</a:t>
            </a:r>
            <a:endParaRPr lang="en-US" dirty="0"/>
          </a:p>
        </p:txBody>
      </p:sp>
      <p:sp>
        <p:nvSpPr>
          <p:cNvPr id="69644" name="Rectangle 12"/>
          <p:cNvSpPr>
            <a:spLocks noGrp="1" noChangeArrowheads="1"/>
          </p:cNvSpPr>
          <p:nvPr>
            <p:ph type="body" sz="half" idx="1"/>
          </p:nvPr>
        </p:nvSpPr>
        <p:spPr/>
        <p:txBody>
          <a:bodyPr/>
          <a:lstStyle/>
          <a:p>
            <a:r>
              <a:rPr lang="en-US" sz="2000" b="1" dirty="0" smtClean="0"/>
              <a:t>When prejudice develops into beliefs &amp; feelings of superiority over a particular group</a:t>
            </a:r>
          </a:p>
          <a:p>
            <a:endParaRPr lang="en-US" sz="2000" dirty="0"/>
          </a:p>
        </p:txBody>
      </p:sp>
      <p:pic>
        <p:nvPicPr>
          <p:cNvPr id="69646" name="Picture 14" descr="http://www.samibia.com/wp/racism.png"/>
          <p:cNvPicPr>
            <a:picLocks noChangeAspect="1" noChangeArrowheads="1"/>
          </p:cNvPicPr>
          <p:nvPr/>
        </p:nvPicPr>
        <p:blipFill>
          <a:blip r:embed="rId3" cstate="print"/>
          <a:srcRect/>
          <a:stretch>
            <a:fillRect/>
          </a:stretch>
        </p:blipFill>
        <p:spPr bwMode="auto">
          <a:xfrm>
            <a:off x="0" y="3486149"/>
            <a:ext cx="3791717" cy="3371851"/>
          </a:xfrm>
          <a:prstGeom prst="rect">
            <a:avLst/>
          </a:prstGeom>
          <a:noFill/>
        </p:spPr>
      </p:pic>
      <p:pic>
        <p:nvPicPr>
          <p:cNvPr id="69648" name="Picture 16" descr="http://images.huffingtonpost.com/2007-09-26-DailyNewsAhmadinejad350.jpg"/>
          <p:cNvPicPr>
            <a:picLocks noGrp="1" noChangeAspect="1" noChangeArrowheads="1"/>
          </p:cNvPicPr>
          <p:nvPr>
            <p:ph type="clipArt" sz="half" idx="2"/>
          </p:nvPr>
        </p:nvPicPr>
        <p:blipFill>
          <a:blip r:embed="rId4" cstate="print"/>
          <a:srcRect/>
          <a:stretch>
            <a:fillRect/>
          </a:stretch>
        </p:blipFill>
        <p:spPr bwMode="auto">
          <a:xfrm>
            <a:off x="6096000" y="0"/>
            <a:ext cx="2667000" cy="3436620"/>
          </a:xfrm>
          <a:prstGeom prst="rect">
            <a:avLst/>
          </a:prstGeom>
          <a:noFill/>
        </p:spPr>
      </p:pic>
      <p:pic>
        <p:nvPicPr>
          <p:cNvPr id="14" name="Picture 8" descr="http://randomfunnypicture.com/wp2/wp-content/uploads/2009/12/racism-cartoon-go-home.jpg"/>
          <p:cNvPicPr>
            <a:picLocks noChangeAspect="1" noChangeArrowheads="1"/>
          </p:cNvPicPr>
          <p:nvPr/>
        </p:nvPicPr>
        <p:blipFill>
          <a:blip r:embed="rId5" cstate="print"/>
          <a:srcRect/>
          <a:stretch>
            <a:fillRect/>
          </a:stretch>
        </p:blipFill>
        <p:spPr bwMode="auto">
          <a:xfrm>
            <a:off x="3905250" y="3733800"/>
            <a:ext cx="5238750" cy="2695576"/>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1066800"/>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smtClean="0"/>
              <a:t>What do you think about these photos?</a:t>
            </a:r>
            <a:br>
              <a:rPr lang="en-US" dirty="0" smtClean="0"/>
            </a:br>
            <a:r>
              <a:rPr lang="en-US" dirty="0"/>
              <a:t/>
            </a:r>
            <a:br>
              <a:rPr lang="en-US" dirty="0"/>
            </a:br>
            <a:r>
              <a:rPr lang="en-US" dirty="0" smtClean="0"/>
              <a:t>What do images like these lead to?</a:t>
            </a:r>
            <a:br>
              <a:rPr lang="en-US" dirty="0" smtClean="0"/>
            </a:br>
            <a:endParaRPr lang="en-US" dirty="0"/>
          </a:p>
        </p:txBody>
      </p:sp>
      <p:pic>
        <p:nvPicPr>
          <p:cNvPr id="124934" name="Picture 6" descr="http://endiscomingblog.com/wp-content/uploads/2009/10/bnp-islam-poster.gif"/>
          <p:cNvPicPr>
            <a:picLocks noGrp="1" noChangeAspect="1" noChangeArrowheads="1"/>
          </p:cNvPicPr>
          <p:nvPr>
            <p:ph type="pic" idx="1"/>
          </p:nvPr>
        </p:nvPicPr>
        <p:blipFill>
          <a:blip r:embed="rId2" cstate="print"/>
          <a:srcRect t="6647" b="6647"/>
          <a:stretch>
            <a:fillRect/>
          </a:stretch>
        </p:blipFill>
        <p:spPr bwMode="auto">
          <a:xfrm>
            <a:off x="152400" y="1371600"/>
            <a:ext cx="4191000" cy="3143250"/>
          </a:xfrm>
          <a:prstGeom prst="rect">
            <a:avLst/>
          </a:prstGeom>
          <a:noFill/>
        </p:spPr>
      </p:pic>
      <p:pic>
        <p:nvPicPr>
          <p:cNvPr id="10" name="Picture 18" descr="Subtle Racism"/>
          <p:cNvPicPr>
            <a:picLocks noChangeAspect="1" noChangeArrowheads="1"/>
          </p:cNvPicPr>
          <p:nvPr/>
        </p:nvPicPr>
        <p:blipFill>
          <a:blip r:embed="rId3" cstate="print"/>
          <a:srcRect/>
          <a:stretch>
            <a:fillRect/>
          </a:stretch>
        </p:blipFill>
        <p:spPr bwMode="auto">
          <a:xfrm>
            <a:off x="4495800" y="1143000"/>
            <a:ext cx="4505325" cy="342138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2" name="Rectangle 8"/>
          <p:cNvSpPr>
            <a:spLocks noGrp="1" noChangeArrowheads="1"/>
          </p:cNvSpPr>
          <p:nvPr>
            <p:ph type="title"/>
          </p:nvPr>
        </p:nvSpPr>
        <p:spPr/>
        <p:txBody>
          <a:bodyPr/>
          <a:lstStyle/>
          <a:p>
            <a:r>
              <a:rPr lang="en-US" dirty="0" smtClean="0"/>
              <a:t>Discrimination</a:t>
            </a:r>
            <a:endParaRPr lang="en-US" dirty="0"/>
          </a:p>
        </p:txBody>
      </p:sp>
      <p:sp>
        <p:nvSpPr>
          <p:cNvPr id="72707" name="Text Box 3"/>
          <p:cNvSpPr txBox="1">
            <a:spLocks noChangeArrowheads="1"/>
          </p:cNvSpPr>
          <p:nvPr/>
        </p:nvSpPr>
        <p:spPr bwMode="auto">
          <a:xfrm>
            <a:off x="457200" y="2971800"/>
            <a:ext cx="4495800" cy="579438"/>
          </a:xfrm>
          <a:prstGeom prst="rect">
            <a:avLst/>
          </a:prstGeom>
          <a:noFill/>
          <a:ln w="9525">
            <a:noFill/>
            <a:miter lim="800000"/>
            <a:headEnd/>
            <a:tailEnd/>
          </a:ln>
          <a:effectLst/>
        </p:spPr>
        <p:txBody>
          <a:bodyPr>
            <a:spAutoFit/>
          </a:bodyPr>
          <a:lstStyle/>
          <a:p>
            <a:pPr algn="l">
              <a:spcBef>
                <a:spcPct val="50000"/>
              </a:spcBef>
            </a:pPr>
            <a:endParaRPr lang="en-US" sz="3200">
              <a:latin typeface="Tahoma" pitchFamily="34" charset="0"/>
            </a:endParaRPr>
          </a:p>
        </p:txBody>
      </p:sp>
      <p:sp>
        <p:nvSpPr>
          <p:cNvPr id="72714" name="Rectangle 10"/>
          <p:cNvSpPr>
            <a:spLocks noGrp="1" noChangeArrowheads="1"/>
          </p:cNvSpPr>
          <p:nvPr>
            <p:ph type="body" sz="half" idx="1"/>
          </p:nvPr>
        </p:nvSpPr>
        <p:spPr/>
        <p:txBody>
          <a:bodyPr/>
          <a:lstStyle/>
          <a:p>
            <a:r>
              <a:rPr lang="en-US" sz="2000" dirty="0" smtClean="0"/>
              <a:t>Treating people differently based on race, ethnicity, religion, or culture</a:t>
            </a:r>
          </a:p>
          <a:p>
            <a:r>
              <a:rPr lang="en-US" sz="2000" dirty="0" smtClean="0"/>
              <a:t>Whereas prejudice and racism are about what people believe, discrimination is about </a:t>
            </a:r>
            <a:r>
              <a:rPr lang="en-US" sz="2000" b="1" i="1" dirty="0" smtClean="0"/>
              <a:t>action</a:t>
            </a:r>
            <a:r>
              <a:rPr lang="en-US" sz="2000" dirty="0" smtClean="0"/>
              <a:t>.</a:t>
            </a:r>
          </a:p>
          <a:p>
            <a:r>
              <a:rPr lang="en-US" sz="2000" dirty="0" smtClean="0"/>
              <a:t>What discriminatory acts are these photos referring to?</a:t>
            </a:r>
            <a:endParaRPr lang="en-US" sz="2000" dirty="0"/>
          </a:p>
        </p:txBody>
      </p:sp>
      <p:pic>
        <p:nvPicPr>
          <p:cNvPr id="8" name="Picture 5" descr="segregation"/>
          <p:cNvPicPr>
            <a:picLocks noChangeAspect="1" noChangeArrowheads="1"/>
          </p:cNvPicPr>
          <p:nvPr/>
        </p:nvPicPr>
        <p:blipFill>
          <a:blip r:embed="rId3" cstate="print"/>
          <a:srcRect/>
          <a:stretch>
            <a:fillRect/>
          </a:stretch>
        </p:blipFill>
        <p:spPr bwMode="auto">
          <a:xfrm>
            <a:off x="5181600" y="228600"/>
            <a:ext cx="3559175" cy="2743200"/>
          </a:xfrm>
          <a:prstGeom prst="rect">
            <a:avLst/>
          </a:prstGeom>
          <a:noFill/>
          <a:ln w="9525">
            <a:noFill/>
            <a:miter lim="800000"/>
            <a:headEnd/>
            <a:tailEnd/>
          </a:ln>
          <a:effectLst/>
        </p:spPr>
      </p:pic>
      <p:pic>
        <p:nvPicPr>
          <p:cNvPr id="72716" name="Picture 12" descr="http://learnsomethingnewtoday.us/wp-content/uploads/2008/04/women.jpg"/>
          <p:cNvPicPr>
            <a:picLocks noGrp="1" noChangeAspect="1" noChangeArrowheads="1"/>
          </p:cNvPicPr>
          <p:nvPr>
            <p:ph type="clipArt" sz="half" idx="2"/>
          </p:nvPr>
        </p:nvPicPr>
        <p:blipFill>
          <a:blip r:embed="rId4" cstate="print"/>
          <a:srcRect/>
          <a:stretch>
            <a:fillRect/>
          </a:stretch>
        </p:blipFill>
        <p:spPr bwMode="auto">
          <a:xfrm>
            <a:off x="5562600" y="2895600"/>
            <a:ext cx="2743200" cy="3936492"/>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esentation for report on country">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Century Schoolbook"/>
        <a:ea typeface=""/>
        <a:cs typeface="Times New Roman"/>
      </a:majorFont>
      <a:minorFont>
        <a:latin typeface="Century Schoolbook"/>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for report on country</Template>
  <TotalTime>151</TotalTime>
  <Words>679</Words>
  <Application>Microsoft Macintosh PowerPoint</Application>
  <PresentationFormat>On-screen Show (4:3)</PresentationFormat>
  <Paragraphs>93</Paragraphs>
  <Slides>19</Slides>
  <Notes>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Presentation for report on country</vt:lpstr>
      <vt:lpstr>3. Theories of Prejudice and Discrimination</vt:lpstr>
      <vt:lpstr>PowerPoint Presentation</vt:lpstr>
      <vt:lpstr>PowerPoint Presentation</vt:lpstr>
      <vt:lpstr>Have students think of the meanings of the previous quotes</vt:lpstr>
      <vt:lpstr>Prejudice</vt:lpstr>
      <vt:lpstr>PowerPoint Presentation</vt:lpstr>
      <vt:lpstr>Racism</vt:lpstr>
      <vt:lpstr>   What do you think about these photos?  What do images like these lead to? </vt:lpstr>
      <vt:lpstr>Discrimination</vt:lpstr>
      <vt:lpstr>3. Theories of Prejudice and Discrimination</vt:lpstr>
      <vt:lpstr>Hate Crime: Mini Quiz (True/False) Write the statements first, then answer.</vt:lpstr>
      <vt:lpstr>Hate Crime: Answers</vt:lpstr>
      <vt:lpstr>Hate Crime</vt:lpstr>
      <vt:lpstr>3. Theories of Prejudice and Discrimination</vt:lpstr>
      <vt:lpstr>Stereotypes</vt:lpstr>
      <vt:lpstr>3. Theories of Prejudice and Discrimination</vt:lpstr>
      <vt:lpstr>Theoretical Perspectives</vt:lpstr>
      <vt:lpstr>Self-fulfilling prophecy</vt:lpstr>
      <vt:lpstr>Review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Theories of Prejudice and Discrimination</dc:title>
  <dc:creator>Susan</dc:creator>
  <cp:lastModifiedBy>Justin Wisdom</cp:lastModifiedBy>
  <cp:revision>24</cp:revision>
  <cp:lastPrinted>1601-01-01T00:00:00Z</cp:lastPrinted>
  <dcterms:created xsi:type="dcterms:W3CDTF">2011-04-03T15:27:02Z</dcterms:created>
  <dcterms:modified xsi:type="dcterms:W3CDTF">2015-03-18T15:05:52Z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TC010183711033</vt:lpwstr>
  </property>
</Properties>
</file>