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70" autoAdjust="0"/>
  </p:normalViewPr>
  <p:slideViewPr>
    <p:cSldViewPr>
      <p:cViewPr varScale="1">
        <p:scale>
          <a:sx n="60" d="100"/>
          <a:sy n="6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A19D8-2F30-4881-8D0D-2A5C48434574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BF9A7-2F9A-4957-801A-1F2D5A8FB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can do a survey to validate or just discuss the merit of this quote.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Watch</a:t>
            </a:r>
            <a:r>
              <a:rPr lang="en-US" baseline="0" dirty="0" smtClean="0"/>
              <a:t> the 30 for 30 about Andres Escobar.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</a:t>
            </a:r>
            <a:r>
              <a:rPr lang="en-US" baseline="0" dirty="0" smtClean="0"/>
              <a:t> about “sportsmanship”.  Is that a gender biased term? Ask for a different term.  Ask what are ex. Of sportsmanship and unsportsmanlike conduct. Which is easier to find, more fun to watch? Does the behavior carry over to real life?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students watch one at least one sporting event and track the number of sportsmanlike instances and non.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Kids</a:t>
            </a:r>
            <a:r>
              <a:rPr lang="en-US" baseline="0" dirty="0" smtClean="0"/>
              <a:t> taking cues from parents at little league games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BECBB1-BCB4-4CFA-B2B6-527CD34E0746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hyperlink" Target="http://www.bls.gov/k12/sports02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youtube.com/watch?v=FZwzsCr8rgU&amp;feature=related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hyperlink" Target="http://www.youtube.com/watch?v=ttkBP2XDZv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youtube.com/watch?v=94XkHoEqJ5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hyperlink" Target="http://www.youtube.com/watch?v=0do5xlE9C_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– theoretical perspectives and sport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15 – Sociology of Sport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Interactionism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94048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Studies showed that kids:</a:t>
            </a:r>
          </a:p>
          <a:p>
            <a:pPr lvl="1"/>
            <a:r>
              <a:rPr lang="en-US" dirty="0" smtClean="0"/>
              <a:t>Many times misinterpreted the messages about values into “masculine” values of dominance, “toughness”, and risky behavior</a:t>
            </a:r>
          </a:p>
          <a:p>
            <a:pPr lvl="2"/>
            <a:r>
              <a:rPr lang="en-US" dirty="0" smtClean="0"/>
              <a:t>Aggressive, risky behavior was called “hustle”, dedication to competition, and desire to win.</a:t>
            </a:r>
          </a:p>
          <a:p>
            <a:pPr lvl="1"/>
            <a:r>
              <a:rPr lang="en-US" dirty="0" smtClean="0"/>
              <a:t>When kids didn’t show this “masculine” behavior, they often scorn their peers and it led to a loss of self-esteem.</a:t>
            </a:r>
          </a:p>
          <a:p>
            <a:pPr lvl="1"/>
            <a:endParaRPr lang="en-US" dirty="0"/>
          </a:p>
        </p:txBody>
      </p:sp>
      <p:pic>
        <p:nvPicPr>
          <p:cNvPr id="6146" name="Picture 2" descr="http://t1.gstatic.com/images?q=tbn:ANd9GcTlU_liUK4TFkI6kdZ8IZzfQVgOcIvX-__PmqxHoxUMBuk3CDxw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1828800" cy="2758191"/>
          </a:xfrm>
          <a:prstGeom prst="rect">
            <a:avLst/>
          </a:prstGeom>
          <a:noFill/>
        </p:spPr>
      </p:pic>
      <p:pic>
        <p:nvPicPr>
          <p:cNvPr id="6150" name="Picture 6" descr="http://t3.gstatic.com/images?q=tbn:ANd9GcT7cvFpEOBxZ_kykCvT0JI84Z7Ox0IukiYX5WQGyJF2Fuc0gH1G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419600"/>
            <a:ext cx="2390775" cy="1914526"/>
          </a:xfrm>
          <a:prstGeom prst="rect">
            <a:avLst/>
          </a:prstGeom>
          <a:noFill/>
        </p:spPr>
      </p:pic>
      <p:pic>
        <p:nvPicPr>
          <p:cNvPr id="6152" name="Picture 8" descr="http://t2.gstatic.com/images?q=tbn:ANd9GcSBG8wWIuyRuvLAkDUw2zx2__evaaAJwQNju-s171cU_ybcUdMQ"/>
          <p:cNvPicPr>
            <a:picLocks noChangeAspect="1" noChangeArrowheads="1"/>
          </p:cNvPicPr>
          <p:nvPr/>
        </p:nvPicPr>
        <p:blipFill>
          <a:blip r:embed="rId5" cstate="print"/>
          <a:srcRect r="11636" b="-546"/>
          <a:stretch>
            <a:fillRect/>
          </a:stretch>
        </p:blipFill>
        <p:spPr bwMode="auto">
          <a:xfrm>
            <a:off x="6524625" y="1447800"/>
            <a:ext cx="231457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Interactionism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Has your self-concept been affected by sports?  Explain the effects from a symbolic interactionist viewpoint.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article on page 510-511 and answer the two questions that follow.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– Thinking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imagine are the four functions of sport?</a:t>
            </a:r>
          </a:p>
          <a:p>
            <a:r>
              <a:rPr lang="en-US" dirty="0" smtClean="0"/>
              <a:t>What are some ways in which sports can have a positive influence for the elite?</a:t>
            </a:r>
          </a:p>
          <a:p>
            <a:r>
              <a:rPr lang="en-US" dirty="0" smtClean="0"/>
              <a:t>What are some important ways we develop our self-concepts from sports and sports symbols?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Stanley </a:t>
            </a:r>
            <a:r>
              <a:rPr lang="en-US" dirty="0" err="1" smtClean="0"/>
              <a:t>Eitzen</a:t>
            </a:r>
            <a:r>
              <a:rPr lang="en-US" dirty="0" smtClean="0"/>
              <a:t> wrote: </a:t>
            </a:r>
          </a:p>
          <a:p>
            <a:pPr lvl="1">
              <a:buNone/>
            </a:pPr>
            <a:r>
              <a:rPr lang="en-US" dirty="0" smtClean="0"/>
              <a:t>“American sport embodies American values – striving for excellence, winning, individual and team competition, and materialism. Parents want their children to participate in sport because participation teaches them basic values of American society and builds character.”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 descr="http://www.mainepuzzles.com/Images/Sports-Puzzles/6157_American_Sports_History_Jigsaw_Puzzle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2057400"/>
            <a:ext cx="4762500" cy="384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4495800" cy="7589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Eitzen’s</a:t>
            </a:r>
            <a:r>
              <a:rPr lang="en-US" dirty="0" smtClean="0"/>
              <a:t> Sports Paradoxes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Social Integration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Fair Play</a:t>
            </a:r>
          </a:p>
          <a:p>
            <a:pPr lvl="1"/>
            <a:r>
              <a:rPr lang="en-US" dirty="0" smtClean="0"/>
              <a:t>Ohio State gave up championship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Physical Fitness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Academics</a:t>
            </a:r>
          </a:p>
          <a:p>
            <a:pPr lvl="1"/>
            <a:r>
              <a:rPr lang="en-US" dirty="0" smtClean="0"/>
              <a:t>Cam Newton was on academic suspension at Florida for cheating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Social Mobility</a:t>
            </a:r>
          </a:p>
          <a:p>
            <a:pPr lvl="1"/>
            <a:r>
              <a:rPr lang="en-US" dirty="0" smtClean="0"/>
              <a:t>In May 2008, average yearly wages for professional athletes were $79,460</a:t>
            </a:r>
          </a:p>
          <a:p>
            <a:pPr lvl="1"/>
            <a:r>
              <a:rPr lang="en-US" dirty="0" smtClean="0"/>
              <a:t>In 2008, about 16,500 held jobs as professional athletes and sports competitors.</a:t>
            </a:r>
          </a:p>
          <a:p>
            <a:pPr lvl="2"/>
            <a:r>
              <a:rPr lang="en-US" dirty="0" smtClean="0"/>
              <a:t>That’s .011% of labor market</a:t>
            </a:r>
          </a:p>
          <a:p>
            <a:pPr lvl="2"/>
            <a:endParaRPr lang="en-US" dirty="0"/>
          </a:p>
        </p:txBody>
      </p:sp>
      <p:pic>
        <p:nvPicPr>
          <p:cNvPr id="16386" name="Picture 2" descr="http://t1.gstatic.com/images?q=tbn:ANd9GcQa8yuKUv2F1v7YaXlYZixRGMBKDrhvkYpdFYEnF4s0PteYyccP-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81000"/>
            <a:ext cx="1485900" cy="2118199"/>
          </a:xfrm>
          <a:prstGeom prst="rect">
            <a:avLst/>
          </a:prstGeom>
          <a:noFill/>
        </p:spPr>
      </p:pic>
      <p:pic>
        <p:nvPicPr>
          <p:cNvPr id="16388" name="Picture 4" descr="http://t3.gstatic.com/images?q=tbn:ANd9GcQBOje2wVlq8iBwXeWkB7AlBd6FYbxkRMjkx087LRkamVPxpD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81000"/>
            <a:ext cx="2143125" cy="2143126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QYqKE5F6jjHY7ujl24Tszv4AEWZ2YgyHoM-XyWLyAAXWBwFML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438400"/>
            <a:ext cx="3751729" cy="2100970"/>
          </a:xfrm>
          <a:prstGeom prst="rect">
            <a:avLst/>
          </a:prstGeom>
          <a:noFill/>
        </p:spPr>
      </p:pic>
      <p:pic>
        <p:nvPicPr>
          <p:cNvPr id="16392" name="Picture 8" descr="http://t1.gstatic.com/images?q=tbn:ANd9GcTEggbaHhZH1S9P_DSWSYP1gt0vPqewrdTsBOwVlJHCda40V3h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4572000"/>
            <a:ext cx="2181225" cy="2095500"/>
          </a:xfrm>
          <a:prstGeom prst="rect">
            <a:avLst/>
          </a:prstGeom>
          <a:noFill/>
        </p:spPr>
      </p:pic>
      <p:pic>
        <p:nvPicPr>
          <p:cNvPr id="16394" name="Picture 10" descr="http://t2.gstatic.com/images?q=tbn:ANd9GcTV_f0ByoRnBllY9GdAqtfyk8SYxHiAnRBUWhI3C5vWzxSWq8AF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91350" y="4572000"/>
            <a:ext cx="2152650" cy="2124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4194048" cy="758952"/>
          </a:xfrm>
        </p:spPr>
        <p:txBody>
          <a:bodyPr/>
          <a:lstStyle/>
          <a:p>
            <a:r>
              <a:rPr lang="en-US" dirty="0" smtClean="0"/>
              <a:t>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/>
              <a:t>1. Sport </a:t>
            </a:r>
            <a:r>
              <a:rPr lang="en-US" dirty="0" smtClean="0"/>
              <a:t>teaches basic values, norms, and beliefs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2. Sport </a:t>
            </a:r>
            <a:r>
              <a:rPr lang="en-US" dirty="0" smtClean="0"/>
              <a:t>promotes a sense of social identification</a:t>
            </a:r>
            <a:endParaRPr lang="en-US" dirty="0"/>
          </a:p>
        </p:txBody>
      </p:sp>
      <p:pic>
        <p:nvPicPr>
          <p:cNvPr id="13314" name="Picture 2" descr="http://t3.gstatic.com/images?q=tbn:ANd9GcRUhGF7_KBOQqc7GykE7emas7gdTNHLUwv3CAv4eQTCO2odGKB0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667000"/>
            <a:ext cx="2381250" cy="1914526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QeafBR0Mz2vFhp3e_CNEMGhelU0IGr22GpH38_7c_pLCCNOe6x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724400"/>
            <a:ext cx="2390775" cy="1914526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ANd9GcRm7Wcib2D2luHUskpZ-cMpEtnmqIUzADLyYYn4_WN9w248X_1kO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267200"/>
            <a:ext cx="2746735" cy="2057400"/>
          </a:xfrm>
          <a:prstGeom prst="rect">
            <a:avLst/>
          </a:prstGeom>
          <a:noFill/>
        </p:spPr>
      </p:pic>
      <p:pic>
        <p:nvPicPr>
          <p:cNvPr id="13320" name="Picture 8" descr="http://t2.gstatic.com/images?q=tbn:ANd9GcR3rtXfJ_dC4hZSnS-bv6mPKEura2pVAkMjQ8YhEIDg9KvtsAUWJ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381000"/>
            <a:ext cx="2857500" cy="1600201"/>
          </a:xfrm>
          <a:prstGeom prst="rect">
            <a:avLst/>
          </a:prstGeom>
          <a:noFill/>
        </p:spPr>
      </p:pic>
      <p:pic>
        <p:nvPicPr>
          <p:cNvPr id="13322" name="Picture 10" descr="http://t3.gstatic.com/images?q=tbn:ANd9GcRs1QPghGOosu6DbRDebAPwDksrDUexEFrSpuNUJLlg7EH2MSM7l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4724400"/>
            <a:ext cx="2600325" cy="1752601"/>
          </a:xfrm>
          <a:prstGeom prst="rect">
            <a:avLst/>
          </a:prstGeom>
          <a:noFill/>
        </p:spPr>
      </p:pic>
      <p:pic>
        <p:nvPicPr>
          <p:cNvPr id="13324" name="Picture 12" descr="http://t3.gstatic.com/images?q=tbn:ANd9GcT-BtJ22veqr1wqgnpMALLC1g5Y2FQxNOizB0xIE-1BKisXTewR4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152400"/>
            <a:ext cx="1800225" cy="254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3. Sport </a:t>
            </a:r>
            <a:r>
              <a:rPr lang="en-US" dirty="0" smtClean="0"/>
              <a:t>offers a safe release of negative aggressive feelings generated by the frustrations, anxieties, and strains of modern life.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Sport </a:t>
            </a:r>
            <a:r>
              <a:rPr lang="en-US" dirty="0" smtClean="0"/>
              <a:t>encourages the development of character.</a:t>
            </a:r>
            <a:endParaRPr lang="en-US" dirty="0"/>
          </a:p>
        </p:txBody>
      </p:sp>
      <p:sp>
        <p:nvSpPr>
          <p:cNvPr id="12294" name="AutoShape 6" descr="data:image/jpg;base64,/9j/4AAQSkZJRgABAQAAAQABAAD/2wBDAAkGBwgHBgkIBwgKCgkLDRYPDQwMDRsUFRAWIB0iIiAdHx8kKDQsJCYxJx8fLT0tMTU3Ojo6Iys/RD84QzQ5Ojf/2wBDAQoKCg0MDRoPDxo3JR8lNzc3Nzc3Nzc3Nzc3Nzc3Nzc3Nzc3Nzc3Nzc3Nzc3Nzc3Nzc3Nzc3Nzc3Nzc3Nzc3Nzf/wAARCACPALUDASIAAhEBAxEB/8QAHAAAAQUBAQEAAAAAAAAAAAAAAgADBAUGAQcI/8QAQRAAAgEDAgQDBAgBCwQDAAAAAQIDAAQRBSEGEjFBEyJRMmFxgQcUkZOhscHRIxUkMzRCRFJUg+HwYnJzonSCkv/EABoBAAIDAQEAAAAAAAAAAAAAAAIDAAEEBQb/xAAlEQACAgICAgMAAgMAAAAAAAAAAQIRAyEEEjFREyJBIzIUYXH/2gAMAwEAAhEDEQA/AMg1zc5x9ZnB/wDM/wC9c+tXI63M5/1n/eiIUuQRQmMH2dq5fZno/jR36zdf5qf75/3rhu7kf3mf75/3rgXtQsOtX2ZHGPocju7gn+s3H3z/AL0Rurn/ADM/3z/vUdBg0bA1VsrpH0PC6uiP61OP9Z/3oRdXQb+tT4/8z/vQqDge+ky4GallvGvQ59auT0ubgfCZ/wB6kadY8Sa47R6DDeXIU4aYysI1P/cSBn51I4W0uPV+ILGwnJEU0mHx/hAJP4CvcZtQ0vRYUtEAjSJcLBEvsjt8PnWjDFNXI5/LyOL6xR43J9GfGvgCa71mODcAIt1IxGfXlGMfOqvUeF+OtFjFw6XGo2nKHElvcPIcdc8uQw29RXrt/wAX6Zcx+ERdqQwIKKM7fBqeXirS0iRJnmgAAQPKmBsO+Ca0doNGFKcdnhdvqM9wniJd3JH9oGZsg+h3qQLu57XNx963716F9InDun3GnvxDp4jSccvitDjlnUkDJxtzA9/TINecxrWPIur8nV4slkjbQ99cucY+sz/et+9B9auj/ep/vn/ekEyaArg4oLNTxrzQjd3Q/vM5/wBZ/wB6A3V0el1P98/70LLvQ8hBqWB0XodF1df5qf75/wB6L63df5qf75/3pkqaLkNS2V0QRurnP9Zn++f964bq5PS5nH+s/wC9CY291LkNSyKMfQQurr/MXH3z/vSpAHG1Kp2ZfWPoekGDkV1dhRzAAKTQtgny9MUA5eQDy5PrSwD1FLY0QFWRjTAA+WiAycVw+2c0cfUVAUrZ1hhgK5L0A/KjfdqB/NIMeuKoZIueDpJrbWkvokZ5LZXdFGME8pGD8yKt9W1p7Wzt551aaZ4udxzeZ2O7ED0zmqnQYEdipm5Qjhiucc2xAPyOK0eoadbTRNbOnNLyGInAwFPWnRl9dnL5Mf5DM6dxDaaiZGS3liCnfmwfyqJqXE+nzM8MSXMki9Si5UftWltNKt7Oyl+rgsCAC5AAYjbb7MVlxoVvJK8rnl5XJO2xGOtUutuwJKXVFvHrAThmXTwT4dzCkihjgBhIAcfEY+yqErympklsY7OBI2zCvMMEZyAcjftgmorb9qrI7Zs4a+jBU+bFI7uaEjEgPaizh6WaxuRcdaAA8wp6Wg22qxcl9gSpBroBrpBzmiqEaOFdhQkHFHmhqAtA4pUMjFSMA0qhVkp/Nsa4V22pw77enSg7VQ+tjXSnIxkiudTRL5TmoVQ1IvLIxPTNEpHlpMpOffXCuw+FQiR04O9IKcg10DNGiktgdqtFXsJm8PlYbYNbGfUIjZyXXNzYQE465I6VjLoYjJHbY4qZqbS2jkROFEsavv0zgGnYlaZh57ppoHU4Jr9EuMXsUbryhVik2X09OvpUTT7mWNxpzeJyqpwZFYEjr3pi7ntLpec6xcwYxlYjt9lVNvdSvqUcdhN4pyQJHG++1MULMUsiS0aW8m/ooY38iLhhnvnOKY7UDwfVZGgZiWU7lurU7y+Ws0/J1+NFKGhlhjelud66wroxQjAJSc474oVU8wBpwjehXYjNWDW7E21cySPnXWO+KWMVQTQsGhxijJoeXJqwWhiZsMMk0qKRS7bjcUqgFEtGyc9qGTIFciIAwa67BtiBVUOuxcy4GfTFcVgxpN7GB86BfKasjY4TQt1okHMafW0mkI8nKPU1AXJJWyMntAe+tbYcG3nMH1CWO3Df2AeZv2FUqWHhoz5yQK9WvoWMxG3lz7R2p+GEZeTBn5Mo/wBTO3XCVjJo8kVnBz3SMJI5JGyzEH2fQZGR09KyGpzLIem42wR0xtXqVsTCAJcAN0PpWa404ZNykmp2CsXG88Sjrjq4A+WR8/WnTx/sTIsnZ/Znj3ENmpuAYvLI3VV2FWXDlnHbSIW9v1O5p+W1uHdcgEY2O3Srzhrh6S/ufM5SFceJKOie4f8AUe320tSb0X8aWzb8NQQXOnXM93bRSRzyABZEDAhRy5395O/uqDecHW99MzWExtebcIwLJ8u4rSGFIII7a3QIFUKiE7KBUywgKqMBuU7ebt7qc8aapgxzTg24s8X1K0ewvrizmZWkgkKMU6Ej0qOeg99XHE1q8vE2qEN0uX8uKqZlMS8xyUHrsawyVSpHVhyE43IAjA3NCD3owwZQR39etCBvQjU7OMPMDXTj1rjj5UlVuU1C7OKC3WiAxRoPKdx1oT1znNQtAkk7DG3WlTcfmyx3yaVQrsw0AzRuuAKbGxpxtwDRA2InbFcAPMNj9lGmGYZ9au+G7ATtNdy45ISFXI6t/sN/nUSsHJPpG2P6Po6KgluhzSHon+HP61MntVRjuuBuADnl+NS8BI8kg43xnf4VW3lyAN25cn2cYxRtI57ySk7YMKCe6ht16ySon2sBXoV7IZLwoAvKSWO2T17Vh+CoVvuI4O6wZmb022H4kV6BLGpkYgZ38zHt7qfhjUbFZpJuiDc6qtvIsDWsrDmRVkyoQMwbHfJ9nfbuKm6ZcMWHjspY7qAPZqpmsLi41X6yl0y2wCc8WO6knPxOcdfltVlIhjwVHKeuOpHvPvp7E6MjxbpWnjWbY2d1bQJdSGOZfEXlhbqWx2GMnG2499aOGKzsrBI9LZDCBhcsDzHuxPc/7VR8c8XTcJWlncR6el011I6+ZyhXABzsN+tWHC2qScU8P22pyQC3a4D4RXLcjK5AwT8PxoOtbRbm2urJNsZX5xJkuhyCat4ZuV1I9iTB+DelMxgeWQgK+OVxUf67awahFp0sypPcBnhQ9W5cE4+R/P0o0C9mE4t5bXjG+UjCylZd/eo/XNQdRgiks2ZV3yCNs96u/pWgW2u9N1M4CSoYGPoy7rn5E/ZWZivknhKKwyV9axZI1OzXGXaBWungykBudBsDjakQVYZ+NFdzrIrFgqZHlwfTY/rTtsoudLaVDl4dz8O9XKNqwsGdwl1ZGf2qMAAYoebOCaWN6QdKw87dfwptjjc9KPBwabbpk1CboCL2T5Wxk9qVOL7IpVC0nQC5Jpzl23oAcU4p5gKsFHMYb5VsLIm04dtFTBabmkf/APRA/ACsvbWz3UyRRjr1Y9FHqfdV7rMnJb28VspMMUYjUnvjvTIL9MnLmqUSDd6sqEo/mU9T0NZnVtZ5SSpKr2GdzVxNYNPC7sCjdSRWOu7KWXVY7JHy0jBQeuM96bDcjHJOtHsv0M2jpoNxqtwMPfTFYs9o0OPxbP2Vdcb8Sx8PC1U2zXLXPP5EkCYC4ySSD3YfjUvR4IbPS7bT7TIgt4liT1wO/wAScmvO/pVunuuJLe1AZmS1RFVRklnZtgB3O1Ok6WicfH8mRKRe3/0irYNYxxaMzyz20c5Q3IBQyZ5V9jc45TnbrTV59JYS/ubaLSI2iilaNZGu8c3KSM+z7qwtnJPPq8N1fM7yQEO5kXBCwpnGO2BGBT/DMOsfWnuNK05r6aJMSKbUTqvN3IPfyn8aD5JPwbVxMcL7fi9np2m8bQXOg6jqdxp8UaWTokaCbnErt0XdRjtn3VXaf9Ijahq9nZfyRFEk0yp4i3OeQE7nHJvWX4q1K8lsNO0u7tYre4jDXN1BDAIv4jkhFKj+0EAP/wBxTPAtk0nF+nWt2gLrcyCRDuNlfI/Aio5S7JJgw42J4pTa3tr/AIi8n+k5hJzLooeMnIxdkEjttyVD+jrSDq/ENzxLevIDDdN4SEkkswJ3Y9QobGKiyWFpq/HjWdpbxRWc18IljiQKoiQ4bAHqqMfnXqj2ltpqRW1jBFbwBsLFEoVQT7hRQbYrkRx44xUVtoqPpP00alwVqCIP4tsouoj703P/AK8w+yvnuw1WeKQDJK+or6a4jmS14d1C6lHOkUDsyj+1sRj55/Gvm+50s2VrDcp5sAeKPj/zFXPq1TMuOE3tfhYGc3I50IGR5s/nVpwxN/ODbufJMCh9MkUGmxW0lizqq7rtSW2eNwYspy7jHUms6f4HJU0xyNd2DbEbEelGTz7fKuRSG653IxMD5wO/vFdyMbUmUXFnWxZVkjo4MhjvtXJBzDYgUl60jQjECFIA70q7k0qgeheEfXrXYxg05zAAVM0S2M+ow5XmWM+Iw9QN/wA8fbVrbAlUU5F3aWaWNosLHM8gBlOB5T/h+X50zcyJznKkRhRnvTV1eeHO7SHoSx95qmvNS58uOnXrtitNUcWUnKVsK+vf43hx+woJJPb3Zqn05MXU2ot1Dfwz7huTRCVpwVUgmQ9fQVKEYSMRJ7IXA+FLlKno2cfFa7M9q0iHmVWA2bcVltR4U1a8+kBdUNqgsY54XR3mUZEag9M53YHtWt4TlWfQ9PnU+1bpn4gAH8RU+7nYHCHetlJowKbhJ0eZ2P0f6yyXInlsUlki8MHxmbJLKXJwvoD69aT/AEb67Dk22oWccjbZjmlX19Fr062RsFj1NG80UT888qIBsCxxQuMVtjP8nK7imeaWn0c6tcX5l1a7t+RwztJDM5fn5fJgkDoQvftU3hbgTW9I1aO/mmsneKOXl5ZHJLsjAZyvq2TWyfWrCNxzT5GeoUn9KqOLeNE06xX+SV8aaTP8UoSkQHcjufTt6+8VLF5sOMuTP6e9FVwhwZf6HrP17U2t28OFlj8KQsS7YBJyoxtzfbWuuQHeJzvh8/YKwvDfHOp3+sxWGpKssU+UUpCEZGxkE+owDnbvmtyCeSPPdjRwcWtC+RHJGf8AJ5Kn6QSY+Cb8A4ysWfnKmfz/ABrx6RFeMo4BUjBFex/SBE0/CepxpufCVsf9rK35Ka8fI3OPjWfkeUa+DTjKyptWaxlaByTGDzDHdf8An5Vb3EuGG6+ySMdqhXduZkyg/iJunv8AdUH6yAvKzefvk7j5UMXYvkYnFkgXD294JFY9DjHrVqrxXEQuI/Zcbgf2W7iqFf5wfK2HG4/3q30UAhol3WXfH+Fx+/T7KOatUK48+mReh0EZ6Un23rpyCcjvSZhjG1ZWdqNDXMeoG1KlkDtilUJRIODtnG+a0nC9sUs7q8YdcRj4dT+JH2Vlg+9b7RVROGrccwy/OSOx8x60zErZn5kqxaMXrKTnywtgA9CAeasvfC7EnIVOGOBy7g1vruFWlYcpxuPXFQrjTC/9GAfQHqTTnZyolJaWhtUHicokIG3p7qfB7n4U5Ja3CtiRCe1AquNuUj3GkSTs62PLj6VFns/ByLDwtpYBz/NwT8SSf1qwvZobWE3E5AUdu5PYD31ntH1u0suF9NV357gW6gxIdx16+lZXiHiGe85jz8sqDESHICknAwO/XrWqWRRiclY3Oey7uuI7+9LosiQwLkYTb/2Oar7zUQeaS6mmmfJGACoyB03/AFNPIlmlmLRJInwoVsuNyOp2796Uxto8mQSSOxB5hGTnG3Yb9K5025u5HUjFQSUKKO8u7aUPIpIjURkJ5QW5genwzv8ACmZ7+3jLJiaPBCFgQcHJXcg7jI6+8VZvcWwyFspMf/GO/wCFRLtrKVP4tq6gDGfCYYG+3T3mgSj6Ybb8pjematDaXq3UMNrPcK3N43hjxRkYOfkfx7V6Bw/xBZa4Vgh5ormPzPG/cHbKnuK8ttfq8N2i206ND5uaMv5gSAP0qUZptH1qGezk8MspkhkG4BGzKfUEVsxZGnX4YuRjUlf6er8U27XOi6hEi8zNA4A9fKa8QDZAI6EbV6vpPGVnqKCC65LW7fChXP8ADb4E/ka8qnCxTSpkcqu6g+oDEfpTM/2SaJwX1bjIbQ5NV2qWEdxIro3JKT5ttiPX40+1yFJ8MHPTJpp58gZGR76Xji07GcnPBx6LY2kUcAVUGwG+e/xq64WUG9BZd+gx79v1qilmAB53yPRe9XGjXS2alpHxnqfd6U9eznE3VYvAvJE6b8wHuIzVZMwxjJznarC+uvrlx4vQEAfZ/wANVlyPMayv+zO3G/jVjoYcoyd8Uq4o8o+FKhGKxxW3qwt9XntbYxANJGCTyjrvVYDuO/vpwEBunTpVxbi7RWSCnHqyRJr0LMG8ysNt6ch1+BjjOCT8KrZYkmHK6gg+tQrrR16wysh64JyKcpp+Tnz4kkvrs10N5HKvlIOc5IO9OJNbxWzk+2zBEz6d6xUMF/a/0MyYPUZNTpb64keESwqfOuVRtienejtMzyxTj+GvjniFv5ME+4iqG7S9uZXlsijAZyGBz8qjrIQQi4VtvJ2Nc0SV0uZVgumjdT543XmXrQf7C/CNaQa54ZlE6QIfMQxOV371bQTanyW6XuqxvHDkoijl5hvnJqsu+Ir6wvZoriGGZc5DEdqftuJg9rcR3Wnq8jJiB05QFPqcjNVOMmh+KUU9In309wwlliuZFIiCoqdOZid/yqU2phVAZ8MFUkbjqKy95c3M0niRZUSQ8hVcAdTv12IzUlrjCYdQSowdvSs0ofVGtTuTLGW8iupShVJiN8FOb9Kau7pmHJ4ixRxxnK5yfjk9Kpb3ih57K3sNPtFt3VT4rg/0h7nHSoUULJE1xfuZJGGQnULWiGDrtmLLm7aSLe21NJ0KEeQdCe9E5QAkkAep7VnoWZ25iACfZHuovrCq4BBPY5pjjuhFuiZfyYITJbB61Wz3oGyk4NWs1i12iyM/hKQPZGTXbbRrONuZ+eVv+s/pRd4ryWuNkkVFnFc3kn8GPI7sdgPnV7BYrGVeZjLIpHX2R8qmxgJGoUAADYAdKHmxkHrmkyyuWkbocWMKb2zqk/Ko8jZkOdtqknbtUW5U+KCD7Q3oEOm3SHlbyj4Uqa8y7KOb40qhabP/2Q=="/>
          <p:cNvSpPr>
            <a:spLocks noChangeAspect="1" noChangeArrowheads="1"/>
          </p:cNvSpPr>
          <p:nvPr/>
        </p:nvSpPr>
        <p:spPr bwMode="auto">
          <a:xfrm>
            <a:off x="76200" y="-552450"/>
            <a:ext cx="1438275" cy="1133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data:image/jpg;base64,/9j/4AAQSkZJRgABAQAAAQABAAD/2wBDAAkGBwgHBgkIBwgKCgkLDRYPDQwMDRsUFRAWIB0iIiAdHx8kKDQsJCYxJx8fLT0tMTU3Ojo6Iys/RD84QzQ5Ojf/2wBDAQoKCg0MDRoPDxo3JR8lNzc3Nzc3Nzc3Nzc3Nzc3Nzc3Nzc3Nzc3Nzc3Nzc3Nzc3Nzc3Nzc3Nzc3Nzc3Nzc3Nzf/wAARCACPALUDASIAAhEBAxEB/8QAHAAAAQUBAQEAAAAAAAAAAAAAAgADBAUGAQcI/8QAQRAAAgEDAgQDBAgBCwQDAAAAAQIDAAQRBSEGEjFBEyJRMmFxgQcUkZOhscHRIxUkMzRCRFJUg+HwYnJzonSCkv/EABoBAAIDAQEAAAAAAAAAAAAAAAIDAAEEBQb/xAAlEQACAgICAgMAAgMAAAAAAAAAAQIRAyEEEjFREyJBIzIUYXH/2gAMAwEAAhEDEQA/AMg1zc5x9ZnB/wDM/wC9c+tXI63M5/1n/eiIUuQRQmMH2dq5fZno/jR36zdf5qf75/3rhu7kf3mf75/3rgXtQsOtX2ZHGPocju7gn+s3H3z/AL0Rurn/ADM/3z/vUdBg0bA1VsrpH0PC6uiP61OP9Z/3oRdXQb+tT4/8z/vQqDge+ky4GallvGvQ59auT0ubgfCZ/wB6kadY8Sa47R6DDeXIU4aYysI1P/cSBn51I4W0uPV+ILGwnJEU0mHx/hAJP4CvcZtQ0vRYUtEAjSJcLBEvsjt8PnWjDFNXI5/LyOL6xR43J9GfGvgCa71mODcAIt1IxGfXlGMfOqvUeF+OtFjFw6XGo2nKHElvcPIcdc8uQw29RXrt/wAX6Zcx+ERdqQwIKKM7fBqeXirS0iRJnmgAAQPKmBsO+Ca0doNGFKcdnhdvqM9wniJd3JH9oGZsg+h3qQLu57XNx963716F9InDun3GnvxDp4jSccvitDjlnUkDJxtzA9/TINecxrWPIur8nV4slkjbQ99cucY+sz/et+9B9auj/ep/vn/ekEyaArg4oLNTxrzQjd3Q/vM5/wBZ/wB6A3V0el1P98/70LLvQ8hBqWB0XodF1df5qf75/wB6L63df5qf75/3pkqaLkNS2V0QRurnP9Zn++f964bq5PS5nH+s/wC9CY291LkNSyKMfQQurr/MXH3z/vSpAHG1Kp2ZfWPoekGDkV1dhRzAAKTQtgny9MUA5eQDy5PrSwD1FLY0QFWRjTAA+WiAycVw+2c0cfUVAUrZ1hhgK5L0A/KjfdqB/NIMeuKoZIueDpJrbWkvokZ5LZXdFGME8pGD8yKt9W1p7Wzt551aaZ4udxzeZ2O7ED0zmqnQYEdipm5Qjhiucc2xAPyOK0eoadbTRNbOnNLyGInAwFPWnRl9dnL5Mf5DM6dxDaaiZGS3liCnfmwfyqJqXE+nzM8MSXMki9Si5UftWltNKt7Oyl+rgsCAC5AAYjbb7MVlxoVvJK8rnl5XJO2xGOtUutuwJKXVFvHrAThmXTwT4dzCkihjgBhIAcfEY+yqErympklsY7OBI2zCvMMEZyAcjftgmorb9qrI7Zs4a+jBU+bFI7uaEjEgPaizh6WaxuRcdaAA8wp6Wg22qxcl9gSpBroBrpBzmiqEaOFdhQkHFHmhqAtA4pUMjFSMA0qhVkp/Nsa4V22pw77enSg7VQ+tjXSnIxkiudTRL5TmoVQ1IvLIxPTNEpHlpMpOffXCuw+FQiR04O9IKcg10DNGiktgdqtFXsJm8PlYbYNbGfUIjZyXXNzYQE465I6VjLoYjJHbY4qZqbS2jkROFEsavv0zgGnYlaZh57ppoHU4Jr9EuMXsUbryhVik2X09OvpUTT7mWNxpzeJyqpwZFYEjr3pi7ntLpec6xcwYxlYjt9lVNvdSvqUcdhN4pyQJHG++1MULMUsiS0aW8m/ooY38iLhhnvnOKY7UDwfVZGgZiWU7lurU7y+Ws0/J1+NFKGhlhjelud66wroxQjAJSc474oVU8wBpwjehXYjNWDW7E21cySPnXWO+KWMVQTQsGhxijJoeXJqwWhiZsMMk0qKRS7bjcUqgFEtGyc9qGTIFciIAwa67BtiBVUOuxcy4GfTFcVgxpN7GB86BfKasjY4TQt1okHMafW0mkI8nKPU1AXJJWyMntAe+tbYcG3nMH1CWO3Df2AeZv2FUqWHhoz5yQK9WvoWMxG3lz7R2p+GEZeTBn5Mo/wBTO3XCVjJo8kVnBz3SMJI5JGyzEH2fQZGR09KyGpzLIem42wR0xtXqVsTCAJcAN0PpWa404ZNykmp2CsXG88Sjrjq4A+WR8/WnTx/sTIsnZ/Znj3ENmpuAYvLI3VV2FWXDlnHbSIW9v1O5p+W1uHdcgEY2O3Srzhrh6S/ufM5SFceJKOie4f8AUe320tSb0X8aWzb8NQQXOnXM93bRSRzyABZEDAhRy5395O/uqDecHW99MzWExtebcIwLJ8u4rSGFIII7a3QIFUKiE7KBUywgKqMBuU7ebt7qc8aapgxzTg24s8X1K0ewvrizmZWkgkKMU6Ej0qOeg99XHE1q8vE2qEN0uX8uKqZlMS8xyUHrsawyVSpHVhyE43IAjA3NCD3owwZQR39etCBvQjU7OMPMDXTj1rjj5UlVuU1C7OKC3WiAxRoPKdx1oT1znNQtAkk7DG3WlTcfmyx3yaVQrsw0AzRuuAKbGxpxtwDRA2InbFcAPMNj9lGmGYZ9au+G7ATtNdy45ISFXI6t/sN/nUSsHJPpG2P6Po6KgluhzSHon+HP61MntVRjuuBuADnl+NS8BI8kg43xnf4VW3lyAN25cn2cYxRtI57ySk7YMKCe6ht16ySon2sBXoV7IZLwoAvKSWO2T17Vh+CoVvuI4O6wZmb022H4kV6BLGpkYgZ38zHt7qfhjUbFZpJuiDc6qtvIsDWsrDmRVkyoQMwbHfJ9nfbuKm6ZcMWHjspY7qAPZqpmsLi41X6yl0y2wCc8WO6knPxOcdfltVlIhjwVHKeuOpHvPvp7E6MjxbpWnjWbY2d1bQJdSGOZfEXlhbqWx2GMnG2499aOGKzsrBI9LZDCBhcsDzHuxPc/7VR8c8XTcJWlncR6el011I6+ZyhXABzsN+tWHC2qScU8P22pyQC3a4D4RXLcjK5AwT8PxoOtbRbm2urJNsZX5xJkuhyCat4ZuV1I9iTB+DelMxgeWQgK+OVxUf67awahFp0sypPcBnhQ9W5cE4+R/P0o0C9mE4t5bXjG+UjCylZd/eo/XNQdRgiks2ZV3yCNs96u/pWgW2u9N1M4CSoYGPoy7rn5E/ZWZivknhKKwyV9axZI1OzXGXaBWungykBudBsDjakQVYZ+NFdzrIrFgqZHlwfTY/rTtsoudLaVDl4dz8O9XKNqwsGdwl1ZGf2qMAAYoebOCaWN6QdKw87dfwptjjc9KPBwabbpk1CboCL2T5Wxk9qVOL7IpVC0nQC5Jpzl23oAcU4p5gKsFHMYb5VsLIm04dtFTBabmkf/APRA/ACsvbWz3UyRRjr1Y9FHqfdV7rMnJb28VspMMUYjUnvjvTIL9MnLmqUSDd6sqEo/mU9T0NZnVtZ5SSpKr2GdzVxNYNPC7sCjdSRWOu7KWXVY7JHy0jBQeuM96bDcjHJOtHsv0M2jpoNxqtwMPfTFYs9o0OPxbP2Vdcb8Sx8PC1U2zXLXPP5EkCYC4ySSD3YfjUvR4IbPS7bT7TIgt4liT1wO/wAScmvO/pVunuuJLe1AZmS1RFVRklnZtgB3O1Ok6WicfH8mRKRe3/0irYNYxxaMzyz20c5Q3IBQyZ5V9jc45TnbrTV59JYS/ubaLSI2iilaNZGu8c3KSM+z7qwtnJPPq8N1fM7yQEO5kXBCwpnGO2BGBT/DMOsfWnuNK05r6aJMSKbUTqvN3IPfyn8aD5JPwbVxMcL7fi9np2m8bQXOg6jqdxp8UaWTokaCbnErt0XdRjtn3VXaf9Ijahq9nZfyRFEk0yp4i3OeQE7nHJvWX4q1K8lsNO0u7tYre4jDXN1BDAIv4jkhFKj+0EAP/wBxTPAtk0nF+nWt2gLrcyCRDuNlfI/Aio5S7JJgw42J4pTa3tr/AIi8n+k5hJzLooeMnIxdkEjttyVD+jrSDq/ENzxLevIDDdN4SEkkswJ3Y9QobGKiyWFpq/HjWdpbxRWc18IljiQKoiQ4bAHqqMfnXqj2ltpqRW1jBFbwBsLFEoVQT7hRQbYrkRx44xUVtoqPpP00alwVqCIP4tsouoj703P/AK8w+yvnuw1WeKQDJK+or6a4jmS14d1C6lHOkUDsyj+1sRj55/Gvm+50s2VrDcp5sAeKPj/zFXPq1TMuOE3tfhYGc3I50IGR5s/nVpwxN/ODbufJMCh9MkUGmxW0lizqq7rtSW2eNwYspy7jHUms6f4HJU0xyNd2DbEbEelGTz7fKuRSG653IxMD5wO/vFdyMbUmUXFnWxZVkjo4MhjvtXJBzDYgUl60jQjECFIA70q7k0qgeheEfXrXYxg05zAAVM0S2M+ow5XmWM+Iw9QN/wA8fbVrbAlUU5F3aWaWNosLHM8gBlOB5T/h+X50zcyJznKkRhRnvTV1eeHO7SHoSx95qmvNS58uOnXrtitNUcWUnKVsK+vf43hx+woJJPb3Zqn05MXU2ot1Dfwz7huTRCVpwVUgmQ9fQVKEYSMRJ7IXA+FLlKno2cfFa7M9q0iHmVWA2bcVltR4U1a8+kBdUNqgsY54XR3mUZEag9M53YHtWt4TlWfQ9PnU+1bpn4gAH8RU+7nYHCHetlJowKbhJ0eZ2P0f6yyXInlsUlki8MHxmbJLKXJwvoD69aT/AEb67Dk22oWccjbZjmlX19Fr062RsFj1NG80UT888qIBsCxxQuMVtjP8nK7imeaWn0c6tcX5l1a7t+RwztJDM5fn5fJgkDoQvftU3hbgTW9I1aO/mmsneKOXl5ZHJLsjAZyvq2TWyfWrCNxzT5GeoUn9KqOLeNE06xX+SV8aaTP8UoSkQHcjufTt6+8VLF5sOMuTP6e9FVwhwZf6HrP17U2t28OFlj8KQsS7YBJyoxtzfbWuuQHeJzvh8/YKwvDfHOp3+sxWGpKssU+UUpCEZGxkE+owDnbvmtyCeSPPdjRwcWtC+RHJGf8AJ5Kn6QSY+Cb8A4ysWfnKmfz/ABrx6RFeMo4BUjBFex/SBE0/CepxpufCVsf9rK35Ka8fI3OPjWfkeUa+DTjKyptWaxlaByTGDzDHdf8An5Vb3EuGG6+ySMdqhXduZkyg/iJunv8AdUH6yAvKzefvk7j5UMXYvkYnFkgXD294JFY9DjHrVqrxXEQuI/Zcbgf2W7iqFf5wfK2HG4/3q30UAhol3WXfH+Fx+/T7KOatUK48+mReh0EZ6Un23rpyCcjvSZhjG1ZWdqNDXMeoG1KlkDtilUJRIODtnG+a0nC9sUs7q8YdcRj4dT+JH2Vlg+9b7RVROGrccwy/OSOx8x60zErZn5kqxaMXrKTnywtgA9CAeasvfC7EnIVOGOBy7g1vruFWlYcpxuPXFQrjTC/9GAfQHqTTnZyolJaWhtUHicokIG3p7qfB7n4U5Ja3CtiRCe1AquNuUj3GkSTs62PLj6VFns/ByLDwtpYBz/NwT8SSf1qwvZobWE3E5AUdu5PYD31ntH1u0suF9NV357gW6gxIdx16+lZXiHiGe85jz8sqDESHICknAwO/XrWqWRRiclY3Oey7uuI7+9LosiQwLkYTb/2Oar7zUQeaS6mmmfJGACoyB03/AFNPIlmlmLRJInwoVsuNyOp2796Uxto8mQSSOxB5hGTnG3Yb9K5025u5HUjFQSUKKO8u7aUPIpIjURkJ5QW5genwzv8ACmZ7+3jLJiaPBCFgQcHJXcg7jI6+8VZvcWwyFspMf/GO/wCFRLtrKVP4tq6gDGfCYYG+3T3mgSj6Ybb8pjematDaXq3UMNrPcK3N43hjxRkYOfkfx7V6Bw/xBZa4Vgh5ormPzPG/cHbKnuK8ttfq8N2i206ND5uaMv5gSAP0qUZptH1qGezk8MspkhkG4BGzKfUEVsxZGnX4YuRjUlf6er8U27XOi6hEi8zNA4A9fKa8QDZAI6EbV6vpPGVnqKCC65LW7fChXP8ADb4E/ka8qnCxTSpkcqu6g+oDEfpTM/2SaJwX1bjIbQ5NV2qWEdxIro3JKT5ttiPX40+1yFJ8MHPTJpp58gZGR76Xji07GcnPBx6LY2kUcAVUGwG+e/xq64WUG9BZd+gx79v1qilmAB53yPRe9XGjXS2alpHxnqfd6U9eznE3VYvAvJE6b8wHuIzVZMwxjJznarC+uvrlx4vQEAfZ/wANVlyPMayv+zO3G/jVjoYcoyd8Uq4o8o+FKhGKxxW3qwt9XntbYxANJGCTyjrvVYDuO/vpwEBunTpVxbi7RWSCnHqyRJr0LMG8ysNt6ch1+BjjOCT8KrZYkmHK6gg+tQrrR16wysh64JyKcpp+Tnz4kkvrs10N5HKvlIOc5IO9OJNbxWzk+2zBEz6d6xUMF/a/0MyYPUZNTpb64keESwqfOuVRtienejtMzyxTj+GvjniFv5ME+4iqG7S9uZXlsijAZyGBz8qjrIQQi4VtvJ2Nc0SV0uZVgumjdT543XmXrQf7C/CNaQa54ZlE6QIfMQxOV371bQTanyW6XuqxvHDkoijl5hvnJqsu+Ir6wvZoriGGZc5DEdqftuJg9rcR3Wnq8jJiB05QFPqcjNVOMmh+KUU9In309wwlliuZFIiCoqdOZid/yqU2phVAZ8MFUkbjqKy95c3M0niRZUSQ8hVcAdTv12IzUlrjCYdQSowdvSs0ofVGtTuTLGW8iupShVJiN8FOb9Kau7pmHJ4ixRxxnK5yfjk9Kpb3ih57K3sNPtFt3VT4rg/0h7nHSoUULJE1xfuZJGGQnULWiGDrtmLLm7aSLe21NJ0KEeQdCe9E5QAkkAep7VnoWZ25iACfZHuovrCq4BBPY5pjjuhFuiZfyYITJbB61Wz3oGyk4NWs1i12iyM/hKQPZGTXbbRrONuZ+eVv+s/pRd4ryWuNkkVFnFc3kn8GPI7sdgPnV7BYrGVeZjLIpHX2R8qmxgJGoUAADYAdKHmxkHrmkyyuWkbocWMKb2zqk/Ko8jZkOdtqknbtUW5U+KCD7Q3oEOm3SHlbyj4Uqa8y7KOb40qhabP/2Q=="/>
          <p:cNvSpPr>
            <a:spLocks noChangeAspect="1" noChangeArrowheads="1"/>
          </p:cNvSpPr>
          <p:nvPr/>
        </p:nvSpPr>
        <p:spPr bwMode="auto">
          <a:xfrm>
            <a:off x="76200" y="-552450"/>
            <a:ext cx="1438275" cy="1133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0" name="Picture 12" descr="http://t0.gstatic.com/images?q=tbn:ANd9GcSMwrxYKF-dp3rccAXIipJ0S7zPBu2q7IpRHEtnINZHEBPUllRZQ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1" y="1066801"/>
            <a:ext cx="2519180" cy="1676400"/>
          </a:xfrm>
          <a:prstGeom prst="rect">
            <a:avLst/>
          </a:prstGeom>
          <a:noFill/>
        </p:spPr>
      </p:pic>
      <p:pic>
        <p:nvPicPr>
          <p:cNvPr id="12302" name="Picture 14" descr="http://t3.gstatic.com/images?q=tbn:ANd9GcTFpz0FcLXq6VNdum7xGUcfTQsNndrX6NOOxHxOFMXgONkR8hjZ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191000"/>
            <a:ext cx="3105364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Dysfunctions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Promotes cheating to win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promotes violence, “enforcers” used.</a:t>
            </a:r>
          </a:p>
        </p:txBody>
      </p:sp>
      <p:pic>
        <p:nvPicPr>
          <p:cNvPr id="5" name="Picture 4" descr="http://t1.gstatic.com/images?q=tbn:ANd9GcTP4qgSx3sj536_W_BK0UIGktk_8mWuP98V81g32r9vwSSKo0PN&amp;t=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657600"/>
            <a:ext cx="2022088" cy="2438401"/>
          </a:xfrm>
          <a:prstGeom prst="rect">
            <a:avLst/>
          </a:prstGeom>
          <a:noFill/>
        </p:spPr>
      </p:pic>
      <p:pic>
        <p:nvPicPr>
          <p:cNvPr id="11266" name="Picture 2" descr="http://t3.gstatic.com/images?q=tbn:ANd9GcRRhl5gjaqv-mDQ5b-YbKQMtGWkW6HjZaorTfU1I2MN8EKWGdZBw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066800"/>
            <a:ext cx="1800225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727448" cy="4572000"/>
          </a:xfrm>
        </p:spPr>
        <p:txBody>
          <a:bodyPr/>
          <a:lstStyle/>
          <a:p>
            <a:r>
              <a:rPr lang="en-US" dirty="0" smtClean="0"/>
              <a:t>Sport does not truly unify people:</a:t>
            </a:r>
          </a:p>
          <a:p>
            <a:pPr lvl="1">
              <a:buNone/>
            </a:pPr>
            <a:r>
              <a:rPr lang="en-US" dirty="0" smtClean="0"/>
              <a:t>“When the game is over, the enthusiasm dies, the solidarity run short, and the disharmony in other relations reasserts itself.  Much as one hour a week cannot answer the religious impulse, one game a week cannot answer the solidarity needs of a racist, sexist, or elitist society” (Young, 1986).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42" name="Picture 2" descr="http://t1.gstatic.com/images?q=tbn:ANd9GcRHs9S6Xe5DS9jocUzwHZ0LUjdjXV6rhNkoDRTxQgSvccNPshz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447800"/>
            <a:ext cx="1952625" cy="2343150"/>
          </a:xfrm>
          <a:prstGeom prst="rect">
            <a:avLst/>
          </a:prstGeom>
          <a:noFill/>
        </p:spPr>
      </p:pic>
      <p:pic>
        <p:nvPicPr>
          <p:cNvPr id="10244" name="Picture 4" descr="http://t2.gstatic.com/images?q=tbn:ANd9GcQbLr59CVU6oQarCqBZYGAVVI5eCcSMS3PZJ9FUZio4MwrSkAqt3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962400"/>
            <a:ext cx="1800225" cy="253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4267200" cy="4800600"/>
          </a:xfrm>
        </p:spPr>
        <p:txBody>
          <a:bodyPr/>
          <a:lstStyle/>
          <a:p>
            <a:r>
              <a:rPr lang="en-US" dirty="0" smtClean="0"/>
              <a:t>Sports building character is a myth</a:t>
            </a:r>
          </a:p>
          <a:p>
            <a:pPr lvl="1"/>
            <a:r>
              <a:rPr lang="en-US" dirty="0" smtClean="0"/>
              <a:t>Media creates glorified images of athletes who believe they are above the normal consequences of society.</a:t>
            </a:r>
          </a:p>
          <a:p>
            <a:pPr lvl="1"/>
            <a:r>
              <a:rPr lang="en-US" dirty="0" smtClean="0"/>
              <a:t>If their team wins, this further elevates their status.</a:t>
            </a:r>
            <a:endParaRPr lang="en-US" dirty="0"/>
          </a:p>
        </p:txBody>
      </p:sp>
      <p:pic>
        <p:nvPicPr>
          <p:cNvPr id="8198" name="Picture 6" descr="http://t1.gstatic.com/images?q=tbn:ANd9GcTIzuK6Jw_7e0Pipd3t7jGxkK9ftsiq81AIK_CMng-Uzrrxe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219200"/>
            <a:ext cx="3336635" cy="2590800"/>
          </a:xfrm>
          <a:prstGeom prst="rect">
            <a:avLst/>
          </a:prstGeom>
          <a:noFill/>
        </p:spPr>
      </p:pic>
      <p:pic>
        <p:nvPicPr>
          <p:cNvPr id="8200" name="Picture 8" descr="http://t3.gstatic.com/images?q=tbn:ANd9GcQH_F832DbowCDoIW0hW4YrhvYzDMEGvdvum33l2RuPVV_IUw4qh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886200"/>
            <a:ext cx="3276600" cy="246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403</TotalTime>
  <Words>555</Words>
  <Application>Microsoft Office PowerPoint</Application>
  <PresentationFormat>On-screen Show (4:3)</PresentationFormat>
  <Paragraphs>67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CH. 15 – Sociology of Sport </vt:lpstr>
      <vt:lpstr>Intro – Thinking Ahead</vt:lpstr>
      <vt:lpstr>Culture and Sport</vt:lpstr>
      <vt:lpstr>Eitzen’s Sports Paradoxes</vt:lpstr>
      <vt:lpstr>Functionalism</vt:lpstr>
      <vt:lpstr>Functionalism</vt:lpstr>
      <vt:lpstr>Social Dysfunctions</vt:lpstr>
      <vt:lpstr>Conflict Theory</vt:lpstr>
      <vt:lpstr>Conflict Theory</vt:lpstr>
      <vt:lpstr>Symbolic Interactionism</vt:lpstr>
      <vt:lpstr>Symbolic Interactionism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15 – Sociology of Sport</dc:title>
  <dc:creator>Susan</dc:creator>
  <cp:lastModifiedBy>McKinney ISD</cp:lastModifiedBy>
  <cp:revision>58</cp:revision>
  <dcterms:created xsi:type="dcterms:W3CDTF">2011-06-18T17:42:37Z</dcterms:created>
  <dcterms:modified xsi:type="dcterms:W3CDTF">2012-05-15T13:15:56Z</dcterms:modified>
</cp:coreProperties>
</file>