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73" r:id="rId4"/>
    <p:sldId id="285" r:id="rId5"/>
    <p:sldId id="258" r:id="rId6"/>
    <p:sldId id="269" r:id="rId7"/>
    <p:sldId id="270" r:id="rId8"/>
    <p:sldId id="271" r:id="rId9"/>
    <p:sldId id="275" r:id="rId10"/>
    <p:sldId id="276" r:id="rId11"/>
    <p:sldId id="277" r:id="rId12"/>
    <p:sldId id="274" r:id="rId13"/>
    <p:sldId id="278" r:id="rId14"/>
    <p:sldId id="280" r:id="rId15"/>
    <p:sldId id="279" r:id="rId16"/>
    <p:sldId id="281" r:id="rId17"/>
    <p:sldId id="286" r:id="rId18"/>
    <p:sldId id="282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23D63-26E8-459A-A304-DBDD3D521F71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DE53F-3518-4EB9-8D69-A78AC25D6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Discuss, but cut it off when the discussion gets heated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53F-3518-4EB9-8D69-A78AC25D66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haven’t already, watch the first 10 or</a:t>
            </a:r>
            <a:r>
              <a:rPr lang="en-US" baseline="0" dirty="0" smtClean="0"/>
              <a:t> 15 minutes of “the gods must be crazy” on </a:t>
            </a:r>
            <a:r>
              <a:rPr lang="en-US" baseline="0" dirty="0" err="1" smtClean="0"/>
              <a:t>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53F-3518-4EB9-8D69-A78AC25D66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</a:t>
            </a:r>
            <a:r>
              <a:rPr lang="en-US" baseline="0" dirty="0" smtClean="0"/>
              <a:t> They are mostly protestant dominated countries. Weber believed that Protestantism developed the spirit of capitalism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the religious</a:t>
            </a:r>
            <a:r>
              <a:rPr lang="en-US" baseline="0" dirty="0" smtClean="0"/>
              <a:t> and secular viewpoints are equally represented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53F-3518-4EB9-8D69-A78AC25D661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the religious</a:t>
            </a:r>
            <a:r>
              <a:rPr lang="en-US" baseline="0" dirty="0" smtClean="0"/>
              <a:t> and secular viewpoints are equally represented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53F-3518-4EB9-8D69-A78AC25D661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3.bp.blogspot.com/_V-NIdiXuEfs/SqqQwVkpbeI/AAAAAAAAA7k/T8BnoL7Z4E0/s400/Blaise+Pascal+French+Philosopher+On+Religious+Conviction+Evil+And+Cheerfulness.jpg&amp;imgrefurl=http://emersonavenger.blogspot.com/2009/09/french-philosopher-blaise-pascal.html&amp;usg=__EKqrAh31BzQ901n_sVgXVkeujME=&amp;h=400&amp;w=367&amp;sz=29&amp;hl=en&amp;start=48&amp;sig2=0NZLMw6MRF1GoyzRSs7fcg&amp;um=1&amp;tbnid=pcV5NWN9cUDPzM:&amp;tbnh=124&amp;tbnw=114&amp;prev=/images?q=Religious+Font&amp;ndsp=21&amp;hl=en&amp;client=firefox-a&amp;rls=org.mozilla:en-US:official&amp;sa=N&amp;start=42&amp;um=1&amp;ei=wAzeStC9G9WPlAfoht3jAw" TargetMode="Externa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hyperlink" Target="http://www.youtube.com/watch?v=WnCZxLvYXI8" TargetMode="External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14 - Religion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Theoretical Perspectives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extLst/>
          </a:lstStyle>
          <a:p>
            <a:r>
              <a:rPr lang="en-US" dirty="0" smtClean="0"/>
              <a:t>Conflict Theory and Religion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0" y="1524000"/>
            <a:ext cx="5181600" cy="4953000"/>
          </a:xfrm>
        </p:spPr>
        <p:txBody>
          <a:bodyPr/>
          <a:lstStyle/>
          <a:p>
            <a:r>
              <a:rPr lang="en-US" dirty="0" smtClean="0"/>
              <a:t>Weber believed that religion sometimes </a:t>
            </a:r>
            <a:r>
              <a:rPr lang="en-US" i="1" dirty="0" smtClean="0"/>
              <a:t>promotes</a:t>
            </a:r>
            <a:r>
              <a:rPr lang="en-US" dirty="0" smtClean="0"/>
              <a:t> social change.</a:t>
            </a:r>
          </a:p>
          <a:p>
            <a:pPr lvl="1"/>
            <a:r>
              <a:rPr lang="en-US" dirty="0" smtClean="0"/>
              <a:t>Name some of the riches countries and where are they mostly located</a:t>
            </a:r>
          </a:p>
        </p:txBody>
      </p:sp>
      <p:pic>
        <p:nvPicPr>
          <p:cNvPr id="9" name="Content Placeholder 7" descr="max_web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3124200" cy="4351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96000"/>
            <a:ext cx="261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Weber (Germany)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extLst/>
          </a:lstStyle>
          <a:p>
            <a:r>
              <a:rPr lang="en-US" dirty="0" smtClean="0"/>
              <a:t>Conflict Theory and Religion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5943600"/>
            <a:ext cx="8686800" cy="5334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Weber wondered why these countries developed and the others did not.</a:t>
            </a:r>
          </a:p>
          <a:p>
            <a:r>
              <a:rPr lang="en-US" sz="1600" dirty="0" smtClean="0"/>
              <a:t>Why do think they did?  What do most of these countries have in common?</a:t>
            </a:r>
          </a:p>
        </p:txBody>
      </p:sp>
      <p:pic>
        <p:nvPicPr>
          <p:cNvPr id="8" name="Content Placeholder 7" descr="countries wealth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504878" cy="4191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Theory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Protestant Ethic</a:t>
            </a:r>
          </a:p>
          <a:p>
            <a:pPr lvl="1"/>
            <a:r>
              <a:rPr lang="en-US" dirty="0" smtClean="0"/>
              <a:t>Stresses hard work, thrift, and self-discipline</a:t>
            </a:r>
          </a:p>
          <a:p>
            <a:pPr lvl="1"/>
            <a:r>
              <a:rPr lang="en-US" dirty="0" smtClean="0"/>
              <a:t>Calvinism</a:t>
            </a:r>
          </a:p>
          <a:p>
            <a:pPr lvl="2"/>
            <a:r>
              <a:rPr lang="en-US" dirty="0" smtClean="0"/>
              <a:t>God rewards people in this world; if your rich, then you’re a chosen one.</a:t>
            </a:r>
          </a:p>
          <a:p>
            <a:pPr lvl="2"/>
            <a:r>
              <a:rPr lang="en-US" dirty="0" smtClean="0"/>
              <a:t>Beyond necessity consumption is sinful. So , what do are you supposed do with all of your profits?</a:t>
            </a:r>
          </a:p>
          <a:p>
            <a:pPr lvl="3"/>
            <a:r>
              <a:rPr lang="en-US" dirty="0" smtClean="0"/>
              <a:t>Leave inheritance? – wrong.  That’s personal, and your kids need to know if they are chosen by God. </a:t>
            </a:r>
          </a:p>
          <a:p>
            <a:pPr lvl="3"/>
            <a:r>
              <a:rPr lang="en-US" dirty="0" smtClean="0"/>
              <a:t>Answer: Reinvest!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1" y="480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the bullets on the left lead to the spirit of making as much money as you can?</a:t>
            </a:r>
            <a:endParaRPr lang="en-US" dirty="0"/>
          </a:p>
        </p:txBody>
      </p:sp>
      <p:pic>
        <p:nvPicPr>
          <p:cNvPr id="11266" name="Picture 2" descr="http://images.google.com/url?source=imgres&amp;ct=img&amp;q=http://spurgeon.files.wordpress.com/2007/01/01spurgeoncalvin1.jpg&amp;sa=X&amp;ei=hOXNTZCRL8fSgQfH0dGoDA&amp;ved=0CAQQ8wc4Aw&amp;usg=AFQjCNENMF6y9yW8qVygpkjhBx7R68aH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2324100" cy="276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Theory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257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Spirit of Capitalism</a:t>
            </a:r>
            <a:endParaRPr lang="en-US" dirty="0" smtClean="0"/>
          </a:p>
          <a:p>
            <a:pPr lvl="1"/>
            <a:r>
              <a:rPr lang="en-US" dirty="0" smtClean="0"/>
              <a:t>Reinvest money rather than spend</a:t>
            </a:r>
          </a:p>
          <a:p>
            <a:pPr lvl="1"/>
            <a:r>
              <a:rPr lang="en-US" dirty="0" smtClean="0"/>
              <a:t>The religious values led to economic prosperity which led to power</a:t>
            </a:r>
          </a:p>
          <a:p>
            <a:pPr lvl="1"/>
            <a:r>
              <a:rPr lang="en-US" dirty="0" smtClean="0"/>
              <a:t>Ben Franklin’s father was a Calvinist.  Recognize these sayings?</a:t>
            </a:r>
          </a:p>
          <a:p>
            <a:pPr lvl="2"/>
            <a:r>
              <a:rPr lang="en-US" dirty="0" smtClean="0"/>
              <a:t>A life of leisure and a life of laziness are two things. There will be sleeping enough in the grave. </a:t>
            </a:r>
          </a:p>
          <a:p>
            <a:pPr lvl="2"/>
            <a:r>
              <a:rPr lang="en-US" dirty="0" smtClean="0"/>
              <a:t>A penny saved is a penny earned.</a:t>
            </a:r>
          </a:p>
          <a:p>
            <a:pPr lvl="2"/>
            <a:r>
              <a:rPr lang="en-US" dirty="0" smtClean="0"/>
              <a:t>Early to bed early to rise makes a man healthy, wealthy, and wise.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10242" name="Picture 2" descr="http://t3.gstatic.com/images?q=tbn:ANd9GcQ4vKB4DJrYY_1ynMsxMv_GVJCcYumE54hHQSDaih00vGGWsnCb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0"/>
            <a:ext cx="1800225" cy="2533651"/>
          </a:xfrm>
          <a:prstGeom prst="rect">
            <a:avLst/>
          </a:prstGeom>
          <a:noFill/>
        </p:spPr>
      </p:pic>
      <p:pic>
        <p:nvPicPr>
          <p:cNvPr id="10244" name="Picture 4" descr="http://images.google.com/url?source=imgres&amp;ct=img&amp;q=http://blog.amlex.com/wp-content/uploads/2010/04/Benjamin-Franklin.jpg&amp;sa=X&amp;ei=RejNTZCxA8vdgQf-48ChDA&amp;ved=0CAQQ8wc4Dg&amp;usg=AFQjCNEVQwounZcXqhk_rnn7KNbQA_Ew3Q"/>
          <p:cNvPicPr>
            <a:picLocks noChangeAspect="1" noChangeArrowheads="1"/>
          </p:cNvPicPr>
          <p:nvPr/>
        </p:nvPicPr>
        <p:blipFill>
          <a:blip r:embed="rId3" cstate="print"/>
          <a:srcRect l="2273" t="5122" r="2273" b="2688"/>
          <a:stretch>
            <a:fillRect/>
          </a:stretch>
        </p:blipFill>
        <p:spPr bwMode="auto">
          <a:xfrm>
            <a:off x="5638800" y="4572000"/>
            <a:ext cx="32004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extLst/>
          </a:lstStyle>
          <a:p>
            <a:r>
              <a:rPr lang="en-US" dirty="0" smtClean="0"/>
              <a:t>Conflict Theory and Religion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077200" cy="4526280"/>
          </a:xfrm>
        </p:spPr>
        <p:txBody>
          <a:bodyPr/>
          <a:lstStyle/>
          <a:p>
            <a:r>
              <a:rPr lang="en-US" dirty="0" smtClean="0"/>
              <a:t>Do you think the work ethic in the United States is disappearing or changing?</a:t>
            </a:r>
          </a:p>
          <a:p>
            <a:r>
              <a:rPr lang="en-US" dirty="0" smtClean="0"/>
              <a:t>What are the pros and cons of having a strong Protestant work ethic in a person’s career?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Symbolic Interactionism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038600" cy="4830763"/>
          </a:xfrm>
        </p:spPr>
        <p:txBody>
          <a:bodyPr/>
          <a:lstStyle/>
          <a:p>
            <a:r>
              <a:rPr lang="en-US" dirty="0" smtClean="0"/>
              <a:t>Symbolic meanings are used to guide everyday social interaction.</a:t>
            </a:r>
          </a:p>
          <a:p>
            <a:pPr lvl="1"/>
            <a:r>
              <a:rPr lang="en-US" dirty="0" smtClean="0"/>
              <a:t>Beliefs, rituals, and ideals tells people the difference between the sacred and profane</a:t>
            </a:r>
          </a:p>
          <a:p>
            <a:pPr lvl="1"/>
            <a:endParaRPr lang="en-US" dirty="0" smtClean="0"/>
          </a:p>
        </p:txBody>
      </p:sp>
      <p:pic>
        <p:nvPicPr>
          <p:cNvPr id="7170" name="Picture 2" descr="http://images.google.com/url?source=imgres&amp;ct=img&amp;q=http://www.radiuschurch.org/storage/cristiano-ronaldo-picture-4b.jpg%3F__SQUARESPACE_CACHEVERSION%3D1274885241499&amp;sa=X&amp;ei=SenNTeTrIMvogQft4qmmDA&amp;ved=0CAQQ8wc4Dg&amp;usg=AFQjCNH_Ft05CKHrWFlsCMrs40KIvjB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1676400" cy="2483556"/>
          </a:xfrm>
          <a:prstGeom prst="rect">
            <a:avLst/>
          </a:prstGeom>
          <a:noFill/>
        </p:spPr>
      </p:pic>
      <p:pic>
        <p:nvPicPr>
          <p:cNvPr id="7172" name="Picture 4" descr="http://images.google.com/url?source=imgres&amp;ct=img&amp;q=http://cdn.guyism.com/wp-content/uploads/praying-after-touchdown.jpg&amp;sa=X&amp;ei=qunNTd7eIYLLgQeS4JHHDA&amp;ved=0CAQQ8wc4Cw&amp;usg=AFQjCNEuuyU8wUAo46yl6i-e1rCwnwts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038600"/>
            <a:ext cx="2162175" cy="25552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1" y="21336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are these two pictures similar and different?  How do you know?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Symbolic Interactionism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3962400" cy="47545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does the expression “there’s no atheists in foxholes” mean?  What does it tell us about religion?</a:t>
            </a:r>
          </a:p>
          <a:p>
            <a:endParaRPr lang="en-US" sz="2800" dirty="0" smtClean="0"/>
          </a:p>
          <a:p>
            <a:r>
              <a:rPr lang="en-US" sz="2800" dirty="0" smtClean="0"/>
              <a:t>Why do terrorists perform suicide bombings “cheerfully”?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146" name="Picture 2" descr="Blaise Pasc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5105400" cy="534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Symbolic Interactionism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Do you think a “foxhole conversion” is legitimate? Why or why not?</a:t>
            </a:r>
          </a:p>
          <a:p>
            <a:r>
              <a:rPr lang="en-US" sz="3000" dirty="0" smtClean="0"/>
              <a:t>What do you think about sacrificing one’s life for a religious cause?</a:t>
            </a:r>
            <a:endParaRPr lang="en-US" sz="2800" dirty="0" smtClean="0"/>
          </a:p>
          <a:p>
            <a:r>
              <a:rPr lang="en-US" sz="3100" dirty="0" smtClean="0"/>
              <a:t>Why would a society encourage this behavior?</a:t>
            </a:r>
          </a:p>
          <a:p>
            <a:r>
              <a:rPr lang="en-US" sz="3100" dirty="0" smtClean="0"/>
              <a:t>How would society benefit from the loss of one of its members in </a:t>
            </a:r>
            <a:r>
              <a:rPr lang="en-US" sz="3100" smtClean="0"/>
              <a:t>that way?</a:t>
            </a:r>
            <a:endParaRPr lang="en-US" sz="3100" dirty="0" smtClean="0"/>
          </a:p>
        </p:txBody>
      </p:sp>
      <p:pic>
        <p:nvPicPr>
          <p:cNvPr id="41986" name="Picture 2" descr="http://images.google.com/url?source=imgres&amp;ct=img&amp;q=http://livingwithmormons.com/wp-content/uploads/2009/10/atheists_in_foxholes.jpg&amp;sa=X&amp;ei=eurNTcvHKMnUgQfSwci9DA&amp;ved=0CAQQ8wc4AQ&amp;usg=AFQjCNH5XceSP2IyEVQwy5ud08Ckznez8w"/>
          <p:cNvPicPr>
            <a:picLocks noChangeAspect="1" noChangeArrowheads="1"/>
          </p:cNvPicPr>
          <p:nvPr/>
        </p:nvPicPr>
        <p:blipFill>
          <a:blip r:embed="rId2" cstate="print"/>
          <a:srcRect l="9271" t="25000" r="7285"/>
          <a:stretch>
            <a:fillRect/>
          </a:stretch>
        </p:blipFill>
        <p:spPr bwMode="auto">
          <a:xfrm>
            <a:off x="4876800" y="1447800"/>
            <a:ext cx="3619500" cy="2413000"/>
          </a:xfrm>
          <a:prstGeom prst="rect">
            <a:avLst/>
          </a:prstGeom>
          <a:noFill/>
        </p:spPr>
      </p:pic>
      <p:pic>
        <p:nvPicPr>
          <p:cNvPr id="41988" name="Picture 4" descr="http://images.google.com/url?source=imgres&amp;ct=img&amp;q=http://i43.tower.com/images/mm111726067/no-atheists-in-foxholes-reflections-prayers-from-front-patrick-mclaughlin-hardcover-cover-art.jpg&amp;sa=X&amp;ei=verNTe_2MdLpgQePhKTLDA&amp;ved=0CAQQ8wc4Ew&amp;usg=AFQjCNFwqHQZ-qPFaBaJJaSLKfyV7AqOqw"/>
          <p:cNvPicPr>
            <a:picLocks noChangeAspect="1" noChangeArrowheads="1"/>
          </p:cNvPicPr>
          <p:nvPr/>
        </p:nvPicPr>
        <p:blipFill>
          <a:blip r:embed="rId3" cstate="print"/>
          <a:srcRect t="8795"/>
          <a:stretch>
            <a:fillRect/>
          </a:stretch>
        </p:blipFill>
        <p:spPr bwMode="auto">
          <a:xfrm>
            <a:off x="5791200" y="40386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Activity/Debate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 474 and answer the question at the bottom of the page.</a:t>
            </a:r>
          </a:p>
          <a:p>
            <a:endParaRPr lang="en-US" dirty="0" smtClean="0"/>
          </a:p>
          <a:p>
            <a:r>
              <a:rPr lang="en-US" dirty="0" smtClean="0"/>
              <a:t>What does cloning look like?</a:t>
            </a:r>
          </a:p>
          <a:p>
            <a:pPr lvl="1"/>
            <a:r>
              <a:rPr lang="en-US" dirty="0" smtClean="0"/>
              <a:t>No mad scientists creating “baby farms”</a:t>
            </a:r>
          </a:p>
          <a:p>
            <a:pPr lvl="1"/>
            <a:r>
              <a:rPr lang="en-US" dirty="0" smtClean="0"/>
              <a:t>Involves prodding immature cells to grow into specialized cells (blood, liver, brain, etc…) .</a:t>
            </a:r>
          </a:p>
          <a:p>
            <a:pPr lvl="2"/>
            <a:r>
              <a:rPr lang="en-US" dirty="0" smtClean="0"/>
              <a:t>i.e. growing cells to replace damaged heart muscle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Activity/Debate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Debate: What is the effect of cloning on society?  Is it good or bad?  Why?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114800" cy="5257800"/>
          </a:xfrm>
        </p:spPr>
        <p:txBody>
          <a:bodyPr>
            <a:normAutofit fontScale="77500" lnSpcReduction="20000"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dirty="0" smtClean="0"/>
              <a:t>Who goes to church?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 smtClean="0"/>
              <a:t>What groups of people go to church?</a:t>
            </a:r>
          </a:p>
          <a:p>
            <a:pPr marL="577850" indent="-514350">
              <a:buNone/>
            </a:pPr>
            <a:endParaRPr lang="en-US" dirty="0" smtClean="0"/>
          </a:p>
          <a:p>
            <a:pPr marL="577850" indent="-514350">
              <a:buNone/>
            </a:pPr>
            <a:r>
              <a:rPr lang="en-US" dirty="0" smtClean="0"/>
              <a:t>A: If you said mostly older people and families, you are correct.</a:t>
            </a:r>
          </a:p>
          <a:p>
            <a:pPr marL="925830" lvl="1" indent="-514350"/>
            <a:r>
              <a:rPr lang="en-US" dirty="0" smtClean="0"/>
              <a:t>Studies show that there is a strong correlation between people that fit cultural values and attending church.  </a:t>
            </a:r>
          </a:p>
          <a:p>
            <a:pPr marL="577850" indent="-514350"/>
            <a:r>
              <a:rPr lang="en-US" dirty="0" smtClean="0"/>
              <a:t>Who does that leave out?</a:t>
            </a:r>
          </a:p>
          <a:p>
            <a:pPr marL="925830" lvl="1" indent="-514350"/>
            <a:r>
              <a:rPr lang="en-US" dirty="0" smtClean="0"/>
              <a:t>Teens, divorcees, and gays/lesbians are least likely to attend church</a:t>
            </a:r>
          </a:p>
        </p:txBody>
      </p:sp>
      <p:pic>
        <p:nvPicPr>
          <p:cNvPr id="10242" name="Picture 2" descr="http://www.surfnetparents.com/images/piercingpur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1905000" cy="2414323"/>
          </a:xfrm>
          <a:prstGeom prst="rect">
            <a:avLst/>
          </a:prstGeom>
          <a:noFill/>
        </p:spPr>
      </p:pic>
      <p:pic>
        <p:nvPicPr>
          <p:cNvPr id="10244" name="Picture 4" descr="http://www.hbcministries.com/userFiles/710/pic710_zdaan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2210844" cy="2286000"/>
          </a:xfrm>
          <a:prstGeom prst="rect">
            <a:avLst/>
          </a:prstGeom>
          <a:noFill/>
        </p:spPr>
      </p:pic>
      <p:pic>
        <p:nvPicPr>
          <p:cNvPr id="10246" name="Picture 6" descr="http://4.bp.blogspot.com/_Ony5ZKiqIuc/TPan3hIyW7I/AAAAAAAAAJY/LbrcQfzWTU4/s1600/Churchlady02+cop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447800"/>
            <a:ext cx="2095500" cy="2466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39000" y="4114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picture above to see video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 and Religion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Before thinking too much about how a religion functions, try to think of ways in which a religion can be </a:t>
            </a:r>
            <a:r>
              <a:rPr lang="en-US" i="1" dirty="0" smtClean="0"/>
              <a:t>dysfunctional</a:t>
            </a:r>
            <a:r>
              <a:rPr lang="en-US" dirty="0" smtClean="0"/>
              <a:t> for a society.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 and Religion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Dysfunctions:</a:t>
            </a:r>
          </a:p>
          <a:p>
            <a:pPr lvl="1"/>
            <a:r>
              <a:rPr lang="en-US" dirty="0" smtClean="0"/>
              <a:t>Prevents progress</a:t>
            </a:r>
          </a:p>
          <a:p>
            <a:pPr lvl="1"/>
            <a:r>
              <a:rPr lang="en-US" dirty="0" smtClean="0"/>
              <a:t>Promotes inequality</a:t>
            </a:r>
          </a:p>
          <a:p>
            <a:pPr lvl="1"/>
            <a:r>
              <a:rPr lang="en-US" dirty="0" smtClean="0"/>
              <a:t>Stifles new thoughts or ideas</a:t>
            </a:r>
          </a:p>
          <a:p>
            <a:pPr lvl="1"/>
            <a:r>
              <a:rPr lang="en-US" dirty="0" smtClean="0"/>
              <a:t>Creates war and other conflicts</a:t>
            </a:r>
          </a:p>
          <a:p>
            <a:r>
              <a:rPr lang="en-US" dirty="0" smtClean="0"/>
              <a:t>Can you think of any real life examples of these?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images.google.com/url?source=imgres&amp;ct=img&amp;q=http://willlukang.files.wordpress.com/2011/04/future.jpg&amp;sa=X&amp;ei=Z9bNTaj5JeX50gGqiKHgDQ&amp;ved=0CAQQ8wc4Bg&amp;usg=AFQjCNHWbWdgDvJdumt9lbydy1gY26F2rg"/>
          <p:cNvPicPr>
            <a:picLocks noChangeAspect="1" noChangeArrowheads="1"/>
          </p:cNvPicPr>
          <p:nvPr/>
        </p:nvPicPr>
        <p:blipFill>
          <a:blip r:embed="rId2" cstate="print"/>
          <a:srcRect r="21244" b="25000"/>
          <a:stretch>
            <a:fillRect/>
          </a:stretch>
        </p:blipFill>
        <p:spPr bwMode="auto">
          <a:xfrm>
            <a:off x="4495800" y="1524000"/>
            <a:ext cx="2648364" cy="1600200"/>
          </a:xfrm>
          <a:prstGeom prst="rect">
            <a:avLst/>
          </a:prstGeom>
          <a:noFill/>
        </p:spPr>
      </p:pic>
      <p:pic>
        <p:nvPicPr>
          <p:cNvPr id="1028" name="Picture 4" descr="http://images.google.com/url?source=imgres&amp;ct=img&amp;q=http://1.bp.blogspot.com/_ckWrFNiurfA/R1GKlrRzzkI/AAAAAAAAAJ0/CLdJdJWRKvA/s1600-R/inequality_flyer.gif&amp;sa=X&amp;ei=9dbNTcmtNOjz0gG7lfHmDQ&amp;ved=0CAQQ8wc4Aw&amp;usg=AFQjCNHsPJAZrVyYlsWk9oIHuPBTeF1V7A"/>
          <p:cNvPicPr>
            <a:picLocks noChangeAspect="1" noChangeArrowheads="1"/>
          </p:cNvPicPr>
          <p:nvPr/>
        </p:nvPicPr>
        <p:blipFill>
          <a:blip r:embed="rId3" cstate="print"/>
          <a:srcRect r="-30" b="19192"/>
          <a:stretch>
            <a:fillRect/>
          </a:stretch>
        </p:blipFill>
        <p:spPr bwMode="auto">
          <a:xfrm>
            <a:off x="4876800" y="3886200"/>
            <a:ext cx="3962400" cy="762000"/>
          </a:xfrm>
          <a:prstGeom prst="rect">
            <a:avLst/>
          </a:prstGeom>
          <a:noFill/>
        </p:spPr>
      </p:pic>
      <p:pic>
        <p:nvPicPr>
          <p:cNvPr id="1030" name="Picture 6" descr="http://images.google.com/url?source=imgres&amp;ct=img&amp;q=http://www.famousquotesabout.com/quoteImage/313/unimaginative-quotes.jpg&amp;sa=X&amp;ei=0djNTdzIFMmJ0QH-jMWXDg&amp;ved=0CAQQ8wc4Dw&amp;usg=AFQjCNE_scyVV6_SRzDVOL9MYQb1HXIofQ"/>
          <p:cNvPicPr>
            <a:picLocks noChangeAspect="1" noChangeArrowheads="1"/>
          </p:cNvPicPr>
          <p:nvPr/>
        </p:nvPicPr>
        <p:blipFill>
          <a:blip r:embed="rId4" cstate="print"/>
          <a:srcRect l="-2000" t="21333" b="22667"/>
          <a:stretch>
            <a:fillRect/>
          </a:stretch>
        </p:blipFill>
        <p:spPr bwMode="auto">
          <a:xfrm>
            <a:off x="4800600" y="4953000"/>
            <a:ext cx="3886200" cy="1600200"/>
          </a:xfrm>
          <a:prstGeom prst="rect">
            <a:avLst/>
          </a:prstGeom>
          <a:noFill/>
        </p:spPr>
      </p:pic>
      <p:pic>
        <p:nvPicPr>
          <p:cNvPr id="1032" name="Picture 8" descr="http://images.google.com/url?source=imgres&amp;ct=img&amp;q=http://www.makinggoodsoftware.com/wp-content/uploads/2009/09/Crusades.jpg&amp;sa=X&amp;ei=iNnNTYGQG-XV0QG4v_GgDg&amp;ved=0CAQQ8wc4DA&amp;usg=AFQjCNHaHce1YbDaw8LQe38etsmN4aPOc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0"/>
            <a:ext cx="1649349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 and Religion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3733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Religions date back 50,000 years.  </a:t>
            </a:r>
          </a:p>
          <a:p>
            <a:pPr lvl="1"/>
            <a:r>
              <a:rPr lang="en-US" dirty="0" smtClean="0"/>
              <a:t>Evidence of burying their dead and belief in existence after life.</a:t>
            </a:r>
          </a:p>
          <a:p>
            <a:pPr lvl="1"/>
            <a:r>
              <a:rPr lang="en-US" dirty="0" smtClean="0"/>
              <a:t>They were hunter/gatherer groups.</a:t>
            </a:r>
          </a:p>
          <a:p>
            <a:pPr lvl="1"/>
            <a:r>
              <a:rPr lang="en-US" dirty="0" smtClean="0"/>
              <a:t>What deities, beliefs and rituals revolve around?</a:t>
            </a:r>
          </a:p>
          <a:p>
            <a:pPr lvl="2"/>
            <a:r>
              <a:rPr lang="en-US" dirty="0" smtClean="0"/>
              <a:t>The hunt, animals, weather were often sacred</a:t>
            </a:r>
            <a:endParaRPr lang="en-US" dirty="0"/>
          </a:p>
        </p:txBody>
      </p:sp>
      <p:pic>
        <p:nvPicPr>
          <p:cNvPr id="10244" name="Picture 4" descr="http://www.melissaomarkham.com/images/Lascauxhe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503107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 and Religion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1554163"/>
          </a:xfrm>
        </p:spPr>
        <p:txBody>
          <a:bodyPr/>
          <a:lstStyle/>
          <a:p>
            <a:r>
              <a:rPr lang="en-US" dirty="0" smtClean="0"/>
              <a:t>Durkheim’s main function of religion</a:t>
            </a:r>
          </a:p>
          <a:p>
            <a:pPr lvl="1"/>
            <a:r>
              <a:rPr lang="en-US" dirty="0" smtClean="0"/>
              <a:t>to provide a mirror - through sacred symbols – for individuals to view themselves.</a:t>
            </a:r>
            <a:endParaRPr lang="en-US" dirty="0"/>
          </a:p>
        </p:txBody>
      </p:sp>
      <p:pic>
        <p:nvPicPr>
          <p:cNvPr id="4" name="Picture 2" descr="http://www.factfixx.com/wp-content/uploads/2011/03/Venus-of-Willendo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1676400" cy="27258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3505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this sacred symbol tell us about what is important to this society?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5257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the mother and childbirth.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 and Religion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Gives formal approval to existing social condition</a:t>
            </a:r>
          </a:p>
          <a:p>
            <a:pPr marL="862330" lvl="1" indent="-514350"/>
            <a:r>
              <a:rPr lang="en-US" dirty="0" smtClean="0"/>
              <a:t>What does Christianity say about why some people are rich and others poor?  How about Buddhism?</a:t>
            </a:r>
          </a:p>
          <a:p>
            <a:pPr marL="514350" indent="-514350">
              <a:buAutoNum type="arabicPeriod"/>
            </a:pPr>
            <a:r>
              <a:rPr lang="en-US" dirty="0" smtClean="0"/>
              <a:t>Encourages a sense of unity</a:t>
            </a:r>
          </a:p>
          <a:p>
            <a:pPr marL="862330" lvl="1" indent="-514350"/>
            <a:r>
              <a:rPr lang="en-US" dirty="0" smtClean="0"/>
              <a:t>It is the fabric that connects people in a society, but it can also fragment a society. Any examples of both?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9458" name="Picture 2" descr="http://images.google.com/url?source=imgres&amp;ct=img&amp;q=http://dwellingintheword.files.wordpress.com/2010/10/49-rich-and-poor.jpg&amp;sa=X&amp;ei=yd7NTfL4OMWcgQesrdyrDA&amp;ved=0CAQQ8wc4AQ&amp;usg=AFQjCNFw-RW5eFfmJzz8AmLxzz-6Mpsl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448050" cy="2413636"/>
          </a:xfrm>
          <a:prstGeom prst="rect">
            <a:avLst/>
          </a:prstGeom>
          <a:noFill/>
        </p:spPr>
      </p:pic>
      <p:pic>
        <p:nvPicPr>
          <p:cNvPr id="19462" name="Picture 6" descr="http://images.google.com/url?source=imgres&amp;ct=img&amp;q=http://farm3.static.flickr.com/2589/3863557493_3180d2c510_o.jpg&amp;sa=X&amp;ei=IuDNTZPhAtDqgQer6NG-DA&amp;ved=0CAQQ8wc4Bw&amp;usg=AFQjCNH464iDSouzW-pPYOppRBZnYDBM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 and Religion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4419600" cy="5181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Provides a sense of understanding</a:t>
            </a:r>
          </a:p>
          <a:p>
            <a:pPr marL="862330" lvl="1" indent="-514350">
              <a:buAutoNum type="arabicPeriod"/>
            </a:pPr>
            <a:r>
              <a:rPr lang="en-US" dirty="0" smtClean="0"/>
              <a:t>Helps explain things like birth, sexual maturity, marriage, and death.</a:t>
            </a:r>
          </a:p>
          <a:p>
            <a:pPr marL="862330" lvl="1" indent="-514350">
              <a:buAutoNum type="arabicPeriod"/>
            </a:pPr>
            <a:r>
              <a:rPr lang="en-US" dirty="0" smtClean="0"/>
              <a:t>Gives believers a sense of place, purpose, and eternal importance to uncertain earthly existence. </a:t>
            </a:r>
          </a:p>
          <a:p>
            <a:pPr marL="514350" indent="-514350">
              <a:buAutoNum type="arabicPeriod"/>
            </a:pPr>
            <a:r>
              <a:rPr lang="en-US" dirty="0" smtClean="0"/>
              <a:t>Promotes sense of belonging</a:t>
            </a:r>
          </a:p>
          <a:p>
            <a:pPr marL="862330" lvl="1" indent="-514350">
              <a:buAutoNum type="arabicPeriod"/>
            </a:pPr>
            <a:r>
              <a:rPr lang="en-US" dirty="0" smtClean="0"/>
              <a:t>Religion helps support a group identity as opposed to just individual who aren’t connected.</a:t>
            </a:r>
          </a:p>
          <a:p>
            <a:pPr marL="862330" lvl="1" indent="-514350">
              <a:buAutoNum type="arabicPeriod"/>
            </a:pPr>
            <a:r>
              <a:rPr lang="en-US" dirty="0" smtClean="0"/>
              <a:t>Provides sense of community</a:t>
            </a:r>
            <a:endParaRPr lang="en-US" dirty="0"/>
          </a:p>
        </p:txBody>
      </p:sp>
      <p:pic>
        <p:nvPicPr>
          <p:cNvPr id="18434" name="Picture 2" descr="http://images.google.com/url?source=imgres&amp;ct=img&amp;q=http://sillysutras.com/wp-content/uploads/EGYPT.jpg&amp;sa=X&amp;ei=W-HNTc64NdCtgQfzjri8DA&amp;ved=0CAQQ8wc4Eg&amp;usg=AFQjCNHMxfg7UGARfxnmBJ-OqxdXZSAp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2573964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4114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Ancient Egyptian death and resurrection</a:t>
            </a:r>
            <a:endParaRPr lang="en-US" dirty="0"/>
          </a:p>
        </p:txBody>
      </p:sp>
      <p:pic>
        <p:nvPicPr>
          <p:cNvPr id="18436" name="Picture 4" descr="http://images.google.com/url?source=imgres&amp;ct=img&amp;q=http://www.catholicnh.org/media/images/live-your-faith/live-your-faith/Community-HoldingHands.jpg&amp;sa=X&amp;ei=jeLNTevFFMHDgQe3lICsDA&amp;ved=0CAQQ8wc4Ew&amp;usg=AFQjCNEVKklFWQ_XiGN2pQRFI1ZCOh_6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724400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>
            <a:extLst/>
          </a:lstStyle>
          <a:p>
            <a:r>
              <a:rPr lang="en-US" dirty="0" smtClean="0"/>
              <a:t>Conflict Theory and Religion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 descr="Karl_Mar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2299535" cy="26971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Marx - religion is used by the rulers to justify inequalities.</a:t>
            </a:r>
          </a:p>
          <a:p>
            <a:pPr lvl="1"/>
            <a:r>
              <a:rPr lang="en-US" dirty="0" smtClean="0"/>
              <a:t>“opiate” of the masses</a:t>
            </a:r>
          </a:p>
          <a:p>
            <a:pPr lvl="1"/>
            <a:r>
              <a:rPr lang="en-US" dirty="0" smtClean="0"/>
              <a:t>Gives people the sense that things are correct the way they are</a:t>
            </a:r>
          </a:p>
          <a:p>
            <a:r>
              <a:rPr lang="en-US" dirty="0" smtClean="0"/>
              <a:t>Is Marx correct?</a:t>
            </a:r>
          </a:p>
          <a:p>
            <a:r>
              <a:rPr lang="en-US" dirty="0" smtClean="0"/>
              <a:t>Think up some examples of religions being used as a tool for the elite.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267200"/>
            <a:ext cx="249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Karl Marx  (Germany)</a:t>
            </a:r>
            <a:endParaRPr lang="en-US" dirty="0"/>
          </a:p>
        </p:txBody>
      </p:sp>
      <p:pic>
        <p:nvPicPr>
          <p:cNvPr id="17410" name="Picture 2" descr="http://images.google.com/url?source=imgres&amp;ct=img&amp;q=http://bayimg.com/image/oaponaabe.jpg&amp;sa=X&amp;ei=D-TNTcmsN8rqgQf1rLCvDA&amp;ved=0CAQQ8wc4Bw&amp;usg=AFQjCNHPNpE9EkM6KaVtOQLBXhJ-y4lKPw"/>
          <p:cNvPicPr>
            <a:picLocks noChangeAspect="1" noChangeArrowheads="1"/>
          </p:cNvPicPr>
          <p:nvPr/>
        </p:nvPicPr>
        <p:blipFill>
          <a:blip r:embed="rId4" cstate="print"/>
          <a:srcRect r="2000" b="18367"/>
          <a:stretch>
            <a:fillRect/>
          </a:stretch>
        </p:blipFill>
        <p:spPr bwMode="auto">
          <a:xfrm>
            <a:off x="609600" y="4876800"/>
            <a:ext cx="3733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404</TotalTime>
  <Words>991</Words>
  <Application>Microsoft Macintosh PowerPoint</Application>
  <PresentationFormat>On-screen Show (4:3)</PresentationFormat>
  <Paragraphs>113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Chapter 14 - Religion</vt:lpstr>
      <vt:lpstr>Discuss the Following</vt:lpstr>
      <vt:lpstr>Functionalism and Religion</vt:lpstr>
      <vt:lpstr>Functionalism and Religion</vt:lpstr>
      <vt:lpstr>Functionalism and Religion</vt:lpstr>
      <vt:lpstr>Functionalism and Religion</vt:lpstr>
      <vt:lpstr>Functionalism and Religion</vt:lpstr>
      <vt:lpstr>Functionalism and Religion</vt:lpstr>
      <vt:lpstr>Conflict Theory and Religion</vt:lpstr>
      <vt:lpstr>Conflict Theory and Religion</vt:lpstr>
      <vt:lpstr>Conflict Theory and Religion</vt:lpstr>
      <vt:lpstr>Conflict Theory and Religion</vt:lpstr>
      <vt:lpstr>Conflict Theory and Religion</vt:lpstr>
      <vt:lpstr>Conflict Theory and Religion</vt:lpstr>
      <vt:lpstr>Symbolic Interactionism and Religion</vt:lpstr>
      <vt:lpstr>Symbolic Interactionism and Religion</vt:lpstr>
      <vt:lpstr>Symbolic Interactionism and Religion</vt:lpstr>
      <vt:lpstr>Activity/Debate</vt:lpstr>
      <vt:lpstr>Activity/Debate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14 - Religion</dc:title>
  <dc:creator>Susan</dc:creator>
  <cp:lastModifiedBy>Justin Wisdom</cp:lastModifiedBy>
  <cp:revision>58</cp:revision>
  <dcterms:created xsi:type="dcterms:W3CDTF">2011-05-04T01:04:58Z</dcterms:created>
  <dcterms:modified xsi:type="dcterms:W3CDTF">2015-04-27T18:02:04Z</dcterms:modified>
</cp:coreProperties>
</file>