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9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4DB7E-3FF4-47E9-B44C-ED93BD28AD4C}" type="datetimeFigureOut">
              <a:rPr lang="en-US" smtClean="0"/>
              <a:pPr/>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0155F-8FE6-4B43-A231-DBEBD3329919}" type="slidenum">
              <a:rPr lang="en-US" smtClean="0"/>
              <a:pPr/>
              <a:t>‹#›</a:t>
            </a:fld>
            <a:endParaRPr lang="en-US"/>
          </a:p>
        </p:txBody>
      </p:sp>
    </p:spTree>
    <p:extLst>
      <p:ext uri="{BB962C8B-B14F-4D97-AF65-F5344CB8AC3E}">
        <p14:creationId xmlns:p14="http://schemas.microsoft.com/office/powerpoint/2010/main" val="184110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Activity – look at the chart on page 358 and answer the question below.</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01A63-5231-402C-9B22-2FB082FAD688}"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discussion: How many children should a couple have? How many is enough?  How many is too many?  Should governments dictate policies regarding the number of children a couple should have? What about China?</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D50BE1-177A-48A5-9EA5-7A92FD39ACA6}"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Read on the board or copy – have students discuss in groups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ABAF878-BA9F-4A91-8CDA-C3B976055CA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BAF878-BA9F-4A91-8CDA-C3B976055CA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ABAF878-BA9F-4A91-8CDA-C3B976055CA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93997-8533-4886-B094-72BEDE49149B}" type="datetimeFigureOut">
              <a:rPr lang="en-US" smtClean="0"/>
              <a:pPr/>
              <a:t>4/13/15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BAF878-BA9F-4A91-8CDA-C3B976055C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593997-8533-4886-B094-72BEDE49149B}" type="datetimeFigureOut">
              <a:rPr lang="en-US" smtClean="0"/>
              <a:pPr/>
              <a:t>4/13/15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ABAF878-BA9F-4A91-8CDA-C3B976055C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593997-8533-4886-B094-72BEDE49149B}" type="datetimeFigureOut">
              <a:rPr lang="en-US" smtClean="0"/>
              <a:pPr/>
              <a:t>4/13/15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ABAF878-BA9F-4A91-8CDA-C3B976055CA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chemeClr val="tx2">
                    <a:satMod val="200000"/>
                  </a:schemeClr>
                </a:solidFill>
              </a:rPr>
              <a:t>The Family</a:t>
            </a:r>
            <a:endParaRPr lang="en-US" dirty="0">
              <a:solidFill>
                <a:schemeClr val="tx2">
                  <a:satMod val="200000"/>
                </a:schemeClr>
              </a:solidFill>
            </a:endParaRPr>
          </a:p>
        </p:txBody>
      </p:sp>
      <p:sp>
        <p:nvSpPr>
          <p:cNvPr id="14338" name="Subtitle 2"/>
          <p:cNvSpPr>
            <a:spLocks noGrp="1"/>
          </p:cNvSpPr>
          <p:nvPr>
            <p:ph type="subTitle" idx="1"/>
          </p:nvPr>
        </p:nvSpPr>
        <p:spPr>
          <a:xfrm>
            <a:off x="914400" y="2835275"/>
            <a:ext cx="7772400" cy="1508125"/>
          </a:xfrm>
        </p:spPr>
        <p:txBody>
          <a:bodyPr/>
          <a:lstStyle/>
          <a:p>
            <a:pPr>
              <a:spcBef>
                <a:spcPct val="0"/>
              </a:spcBef>
            </a:pPr>
            <a:r>
              <a:rPr lang="en-US" smtClean="0"/>
              <a:t>2 – Theoretical Perspectives and the Family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7772400" cy="914400"/>
          </a:xfrm>
        </p:spPr>
        <p:txBody>
          <a:bodyPr/>
          <a:lstStyle/>
          <a:p>
            <a:pPr fontAlgn="auto">
              <a:spcAft>
                <a:spcPts val="0"/>
              </a:spcAft>
              <a:defRPr/>
            </a:pPr>
            <a:r>
              <a:rPr lang="en-US" dirty="0" smtClean="0">
                <a:solidFill>
                  <a:schemeClr val="tx2">
                    <a:satMod val="200000"/>
                  </a:schemeClr>
                </a:solidFill>
              </a:rPr>
              <a:t>Symbolic Interactionism</a:t>
            </a:r>
            <a:endParaRPr lang="en-US" dirty="0">
              <a:solidFill>
                <a:schemeClr val="tx2">
                  <a:satMod val="200000"/>
                </a:schemeClr>
              </a:solidFill>
            </a:endParaRPr>
          </a:p>
        </p:txBody>
      </p:sp>
      <p:sp>
        <p:nvSpPr>
          <p:cNvPr id="3" name="Content Placeholder 2"/>
          <p:cNvSpPr>
            <a:spLocks noGrp="1"/>
          </p:cNvSpPr>
          <p:nvPr>
            <p:ph idx="4294967295"/>
          </p:nvPr>
        </p:nvSpPr>
        <p:spPr>
          <a:xfrm>
            <a:off x="381000" y="1066800"/>
            <a:ext cx="4343400" cy="1676400"/>
          </a:xfrm>
        </p:spPr>
        <p:txBody>
          <a:bodyPr>
            <a:normAutofit/>
          </a:bodyPr>
          <a:lstStyle/>
          <a:p>
            <a:pPr>
              <a:lnSpc>
                <a:spcPct val="90000"/>
              </a:lnSpc>
            </a:pPr>
            <a:r>
              <a:rPr lang="en-US" sz="2800" dirty="0" smtClean="0"/>
              <a:t>The family is at the same time the most private and most public of all social institutions</a:t>
            </a:r>
          </a:p>
        </p:txBody>
      </p:sp>
      <p:pic>
        <p:nvPicPr>
          <p:cNvPr id="31754" name="Picture 10" descr="obama-family-people"/>
          <p:cNvPicPr>
            <a:picLocks noChangeAspect="1" noChangeArrowheads="1"/>
          </p:cNvPicPr>
          <p:nvPr/>
        </p:nvPicPr>
        <p:blipFill>
          <a:blip r:embed="rId2" cstate="print"/>
          <a:srcRect/>
          <a:stretch>
            <a:fillRect/>
          </a:stretch>
        </p:blipFill>
        <p:spPr bwMode="auto">
          <a:xfrm>
            <a:off x="4876800" y="1066800"/>
            <a:ext cx="3124200" cy="2343150"/>
          </a:xfrm>
          <a:prstGeom prst="rect">
            <a:avLst/>
          </a:prstGeom>
          <a:noFill/>
        </p:spPr>
      </p:pic>
      <p:sp>
        <p:nvSpPr>
          <p:cNvPr id="6" name="TextBox 5"/>
          <p:cNvSpPr txBox="1"/>
          <p:nvPr/>
        </p:nvSpPr>
        <p:spPr>
          <a:xfrm>
            <a:off x="685801" y="3733800"/>
            <a:ext cx="7010400" cy="3028521"/>
          </a:xfrm>
          <a:prstGeom prst="rect">
            <a:avLst/>
          </a:prstGeom>
          <a:noFill/>
        </p:spPr>
        <p:txBody>
          <a:bodyPr wrap="square" rtlCol="0">
            <a:spAutoFit/>
          </a:bodyPr>
          <a:lstStyle/>
          <a:p>
            <a:pPr lvl="1">
              <a:lnSpc>
                <a:spcPct val="90000"/>
              </a:lnSpc>
              <a:buFont typeface="Arial" pitchFamily="34" charset="0"/>
              <a:buChar char="•"/>
            </a:pPr>
            <a:r>
              <a:rPr lang="en-US" sz="2400" dirty="0" smtClean="0"/>
              <a:t>  Are families able to live private lives, unaffected by </a:t>
            </a:r>
            <a:r>
              <a:rPr lang="en-US" sz="2400" smtClean="0"/>
              <a:t>public opinion; </a:t>
            </a:r>
            <a:r>
              <a:rPr lang="en-US" sz="2400" dirty="0" smtClean="0"/>
              <a:t>OR</a:t>
            </a:r>
          </a:p>
          <a:p>
            <a:pPr lvl="1">
              <a:lnSpc>
                <a:spcPct val="90000"/>
              </a:lnSpc>
            </a:pPr>
            <a:endParaRPr lang="en-US" sz="2400" dirty="0" smtClean="0"/>
          </a:p>
          <a:p>
            <a:pPr lvl="1">
              <a:lnSpc>
                <a:spcPct val="90000"/>
              </a:lnSpc>
              <a:buFont typeface="Arial" pitchFamily="34" charset="0"/>
              <a:buChar char="•"/>
            </a:pPr>
            <a:r>
              <a:rPr lang="en-US" sz="2400" dirty="0" smtClean="0"/>
              <a:t>  Does society have the right to impose certain standards on family life?</a:t>
            </a:r>
          </a:p>
          <a:p>
            <a:pPr lvl="1">
              <a:lnSpc>
                <a:spcPct val="90000"/>
              </a:lnSpc>
            </a:pPr>
            <a:endParaRPr lang="en-US" sz="2400" dirty="0" smtClean="0"/>
          </a:p>
          <a:p>
            <a:pPr lvl="1">
              <a:lnSpc>
                <a:spcPct val="90000"/>
              </a:lnSpc>
              <a:buFont typeface="Arial" pitchFamily="34" charset="0"/>
              <a:buChar char="•"/>
            </a:pPr>
            <a:r>
              <a:rPr lang="en-US" sz="2400" dirty="0" smtClean="0"/>
              <a:t> How much involvement should the community have in dealing with child neglect or abuse?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7772400" cy="914400"/>
          </a:xfrm>
        </p:spPr>
        <p:txBody>
          <a:bodyPr/>
          <a:lstStyle/>
          <a:p>
            <a:pPr fontAlgn="auto">
              <a:spcAft>
                <a:spcPts val="0"/>
              </a:spcAft>
              <a:defRPr/>
            </a:pPr>
            <a:r>
              <a:rPr lang="en-US" dirty="0" smtClean="0">
                <a:solidFill>
                  <a:schemeClr val="tx2">
                    <a:satMod val="200000"/>
                  </a:schemeClr>
                </a:solidFill>
              </a:rPr>
              <a:t>Symbolic Interactionism</a:t>
            </a:r>
            <a:endParaRPr lang="en-US" dirty="0">
              <a:solidFill>
                <a:schemeClr val="tx2">
                  <a:satMod val="200000"/>
                </a:schemeClr>
              </a:solidFill>
            </a:endParaRPr>
          </a:p>
        </p:txBody>
      </p:sp>
      <p:sp>
        <p:nvSpPr>
          <p:cNvPr id="3" name="Content Placeholder 2"/>
          <p:cNvSpPr>
            <a:spLocks noGrp="1"/>
          </p:cNvSpPr>
          <p:nvPr>
            <p:ph idx="4294967295"/>
          </p:nvPr>
        </p:nvSpPr>
        <p:spPr>
          <a:xfrm>
            <a:off x="381000" y="1066800"/>
            <a:ext cx="4343400" cy="5562600"/>
          </a:xfrm>
        </p:spPr>
        <p:txBody>
          <a:bodyPr>
            <a:normAutofit/>
          </a:bodyPr>
          <a:lstStyle/>
          <a:p>
            <a:pPr>
              <a:lnSpc>
                <a:spcPct val="90000"/>
              </a:lnSpc>
            </a:pPr>
            <a:r>
              <a:rPr lang="en-US" sz="3200" dirty="0" smtClean="0"/>
              <a:t>Because of its privacy, the family can also be the most violent of institutions.</a:t>
            </a:r>
          </a:p>
          <a:p>
            <a:pPr lvl="1">
              <a:lnSpc>
                <a:spcPct val="90000"/>
              </a:lnSpc>
            </a:pPr>
            <a:r>
              <a:rPr lang="en-US" sz="2400" dirty="0" smtClean="0"/>
              <a:t>Some sociologists believe that violence begins at the home, and if homes were less violent, there would be less violence in society as a whole. </a:t>
            </a:r>
          </a:p>
          <a:p>
            <a:pPr lvl="1">
              <a:lnSpc>
                <a:spcPct val="90000"/>
              </a:lnSpc>
            </a:pPr>
            <a:r>
              <a:rPr lang="en-US" sz="2400" dirty="0" smtClean="0"/>
              <a:t>What do you think?</a:t>
            </a:r>
          </a:p>
          <a:p>
            <a:pPr>
              <a:lnSpc>
                <a:spcPct val="90000"/>
              </a:lnSpc>
            </a:pPr>
            <a:endParaRPr lang="en-US" sz="2000" dirty="0" smtClean="0"/>
          </a:p>
        </p:txBody>
      </p:sp>
      <p:pic>
        <p:nvPicPr>
          <p:cNvPr id="31752" name="Picture 8" descr="0-a-domestic-violence"/>
          <p:cNvPicPr>
            <a:picLocks noChangeAspect="1" noChangeArrowheads="1"/>
          </p:cNvPicPr>
          <p:nvPr/>
        </p:nvPicPr>
        <p:blipFill>
          <a:blip r:embed="rId2" cstate="print"/>
          <a:srcRect/>
          <a:stretch>
            <a:fillRect/>
          </a:stretch>
        </p:blipFill>
        <p:spPr bwMode="auto">
          <a:xfrm>
            <a:off x="5638800" y="1371600"/>
            <a:ext cx="2198688" cy="2971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blinds(horizontal)">
                                      <p:cBhvr>
                                        <p:cTn id="18"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685800" y="0"/>
            <a:ext cx="7772400" cy="609600"/>
          </a:xfrm>
          <a:noFill/>
        </p:spPr>
        <p:txBody>
          <a:bodyPr wrap="square" lIns="91440" tIns="45720" rIns="91440" bIns="45720" numCol="1" anchorCtr="0" compatLnSpc="1">
            <a:prstTxWarp prst="textNoShape">
              <a:avLst/>
            </a:prstTxWarp>
          </a:bodyPr>
          <a:lstStyle/>
          <a:p>
            <a:r>
              <a:rPr lang="en-US" sz="3600" smtClean="0"/>
              <a:t>Imagine This is Your Situation </a:t>
            </a:r>
          </a:p>
        </p:txBody>
      </p:sp>
      <p:sp>
        <p:nvSpPr>
          <p:cNvPr id="32771" name="Rectangle 3"/>
          <p:cNvSpPr>
            <a:spLocks noGrp="1"/>
          </p:cNvSpPr>
          <p:nvPr>
            <p:ph type="body" idx="1"/>
          </p:nvPr>
        </p:nvSpPr>
        <p:spPr>
          <a:xfrm>
            <a:off x="381000" y="533400"/>
            <a:ext cx="8763000" cy="6324600"/>
          </a:xfrm>
        </p:spPr>
        <p:txBody>
          <a:bodyPr/>
          <a:lstStyle/>
          <a:p>
            <a:pPr marL="468313" indent="-400050">
              <a:lnSpc>
                <a:spcPct val="80000"/>
              </a:lnSpc>
              <a:buFont typeface="Wingdings" pitchFamily="2" charset="2"/>
              <a:buNone/>
            </a:pPr>
            <a:r>
              <a:rPr lang="en-US" sz="2100" smtClean="0">
                <a:solidFill>
                  <a:schemeClr val="hlink"/>
                </a:solidFill>
              </a:rPr>
              <a:t>Having lived in this city all your life, you know people well and feel they are especially friendly to everyone.  Age, race, gender, education, ethnicity, and family status have never mattered.  Recently your aunt divorced her husband due to his lengthy sentence given for a crime against humanity.  That’s all your parents will tell you about the situation.</a:t>
            </a:r>
          </a:p>
          <a:p>
            <a:pPr marL="468313" indent="-400050">
              <a:lnSpc>
                <a:spcPct val="80000"/>
              </a:lnSpc>
              <a:buFont typeface="Wingdings" pitchFamily="2" charset="2"/>
              <a:buNone/>
            </a:pPr>
            <a:r>
              <a:rPr lang="en-US" sz="2100" smtClean="0">
                <a:solidFill>
                  <a:schemeClr val="hlink"/>
                </a:solidFill>
              </a:rPr>
              <a:t>Because your aunt is undergoing chemotherapy for an illness no one  will discuss, you learn your cousin will be staying with you for at least half of the school year.  You and your cousin are one year apart; that’s good because you will be able to introduce him to your friends and maybe even double date together.  As you prepare to share your bedroom and tell your friends he’s coming, you hear a ring at the doorbell.  You are upstairs, so your mother answers the door.  You can hear people taking in hushed tones, and occasionally word such as “AIDS, risky business, welfare, trashy people, divorce, communicable disease, and dirt bags” dart past your ears.</a:t>
            </a:r>
          </a:p>
          <a:p>
            <a:pPr marL="468313" indent="-400050">
              <a:lnSpc>
                <a:spcPct val="80000"/>
              </a:lnSpc>
              <a:buFont typeface="Wingdings" pitchFamily="2" charset="2"/>
              <a:buNone/>
            </a:pPr>
            <a:r>
              <a:rPr lang="en-US" sz="2100" smtClean="0">
                <a:solidFill>
                  <a:schemeClr val="hlink"/>
                </a:solidFill>
              </a:rPr>
              <a:t>You hear the d0or slam as Mom’s sobs echo through the house.  Dad is enraged when he comes home from work and hears what happened.</a:t>
            </a:r>
          </a:p>
          <a:p>
            <a:pPr marL="468313" indent="-400050">
              <a:lnSpc>
                <a:spcPct val="80000"/>
              </a:lnSpc>
              <a:buFont typeface="Wingdings" pitchFamily="2" charset="2"/>
              <a:buAutoNum type="arabicPeriod"/>
            </a:pPr>
            <a:r>
              <a:rPr lang="en-US" sz="2400" smtClean="0"/>
              <a:t>What will you do to remedy this series of questionable events and save face for your family?</a:t>
            </a:r>
          </a:p>
          <a:p>
            <a:pPr marL="468313" indent="-400050">
              <a:lnSpc>
                <a:spcPct val="80000"/>
              </a:lnSpc>
              <a:buFont typeface="Wingdings" pitchFamily="2" charset="2"/>
              <a:buAutoNum type="arabicPeriod"/>
            </a:pPr>
            <a:r>
              <a:rPr lang="en-US" sz="2400" smtClean="0"/>
              <a:t>What is your greatest responsibility: to the society at large or to your individual family members?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7" dur="500"/>
                                        <p:tgtEl>
                                          <p:spTgt spid="327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2"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Functionalism</a:t>
            </a:r>
            <a:endParaRPr lang="en-US" dirty="0">
              <a:solidFill>
                <a:schemeClr val="tx2">
                  <a:satMod val="200000"/>
                </a:schemeClr>
              </a:solidFill>
            </a:endParaRPr>
          </a:p>
        </p:txBody>
      </p:sp>
      <p:sp>
        <p:nvSpPr>
          <p:cNvPr id="3" name="Content Placeholder 2"/>
          <p:cNvSpPr>
            <a:spLocks noGrp="1"/>
          </p:cNvSpPr>
          <p:nvPr>
            <p:ph idx="1"/>
          </p:nvPr>
        </p:nvSpPr>
        <p:spPr/>
        <p:txBody>
          <a:bodyPr/>
          <a:lstStyle/>
          <a:p>
            <a:r>
              <a:rPr lang="en-US" smtClean="0"/>
              <a:t>How does the family socialize children?</a:t>
            </a:r>
          </a:p>
          <a:p>
            <a:pPr lvl="1"/>
            <a:r>
              <a:rPr lang="en-US" smtClean="0"/>
              <a:t>Teaching what the child must know to participate in society</a:t>
            </a:r>
          </a:p>
          <a:p>
            <a:r>
              <a:rPr lang="en-US" u="sng" smtClean="0">
                <a:solidFill>
                  <a:schemeClr val="accent1"/>
                </a:solidFill>
              </a:rPr>
              <a:t>Socioemotional Maintenance </a:t>
            </a:r>
            <a:r>
              <a:rPr lang="en-US" smtClean="0"/>
              <a:t>– the emotional support kids must have to develop normally. </a:t>
            </a:r>
          </a:p>
          <a:p>
            <a:pPr lvl="1"/>
            <a:r>
              <a:rPr lang="en-US" smtClean="0"/>
              <a:t>What could happen to children who did not have unconditional love from their parents?</a:t>
            </a:r>
          </a:p>
          <a:p>
            <a:pPr lvl="2"/>
            <a:r>
              <a:rPr lang="en-US" smtClean="0"/>
              <a:t>Low self – esteem, fear rejection, feel insecure, eventually find it difficult to adjust to marriage and express affection to their own children.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Functionalism</a:t>
            </a:r>
            <a:endParaRPr lang="en-US" dirty="0">
              <a:solidFill>
                <a:schemeClr val="tx2">
                  <a:satMod val="200000"/>
                </a:schemeClr>
              </a:solidFill>
            </a:endParaRPr>
          </a:p>
        </p:txBody>
      </p:sp>
      <p:sp>
        <p:nvSpPr>
          <p:cNvPr id="3" name="Content Placeholder 2"/>
          <p:cNvSpPr>
            <a:spLocks noGrp="1"/>
          </p:cNvSpPr>
          <p:nvPr>
            <p:ph idx="1"/>
          </p:nvPr>
        </p:nvSpPr>
        <p:spPr>
          <a:xfrm>
            <a:off x="457200" y="1295400"/>
            <a:ext cx="4876800" cy="5562600"/>
          </a:xfrm>
        </p:spPr>
        <p:txBody>
          <a:bodyPr>
            <a:normAutofit/>
          </a:bodyPr>
          <a:lstStyle/>
          <a:p>
            <a:pPr>
              <a:lnSpc>
                <a:spcPct val="90000"/>
              </a:lnSpc>
            </a:pPr>
            <a:r>
              <a:rPr lang="en-US" sz="2600" smtClean="0"/>
              <a:t>The functionalist view states that the family is the most orderly way to have and raise kids.  (regulating sexual activity)</a:t>
            </a:r>
          </a:p>
          <a:p>
            <a:pPr>
              <a:lnSpc>
                <a:spcPct val="90000"/>
              </a:lnSpc>
              <a:buFont typeface="Wingdings" pitchFamily="2" charset="2"/>
              <a:buNone/>
            </a:pPr>
            <a:endParaRPr lang="en-US" sz="2600" smtClean="0"/>
          </a:p>
          <a:p>
            <a:pPr>
              <a:lnSpc>
                <a:spcPct val="90000"/>
              </a:lnSpc>
            </a:pPr>
            <a:r>
              <a:rPr lang="en-US" sz="2600" smtClean="0"/>
              <a:t>Discuss or write down- Is it important to have children?  Why or why not?</a:t>
            </a:r>
          </a:p>
          <a:p>
            <a:pPr lvl="1">
              <a:lnSpc>
                <a:spcPct val="90000"/>
              </a:lnSpc>
            </a:pPr>
            <a:r>
              <a:rPr lang="en-US" sz="2200" smtClean="0"/>
              <a:t>In many cultures, the failure to reproduce children is grounds for divorce.</a:t>
            </a:r>
          </a:p>
        </p:txBody>
      </p:sp>
      <p:pic>
        <p:nvPicPr>
          <p:cNvPr id="17411" name="Picture 2" descr="http://www.hannakroeger.com/wp-content/uploads/2010/04/pregnant.jpg"/>
          <p:cNvPicPr>
            <a:picLocks noChangeAspect="1" noChangeArrowheads="1"/>
          </p:cNvPicPr>
          <p:nvPr/>
        </p:nvPicPr>
        <p:blipFill>
          <a:blip r:embed="rId3" cstate="print"/>
          <a:srcRect/>
          <a:stretch>
            <a:fillRect/>
          </a:stretch>
        </p:blipFill>
        <p:spPr bwMode="auto">
          <a:xfrm>
            <a:off x="5334000" y="1371600"/>
            <a:ext cx="3581400" cy="2847975"/>
          </a:xfrm>
          <a:prstGeom prst="rect">
            <a:avLst/>
          </a:prstGeom>
          <a:noFill/>
          <a:ln w="9525">
            <a:noFill/>
            <a:miter lim="800000"/>
            <a:headEnd/>
            <a:tailEnd/>
          </a:ln>
        </p:spPr>
      </p:pic>
      <p:sp>
        <p:nvSpPr>
          <p:cNvPr id="17412" name="TextBox 4"/>
          <p:cNvSpPr txBox="1">
            <a:spLocks noChangeArrowheads="1"/>
          </p:cNvSpPr>
          <p:nvPr/>
        </p:nvSpPr>
        <p:spPr bwMode="auto">
          <a:xfrm>
            <a:off x="5334000" y="4343400"/>
            <a:ext cx="3581400" cy="923925"/>
          </a:xfrm>
          <a:prstGeom prst="rect">
            <a:avLst/>
          </a:prstGeom>
          <a:noFill/>
          <a:ln w="9525">
            <a:noFill/>
            <a:miter lim="800000"/>
            <a:headEnd/>
            <a:tailEnd/>
          </a:ln>
        </p:spPr>
        <p:txBody>
          <a:bodyPr>
            <a:spAutoFit/>
          </a:bodyPr>
          <a:lstStyle/>
          <a:p>
            <a:r>
              <a:rPr lang="en-US">
                <a:latin typeface="Corbel" pitchFamily="34" charset="0"/>
              </a:rPr>
              <a:t>In many cultures there are rituals , customs, and traditions associated with pregnancy and birth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Functionalism</a:t>
            </a:r>
            <a:endParaRPr lang="en-US" dirty="0">
              <a:solidFill>
                <a:schemeClr val="tx2">
                  <a:satMod val="200000"/>
                </a:schemeClr>
              </a:solidFill>
            </a:endParaRPr>
          </a:p>
        </p:txBody>
      </p:sp>
      <p:sp>
        <p:nvSpPr>
          <p:cNvPr id="3" name="Content Placeholder 2"/>
          <p:cNvSpPr>
            <a:spLocks noGrp="1"/>
          </p:cNvSpPr>
          <p:nvPr>
            <p:ph idx="1"/>
          </p:nvPr>
        </p:nvSpPr>
        <p:spPr>
          <a:xfrm>
            <a:off x="228600" y="1143000"/>
            <a:ext cx="4648200" cy="5715000"/>
          </a:xfrm>
        </p:spPr>
        <p:txBody>
          <a:bodyPr>
            <a:normAutofit lnSpcReduction="10000"/>
          </a:bodyPr>
          <a:lstStyle/>
          <a:p>
            <a:pPr marL="411480" fontAlgn="auto">
              <a:spcAft>
                <a:spcPts val="0"/>
              </a:spcAft>
              <a:buFont typeface="Wingdings"/>
              <a:buChar char=""/>
              <a:defRPr/>
            </a:pPr>
            <a:r>
              <a:rPr lang="en-US" dirty="0" smtClean="0"/>
              <a:t>How are the bounds of sexual activity in the US?  In other words, what are the norms of sexual activity?</a:t>
            </a:r>
          </a:p>
          <a:p>
            <a:pPr marL="740664" lvl="1" fontAlgn="auto">
              <a:spcAft>
                <a:spcPts val="0"/>
              </a:spcAft>
              <a:buFont typeface="Wingdings"/>
              <a:buChar char=""/>
              <a:defRPr/>
            </a:pPr>
            <a:r>
              <a:rPr lang="en-US" dirty="0" smtClean="0"/>
              <a:t>Some groups in the Trobriand Islands encourage premarital sex.</a:t>
            </a:r>
          </a:p>
          <a:p>
            <a:pPr marL="740664" lvl="1" fontAlgn="auto">
              <a:spcAft>
                <a:spcPts val="0"/>
              </a:spcAft>
              <a:buFont typeface="Wingdings"/>
              <a:buChar char=""/>
              <a:defRPr/>
            </a:pPr>
            <a:r>
              <a:rPr lang="en-US" dirty="0" smtClean="0"/>
              <a:t>Others, like in Afghanistan go to great lengths to prevent it.</a:t>
            </a:r>
          </a:p>
          <a:p>
            <a:pPr marL="740664" lvl="1" fontAlgn="auto">
              <a:spcAft>
                <a:spcPts val="0"/>
              </a:spcAft>
              <a:buFont typeface="Wingdings"/>
              <a:buChar char=""/>
              <a:defRPr/>
            </a:pPr>
            <a:r>
              <a:rPr lang="en-US" dirty="0" smtClean="0"/>
              <a:t>We are between these two extremes.</a:t>
            </a:r>
            <a:endParaRPr lang="en-US" dirty="0"/>
          </a:p>
        </p:txBody>
      </p:sp>
      <p:sp>
        <p:nvSpPr>
          <p:cNvPr id="19459" name="AutoShape 2" descr="data:image/jpg;base64,/9j/4AAQSkZJRgABAQAAAQABAAD/2wCEAAkGBhAQERIUEhAQEhAUFBAYEhAXFhIRFBEUFhYWGBYQFhcXHSgfFxkvGxUVHy8gLzMpOCwsGh8yNjIqNScrLCkBCQoKDgwOGg8PGi0iHyU0LDU1LSovLC8rKjUvNSoqMjU0LCksNCw2NDIsKTQpLDAsLDI1NDYwLCktNSwsLC81LP/AABEIAMgAyAMBIgACEQEDEQH/xAAcAAEAAgIDAQAAAAAAAAAAAAAABAUDBgECBwj/xAA/EAACAgECAwUEBwcEAAcAAAABAgADEQQSBSExEyJBUWEGMnGBFUJSU5GT0QcUIzNikrEWVIKhQ3JzwcLw8f/EABsBAQACAwEBAAAAAAAAAAAAAAABAgMEBQYH/8QAMREAAgECAwUHAwQDAAAAAAAAAAECAxESITEEE0FhoSJRcYGR0fAFscEGUuHxFDJC/9oADAMBAAIRAxEAPwD3GIiAIiIAiIgCIiAIiIAiIgCIiAIiIAiIgCIiAIiIAiIgCIiAIiIAiIgCIiAIiIAiIgCIiAIiIAiIgCIiAIiIAiIgCIiAIiIAiIgCIiAIiIAiIgCIiAIiIAiIgCIiAIiIAiIgCIiAIiIAiIgCIiAIiIAiIgCIiAIiIAiIgCIiAIiIAiIgCIiAIiIAiIgCIiAIiVV3GWa1qqKjayY7Ry3Z1oT9XOCSfQCDJCnKf+vz1LWJAGp1I96hG/8AJZk/g6qP+5z9NVANvJrKgsyONjADqQD7w+GYuTuZ8M/DP7HfiXEkoTc2SScIg5s7HoijxMoNBq9RfrdrWFUqXdZWhwiselRP1jz5nzBxMel1Jt7XXWjuVq401Z6Dw3fEnAz8fISf7G6EpR2jfzLmLsT1I+r/AO5+crqdHdx2elJvOWnm9UvBavvZeXWqilmICqCSfIDqZr/COJ3W6ywPlaxUrJX5BmUqzf1EZ+HSSeMXdrdTph0Y9pb/AOmnMKfiwHyHrMnCqt1+pu8GZa19RUME/wBxI/4yTXpxjTpSclm1lyzS65+SLaIiSaIiReJ60U1WWH6ik48z4D8cTDwLVWW0I9mN7gnAGAATyH4QZN3LBvOF7FhEr3TU/vKkMn7ttwy/WDc+f+JYQRKOG2d7iIiCgiIgCIiAIiIAiIgCIiAcMwHU4lTVU2mttbazU2tvLKNzVvgBsqOZU4ByOnOVNWnT99u/fADux+7l/wCWV55C55Zxt5fGXwooo74K1Lg5G7ah/wCOcZ+EjU3pU1R7N28SXDJ8cnfh4cjPp9fVZ7liN6AjI9COoms8VuPELxp6v5FZDW2jnz8lP4geZ9BM/EQ+vISmsLT9bVOgyw8qgwyfj/iWmj9ndNUqqKUbH1mVWYnzJIkamWG72btv/fgtcPN8+5epR+0VTVpTpi69jZYoD+6yVqRlWxyPVe9+PnNtrQKAAMAAADyA5ASp4xpR22nsYA1r2qPnoBYuAT6ZGPmJn4Bfv09TZzyxnxIUlQT8gIWpjryx0IPxv4u/4ia/wzWNbqdU6H+I7Cqo9diL71pHkMKfUkCWPC9ef3t9OnKmmrGPEvlcsT58/wDMh+xJrqW9bCq3JYRYWIB2gDnz8M7pn4ZSyW6ixKnZrmzUxAVNn2mOcgZycYyQBiQjd2hRxVI2ySSV/JX9M/VmT2j492NlVe4ojH+NYObIvgB5Hx88dJK0+hft0sruY6fYdwLtYLCehGenxmDhj0akX0shfY/8V3ABsc5BcAHK+7geQxK/2fZqLdRVSTdUCOzHPAY9ct0AHQnxwMDMkxbtKm4RVpRWd9Gnx5PPjw5nb20sZmrpW1t1rIDV3doGeTHlnrjx8DL+sLpaTvsZkQe8wXIUDAUbQJrYqUcSHauua697OxChnI6jPQDdgDwAkj2l1TWaeywAioYFQIwXLHBuI+zgnb8c+UjmWnSxKlRWmTb72/4/kl+yurtvW252ba9hFaHoirnkPxx8pg43xVm1VNFdhUA7ryDjCjvbSfDkDn4iSeG2bKKqaCrWbF3MMMte4ZLtj1JwPH4ZMpuCaEXay5hzpr7hJ5lyD0J8clST5j4yRCEN5UqyVkk7Lov4JvtLrbP3drRY9SkqKUXus2T77nrjGSF5cuvkLvT6o16dXuOCtamw+uOfzlD7UWCzVaWlyFqGXckgA8zyyfRSP+U7e1Jsv0zumRSpUqPG0ZG6wj7AHTz6+UEblVIUoPK7vfuTyS6X6knRXHUVtfc7109411qzJtQf+IzKQS0zey+osOlD3MfrEM3Xs/Asfhnn5TFw7T1Pp6mttVqlRMJySpSAPfGe8R6nr4TB7R64vp7GAK0AYXPdNzHkuB1CDr648urmUcVUk6SWTkvLhZc3x+M6cE4tba19u5nD2bNPUThQBzLHyGCpJ+PpOKr7hxBaxc9g2ZuBwEBwT3VHuj3f1k32S4aaqEZh32GQPsqxzj4nqfl5CVXs1rVL6i9u9dZYVrqGN5HXGPAe6CfDbIMzwuVVwSaSt+F6JX6l3x7jJp2V1gNqLTitT0Hm7en/AN8JE4poNQi1di91moLjdbuIrA+tuXO0Lz6Yle1bV8Sqa9h30O1vqBtpGxc9ADy+frNo1XEErwCdzn3a15u3wHl69BJ1MEluN2qaxXV3z1y8F/ZF49xc6dFCDddY22pPM+Z9BkfiJWccrsprq23Wtq3sQKdzAOfrDs/d2Y9PKQ+KV2rrdM9rqu4HaSN1dTd7uDmMnmvPzPlyl+y00NvdmsvYYXo1jD7KKPdHwx6mNSyjGgqbXabu8uPC3guJOu1ITYDzZiAAPE9SfgACYmDR6Zixss/mEYVeoqT7APifEnx5eAESxzJpLJHPENbp0AW56wGzhXxg49D1lfXreGqcqdKD5gID/iW2o0VdmN9aPjpuVWx8MiYfojT/AHFP5afpIM9OdNRs8Xk1Yxf6i0n+4q/uEf6i0n+4q/uEy/RGn+4p/LT9JD1+ipUqiUUb25860IChlDHp/Vj/APIzLRjs8nZYunsZX9oNIQQb6iDyIJBBHlOmn41oq1CpdSqjooPISV9Eaf7in8tP0j6I0/3FP5afpGZF6Frdr1XsQbeIcOZ97Ppmf7R2k+nOSf8AUWk/3FX9wna3h2lXG6mgZIA7icyTgDpIt2jp7VESijAI7T+Gh5FWIA5cug/EecZl0qM/3Zc17HS3XcOdtzNpmbxY7ST8fOZePe0em0FYa1toPJK1GWfHgq+Xr0kv6I0/3FP5afpPFfbPU2aziVqA+65qrBzhFTkT6DO5j85r16rpRutWdH6ZsNPb62FykoRV3d/Y2S/9rOmewFuH7gOjsyFwPhtx/wBzc+G+12i1ene3eorQfxksABrH9Q8R5dczwzi9FSWbat+3ZXndjO4oCw5dOZ6eHSQ1cgEAkA9R5+PPzmhHbKkW8WZ6qt+ndlr04uleGnFvo39j1bUftd0tJ2afSs1YPXK0g+oUA/8AeJeeyPtxotUezrXsLTk9kQo3nxKkcmP/AHPDJnpFtey1dy989nYOXfTaTg+Y3L+IkR2yond6Fq/6c2SVNxhdSfG7d3zWnofQvEdXo9wW9qd68wH2krnx5zk+0Ok+/q/uEx8KWrV0U3vVUz2V1sxKKTkqMjJHTOZK+iNP9xT+Wn6Trp3zR4CSpR7E8V1zVuZWV38MVtwOlDefd5HzHlJN/GdDYMPbQ4znDEMM+eDJX0Rp/uKfy0/SPojT/cU/lp+knMl1KLd25+qMP+otJ/uKv7hMNPFNAjMy2adXb3mG0E/EyZ9Eaf7in8tP0kOjRUtc6iijYqrz7NM78nPh08PkYzEdy07YvVew1XFtBau2y2h18iQceo8p10nEuH0jFdmnTPXbgZ+J8ZO+iNP9xT+Wn6R9Eaf7in8tP0jMjHRw4e1buuiJqeMaG1dr20OvkSCPjOmk4jw+n+W+nTzxgE/E9ZlTRUG5qxp6MIiFm2JncxOFxjyUn5iSfojT/cU/lp+kZlnKlFYe1buuiYDE4iSaJF4tc6UuUBNhGEA5nc3JT+Jz8pT6jtl7fv2bVSpA2W52HOXHoN65P9PxxscSLGxSrbtWtf4vbqa9qdVY28ZsUB6q0GGUhTt3ahsdSckAenxnXUF2tusYOqDZUrjcCgIJZzjnjcwzj0GRzmxxFjItpS0j8y9ijNtjOULWKFFQrPPe46tZgdWOMc+Q5564nenUWNdnvMDv2gbl7Jl7prcdCp6g9c+YxLmIsUddftKriP8AN04bc23e/IHvOAFUeQ5uTz8BK+kWd2xt6tbqCeQb3EzgY8iEAAPXOfhssRYmG0YY2t8zf56FLpr7Xck7lcWWfw8nkoyqqfAL9Yt4+E834toxpOIa+1yMJWzV5x331GFAUHxw1nnjHj0PsU0D9q3swb6l1Na5spBFgHVquufkcn4E+U1tpg3C61R1vo+1xW07uXZjNYeqfXTzNRv4VUzE7a+1TSVMtagub7bCpa3aMlwq2fMpk5GZzpOFUOUYKga69Kie6w06IqbnI93tnLZC8wO9jocaZE5O8Xce+/wp2tvH88+/PppkbXo9PS661+xp5ZdUPI0l2ZK0HMYVQxZuvNUHxxcfpUVaZBjs0oXs8Y3XW2953A+zzA+K465xrM3L9mXsydVqRay/wKCGJ8GsHNE/+R+A85aD3jwJamLaYx2SL2ic8o528rJa/L+Z6Bp67KaUpLOpT93pQDcoHdXfdke8feAHpLO66z94GO0/lluzz3WOSqJ0wD1Y/wDGTzoy1u9iCF/ljnyJXBJ/FvxHlJc7iVsj5pU2lN3tdu9/FlDpNVdmg4d2ZXa73gEJHdqx0Xnn17vrz66XV2Eabcz7SXew4fLOQSKgPIFun9PpNgiTYo9oi/8An5n79CBontWsmzJYbyc4GSSSFHPAAGBmVmmvfsayode2szbaRjs1cluXywufDOZe6qoujqOrKwHzBE509W1QM5PiegyeZwPAZMWIjWSTdtX7+5R2aq85RFcB71VGO7lUACzZPPntbn5HzInB1VgZ1DWANeEL4J7NFTmw5cixBAx5j57DEWJ/yF+1fP6Ncoudee1lFl79oxJ7iKCqVlj0zsGTzxn1Ey6k2AUjfaN1hG4buhyzZGCcYGxc8+eZfRFg9pTd8J0q3Y73U+HkPAes4mSJJqsREQQIiIAiIgCIiAJwRmcxAPIfbz9m70s1+lQtScl6gMtV5lR4p/j4Tz6fT8otd7EaC6ztH01ZfOSRlQx82CkBpzq2xYneGR7H6d+pnRhu9pTlbRrXzv8Ac8c9lPY2/iDgIClIPfuI7q+g+03p+OJ7nwfhFWkpWqpcIo+bHxZj4kyTRQtahUVVQDCqoCgDyAHSZJs0NnjSXM4/1T6vV+oSs8oLRfl8xERNg4wiIgCIiAIiIAiIgCIiAIiIAiIgCIiAIiIAiIgCIiAIiIAiIgCIiAIiIAiIgCIiAIiIAiIgCIiAIiIAiIgCIiAIiIAiIgCIiAIiIAiIgCIiAIiIAiIgCIiAIiIAiIgCIiAIiIAiIgCIiAIiIAiIgCIiAIiIAiIgCIiAIiIAiIgCIiAIiIAiIgCIiAIiIAiIgCIiAIiIAiIgCIiAIiIB/9k="/>
          <p:cNvSpPr>
            <a:spLocks noChangeAspect="1" noChangeArrowheads="1"/>
          </p:cNvSpPr>
          <p:nvPr/>
        </p:nvSpPr>
        <p:spPr bwMode="auto">
          <a:xfrm>
            <a:off x="76200" y="-914400"/>
            <a:ext cx="1905000" cy="1905000"/>
          </a:xfrm>
          <a:prstGeom prst="rect">
            <a:avLst/>
          </a:prstGeom>
          <a:noFill/>
          <a:ln w="9525">
            <a:noFill/>
            <a:miter lim="800000"/>
            <a:headEnd/>
            <a:tailEnd/>
          </a:ln>
        </p:spPr>
        <p:txBody>
          <a:bodyPr/>
          <a:lstStyle/>
          <a:p>
            <a:endParaRPr lang="en-US">
              <a:latin typeface="Corbel" pitchFamily="34" charset="0"/>
            </a:endParaRPr>
          </a:p>
        </p:txBody>
      </p:sp>
      <p:pic>
        <p:nvPicPr>
          <p:cNvPr id="18436" name="Picture 4" descr="Abstinence Makes the Heart Grow Fonder Stickers"/>
          <p:cNvPicPr>
            <a:picLocks noChangeAspect="1" noChangeArrowheads="1"/>
          </p:cNvPicPr>
          <p:nvPr/>
        </p:nvPicPr>
        <p:blipFill>
          <a:blip r:embed="rId2" cstate="print"/>
          <a:srcRect/>
          <a:stretch>
            <a:fillRect/>
          </a:stretch>
        </p:blipFill>
        <p:spPr bwMode="auto">
          <a:xfrm>
            <a:off x="5486400" y="0"/>
            <a:ext cx="3276600" cy="3276600"/>
          </a:xfrm>
          <a:prstGeom prst="rect">
            <a:avLst/>
          </a:prstGeom>
          <a:noFill/>
          <a:ln w="9525">
            <a:noFill/>
            <a:miter lim="800000"/>
            <a:headEnd/>
            <a:tailEnd/>
          </a:ln>
        </p:spPr>
      </p:pic>
      <p:sp>
        <p:nvSpPr>
          <p:cNvPr id="19461" name="AutoShape 6" descr="data:image/jpg;base64,/9j/4AAQSkZJRgABAQAAAQABAAD/2wCEAAkGBhQSERUUEhQUFBUWGBcXGBcYGBYVHBwYGBUWFBQVFRUYHCYeFxkjHBUYHy8gIycpLCwsGB4xNTAqNSYrLCkBCQoKDgwOFA8PFCkcFBwpKSkpKSkpKSkpKSkpKSkpKSkpKSkpKSkpKSkpKSkpKSkpKSkpKSwpKSkpKSwpKSwpKf/AABEIALUBFgMBIgACEQEDEQH/xAAcAAABBQEBAQAAAAAAAAAAAAAFAAMEBgcBAgj/xABIEAACAAQEAwUFBQUFBwMFAAABAgADESEEBRIxBkFRBxMiYXEygZGhsSNCUtHwFGJygsEzssLh8RZDU5KTotIVg9MXJERjc//EABcBAQEBAQAAAAAAAAAAAAAAAAABAgP/xAAbEQEBAQACAwAAAAAAAAAAAAAAARESQSExUf/aAAwDAQACEQMRAD8Aw8wo7HIg5ChQqRQjCjtI5AchR2kKkAoUKFAchR2OQChQoUAoUKHsLhGmMFQVJgG1Uk0Fz0i88I9nbziHmjwnl+fUxZuDOzMIA84Vb9W8hGmYLAqigKKAQEPIOGJUhAFUeZgw7BBaO97pFIDZ3m6ylJY+kBSu1xhNwpqT4CGUeddNfmYxOLdxrxhMnu8oUEut+ZNL78hFRgFChQoBQoUKAUKFCgFChQoBQoUKAUdEcjogFHIUKA9xyPREciDghR2OAVijpjkPz8DMQAujqDsWVlr6EiGIgVIUKscrFChQoUByFChQChQoPcL8GYjHPSUtEB8Uw2Ue/mfIQAzLcsee4SWpJMbdwL2erhVDzADMO/lBXhXgmTgU8I1P95zufToIk59xVJwq1mMF8ufwiA8oAECc54nk4dSZjhQIy/O+19nJTDqRyB5n0ECpfC+KxREzGTO7Q30k6nPog298BZ807ZZYtIRnblWwik5zxjMmVLOXmMOVkQdF/EfOD/8AsPLc6ZZWRL5uxDTG9B92D2B4HwMpfYVzzaZVvrYfCAxgmscjaJnDGEYeGXIPoF/peK9mvZ8h/s1KH90kj4GKM4hRYsVwPiFNgG+IgdM4exANO6Y+l/pDQOhRMOTzhvLceoIidl/DLTTQzJa+pv8ACJoCwo0WT2RFlqMQCfJLf3oDZ7wG2FIWY2ksGKNQsrhVqy+EVVxa1CDqF7GKKnCibOwaafA5ZhcjTQEUqSpry6ED5RHm4ZlALClfT+m0A1ChQoBQoUKAUKFCgHY5SOmFWMjlI0/sk4RDN+1TVqBaWD82/KM7yzBmdNSWPvED3c/lH0lw1lwlSUUCgAFvdtFgIvl6uKMAQeRAI+Bil8YdlOHnoWkqsmaBUFRpUno6i3vF4vtaCGhNrFHyljsC8mY0uYpV1NCPP8ojxtfafwP+0Az5QHeKP+YdDGLOhBIIoRYiA8wqR2FAcpHQsTMryibiHCSkLEmlo2bgfshSTSbigHfcLuB6/r8oCr9nPZUcQVn4tSJNKrLrQv0LdF+Z9I2Fkk4WVQBJUpB5KoEP5hj5eHlMzEKiAknYAARmmTZk+ZT+/n/2St9jJ+6o5Ow+8/mduVIC1PmE7Eikgd3LP+9cGp85cvf3tT0MMyOAMPXvJy98/Npp1/AHwgegEE3zZJdF5kgc6CvWkPTQWFQVceZtTnQ7V9YIgzspkAUlSZYI5hFH0ENy8oG5Ar6QakylAFNunOJSyQbi8AFkYIDYRNXCjnE39nAjokwAjGcPyZntS1PnS/xgBjeCNN5Duv7uo09x5Rd+7j13UBnUvATAdLOQR1v86RKlZXNDVVkPqD+cXDFZcrbiBjZUVPgNuhgqOiNSjyZbW31Ef4YruZ8PM7WkygPVj/hEWikwbiseDOPNTAUv/wBEmybqWSn4WJHwiBxHj3nYcpNJOhlcOB4lK7sBzsTaL42MU1B+BgTjsJLJJJAiYrJ1mzJbKJkoMVKlXQIDT21YHSQwINbjaxtaPBlSpzEAupNyr6VFSSdKNWgAFLHr8Z2czHkuqy9B0J7RFTQMxRbmhIXTsIXjmkVVUm2BFgHFtJHIm228ZAXFcPTFuBUedj6+YiC+Dcbqfr9IvMnL5ssUOlCAGZUYagt7tLqQbb1Bp03iBmgQkWC9GoVB6Bhsre/SeWnaLop5Ecg9i5QtqAv5dNwYivlyMKqSp87j8xDkYFwodmYdl3Hv5Qo0hQiIVYVYyLv2W5L3uIMwiyWHqf8AL6xvGFSgigdl+Ud1hlJF28R99x8o0NBQRYGcxxIRCegiscN8Qd8z0vpNIZ7RM/EmQ1Den+givdlk0afM3PqbmG+RpkxAyxi/afwZ3bmfKWx9oD+9G2JEDOctWahVgLxR8uRLyjANPny5SgsXdVoPM3+UEeL+HjhJ5WlEapX+og52UtKSfPnTGGuXJbuk3Ys1dRQfeYKDYXvAa3lEjDYDDmdN7uWL+KgUBa0UKBtUAWG9YqucdtWtu7wMkuxsGcfRBc+8xK4yyNs4kSDgsRK7tCQ6lmUbChcCt1K00kV8W8V7F8NYXLcuaZqTE4mYxlI6sSmo2ogBuFFSa8xEATiPG4zEMFxM0tW5lrQKvQEC1fjBvJ8W0tBLlLqa2xpQVA35QLyfI5glan8Ki5Y7mlzT384OzcjxEvDDEYNkxCtTUqgqwualSSdQr6HnTpmDQ+Hn71DqAUi1B05GvODEuSFGnlGX9nWf4lcS+ExSMjFdcvV5HxAHmKGvuMaks3rGw2y0EecBOodPXb1jzMfeIqseW/KCDndQ8VFNohysZqAP68462Lgp4yo8mVHgY+ONjoI6ZcNmTHGxgjiYoQV5mYWIz4GsEe+EJZggK/iOFZT3ZAYF5jwfh5Ut5swEKikm5HkB7yQPfF4E/wAoybti4yr/APaJ7IoZlOv4f6epPQRKM4mMZky4rq8e1SEG3xp8oL45gRLSysJbqzXFAPF4tO2mpFQNxekQMCWlyzNYAg0ahFb1+zWp2Fq2vQU5wRwMoS8O0+d7T2QdT7VRtW9DTnVfMRlpzI6SGlzHoysGlHrcaBZhWxPy8xXmJxi9yFcA6rnnypeHcuq86jDUJal2O47w0djQ7XoPWBGKw7F6C9LU6nah94rER5zPKjK8N2SgNN6VFQVb+htY7QDmsRztyPWLTiZrhqFQQFUEEVFhTbpHmblSNJZq0oaaaV1VHhIFa1B5jkekUVVcURCh3H5eZZ28J25+4naOxciIxESsswneTUT8TAe6t/lFlPZTmP8AwAfSbK/q0Tcg4IxOGxUo4mXoB1afGjVIpX2GPWA17h7DaJSgdBBPGYgKpJ5CK6eIig0yJJnstmoyoAfwgmupvICBY4kfMkMqQvdOSQ2s+zuDUUruKbf1pdGf8ZY2bjsV3UlS5qQFHluTyAA5m0XPgjhKbh9OuYupr6U8QFNzqNjSo2BHnDuS8FrgnZWczJk5ZniZVUHuwCFXS7GlWqa0JoLWiwZLiROw8iahpMlAypiEUIIoGVhyNgYSAvi8M4X7NyD6A/UQF/2gaTbFAgUY6wpK+EarBRUVANr7b8otIna1FYgTcKHIBA8LBqdSNvz9aRRSOOcjGNlaZSO72ZSFYUNLVLAAb+sU7KOxvGNRpry5FD1LsOYI02r/ADRvkuUKRFxDitoClyeCUQK05jPmDd3ADNb2XKAd4v8AHq8zHnM5YeYqkJqUb3YohF6E2QmgFots5KAkm/U8oqYlftAZZaNpZqs9dNQDZRzPU+pgIGOpiQJMkUlj2m2rTksRuFuNJOBLYGeCndzH0MdirNrFT/Nv6RasFlZlW0ikLO+EJOMllZqiv3XA8SnqDzHkbRAR/YpM/u54oXW8txuAfaA8iLERNWZSMcmf+p5ae4BLIK6DTUpXqh393KsNy+03EICs1QT12I+H5Q0bM04Q1MGxjN+FeOjPnaWtXlGlI1VB6xd1DYn0NOR+tPyj2TA7MaqpIrUXHuvHls3UCtRAEXekQsTmIXnFdzvi1UFFN4o+a8WM1gYluLjRW4pQGmqJOGz9W2aMUbOzWtYcw/E5UxnkuN6w+YBucEJU+MgyTjC4rF+y/PVZQaiNS6gnxPxGuFw7TLavZQdWO3uG/ujBRKbFYk6iWqdTG5NSbA/rnBDtA4wOKn0T+zTwp0Jrdj60r6AdIH4HErKllxfZajmx9u/I0NPVq8ozVibiTJGIly5lRJRlMwylqTsTRSfQc7EdYezMSpmIPcFmw8ur3NTUJqbfSR4zpFVGw52gdoXR3rFQz0cglqirVFGuGB8yCKitdyxhZA7yW5GtSSzaSVAUPp0liBpBJUGtPaHlAHsJhjKk39uaNTE7gb3/AJiSeRAG3ONIlqp1EmiivmW9evncQswz/XZaNXoCPdSpoNqitLQxLJUVrvsPPeteUBP8Wi4rXUTyPO5PwHuh6ZhJbS9AJrLVSemotcX6C3uMeMJNojO9SAK8rkWUBa7k9I7gZNZTgjxNQlq087En0sYCPMDMaCjUHRdgaDlHIm4QGXXSAS1wG5LegJ3JNPl6QoDak2EUDjzMiJ6gH2FA8wZhqTTqAB7yI0FRaMs4pld4Z+KNQJU1Co3qForGnktD5VMaqFjM6PcCV+zmVKZSQ7qs0udyWqRpJ3qQbmlBaHsHkuIk4QzMGB3jukw8zpUWF96mtfU9YqfEONJnyVaYkxq6n0sritBpqwvWnIkxpnCGepQyiasstWA3tQVNvOIAOR4QYrvXEhcPidYczEmvTvAfERINlLVOqLvlmXBSXYATGADkWDadmI2rffpFVnyzJnPiAwr3ih1FB9nMUGW1PJ1YV/ei2YPNVZQaxYCBSkNnesMtmidREHF54g2NTFBwzvDA+fiwtyYGZjn6y5QJ3I2jNeJuO2FVBuflE0W/OOIRPmCUp8NtXn/lF1yTBLoUKBtHz9w1nDNP1E1uK/r4RvHD+YVVTCUFp2HAtDaiJc8VFYhuYqIeb4JJssq4qPmDyIPIxnGbdlLzVLLNAa9Kjccq9DGlzuXrEigIiYr5nSVMwWKCvZkYV+MbzkGZd5LHmIzftmyrROlzgPaFD6iLZwLjNUlD1A+kILJiqmMm4lzVsNOmSamguv8ACw1Cnxp7o1/HDnGT9sGUWlYgf/zb5lK/BoUUfF54zHcmB0zFMecMwoZBOk5WzJrZ0QGunW1C9N9I6VtU0FbVqDRiXhGKswFkAY8rFgoI63YRMk5jLKIJstmaUCEKsACCzOFmKVNQGZjUUsadCC0zjIFdOia4LOzd5N1eGYZXeSl8Fl0yytf3q0FL0B8DiytKnz9L0v8ArnFr/a56yQaeAjVvTUolGcR6aaatj4gNyID/AO2R0hQhA8VQG8JUrNREpS4VZoAr+Hzjkji6hlsyFjKQS0q1tJlFHR7XQt46cqvvqqM4qEMOrVKMAfwu25bmr0t/NTcXMO4nDzCtArKksKKtapYgah1qzcuVIJYzjrUG0o6uQQJmoKwqJlR4FFvtOVPvbaqDxgeLlltMZZbAzXZm8SWB1aWXw1LgkEVNKgkULVW4IOPe2lTW4ApXZBRbfl+GIkrElfECRyF+XKLDh+NQJuuk2wcaVdVV9Uru9c0BbuN63rRb1GpvGJ4qGIlFJqszzCfEzkVPetMTW1iQocqAdQ2NqCswCsFmYXdQPLl9Kj3GltoMYeT3u0wfwNQV66Ds3oaGAj4IEVQ1AALCo1KD15MPMbcwIakztG5tzBuD7ogOhr3NlsBtqam9KbCm5849riDQgGurc1NTS5JPNbGvoYELjakaiVtRblgo3pUkke6HZc2poGA9KNYc6Uvtyr59IgsuAwislXNeQB+pHX6COwJGZKBQ7A2/OsKLo0nMe2PDg6JEqbNBFBMoEXVTYK/iNDvtzgfkWZzp8gr3AJYOpZ2pWtQW0KpqKEC5FfnFX4MkSu+UT/ErCxUigPhW43XcfGNmwWAVAAihQLAAUsIs8oy9OypyNaTAsxdlK+E2ob1tW52peG8py7E4XFyxoBmBSWF21I1mFQKg126UjYpeGPuEQcsztZyB0AvRq0+6TRT6HeLhoXisi/ak0lTLYimo0rSoOmn3qEc/LpFen5ZNkqV7xCVNLautATa1Y0KaTZqHr/pA/MsrDym0gqSpoL7117HYkj5xRnn7NPBuHPmBUfKH2wrLJmTBV2lipQXbcCuncAVFTyF4vWXyA9GJsyKaedBX8oqHaA3cukyWyhwwAJFSD1tenIg7hiD5SqoecZ5MAozVY8unpFTxWomrWrzMGM3wqkmY0weIalVVrQcqkkUG3XcRByzLmnsVALWF+lDuTyt6+UZgYyvFd1NVuVb+kbhwZmoYC8YXj8PoakWjg7iUymCsbRd7H0fhHqIYxKUgFw/noYC8Hp08MKxplAmGPeGxICkE3H0MeZkBuIcE7yWEtzLf8VK2+9aorbl6QFC7Ys6lvolqQWBqaRL7LsXqkKK7W+BpD2e9m8hcOzhmmzSNXesd7V8Kiyj4nzMAOy6fQuldmidq2dk1IIBZ5ge8kMpXUVowBAN1NQKc9qQewDVWkMzxvFRWpfB+GmAOJUujAMPAuxFRyj3M4IkHeRIYdDKH1UgiCmTPZpfOWxX+U+JfqR/LBOAp2O7NcNNWiyZMo8yisT6DU1B8IBzOxWR/xZg/5fyjTyYZeCsfzDsXcf2U8HycU+Yit5j2b42SCTLDgc0Ib5bxvc5DEV67b+Q3gPmekSsvyudPbTJlvMboqlvjTb3xrvD3Y0iP3mJYTDUkS6eAXtq/HblYesaDhsuEtQqAKByUBR7gLCAwrC9lOPJFUSXUVBaYv+Gt4r+d5JPwc7u566WFCCLqwrZlYbiPpfFZYr01VtcEEi/ugLxJwXLxknuprm11chSynmQ1t9iD/QQHzqmMZWDKSCDUc6dPWJmHxKTH8aAVFBo1WJvqClqWp7NgQSBSxGmN2CrW2Mty+zX/AM4GZr2M90pKYtCwBIDLpBpy1BjT4RBRsThirBTzvXkV5EE8vpsQDUR5Z6f2dvPz9YjT2dCUeo0kihOx5gf5Q6kskV9kedvhGbFTcJmpTf40qfjzhQOLU9mtOu0KGI0LgXhaYn270WhI0PYnbcHkQ9QR0PQxs2UZxLdQpGl2FQDz606kc6RifFXEzN3XdMSqDwm9QU8JU05gaefW+0WzhTieXPlJKnLc032alldSNnU2JFDSh5GLKNGzXFFZE3SKnu2pS525RVMXhRLwNZTGW0uShUrz0oBpI+8KilD1iYTOljwN3q/hc+P0EzZ/5r/vQ5kk5JgAoRoJBRhQi+oBgfP4xoGMslOZa6/aoK+tLw6z2Ihx8Ra1oGzsReggI8490vhFhWgr1JJFfeYyrj7MjOaiGpJA9+1jvSLpxfmwSVStGbz6b/TaK3wdkn7TiGnsAZcsaR0MxhsB0VST6sIzfiqNgsqlTEYzXcOvhVUUzCxArcchyryi0ZZlNJQCqZSkAuC1STS4tQRfM6w2nu8PJUKXrYClFFNRNPWAeayj3gkSxtTUYYK5N4NTEtRLAfe/KBGednuIwg71B3ssXYruo6kdPONXyjAhABFhw8msXEY9wjnzCgJqLU/pGp5bmesXimcb8IJgpi4mSNMqY1HQbJMPssvRX2pyan4rTshx4IqDCC7k1EeWSohjCzaiJgSKgRiJfgaUdiDoPrun9R7x0jJODiZOLnI1qN/WNox2H1KR/rXkR5xj3EEkyc0Y7d4qsfXYkfD5xKrZMpckCH8XJFYhcPz6ovoIJYqKgHhPBiqcpikfzJ4h8tXwg73UV/N5vdskz8DBvgb/ACrFnSYDBTPcQ20mJocRCm4ou2mWPV//AB6nz29YCLOQk6Rv+rmJWHy0IKnfn1MSZMhZQ6t+rk8zELEYuptAOd8BHoTQecUPivtKw2EqinvZo3RDt/G+w9N4C5L2wS2NJy6IDWARDTAc4BZZxdh54+zmq3lWh+cSs3x02XKaZJlicFBYoD4iAKkIKGreVqwAriXg98W2qTjpuHsBoQ+Co5kAqa+/lGfZ32S465WeuJO9C7K3/eSK/wA0WGR2qZdNP20gy35kyxWv8amsEZHEmDmAdxju6b8JZWHppmCvwYQGJZnkWIw5InyZku+7KQPc2x9xiCSecbxm+dHDyXmzJkjEy1PiQ0RmDKAAELFWu23rblGIZjNV5juid2jMxVAS2kE1C1O9BaAaV4UNQomAtIxRUgEVHT3W+IYROy/NWl1W+k+JeqstSGHQwIF/lT3W+n0iRMsKjf8AX5xhWsZB2iS2os46bC/RudfKtYP4vPpABmLMUMAaHrT7ppuD0/KMQw0rVUg7UFvPxcukW2TwjiAqsjKmuntkAA0r4tVhbkYstGlJn6OgKsCSK0BHIX3taImJzPTU18v0BWvu68orvDHCU2aBMWZLLI2gkGoVlALAafCdRIY+tIq2f8anvGVRWhINRS4NDUEV3rGtFhzfFNiJiyk9o0AJ5A/fY0sALxZ8LPl4WSsmQKnl1ZjdpjeZN4yzJ8bMmNrd9APPnToo5D1i9cOIGP2RJrZmJJOkefKprYUtElB/ASZrMXJoTatiadKkWve3xidKylVqaXO5NyfMk7wQwmDoKQ+MNGkQ5eDHMRKCFR4Pgb/Xb3Q6siHgsBTeI+IZJlPIxPhZ1ZSh3I6qfW4by6xmnC+emXMaS5qQSAeoB3jbc0yWTiF0zpaTBy1AGnmDuD6RSc27IJDNrkPMkuLi/eL8Gv8A90Sg9lGYggRY5cwERSMv4WxUmxeW4HPxKfgQfrFiwhmKPEPgQYoKtLjJu0eVTGyD1Vv7wjUTjRztFA7QZanE4Z6ggh199VIiX0LRwy/2a+gg4zVgNkqAIKWgsGioiY7D6gRTkYj5VmoMpQa6l8BHOqnTf3AGCgWIeTYdROnKequP5hpPzX5wEiVIeYfF7PT8+sEdayxbeFMngC1oC5jmYQEmCpOJxVd4zDtB7Qu7Bw+GNZhszC+mvIdWgdxx2lMaycM19mccv3V8/OJXZZwF3pGJnivNQf73nEFSk8A4nuhOmqUDGo1X97fhrUb9YCZjlplTGQ30sVqNiQae7aNx7S82lyxJlWoD3h8tN6+yRsGtbf0plizFBNbjSWUkX1VFRtsRWhiWqBNgmUgyyxPVQQd6DnzpX4RYsi7RcZhaDvO9XmkwH4Btx74dnZcQmqq+IFq1PMfClLQOWTqLawrDzoaA2te20TTFsxGb5bmoP7SBg8RakwUuf3jSjj1v5iKTxFw3+ykMs2XOlMWVXQ7lQCQV3XfzG947jMEvhCgGu35Vhmfh9JQW8/lb5xeRiF3pIALPTehNQD5CFiEWg066c9QAHLah9YnY2q0Ye+vw2hnvgwr8un6ETREXCsdv17oUPF6bWvHYu0eO8h9cSKEdRT3g1ERitY4ss+7rEQa4Ww5mYmXL1KtWr4qAVFwDUge7ntGxaMAFKzQWYKdQmlqvzJCk6GvtpFrUpGH4XvFOpNQtSort0PUf5RMzTNJ7LQzJ2kqCyl3K02uDyrcV6iEGqcRcdScDIaVgtLzaVVUGpZVd3egoKWsbk0rSMSmTSTUmpYkk7mtbk/WOBiRQbHlyr6RM/Y1S7sCaVAUaq1UEem9K+VRWNBuXimXnuLfSNX7K8V9ka713+QjJMRdqC/IUp/Tf+sXjs5zMpUedDEVuUmZD2uA2DxwYC8TUxEaQQWkPCVA9ZsPpiIB9pER2WHDibRGmTYD0VEeDJhsTodWdBDD4WsBeIeHBOUU9pTUH6j0iyaoRIgoNlsgqoB3ifLF494gCkNK0ESZzAUpAWZitGKU8nVlPu8Q+hgoabwB4knLLlPOP+6Uv52Gw8zt74CXmmdrLUliAACb8vMxjPGPH7zy0uSSJexbm3p0ETpWW4zN3DMTIw5Nq1NQOYW2s+ZoI0jh3s6w0hQBIQnm8wCa59Sw0r6AQVjPAnCTY7EqtGEsHU7UNKDlXap29/lH0jhcGsiWFUBQBQAcgNo9yMJLkqAoFhsBQD0iJjMfzMBlXaNOD4lyd0Cp6jvJjH3/Z8+VIqMmWXVtWx69LBefK8T+K8xE2c7VOgzmPQHSTt1NHWtR06QIecKU/XlyjnfbSdOnOVEu1KC3oa0HkbQpeI0ihArffah/pEFZoBvf/AE6x4mJVqhSP1zEQSZjalpUHpTltEXFXVdhcbc49Sw4sCd6bHn/rC/Z6XPOtPfuR6wEfEzSBbY26+sQ8LJqrQ9ipwqKX01J+FrQpVe7pe99ovSGlAoB5Qo86DQQoA3kPCwxALNNSUq76iK+XpXrSm1YYxBlS3KItRpoWIqCRzKGuk16H0pzezLKcQ0o4h1UKxFwVuW2oqkj6QDVCdrmKLfhcSjYdnkDRMlX01DhkPhYgn2lFt7itOVxeYEzJKMQO8q0sAD2tFOX8LAeZHI7xcFImF6IPYW5FwAKlqke1Uk2vUmgraOYqQdOj70stYUO9Gsw9oUU3gPGWNKl1eYhmWGgVK3rubXHx3ER8ZPaYSzmnzJvau3x8ouuG4LWesp2xUt9cqt/ukhbMoJNq7nTWh3vFm4a4Fwz4lRhpZmSZAQT50ytWmhw1MOKgAkVDjYKRSrUJqKJk/C855RXuUl6wCZk/7OgBqCruAETapWpPUAwMTEPgcSQkxJoFmKElHHPS1L05MP8AKPpCTwngpB1y8Ims0Fkqx6AajQeZJAG5Mes14Dw2Ll6cTKUmhClPD3dSW0yyALVO9L0FqUAuDPuHs/SdL1ymqOa/eU9GHL12MWGRmPnFczDsMxEh+8y/Eio2V/A1OmoAqw8iAIivNzHDWxmBmsB/vZAEwepC1HzHpBV9lY4GJIxEULAcZYZrd8qH8Myssj11CnzguvEckf76T/1E/OKizNifOG2xdorp4jkGwnST/wC5L/OHJeZo3ssp9CD9IIMHEx6TE+cDBNNI9I8ATON844cd5xDCVHKG8S6qpLEKOpIUfE2gJU7G2jzKxZ6RVsz44wUkGs4TD+GX9p8x4fiYp+Ydo2JnkpgpLJ+8AZsz4AaV+BPnAabnPFErDLqnTElg7A1JP8KipaAGScSy8zmmUFpJW5D0BcggrVbjTuaXuBXpGdYXgbMsXMqcPPZmN3mBl+LPSNy7N+y9MFJrPRHnN7TCth+EG1REURwsqWgGkbD4Q7Mx8G/9ncPWvdA+pY/ImkODIsP/AMFPhFFVxGM84qmfcWS5AK6lLHqfhaNQm8N4dt5Q+LD6GMe7Y+FZWFnyJ0qUAj1V6gzBqU/vE/dO3lEozzHKWXXbxu7Gh6saEU2FALe/nEKXNPP1rX4Vg9neD0yywGhDOGkAUAXRoH7pNVGx5mAX7SFBsLbH+pIjFaJHJaw6VuYnBVC1Okm/Ov63gO2OY+wPfcx4kytR+0YgUJ6e7a0ME9scq7n4RDxWPabYWX9CJWHytDL10NT1oee/lb1+cRmTVWxoLgU/VIIYlp6nqYcck9aDlBAS0VF9olhWnhUe8gkkb9IHmWxFL2NbG3qPzihKvwjkODGlN0lE9SCK+ZFQPfSFDBpXEIlypWK+zDCUJcuVfRpaciv3jFANZQPpVbAVbrbN8Jg9a1rTxy02/wCJrv7tG3nChQRbTgEwWhlRJvfS3p3oLd2dAcMoBClqGlSPdygzm+QyhgmcKBNkgP3q2LATBLZGG1KUp+HSu968hQiiPBGQpOnT5MxpmmWTXQVlaqFRuihlFGAoGpYnnbWcpy9JMpZcpQktR4VUUArf33vXzhQo1ETRHtYUKKPcKFCgIuMyaRO/tpMqZ/GiP/eBgVM7OstbfBYb3S1H0jkKAamdluVsL4KT7tS/Rog4jsWypv8A8Yr/AAzZo+rGFCgIbdieEH9jPxsn+Gdb5rHiZ2OTR/Z5rjFH73j/AMQhQoCMex7EtY5viqeSsPpNh6T2EYQmuJn4rEt1aZQfQn5woUMB3B9kWVy9sIjebs7/AN5qRZcDlEmQgSTKlylGyoqoPgBChQEjTHTHYUAhCEdhQCMCuJOHZeOkNJm7GhVqAlWGzAHfcj0J23jkKApzdicgms7FYqYa1NO5S9//ANZI3PPnBvKezPAYchhI71hs05mnEeYVyVU+YAhQoApiuFMHM9vC4dvMypdfiBWBGJ7KcscknChSfwvNX5B6fKFCgIE3sYy47LPX0nN/irEb/wCiGA/Fif8AqS//AI45CiZBJl9iuWDeXOb1nP8A4aQRwnZZlkvbCI38bTJnydiPlChQwG8LkGGlCkvDyEH7sqWv0WFChRR//9k="/>
          <p:cNvSpPr>
            <a:spLocks noChangeAspect="1" noChangeArrowheads="1"/>
          </p:cNvSpPr>
          <p:nvPr/>
        </p:nvSpPr>
        <p:spPr bwMode="auto">
          <a:xfrm>
            <a:off x="76200" y="-822325"/>
            <a:ext cx="2647950" cy="1724025"/>
          </a:xfrm>
          <a:prstGeom prst="rect">
            <a:avLst/>
          </a:prstGeom>
          <a:noFill/>
          <a:ln w="9525">
            <a:noFill/>
            <a:miter lim="800000"/>
            <a:headEnd/>
            <a:tailEnd/>
          </a:ln>
        </p:spPr>
        <p:txBody>
          <a:bodyPr/>
          <a:lstStyle/>
          <a:p>
            <a:endParaRPr lang="en-US">
              <a:latin typeface="Corbel" pitchFamily="34" charset="0"/>
            </a:endParaRPr>
          </a:p>
        </p:txBody>
      </p:sp>
      <p:pic>
        <p:nvPicPr>
          <p:cNvPr id="18440" name="Picture 8" descr="http://parkerfinalproject.files.wordpress.com/2008/05/calvinkleinjeansad-springsummer2004.jpg"/>
          <p:cNvPicPr>
            <a:picLocks noChangeAspect="1" noChangeArrowheads="1"/>
          </p:cNvPicPr>
          <p:nvPr/>
        </p:nvPicPr>
        <p:blipFill>
          <a:blip r:embed="rId3" cstate="print"/>
          <a:srcRect/>
          <a:stretch>
            <a:fillRect/>
          </a:stretch>
        </p:blipFill>
        <p:spPr bwMode="auto">
          <a:xfrm>
            <a:off x="5257800" y="4429125"/>
            <a:ext cx="3727450" cy="2428875"/>
          </a:xfrm>
          <a:prstGeom prst="rect">
            <a:avLst/>
          </a:prstGeom>
          <a:noFill/>
          <a:ln w="9525">
            <a:noFill/>
            <a:miter lim="800000"/>
            <a:headEnd/>
            <a:tailEnd/>
          </a:ln>
        </p:spPr>
      </p:pic>
      <p:sp>
        <p:nvSpPr>
          <p:cNvPr id="8" name="TextBox 7"/>
          <p:cNvSpPr txBox="1">
            <a:spLocks noChangeArrowheads="1"/>
          </p:cNvSpPr>
          <p:nvPr/>
        </p:nvSpPr>
        <p:spPr bwMode="auto">
          <a:xfrm>
            <a:off x="5638800" y="3581400"/>
            <a:ext cx="3276600" cy="646113"/>
          </a:xfrm>
          <a:prstGeom prst="rect">
            <a:avLst/>
          </a:prstGeom>
          <a:noFill/>
          <a:ln w="9525">
            <a:noFill/>
            <a:miter lim="800000"/>
            <a:headEnd/>
            <a:tailEnd/>
          </a:ln>
        </p:spPr>
        <p:txBody>
          <a:bodyPr>
            <a:spAutoFit/>
          </a:bodyPr>
          <a:lstStyle/>
          <a:p>
            <a:r>
              <a:rPr lang="en-US">
                <a:latin typeface="Corbel" pitchFamily="34" charset="0"/>
              </a:rPr>
              <a:t>Are we getting mixed signals from the culture?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blinds(horizontal)">
                                      <p:cBhvr>
                                        <p:cTn id="18" dur="500"/>
                                        <p:tgtEl>
                                          <p:spTgt spid="1843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blinds(horizontal)">
                                      <p:cBhvr>
                                        <p:cTn id="24"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Functionalism</a:t>
            </a:r>
            <a:endParaRPr lang="en-US" dirty="0">
              <a:solidFill>
                <a:schemeClr val="tx2">
                  <a:satMod val="200000"/>
                </a:schemeClr>
              </a:solidFill>
            </a:endParaRPr>
          </a:p>
        </p:txBody>
      </p:sp>
      <p:sp>
        <p:nvSpPr>
          <p:cNvPr id="20482" name="Content Placeholder 2"/>
          <p:cNvSpPr>
            <a:spLocks noGrp="1"/>
          </p:cNvSpPr>
          <p:nvPr>
            <p:ph idx="1"/>
          </p:nvPr>
        </p:nvSpPr>
        <p:spPr>
          <a:xfrm>
            <a:off x="0" y="1219200"/>
            <a:ext cx="5486400" cy="5638800"/>
          </a:xfrm>
        </p:spPr>
        <p:txBody>
          <a:bodyPr/>
          <a:lstStyle/>
          <a:p>
            <a:r>
              <a:rPr lang="en-US" smtClean="0"/>
              <a:t>How do families transmit social status?</a:t>
            </a:r>
          </a:p>
          <a:p>
            <a:pPr lvl="1"/>
            <a:r>
              <a:rPr lang="en-US" smtClean="0"/>
              <a:t>Children of rich people tend to go to what type of schools?</a:t>
            </a:r>
          </a:p>
          <a:p>
            <a:pPr lvl="1"/>
            <a:r>
              <a:rPr lang="en-US" smtClean="0"/>
              <a:t>What eating manners do rich people typically pass on?</a:t>
            </a:r>
          </a:p>
          <a:p>
            <a:pPr lvl="1"/>
            <a:r>
              <a:rPr lang="en-US" smtClean="0"/>
              <a:t>What eating manners do poor people typically have?</a:t>
            </a:r>
          </a:p>
          <a:p>
            <a:pPr lvl="1"/>
            <a:r>
              <a:rPr lang="en-US" smtClean="0"/>
              <a:t>What culture events do children of rich people have access to that poor people do not?</a:t>
            </a:r>
          </a:p>
          <a:p>
            <a:pPr lvl="1"/>
            <a:endParaRPr lang="en-US" smtClean="0"/>
          </a:p>
        </p:txBody>
      </p:sp>
      <p:pic>
        <p:nvPicPr>
          <p:cNvPr id="3" name="Picture 2" descr="http://www.josephlogue.com/images/QueenMary2008/aax_joerichdinner.jpg"/>
          <p:cNvPicPr>
            <a:picLocks noChangeAspect="1" noChangeArrowheads="1"/>
          </p:cNvPicPr>
          <p:nvPr/>
        </p:nvPicPr>
        <p:blipFill>
          <a:blip r:embed="rId2" cstate="print"/>
          <a:srcRect/>
          <a:stretch>
            <a:fillRect/>
          </a:stretch>
        </p:blipFill>
        <p:spPr bwMode="auto">
          <a:xfrm>
            <a:off x="5486400" y="609600"/>
            <a:ext cx="3429000" cy="2571750"/>
          </a:xfrm>
          <a:prstGeom prst="rect">
            <a:avLst/>
          </a:prstGeom>
          <a:noFill/>
          <a:ln w="9525">
            <a:noFill/>
            <a:miter lim="800000"/>
            <a:headEnd/>
            <a:tailEnd/>
          </a:ln>
        </p:spPr>
      </p:pic>
      <p:pic>
        <p:nvPicPr>
          <p:cNvPr id="20484" name="Picture 4" descr="http://farm1.static.flickr.com/34/72510316_62921240d0.jpg"/>
          <p:cNvPicPr>
            <a:picLocks noChangeAspect="1" noChangeArrowheads="1"/>
          </p:cNvPicPr>
          <p:nvPr/>
        </p:nvPicPr>
        <p:blipFill>
          <a:blip r:embed="rId3" cstate="print"/>
          <a:srcRect/>
          <a:stretch>
            <a:fillRect/>
          </a:stretch>
        </p:blipFill>
        <p:spPr bwMode="auto">
          <a:xfrm>
            <a:off x="5486400" y="4191000"/>
            <a:ext cx="3429000" cy="2503488"/>
          </a:xfrm>
          <a:prstGeom prst="rect">
            <a:avLst/>
          </a:prstGeom>
          <a:noFill/>
          <a:ln w="9525">
            <a:noFill/>
            <a:miter lim="800000"/>
            <a:headEnd/>
            <a:tailEnd/>
          </a:ln>
        </p:spPr>
      </p:pic>
      <p:sp>
        <p:nvSpPr>
          <p:cNvPr id="6" name="TextBox 5"/>
          <p:cNvSpPr txBox="1">
            <a:spLocks noChangeArrowheads="1"/>
          </p:cNvSpPr>
          <p:nvPr/>
        </p:nvSpPr>
        <p:spPr bwMode="auto">
          <a:xfrm>
            <a:off x="5410200" y="3276600"/>
            <a:ext cx="3429000" cy="923925"/>
          </a:xfrm>
          <a:prstGeom prst="rect">
            <a:avLst/>
          </a:prstGeom>
          <a:noFill/>
          <a:ln w="9525">
            <a:noFill/>
            <a:miter lim="800000"/>
            <a:headEnd/>
            <a:tailEnd/>
          </a:ln>
        </p:spPr>
        <p:txBody>
          <a:bodyPr>
            <a:spAutoFit/>
          </a:bodyPr>
          <a:lstStyle/>
          <a:p>
            <a:r>
              <a:rPr lang="en-US">
                <a:latin typeface="Corbel" pitchFamily="34" charset="0"/>
              </a:rPr>
              <a:t>In these and many other ways, the family effects the placement of their kids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linds(horizontal)">
                                      <p:cBhvr>
                                        <p:cTn id="10" dur="500"/>
                                        <p:tgtEl>
                                          <p:spTgt spid="2048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lstStyle/>
          <a:p>
            <a:pPr fontAlgn="auto">
              <a:spcAft>
                <a:spcPts val="0"/>
              </a:spcAft>
              <a:defRPr/>
            </a:pPr>
            <a:r>
              <a:rPr lang="en-US" dirty="0" smtClean="0">
                <a:solidFill>
                  <a:schemeClr val="tx2">
                    <a:satMod val="200000"/>
                  </a:schemeClr>
                </a:solidFill>
              </a:rPr>
              <a:t>Conflict Theory</a:t>
            </a:r>
            <a:endParaRPr lang="en-US" dirty="0">
              <a:solidFill>
                <a:schemeClr val="tx2">
                  <a:satMod val="200000"/>
                </a:schemeClr>
              </a:solidFill>
            </a:endParaRPr>
          </a:p>
        </p:txBody>
      </p:sp>
      <p:sp>
        <p:nvSpPr>
          <p:cNvPr id="3" name="Content Placeholder 2"/>
          <p:cNvSpPr>
            <a:spLocks noGrp="1"/>
          </p:cNvSpPr>
          <p:nvPr>
            <p:ph idx="1"/>
          </p:nvPr>
        </p:nvSpPr>
        <p:spPr>
          <a:xfrm>
            <a:off x="381000" y="838200"/>
            <a:ext cx="4648200" cy="6019800"/>
          </a:xfrm>
        </p:spPr>
        <p:txBody>
          <a:bodyPr>
            <a:normAutofit fontScale="92500"/>
          </a:bodyPr>
          <a:lstStyle/>
          <a:p>
            <a:pPr marL="411480" fontAlgn="auto">
              <a:spcAft>
                <a:spcPts val="0"/>
              </a:spcAft>
              <a:buFont typeface="Wingdings"/>
              <a:buChar char=""/>
              <a:defRPr/>
            </a:pPr>
            <a:r>
              <a:rPr lang="en-US" dirty="0" smtClean="0"/>
              <a:t>Emphasizes the dominant position that males have had over their wife.</a:t>
            </a:r>
          </a:p>
          <a:p>
            <a:pPr marL="411480" fontAlgn="auto">
              <a:spcAft>
                <a:spcPts val="0"/>
              </a:spcAft>
              <a:buFont typeface="Wingdings"/>
              <a:buChar char=""/>
              <a:defRPr/>
            </a:pPr>
            <a:endParaRPr lang="en-US" dirty="0" smtClean="0"/>
          </a:p>
          <a:p>
            <a:pPr marL="411480" fontAlgn="auto">
              <a:spcAft>
                <a:spcPts val="0"/>
              </a:spcAft>
              <a:buFont typeface="Wingdings"/>
              <a:buChar char=""/>
              <a:defRPr/>
            </a:pPr>
            <a:r>
              <a:rPr lang="en-US" dirty="0" smtClean="0"/>
              <a:t>Women have historically, in many societies, been the property of men</a:t>
            </a:r>
          </a:p>
          <a:p>
            <a:pPr marL="411480" fontAlgn="auto">
              <a:spcAft>
                <a:spcPts val="0"/>
              </a:spcAft>
              <a:buFont typeface="Wingdings"/>
              <a:buNone/>
              <a:defRPr/>
            </a:pPr>
            <a:endParaRPr lang="en-US" dirty="0" smtClean="0"/>
          </a:p>
          <a:p>
            <a:pPr marL="411480" fontAlgn="auto">
              <a:spcAft>
                <a:spcPts val="0"/>
              </a:spcAft>
              <a:buFont typeface="Wingdings"/>
              <a:buChar char=""/>
              <a:defRPr/>
            </a:pPr>
            <a:r>
              <a:rPr lang="en-US" dirty="0" smtClean="0"/>
              <a:t>Control of the family by the dominant male or female has been considered “natural” and “legitimate”.</a:t>
            </a:r>
          </a:p>
        </p:txBody>
      </p:sp>
      <p:pic>
        <p:nvPicPr>
          <p:cNvPr id="21507" name="Picture 2" descr="http://1.bp.blogspot.com/_s9FKAyXqO3s/SgnOoVQYomI/AAAAAAAAAAk/8xI-g4BVMsU/s320/spankty.gif"/>
          <p:cNvPicPr>
            <a:picLocks noChangeAspect="1" noChangeArrowheads="1"/>
          </p:cNvPicPr>
          <p:nvPr/>
        </p:nvPicPr>
        <p:blipFill>
          <a:blip r:embed="rId2" cstate="print"/>
          <a:srcRect/>
          <a:stretch>
            <a:fillRect/>
          </a:stretch>
        </p:blipFill>
        <p:spPr bwMode="auto">
          <a:xfrm>
            <a:off x="5105400" y="0"/>
            <a:ext cx="3276600" cy="3276600"/>
          </a:xfrm>
          <a:prstGeom prst="rect">
            <a:avLst/>
          </a:prstGeom>
          <a:noFill/>
          <a:ln w="9525">
            <a:noFill/>
            <a:miter lim="800000"/>
            <a:headEnd/>
            <a:tailEnd/>
          </a:ln>
        </p:spPr>
      </p:pic>
      <p:pic>
        <p:nvPicPr>
          <p:cNvPr id="21508" name="Picture 4" descr="http://imaginenoborders.org/img/zines/UnderstandingPatriarchy.png"/>
          <p:cNvPicPr>
            <a:picLocks noChangeAspect="1" noChangeArrowheads="1"/>
          </p:cNvPicPr>
          <p:nvPr/>
        </p:nvPicPr>
        <p:blipFill>
          <a:blip r:embed="rId3" cstate="print"/>
          <a:srcRect/>
          <a:stretch>
            <a:fillRect/>
          </a:stretch>
        </p:blipFill>
        <p:spPr bwMode="auto">
          <a:xfrm>
            <a:off x="5105400" y="3733800"/>
            <a:ext cx="2041525" cy="3124200"/>
          </a:xfrm>
          <a:prstGeom prst="rect">
            <a:avLst/>
          </a:prstGeom>
          <a:noFill/>
          <a:ln w="9525">
            <a:noFill/>
            <a:miter lim="800000"/>
            <a:headEnd/>
            <a:tailEnd/>
          </a:ln>
        </p:spPr>
      </p:pic>
      <p:sp>
        <p:nvSpPr>
          <p:cNvPr id="21509" name="TextBox 5"/>
          <p:cNvSpPr txBox="1">
            <a:spLocks noChangeArrowheads="1"/>
          </p:cNvSpPr>
          <p:nvPr/>
        </p:nvSpPr>
        <p:spPr bwMode="auto">
          <a:xfrm>
            <a:off x="7391400" y="3886200"/>
            <a:ext cx="1752600" cy="1200150"/>
          </a:xfrm>
          <a:prstGeom prst="rect">
            <a:avLst/>
          </a:prstGeom>
          <a:noFill/>
          <a:ln w="9525">
            <a:noFill/>
            <a:miter lim="800000"/>
            <a:headEnd/>
            <a:tailEnd/>
          </a:ln>
        </p:spPr>
        <p:txBody>
          <a:bodyPr>
            <a:spAutoFit/>
          </a:bodyPr>
          <a:lstStyle/>
          <a:p>
            <a:r>
              <a:rPr lang="en-US">
                <a:latin typeface="Corbel" pitchFamily="34" charset="0"/>
              </a:rPr>
              <a:t>What is the picture  on the left trying to say?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lstStyle/>
          <a:p>
            <a:pPr fontAlgn="auto">
              <a:spcAft>
                <a:spcPts val="0"/>
              </a:spcAft>
              <a:defRPr/>
            </a:pPr>
            <a:r>
              <a:rPr lang="en-US" dirty="0" smtClean="0">
                <a:solidFill>
                  <a:schemeClr val="tx2">
                    <a:satMod val="200000"/>
                  </a:schemeClr>
                </a:solidFill>
              </a:rPr>
              <a:t>Conflict Theory</a:t>
            </a:r>
            <a:endParaRPr lang="en-US" dirty="0">
              <a:solidFill>
                <a:schemeClr val="tx2">
                  <a:satMod val="200000"/>
                </a:schemeClr>
              </a:solidFill>
            </a:endParaRPr>
          </a:p>
        </p:txBody>
      </p:sp>
      <p:sp>
        <p:nvSpPr>
          <p:cNvPr id="3" name="Content Placeholder 2"/>
          <p:cNvSpPr>
            <a:spLocks noGrp="1"/>
          </p:cNvSpPr>
          <p:nvPr>
            <p:ph idx="1"/>
          </p:nvPr>
        </p:nvSpPr>
        <p:spPr>
          <a:xfrm>
            <a:off x="304800" y="838200"/>
            <a:ext cx="4572000" cy="6019800"/>
          </a:xfrm>
        </p:spPr>
        <p:txBody>
          <a:bodyPr>
            <a:normAutofit/>
          </a:bodyPr>
          <a:lstStyle/>
          <a:p>
            <a:pPr>
              <a:lnSpc>
                <a:spcPct val="90000"/>
              </a:lnSpc>
            </a:pPr>
            <a:r>
              <a:rPr lang="en-US" sz="2800" smtClean="0"/>
              <a:t>Is being a mother necessary in society?  Why or why not?</a:t>
            </a:r>
          </a:p>
          <a:p>
            <a:pPr>
              <a:lnSpc>
                <a:spcPct val="90000"/>
              </a:lnSpc>
            </a:pPr>
            <a:endParaRPr lang="en-US" sz="2800" smtClean="0"/>
          </a:p>
          <a:p>
            <a:pPr>
              <a:lnSpc>
                <a:spcPct val="90000"/>
              </a:lnSpc>
              <a:buFont typeface="Wingdings" pitchFamily="2" charset="2"/>
              <a:buNone/>
            </a:pPr>
            <a:endParaRPr lang="en-US" sz="2800" smtClean="0"/>
          </a:p>
          <a:p>
            <a:pPr>
              <a:lnSpc>
                <a:spcPct val="90000"/>
              </a:lnSpc>
            </a:pPr>
            <a:r>
              <a:rPr lang="en-US" sz="2800" smtClean="0"/>
              <a:t>How much do we value mothers?  </a:t>
            </a:r>
          </a:p>
        </p:txBody>
      </p:sp>
      <p:pic>
        <p:nvPicPr>
          <p:cNvPr id="22535" name="Picture 2" descr="http://www.trojanhorseantiques.com/PLeyendeckerMothersDay1977.jpg"/>
          <p:cNvPicPr>
            <a:picLocks noChangeAspect="1" noChangeArrowheads="1"/>
          </p:cNvPicPr>
          <p:nvPr/>
        </p:nvPicPr>
        <p:blipFill>
          <a:blip r:embed="rId2" cstate="print"/>
          <a:srcRect/>
          <a:stretch>
            <a:fillRect/>
          </a:stretch>
        </p:blipFill>
        <p:spPr bwMode="auto">
          <a:xfrm>
            <a:off x="5334000" y="381000"/>
            <a:ext cx="3270250" cy="3035300"/>
          </a:xfrm>
          <a:prstGeom prst="rect">
            <a:avLst/>
          </a:prstGeom>
          <a:noFill/>
          <a:ln w="9525">
            <a:noFill/>
            <a:miter lim="800000"/>
            <a:headEnd/>
            <a:tailEnd/>
          </a:ln>
        </p:spPr>
      </p:pic>
      <p:pic>
        <p:nvPicPr>
          <p:cNvPr id="22536" name="Picture 4" descr="http://bitsnbytesoflife.files.wordpress.com/2008/05/mothers-love-by-kolongi1.jpg"/>
          <p:cNvPicPr>
            <a:picLocks noChangeAspect="1" noChangeArrowheads="1"/>
          </p:cNvPicPr>
          <p:nvPr/>
        </p:nvPicPr>
        <p:blipFill>
          <a:blip r:embed="rId3" cstate="print"/>
          <a:srcRect/>
          <a:stretch>
            <a:fillRect/>
          </a:stretch>
        </p:blipFill>
        <p:spPr bwMode="auto">
          <a:xfrm>
            <a:off x="5257800" y="3886200"/>
            <a:ext cx="3162300" cy="2667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7772400" cy="914400"/>
          </a:xfrm>
        </p:spPr>
        <p:txBody>
          <a:bodyPr/>
          <a:lstStyle/>
          <a:p>
            <a:pPr fontAlgn="auto">
              <a:spcAft>
                <a:spcPts val="0"/>
              </a:spcAft>
              <a:defRPr/>
            </a:pPr>
            <a:r>
              <a:rPr lang="en-US" dirty="0" smtClean="0">
                <a:solidFill>
                  <a:schemeClr val="tx2">
                    <a:satMod val="200000"/>
                  </a:schemeClr>
                </a:solidFill>
              </a:rPr>
              <a:t>Conflict Theory</a:t>
            </a:r>
            <a:endParaRPr lang="en-US" dirty="0">
              <a:solidFill>
                <a:schemeClr val="tx2">
                  <a:satMod val="200000"/>
                </a:schemeClr>
              </a:solidFill>
            </a:endParaRPr>
          </a:p>
        </p:txBody>
      </p:sp>
      <p:sp>
        <p:nvSpPr>
          <p:cNvPr id="3" name="Content Placeholder 2"/>
          <p:cNvSpPr>
            <a:spLocks noGrp="1"/>
          </p:cNvSpPr>
          <p:nvPr>
            <p:ph idx="4294967295"/>
          </p:nvPr>
        </p:nvSpPr>
        <p:spPr>
          <a:xfrm>
            <a:off x="304800" y="838200"/>
            <a:ext cx="4419600" cy="6019800"/>
          </a:xfrm>
        </p:spPr>
        <p:txBody>
          <a:bodyPr>
            <a:normAutofit/>
          </a:bodyPr>
          <a:lstStyle/>
          <a:p>
            <a:pPr>
              <a:lnSpc>
                <a:spcPct val="90000"/>
              </a:lnSpc>
            </a:pPr>
            <a:r>
              <a:rPr lang="en-US" sz="2800" smtClean="0"/>
              <a:t>How much do we pay mothers?  </a:t>
            </a:r>
          </a:p>
          <a:p>
            <a:pPr>
              <a:lnSpc>
                <a:spcPct val="90000"/>
              </a:lnSpc>
              <a:buFont typeface="Wingdings" pitchFamily="2" charset="2"/>
              <a:buNone/>
            </a:pPr>
            <a:endParaRPr lang="en-US" sz="2800" smtClean="0"/>
          </a:p>
          <a:p>
            <a:pPr lvl="1">
              <a:lnSpc>
                <a:spcPct val="90000"/>
              </a:lnSpc>
            </a:pPr>
            <a:r>
              <a:rPr lang="en-US" sz="2400" smtClean="0"/>
              <a:t>Women are expected to raise children – possibly the most important job in society – and it is expected. No pay.</a:t>
            </a:r>
          </a:p>
          <a:p>
            <a:pPr lvl="1">
              <a:lnSpc>
                <a:spcPct val="90000"/>
              </a:lnSpc>
              <a:buFont typeface="Wingdings" pitchFamily="2" charset="2"/>
              <a:buNone/>
            </a:pPr>
            <a:endParaRPr lang="en-US" sz="2400" smtClean="0"/>
          </a:p>
          <a:p>
            <a:pPr lvl="1">
              <a:lnSpc>
                <a:spcPct val="90000"/>
              </a:lnSpc>
            </a:pPr>
            <a:r>
              <a:rPr lang="en-US" sz="2400" smtClean="0"/>
              <a:t>A man CEO who cheats on Wall Street, pollutes the environment, lets others raise his kids, and hurts society is valued more. Why?</a:t>
            </a:r>
          </a:p>
        </p:txBody>
      </p:sp>
      <p:pic>
        <p:nvPicPr>
          <p:cNvPr id="30724" name="Picture 2" descr="http://worldofintrospect.files.wordpress.com/2008/11/patriarchy1.jpg"/>
          <p:cNvPicPr>
            <a:picLocks noChangeAspect="1" noChangeArrowheads="1"/>
          </p:cNvPicPr>
          <p:nvPr/>
        </p:nvPicPr>
        <p:blipFill>
          <a:blip r:embed="rId2" cstate="print"/>
          <a:srcRect/>
          <a:stretch>
            <a:fillRect/>
          </a:stretch>
        </p:blipFill>
        <p:spPr bwMode="auto">
          <a:xfrm>
            <a:off x="4876800" y="0"/>
            <a:ext cx="2705100" cy="3697288"/>
          </a:xfrm>
          <a:prstGeom prst="rect">
            <a:avLst/>
          </a:prstGeom>
          <a:noFill/>
          <a:ln w="9525">
            <a:noFill/>
            <a:miter lim="800000"/>
            <a:headEnd/>
            <a:tailEnd/>
          </a:ln>
        </p:spPr>
      </p:pic>
      <p:pic>
        <p:nvPicPr>
          <p:cNvPr id="30725" name="Picture 4" descr="http://www.cartoonstock.com/lowres/mro0091l.jpg"/>
          <p:cNvPicPr>
            <a:picLocks noChangeAspect="1" noChangeArrowheads="1"/>
          </p:cNvPicPr>
          <p:nvPr/>
        </p:nvPicPr>
        <p:blipFill>
          <a:blip r:embed="rId3" cstate="print"/>
          <a:srcRect/>
          <a:stretch>
            <a:fillRect/>
          </a:stretch>
        </p:blipFill>
        <p:spPr bwMode="auto">
          <a:xfrm>
            <a:off x="4876800" y="3781425"/>
            <a:ext cx="3810000" cy="3076575"/>
          </a:xfrm>
          <a:prstGeom prst="rect">
            <a:avLst/>
          </a:prstGeom>
          <a:noFill/>
          <a:ln w="9525">
            <a:noFill/>
            <a:miter lim="800000"/>
            <a:headEnd/>
            <a:tailEnd/>
          </a:ln>
        </p:spPr>
      </p:pic>
      <p:sp>
        <p:nvSpPr>
          <p:cNvPr id="30726" name="TextBox 5"/>
          <p:cNvSpPr txBox="1">
            <a:spLocks noChangeArrowheads="1"/>
          </p:cNvSpPr>
          <p:nvPr/>
        </p:nvSpPr>
        <p:spPr bwMode="auto">
          <a:xfrm>
            <a:off x="7620000" y="685800"/>
            <a:ext cx="1524000" cy="1200150"/>
          </a:xfrm>
          <a:prstGeom prst="rect">
            <a:avLst/>
          </a:prstGeom>
          <a:noFill/>
          <a:ln w="9525">
            <a:noFill/>
            <a:miter lim="800000"/>
            <a:headEnd/>
            <a:tailEnd/>
          </a:ln>
        </p:spPr>
        <p:txBody>
          <a:bodyPr>
            <a:spAutoFit/>
          </a:bodyPr>
          <a:lstStyle/>
          <a:p>
            <a:r>
              <a:rPr lang="en-US">
                <a:latin typeface="Corbel" pitchFamily="34" charset="0"/>
              </a:rPr>
              <a:t>Why did they choose a picture of a king of clubs?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lstStyle/>
          <a:p>
            <a:pPr fontAlgn="auto">
              <a:spcAft>
                <a:spcPts val="0"/>
              </a:spcAft>
              <a:defRPr/>
            </a:pPr>
            <a:r>
              <a:rPr lang="en-US" dirty="0" smtClean="0">
                <a:solidFill>
                  <a:schemeClr val="tx2">
                    <a:satMod val="200000"/>
                  </a:schemeClr>
                </a:solidFill>
              </a:rPr>
              <a:t>Symbolic Interactionism</a:t>
            </a:r>
            <a:endParaRPr lang="en-US" dirty="0">
              <a:solidFill>
                <a:schemeClr val="tx2">
                  <a:satMod val="200000"/>
                </a:schemeClr>
              </a:solidFill>
            </a:endParaRPr>
          </a:p>
        </p:txBody>
      </p:sp>
      <p:sp>
        <p:nvSpPr>
          <p:cNvPr id="3" name="Content Placeholder 2"/>
          <p:cNvSpPr>
            <a:spLocks noGrp="1"/>
          </p:cNvSpPr>
          <p:nvPr>
            <p:ph idx="1"/>
          </p:nvPr>
        </p:nvSpPr>
        <p:spPr>
          <a:xfrm>
            <a:off x="381000" y="1066800"/>
            <a:ext cx="4419600" cy="5791200"/>
          </a:xfrm>
        </p:spPr>
        <p:txBody>
          <a:bodyPr>
            <a:normAutofit fontScale="92500" lnSpcReduction="10000"/>
          </a:bodyPr>
          <a:lstStyle/>
          <a:p>
            <a:pPr marL="411480" fontAlgn="auto">
              <a:spcAft>
                <a:spcPts val="0"/>
              </a:spcAft>
              <a:buFont typeface="Wingdings"/>
              <a:buChar char=""/>
              <a:defRPr/>
            </a:pPr>
            <a:r>
              <a:rPr lang="en-US" dirty="0" smtClean="0"/>
              <a:t>Children develop their self-concept as they are socialized by their family.</a:t>
            </a:r>
          </a:p>
          <a:p>
            <a:pPr marL="411480" fontAlgn="auto">
              <a:spcAft>
                <a:spcPts val="0"/>
              </a:spcAft>
              <a:buFont typeface="Wingdings"/>
              <a:buChar char=""/>
              <a:defRPr/>
            </a:pPr>
            <a:r>
              <a:rPr lang="en-US" dirty="0" smtClean="0"/>
              <a:t>Relationships are constantly changing and developing.</a:t>
            </a:r>
          </a:p>
          <a:p>
            <a:pPr marL="740664" lvl="1" fontAlgn="auto">
              <a:spcAft>
                <a:spcPts val="0"/>
              </a:spcAft>
              <a:buFont typeface="Wingdings"/>
              <a:buChar char=""/>
              <a:defRPr/>
            </a:pPr>
            <a:r>
              <a:rPr lang="en-US" dirty="0" smtClean="0"/>
              <a:t>Examples?</a:t>
            </a:r>
          </a:p>
          <a:p>
            <a:pPr marL="740664" lvl="1" fontAlgn="auto">
              <a:spcAft>
                <a:spcPts val="0"/>
              </a:spcAft>
              <a:buFont typeface="Wingdings"/>
              <a:buChar char=""/>
              <a:defRPr/>
            </a:pPr>
            <a:r>
              <a:rPr lang="en-US" dirty="0" smtClean="0"/>
              <a:t>Newlyweds have a feeling out period where their self-concept will change</a:t>
            </a:r>
          </a:p>
          <a:p>
            <a:pPr marL="740664" lvl="1" fontAlgn="auto">
              <a:spcAft>
                <a:spcPts val="0"/>
              </a:spcAft>
              <a:buFont typeface="Wingdings"/>
              <a:buChar char=""/>
              <a:defRPr/>
            </a:pPr>
            <a:r>
              <a:rPr lang="en-US" dirty="0" smtClean="0"/>
              <a:t>They struggle as they work out problems of being in a new family with chores and responsibilities, personality clashes, and in-laws. </a:t>
            </a:r>
            <a:endParaRPr lang="en-US" dirty="0"/>
          </a:p>
        </p:txBody>
      </p:sp>
      <p:pic>
        <p:nvPicPr>
          <p:cNvPr id="23559" name="Picture 7" descr="muslim_family__300x300"/>
          <p:cNvPicPr>
            <a:picLocks noChangeAspect="1" noChangeArrowheads="1"/>
          </p:cNvPicPr>
          <p:nvPr/>
        </p:nvPicPr>
        <p:blipFill>
          <a:blip r:embed="rId2" cstate="print"/>
          <a:srcRect/>
          <a:stretch>
            <a:fillRect/>
          </a:stretch>
        </p:blipFill>
        <p:spPr bwMode="auto">
          <a:xfrm>
            <a:off x="4648200" y="762000"/>
            <a:ext cx="2857500" cy="2857500"/>
          </a:xfrm>
          <a:prstGeom prst="rect">
            <a:avLst/>
          </a:prstGeom>
          <a:noFill/>
        </p:spPr>
      </p:pic>
      <p:sp>
        <p:nvSpPr>
          <p:cNvPr id="23560" name="Text Box 8"/>
          <p:cNvSpPr txBox="1">
            <a:spLocks noChangeArrowheads="1"/>
          </p:cNvSpPr>
          <p:nvPr/>
        </p:nvSpPr>
        <p:spPr bwMode="auto">
          <a:xfrm>
            <a:off x="7527925" y="798513"/>
            <a:ext cx="1616075" cy="1190625"/>
          </a:xfrm>
          <a:prstGeom prst="rect">
            <a:avLst/>
          </a:prstGeom>
          <a:noFill/>
          <a:ln w="9525">
            <a:noFill/>
            <a:miter lim="800000"/>
            <a:headEnd/>
            <a:tailEnd/>
          </a:ln>
          <a:effectLst/>
        </p:spPr>
        <p:txBody>
          <a:bodyPr>
            <a:spAutoFit/>
          </a:bodyPr>
          <a:lstStyle/>
          <a:p>
            <a:r>
              <a:rPr lang="en-US"/>
              <a:t>What is this child being socialized to become?</a:t>
            </a:r>
          </a:p>
        </p:txBody>
      </p:sp>
      <p:pic>
        <p:nvPicPr>
          <p:cNvPr id="23562" name="Picture 10" descr="husband-wife-fighting"/>
          <p:cNvPicPr>
            <a:picLocks noChangeAspect="1" noChangeArrowheads="1"/>
          </p:cNvPicPr>
          <p:nvPr/>
        </p:nvPicPr>
        <p:blipFill>
          <a:blip r:embed="rId3" cstate="print"/>
          <a:srcRect/>
          <a:stretch>
            <a:fillRect/>
          </a:stretch>
        </p:blipFill>
        <p:spPr bwMode="auto">
          <a:xfrm>
            <a:off x="5105400" y="3810000"/>
            <a:ext cx="2867025" cy="28670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blinds(horizontal)">
                                      <p:cBhvr>
                                        <p:cTn id="15" dur="500"/>
                                        <p:tgtEl>
                                          <p:spTgt spid="23562"/>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115</TotalTime>
  <Words>967</Words>
  <Application>Microsoft Macintosh PowerPoint</Application>
  <PresentationFormat>On-screen Show (4:3)</PresentationFormat>
  <Paragraphs>75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The Family</vt:lpstr>
      <vt:lpstr>Functionalism</vt:lpstr>
      <vt:lpstr>Functionalism</vt:lpstr>
      <vt:lpstr>Functionalism</vt:lpstr>
      <vt:lpstr>Functionalism</vt:lpstr>
      <vt:lpstr>Conflict Theory</vt:lpstr>
      <vt:lpstr>Conflict Theory</vt:lpstr>
      <vt:lpstr>Conflict Theory</vt:lpstr>
      <vt:lpstr>Symbolic Interactionism</vt:lpstr>
      <vt:lpstr>Symbolic Interactionism</vt:lpstr>
      <vt:lpstr>Symbolic Interactionism</vt:lpstr>
      <vt:lpstr>Imagine This is Your Situation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Justin Wisdom</cp:lastModifiedBy>
  <cp:revision>21</cp:revision>
  <dcterms:created xsi:type="dcterms:W3CDTF">2011-04-19T13:45:15Z</dcterms:created>
  <dcterms:modified xsi:type="dcterms:W3CDTF">2015-04-13T13:54:38Z</dcterms:modified>
</cp:coreProperties>
</file>