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672" r:id="rId2"/>
    <p:sldId id="611" r:id="rId3"/>
    <p:sldId id="612" r:id="rId4"/>
    <p:sldId id="614" r:id="rId5"/>
    <p:sldId id="615" r:id="rId6"/>
    <p:sldId id="616" r:id="rId7"/>
    <p:sldId id="673" r:id="rId8"/>
    <p:sldId id="617" r:id="rId9"/>
    <p:sldId id="618" r:id="rId10"/>
    <p:sldId id="619" r:id="rId11"/>
    <p:sldId id="620" r:id="rId12"/>
    <p:sldId id="621" r:id="rId13"/>
    <p:sldId id="622" r:id="rId14"/>
    <p:sldId id="623" r:id="rId15"/>
    <p:sldId id="676" r:id="rId16"/>
    <p:sldId id="677" r:id="rId17"/>
    <p:sldId id="626" r:id="rId18"/>
    <p:sldId id="627" r:id="rId19"/>
    <p:sldId id="628" r:id="rId20"/>
    <p:sldId id="629" r:id="rId21"/>
    <p:sldId id="630" r:id="rId22"/>
    <p:sldId id="631" r:id="rId23"/>
    <p:sldId id="632" r:id="rId24"/>
    <p:sldId id="634" r:id="rId25"/>
    <p:sldId id="635" r:id="rId26"/>
    <p:sldId id="674" r:id="rId27"/>
    <p:sldId id="637" r:id="rId28"/>
    <p:sldId id="638" r:id="rId29"/>
    <p:sldId id="639" r:id="rId30"/>
    <p:sldId id="641" r:id="rId31"/>
    <p:sldId id="643" r:id="rId32"/>
    <p:sldId id="644" r:id="rId33"/>
    <p:sldId id="645" r:id="rId34"/>
    <p:sldId id="646" r:id="rId35"/>
    <p:sldId id="647" r:id="rId36"/>
    <p:sldId id="649" r:id="rId37"/>
    <p:sldId id="651" r:id="rId38"/>
    <p:sldId id="652" r:id="rId39"/>
    <p:sldId id="653" r:id="rId40"/>
    <p:sldId id="654" r:id="rId41"/>
    <p:sldId id="655" r:id="rId42"/>
    <p:sldId id="656" r:id="rId43"/>
    <p:sldId id="675" r:id="rId44"/>
    <p:sldId id="657" r:id="rId45"/>
    <p:sldId id="658" r:id="rId46"/>
    <p:sldId id="660" r:id="rId47"/>
    <p:sldId id="508" r:id="rId48"/>
    <p:sldId id="662" r:id="rId49"/>
    <p:sldId id="663" r:id="rId50"/>
    <p:sldId id="664" r:id="rId51"/>
    <p:sldId id="665" r:id="rId52"/>
    <p:sldId id="671"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66C"/>
    <a:srgbClr val="444EA2"/>
    <a:srgbClr val="3AA082"/>
    <a:srgbClr val="F8F6E3"/>
    <a:srgbClr val="F36F21"/>
    <a:srgbClr val="AA7A2B"/>
    <a:srgbClr val="000000"/>
    <a:srgbClr val="E9E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8387" autoAdjust="0"/>
  </p:normalViewPr>
  <p:slideViewPr>
    <p:cSldViewPr snapToGrid="0">
      <p:cViewPr varScale="1">
        <p:scale>
          <a:sx n="59" d="100"/>
          <a:sy n="59" d="100"/>
        </p:scale>
        <p:origin x="-11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3132" y="-96"/>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2359B-9686-4F11-8B48-E11C0E9128F2}"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01202D50-7C22-4D28-BBAA-F0ED979E2CE5}">
      <dgm:prSet custT="1"/>
      <dgm:spPr>
        <a:solidFill>
          <a:srgbClr val="A0366C"/>
        </a:solidFill>
      </dgm:spPr>
      <dgm:t>
        <a:bodyPr/>
        <a:lstStyle/>
        <a:p>
          <a:pPr rtl="0"/>
          <a:r>
            <a:rPr lang="en-US" sz="2800" b="1" i="0" baseline="0" dirty="0" smtClean="0"/>
            <a:t>Auditory</a:t>
          </a:r>
          <a:r>
            <a:rPr lang="en-US" sz="2800" b="1" i="0" dirty="0" smtClean="0"/>
            <a:t> rehearsal</a:t>
          </a:r>
          <a:endParaRPr lang="en-US" sz="2800" b="1" dirty="0"/>
        </a:p>
      </dgm:t>
    </dgm:pt>
    <dgm:pt modelId="{6C07FF85-55CC-4828-A28E-F702C16BF53F}" type="parTrans" cxnId="{FFA2D015-A111-4909-A205-B43754A07A89}">
      <dgm:prSet/>
      <dgm:spPr/>
      <dgm:t>
        <a:bodyPr/>
        <a:lstStyle/>
        <a:p>
          <a:endParaRPr lang="en-US"/>
        </a:p>
      </dgm:t>
    </dgm:pt>
    <dgm:pt modelId="{041579A2-262E-480F-9BF1-DDE1AF99A485}" type="sibTrans" cxnId="{FFA2D015-A111-4909-A205-B43754A07A89}">
      <dgm:prSet/>
      <dgm:spPr/>
      <dgm:t>
        <a:bodyPr/>
        <a:lstStyle/>
        <a:p>
          <a:endParaRPr lang="en-US"/>
        </a:p>
      </dgm:t>
    </dgm:pt>
    <dgm:pt modelId="{135CF1CE-1C07-49D9-B879-2BBC871275B7}">
      <dgm:prSet custT="1"/>
      <dgm:spPr>
        <a:solidFill>
          <a:srgbClr val="F36F21"/>
        </a:solidFill>
      </dgm:spPr>
      <dgm:t>
        <a:bodyPr/>
        <a:lstStyle/>
        <a:p>
          <a:pPr rtl="0"/>
          <a:r>
            <a:rPr lang="en-US" sz="2400" dirty="0" smtClean="0"/>
            <a:t>repeating a password to memorize it</a:t>
          </a:r>
          <a:endParaRPr lang="en-US" sz="2400" b="0" i="0" dirty="0"/>
        </a:p>
      </dgm:t>
    </dgm:pt>
    <dgm:pt modelId="{7E012D55-93A6-4623-9971-7AC3CF155AE0}" type="parTrans" cxnId="{6BF08B5A-1C62-4A25-9550-F406C8672EB9}">
      <dgm:prSet/>
      <dgm:spPr/>
      <dgm:t>
        <a:bodyPr/>
        <a:lstStyle/>
        <a:p>
          <a:endParaRPr lang="en-US" dirty="0"/>
        </a:p>
      </dgm:t>
    </dgm:pt>
    <dgm:pt modelId="{7AF72045-9532-455D-AEA1-462E69E43455}" type="sibTrans" cxnId="{6BF08B5A-1C62-4A25-9550-F406C8672EB9}">
      <dgm:prSet/>
      <dgm:spPr/>
      <dgm:t>
        <a:bodyPr/>
        <a:lstStyle/>
        <a:p>
          <a:endParaRPr lang="en-US"/>
        </a:p>
      </dgm:t>
    </dgm:pt>
    <dgm:pt modelId="{78E438D9-9AE1-477A-B419-5E08D2B3E4C5}">
      <dgm:prSet custT="1"/>
      <dgm:spPr>
        <a:solidFill>
          <a:srgbClr val="A0366C"/>
        </a:solidFill>
      </dgm:spPr>
      <dgm:t>
        <a:bodyPr/>
        <a:lstStyle/>
        <a:p>
          <a:pPr rtl="0"/>
          <a:r>
            <a:rPr lang="en-US" sz="2800" b="1" dirty="0" smtClean="0"/>
            <a:t>Executive functions</a:t>
          </a:r>
          <a:endParaRPr lang="en-US" sz="2800" b="1" dirty="0"/>
        </a:p>
      </dgm:t>
    </dgm:pt>
    <dgm:pt modelId="{52A57B80-6ACE-4145-82CA-706E0BEEDD80}" type="parTrans" cxnId="{EAB8F251-3872-4C06-882E-662051FB1B16}">
      <dgm:prSet/>
      <dgm:spPr/>
      <dgm:t>
        <a:bodyPr/>
        <a:lstStyle/>
        <a:p>
          <a:endParaRPr lang="en-US"/>
        </a:p>
      </dgm:t>
    </dgm:pt>
    <dgm:pt modelId="{385DE62F-3397-4F8A-9DDB-84BCCED3B876}" type="sibTrans" cxnId="{EAB8F251-3872-4C06-882E-662051FB1B16}">
      <dgm:prSet/>
      <dgm:spPr/>
      <dgm:t>
        <a:bodyPr/>
        <a:lstStyle/>
        <a:p>
          <a:endParaRPr lang="en-US"/>
        </a:p>
      </dgm:t>
    </dgm:pt>
    <dgm:pt modelId="{EBF8075A-E5AD-4C91-8DFF-3927F802AE83}">
      <dgm:prSet custT="1"/>
      <dgm:spPr>
        <a:solidFill>
          <a:srgbClr val="F36F21"/>
        </a:solidFill>
      </dgm:spPr>
      <dgm:t>
        <a:bodyPr/>
        <a:lstStyle/>
        <a:p>
          <a:pPr rtl="0"/>
          <a:r>
            <a:rPr lang="en-US" sz="2400" dirty="0" smtClean="0"/>
            <a:t>choosing what to attend to, respond to</a:t>
          </a:r>
          <a:endParaRPr lang="en-US" sz="2400" dirty="0"/>
        </a:p>
      </dgm:t>
    </dgm:pt>
    <dgm:pt modelId="{3026CC7D-9CD8-4EA6-BA2A-83FE0F99167E}" type="parTrans" cxnId="{6461D0AC-9D6A-41F6-A530-374DDB72F281}">
      <dgm:prSet/>
      <dgm:spPr/>
      <dgm:t>
        <a:bodyPr/>
        <a:lstStyle/>
        <a:p>
          <a:endParaRPr lang="en-US" dirty="0"/>
        </a:p>
      </dgm:t>
    </dgm:pt>
    <dgm:pt modelId="{DFBC87A9-ECB1-43CC-B4BB-5B0312AA50DE}" type="sibTrans" cxnId="{6461D0AC-9D6A-41F6-A530-374DDB72F281}">
      <dgm:prSet/>
      <dgm:spPr/>
      <dgm:t>
        <a:bodyPr/>
        <a:lstStyle/>
        <a:p>
          <a:endParaRPr lang="en-US"/>
        </a:p>
      </dgm:t>
    </dgm:pt>
    <dgm:pt modelId="{B6D0ED3F-E6C6-473A-A55C-5E275B598165}">
      <dgm:prSet custT="1"/>
      <dgm:spPr>
        <a:solidFill>
          <a:srgbClr val="A0366C"/>
        </a:solidFill>
      </dgm:spPr>
      <dgm:t>
        <a:bodyPr/>
        <a:lstStyle/>
        <a:p>
          <a:pPr rtl="0"/>
          <a:r>
            <a:rPr lang="en-US" sz="2800" b="1" i="0" baseline="0" dirty="0" smtClean="0"/>
            <a:t>Visospatial</a:t>
          </a:r>
          <a:r>
            <a:rPr lang="en-US" sz="2800" b="1" i="0" dirty="0" smtClean="0"/>
            <a:t> “sketchpad”</a:t>
          </a:r>
          <a:endParaRPr lang="en-US" sz="2800" b="1" dirty="0"/>
        </a:p>
      </dgm:t>
    </dgm:pt>
    <dgm:pt modelId="{26110B4F-3B15-4A58-BEED-7CFD71A775A7}" type="parTrans" cxnId="{4923C4FE-A831-4C5D-8E75-399A80ECDF0B}">
      <dgm:prSet/>
      <dgm:spPr/>
      <dgm:t>
        <a:bodyPr/>
        <a:lstStyle/>
        <a:p>
          <a:endParaRPr lang="en-US"/>
        </a:p>
      </dgm:t>
    </dgm:pt>
    <dgm:pt modelId="{EABB6BA6-AC64-478E-99C2-752108650C58}" type="sibTrans" cxnId="{4923C4FE-A831-4C5D-8E75-399A80ECDF0B}">
      <dgm:prSet/>
      <dgm:spPr/>
      <dgm:t>
        <a:bodyPr/>
        <a:lstStyle/>
        <a:p>
          <a:endParaRPr lang="en-US"/>
        </a:p>
      </dgm:t>
    </dgm:pt>
    <dgm:pt modelId="{5A5DD2B4-D5A6-44DF-A4FF-A3D005A92A5E}">
      <dgm:prSet custT="1"/>
      <dgm:spPr>
        <a:solidFill>
          <a:srgbClr val="F36F21"/>
        </a:solidFill>
      </dgm:spPr>
      <dgm:t>
        <a:bodyPr/>
        <a:lstStyle/>
        <a:p>
          <a:pPr rtl="0"/>
          <a:r>
            <a:rPr lang="en-US" sz="2400" baseline="0" dirty="0" smtClean="0"/>
            <a:t>rearranging room furniture in your mind</a:t>
          </a:r>
          <a:endParaRPr lang="en-US" sz="2400" b="0" i="0" baseline="0" dirty="0"/>
        </a:p>
      </dgm:t>
    </dgm:pt>
    <dgm:pt modelId="{30B49605-0114-4D15-A302-76FCE8766558}" type="parTrans" cxnId="{F080528B-AEBF-4FDC-B49C-352BCD58DD8E}">
      <dgm:prSet/>
      <dgm:spPr/>
      <dgm:t>
        <a:bodyPr/>
        <a:lstStyle/>
        <a:p>
          <a:endParaRPr lang="en-US" dirty="0"/>
        </a:p>
      </dgm:t>
    </dgm:pt>
    <dgm:pt modelId="{6F1CBFAE-94A5-47F7-BC2F-8F15B83CB90C}" type="sibTrans" cxnId="{F080528B-AEBF-4FDC-B49C-352BCD58DD8E}">
      <dgm:prSet/>
      <dgm:spPr/>
      <dgm:t>
        <a:bodyPr/>
        <a:lstStyle/>
        <a:p>
          <a:endParaRPr lang="en-US"/>
        </a:p>
      </dgm:t>
    </dgm:pt>
    <dgm:pt modelId="{3EBD09E3-A6A0-48D8-8281-04956E65349F}" type="pres">
      <dgm:prSet presAssocID="{2602359B-9686-4F11-8B48-E11C0E9128F2}" presName="hierChild1" presStyleCnt="0">
        <dgm:presLayoutVars>
          <dgm:orgChart val="1"/>
          <dgm:chPref val="1"/>
          <dgm:dir/>
          <dgm:animOne val="branch"/>
          <dgm:animLvl val="lvl"/>
          <dgm:resizeHandles/>
        </dgm:presLayoutVars>
      </dgm:prSet>
      <dgm:spPr/>
      <dgm:t>
        <a:bodyPr/>
        <a:lstStyle/>
        <a:p>
          <a:endParaRPr lang="en-US"/>
        </a:p>
      </dgm:t>
    </dgm:pt>
    <dgm:pt modelId="{EA76B701-7834-4C9B-A749-6CA99BFA1DB8}" type="pres">
      <dgm:prSet presAssocID="{01202D50-7C22-4D28-BBAA-F0ED979E2CE5}" presName="hierRoot1" presStyleCnt="0">
        <dgm:presLayoutVars>
          <dgm:hierBranch val="init"/>
        </dgm:presLayoutVars>
      </dgm:prSet>
      <dgm:spPr/>
    </dgm:pt>
    <dgm:pt modelId="{08B22E08-1679-45E5-BCE7-8ADA39138BBB}" type="pres">
      <dgm:prSet presAssocID="{01202D50-7C22-4D28-BBAA-F0ED979E2CE5}" presName="rootComposite1" presStyleCnt="0"/>
      <dgm:spPr/>
    </dgm:pt>
    <dgm:pt modelId="{A5E1937D-0AC3-4804-82C2-0EAAF598CD00}" type="pres">
      <dgm:prSet presAssocID="{01202D50-7C22-4D28-BBAA-F0ED979E2CE5}" presName="rootText1" presStyleLbl="node0" presStyleIdx="0" presStyleCnt="3">
        <dgm:presLayoutVars>
          <dgm:chPref val="3"/>
        </dgm:presLayoutVars>
      </dgm:prSet>
      <dgm:spPr/>
      <dgm:t>
        <a:bodyPr/>
        <a:lstStyle/>
        <a:p>
          <a:endParaRPr lang="en-US"/>
        </a:p>
      </dgm:t>
    </dgm:pt>
    <dgm:pt modelId="{76AA295C-FEB9-4CE0-ADB7-00581F2A8097}" type="pres">
      <dgm:prSet presAssocID="{01202D50-7C22-4D28-BBAA-F0ED979E2CE5}" presName="rootConnector1" presStyleLbl="node1" presStyleIdx="0" presStyleCnt="0"/>
      <dgm:spPr/>
      <dgm:t>
        <a:bodyPr/>
        <a:lstStyle/>
        <a:p>
          <a:endParaRPr lang="en-US"/>
        </a:p>
      </dgm:t>
    </dgm:pt>
    <dgm:pt modelId="{18F8E584-503E-4537-9C8B-F2DCD2A4AB42}" type="pres">
      <dgm:prSet presAssocID="{01202D50-7C22-4D28-BBAA-F0ED979E2CE5}" presName="hierChild2" presStyleCnt="0"/>
      <dgm:spPr/>
    </dgm:pt>
    <dgm:pt modelId="{4E267E6D-DBF3-4831-A743-F5C8E14FE7B2}" type="pres">
      <dgm:prSet presAssocID="{7E012D55-93A6-4623-9971-7AC3CF155AE0}" presName="Name37" presStyleLbl="parChTrans1D2" presStyleIdx="0" presStyleCnt="3"/>
      <dgm:spPr/>
      <dgm:t>
        <a:bodyPr/>
        <a:lstStyle/>
        <a:p>
          <a:endParaRPr lang="en-US"/>
        </a:p>
      </dgm:t>
    </dgm:pt>
    <dgm:pt modelId="{B3B8C0DD-CA97-40BA-9F1E-DBCEC49E6B63}" type="pres">
      <dgm:prSet presAssocID="{135CF1CE-1C07-49D9-B879-2BBC871275B7}" presName="hierRoot2" presStyleCnt="0">
        <dgm:presLayoutVars>
          <dgm:hierBranch val="init"/>
        </dgm:presLayoutVars>
      </dgm:prSet>
      <dgm:spPr/>
    </dgm:pt>
    <dgm:pt modelId="{03B2D222-A65B-4665-8E40-C4B5A00B3592}" type="pres">
      <dgm:prSet presAssocID="{135CF1CE-1C07-49D9-B879-2BBC871275B7}" presName="rootComposite" presStyleCnt="0"/>
      <dgm:spPr/>
    </dgm:pt>
    <dgm:pt modelId="{48CF1F9C-335A-447D-88B8-363DC955E172}" type="pres">
      <dgm:prSet presAssocID="{135CF1CE-1C07-49D9-B879-2BBC871275B7}" presName="rootText" presStyleLbl="node2" presStyleIdx="0" presStyleCnt="3">
        <dgm:presLayoutVars>
          <dgm:chPref val="3"/>
        </dgm:presLayoutVars>
      </dgm:prSet>
      <dgm:spPr/>
      <dgm:t>
        <a:bodyPr/>
        <a:lstStyle/>
        <a:p>
          <a:endParaRPr lang="en-US"/>
        </a:p>
      </dgm:t>
    </dgm:pt>
    <dgm:pt modelId="{4D773808-861B-49C1-A4CA-502B24724B2A}" type="pres">
      <dgm:prSet presAssocID="{135CF1CE-1C07-49D9-B879-2BBC871275B7}" presName="rootConnector" presStyleLbl="node2" presStyleIdx="0" presStyleCnt="3"/>
      <dgm:spPr/>
      <dgm:t>
        <a:bodyPr/>
        <a:lstStyle/>
        <a:p>
          <a:endParaRPr lang="en-US"/>
        </a:p>
      </dgm:t>
    </dgm:pt>
    <dgm:pt modelId="{3500F682-F277-4AAD-BAEB-0F3230D17BEA}" type="pres">
      <dgm:prSet presAssocID="{135CF1CE-1C07-49D9-B879-2BBC871275B7}" presName="hierChild4" presStyleCnt="0"/>
      <dgm:spPr/>
    </dgm:pt>
    <dgm:pt modelId="{2EC1FBEA-7D00-4F9A-B4C8-C5D8C09A37A6}" type="pres">
      <dgm:prSet presAssocID="{135CF1CE-1C07-49D9-B879-2BBC871275B7}" presName="hierChild5" presStyleCnt="0"/>
      <dgm:spPr/>
    </dgm:pt>
    <dgm:pt modelId="{FF0028DF-9CAC-4C54-9E7E-618B6EF41EF2}" type="pres">
      <dgm:prSet presAssocID="{01202D50-7C22-4D28-BBAA-F0ED979E2CE5}" presName="hierChild3" presStyleCnt="0"/>
      <dgm:spPr/>
    </dgm:pt>
    <dgm:pt modelId="{9099E242-209A-4FD2-883A-0266EAF238A6}" type="pres">
      <dgm:prSet presAssocID="{78E438D9-9AE1-477A-B419-5E08D2B3E4C5}" presName="hierRoot1" presStyleCnt="0">
        <dgm:presLayoutVars>
          <dgm:hierBranch val="init"/>
        </dgm:presLayoutVars>
      </dgm:prSet>
      <dgm:spPr/>
    </dgm:pt>
    <dgm:pt modelId="{6EC8EAA1-315B-4268-9B72-2228CF94F0F9}" type="pres">
      <dgm:prSet presAssocID="{78E438D9-9AE1-477A-B419-5E08D2B3E4C5}" presName="rootComposite1" presStyleCnt="0"/>
      <dgm:spPr/>
    </dgm:pt>
    <dgm:pt modelId="{D571AA3F-6D55-4E07-83B1-FEDEF0AA0ED6}" type="pres">
      <dgm:prSet presAssocID="{78E438D9-9AE1-477A-B419-5E08D2B3E4C5}" presName="rootText1" presStyleLbl="node0" presStyleIdx="1" presStyleCnt="3">
        <dgm:presLayoutVars>
          <dgm:chPref val="3"/>
        </dgm:presLayoutVars>
      </dgm:prSet>
      <dgm:spPr/>
      <dgm:t>
        <a:bodyPr/>
        <a:lstStyle/>
        <a:p>
          <a:endParaRPr lang="en-US"/>
        </a:p>
      </dgm:t>
    </dgm:pt>
    <dgm:pt modelId="{44047BE1-CBE6-416E-A14A-194326F42A3B}" type="pres">
      <dgm:prSet presAssocID="{78E438D9-9AE1-477A-B419-5E08D2B3E4C5}" presName="rootConnector1" presStyleLbl="node1" presStyleIdx="0" presStyleCnt="0"/>
      <dgm:spPr/>
      <dgm:t>
        <a:bodyPr/>
        <a:lstStyle/>
        <a:p>
          <a:endParaRPr lang="en-US"/>
        </a:p>
      </dgm:t>
    </dgm:pt>
    <dgm:pt modelId="{8A60BBE9-806B-4288-A133-8CA3BED97221}" type="pres">
      <dgm:prSet presAssocID="{78E438D9-9AE1-477A-B419-5E08D2B3E4C5}" presName="hierChild2" presStyleCnt="0"/>
      <dgm:spPr/>
    </dgm:pt>
    <dgm:pt modelId="{8B2E764C-3997-4149-92A9-0EB76D424BEE}" type="pres">
      <dgm:prSet presAssocID="{3026CC7D-9CD8-4EA6-BA2A-83FE0F99167E}" presName="Name37" presStyleLbl="parChTrans1D2" presStyleIdx="1" presStyleCnt="3"/>
      <dgm:spPr/>
      <dgm:t>
        <a:bodyPr/>
        <a:lstStyle/>
        <a:p>
          <a:endParaRPr lang="en-US"/>
        </a:p>
      </dgm:t>
    </dgm:pt>
    <dgm:pt modelId="{4C68BCB2-0B92-41E5-8BA1-0438C24133B2}" type="pres">
      <dgm:prSet presAssocID="{EBF8075A-E5AD-4C91-8DFF-3927F802AE83}" presName="hierRoot2" presStyleCnt="0">
        <dgm:presLayoutVars>
          <dgm:hierBranch val="init"/>
        </dgm:presLayoutVars>
      </dgm:prSet>
      <dgm:spPr/>
    </dgm:pt>
    <dgm:pt modelId="{412AC2B1-CA02-4CF8-95A0-3E621C2BCFF4}" type="pres">
      <dgm:prSet presAssocID="{EBF8075A-E5AD-4C91-8DFF-3927F802AE83}" presName="rootComposite" presStyleCnt="0"/>
      <dgm:spPr/>
    </dgm:pt>
    <dgm:pt modelId="{BD143802-A134-47A2-84B7-FADA65A2200C}" type="pres">
      <dgm:prSet presAssocID="{EBF8075A-E5AD-4C91-8DFF-3927F802AE83}" presName="rootText" presStyleLbl="node2" presStyleIdx="1" presStyleCnt="3">
        <dgm:presLayoutVars>
          <dgm:chPref val="3"/>
        </dgm:presLayoutVars>
      </dgm:prSet>
      <dgm:spPr/>
      <dgm:t>
        <a:bodyPr/>
        <a:lstStyle/>
        <a:p>
          <a:endParaRPr lang="en-US"/>
        </a:p>
      </dgm:t>
    </dgm:pt>
    <dgm:pt modelId="{AAEE321C-F671-40DD-B8F2-F65226F9C7B2}" type="pres">
      <dgm:prSet presAssocID="{EBF8075A-E5AD-4C91-8DFF-3927F802AE83}" presName="rootConnector" presStyleLbl="node2" presStyleIdx="1" presStyleCnt="3"/>
      <dgm:spPr/>
      <dgm:t>
        <a:bodyPr/>
        <a:lstStyle/>
        <a:p>
          <a:endParaRPr lang="en-US"/>
        </a:p>
      </dgm:t>
    </dgm:pt>
    <dgm:pt modelId="{B9F9D6F7-5986-4679-B645-EB3967F51926}" type="pres">
      <dgm:prSet presAssocID="{EBF8075A-E5AD-4C91-8DFF-3927F802AE83}" presName="hierChild4" presStyleCnt="0"/>
      <dgm:spPr/>
    </dgm:pt>
    <dgm:pt modelId="{E634DBCB-3984-4A28-A244-9936E152D5FB}" type="pres">
      <dgm:prSet presAssocID="{EBF8075A-E5AD-4C91-8DFF-3927F802AE83}" presName="hierChild5" presStyleCnt="0"/>
      <dgm:spPr/>
    </dgm:pt>
    <dgm:pt modelId="{3CD2628C-6C7B-4DE5-881F-EFF8A19EF504}" type="pres">
      <dgm:prSet presAssocID="{78E438D9-9AE1-477A-B419-5E08D2B3E4C5}" presName="hierChild3" presStyleCnt="0"/>
      <dgm:spPr/>
    </dgm:pt>
    <dgm:pt modelId="{DBFE0A49-3E57-4D8E-AD5F-39251BBFD06F}" type="pres">
      <dgm:prSet presAssocID="{B6D0ED3F-E6C6-473A-A55C-5E275B598165}" presName="hierRoot1" presStyleCnt="0">
        <dgm:presLayoutVars>
          <dgm:hierBranch val="init"/>
        </dgm:presLayoutVars>
      </dgm:prSet>
      <dgm:spPr/>
    </dgm:pt>
    <dgm:pt modelId="{DA248EB6-90C4-4EB7-929F-C1E46B37E319}" type="pres">
      <dgm:prSet presAssocID="{B6D0ED3F-E6C6-473A-A55C-5E275B598165}" presName="rootComposite1" presStyleCnt="0"/>
      <dgm:spPr/>
    </dgm:pt>
    <dgm:pt modelId="{DC65E47D-F062-4871-8181-8B3DD0F73877}" type="pres">
      <dgm:prSet presAssocID="{B6D0ED3F-E6C6-473A-A55C-5E275B598165}" presName="rootText1" presStyleLbl="node0" presStyleIdx="2" presStyleCnt="3">
        <dgm:presLayoutVars>
          <dgm:chPref val="3"/>
        </dgm:presLayoutVars>
      </dgm:prSet>
      <dgm:spPr/>
      <dgm:t>
        <a:bodyPr/>
        <a:lstStyle/>
        <a:p>
          <a:endParaRPr lang="en-US"/>
        </a:p>
      </dgm:t>
    </dgm:pt>
    <dgm:pt modelId="{DE8EAF8D-68C7-43C4-B320-F34720D580F9}" type="pres">
      <dgm:prSet presAssocID="{B6D0ED3F-E6C6-473A-A55C-5E275B598165}" presName="rootConnector1" presStyleLbl="node1" presStyleIdx="0" presStyleCnt="0"/>
      <dgm:spPr/>
      <dgm:t>
        <a:bodyPr/>
        <a:lstStyle/>
        <a:p>
          <a:endParaRPr lang="en-US"/>
        </a:p>
      </dgm:t>
    </dgm:pt>
    <dgm:pt modelId="{76C070DC-8A55-4ADD-A909-AAADEEAF1FD7}" type="pres">
      <dgm:prSet presAssocID="{B6D0ED3F-E6C6-473A-A55C-5E275B598165}" presName="hierChild2" presStyleCnt="0"/>
      <dgm:spPr/>
    </dgm:pt>
    <dgm:pt modelId="{C17E6AD8-5898-4990-B7CB-4351F780D825}" type="pres">
      <dgm:prSet presAssocID="{30B49605-0114-4D15-A302-76FCE8766558}" presName="Name37" presStyleLbl="parChTrans1D2" presStyleIdx="2" presStyleCnt="3"/>
      <dgm:spPr/>
      <dgm:t>
        <a:bodyPr/>
        <a:lstStyle/>
        <a:p>
          <a:endParaRPr lang="en-US"/>
        </a:p>
      </dgm:t>
    </dgm:pt>
    <dgm:pt modelId="{9F4BECC2-9F9B-4EA8-8A2E-3F508757CAEF}" type="pres">
      <dgm:prSet presAssocID="{5A5DD2B4-D5A6-44DF-A4FF-A3D005A92A5E}" presName="hierRoot2" presStyleCnt="0">
        <dgm:presLayoutVars>
          <dgm:hierBranch val="init"/>
        </dgm:presLayoutVars>
      </dgm:prSet>
      <dgm:spPr/>
    </dgm:pt>
    <dgm:pt modelId="{BB8CE001-436F-4069-A71E-EA714EF4DD44}" type="pres">
      <dgm:prSet presAssocID="{5A5DD2B4-D5A6-44DF-A4FF-A3D005A92A5E}" presName="rootComposite" presStyleCnt="0"/>
      <dgm:spPr/>
    </dgm:pt>
    <dgm:pt modelId="{40DEC12C-56FA-4215-9C44-02CD76B54B04}" type="pres">
      <dgm:prSet presAssocID="{5A5DD2B4-D5A6-44DF-A4FF-A3D005A92A5E}" presName="rootText" presStyleLbl="node2" presStyleIdx="2" presStyleCnt="3">
        <dgm:presLayoutVars>
          <dgm:chPref val="3"/>
        </dgm:presLayoutVars>
      </dgm:prSet>
      <dgm:spPr/>
      <dgm:t>
        <a:bodyPr/>
        <a:lstStyle/>
        <a:p>
          <a:endParaRPr lang="en-US"/>
        </a:p>
      </dgm:t>
    </dgm:pt>
    <dgm:pt modelId="{AC53D52F-3B2C-4A50-8F57-57052FA19094}" type="pres">
      <dgm:prSet presAssocID="{5A5DD2B4-D5A6-44DF-A4FF-A3D005A92A5E}" presName="rootConnector" presStyleLbl="node2" presStyleIdx="2" presStyleCnt="3"/>
      <dgm:spPr/>
      <dgm:t>
        <a:bodyPr/>
        <a:lstStyle/>
        <a:p>
          <a:endParaRPr lang="en-US"/>
        </a:p>
      </dgm:t>
    </dgm:pt>
    <dgm:pt modelId="{5219D21B-3009-4BF7-9C68-52514038F341}" type="pres">
      <dgm:prSet presAssocID="{5A5DD2B4-D5A6-44DF-A4FF-A3D005A92A5E}" presName="hierChild4" presStyleCnt="0"/>
      <dgm:spPr/>
    </dgm:pt>
    <dgm:pt modelId="{3831E116-E9F3-4095-9DF4-A8AECC06EB9C}" type="pres">
      <dgm:prSet presAssocID="{5A5DD2B4-D5A6-44DF-A4FF-A3D005A92A5E}" presName="hierChild5" presStyleCnt="0"/>
      <dgm:spPr/>
    </dgm:pt>
    <dgm:pt modelId="{87B12516-BA16-473A-A7EC-CD0855796F3C}" type="pres">
      <dgm:prSet presAssocID="{B6D0ED3F-E6C6-473A-A55C-5E275B598165}" presName="hierChild3" presStyleCnt="0"/>
      <dgm:spPr/>
    </dgm:pt>
  </dgm:ptLst>
  <dgm:cxnLst>
    <dgm:cxn modelId="{6BF08B5A-1C62-4A25-9550-F406C8672EB9}" srcId="{01202D50-7C22-4D28-BBAA-F0ED979E2CE5}" destId="{135CF1CE-1C07-49D9-B879-2BBC871275B7}" srcOrd="0" destOrd="0" parTransId="{7E012D55-93A6-4623-9971-7AC3CF155AE0}" sibTransId="{7AF72045-9532-455D-AEA1-462E69E43455}"/>
    <dgm:cxn modelId="{F080528B-AEBF-4FDC-B49C-352BCD58DD8E}" srcId="{B6D0ED3F-E6C6-473A-A55C-5E275B598165}" destId="{5A5DD2B4-D5A6-44DF-A4FF-A3D005A92A5E}" srcOrd="0" destOrd="0" parTransId="{30B49605-0114-4D15-A302-76FCE8766558}" sibTransId="{6F1CBFAE-94A5-47F7-BC2F-8F15B83CB90C}"/>
    <dgm:cxn modelId="{6C53DB39-42B3-4BFB-BE03-BAF3AD9B2902}" type="presOf" srcId="{5A5DD2B4-D5A6-44DF-A4FF-A3D005A92A5E}" destId="{40DEC12C-56FA-4215-9C44-02CD76B54B04}" srcOrd="0" destOrd="0" presId="urn:microsoft.com/office/officeart/2005/8/layout/orgChart1"/>
    <dgm:cxn modelId="{6461D0AC-9D6A-41F6-A530-374DDB72F281}" srcId="{78E438D9-9AE1-477A-B419-5E08D2B3E4C5}" destId="{EBF8075A-E5AD-4C91-8DFF-3927F802AE83}" srcOrd="0" destOrd="0" parTransId="{3026CC7D-9CD8-4EA6-BA2A-83FE0F99167E}" sibTransId="{DFBC87A9-ECB1-43CC-B4BB-5B0312AA50DE}"/>
    <dgm:cxn modelId="{0DF68CF1-F6A4-4D35-8EB0-D7D2942F391C}" type="presOf" srcId="{B6D0ED3F-E6C6-473A-A55C-5E275B598165}" destId="{DE8EAF8D-68C7-43C4-B320-F34720D580F9}" srcOrd="1" destOrd="0" presId="urn:microsoft.com/office/officeart/2005/8/layout/orgChart1"/>
    <dgm:cxn modelId="{4A171F92-D3D5-46FC-8BB3-09CCF5E7B6D6}" type="presOf" srcId="{01202D50-7C22-4D28-BBAA-F0ED979E2CE5}" destId="{76AA295C-FEB9-4CE0-ADB7-00581F2A8097}" srcOrd="1" destOrd="0" presId="urn:microsoft.com/office/officeart/2005/8/layout/orgChart1"/>
    <dgm:cxn modelId="{9D45DD19-DC68-4EFB-8440-801BD6ECB1F4}" type="presOf" srcId="{78E438D9-9AE1-477A-B419-5E08D2B3E4C5}" destId="{D571AA3F-6D55-4E07-83B1-FEDEF0AA0ED6}" srcOrd="0" destOrd="0" presId="urn:microsoft.com/office/officeart/2005/8/layout/orgChart1"/>
    <dgm:cxn modelId="{F06AB43B-47F6-4606-8C7E-F0B0EF73FA71}" type="presOf" srcId="{3026CC7D-9CD8-4EA6-BA2A-83FE0F99167E}" destId="{8B2E764C-3997-4149-92A9-0EB76D424BEE}" srcOrd="0" destOrd="0" presId="urn:microsoft.com/office/officeart/2005/8/layout/orgChart1"/>
    <dgm:cxn modelId="{B0B49B0A-C029-4711-904B-FA2374CDDEDE}" type="presOf" srcId="{EBF8075A-E5AD-4C91-8DFF-3927F802AE83}" destId="{AAEE321C-F671-40DD-B8F2-F65226F9C7B2}" srcOrd="1" destOrd="0" presId="urn:microsoft.com/office/officeart/2005/8/layout/orgChart1"/>
    <dgm:cxn modelId="{4923C4FE-A831-4C5D-8E75-399A80ECDF0B}" srcId="{2602359B-9686-4F11-8B48-E11C0E9128F2}" destId="{B6D0ED3F-E6C6-473A-A55C-5E275B598165}" srcOrd="2" destOrd="0" parTransId="{26110B4F-3B15-4A58-BEED-7CFD71A775A7}" sibTransId="{EABB6BA6-AC64-478E-99C2-752108650C58}"/>
    <dgm:cxn modelId="{FFA2D015-A111-4909-A205-B43754A07A89}" srcId="{2602359B-9686-4F11-8B48-E11C0E9128F2}" destId="{01202D50-7C22-4D28-BBAA-F0ED979E2CE5}" srcOrd="0" destOrd="0" parTransId="{6C07FF85-55CC-4828-A28E-F702C16BF53F}" sibTransId="{041579A2-262E-480F-9BF1-DDE1AF99A485}"/>
    <dgm:cxn modelId="{CACEFC51-C140-4E6E-B113-DD43ABA9084B}" type="presOf" srcId="{78E438D9-9AE1-477A-B419-5E08D2B3E4C5}" destId="{44047BE1-CBE6-416E-A14A-194326F42A3B}" srcOrd="1" destOrd="0" presId="urn:microsoft.com/office/officeart/2005/8/layout/orgChart1"/>
    <dgm:cxn modelId="{249C2E74-CC87-49B8-B10C-511DDC590D94}" type="presOf" srcId="{7E012D55-93A6-4623-9971-7AC3CF155AE0}" destId="{4E267E6D-DBF3-4831-A743-F5C8E14FE7B2}" srcOrd="0" destOrd="0" presId="urn:microsoft.com/office/officeart/2005/8/layout/orgChart1"/>
    <dgm:cxn modelId="{205FA408-0583-43C9-AC79-69B2CE83EDB1}" type="presOf" srcId="{30B49605-0114-4D15-A302-76FCE8766558}" destId="{C17E6AD8-5898-4990-B7CB-4351F780D825}" srcOrd="0" destOrd="0" presId="urn:microsoft.com/office/officeart/2005/8/layout/orgChart1"/>
    <dgm:cxn modelId="{EAB8F251-3872-4C06-882E-662051FB1B16}" srcId="{2602359B-9686-4F11-8B48-E11C0E9128F2}" destId="{78E438D9-9AE1-477A-B419-5E08D2B3E4C5}" srcOrd="1" destOrd="0" parTransId="{52A57B80-6ACE-4145-82CA-706E0BEEDD80}" sibTransId="{385DE62F-3397-4F8A-9DDB-84BCCED3B876}"/>
    <dgm:cxn modelId="{F51A4F6F-52E6-4BB7-8C07-F03C65C17C66}" type="presOf" srcId="{EBF8075A-E5AD-4C91-8DFF-3927F802AE83}" destId="{BD143802-A134-47A2-84B7-FADA65A2200C}" srcOrd="0" destOrd="0" presId="urn:microsoft.com/office/officeart/2005/8/layout/orgChart1"/>
    <dgm:cxn modelId="{BDE46A1E-D921-48E7-A6BE-DBD037DEA213}" type="presOf" srcId="{2602359B-9686-4F11-8B48-E11C0E9128F2}" destId="{3EBD09E3-A6A0-48D8-8281-04956E65349F}" srcOrd="0" destOrd="0" presId="urn:microsoft.com/office/officeart/2005/8/layout/orgChart1"/>
    <dgm:cxn modelId="{DF2A53AF-2F13-4DDD-AFCB-06E0F7FE8362}" type="presOf" srcId="{5A5DD2B4-D5A6-44DF-A4FF-A3D005A92A5E}" destId="{AC53D52F-3B2C-4A50-8F57-57052FA19094}" srcOrd="1" destOrd="0" presId="urn:microsoft.com/office/officeart/2005/8/layout/orgChart1"/>
    <dgm:cxn modelId="{4BE36578-8D04-4436-850E-E11FB9E38C2E}" type="presOf" srcId="{135CF1CE-1C07-49D9-B879-2BBC871275B7}" destId="{48CF1F9C-335A-447D-88B8-363DC955E172}" srcOrd="0" destOrd="0" presId="urn:microsoft.com/office/officeart/2005/8/layout/orgChart1"/>
    <dgm:cxn modelId="{8DB48DFE-5952-4DEC-8617-0567F3086C5E}" type="presOf" srcId="{135CF1CE-1C07-49D9-B879-2BBC871275B7}" destId="{4D773808-861B-49C1-A4CA-502B24724B2A}" srcOrd="1" destOrd="0" presId="urn:microsoft.com/office/officeart/2005/8/layout/orgChart1"/>
    <dgm:cxn modelId="{4BC0DFFC-F449-4D6B-8BCA-262C7A0CA9D0}" type="presOf" srcId="{B6D0ED3F-E6C6-473A-A55C-5E275B598165}" destId="{DC65E47D-F062-4871-8181-8B3DD0F73877}" srcOrd="0" destOrd="0" presId="urn:microsoft.com/office/officeart/2005/8/layout/orgChart1"/>
    <dgm:cxn modelId="{FFEF8502-C287-4186-83E9-6A206B1446CD}" type="presOf" srcId="{01202D50-7C22-4D28-BBAA-F0ED979E2CE5}" destId="{A5E1937D-0AC3-4804-82C2-0EAAF598CD00}" srcOrd="0" destOrd="0" presId="urn:microsoft.com/office/officeart/2005/8/layout/orgChart1"/>
    <dgm:cxn modelId="{C2CCBBDD-B4A1-4D56-887A-4719C0155456}" type="presParOf" srcId="{3EBD09E3-A6A0-48D8-8281-04956E65349F}" destId="{EA76B701-7834-4C9B-A749-6CA99BFA1DB8}" srcOrd="0" destOrd="0" presId="urn:microsoft.com/office/officeart/2005/8/layout/orgChart1"/>
    <dgm:cxn modelId="{F6E57D88-955E-477C-81D7-E1C7D2F15C8A}" type="presParOf" srcId="{EA76B701-7834-4C9B-A749-6CA99BFA1DB8}" destId="{08B22E08-1679-45E5-BCE7-8ADA39138BBB}" srcOrd="0" destOrd="0" presId="urn:microsoft.com/office/officeart/2005/8/layout/orgChart1"/>
    <dgm:cxn modelId="{A293A6AC-B336-4A3D-9874-B4D575D5F98E}" type="presParOf" srcId="{08B22E08-1679-45E5-BCE7-8ADA39138BBB}" destId="{A5E1937D-0AC3-4804-82C2-0EAAF598CD00}" srcOrd="0" destOrd="0" presId="urn:microsoft.com/office/officeart/2005/8/layout/orgChart1"/>
    <dgm:cxn modelId="{A01ED0FB-F47F-4E62-9E9A-752658EB7173}" type="presParOf" srcId="{08B22E08-1679-45E5-BCE7-8ADA39138BBB}" destId="{76AA295C-FEB9-4CE0-ADB7-00581F2A8097}" srcOrd="1" destOrd="0" presId="urn:microsoft.com/office/officeart/2005/8/layout/orgChart1"/>
    <dgm:cxn modelId="{4A4B0397-451E-43AF-8DFF-CDE6EF5F7DD7}" type="presParOf" srcId="{EA76B701-7834-4C9B-A749-6CA99BFA1DB8}" destId="{18F8E584-503E-4537-9C8B-F2DCD2A4AB42}" srcOrd="1" destOrd="0" presId="urn:microsoft.com/office/officeart/2005/8/layout/orgChart1"/>
    <dgm:cxn modelId="{C27C6DFC-C4F1-4AE9-BED7-4A292EC68EDC}" type="presParOf" srcId="{18F8E584-503E-4537-9C8B-F2DCD2A4AB42}" destId="{4E267E6D-DBF3-4831-A743-F5C8E14FE7B2}" srcOrd="0" destOrd="0" presId="urn:microsoft.com/office/officeart/2005/8/layout/orgChart1"/>
    <dgm:cxn modelId="{20FD86F9-9C9C-430D-A6DC-16FE1740318C}" type="presParOf" srcId="{18F8E584-503E-4537-9C8B-F2DCD2A4AB42}" destId="{B3B8C0DD-CA97-40BA-9F1E-DBCEC49E6B63}" srcOrd="1" destOrd="0" presId="urn:microsoft.com/office/officeart/2005/8/layout/orgChart1"/>
    <dgm:cxn modelId="{E925B8E1-8ABF-4C8B-9F6F-3E491E15F4B7}" type="presParOf" srcId="{B3B8C0DD-CA97-40BA-9F1E-DBCEC49E6B63}" destId="{03B2D222-A65B-4665-8E40-C4B5A00B3592}" srcOrd="0" destOrd="0" presId="urn:microsoft.com/office/officeart/2005/8/layout/orgChart1"/>
    <dgm:cxn modelId="{9344D23D-53C1-4E7E-A582-B01D9019F2DD}" type="presParOf" srcId="{03B2D222-A65B-4665-8E40-C4B5A00B3592}" destId="{48CF1F9C-335A-447D-88B8-363DC955E172}" srcOrd="0" destOrd="0" presId="urn:microsoft.com/office/officeart/2005/8/layout/orgChart1"/>
    <dgm:cxn modelId="{2D36ADD1-A27B-4296-8AB3-B9BF3B503824}" type="presParOf" srcId="{03B2D222-A65B-4665-8E40-C4B5A00B3592}" destId="{4D773808-861B-49C1-A4CA-502B24724B2A}" srcOrd="1" destOrd="0" presId="urn:microsoft.com/office/officeart/2005/8/layout/orgChart1"/>
    <dgm:cxn modelId="{9D535613-5173-44D9-BEAB-1D01E47D071A}" type="presParOf" srcId="{B3B8C0DD-CA97-40BA-9F1E-DBCEC49E6B63}" destId="{3500F682-F277-4AAD-BAEB-0F3230D17BEA}" srcOrd="1" destOrd="0" presId="urn:microsoft.com/office/officeart/2005/8/layout/orgChart1"/>
    <dgm:cxn modelId="{53A5F8C0-14BD-4A43-B5CB-F92B12987FBA}" type="presParOf" srcId="{B3B8C0DD-CA97-40BA-9F1E-DBCEC49E6B63}" destId="{2EC1FBEA-7D00-4F9A-B4C8-C5D8C09A37A6}" srcOrd="2" destOrd="0" presId="urn:microsoft.com/office/officeart/2005/8/layout/orgChart1"/>
    <dgm:cxn modelId="{DFA1B9F5-8C94-42D8-9B0C-B8982975876E}" type="presParOf" srcId="{EA76B701-7834-4C9B-A749-6CA99BFA1DB8}" destId="{FF0028DF-9CAC-4C54-9E7E-618B6EF41EF2}" srcOrd="2" destOrd="0" presId="urn:microsoft.com/office/officeart/2005/8/layout/orgChart1"/>
    <dgm:cxn modelId="{48EC80F4-402D-44BB-B0DE-17CE38100020}" type="presParOf" srcId="{3EBD09E3-A6A0-48D8-8281-04956E65349F}" destId="{9099E242-209A-4FD2-883A-0266EAF238A6}" srcOrd="1" destOrd="0" presId="urn:microsoft.com/office/officeart/2005/8/layout/orgChart1"/>
    <dgm:cxn modelId="{FCB0E667-627B-440F-AB64-62842C766CA8}" type="presParOf" srcId="{9099E242-209A-4FD2-883A-0266EAF238A6}" destId="{6EC8EAA1-315B-4268-9B72-2228CF94F0F9}" srcOrd="0" destOrd="0" presId="urn:microsoft.com/office/officeart/2005/8/layout/orgChart1"/>
    <dgm:cxn modelId="{9A03B17E-1C5D-4FAB-BB5E-19BFC98C046B}" type="presParOf" srcId="{6EC8EAA1-315B-4268-9B72-2228CF94F0F9}" destId="{D571AA3F-6D55-4E07-83B1-FEDEF0AA0ED6}" srcOrd="0" destOrd="0" presId="urn:microsoft.com/office/officeart/2005/8/layout/orgChart1"/>
    <dgm:cxn modelId="{A300B261-637C-4C49-96A9-3911D560162F}" type="presParOf" srcId="{6EC8EAA1-315B-4268-9B72-2228CF94F0F9}" destId="{44047BE1-CBE6-416E-A14A-194326F42A3B}" srcOrd="1" destOrd="0" presId="urn:microsoft.com/office/officeart/2005/8/layout/orgChart1"/>
    <dgm:cxn modelId="{D3AEA077-E3CE-4937-A0DC-FF9A3390530C}" type="presParOf" srcId="{9099E242-209A-4FD2-883A-0266EAF238A6}" destId="{8A60BBE9-806B-4288-A133-8CA3BED97221}" srcOrd="1" destOrd="0" presId="urn:microsoft.com/office/officeart/2005/8/layout/orgChart1"/>
    <dgm:cxn modelId="{EA2DB60A-C395-4F6A-B030-FE0B20BA6F2F}" type="presParOf" srcId="{8A60BBE9-806B-4288-A133-8CA3BED97221}" destId="{8B2E764C-3997-4149-92A9-0EB76D424BEE}" srcOrd="0" destOrd="0" presId="urn:microsoft.com/office/officeart/2005/8/layout/orgChart1"/>
    <dgm:cxn modelId="{C67D63F3-1CA7-4092-9D22-44FBD9C0C642}" type="presParOf" srcId="{8A60BBE9-806B-4288-A133-8CA3BED97221}" destId="{4C68BCB2-0B92-41E5-8BA1-0438C24133B2}" srcOrd="1" destOrd="0" presId="urn:microsoft.com/office/officeart/2005/8/layout/orgChart1"/>
    <dgm:cxn modelId="{3982A208-FD27-494A-9500-9CACD635DF5D}" type="presParOf" srcId="{4C68BCB2-0B92-41E5-8BA1-0438C24133B2}" destId="{412AC2B1-CA02-4CF8-95A0-3E621C2BCFF4}" srcOrd="0" destOrd="0" presId="urn:microsoft.com/office/officeart/2005/8/layout/orgChart1"/>
    <dgm:cxn modelId="{4209ADA2-B6BD-429D-B88B-739C03B4EA3F}" type="presParOf" srcId="{412AC2B1-CA02-4CF8-95A0-3E621C2BCFF4}" destId="{BD143802-A134-47A2-84B7-FADA65A2200C}" srcOrd="0" destOrd="0" presId="urn:microsoft.com/office/officeart/2005/8/layout/orgChart1"/>
    <dgm:cxn modelId="{E6F7B746-88B3-41AD-86C3-C679742C21AF}" type="presParOf" srcId="{412AC2B1-CA02-4CF8-95A0-3E621C2BCFF4}" destId="{AAEE321C-F671-40DD-B8F2-F65226F9C7B2}" srcOrd="1" destOrd="0" presId="urn:microsoft.com/office/officeart/2005/8/layout/orgChart1"/>
    <dgm:cxn modelId="{D74E48D2-E03E-4C53-B1FB-0BEF0E239141}" type="presParOf" srcId="{4C68BCB2-0B92-41E5-8BA1-0438C24133B2}" destId="{B9F9D6F7-5986-4679-B645-EB3967F51926}" srcOrd="1" destOrd="0" presId="urn:microsoft.com/office/officeart/2005/8/layout/orgChart1"/>
    <dgm:cxn modelId="{F11F5037-4A07-44AA-B222-BFC6264ACDAF}" type="presParOf" srcId="{4C68BCB2-0B92-41E5-8BA1-0438C24133B2}" destId="{E634DBCB-3984-4A28-A244-9936E152D5FB}" srcOrd="2" destOrd="0" presId="urn:microsoft.com/office/officeart/2005/8/layout/orgChart1"/>
    <dgm:cxn modelId="{609DF815-45FA-42EA-84E5-37BBCD25C527}" type="presParOf" srcId="{9099E242-209A-4FD2-883A-0266EAF238A6}" destId="{3CD2628C-6C7B-4DE5-881F-EFF8A19EF504}" srcOrd="2" destOrd="0" presId="urn:microsoft.com/office/officeart/2005/8/layout/orgChart1"/>
    <dgm:cxn modelId="{CD099DD6-50F2-4532-BC15-546B57187ABE}" type="presParOf" srcId="{3EBD09E3-A6A0-48D8-8281-04956E65349F}" destId="{DBFE0A49-3E57-4D8E-AD5F-39251BBFD06F}" srcOrd="2" destOrd="0" presId="urn:microsoft.com/office/officeart/2005/8/layout/orgChart1"/>
    <dgm:cxn modelId="{F9DB7D55-750C-4889-8B23-F6756C2F99F8}" type="presParOf" srcId="{DBFE0A49-3E57-4D8E-AD5F-39251BBFD06F}" destId="{DA248EB6-90C4-4EB7-929F-C1E46B37E319}" srcOrd="0" destOrd="0" presId="urn:microsoft.com/office/officeart/2005/8/layout/orgChart1"/>
    <dgm:cxn modelId="{8273AEC3-AC1F-4192-A862-71F3B38DF622}" type="presParOf" srcId="{DA248EB6-90C4-4EB7-929F-C1E46B37E319}" destId="{DC65E47D-F062-4871-8181-8B3DD0F73877}" srcOrd="0" destOrd="0" presId="urn:microsoft.com/office/officeart/2005/8/layout/orgChart1"/>
    <dgm:cxn modelId="{EEAEC3A3-8D23-4934-B91B-D44ECF7137FF}" type="presParOf" srcId="{DA248EB6-90C4-4EB7-929F-C1E46B37E319}" destId="{DE8EAF8D-68C7-43C4-B320-F34720D580F9}" srcOrd="1" destOrd="0" presId="urn:microsoft.com/office/officeart/2005/8/layout/orgChart1"/>
    <dgm:cxn modelId="{23429A24-A3EF-4CDF-8B91-93FC2B6D9AAD}" type="presParOf" srcId="{DBFE0A49-3E57-4D8E-AD5F-39251BBFD06F}" destId="{76C070DC-8A55-4ADD-A909-AAADEEAF1FD7}" srcOrd="1" destOrd="0" presId="urn:microsoft.com/office/officeart/2005/8/layout/orgChart1"/>
    <dgm:cxn modelId="{4BF6F9E6-58EE-4602-9457-09A387D59D88}" type="presParOf" srcId="{76C070DC-8A55-4ADD-A909-AAADEEAF1FD7}" destId="{C17E6AD8-5898-4990-B7CB-4351F780D825}" srcOrd="0" destOrd="0" presId="urn:microsoft.com/office/officeart/2005/8/layout/orgChart1"/>
    <dgm:cxn modelId="{835F7E7B-3E2B-4195-8601-B28B6065E8E3}" type="presParOf" srcId="{76C070DC-8A55-4ADD-A909-AAADEEAF1FD7}" destId="{9F4BECC2-9F9B-4EA8-8A2E-3F508757CAEF}" srcOrd="1" destOrd="0" presId="urn:microsoft.com/office/officeart/2005/8/layout/orgChart1"/>
    <dgm:cxn modelId="{F2CBADAC-C53A-41FD-8CB4-15668E55AAE0}" type="presParOf" srcId="{9F4BECC2-9F9B-4EA8-8A2E-3F508757CAEF}" destId="{BB8CE001-436F-4069-A71E-EA714EF4DD44}" srcOrd="0" destOrd="0" presId="urn:microsoft.com/office/officeart/2005/8/layout/orgChart1"/>
    <dgm:cxn modelId="{CD8630BA-E0F9-4901-8B39-50CD3FDAC500}" type="presParOf" srcId="{BB8CE001-436F-4069-A71E-EA714EF4DD44}" destId="{40DEC12C-56FA-4215-9C44-02CD76B54B04}" srcOrd="0" destOrd="0" presId="urn:microsoft.com/office/officeart/2005/8/layout/orgChart1"/>
    <dgm:cxn modelId="{26C9D6EF-3534-4742-A769-766AF80B98E0}" type="presParOf" srcId="{BB8CE001-436F-4069-A71E-EA714EF4DD44}" destId="{AC53D52F-3B2C-4A50-8F57-57052FA19094}" srcOrd="1" destOrd="0" presId="urn:microsoft.com/office/officeart/2005/8/layout/orgChart1"/>
    <dgm:cxn modelId="{2DCC4A83-8D8E-4456-8509-177BC663E6D2}" type="presParOf" srcId="{9F4BECC2-9F9B-4EA8-8A2E-3F508757CAEF}" destId="{5219D21B-3009-4BF7-9C68-52514038F341}" srcOrd="1" destOrd="0" presId="urn:microsoft.com/office/officeart/2005/8/layout/orgChart1"/>
    <dgm:cxn modelId="{EA2E384F-88D9-4E1C-97D9-054F7C08FDD3}" type="presParOf" srcId="{9F4BECC2-9F9B-4EA8-8A2E-3F508757CAEF}" destId="{3831E116-E9F3-4095-9DF4-A8AECC06EB9C}" srcOrd="2" destOrd="0" presId="urn:microsoft.com/office/officeart/2005/8/layout/orgChart1"/>
    <dgm:cxn modelId="{6D2DB1EA-B065-408B-87BF-5BF0F685CAA1}" type="presParOf" srcId="{DBFE0A49-3E57-4D8E-AD5F-39251BBFD06F}" destId="{87B12516-BA16-473A-A7EC-CD0855796F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5ADDD-209B-4911-80B2-88E26E801713}" type="doc">
      <dgm:prSet loTypeId="urn:microsoft.com/office/officeart/2005/8/layout/lProcess2" loCatId="list" qsTypeId="urn:microsoft.com/office/officeart/2005/8/quickstyle/simple1#2" qsCatId="simple" csTypeId="urn:microsoft.com/office/officeart/2005/8/colors/accent1_2#2" csCatId="accent1" phldr="1"/>
      <dgm:spPr/>
      <dgm:t>
        <a:bodyPr/>
        <a:lstStyle/>
        <a:p>
          <a:endParaRPr lang="en-US"/>
        </a:p>
      </dgm:t>
    </dgm:pt>
    <dgm:pt modelId="{C96B3A7C-B072-4E77-A122-37FD3158314A}">
      <dgm:prSet phldrT="[Text]"/>
      <dgm:spPr>
        <a:solidFill>
          <a:srgbClr val="F36F21"/>
        </a:solidFill>
      </dgm:spPr>
      <dgm:t>
        <a:bodyPr/>
        <a:lstStyle/>
        <a:p>
          <a:pPr>
            <a:lnSpc>
              <a:spcPts val="2400"/>
            </a:lnSpc>
            <a:spcAft>
              <a:spcPts val="0"/>
            </a:spcAft>
          </a:pPr>
          <a:r>
            <a:rPr lang="en-US" dirty="0" smtClean="0">
              <a:solidFill>
                <a:srgbClr val="F8F6E3"/>
              </a:solidFill>
            </a:rPr>
            <a:t>Ways in which our memory ends up being an inaccurate guide to the past:</a:t>
          </a:r>
          <a:endParaRPr lang="en-US" dirty="0">
            <a:solidFill>
              <a:srgbClr val="F8F6E3"/>
            </a:solidFill>
          </a:endParaRPr>
        </a:p>
      </dgm:t>
    </dgm:pt>
    <dgm:pt modelId="{5CEDC41C-B1B9-4E7A-ACE1-E976BBC65998}" type="parTrans" cxnId="{76718712-BF53-44EF-8209-16E0EDCD5A46}">
      <dgm:prSet/>
      <dgm:spPr/>
      <dgm:t>
        <a:bodyPr/>
        <a:lstStyle/>
        <a:p>
          <a:endParaRPr lang="en-US"/>
        </a:p>
      </dgm:t>
    </dgm:pt>
    <dgm:pt modelId="{ED822AC2-346E-4F77-8AEB-E9D7F45E8964}" type="sibTrans" cxnId="{76718712-BF53-44EF-8209-16E0EDCD5A46}">
      <dgm:prSet/>
      <dgm:spPr/>
      <dgm:t>
        <a:bodyPr/>
        <a:lstStyle/>
        <a:p>
          <a:endParaRPr lang="en-US"/>
        </a:p>
      </dgm:t>
    </dgm:pt>
    <dgm:pt modelId="{AC5EFF86-A82E-4785-8212-8B7440CC37A5}">
      <dgm:prSet phldrT="[Text]" custT="1"/>
      <dgm:spPr>
        <a:solidFill>
          <a:srgbClr val="3AA082"/>
        </a:solidFill>
      </dgm:spPr>
      <dgm:t>
        <a:bodyPr/>
        <a:lstStyle/>
        <a:p>
          <a:pPr>
            <a:lnSpc>
              <a:spcPts val="2200"/>
            </a:lnSpc>
            <a:spcAft>
              <a:spcPts val="0"/>
            </a:spcAft>
          </a:pPr>
          <a:r>
            <a:rPr lang="en-US" sz="2400" b="1" dirty="0" smtClean="0">
              <a:solidFill>
                <a:srgbClr val="F8F6E3"/>
              </a:solidFill>
            </a:rPr>
            <a:t>the misinformation effect</a:t>
          </a:r>
          <a:endParaRPr lang="en-US" sz="2400" b="1" dirty="0">
            <a:solidFill>
              <a:srgbClr val="F8F6E3"/>
            </a:solidFill>
          </a:endParaRPr>
        </a:p>
      </dgm:t>
    </dgm:pt>
    <dgm:pt modelId="{BFCECCFF-6771-4047-A3C5-3124119B9877}" type="parTrans" cxnId="{91A2876D-9D9A-47AB-BA8F-604601115EAC}">
      <dgm:prSet/>
      <dgm:spPr/>
      <dgm:t>
        <a:bodyPr/>
        <a:lstStyle/>
        <a:p>
          <a:endParaRPr lang="en-US"/>
        </a:p>
      </dgm:t>
    </dgm:pt>
    <dgm:pt modelId="{676145E7-64BD-4D8F-A240-FA731ACFA9E5}" type="sibTrans" cxnId="{91A2876D-9D9A-47AB-BA8F-604601115EAC}">
      <dgm:prSet/>
      <dgm:spPr/>
      <dgm:t>
        <a:bodyPr/>
        <a:lstStyle/>
        <a:p>
          <a:endParaRPr lang="en-US"/>
        </a:p>
      </dgm:t>
    </dgm:pt>
    <dgm:pt modelId="{0B22E713-6299-47FA-A915-AE9BE005FF89}">
      <dgm:prSet custT="1"/>
      <dgm:spPr>
        <a:solidFill>
          <a:srgbClr val="A0366C"/>
        </a:solidFill>
      </dgm:spPr>
      <dgm:t>
        <a:bodyPr/>
        <a:lstStyle/>
        <a:p>
          <a:pPr>
            <a:lnSpc>
              <a:spcPts val="2200"/>
            </a:lnSpc>
            <a:spcAft>
              <a:spcPts val="0"/>
            </a:spcAft>
          </a:pPr>
          <a:r>
            <a:rPr lang="en-US" sz="2400" b="1" dirty="0" smtClean="0">
              <a:solidFill>
                <a:srgbClr val="F8F6E3"/>
              </a:solidFill>
            </a:rPr>
            <a:t>imagination inflation</a:t>
          </a:r>
          <a:endParaRPr lang="en-US" sz="2400" b="1" dirty="0">
            <a:solidFill>
              <a:srgbClr val="F8F6E3"/>
            </a:solidFill>
          </a:endParaRPr>
        </a:p>
      </dgm:t>
    </dgm:pt>
    <dgm:pt modelId="{8B675FF4-BB60-4A08-8FAF-5434FC0D1CB2}" type="parTrans" cxnId="{EF6DB96D-2EEF-4562-AE7A-8BF48A8EB8B8}">
      <dgm:prSet/>
      <dgm:spPr/>
      <dgm:t>
        <a:bodyPr/>
        <a:lstStyle/>
        <a:p>
          <a:endParaRPr lang="en-US"/>
        </a:p>
      </dgm:t>
    </dgm:pt>
    <dgm:pt modelId="{D07BA43F-9B0C-4139-99B2-470B71A5C081}" type="sibTrans" cxnId="{EF6DB96D-2EEF-4562-AE7A-8BF48A8EB8B8}">
      <dgm:prSet/>
      <dgm:spPr/>
      <dgm:t>
        <a:bodyPr/>
        <a:lstStyle/>
        <a:p>
          <a:endParaRPr lang="en-US"/>
        </a:p>
      </dgm:t>
    </dgm:pt>
    <dgm:pt modelId="{02989A73-0197-4A8F-A7E9-7D0C9ADD6FDC}">
      <dgm:prSet custT="1"/>
      <dgm:spPr>
        <a:solidFill>
          <a:srgbClr val="444EA2"/>
        </a:solidFill>
      </dgm:spPr>
      <dgm:t>
        <a:bodyPr/>
        <a:lstStyle/>
        <a:p>
          <a:pPr>
            <a:lnSpc>
              <a:spcPts val="2200"/>
            </a:lnSpc>
            <a:spcAft>
              <a:spcPts val="0"/>
            </a:spcAft>
          </a:pPr>
          <a:r>
            <a:rPr lang="en-US" sz="2400" b="1" dirty="0" smtClean="0">
              <a:solidFill>
                <a:srgbClr val="F8F6E3"/>
              </a:solidFill>
            </a:rPr>
            <a:t>source amnesia</a:t>
          </a:r>
          <a:endParaRPr lang="en-US" sz="2400" b="1" dirty="0">
            <a:solidFill>
              <a:srgbClr val="F8F6E3"/>
            </a:solidFill>
          </a:endParaRPr>
        </a:p>
      </dgm:t>
    </dgm:pt>
    <dgm:pt modelId="{597B2758-8166-4A9E-8A09-A920BF945132}" type="parTrans" cxnId="{54A3C704-953D-48CA-851B-EED27E660D00}">
      <dgm:prSet/>
      <dgm:spPr/>
      <dgm:t>
        <a:bodyPr/>
        <a:lstStyle/>
        <a:p>
          <a:endParaRPr lang="en-US"/>
        </a:p>
      </dgm:t>
    </dgm:pt>
    <dgm:pt modelId="{3CA7C788-0D32-4ED7-B4F4-E5D2B3ABFD37}" type="sibTrans" cxnId="{54A3C704-953D-48CA-851B-EED27E660D00}">
      <dgm:prSet/>
      <dgm:spPr/>
      <dgm:t>
        <a:bodyPr/>
        <a:lstStyle/>
        <a:p>
          <a:endParaRPr lang="en-US"/>
        </a:p>
      </dgm:t>
    </dgm:pt>
    <dgm:pt modelId="{95C7D9CD-EAFE-4853-8FDB-DC9DBA9B6CF3}">
      <dgm:prSet custT="1"/>
      <dgm:spPr>
        <a:solidFill>
          <a:srgbClr val="AA7A2B"/>
        </a:solidFill>
      </dgm:spPr>
      <dgm:t>
        <a:bodyPr/>
        <a:lstStyle/>
        <a:p>
          <a:pPr>
            <a:lnSpc>
              <a:spcPts val="2200"/>
            </a:lnSpc>
            <a:spcAft>
              <a:spcPts val="0"/>
            </a:spcAft>
          </a:pPr>
          <a:r>
            <a:rPr lang="en-US" sz="2400" b="1" dirty="0" smtClean="0">
              <a:solidFill>
                <a:srgbClr val="F8F6E3"/>
              </a:solidFill>
            </a:rPr>
            <a:t>déjà vu</a:t>
          </a:r>
          <a:endParaRPr lang="en-US" sz="2400" b="1" dirty="0">
            <a:solidFill>
              <a:srgbClr val="F8F6E3"/>
            </a:solidFill>
          </a:endParaRPr>
        </a:p>
      </dgm:t>
    </dgm:pt>
    <dgm:pt modelId="{E160C1C2-8940-49BB-8678-6D300E0DBEEB}" type="parTrans" cxnId="{413B009C-7641-4277-BC3D-13356191F0ED}">
      <dgm:prSet/>
      <dgm:spPr/>
      <dgm:t>
        <a:bodyPr/>
        <a:lstStyle/>
        <a:p>
          <a:endParaRPr lang="en-US"/>
        </a:p>
      </dgm:t>
    </dgm:pt>
    <dgm:pt modelId="{83C24E93-16FA-4288-AE95-4070E7725970}" type="sibTrans" cxnId="{413B009C-7641-4277-BC3D-13356191F0ED}">
      <dgm:prSet/>
      <dgm:spPr/>
      <dgm:t>
        <a:bodyPr/>
        <a:lstStyle/>
        <a:p>
          <a:endParaRPr lang="en-US"/>
        </a:p>
      </dgm:t>
    </dgm:pt>
    <dgm:pt modelId="{F71805CA-A81C-4596-8949-F1065B73EF90}">
      <dgm:prSet custT="1"/>
      <dgm:spPr>
        <a:solidFill>
          <a:srgbClr val="000000"/>
        </a:solidFill>
      </dgm:spPr>
      <dgm:t>
        <a:bodyPr/>
        <a:lstStyle/>
        <a:p>
          <a:pPr>
            <a:lnSpc>
              <a:spcPts val="2200"/>
            </a:lnSpc>
            <a:spcAft>
              <a:spcPts val="0"/>
            </a:spcAft>
          </a:pPr>
          <a:r>
            <a:rPr lang="en-US" sz="2400" b="1" dirty="0" smtClean="0">
              <a:solidFill>
                <a:srgbClr val="F8F6E3"/>
              </a:solidFill>
            </a:rPr>
            <a:t>implanted memories</a:t>
          </a:r>
          <a:endParaRPr lang="en-US" sz="2400" b="1" dirty="0">
            <a:solidFill>
              <a:srgbClr val="F8F6E3"/>
            </a:solidFill>
          </a:endParaRPr>
        </a:p>
      </dgm:t>
    </dgm:pt>
    <dgm:pt modelId="{F0CF7112-ACB1-467E-9FB5-F99ACF777F10}" type="parTrans" cxnId="{AC1BEEE4-CAC4-49AC-90A1-A15C5177B47F}">
      <dgm:prSet/>
      <dgm:spPr/>
      <dgm:t>
        <a:bodyPr/>
        <a:lstStyle/>
        <a:p>
          <a:endParaRPr lang="en-US"/>
        </a:p>
      </dgm:t>
    </dgm:pt>
    <dgm:pt modelId="{F89664CB-D26E-4AC2-B517-DA779CE97992}" type="sibTrans" cxnId="{AC1BEEE4-CAC4-49AC-90A1-A15C5177B47F}">
      <dgm:prSet/>
      <dgm:spPr/>
      <dgm:t>
        <a:bodyPr/>
        <a:lstStyle/>
        <a:p>
          <a:endParaRPr lang="en-US"/>
        </a:p>
      </dgm:t>
    </dgm:pt>
    <dgm:pt modelId="{DFB9A8BC-22FD-4BA9-96BA-26BD87ECDCFA}" type="pres">
      <dgm:prSet presAssocID="{86C5ADDD-209B-4911-80B2-88E26E801713}" presName="theList" presStyleCnt="0">
        <dgm:presLayoutVars>
          <dgm:dir/>
          <dgm:animLvl val="lvl"/>
          <dgm:resizeHandles val="exact"/>
        </dgm:presLayoutVars>
      </dgm:prSet>
      <dgm:spPr/>
      <dgm:t>
        <a:bodyPr/>
        <a:lstStyle/>
        <a:p>
          <a:endParaRPr lang="en-US"/>
        </a:p>
      </dgm:t>
    </dgm:pt>
    <dgm:pt modelId="{8315A9E4-1FD6-4292-A2E6-2D02912669E2}" type="pres">
      <dgm:prSet presAssocID="{C96B3A7C-B072-4E77-A122-37FD3158314A}" presName="compNode" presStyleCnt="0"/>
      <dgm:spPr/>
    </dgm:pt>
    <dgm:pt modelId="{D8D6047C-49FD-4DEF-B0BE-5F02F3E4A7AB}" type="pres">
      <dgm:prSet presAssocID="{C96B3A7C-B072-4E77-A122-37FD3158314A}" presName="aNode" presStyleLbl="bgShp" presStyleIdx="0" presStyleCnt="1" custLinFactNeighborX="-4069"/>
      <dgm:spPr/>
      <dgm:t>
        <a:bodyPr/>
        <a:lstStyle/>
        <a:p>
          <a:endParaRPr lang="en-US"/>
        </a:p>
      </dgm:t>
    </dgm:pt>
    <dgm:pt modelId="{C37E024A-EE96-4B7C-8735-1153204614E5}" type="pres">
      <dgm:prSet presAssocID="{C96B3A7C-B072-4E77-A122-37FD3158314A}" presName="textNode" presStyleLbl="bgShp" presStyleIdx="0" presStyleCnt="1"/>
      <dgm:spPr/>
      <dgm:t>
        <a:bodyPr/>
        <a:lstStyle/>
        <a:p>
          <a:endParaRPr lang="en-US"/>
        </a:p>
      </dgm:t>
    </dgm:pt>
    <dgm:pt modelId="{496D0304-BA97-4D41-9D4B-4A5A53ED246B}" type="pres">
      <dgm:prSet presAssocID="{C96B3A7C-B072-4E77-A122-37FD3158314A}" presName="compChildNode" presStyleCnt="0"/>
      <dgm:spPr/>
    </dgm:pt>
    <dgm:pt modelId="{A6E19549-698A-4255-B6D1-B4A37097BEB0}" type="pres">
      <dgm:prSet presAssocID="{C96B3A7C-B072-4E77-A122-37FD3158314A}" presName="theInnerList" presStyleCnt="0"/>
      <dgm:spPr/>
    </dgm:pt>
    <dgm:pt modelId="{0EBAF0A8-6639-4C8B-881D-1A856123DC59}" type="pres">
      <dgm:prSet presAssocID="{AC5EFF86-A82E-4785-8212-8B7440CC37A5}" presName="childNode" presStyleLbl="node1" presStyleIdx="0" presStyleCnt="5">
        <dgm:presLayoutVars>
          <dgm:bulletEnabled val="1"/>
        </dgm:presLayoutVars>
      </dgm:prSet>
      <dgm:spPr/>
      <dgm:t>
        <a:bodyPr/>
        <a:lstStyle/>
        <a:p>
          <a:endParaRPr lang="en-US"/>
        </a:p>
      </dgm:t>
    </dgm:pt>
    <dgm:pt modelId="{EFAA9CDD-787C-40F7-AA5B-DD217ED032D5}" type="pres">
      <dgm:prSet presAssocID="{AC5EFF86-A82E-4785-8212-8B7440CC37A5}" presName="aSpace2" presStyleCnt="0"/>
      <dgm:spPr/>
    </dgm:pt>
    <dgm:pt modelId="{AA4CE2C3-1E0A-427A-8036-D4D03117BCB6}" type="pres">
      <dgm:prSet presAssocID="{0B22E713-6299-47FA-A915-AE9BE005FF89}" presName="childNode" presStyleLbl="node1" presStyleIdx="1" presStyleCnt="5">
        <dgm:presLayoutVars>
          <dgm:bulletEnabled val="1"/>
        </dgm:presLayoutVars>
      </dgm:prSet>
      <dgm:spPr/>
      <dgm:t>
        <a:bodyPr/>
        <a:lstStyle/>
        <a:p>
          <a:endParaRPr lang="en-US"/>
        </a:p>
      </dgm:t>
    </dgm:pt>
    <dgm:pt modelId="{89ABB640-9A5F-4773-8C48-7777015B779C}" type="pres">
      <dgm:prSet presAssocID="{0B22E713-6299-47FA-A915-AE9BE005FF89}" presName="aSpace2" presStyleCnt="0"/>
      <dgm:spPr/>
    </dgm:pt>
    <dgm:pt modelId="{CACD5839-4AB7-4652-83F5-5DEB50C51EE3}" type="pres">
      <dgm:prSet presAssocID="{02989A73-0197-4A8F-A7E9-7D0C9ADD6FDC}" presName="childNode" presStyleLbl="node1" presStyleIdx="2" presStyleCnt="5">
        <dgm:presLayoutVars>
          <dgm:bulletEnabled val="1"/>
        </dgm:presLayoutVars>
      </dgm:prSet>
      <dgm:spPr/>
      <dgm:t>
        <a:bodyPr/>
        <a:lstStyle/>
        <a:p>
          <a:endParaRPr lang="en-US"/>
        </a:p>
      </dgm:t>
    </dgm:pt>
    <dgm:pt modelId="{AB8B06D7-8536-48B7-A256-7B3A10EC276D}" type="pres">
      <dgm:prSet presAssocID="{02989A73-0197-4A8F-A7E9-7D0C9ADD6FDC}" presName="aSpace2" presStyleCnt="0"/>
      <dgm:spPr/>
    </dgm:pt>
    <dgm:pt modelId="{A997C739-A004-4D6C-9594-88AB220DDE18}" type="pres">
      <dgm:prSet presAssocID="{95C7D9CD-EAFE-4853-8FDB-DC9DBA9B6CF3}" presName="childNode" presStyleLbl="node1" presStyleIdx="3" presStyleCnt="5">
        <dgm:presLayoutVars>
          <dgm:bulletEnabled val="1"/>
        </dgm:presLayoutVars>
      </dgm:prSet>
      <dgm:spPr/>
      <dgm:t>
        <a:bodyPr/>
        <a:lstStyle/>
        <a:p>
          <a:endParaRPr lang="en-US"/>
        </a:p>
      </dgm:t>
    </dgm:pt>
    <dgm:pt modelId="{678FB2D0-093B-4528-A702-4C5A856ABC44}" type="pres">
      <dgm:prSet presAssocID="{95C7D9CD-EAFE-4853-8FDB-DC9DBA9B6CF3}" presName="aSpace2" presStyleCnt="0"/>
      <dgm:spPr/>
    </dgm:pt>
    <dgm:pt modelId="{ACF91BCE-8897-4829-BF98-359413718DD6}" type="pres">
      <dgm:prSet presAssocID="{F71805CA-A81C-4596-8949-F1065B73EF90}" presName="childNode" presStyleLbl="node1" presStyleIdx="4" presStyleCnt="5">
        <dgm:presLayoutVars>
          <dgm:bulletEnabled val="1"/>
        </dgm:presLayoutVars>
      </dgm:prSet>
      <dgm:spPr/>
      <dgm:t>
        <a:bodyPr/>
        <a:lstStyle/>
        <a:p>
          <a:endParaRPr lang="en-US"/>
        </a:p>
      </dgm:t>
    </dgm:pt>
  </dgm:ptLst>
  <dgm:cxnLst>
    <dgm:cxn modelId="{AD062B46-8A0D-4793-9165-1FB880F26A6A}" type="presOf" srcId="{C96B3A7C-B072-4E77-A122-37FD3158314A}" destId="{D8D6047C-49FD-4DEF-B0BE-5F02F3E4A7AB}" srcOrd="0" destOrd="0" presId="urn:microsoft.com/office/officeart/2005/8/layout/lProcess2"/>
    <dgm:cxn modelId="{413B009C-7641-4277-BC3D-13356191F0ED}" srcId="{C96B3A7C-B072-4E77-A122-37FD3158314A}" destId="{95C7D9CD-EAFE-4853-8FDB-DC9DBA9B6CF3}" srcOrd="3" destOrd="0" parTransId="{E160C1C2-8940-49BB-8678-6D300E0DBEEB}" sibTransId="{83C24E93-16FA-4288-AE95-4070E7725970}"/>
    <dgm:cxn modelId="{DA3D63F2-8C61-45D6-9BB2-76750F37B835}" type="presOf" srcId="{AC5EFF86-A82E-4785-8212-8B7440CC37A5}" destId="{0EBAF0A8-6639-4C8B-881D-1A856123DC59}" srcOrd="0" destOrd="0" presId="urn:microsoft.com/office/officeart/2005/8/layout/lProcess2"/>
    <dgm:cxn modelId="{CB30B0F4-0D4F-4F2B-830C-E594B0EE1C87}" type="presOf" srcId="{C96B3A7C-B072-4E77-A122-37FD3158314A}" destId="{C37E024A-EE96-4B7C-8735-1153204614E5}" srcOrd="1" destOrd="0" presId="urn:microsoft.com/office/officeart/2005/8/layout/lProcess2"/>
    <dgm:cxn modelId="{91A2876D-9D9A-47AB-BA8F-604601115EAC}" srcId="{C96B3A7C-B072-4E77-A122-37FD3158314A}" destId="{AC5EFF86-A82E-4785-8212-8B7440CC37A5}" srcOrd="0" destOrd="0" parTransId="{BFCECCFF-6771-4047-A3C5-3124119B9877}" sibTransId="{676145E7-64BD-4D8F-A240-FA731ACFA9E5}"/>
    <dgm:cxn modelId="{54A3C704-953D-48CA-851B-EED27E660D00}" srcId="{C96B3A7C-B072-4E77-A122-37FD3158314A}" destId="{02989A73-0197-4A8F-A7E9-7D0C9ADD6FDC}" srcOrd="2" destOrd="0" parTransId="{597B2758-8166-4A9E-8A09-A920BF945132}" sibTransId="{3CA7C788-0D32-4ED7-B4F4-E5D2B3ABFD37}"/>
    <dgm:cxn modelId="{CB328928-9070-4833-9E4D-8695C9A1C458}" type="presOf" srcId="{F71805CA-A81C-4596-8949-F1065B73EF90}" destId="{ACF91BCE-8897-4829-BF98-359413718DD6}" srcOrd="0" destOrd="0" presId="urn:microsoft.com/office/officeart/2005/8/layout/lProcess2"/>
    <dgm:cxn modelId="{EF6DB96D-2EEF-4562-AE7A-8BF48A8EB8B8}" srcId="{C96B3A7C-B072-4E77-A122-37FD3158314A}" destId="{0B22E713-6299-47FA-A915-AE9BE005FF89}" srcOrd="1" destOrd="0" parTransId="{8B675FF4-BB60-4A08-8FAF-5434FC0D1CB2}" sibTransId="{D07BA43F-9B0C-4139-99B2-470B71A5C081}"/>
    <dgm:cxn modelId="{530D72B3-007E-47FD-A4F4-37B43BDE3E4F}" type="presOf" srcId="{95C7D9CD-EAFE-4853-8FDB-DC9DBA9B6CF3}" destId="{A997C739-A004-4D6C-9594-88AB220DDE18}" srcOrd="0" destOrd="0" presId="urn:microsoft.com/office/officeart/2005/8/layout/lProcess2"/>
    <dgm:cxn modelId="{76718712-BF53-44EF-8209-16E0EDCD5A46}" srcId="{86C5ADDD-209B-4911-80B2-88E26E801713}" destId="{C96B3A7C-B072-4E77-A122-37FD3158314A}" srcOrd="0" destOrd="0" parTransId="{5CEDC41C-B1B9-4E7A-ACE1-E976BBC65998}" sibTransId="{ED822AC2-346E-4F77-8AEB-E9D7F45E8964}"/>
    <dgm:cxn modelId="{AC1BEEE4-CAC4-49AC-90A1-A15C5177B47F}" srcId="{C96B3A7C-B072-4E77-A122-37FD3158314A}" destId="{F71805CA-A81C-4596-8949-F1065B73EF90}" srcOrd="4" destOrd="0" parTransId="{F0CF7112-ACB1-467E-9FB5-F99ACF777F10}" sibTransId="{F89664CB-D26E-4AC2-B517-DA779CE97992}"/>
    <dgm:cxn modelId="{D5AA1A51-7E5D-4473-92BA-FFEF5DF15573}" type="presOf" srcId="{86C5ADDD-209B-4911-80B2-88E26E801713}" destId="{DFB9A8BC-22FD-4BA9-96BA-26BD87ECDCFA}" srcOrd="0" destOrd="0" presId="urn:microsoft.com/office/officeart/2005/8/layout/lProcess2"/>
    <dgm:cxn modelId="{9591F165-8A01-4528-B3F3-E66D4CB42A5D}" type="presOf" srcId="{0B22E713-6299-47FA-A915-AE9BE005FF89}" destId="{AA4CE2C3-1E0A-427A-8036-D4D03117BCB6}" srcOrd="0" destOrd="0" presId="urn:microsoft.com/office/officeart/2005/8/layout/lProcess2"/>
    <dgm:cxn modelId="{29F78CB1-C898-40AE-8C89-9CABF6AE00E8}" type="presOf" srcId="{02989A73-0197-4A8F-A7E9-7D0C9ADD6FDC}" destId="{CACD5839-4AB7-4652-83F5-5DEB50C51EE3}" srcOrd="0" destOrd="0" presId="urn:microsoft.com/office/officeart/2005/8/layout/lProcess2"/>
    <dgm:cxn modelId="{A706B7E6-A0BE-4B35-957F-7CA919A12E7C}" type="presParOf" srcId="{DFB9A8BC-22FD-4BA9-96BA-26BD87ECDCFA}" destId="{8315A9E4-1FD6-4292-A2E6-2D02912669E2}" srcOrd="0" destOrd="0" presId="urn:microsoft.com/office/officeart/2005/8/layout/lProcess2"/>
    <dgm:cxn modelId="{80432B94-7492-431F-B981-CD0BEEE32734}" type="presParOf" srcId="{8315A9E4-1FD6-4292-A2E6-2D02912669E2}" destId="{D8D6047C-49FD-4DEF-B0BE-5F02F3E4A7AB}" srcOrd="0" destOrd="0" presId="urn:microsoft.com/office/officeart/2005/8/layout/lProcess2"/>
    <dgm:cxn modelId="{D46D39D9-F195-4466-8317-9017E15FCBE0}" type="presParOf" srcId="{8315A9E4-1FD6-4292-A2E6-2D02912669E2}" destId="{C37E024A-EE96-4B7C-8735-1153204614E5}" srcOrd="1" destOrd="0" presId="urn:microsoft.com/office/officeart/2005/8/layout/lProcess2"/>
    <dgm:cxn modelId="{F02D80C0-FEEE-4007-A24F-4E25FCC9F6A2}" type="presParOf" srcId="{8315A9E4-1FD6-4292-A2E6-2D02912669E2}" destId="{496D0304-BA97-4D41-9D4B-4A5A53ED246B}" srcOrd="2" destOrd="0" presId="urn:microsoft.com/office/officeart/2005/8/layout/lProcess2"/>
    <dgm:cxn modelId="{0C19C918-D030-4640-ABB7-17FFAD49C613}" type="presParOf" srcId="{496D0304-BA97-4D41-9D4B-4A5A53ED246B}" destId="{A6E19549-698A-4255-B6D1-B4A37097BEB0}" srcOrd="0" destOrd="0" presId="urn:microsoft.com/office/officeart/2005/8/layout/lProcess2"/>
    <dgm:cxn modelId="{40AA984B-A53B-406C-8511-97449A47322B}" type="presParOf" srcId="{A6E19549-698A-4255-B6D1-B4A37097BEB0}" destId="{0EBAF0A8-6639-4C8B-881D-1A856123DC59}" srcOrd="0" destOrd="0" presId="urn:microsoft.com/office/officeart/2005/8/layout/lProcess2"/>
    <dgm:cxn modelId="{EEE43F5B-F38F-4F00-BB70-F6E2F47ABAF8}" type="presParOf" srcId="{A6E19549-698A-4255-B6D1-B4A37097BEB0}" destId="{EFAA9CDD-787C-40F7-AA5B-DD217ED032D5}" srcOrd="1" destOrd="0" presId="urn:microsoft.com/office/officeart/2005/8/layout/lProcess2"/>
    <dgm:cxn modelId="{9EE9753C-77AA-418B-B62B-E34A85CAB233}" type="presParOf" srcId="{A6E19549-698A-4255-B6D1-B4A37097BEB0}" destId="{AA4CE2C3-1E0A-427A-8036-D4D03117BCB6}" srcOrd="2" destOrd="0" presId="urn:microsoft.com/office/officeart/2005/8/layout/lProcess2"/>
    <dgm:cxn modelId="{617D27F4-6C3B-4895-8C33-954E1DF3CB40}" type="presParOf" srcId="{A6E19549-698A-4255-B6D1-B4A37097BEB0}" destId="{89ABB640-9A5F-4773-8C48-7777015B779C}" srcOrd="3" destOrd="0" presId="urn:microsoft.com/office/officeart/2005/8/layout/lProcess2"/>
    <dgm:cxn modelId="{183069B3-C764-402F-9906-ECA5B1D808B9}" type="presParOf" srcId="{A6E19549-698A-4255-B6D1-B4A37097BEB0}" destId="{CACD5839-4AB7-4652-83F5-5DEB50C51EE3}" srcOrd="4" destOrd="0" presId="urn:microsoft.com/office/officeart/2005/8/layout/lProcess2"/>
    <dgm:cxn modelId="{0A858F3E-DDD7-4B05-8BDE-593B50F60309}" type="presParOf" srcId="{A6E19549-698A-4255-B6D1-B4A37097BEB0}" destId="{AB8B06D7-8536-48B7-A256-7B3A10EC276D}" srcOrd="5" destOrd="0" presId="urn:microsoft.com/office/officeart/2005/8/layout/lProcess2"/>
    <dgm:cxn modelId="{F4952003-70BD-435F-98FA-0D52ABBAC742}" type="presParOf" srcId="{A6E19549-698A-4255-B6D1-B4A37097BEB0}" destId="{A997C739-A004-4D6C-9594-88AB220DDE18}" srcOrd="6" destOrd="0" presId="urn:microsoft.com/office/officeart/2005/8/layout/lProcess2"/>
    <dgm:cxn modelId="{D3546AB4-FE32-442F-ACD1-251941B42E0C}" type="presParOf" srcId="{A6E19549-698A-4255-B6D1-B4A37097BEB0}" destId="{678FB2D0-093B-4528-A702-4C5A856ABC44}" srcOrd="7" destOrd="0" presId="urn:microsoft.com/office/officeart/2005/8/layout/lProcess2"/>
    <dgm:cxn modelId="{A7635B16-2EA5-40B8-B676-FD6D9CBC567C}" type="presParOf" srcId="{A6E19549-698A-4255-B6D1-B4A37097BEB0}" destId="{ACF91BCE-8897-4829-BF98-359413718DD6}"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6AD8-5898-4990-B7CB-4351F780D825}">
      <dsp:nvSpPr>
        <dsp:cNvPr id="0" name=""/>
        <dsp:cNvSpPr/>
      </dsp:nvSpPr>
      <dsp:spPr>
        <a:xfrm>
          <a:off x="6506763" y="1102128"/>
          <a:ext cx="91440" cy="462743"/>
        </a:xfrm>
        <a:custGeom>
          <a:avLst/>
          <a:gdLst/>
          <a:ahLst/>
          <a:cxnLst/>
          <a:rect l="0" t="0" r="0" b="0"/>
          <a:pathLst>
            <a:path>
              <a:moveTo>
                <a:pt x="45720" y="0"/>
              </a:moveTo>
              <a:lnTo>
                <a:pt x="45720" y="462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E764C-3997-4149-92A9-0EB76D424BEE}">
      <dsp:nvSpPr>
        <dsp:cNvPr id="0" name=""/>
        <dsp:cNvSpPr/>
      </dsp:nvSpPr>
      <dsp:spPr>
        <a:xfrm>
          <a:off x="3840480" y="1102128"/>
          <a:ext cx="91440" cy="462743"/>
        </a:xfrm>
        <a:custGeom>
          <a:avLst/>
          <a:gdLst/>
          <a:ahLst/>
          <a:cxnLst/>
          <a:rect l="0" t="0" r="0" b="0"/>
          <a:pathLst>
            <a:path>
              <a:moveTo>
                <a:pt x="45720" y="0"/>
              </a:moveTo>
              <a:lnTo>
                <a:pt x="45720" y="462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67E6D-DBF3-4831-A743-F5C8E14FE7B2}">
      <dsp:nvSpPr>
        <dsp:cNvPr id="0" name=""/>
        <dsp:cNvSpPr/>
      </dsp:nvSpPr>
      <dsp:spPr>
        <a:xfrm>
          <a:off x="1174196" y="1102128"/>
          <a:ext cx="91440" cy="462743"/>
        </a:xfrm>
        <a:custGeom>
          <a:avLst/>
          <a:gdLst/>
          <a:ahLst/>
          <a:cxnLst/>
          <a:rect l="0" t="0" r="0" b="0"/>
          <a:pathLst>
            <a:path>
              <a:moveTo>
                <a:pt x="45720" y="0"/>
              </a:moveTo>
              <a:lnTo>
                <a:pt x="45720" y="462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1937D-0AC3-4804-82C2-0EAAF598CD00}">
      <dsp:nvSpPr>
        <dsp:cNvPr id="0" name=""/>
        <dsp:cNvSpPr/>
      </dsp:nvSpPr>
      <dsp:spPr>
        <a:xfrm>
          <a:off x="118146" y="358"/>
          <a:ext cx="2203539" cy="1101769"/>
        </a:xfrm>
        <a:prstGeom prst="rect">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i="0" kern="1200" baseline="0" dirty="0" smtClean="0"/>
            <a:t>Auditory</a:t>
          </a:r>
          <a:r>
            <a:rPr lang="en-US" sz="2800" b="1" i="0" kern="1200" dirty="0" smtClean="0"/>
            <a:t> rehearsal</a:t>
          </a:r>
          <a:endParaRPr lang="en-US" sz="2800" b="1" kern="1200" dirty="0"/>
        </a:p>
      </dsp:txBody>
      <dsp:txXfrm>
        <a:off x="118146" y="358"/>
        <a:ext cx="2203539" cy="1101769"/>
      </dsp:txXfrm>
    </dsp:sp>
    <dsp:sp modelId="{48CF1F9C-335A-447D-88B8-363DC955E172}">
      <dsp:nvSpPr>
        <dsp:cNvPr id="0" name=""/>
        <dsp:cNvSpPr/>
      </dsp:nvSpPr>
      <dsp:spPr>
        <a:xfrm>
          <a:off x="118146" y="1564871"/>
          <a:ext cx="2203539" cy="1101769"/>
        </a:xfrm>
        <a:prstGeom prst="rect">
          <a:avLst/>
        </a:prstGeom>
        <a:solidFill>
          <a:srgbClr val="F36F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repeating a password to memorize it</a:t>
          </a:r>
          <a:endParaRPr lang="en-US" sz="2400" b="0" i="0" kern="1200" dirty="0"/>
        </a:p>
      </dsp:txBody>
      <dsp:txXfrm>
        <a:off x="118146" y="1564871"/>
        <a:ext cx="2203539" cy="1101769"/>
      </dsp:txXfrm>
    </dsp:sp>
    <dsp:sp modelId="{D571AA3F-6D55-4E07-83B1-FEDEF0AA0ED6}">
      <dsp:nvSpPr>
        <dsp:cNvPr id="0" name=""/>
        <dsp:cNvSpPr/>
      </dsp:nvSpPr>
      <dsp:spPr>
        <a:xfrm>
          <a:off x="2784430" y="358"/>
          <a:ext cx="2203539" cy="1101769"/>
        </a:xfrm>
        <a:prstGeom prst="rect">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dirty="0" smtClean="0"/>
            <a:t>Executive functions</a:t>
          </a:r>
          <a:endParaRPr lang="en-US" sz="2800" b="1" kern="1200" dirty="0"/>
        </a:p>
      </dsp:txBody>
      <dsp:txXfrm>
        <a:off x="2784430" y="358"/>
        <a:ext cx="2203539" cy="1101769"/>
      </dsp:txXfrm>
    </dsp:sp>
    <dsp:sp modelId="{BD143802-A134-47A2-84B7-FADA65A2200C}">
      <dsp:nvSpPr>
        <dsp:cNvPr id="0" name=""/>
        <dsp:cNvSpPr/>
      </dsp:nvSpPr>
      <dsp:spPr>
        <a:xfrm>
          <a:off x="2784430" y="1564871"/>
          <a:ext cx="2203539" cy="1101769"/>
        </a:xfrm>
        <a:prstGeom prst="rect">
          <a:avLst/>
        </a:prstGeom>
        <a:solidFill>
          <a:srgbClr val="F36F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choosing what to attend to, respond to</a:t>
          </a:r>
          <a:endParaRPr lang="en-US" sz="2400" kern="1200" dirty="0"/>
        </a:p>
      </dsp:txBody>
      <dsp:txXfrm>
        <a:off x="2784430" y="1564871"/>
        <a:ext cx="2203539" cy="1101769"/>
      </dsp:txXfrm>
    </dsp:sp>
    <dsp:sp modelId="{DC65E47D-F062-4871-8181-8B3DD0F73877}">
      <dsp:nvSpPr>
        <dsp:cNvPr id="0" name=""/>
        <dsp:cNvSpPr/>
      </dsp:nvSpPr>
      <dsp:spPr>
        <a:xfrm>
          <a:off x="5450713" y="358"/>
          <a:ext cx="2203539" cy="1101769"/>
        </a:xfrm>
        <a:prstGeom prst="rect">
          <a:avLst/>
        </a:prstGeom>
        <a:solidFill>
          <a:srgbClr val="A036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i="0" kern="1200" baseline="0" dirty="0" smtClean="0"/>
            <a:t>Visospatial</a:t>
          </a:r>
          <a:r>
            <a:rPr lang="en-US" sz="2800" b="1" i="0" kern="1200" dirty="0" smtClean="0"/>
            <a:t> “sketchpad”</a:t>
          </a:r>
          <a:endParaRPr lang="en-US" sz="2800" b="1" kern="1200" dirty="0"/>
        </a:p>
      </dsp:txBody>
      <dsp:txXfrm>
        <a:off x="5450713" y="358"/>
        <a:ext cx="2203539" cy="1101769"/>
      </dsp:txXfrm>
    </dsp:sp>
    <dsp:sp modelId="{40DEC12C-56FA-4215-9C44-02CD76B54B04}">
      <dsp:nvSpPr>
        <dsp:cNvPr id="0" name=""/>
        <dsp:cNvSpPr/>
      </dsp:nvSpPr>
      <dsp:spPr>
        <a:xfrm>
          <a:off x="5450713" y="1564871"/>
          <a:ext cx="2203539" cy="1101769"/>
        </a:xfrm>
        <a:prstGeom prst="rect">
          <a:avLst/>
        </a:prstGeom>
        <a:solidFill>
          <a:srgbClr val="F36F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baseline="0" dirty="0" smtClean="0"/>
            <a:t>rearranging room furniture in your mind</a:t>
          </a:r>
          <a:endParaRPr lang="en-US" sz="2400" b="0" i="0" kern="1200" baseline="0" dirty="0"/>
        </a:p>
      </dsp:txBody>
      <dsp:txXfrm>
        <a:off x="5450713" y="1564871"/>
        <a:ext cx="2203539" cy="1101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pPr>
              <a:defRPr/>
            </a:pPr>
            <a:fld id="{A8F84CE9-F200-4860-827B-8D9F9883822F}" type="datetime1">
              <a:rPr lang="en-US"/>
              <a:pPr>
                <a:defRPr/>
              </a:pPr>
              <a:t>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pPr>
              <a:defRPr/>
            </a:pPr>
            <a:fld id="{D0E6DCEE-D255-437A-9DD2-049601BA9EC3}" type="slidenum">
              <a:rPr lang="en-US"/>
              <a:pPr>
                <a:defRPr/>
              </a:pPr>
              <a:t>‹#›</a:t>
            </a:fld>
            <a:endParaRPr lang="en-US"/>
          </a:p>
        </p:txBody>
      </p:sp>
    </p:spTree>
    <p:extLst>
      <p:ext uri="{BB962C8B-B14F-4D97-AF65-F5344CB8AC3E}">
        <p14:creationId xmlns:p14="http://schemas.microsoft.com/office/powerpoint/2010/main" val="4019283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endParaRPr lang="en-US" i="1" smtClean="0">
              <a:ea typeface="ＭＳ Ｐゴシック" pitchFamily="-1"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3EBDB0D3-43C6-4458-8706-A6582994F34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if you want to test students’ familiarity with the reading, you can ask, “what was the distracting task?”...(counting backward from 100 by 3’s).</a:t>
            </a:r>
          </a:p>
        </p:txBody>
      </p:sp>
      <p:sp>
        <p:nvSpPr>
          <p:cNvPr id="70660" name="Slide Number Placeholder 3"/>
          <p:cNvSpPr>
            <a:spLocks noGrp="1"/>
          </p:cNvSpPr>
          <p:nvPr>
            <p:ph type="sldNum" sz="quarter" idx="5"/>
          </p:nvPr>
        </p:nvSpPr>
        <p:spPr bwMode="auto">
          <a:noFill/>
          <a:ln>
            <a:miter lim="800000"/>
            <a:headEnd/>
            <a:tailEnd/>
          </a:ln>
        </p:spPr>
        <p:txBody>
          <a:bodyPr/>
          <a:lstStyle/>
          <a:p>
            <a:fld id="{6C4E4FC9-374D-4160-8E75-A135AECF330D}"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 and examples.</a:t>
            </a:r>
            <a:endParaRPr lang="en-US" smtClean="0">
              <a:ea typeface="ＭＳ Ｐゴシック" pitchFamily="-1"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A9565008-F64F-4460-9303-182E1FE24CB7}"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Recommended: Practice this slide!</a:t>
            </a:r>
          </a:p>
          <a:p>
            <a:pPr eaLnBrk="1" hangingPunct="1">
              <a:spcBef>
                <a:spcPct val="0"/>
              </a:spcBef>
            </a:pPr>
            <a:r>
              <a:rPr lang="en-US" smtClean="0">
                <a:ea typeface="ＭＳ Ｐゴシック" pitchFamily="-1" charset="-128"/>
              </a:rPr>
              <a:t>As you </a:t>
            </a:r>
            <a:r>
              <a:rPr lang="en-US" b="1" smtClean="0">
                <a:ea typeface="ＭＳ Ｐゴシック" pitchFamily="-1" charset="-128"/>
              </a:rPr>
              <a:t>click to reveal the second bullet</a:t>
            </a:r>
            <a:r>
              <a:rPr lang="en-US" smtClean="0">
                <a:ea typeface="ＭＳ Ｐゴシック" pitchFamily="-1" charset="-128"/>
              </a:rPr>
              <a:t>, ask students to memorize it;</a:t>
            </a:r>
            <a:r>
              <a:rPr lang="en-US" b="1" smtClean="0">
                <a:ea typeface="ＭＳ Ｐゴシック" pitchFamily="-1" charset="-128"/>
              </a:rPr>
              <a:t> it will disappear after 3.5 seconds</a:t>
            </a:r>
            <a:r>
              <a:rPr lang="en-US" smtClean="0">
                <a:ea typeface="ＭＳ Ｐゴシック" pitchFamily="-1" charset="-128"/>
              </a:rPr>
              <a:t>. Ask them to write down what they can. </a:t>
            </a:r>
            <a:r>
              <a:rPr lang="en-US" b="1" smtClean="0">
                <a:ea typeface="ＭＳ Ｐゴシック" pitchFamily="-1" charset="-128"/>
              </a:rPr>
              <a:t>The same will happen with the next two lines of letters</a:t>
            </a:r>
            <a:r>
              <a:rPr lang="en-US" smtClean="0">
                <a:ea typeface="ＭＳ Ｐゴシック" pitchFamily="-1" charset="-128"/>
              </a:rPr>
              <a:t>, but they should get more correct (as they will see when you </a:t>
            </a:r>
            <a:r>
              <a:rPr lang="en-US" b="1" smtClean="0">
                <a:ea typeface="ＭＳ Ｐゴシック" pitchFamily="-1" charset="-128"/>
              </a:rPr>
              <a:t>click to make all three lines of letters reappear)</a:t>
            </a:r>
            <a:r>
              <a:rPr lang="en-US" smtClean="0">
                <a:ea typeface="ＭＳ Ｐゴシック" pitchFamily="-1" charset="-128"/>
              </a:rPr>
              <a:t>, thanks to better chunking. They will also be helped by another effect; it’s the same row of letters but with the two halves reversed the first time, so by the third time, there is a small amount of rehearsal and retesting effect helping them out.</a:t>
            </a:r>
          </a:p>
        </p:txBody>
      </p:sp>
      <p:sp>
        <p:nvSpPr>
          <p:cNvPr id="72708" name="Slide Number Placeholder 3"/>
          <p:cNvSpPr>
            <a:spLocks noGrp="1"/>
          </p:cNvSpPr>
          <p:nvPr>
            <p:ph type="sldNum" sz="quarter" idx="5"/>
          </p:nvPr>
        </p:nvSpPr>
        <p:spPr bwMode="auto">
          <a:noFill/>
          <a:ln>
            <a:miter lim="800000"/>
            <a:headEnd/>
            <a:tailEnd/>
          </a:ln>
        </p:spPr>
        <p:txBody>
          <a:bodyPr/>
          <a:lstStyle/>
          <a:p>
            <a:fld id="{CBB5D6B5-CDC1-4048-91BE-5E0BE0C9E5FB}"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Leave the first bullet visible only as long as it takes to read it; another click will make that bullet disappear as the next bullet appears. After the last bullet, the first bullet reappears along with some images. </a:t>
            </a:r>
          </a:p>
        </p:txBody>
      </p:sp>
      <p:sp>
        <p:nvSpPr>
          <p:cNvPr id="73732" name="Slide Number Placeholder 3"/>
          <p:cNvSpPr>
            <a:spLocks noGrp="1"/>
          </p:cNvSpPr>
          <p:nvPr>
            <p:ph type="sldNum" sz="quarter" idx="5"/>
          </p:nvPr>
        </p:nvSpPr>
        <p:spPr bwMode="auto">
          <a:noFill/>
          <a:ln>
            <a:miter lim="800000"/>
            <a:headEnd/>
            <a:tailEnd/>
          </a:ln>
        </p:spPr>
        <p:txBody>
          <a:bodyPr/>
          <a:lstStyle/>
          <a:p>
            <a:fld id="{0C6DA89C-34BF-43F1-B1A2-80F907EB9344}"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Implication of the second bullet on Hermann Ebbinghaus’s result: review all your psychology notes once a week, and you’ll remember it throughout the major.</a:t>
            </a:r>
          </a:p>
          <a:p>
            <a:pPr eaLnBrk="1" hangingPunct="1">
              <a:spcBef>
                <a:spcPct val="0"/>
              </a:spcBef>
            </a:pPr>
            <a:r>
              <a:rPr lang="en-US" smtClean="0">
                <a:ea typeface="ＭＳ Ｐゴシック" pitchFamily="-1" charset="-128"/>
              </a:rPr>
              <a:t>Implications of Harry Bahrick’s research: the subjects could use </a:t>
            </a:r>
            <a:r>
              <a:rPr lang="en-US" i="1" smtClean="0">
                <a:ea typeface="ＭＳ Ｐゴシック" pitchFamily="-1" charset="-128"/>
              </a:rPr>
              <a:t>half as many study sessions</a:t>
            </a:r>
            <a:r>
              <a:rPr lang="en-US" smtClean="0">
                <a:ea typeface="ＭＳ Ｐゴシック" pitchFamily="-1" charset="-128"/>
              </a:rPr>
              <a:t> if they started studying four times as early. Starting your exam study early may seem like studying more, but it’s actually a way to study LESS overall to get the same results.</a:t>
            </a:r>
          </a:p>
          <a:p>
            <a:pPr eaLnBrk="1" hangingPunct="1">
              <a:spcBef>
                <a:spcPct val="0"/>
              </a:spcBef>
            </a:pPr>
            <a:r>
              <a:rPr lang="en-US" smtClean="0">
                <a:ea typeface="ＭＳ Ｐゴシック" pitchFamily="-1" charset="-128"/>
              </a:rPr>
              <a:t>Implication of the testing effect: do as many online quizzes and chapter-end questions as possible. Recent research seems to show that the testing effect works even if you don’t know most of the answers yet; it’s as if the questions create a placeholder in your mind for the information. </a:t>
            </a:r>
          </a:p>
          <a:p>
            <a:pPr eaLnBrk="1" hangingPunct="1">
              <a:spcBef>
                <a:spcPct val="0"/>
              </a:spcBef>
            </a:pPr>
            <a:r>
              <a:rPr lang="en-US" smtClean="0">
                <a:ea typeface="ＭＳ Ｐゴシック" pitchFamily="-1" charset="-128"/>
              </a:rPr>
              <a:t>Regarding the spacing effect: learning is most effective if you start learning material in sessions closer together, and then further and further apart, NOT closer and closer together as exam time nears. This means reviewing new material a couple of hours after class, then a day, then a week, then a month… then at exam time, you’ll hardly need studying at all. </a:t>
            </a:r>
          </a:p>
        </p:txBody>
      </p:sp>
      <p:sp>
        <p:nvSpPr>
          <p:cNvPr id="74756" name="Slide Number Placeholder 3"/>
          <p:cNvSpPr>
            <a:spLocks noGrp="1"/>
          </p:cNvSpPr>
          <p:nvPr>
            <p:ph type="sldNum" sz="quarter" idx="5"/>
          </p:nvPr>
        </p:nvSpPr>
        <p:spPr bwMode="auto">
          <a:noFill/>
          <a:ln>
            <a:miter lim="800000"/>
            <a:headEnd/>
            <a:tailEnd/>
          </a:ln>
        </p:spPr>
        <p:txBody>
          <a:bodyPr/>
          <a:lstStyle/>
          <a:p>
            <a:fld id="{97BF7784-6783-4543-88EB-82AA4DB4FB71}"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No animation.</a:t>
            </a:r>
          </a:p>
          <a:p>
            <a:pPr eaLnBrk="1" hangingPunct="1">
              <a:spcBef>
                <a:spcPct val="0"/>
              </a:spcBef>
            </a:pPr>
            <a:r>
              <a:rPr lang="en-US" smtClean="0">
                <a:ea typeface="ＭＳ Ｐゴシック" pitchFamily="-1" charset="-128"/>
              </a:rPr>
              <a:t>Instructor: you can suggest an application of this study result as a study tip. Tell students they will recall more psychology terms by the time of a test if they ask deeper questions about the words rather than just looking over the words or echoing them. </a:t>
            </a:r>
          </a:p>
          <a:p>
            <a:pPr eaLnBrk="1" hangingPunct="1">
              <a:spcBef>
                <a:spcPct val="0"/>
              </a:spcBef>
            </a:pPr>
            <a:endParaRPr lang="en-US" smtClean="0">
              <a:ea typeface="ＭＳ Ｐゴシック" pitchFamily="-1"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DD31D62B-5AE6-49F0-9F2F-616B8EC6FD87}"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 charset="-128"/>
              </a:rPr>
              <a:t>The very first material to appear on the slide, even before the main title “Making information…” is “Memorize the following words” followed by the 12 words. After the word list appears, you read it slowly, then click to make it disappear. Ask students to write what they can recall. </a:t>
            </a:r>
          </a:p>
          <a:p>
            <a:pPr eaLnBrk="1" hangingPunct="1">
              <a:spcBef>
                <a:spcPct val="0"/>
              </a:spcBef>
            </a:pPr>
            <a:r>
              <a:rPr lang="en-US" b="1" smtClean="0">
                <a:ea typeface="ＭＳ Ｐゴシック" pitchFamily="-1" charset="-128"/>
              </a:rPr>
              <a:t>Then click to reveal bullets.</a:t>
            </a:r>
          </a:p>
          <a:p>
            <a:pPr eaLnBrk="1" hangingPunct="1">
              <a:spcBef>
                <a:spcPct val="0"/>
              </a:spcBef>
            </a:pPr>
            <a:r>
              <a:rPr lang="en-US" smtClean="0">
                <a:ea typeface="ＭＳ Ｐゴシック" pitchFamily="-1" charset="-128"/>
              </a:rPr>
              <a:t>After the final bullet and the word list appears again, slow down your reading of the words to give students time to come up with a personal story or other connection.</a:t>
            </a:r>
          </a:p>
          <a:p>
            <a:pPr eaLnBrk="1" hangingPunct="1">
              <a:spcBef>
                <a:spcPct val="0"/>
              </a:spcBef>
            </a:pPr>
            <a:r>
              <a:rPr lang="en-US" smtClean="0">
                <a:ea typeface="ＭＳ Ｐゴシック" pitchFamily="-1" charset="-128"/>
              </a:rPr>
              <a:t>As some student might point out, the memorization results will be more different because of the practice/rehearsal, and even testing effects. However, this may compensate for the results being more similar, because students may have already known they were supposed to make personal connections.</a:t>
            </a:r>
          </a:p>
        </p:txBody>
      </p:sp>
      <p:sp>
        <p:nvSpPr>
          <p:cNvPr id="76804" name="Slide Number Placeholder 3"/>
          <p:cNvSpPr>
            <a:spLocks noGrp="1"/>
          </p:cNvSpPr>
          <p:nvPr>
            <p:ph type="sldNum" sz="quarter" idx="5"/>
          </p:nvPr>
        </p:nvSpPr>
        <p:spPr bwMode="auto">
          <a:noFill/>
          <a:ln>
            <a:miter lim="800000"/>
            <a:headEnd/>
            <a:tailEnd/>
          </a:ln>
        </p:spPr>
        <p:txBody>
          <a:bodyPr/>
          <a:lstStyle/>
          <a:p>
            <a:fld id="{ADA33C57-D054-42E6-B1D4-52CCA75899B7}"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see if students can recall the study mentioned in the book giving evidence for the distributed nature of memory.</a:t>
            </a:r>
          </a:p>
          <a:p>
            <a:pPr eaLnBrk="1" hangingPunct="1">
              <a:spcBef>
                <a:spcPct val="0"/>
              </a:spcBef>
            </a:pPr>
            <a:endParaRPr lang="en-US" smtClean="0">
              <a:ea typeface="ＭＳ Ｐゴシック" pitchFamily="-1"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6496F64B-F1E3-4CA3-964E-87DFE7310FBA}"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this slide summarizes the topics of the upcoming several slides, but has no unique content found elsewhere, so it can be deleted if you want to move right to the next topic without an overview.</a:t>
            </a:r>
          </a:p>
        </p:txBody>
      </p:sp>
      <p:sp>
        <p:nvSpPr>
          <p:cNvPr id="78852" name="Slide Number Placeholder 3"/>
          <p:cNvSpPr>
            <a:spLocks noGrp="1"/>
          </p:cNvSpPr>
          <p:nvPr>
            <p:ph type="sldNum" sz="quarter" idx="5"/>
          </p:nvPr>
        </p:nvSpPr>
        <p:spPr bwMode="auto">
          <a:noFill/>
          <a:ln>
            <a:miter lim="800000"/>
            <a:headEnd/>
            <a:tailEnd/>
          </a:ln>
        </p:spPr>
        <p:txBody>
          <a:bodyPr/>
          <a:lstStyle/>
          <a:p>
            <a:fld id="{4652B8F3-7B37-4C2D-AD6C-DF84A574EA75}"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in case the picture of the hippocampus isn’t clear, you could note that the thick ends are behind the eyes and between the tops of the ears, and each hippocampus curves up and toward the center of the brain from there.</a:t>
            </a:r>
          </a:p>
        </p:txBody>
      </p:sp>
      <p:sp>
        <p:nvSpPr>
          <p:cNvPr id="79876" name="Slide Number Placeholder 3"/>
          <p:cNvSpPr>
            <a:spLocks noGrp="1"/>
          </p:cNvSpPr>
          <p:nvPr>
            <p:ph type="sldNum" sz="quarter" idx="5"/>
          </p:nvPr>
        </p:nvSpPr>
        <p:spPr bwMode="auto">
          <a:noFill/>
          <a:ln>
            <a:miter lim="800000"/>
            <a:headEnd/>
            <a:tailEnd/>
          </a:ln>
        </p:spPr>
        <p:txBody>
          <a:bodyPr/>
          <a:lstStyle/>
          <a:p>
            <a:fld id="{11EAD17D-B9EF-49A9-A3A9-AA59F6601A99}"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endParaRPr lang="en-US" i="1" smtClean="0">
              <a:ea typeface="ＭＳ Ｐゴシック" pitchFamily="-1"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D3BF027D-396E-4EB0-A6D3-D44F7263260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p:txBody>
      </p:sp>
      <p:sp>
        <p:nvSpPr>
          <p:cNvPr id="80900" name="Slide Number Placeholder 3"/>
          <p:cNvSpPr>
            <a:spLocks noGrp="1"/>
          </p:cNvSpPr>
          <p:nvPr>
            <p:ph type="sldNum" sz="quarter" idx="5"/>
          </p:nvPr>
        </p:nvSpPr>
        <p:spPr bwMode="auto">
          <a:noFill/>
          <a:ln>
            <a:miter lim="800000"/>
            <a:headEnd/>
            <a:tailEnd/>
          </a:ln>
        </p:spPr>
        <p:txBody>
          <a:bodyPr/>
          <a:lstStyle/>
          <a:p>
            <a:fld id="{98E0ED61-A6C7-4BE2-8ACA-43A6C4D5AE18}"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why the term “flashbulb” memory? It’s as if a camera’s flashbulb went off when our mental photo was taken of an event, brightening the picture. Maybe this term will need to be updated, since cameras no longer have noticeable bulbs.</a:t>
            </a:r>
          </a:p>
          <a:p>
            <a:pPr eaLnBrk="1" hangingPunct="1">
              <a:spcBef>
                <a:spcPct val="0"/>
              </a:spcBef>
            </a:pPr>
            <a:r>
              <a:rPr lang="en-US" smtClean="0">
                <a:ea typeface="ＭＳ Ｐゴシック" pitchFamily="-1" charset="-128"/>
              </a:rPr>
              <a:t>Why “vivid-</a:t>
            </a:r>
            <a:r>
              <a:rPr lang="en-US" i="1" u="sng" smtClean="0">
                <a:ea typeface="ＭＳ Ｐゴシック" pitchFamily="-1" charset="-128"/>
              </a:rPr>
              <a:t>seeming</a:t>
            </a:r>
            <a:r>
              <a:rPr lang="en-US" smtClean="0">
                <a:ea typeface="ＭＳ Ｐゴシック" pitchFamily="-1" charset="-128"/>
              </a:rPr>
              <a:t>”? These memories may feel vivid as if we were re-experiencing the event, but they are not necessarily accurate; in fact, they get altered every time we recall them. This change can make the memory worse, or it can be a good thing; trauma therapy depends on this “reconsolidation.”</a:t>
            </a:r>
          </a:p>
        </p:txBody>
      </p:sp>
      <p:sp>
        <p:nvSpPr>
          <p:cNvPr id="81924" name="Slide Number Placeholder 3"/>
          <p:cNvSpPr>
            <a:spLocks noGrp="1"/>
          </p:cNvSpPr>
          <p:nvPr>
            <p:ph type="sldNum" sz="quarter" idx="5"/>
          </p:nvPr>
        </p:nvSpPr>
        <p:spPr bwMode="auto">
          <a:noFill/>
          <a:ln>
            <a:miter lim="800000"/>
            <a:headEnd/>
            <a:tailEnd/>
          </a:ln>
        </p:spPr>
        <p:txBody>
          <a:bodyPr/>
          <a:lstStyle/>
          <a:p>
            <a:fld id="{EBB04FC4-F27B-4284-B40E-2DB43D8411CB}" type="slidenum">
              <a:rPr lang="en-US" smtClean="0"/>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students may anticipate that the last bullet point refers to PTSD.</a:t>
            </a:r>
          </a:p>
          <a:p>
            <a:pPr eaLnBrk="1" hangingPunct="1">
              <a:spcBef>
                <a:spcPct val="0"/>
              </a:spcBef>
            </a:pPr>
            <a:r>
              <a:rPr lang="en-US" smtClean="0">
                <a:ea typeface="ＭＳ Ｐゴシック" pitchFamily="-1" charset="-128"/>
              </a:rPr>
              <a:t>Note that these memories may feel as vivid as if we were re-experiencing the event, but they are not necessarily accurate; in fact, they get altered every time we recall them. This change can make the memory worse, or can be a good thing; trauma therapy depends on this “reconsolidation.”</a:t>
            </a:r>
          </a:p>
        </p:txBody>
      </p:sp>
      <p:sp>
        <p:nvSpPr>
          <p:cNvPr id="82948" name="Slide Number Placeholder 3"/>
          <p:cNvSpPr>
            <a:spLocks noGrp="1"/>
          </p:cNvSpPr>
          <p:nvPr>
            <p:ph type="sldNum" sz="quarter" idx="5"/>
          </p:nvPr>
        </p:nvSpPr>
        <p:spPr bwMode="auto">
          <a:noFill/>
          <a:ln>
            <a:miter lim="800000"/>
            <a:headEnd/>
            <a:tailEnd/>
          </a:ln>
        </p:spPr>
        <p:txBody>
          <a:bodyPr/>
          <a:lstStyle/>
          <a:p>
            <a:fld id="{33706858-815D-4182-B005-81655910312D}" type="slidenum">
              <a:rPr lang="en-US" smtClean="0"/>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8A62E87A-98D7-45B2-842B-F536BED2E022}" type="slidenum">
              <a:rPr lang="en-US" smtClean="0">
                <a:latin typeface="Times New Roman" pitchFamily="-1" charset="0"/>
              </a:rPr>
              <a:pPr/>
              <a:t>26</a:t>
            </a:fld>
            <a:endParaRPr lang="en-US" smtClean="0">
              <a:latin typeface="Times New Roman" pitchFamily="-1"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1" smtClean="0">
              <a:latin typeface="Times New Roman" pitchFamily="-1" charset="0"/>
              <a:ea typeface="ＭＳ Ｐゴシック" pitchFamily="-1"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The main method for preventing long-term potentiation (LTP) relies on chemicals such as beta-blocker heart medication and benzodiazepine anti-anxiety medication. Both of these raise levels of GABA, the inhibitory neurotransmitter. You can ask students which neurotransmitter has opposite effect? The answer is glutamate, the excitatory neurotransmitter; raising levels of glutamate boosts LTP and learning.</a:t>
            </a:r>
          </a:p>
          <a:p>
            <a:pPr eaLnBrk="1" hangingPunct="1">
              <a:spcBef>
                <a:spcPct val="0"/>
              </a:spcBef>
            </a:pPr>
            <a:r>
              <a:rPr lang="en-US" smtClean="0">
                <a:ea typeface="ＭＳ Ｐゴシック" pitchFamily="-1" charset="-128"/>
              </a:rPr>
              <a:t>A newer chemical intervention is to indirectly increase or inhibit the production of CREB, a protein that enhances LTP.</a:t>
            </a:r>
          </a:p>
          <a:p>
            <a:pPr eaLnBrk="1" hangingPunct="1">
              <a:spcBef>
                <a:spcPct val="0"/>
              </a:spcBef>
            </a:pPr>
            <a:r>
              <a:rPr lang="en-US" smtClean="0">
                <a:ea typeface="ＭＳ Ｐゴシック" pitchFamily="-1" charset="-128"/>
              </a:rPr>
              <a:t>Another new application of LTP manipulation with results continuing to be reported in 2012: messing with the </a:t>
            </a:r>
            <a:r>
              <a:rPr lang="en-US" b="1" u="sng" smtClean="0">
                <a:ea typeface="ＭＳ Ｐゴシック" pitchFamily="-1" charset="-128"/>
              </a:rPr>
              <a:t>re</a:t>
            </a:r>
            <a:r>
              <a:rPr lang="en-US" smtClean="0">
                <a:ea typeface="ＭＳ Ｐゴシック" pitchFamily="-1" charset="-128"/>
              </a:rPr>
              <a:t>consolidation of memories. People who are asked to recall a painful memory, and then are given an LTP-blocking drug such as propranolol (a beta blocker), have effectively erased those memories.</a:t>
            </a:r>
          </a:p>
        </p:txBody>
      </p:sp>
      <p:sp>
        <p:nvSpPr>
          <p:cNvPr id="84996" name="Slide Number Placeholder 3"/>
          <p:cNvSpPr>
            <a:spLocks noGrp="1"/>
          </p:cNvSpPr>
          <p:nvPr>
            <p:ph type="sldNum" sz="quarter" idx="5"/>
          </p:nvPr>
        </p:nvSpPr>
        <p:spPr bwMode="auto">
          <a:noFill/>
          <a:ln>
            <a:miter lim="800000"/>
            <a:headEnd/>
            <a:tailEnd/>
          </a:ln>
        </p:spPr>
        <p:txBody>
          <a:bodyPr/>
          <a:lstStyle/>
          <a:p>
            <a:fld id="{1CE26316-2B3A-4AE8-B95A-D415EF075BD0}" type="slidenum">
              <a:rPr lang="en-US" smtClean="0"/>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No animation.</a:t>
            </a:r>
          </a:p>
        </p:txBody>
      </p:sp>
      <p:sp>
        <p:nvSpPr>
          <p:cNvPr id="86020" name="Slide Number Placeholder 3"/>
          <p:cNvSpPr>
            <a:spLocks noGrp="1"/>
          </p:cNvSpPr>
          <p:nvPr>
            <p:ph type="sldNum" sz="quarter" idx="5"/>
          </p:nvPr>
        </p:nvSpPr>
        <p:spPr bwMode="auto">
          <a:noFill/>
          <a:ln>
            <a:miter lim="800000"/>
            <a:headEnd/>
            <a:tailEnd/>
          </a:ln>
        </p:spPr>
        <p:txBody>
          <a:bodyPr/>
          <a:lstStyle/>
          <a:p>
            <a:fld id="{62D6A6F8-2A1A-4153-BF7A-A369B34EFCDE}" type="slidenum">
              <a:rPr lang="en-US" smtClean="0"/>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 and sidebar.</a:t>
            </a:r>
          </a:p>
          <a:p>
            <a:pPr eaLnBrk="1" hangingPunct="1">
              <a:spcBef>
                <a:spcPct val="0"/>
              </a:spcBef>
            </a:pPr>
            <a:r>
              <a:rPr lang="en-US" smtClean="0">
                <a:ea typeface="ＭＳ Ｐゴシック" pitchFamily="-1" charset="-128"/>
              </a:rPr>
              <a:t>Another recognition example cited in the text: the elephant that people are more able to recognize in fragments if they had seen the whole picture before…even 17 years before.</a:t>
            </a:r>
          </a:p>
          <a:p>
            <a:pPr eaLnBrk="1" hangingPunct="1">
              <a:spcBef>
                <a:spcPct val="0"/>
              </a:spcBef>
            </a:pPr>
            <a:r>
              <a:rPr lang="en-US" smtClean="0">
                <a:ea typeface="ＭＳ Ｐゴシック" pitchFamily="-1" charset="-128"/>
              </a:rPr>
              <a:t>Instead of showing that example, they will next get a chopped/partial image of the tree ring picture from the second slide.</a:t>
            </a:r>
            <a:r>
              <a:rPr lang="en-US" i="1" smtClean="0">
                <a:ea typeface="ＭＳ Ｐゴシック" pitchFamily="-1" charset="-128"/>
              </a:rPr>
              <a:t> </a:t>
            </a:r>
          </a:p>
          <a:p>
            <a:pPr eaLnBrk="1" hangingPunct="1">
              <a:spcBef>
                <a:spcPct val="0"/>
              </a:spcBef>
            </a:pPr>
            <a:endParaRPr lang="en-US" i="1" smtClean="0">
              <a:ea typeface="ＭＳ Ｐゴシック" pitchFamily="-1" charset="-128"/>
            </a:endParaRPr>
          </a:p>
          <a:p>
            <a:pPr eaLnBrk="1" hangingPunct="1">
              <a:lnSpc>
                <a:spcPts val="2800"/>
              </a:lnSpc>
              <a:spcAft>
                <a:spcPts val="600"/>
              </a:spcAft>
            </a:pPr>
            <a:r>
              <a:rPr lang="en-US" smtClean="0">
                <a:ea typeface="ＭＳ Ｐゴシック" pitchFamily="-1" charset="-128"/>
              </a:rPr>
              <a:t>Three behaviors show that memory is functioning.</a:t>
            </a:r>
          </a:p>
          <a:p>
            <a:pPr eaLnBrk="1" hangingPunct="1">
              <a:lnSpc>
                <a:spcPts val="2800"/>
              </a:lnSpc>
              <a:spcAft>
                <a:spcPts val="600"/>
              </a:spcAft>
              <a:buFont typeface="Wingdings" pitchFamily="-1" charset="2"/>
              <a:buChar char="§"/>
            </a:pPr>
            <a:r>
              <a:rPr lang="en-US" b="1" smtClean="0">
                <a:solidFill>
                  <a:srgbClr val="444EA2"/>
                </a:solidFill>
                <a:ea typeface="ＭＳ Ｐゴシック" pitchFamily="-1" charset="-128"/>
              </a:rPr>
              <a:t>Recall</a:t>
            </a:r>
            <a:r>
              <a:rPr lang="en-US" smtClean="0">
                <a:ea typeface="ＭＳ Ｐゴシック" pitchFamily="-1" charset="-128"/>
              </a:rPr>
              <a:t> is analogous to “fill-in-the-blank.” You retrieve information previously learned and unconsciously stored. </a:t>
            </a:r>
          </a:p>
          <a:p>
            <a:pPr eaLnBrk="1" hangingPunct="1">
              <a:lnSpc>
                <a:spcPts val="2800"/>
              </a:lnSpc>
              <a:spcAft>
                <a:spcPts val="600"/>
              </a:spcAft>
              <a:buFont typeface="Wingdings" pitchFamily="-1" charset="2"/>
              <a:buChar char="§"/>
            </a:pPr>
            <a:r>
              <a:rPr lang="en-US" b="1" smtClean="0">
                <a:solidFill>
                  <a:srgbClr val="444EA2"/>
                </a:solidFill>
                <a:ea typeface="ＭＳ Ｐゴシック" pitchFamily="-1" charset="-128"/>
              </a:rPr>
              <a:t>Recognition</a:t>
            </a:r>
            <a:r>
              <a:rPr lang="en-US" smtClean="0">
                <a:ea typeface="ＭＳ Ｐゴシック" pitchFamily="-1" charset="-128"/>
              </a:rPr>
              <a:t> is a form of “multiple choice.” You identify which stimuli match your stored information.</a:t>
            </a:r>
          </a:p>
          <a:p>
            <a:pPr eaLnBrk="1" hangingPunct="1">
              <a:lnSpc>
                <a:spcPts val="2800"/>
              </a:lnSpc>
              <a:spcAft>
                <a:spcPts val="600"/>
              </a:spcAft>
              <a:buFont typeface="Wingdings" pitchFamily="-1" charset="2"/>
              <a:buChar char="§"/>
            </a:pPr>
            <a:r>
              <a:rPr lang="en-US" b="1" smtClean="0">
                <a:solidFill>
                  <a:srgbClr val="444EA2"/>
                </a:solidFill>
                <a:ea typeface="ＭＳ Ｐゴシック" pitchFamily="-1" charset="-128"/>
              </a:rPr>
              <a:t>Relearning</a:t>
            </a:r>
            <a:r>
              <a:rPr lang="en-US" smtClean="0">
                <a:ea typeface="ＭＳ Ｐゴシック" pitchFamily="-1" charset="-128"/>
              </a:rPr>
              <a:t>  is a measure of how much less work it takes you to learn information you had studied before, even if you don’t recall having seen the information before.</a:t>
            </a:r>
          </a:p>
          <a:p>
            <a:pPr eaLnBrk="1" hangingPunct="1">
              <a:spcBef>
                <a:spcPct val="0"/>
              </a:spcBef>
            </a:pPr>
            <a:endParaRPr lang="en-US" smtClean="0">
              <a:ea typeface="ＭＳ Ｐゴシック" pitchFamily="-1"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406415D3-8CD3-4A1B-9396-0391437BA178}" type="slidenum">
              <a:rPr lang="en-US" smtClean="0"/>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to introduce the slide (see below for questions you can ask that help rehearse previous concepts), you can say, “We can see in implicit memory, as well as our talent for recognizing faces we don’t consciously recall, that we may not be aware of all that we have in our memory. Another sign of subconscious memory is the demonstrated change in our ability to </a:t>
            </a:r>
            <a:r>
              <a:rPr lang="en-US" b="1" smtClean="0">
                <a:ea typeface="ＭＳ Ｐゴシック" pitchFamily="-1" charset="-128"/>
              </a:rPr>
              <a:t>re</a:t>
            </a:r>
            <a:r>
              <a:rPr lang="en-US" smtClean="0">
                <a:ea typeface="ＭＳ Ｐゴシック" pitchFamily="-1" charset="-128"/>
              </a:rPr>
              <a:t>learn material. If we can learn the material more easily the second day, we must have preserved some memory of the material, even if it’s nonsense syllables.”</a:t>
            </a:r>
          </a:p>
          <a:p>
            <a:pPr eaLnBrk="1" hangingPunct="1">
              <a:spcBef>
                <a:spcPct val="0"/>
              </a:spcBef>
            </a:pPr>
            <a:r>
              <a:rPr lang="en-US" smtClean="0">
                <a:ea typeface="ＭＳ Ｐゴシック" pitchFamily="-1" charset="-128"/>
              </a:rPr>
              <a:t>Questions/comments to make after the third bullet: </a:t>
            </a:r>
          </a:p>
          <a:p>
            <a:pPr eaLnBrk="1" hangingPunct="1">
              <a:spcBef>
                <a:spcPct val="0"/>
              </a:spcBef>
            </a:pPr>
            <a:r>
              <a:rPr lang="en-US" smtClean="0">
                <a:ea typeface="ＭＳ Ｐゴシック" pitchFamily="-1" charset="-128"/>
              </a:rPr>
              <a:t>what type of processing was Hermann Ebbinghaus doing?...effortful processing.</a:t>
            </a:r>
          </a:p>
          <a:p>
            <a:pPr eaLnBrk="1" hangingPunct="1">
              <a:spcBef>
                <a:spcPct val="0"/>
              </a:spcBef>
            </a:pPr>
            <a:r>
              <a:rPr lang="en-US" smtClean="0">
                <a:ea typeface="ＭＳ Ｐゴシック" pitchFamily="-1" charset="-128"/>
              </a:rPr>
              <a:t>What does this show us about the best way to memorize?...repetition is useful.</a:t>
            </a:r>
          </a:p>
          <a:p>
            <a:pPr eaLnBrk="1" hangingPunct="1">
              <a:spcBef>
                <a:spcPct val="0"/>
              </a:spcBef>
            </a:pPr>
            <a:r>
              <a:rPr lang="en-US" smtClean="0">
                <a:ea typeface="ＭＳ Ｐゴシック" pitchFamily="-1" charset="-128"/>
              </a:rPr>
              <a:t>However, remind students not to overgeneralize the results. This applies best to rote learning when there is no meaning and no way to do the deep processing.</a:t>
            </a:r>
          </a:p>
        </p:txBody>
      </p:sp>
      <p:sp>
        <p:nvSpPr>
          <p:cNvPr id="88068" name="Slide Number Placeholder 3"/>
          <p:cNvSpPr>
            <a:spLocks noGrp="1"/>
          </p:cNvSpPr>
          <p:nvPr>
            <p:ph type="sldNum" sz="quarter" idx="5"/>
          </p:nvPr>
        </p:nvSpPr>
        <p:spPr bwMode="auto">
          <a:noFill/>
          <a:ln>
            <a:miter lim="800000"/>
            <a:headEnd/>
            <a:tailEnd/>
          </a:ln>
        </p:spPr>
        <p:txBody>
          <a:bodyPr/>
          <a:lstStyle/>
          <a:p>
            <a:fld id="{19C446CC-E8B1-49FE-965F-FEB6EA66DF96}" type="slidenum">
              <a:rPr lang="en-US" smtClean="0"/>
              <a:pPr/>
              <a:t>30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 Click again to make the tree disappear. Click again to make the dog appear.</a:t>
            </a:r>
          </a:p>
          <a:p>
            <a:pPr eaLnBrk="1" hangingPunct="1">
              <a:spcBef>
                <a:spcPct val="0"/>
              </a:spcBef>
            </a:pPr>
            <a:r>
              <a:rPr lang="en-US" smtClean="0">
                <a:ea typeface="ＭＳ Ｐゴシック" pitchFamily="-1" charset="-128"/>
              </a:rPr>
              <a:t>Instructor: the point of these images is to demonstrate priming by showing a tree with the texture of the bark clearly visible, and then showing a dog who could bark.</a:t>
            </a:r>
            <a:endParaRPr lang="en-US" i="1" smtClean="0">
              <a:ea typeface="ＭＳ Ｐゴシック" pitchFamily="-1"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9D3AF861-E348-45C1-A2DA-42900D3BD7EB}" type="slidenum">
              <a:rPr lang="en-US" smtClean="0"/>
              <a:pPr/>
              <a:t>31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show three study examples.</a:t>
            </a:r>
          </a:p>
          <a:p>
            <a:pPr eaLnBrk="1" hangingPunct="1">
              <a:spcBef>
                <a:spcPct val="0"/>
              </a:spcBef>
            </a:pPr>
            <a:r>
              <a:rPr lang="en-US" smtClean="0">
                <a:ea typeface="ＭＳ Ｐゴシック" pitchFamily="-1" charset="-128"/>
              </a:rPr>
              <a:t>Another hypothetical example of “invisible memory” priming that you can suggest to students: if a professor’s words, even everyday phrases, echo words that one of your parents said often, you may transfer feelings (good or bad or complex) from that parent to the professor. This may occur even if you don’t consciously recognize that your are being reminded of your parent, or even if you don’t consciously recall your parent’s words. </a:t>
            </a:r>
          </a:p>
        </p:txBody>
      </p:sp>
      <p:sp>
        <p:nvSpPr>
          <p:cNvPr id="90116" name="Slide Number Placeholder 3"/>
          <p:cNvSpPr>
            <a:spLocks noGrp="1"/>
          </p:cNvSpPr>
          <p:nvPr>
            <p:ph type="sldNum" sz="quarter" idx="5"/>
          </p:nvPr>
        </p:nvSpPr>
        <p:spPr bwMode="auto">
          <a:noFill/>
          <a:ln>
            <a:miter lim="800000"/>
            <a:headEnd/>
            <a:tailEnd/>
          </a:ln>
        </p:spPr>
        <p:txBody>
          <a:bodyPr/>
          <a:lstStyle/>
          <a:p>
            <a:fld id="{D7F663C3-E6B9-4101-866B-1610E650E014}" type="slidenum">
              <a:rPr lang="en-US" smtClean="0"/>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1" charset="-128"/>
              </a:rPr>
              <a:t>Click to reveal bullets and sidebar</a:t>
            </a:r>
          </a:p>
          <a:p>
            <a:pPr eaLnBrk="1" hangingPunct="1">
              <a:spcBef>
                <a:spcPct val="0"/>
              </a:spcBef>
            </a:pPr>
            <a:r>
              <a:rPr lang="en-US" dirty="0" smtClean="0">
                <a:ea typeface="ＭＳ Ｐゴシック" pitchFamily="-1" charset="-128"/>
              </a:rPr>
              <a:t>Instructor: </a:t>
            </a:r>
            <a:r>
              <a:rPr lang="en-US" i="1" dirty="0" smtClean="0">
                <a:ea typeface="ＭＳ Ｐゴシック" pitchFamily="-1" charset="-128"/>
              </a:rPr>
              <a:t>rehearsal</a:t>
            </a:r>
            <a:r>
              <a:rPr lang="en-US" dirty="0" smtClean="0">
                <a:ea typeface="ＭＳ Ｐゴシック" pitchFamily="-1" charset="-128"/>
              </a:rPr>
              <a:t>, in relationship to short-term/working memory, means mentally echoing a term so we’ll know it at a later time.</a:t>
            </a:r>
            <a:r>
              <a:rPr lang="en-US" i="1" dirty="0" smtClean="0">
                <a:ea typeface="ＭＳ Ｐゴシック" pitchFamily="-1" charset="-128"/>
              </a:rPr>
              <a:t> </a:t>
            </a:r>
          </a:p>
          <a:p>
            <a:pPr eaLnBrk="1" hangingPunct="1">
              <a:spcBef>
                <a:spcPct val="0"/>
              </a:spcBef>
            </a:pPr>
            <a:r>
              <a:rPr lang="en-US" dirty="0" smtClean="0">
                <a:ea typeface="ＭＳ Ｐゴシック" pitchFamily="-1" charset="-128"/>
              </a:rPr>
              <a:t>The Atkinson–</a:t>
            </a:r>
            <a:r>
              <a:rPr lang="en-US" dirty="0" err="1" smtClean="0">
                <a:ea typeface="ＭＳ Ｐゴシック" pitchFamily="-1" charset="-128"/>
              </a:rPr>
              <a:t>Shiffrin</a:t>
            </a:r>
            <a:r>
              <a:rPr lang="en-US" dirty="0" smtClean="0">
                <a:ea typeface="ＭＳ Ｐゴシック" pitchFamily="-1" charset="-128"/>
              </a:rPr>
              <a:t> model was proposed in 1968 by Richard Atkinson and Richard </a:t>
            </a:r>
            <a:r>
              <a:rPr lang="en-US" dirty="0" err="1" smtClean="0">
                <a:ea typeface="ＭＳ Ｐゴシック" pitchFamily="-1" charset="-128"/>
              </a:rPr>
              <a:t>Shiffrin</a:t>
            </a:r>
            <a:r>
              <a:rPr lang="en-US" dirty="0" smtClean="0">
                <a:ea typeface="ＭＳ Ｐゴシック" pitchFamily="-1" charset="-128"/>
              </a:rPr>
              <a:t>.</a:t>
            </a:r>
          </a:p>
          <a:p>
            <a:pPr eaLnBrk="1" hangingPunct="1">
              <a:spcBef>
                <a:spcPct val="0"/>
              </a:spcBef>
            </a:pPr>
            <a:endParaRPr lang="en-US" dirty="0" smtClean="0">
              <a:ea typeface="ＭＳ Ｐゴシック" pitchFamily="-1" charset="-128"/>
            </a:endParaRPr>
          </a:p>
          <a:p>
            <a:pPr eaLnBrk="1" hangingPunct="1">
              <a:lnSpc>
                <a:spcPts val="2600"/>
              </a:lnSpc>
              <a:buFont typeface="Wingdings" pitchFamily="-1" charset="2"/>
              <a:buNone/>
            </a:pPr>
            <a:r>
              <a:rPr lang="en-US" dirty="0" smtClean="0">
                <a:ea typeface="ＭＳ Ｐゴシック" pitchFamily="-1" charset="-128"/>
              </a:rPr>
              <a:t>From stimuli to short-term memory</a:t>
            </a:r>
          </a:p>
          <a:p>
            <a:pPr eaLnBrk="1" hangingPunct="1">
              <a:lnSpc>
                <a:spcPts val="2600"/>
              </a:lnSpc>
              <a:buFont typeface="Wingdings" pitchFamily="-1" charset="2"/>
              <a:buChar char="§"/>
            </a:pPr>
            <a:r>
              <a:rPr lang="en-US" dirty="0" smtClean="0">
                <a:ea typeface="ＭＳ Ｐゴシック" pitchFamily="-1" charset="-128"/>
              </a:rPr>
              <a:t>Some of the stimuli we encounter are picked up by our senses and processed by the sensory organs. This generates information which enters sensory memory. </a:t>
            </a:r>
          </a:p>
          <a:p>
            <a:pPr eaLnBrk="1" hangingPunct="1">
              <a:lnSpc>
                <a:spcPts val="2600"/>
              </a:lnSpc>
              <a:buFont typeface="Wingdings" pitchFamily="-1" charset="2"/>
              <a:buChar char="§"/>
            </a:pPr>
            <a:r>
              <a:rPr lang="en-US" dirty="0" smtClean="0">
                <a:ea typeface="ＭＳ Ｐゴシック" pitchFamily="-1" charset="-128"/>
              </a:rPr>
              <a:t>Before this information vanishes from sensory memory, we select details to pay attention to, and send this information into working memory for rehearsal and other processing.</a:t>
            </a:r>
          </a:p>
          <a:p>
            <a:pPr eaLnBrk="1" hangingPunct="1">
              <a:spcBef>
                <a:spcPct val="0"/>
              </a:spcBef>
            </a:pPr>
            <a:endParaRPr lang="en-US" dirty="0" smtClean="0">
              <a:ea typeface="ＭＳ Ｐゴシック" pitchFamily="-1"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FE1A2B95-1D6B-4D9C-A6B6-73D3C5DEBE9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p:txBody>
      </p:sp>
      <p:sp>
        <p:nvSpPr>
          <p:cNvPr id="91140" name="Slide Number Placeholder 3"/>
          <p:cNvSpPr>
            <a:spLocks noGrp="1"/>
          </p:cNvSpPr>
          <p:nvPr>
            <p:ph type="sldNum" sz="quarter" idx="5"/>
          </p:nvPr>
        </p:nvSpPr>
        <p:spPr bwMode="auto">
          <a:noFill/>
          <a:ln>
            <a:miter lim="800000"/>
            <a:headEnd/>
            <a:tailEnd/>
          </a:ln>
        </p:spPr>
        <p:txBody>
          <a:bodyPr/>
          <a:lstStyle/>
          <a:p>
            <a:fld id="{6FE94237-D90D-45C7-9E04-8558E368A14F}" type="slidenum">
              <a:rPr lang="en-US" smtClean="0"/>
              <a:pPr/>
              <a:t>33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Times New Roman" pitchFamily="-1" charset="0"/>
                <a:ea typeface="ＭＳ Ｐゴシック" pitchFamily="-1" charset="-128"/>
              </a:rPr>
              <a:t>Click to reveal bullets.</a:t>
            </a:r>
          </a:p>
          <a:p>
            <a:pPr eaLnBrk="1" hangingPunct="1">
              <a:spcBef>
                <a:spcPct val="0"/>
              </a:spcBef>
            </a:pPr>
            <a:r>
              <a:rPr lang="en-US" smtClean="0">
                <a:latin typeface="Times New Roman" pitchFamily="-1" charset="0"/>
                <a:ea typeface="ＭＳ Ｐゴシック" pitchFamily="-1" charset="-128"/>
              </a:rPr>
              <a:t>Instructor: the first bullet point links this concept to previous concepts, and could be deleted from the slide.</a:t>
            </a:r>
            <a:r>
              <a:rPr lang="en-US" i="1" smtClean="0">
                <a:latin typeface="Times New Roman" pitchFamily="-1" charset="0"/>
                <a:ea typeface="ＭＳ Ｐゴシック" pitchFamily="-1" charset="-128"/>
              </a:rPr>
              <a:t> </a:t>
            </a:r>
          </a:p>
        </p:txBody>
      </p:sp>
      <p:sp>
        <p:nvSpPr>
          <p:cNvPr id="92164" name="Slide Number Placeholder 3"/>
          <p:cNvSpPr>
            <a:spLocks noGrp="1"/>
          </p:cNvSpPr>
          <p:nvPr>
            <p:ph type="sldNum" sz="quarter" idx="5"/>
          </p:nvPr>
        </p:nvSpPr>
        <p:spPr bwMode="auto">
          <a:noFill/>
          <a:ln>
            <a:miter lim="800000"/>
            <a:headEnd/>
            <a:tailEnd/>
          </a:ln>
        </p:spPr>
        <p:txBody>
          <a:bodyPr/>
          <a:lstStyle/>
          <a:p>
            <a:fld id="{3147921C-656C-483A-9785-8CBFE96D98E7}" type="slidenum">
              <a:rPr lang="en-US" smtClean="0"/>
              <a:pPr/>
              <a:t>34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latin typeface="Times New Roman" pitchFamily="-1" charset="0"/>
                <a:ea typeface="ＭＳ Ｐゴシック" pitchFamily="-1" charset="-128"/>
              </a:rPr>
              <a:t>Instructor: the first bullet point links this concept to previous concepts, and could be deleted from the slide.</a:t>
            </a:r>
          </a:p>
          <a:p>
            <a:pPr eaLnBrk="1" hangingPunct="1">
              <a:spcBef>
                <a:spcPct val="0"/>
              </a:spcBef>
            </a:pPr>
            <a:r>
              <a:rPr lang="en-US" smtClean="0">
                <a:latin typeface="Times New Roman" pitchFamily="-1" charset="0"/>
                <a:ea typeface="ＭＳ Ｐゴシック" pitchFamily="-1" charset="-128"/>
              </a:rPr>
              <a:t>Ask students to analyze the graph to see when the primacy effect is strongest or most noticeable (during delayed, later recall, using long-term memory) and when the recency effect is strongest (during immediate recall, using working memory, as in conversations at a party right after learning the names of many people).</a:t>
            </a:r>
            <a:endParaRPr lang="en-US" i="1" smtClean="0">
              <a:ea typeface="ＭＳ Ｐゴシック" pitchFamily="-1" charset="-128"/>
            </a:endParaRPr>
          </a:p>
          <a:p>
            <a:pPr eaLnBrk="1" hangingPunct="1">
              <a:spcBef>
                <a:spcPct val="0"/>
              </a:spcBef>
            </a:pPr>
            <a:r>
              <a:rPr lang="en-US" smtClean="0">
                <a:ea typeface="ＭＳ Ｐゴシック" pitchFamily="-1" charset="-128"/>
              </a:rPr>
              <a:t>Regarding the national anthem question (which could be moved off the slide): see if you can bring out the serial position effect by asking students in your class room, ideally from more than one country of origin, to state the first four words, the last four words, and then any middle four words of their national anthem. </a:t>
            </a:r>
          </a:p>
          <a:p>
            <a:pPr eaLnBrk="1" hangingPunct="1">
              <a:spcBef>
                <a:spcPct val="0"/>
              </a:spcBef>
            </a:pPr>
            <a:r>
              <a:rPr lang="en-US" smtClean="0">
                <a:ea typeface="ＭＳ Ｐゴシック" pitchFamily="-1" charset="-128"/>
              </a:rPr>
              <a:t>In this example, it may not just be an issue of how the information is encoded, but about retrieval cues. We can use the beginning or end of a song, or a list, as a context cue to recall the words right around that point. </a:t>
            </a:r>
            <a:r>
              <a:rPr lang="en-US" smtClean="0">
                <a:ea typeface="ＭＳ Ｐゴシック" pitchFamily="-1" charset="-128"/>
                <a:sym typeface="Wingdings" pitchFamily="-1" charset="2"/>
              </a:rPr>
              <a:t> To t</a:t>
            </a:r>
            <a:r>
              <a:rPr lang="en-US" smtClean="0">
                <a:ea typeface="ＭＳ Ｐゴシック" pitchFamily="-1" charset="-128"/>
              </a:rPr>
              <a:t>est this: ask students for the four words leading up to the highest or longest-sustained note in the song, and suddenly more words will come to mind.</a:t>
            </a:r>
          </a:p>
        </p:txBody>
      </p:sp>
      <p:sp>
        <p:nvSpPr>
          <p:cNvPr id="93188" name="Slide Number Placeholder 3"/>
          <p:cNvSpPr>
            <a:spLocks noGrp="1"/>
          </p:cNvSpPr>
          <p:nvPr>
            <p:ph type="sldNum" sz="quarter" idx="5"/>
          </p:nvPr>
        </p:nvSpPr>
        <p:spPr bwMode="auto">
          <a:noFill/>
          <a:ln>
            <a:miter lim="800000"/>
            <a:headEnd/>
            <a:tailEnd/>
          </a:ln>
        </p:spPr>
        <p:txBody>
          <a:bodyPr/>
          <a:lstStyle/>
          <a:p>
            <a:fld id="{6F8458FD-DBEF-4C20-932D-7A6A5867E642}" type="slidenum">
              <a:rPr lang="en-US" smtClean="0"/>
              <a:pPr/>
              <a:t>35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you could ask students, “what do they think Khalil Gibran’s quotation means?” Perhaps he is implying that the ability to forget traumatic or discouraging memories can free us to choose our current outlook on life.</a:t>
            </a:r>
          </a:p>
          <a:p>
            <a:pPr eaLnBrk="1" hangingPunct="1">
              <a:spcBef>
                <a:spcPct val="0"/>
              </a:spcBef>
            </a:pPr>
            <a:r>
              <a:rPr lang="en-US" smtClean="0">
                <a:ea typeface="ＭＳ Ｐゴシック" pitchFamily="-1" charset="-128"/>
              </a:rPr>
              <a:t>The discomfort with intrusive memories applies not only to people like Jill Price with this brain condition (known as hyperthymesia), but also to “memory athletes” who memorize huge amounts of data. It also applies to people with memories burned in by trauma or other emotional intensity or obsessive review/rehearsal.</a:t>
            </a:r>
          </a:p>
        </p:txBody>
      </p:sp>
      <p:sp>
        <p:nvSpPr>
          <p:cNvPr id="94212" name="Slide Number Placeholder 3"/>
          <p:cNvSpPr>
            <a:spLocks noGrp="1"/>
          </p:cNvSpPr>
          <p:nvPr>
            <p:ph type="sldNum" sz="quarter" idx="5"/>
          </p:nvPr>
        </p:nvSpPr>
        <p:spPr bwMode="auto">
          <a:noFill/>
          <a:ln>
            <a:miter lim="800000"/>
            <a:headEnd/>
            <a:tailEnd/>
          </a:ln>
        </p:spPr>
        <p:txBody>
          <a:bodyPr/>
          <a:lstStyle/>
          <a:p>
            <a:fld id="{8E58907F-7598-4E83-B0BE-36081EE9D21B}" type="slidenum">
              <a:rPr lang="en-US" smtClean="0"/>
              <a:pPr/>
              <a:t>36</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1" charset="-128"/>
              </a:rPr>
              <a:t>Click to reveal bullets.</a:t>
            </a:r>
          </a:p>
          <a:p>
            <a:pPr eaLnBrk="1" hangingPunct="1">
              <a:spcBef>
                <a:spcPct val="0"/>
              </a:spcBef>
            </a:pPr>
            <a:r>
              <a:rPr lang="en-US" i="1" dirty="0" smtClean="0">
                <a:ea typeface="ＭＳ Ｐゴシック" pitchFamily="-1" charset="-128"/>
              </a:rPr>
              <a:t>This is an optional slide explaining some elements of the previous slide, and it also can be used in place of the following slide.</a:t>
            </a:r>
            <a:endParaRPr lang="en-US" b="1" dirty="0" smtClean="0">
              <a:ea typeface="ＭＳ Ｐゴシック" pitchFamily="-1" charset="-128"/>
            </a:endParaRPr>
          </a:p>
          <a:p>
            <a:pPr eaLnBrk="1" hangingPunct="1">
              <a:spcBef>
                <a:spcPct val="0"/>
              </a:spcBef>
            </a:pPr>
            <a:r>
              <a:rPr lang="en-US" dirty="0" smtClean="0">
                <a:ea typeface="ＭＳ Ｐゴシック" pitchFamily="-1" charset="-128"/>
              </a:rPr>
              <a:t>H.M. actually had more parts of the temporal lobe removed, including the </a:t>
            </a:r>
            <a:r>
              <a:rPr lang="en-US" dirty="0" err="1" smtClean="0">
                <a:ea typeface="ＭＳ Ｐゴシック" pitchFamily="-1" charset="-128"/>
              </a:rPr>
              <a:t>amygdala</a:t>
            </a:r>
            <a:r>
              <a:rPr lang="en-US" dirty="0" smtClean="0">
                <a:ea typeface="ＭＳ Ｐゴシック" pitchFamily="-1" charset="-128"/>
              </a:rPr>
              <a:t> and </a:t>
            </a:r>
            <a:r>
              <a:rPr lang="en-US" dirty="0" err="1" smtClean="0">
                <a:ea typeface="ＭＳ Ｐゴシック" pitchFamily="-1" charset="-128"/>
              </a:rPr>
              <a:t>parahippocampal</a:t>
            </a:r>
            <a:r>
              <a:rPr lang="en-US" dirty="0" smtClean="0">
                <a:ea typeface="ＭＳ Ｐゴシック" pitchFamily="-1" charset="-128"/>
              </a:rPr>
              <a:t> </a:t>
            </a:r>
            <a:r>
              <a:rPr lang="en-US" dirty="0" err="1" smtClean="0">
                <a:ea typeface="ＭＳ Ｐゴシック" pitchFamily="-1" charset="-128"/>
              </a:rPr>
              <a:t>gyrus</a:t>
            </a:r>
            <a:r>
              <a:rPr lang="en-US" dirty="0" smtClean="0">
                <a:ea typeface="ＭＳ Ｐゴシック" pitchFamily="-1" charset="-128"/>
              </a:rPr>
              <a:t>.</a:t>
            </a:r>
          </a:p>
          <a:p>
            <a:pPr eaLnBrk="1" hangingPunct="1">
              <a:spcBef>
                <a:spcPct val="0"/>
              </a:spcBef>
            </a:pPr>
            <a:r>
              <a:rPr lang="en-US" dirty="0" smtClean="0">
                <a:ea typeface="ＭＳ Ｐゴシック" pitchFamily="-1" charset="-128"/>
              </a:rPr>
              <a:t>Regarding the “why” question in the second bullet: these are examples of implicit memories and automatic processing (learning his way around a neighborhood or house), and are processed in other parts of the brain. H.M.’s experience helped confirm where in the brain different kinds of memories are formed. </a:t>
            </a:r>
          </a:p>
          <a:p>
            <a:pPr eaLnBrk="1" hangingPunct="1">
              <a:spcBef>
                <a:spcPct val="0"/>
              </a:spcBef>
            </a:pPr>
            <a:r>
              <a:rPr lang="en-US" dirty="0" smtClean="0">
                <a:ea typeface="ＭＳ Ｐゴシック" pitchFamily="-1" charset="-128"/>
              </a:rPr>
              <a:t>The name of the condition is </a:t>
            </a:r>
            <a:r>
              <a:rPr lang="en-US" dirty="0" err="1" smtClean="0">
                <a:ea typeface="ＭＳ Ｐゴシック" pitchFamily="-1" charset="-128"/>
              </a:rPr>
              <a:t>anterograde</a:t>
            </a:r>
            <a:r>
              <a:rPr lang="en-US" dirty="0" smtClean="0">
                <a:ea typeface="ＭＳ Ｐゴシック" pitchFamily="-1" charset="-128"/>
              </a:rPr>
              <a:t> amnesia, covered on the next slide.</a:t>
            </a:r>
          </a:p>
          <a:p>
            <a:pPr eaLnBrk="1" hangingPunct="1">
              <a:spcBef>
                <a:spcPct val="0"/>
              </a:spcBef>
            </a:pPr>
            <a:r>
              <a:rPr lang="en-US" dirty="0" smtClean="0">
                <a:ea typeface="ＭＳ Ｐゴシック" pitchFamily="-1" charset="-128"/>
              </a:rPr>
              <a:t>H.M. and “Jimmy” could not understand the aging in the mirror because they had no memory of all the days that had passed; age 27 felt like yesterday (or today) to H.M.</a:t>
            </a:r>
            <a:r>
              <a:rPr lang="en-US" i="1" dirty="0" smtClean="0">
                <a:ea typeface="ＭＳ Ｐゴシック" pitchFamily="-1" charset="-128"/>
              </a:rPr>
              <a:t> </a:t>
            </a:r>
            <a:endParaRPr lang="en-US" dirty="0" smtClean="0">
              <a:ea typeface="ＭＳ Ｐゴシック" pitchFamily="-1"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268689E9-FC1B-4296-AC6F-1484519248D6}" type="slidenum">
              <a:rPr lang="en-US" smtClean="0"/>
              <a:pPr/>
              <a:t>37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ts val="2400"/>
              </a:lnSpc>
              <a:spcBef>
                <a:spcPct val="0"/>
              </a:spcBef>
              <a:spcAft>
                <a:spcPts val="600"/>
              </a:spcAft>
            </a:pPr>
            <a:r>
              <a:rPr lang="en-US" b="1" dirty="0" err="1" smtClean="0">
                <a:ea typeface="ＭＳ Ｐゴシック" pitchFamily="-1" charset="-128"/>
              </a:rPr>
              <a:t>ClRetrograde</a:t>
            </a:r>
            <a:r>
              <a:rPr lang="en-US" b="1" dirty="0" smtClean="0">
                <a:ea typeface="ＭＳ Ｐゴシック" pitchFamily="-1" charset="-128"/>
              </a:rPr>
              <a:t> amnesia </a:t>
            </a:r>
            <a:r>
              <a:rPr lang="en-US" i="1" dirty="0" smtClean="0">
                <a:ea typeface="ＭＳ Ｐゴシック" pitchFamily="-1" charset="-128"/>
              </a:rPr>
              <a:t>refers to the inability to retrieve memory of the </a:t>
            </a:r>
            <a:r>
              <a:rPr lang="en-US" i="1" u="sng" dirty="0" smtClean="0">
                <a:ea typeface="ＭＳ Ｐゴシック" pitchFamily="-1" charset="-128"/>
              </a:rPr>
              <a:t>past</a:t>
            </a:r>
            <a:r>
              <a:rPr lang="en-US" dirty="0" smtClean="0">
                <a:ea typeface="ＭＳ Ｐゴシック" pitchFamily="-1" charset="-128"/>
              </a:rPr>
              <a:t>.</a:t>
            </a:r>
            <a:endParaRPr lang="en-US" i="1" u="sng" dirty="0" smtClean="0">
              <a:ea typeface="ＭＳ Ｐゴシック" pitchFamily="-1" charset="-128"/>
            </a:endParaRPr>
          </a:p>
          <a:p>
            <a:pPr eaLnBrk="1" hangingPunct="1">
              <a:lnSpc>
                <a:spcPts val="2400"/>
              </a:lnSpc>
              <a:spcBef>
                <a:spcPct val="0"/>
              </a:spcBef>
              <a:spcAft>
                <a:spcPts val="600"/>
              </a:spcAft>
            </a:pPr>
            <a:r>
              <a:rPr lang="en-US" dirty="0" smtClean="0">
                <a:ea typeface="ＭＳ Ｐゴシック" pitchFamily="-1" charset="-128"/>
              </a:rPr>
              <a:t>“H.M.” and “Jimmy” suffered from hippocampus damage and removal causing </a:t>
            </a:r>
            <a:r>
              <a:rPr lang="en-US" b="1" dirty="0" err="1" smtClean="0">
                <a:ea typeface="ＭＳ Ｐゴシック" pitchFamily="-1" charset="-128"/>
              </a:rPr>
              <a:t>anterograde</a:t>
            </a:r>
            <a:r>
              <a:rPr lang="en-US" b="1" dirty="0" smtClean="0">
                <a:ea typeface="ＭＳ Ｐゴシック" pitchFamily="-1" charset="-128"/>
              </a:rPr>
              <a:t> amnesia,</a:t>
            </a:r>
            <a:r>
              <a:rPr lang="en-US" dirty="0" smtClean="0">
                <a:ea typeface="ＭＳ Ｐゴシック" pitchFamily="-1" charset="-128"/>
              </a:rPr>
              <a:t> an </a:t>
            </a:r>
            <a:r>
              <a:rPr lang="en-US" i="1" dirty="0" smtClean="0">
                <a:ea typeface="ＭＳ Ｐゴシック" pitchFamily="-1" charset="-128"/>
              </a:rPr>
              <a:t>inability to form </a:t>
            </a:r>
            <a:r>
              <a:rPr lang="en-US" i="1" u="sng" dirty="0" smtClean="0">
                <a:ea typeface="ＭＳ Ｐゴシック" pitchFamily="-1" charset="-128"/>
              </a:rPr>
              <a:t>new</a:t>
            </a:r>
            <a:r>
              <a:rPr lang="en-US" i="1" dirty="0" smtClean="0">
                <a:ea typeface="ＭＳ Ｐゴシック" pitchFamily="-1" charset="-128"/>
              </a:rPr>
              <a:t> long-term declarative memories.</a:t>
            </a:r>
          </a:p>
          <a:p>
            <a:pPr eaLnBrk="1" hangingPunct="1">
              <a:lnSpc>
                <a:spcPts val="2400"/>
              </a:lnSpc>
              <a:spcBef>
                <a:spcPct val="0"/>
              </a:spcBef>
              <a:spcAft>
                <a:spcPts val="600"/>
              </a:spcAft>
              <a:buFont typeface="Wingdings" pitchFamily="-1" charset="2"/>
              <a:buChar char="§"/>
            </a:pPr>
            <a:r>
              <a:rPr lang="en-US" dirty="0" smtClean="0">
                <a:ea typeface="ＭＳ Ｐゴシック" pitchFamily="-1" charset="-128"/>
              </a:rPr>
              <a:t>They had no sense that time had passed since the brain damage. While they were not forming new declarative memories, encoding was still happening in other processing “tracks.”</a:t>
            </a:r>
          </a:p>
          <a:p>
            <a:pPr eaLnBrk="1" hangingPunct="1">
              <a:lnSpc>
                <a:spcPts val="2400"/>
              </a:lnSpc>
              <a:spcBef>
                <a:spcPct val="0"/>
              </a:spcBef>
              <a:spcAft>
                <a:spcPts val="600"/>
              </a:spcAft>
              <a:buFont typeface="Wingdings" pitchFamily="-1" charset="2"/>
              <a:buChar char="§"/>
            </a:pPr>
            <a:r>
              <a:rPr lang="en-US" dirty="0" smtClean="0">
                <a:ea typeface="ＭＳ Ｐゴシック" pitchFamily="-1" charset="-128"/>
              </a:rPr>
              <a:t>Jimmy and H.M. could still learn how to get places (</a:t>
            </a:r>
            <a:r>
              <a:rPr lang="en-US" i="1" dirty="0" smtClean="0">
                <a:ea typeface="ＭＳ Ｐゴシック" pitchFamily="-1" charset="-128"/>
              </a:rPr>
              <a:t>automatic processing</a:t>
            </a:r>
            <a:r>
              <a:rPr lang="en-US" dirty="0" smtClean="0">
                <a:ea typeface="ＭＳ Ｐゴシック" pitchFamily="-1" charset="-128"/>
              </a:rPr>
              <a:t>), could learn new skills (</a:t>
            </a:r>
            <a:r>
              <a:rPr lang="en-US" i="1" dirty="0" smtClean="0">
                <a:ea typeface="ＭＳ Ｐゴシック" pitchFamily="-1" charset="-128"/>
              </a:rPr>
              <a:t>procedural memory</a:t>
            </a:r>
            <a:r>
              <a:rPr lang="en-US" dirty="0" smtClean="0">
                <a:ea typeface="ＭＳ Ｐゴシック" pitchFamily="-1" charset="-128"/>
              </a:rPr>
              <a:t>), and </a:t>
            </a:r>
            <a:r>
              <a:rPr lang="en-US" i="1" dirty="0" smtClean="0">
                <a:ea typeface="ＭＳ Ｐゴシック" pitchFamily="-1" charset="-128"/>
              </a:rPr>
              <a:t>acquire conditioned responses</a:t>
            </a:r>
          </a:p>
          <a:p>
            <a:pPr eaLnBrk="1" hangingPunct="1">
              <a:lnSpc>
                <a:spcPts val="2400"/>
              </a:lnSpc>
              <a:spcBef>
                <a:spcPct val="0"/>
              </a:spcBef>
              <a:spcAft>
                <a:spcPts val="600"/>
              </a:spcAft>
              <a:buFont typeface="Wingdings" pitchFamily="-1" charset="2"/>
              <a:buChar char="§"/>
            </a:pPr>
            <a:r>
              <a:rPr lang="en-US" dirty="0" smtClean="0">
                <a:ea typeface="ＭＳ Ｐゴシック" pitchFamily="-1" charset="-128"/>
              </a:rPr>
              <a:t>However, they could not remember any </a:t>
            </a:r>
            <a:r>
              <a:rPr lang="en-US" i="1" dirty="0" smtClean="0">
                <a:ea typeface="ＭＳ Ｐゴシック" pitchFamily="-1" charset="-128"/>
              </a:rPr>
              <a:t>experiences</a:t>
            </a:r>
            <a:r>
              <a:rPr lang="en-US" dirty="0" smtClean="0">
                <a:ea typeface="ＭＳ Ｐゴシック" pitchFamily="-1" charset="-128"/>
              </a:rPr>
              <a:t> which created these implicit memories.</a:t>
            </a:r>
          </a:p>
          <a:p>
            <a:pPr eaLnBrk="1" hangingPunct="1">
              <a:spcBef>
                <a:spcPct val="0"/>
              </a:spcBef>
            </a:pPr>
            <a:r>
              <a:rPr lang="en-US" b="1" dirty="0" err="1" smtClean="0">
                <a:ea typeface="ＭＳ Ｐゴシック" pitchFamily="-1" charset="-128"/>
              </a:rPr>
              <a:t>ick</a:t>
            </a:r>
            <a:r>
              <a:rPr lang="en-US" b="1" dirty="0" smtClean="0">
                <a:ea typeface="ＭＳ Ｐゴシック" pitchFamily="-1" charset="-128"/>
              </a:rPr>
              <a:t> to reveal bullets under each definition and the diagram.</a:t>
            </a:r>
          </a:p>
        </p:txBody>
      </p:sp>
      <p:sp>
        <p:nvSpPr>
          <p:cNvPr id="96260" name="Slide Number Placeholder 3"/>
          <p:cNvSpPr>
            <a:spLocks noGrp="1"/>
          </p:cNvSpPr>
          <p:nvPr>
            <p:ph type="sldNum" sz="quarter" idx="5"/>
          </p:nvPr>
        </p:nvSpPr>
        <p:spPr bwMode="auto">
          <a:noFill/>
          <a:ln>
            <a:miter lim="800000"/>
            <a:headEnd/>
            <a:tailEnd/>
          </a:ln>
        </p:spPr>
        <p:txBody>
          <a:bodyPr/>
          <a:lstStyle/>
          <a:p>
            <a:fld id="{2BE5A796-7F04-4DFD-B2D9-13C8BC9D0B3A}" type="slidenum">
              <a:rPr lang="en-US" smtClean="0"/>
              <a:pPr/>
              <a:t>38</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Times New Roman" pitchFamily="-1" charset="0"/>
                <a:ea typeface="ＭＳ Ｐゴシック" pitchFamily="-1" charset="-128"/>
              </a:rPr>
              <a:t>Animation: </a:t>
            </a:r>
          </a:p>
          <a:p>
            <a:pPr eaLnBrk="1" hangingPunct="1">
              <a:spcBef>
                <a:spcPct val="0"/>
              </a:spcBef>
            </a:pPr>
            <a:r>
              <a:rPr lang="en-US" b="1" smtClean="0">
                <a:latin typeface="Times New Roman" pitchFamily="-1" charset="0"/>
                <a:ea typeface="ＭＳ Ｐゴシック" pitchFamily="-1" charset="-128"/>
              </a:rPr>
              <a:t>First line of the title is on the slide at the beginning.</a:t>
            </a:r>
          </a:p>
          <a:p>
            <a:pPr eaLnBrk="1" hangingPunct="1">
              <a:spcBef>
                <a:spcPct val="0"/>
              </a:spcBef>
            </a:pPr>
            <a:r>
              <a:rPr lang="en-US" b="1" smtClean="0">
                <a:latin typeface="Times New Roman" pitchFamily="-1" charset="0"/>
                <a:ea typeface="ＭＳ Ｐゴシック" pitchFamily="-1" charset="-128"/>
              </a:rPr>
              <a:t>Then the two bullets appear on click.</a:t>
            </a:r>
          </a:p>
          <a:p>
            <a:pPr eaLnBrk="1" hangingPunct="1">
              <a:spcBef>
                <a:spcPct val="0"/>
              </a:spcBef>
            </a:pPr>
            <a:r>
              <a:rPr lang="en-US" b="1" smtClean="0">
                <a:latin typeface="Times New Roman" pitchFamily="-1" charset="0"/>
                <a:ea typeface="ＭＳ Ｐゴシック" pitchFamily="-1" charset="-128"/>
              </a:rPr>
              <a:t>On another click, the bullets slowly fade as the second line of the title fades in and the pennies slowly come in (credits style?) from the bottom.</a:t>
            </a:r>
          </a:p>
          <a:p>
            <a:pPr eaLnBrk="1" hangingPunct="1">
              <a:spcBef>
                <a:spcPct val="0"/>
              </a:spcBef>
            </a:pPr>
            <a:r>
              <a:rPr lang="en-US" smtClean="0">
                <a:latin typeface="Times New Roman" pitchFamily="-1" charset="0"/>
                <a:ea typeface="ＭＳ Ｐゴシック" pitchFamily="-1" charset="-128"/>
              </a:rPr>
              <a:t>The illustration is from Nickerson and Adams, 1979, as cited in the text, although here I have the full set of options, and not just the six in the text.</a:t>
            </a:r>
          </a:p>
          <a:p>
            <a:pPr eaLnBrk="1" hangingPunct="1">
              <a:spcBef>
                <a:spcPct val="0"/>
              </a:spcBef>
            </a:pPr>
            <a:r>
              <a:rPr lang="en-US" smtClean="0">
                <a:latin typeface="Times New Roman" pitchFamily="-1" charset="0"/>
                <a:ea typeface="ＭＳ Ｐゴシック" pitchFamily="-1" charset="-128"/>
              </a:rPr>
              <a:t>Answer: the design of an actual U.S. cent is in the second row, second from the left.</a:t>
            </a:r>
            <a:endParaRPr lang="en-US" b="1" smtClean="0">
              <a:latin typeface="Times New Roman" pitchFamily="-1" charset="0"/>
              <a:ea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you can add that encoding ability declines with age, as well as working memory in general. For this reason, long term memories may be more reliable, accurate and complete than newly learned memories. </a:t>
            </a:r>
          </a:p>
        </p:txBody>
      </p:sp>
      <p:sp>
        <p:nvSpPr>
          <p:cNvPr id="98308" name="Slide Number Placeholder 3"/>
          <p:cNvSpPr>
            <a:spLocks noGrp="1"/>
          </p:cNvSpPr>
          <p:nvPr>
            <p:ph type="sldNum" sz="quarter" idx="5"/>
          </p:nvPr>
        </p:nvSpPr>
        <p:spPr bwMode="auto">
          <a:noFill/>
          <a:ln>
            <a:miter lim="800000"/>
            <a:headEnd/>
            <a:tailEnd/>
          </a:ln>
        </p:spPr>
        <p:txBody>
          <a:bodyPr/>
          <a:lstStyle/>
          <a:p>
            <a:fld id="{D8F2FD73-152D-49AC-BEC3-A108A751BCC9}" type="slidenum">
              <a:rPr lang="en-US" smtClean="0"/>
              <a:pPr/>
              <a:t>40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b="1" smtClean="0">
                <a:ea typeface="ＭＳ Ｐゴシック" pitchFamily="-1" charset="-128"/>
              </a:rPr>
              <a:t>The first graph of the decay of nonsense syllables memorized by Hermann Ebbinghaus appears with the “decay tends to level off” bullet.</a:t>
            </a:r>
          </a:p>
          <a:p>
            <a:pPr eaLnBrk="1" hangingPunct="1">
              <a:spcBef>
                <a:spcPct val="0"/>
              </a:spcBef>
            </a:pPr>
            <a:r>
              <a:rPr lang="en-US" b="1" smtClean="0">
                <a:ea typeface="ＭＳ Ｐゴシック" pitchFamily="-1" charset="-128"/>
              </a:rPr>
              <a:t>Another click brings the graph showing the decay of Spanish lessons, followed automatically by the last bullet. </a:t>
            </a:r>
          </a:p>
        </p:txBody>
      </p:sp>
      <p:sp>
        <p:nvSpPr>
          <p:cNvPr id="99332" name="Slide Number Placeholder 3"/>
          <p:cNvSpPr>
            <a:spLocks noGrp="1"/>
          </p:cNvSpPr>
          <p:nvPr>
            <p:ph type="sldNum" sz="quarter" idx="5"/>
          </p:nvPr>
        </p:nvSpPr>
        <p:spPr bwMode="auto">
          <a:noFill/>
          <a:ln>
            <a:miter lim="800000"/>
            <a:headEnd/>
            <a:tailEnd/>
          </a:ln>
        </p:spPr>
        <p:txBody>
          <a:bodyPr/>
          <a:lstStyle/>
          <a:p>
            <a:fld id="{DDB95D5C-21A1-4D83-A552-7E4054F8669F}" type="slidenum">
              <a:rPr lang="en-US" smtClean="0"/>
              <a:pPr/>
              <a:t>41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This retrieval failure is prominent in dementia, when connections across the brain are breaking down and even everyday words and the names of friends can be hard to retrieve. Psychotherapy can slow the functional impairment by helping develop habits of priming and cuing, and building new pathways and associations to reconsolidate and help retrieve memories. </a:t>
            </a:r>
          </a:p>
        </p:txBody>
      </p:sp>
      <p:sp>
        <p:nvSpPr>
          <p:cNvPr id="100356" name="Slide Number Placeholder 3"/>
          <p:cNvSpPr>
            <a:spLocks noGrp="1"/>
          </p:cNvSpPr>
          <p:nvPr>
            <p:ph type="sldNum" sz="quarter" idx="5"/>
          </p:nvPr>
        </p:nvSpPr>
        <p:spPr bwMode="auto">
          <a:noFill/>
          <a:ln>
            <a:miter lim="800000"/>
            <a:headEnd/>
            <a:tailEnd/>
          </a:ln>
        </p:spPr>
        <p:txBody>
          <a:bodyPr/>
          <a:lstStyle/>
          <a:p>
            <a:fld id="{98ABD877-55FC-4C85-AAB2-63F8F4A9B87C}" type="slidenum">
              <a:rPr lang="en-US" smtClean="0"/>
              <a:pPr/>
              <a:t>42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all text.</a:t>
            </a:r>
          </a:p>
        </p:txBody>
      </p:sp>
      <p:sp>
        <p:nvSpPr>
          <p:cNvPr id="64516" name="Slide Number Placeholder 3"/>
          <p:cNvSpPr>
            <a:spLocks noGrp="1"/>
          </p:cNvSpPr>
          <p:nvPr>
            <p:ph type="sldNum" sz="quarter" idx="5"/>
          </p:nvPr>
        </p:nvSpPr>
        <p:spPr bwMode="auto">
          <a:noFill/>
          <a:ln>
            <a:miter lim="800000"/>
            <a:headEnd/>
            <a:tailEnd/>
          </a:ln>
        </p:spPr>
        <p:txBody>
          <a:bodyPr/>
          <a:lstStyle/>
          <a:p>
            <a:fld id="{E6F1418D-47F0-4533-AC31-2477D3118F62}"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44900A88-6EFA-47C3-B253-DAC8A8665402}" type="slidenum">
              <a:rPr lang="en-US" smtClean="0">
                <a:latin typeface="Times New Roman" pitchFamily="-1" charset="0"/>
              </a:rPr>
              <a:pPr/>
              <a:t>43</a:t>
            </a:fld>
            <a:endParaRPr lang="en-US" smtClean="0">
              <a:latin typeface="Times New Roman" pitchFamily="-1"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smtClean="0">
                <a:latin typeface="Times New Roman" pitchFamily="-1" charset="0"/>
                <a:ea typeface="ＭＳ Ｐゴシック" pitchFamily="-1" charset="-128"/>
              </a:rPr>
              <a:t>OBJECTIVE 21</a:t>
            </a:r>
            <a:r>
              <a:rPr lang="en-US" b="1" smtClean="0">
                <a:latin typeface="Times New Roman" pitchFamily="-1" charset="0"/>
                <a:ea typeface="ＭＳ Ｐゴシック" pitchFamily="-1" charset="-128"/>
                <a:cs typeface="Arial" charset="0"/>
              </a:rPr>
              <a:t>| Contrast proactive and retroactive interference, and explain how they can cause retrieval failure.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To introduce this topic, you might say, “although our memory storage never gets full, the fact that memories overlap across the brain means that they can interfere with each other’s storage and retrieval.”</a:t>
            </a:r>
          </a:p>
        </p:txBody>
      </p:sp>
      <p:sp>
        <p:nvSpPr>
          <p:cNvPr id="102404" name="Slide Number Placeholder 3"/>
          <p:cNvSpPr>
            <a:spLocks noGrp="1"/>
          </p:cNvSpPr>
          <p:nvPr>
            <p:ph type="sldNum" sz="quarter" idx="5"/>
          </p:nvPr>
        </p:nvSpPr>
        <p:spPr bwMode="auto">
          <a:noFill/>
          <a:ln>
            <a:miter lim="800000"/>
            <a:headEnd/>
            <a:tailEnd/>
          </a:ln>
        </p:spPr>
        <p:txBody>
          <a:bodyPr/>
          <a:lstStyle/>
          <a:p>
            <a:fld id="{4F141C70-7CC3-495A-A18B-58F51BE6F873}" type="slidenum">
              <a:rPr lang="en-US" smtClean="0"/>
              <a:pPr/>
              <a:t>44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definition and bullets.</a:t>
            </a:r>
          </a:p>
          <a:p>
            <a:pPr eaLnBrk="1" hangingPunct="1">
              <a:spcBef>
                <a:spcPct val="0"/>
              </a:spcBef>
            </a:pPr>
            <a:endParaRPr lang="en-US" i="1" smtClean="0">
              <a:ea typeface="ＭＳ Ｐゴシック" pitchFamily="-1" charset="-128"/>
            </a:endParaRPr>
          </a:p>
        </p:txBody>
      </p:sp>
      <p:sp>
        <p:nvSpPr>
          <p:cNvPr id="103428" name="Slide Number Placeholder 3"/>
          <p:cNvSpPr>
            <a:spLocks noGrp="1"/>
          </p:cNvSpPr>
          <p:nvPr>
            <p:ph type="sldNum" sz="quarter" idx="5"/>
          </p:nvPr>
        </p:nvSpPr>
        <p:spPr bwMode="auto">
          <a:noFill/>
          <a:ln>
            <a:miter lim="800000"/>
            <a:headEnd/>
            <a:tailEnd/>
          </a:ln>
        </p:spPr>
        <p:txBody>
          <a:bodyPr/>
          <a:lstStyle/>
          <a:p>
            <a:fld id="{3B04AD8A-8D36-48D4-A47A-A69702BA0C8F}" type="slidenum">
              <a:rPr lang="en-US" smtClean="0"/>
              <a:pPr/>
              <a:t>45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p:txBody>
      </p:sp>
      <p:sp>
        <p:nvSpPr>
          <p:cNvPr id="104452" name="Slide Number Placeholder 3"/>
          <p:cNvSpPr>
            <a:spLocks noGrp="1"/>
          </p:cNvSpPr>
          <p:nvPr>
            <p:ph type="sldNum" sz="quarter" idx="5"/>
          </p:nvPr>
        </p:nvSpPr>
        <p:spPr bwMode="auto">
          <a:noFill/>
          <a:ln>
            <a:miter lim="800000"/>
            <a:headEnd/>
            <a:tailEnd/>
          </a:ln>
        </p:spPr>
        <p:txBody>
          <a:bodyPr/>
          <a:lstStyle/>
          <a:p>
            <a:fld id="{F5D528A5-E22D-4F79-864A-D29A338B738C}" type="slidenum">
              <a:rPr lang="en-US" smtClean="0"/>
              <a:pPr/>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p:txBody>
      </p:sp>
      <p:sp>
        <p:nvSpPr>
          <p:cNvPr id="105476" name="Slide Number Placeholder 3"/>
          <p:cNvSpPr>
            <a:spLocks noGrp="1"/>
          </p:cNvSpPr>
          <p:nvPr>
            <p:ph type="sldNum" sz="quarter" idx="5"/>
          </p:nvPr>
        </p:nvSpPr>
        <p:spPr bwMode="auto">
          <a:noFill/>
          <a:ln>
            <a:miter lim="800000"/>
            <a:headEnd/>
            <a:tailEnd/>
          </a:ln>
        </p:spPr>
        <p:txBody>
          <a:bodyPr/>
          <a:lstStyle/>
          <a:p>
            <a:fld id="{A0739816-EA5D-4F27-AF5C-F07F30EDA6A5}" type="slidenum">
              <a:rPr lang="en-US" smtClean="0"/>
              <a:pPr/>
              <a:t>47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through to reveal all text and animation.</a:t>
            </a:r>
          </a:p>
          <a:p>
            <a:pPr eaLnBrk="1" hangingPunct="1">
              <a:spcBef>
                <a:spcPct val="0"/>
              </a:spcBef>
            </a:pPr>
            <a:r>
              <a:rPr lang="en-US" smtClean="0">
                <a:ea typeface="ＭＳ Ｐゴシック" pitchFamily="-1" charset="-128"/>
              </a:rPr>
              <a:t>Instructor: you can introduce this topic by saying, “a change in the way a question is asked can change the memory that is reported.”</a:t>
            </a:r>
          </a:p>
        </p:txBody>
      </p:sp>
      <p:sp>
        <p:nvSpPr>
          <p:cNvPr id="106500" name="Slide Number Placeholder 3"/>
          <p:cNvSpPr>
            <a:spLocks noGrp="1"/>
          </p:cNvSpPr>
          <p:nvPr>
            <p:ph type="sldNum" sz="quarter" idx="5"/>
          </p:nvPr>
        </p:nvSpPr>
        <p:spPr bwMode="auto">
          <a:noFill/>
          <a:ln>
            <a:miter lim="800000"/>
            <a:headEnd/>
            <a:tailEnd/>
          </a:ln>
        </p:spPr>
        <p:txBody>
          <a:bodyPr/>
          <a:lstStyle/>
          <a:p>
            <a:fld id="{8AAD5F9F-0E30-4366-9F23-67498C965DCE}" type="slidenum">
              <a:rPr lang="en-US" smtClean="0"/>
              <a:pPr/>
              <a:t>48</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arrows and sidebar.</a:t>
            </a:r>
          </a:p>
        </p:txBody>
      </p:sp>
      <p:sp>
        <p:nvSpPr>
          <p:cNvPr id="107524" name="Slide Number Placeholder 3"/>
          <p:cNvSpPr>
            <a:spLocks noGrp="1"/>
          </p:cNvSpPr>
          <p:nvPr>
            <p:ph type="sldNum" sz="quarter" idx="5"/>
          </p:nvPr>
        </p:nvSpPr>
        <p:spPr bwMode="auto">
          <a:noFill/>
          <a:ln>
            <a:miter lim="800000"/>
            <a:headEnd/>
            <a:tailEnd/>
          </a:ln>
        </p:spPr>
        <p:txBody>
          <a:bodyPr/>
          <a:lstStyle/>
          <a:p>
            <a:fld id="{49EB4B1E-E71B-4215-BEA4-FBAE8F139A1A}" type="slidenum">
              <a:rPr lang="en-US" smtClean="0"/>
              <a:pPr/>
              <a:t>49</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p:txBody>
      </p:sp>
      <p:sp>
        <p:nvSpPr>
          <p:cNvPr id="108548" name="Slide Number Placeholder 3"/>
          <p:cNvSpPr>
            <a:spLocks noGrp="1"/>
          </p:cNvSpPr>
          <p:nvPr>
            <p:ph type="sldNum" sz="quarter" idx="5"/>
          </p:nvPr>
        </p:nvSpPr>
        <p:spPr bwMode="auto">
          <a:noFill/>
          <a:ln>
            <a:miter lim="800000"/>
            <a:headEnd/>
            <a:tailEnd/>
          </a:ln>
        </p:spPr>
        <p:txBody>
          <a:bodyPr/>
          <a:lstStyle/>
          <a:p>
            <a:fld id="{89C324C1-5B9B-4BEE-ACE4-4150A51A1AAD}" type="slidenum">
              <a:rPr lang="en-US" smtClean="0"/>
              <a:pPr/>
              <a:t>50</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you could make a joke about déjà vu by putting this slide on screen twice and see if students notice. However, that wouldn’t really be déjà vu. To possibly trigger an actual </a:t>
            </a:r>
            <a:r>
              <a:rPr lang="en-US" u="sng" smtClean="0">
                <a:ea typeface="ＭＳ Ｐゴシック" pitchFamily="-1" charset="-128"/>
              </a:rPr>
              <a:t>mistaken</a:t>
            </a:r>
            <a:r>
              <a:rPr lang="en-US" smtClean="0">
                <a:ea typeface="ＭＳ Ｐゴシック" pitchFamily="-1" charset="-128"/>
              </a:rPr>
              <a:t> feeling of having seen something before, the title of this slide will flash (on and off quickly) before coming on screen to stay. After the definition appears, you can say, with intentionally ambiguous wording and memory-implanting questioning: “you may be having déjà vu right now. But there’s a trick. How many of you noticed that I briefly flashed these words on screen earlier today?” Technically, you did: the title flashed. See if students get a false memory, a déjà vu feeling of having seen the </a:t>
            </a:r>
            <a:r>
              <a:rPr lang="en-US" u="sng" smtClean="0">
                <a:ea typeface="ＭＳ Ｐゴシック" pitchFamily="-1" charset="-128"/>
              </a:rPr>
              <a:t>definition </a:t>
            </a:r>
            <a:r>
              <a:rPr lang="en-US" smtClean="0">
                <a:ea typeface="ＭＳ Ｐゴシック" pitchFamily="-1" charset="-128"/>
              </a:rPr>
              <a:t>on screen before.</a:t>
            </a:r>
          </a:p>
        </p:txBody>
      </p:sp>
      <p:sp>
        <p:nvSpPr>
          <p:cNvPr id="109572" name="Slide Number Placeholder 3"/>
          <p:cNvSpPr>
            <a:spLocks noGrp="1"/>
          </p:cNvSpPr>
          <p:nvPr>
            <p:ph type="sldNum" sz="quarter" idx="5"/>
          </p:nvPr>
        </p:nvSpPr>
        <p:spPr bwMode="auto">
          <a:noFill/>
          <a:ln>
            <a:miter lim="800000"/>
            <a:headEnd/>
            <a:tailEnd/>
          </a:ln>
        </p:spPr>
        <p:txBody>
          <a:bodyPr/>
          <a:lstStyle/>
          <a:p>
            <a:fld id="{3FE83A59-894F-473A-902D-EE2EFA615E39}" type="slidenum">
              <a:rPr lang="en-US" smtClean="0"/>
              <a:pPr/>
              <a:t>51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endParaRPr lang="en-US" b="1" smtClean="0">
              <a:ea typeface="ＭＳ Ｐゴシック" pitchFamily="-1"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65A14EB5-FE05-48EC-9B90-158AD186A07E}" type="slidenum">
              <a:rPr lang="en-US" smtClean="0"/>
              <a:pPr/>
              <a:t>52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two text sequences.</a:t>
            </a:r>
          </a:p>
          <a:p>
            <a:pPr eaLnBrk="1" hangingPunct="1">
              <a:spcBef>
                <a:spcPct val="0"/>
              </a:spcBef>
            </a:pPr>
            <a:r>
              <a:rPr lang="en-US" smtClean="0">
                <a:ea typeface="ＭＳ Ｐゴシック" pitchFamily="-1" charset="-128"/>
              </a:rPr>
              <a:t>Instructor: you can add that explicit memories are also called “declarative” memories because we can easily state or “declare” that we know the information. On the other hand, knowing every step involved in getting somewhere is a memory we can form and use automatically without deliberately having to process it.</a:t>
            </a:r>
          </a:p>
        </p:txBody>
      </p:sp>
      <p:sp>
        <p:nvSpPr>
          <p:cNvPr id="65540" name="Slide Number Placeholder 3"/>
          <p:cNvSpPr>
            <a:spLocks noGrp="1"/>
          </p:cNvSpPr>
          <p:nvPr>
            <p:ph type="sldNum" sz="quarter" idx="5"/>
          </p:nvPr>
        </p:nvSpPr>
        <p:spPr bwMode="auto">
          <a:noFill/>
          <a:ln>
            <a:miter lim="800000"/>
            <a:headEnd/>
            <a:tailEnd/>
          </a:ln>
        </p:spPr>
        <p:txBody>
          <a:bodyPr/>
          <a:lstStyle/>
          <a:p>
            <a:fld id="{B24B41ED-5674-4893-9522-2DB918BFA40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a:t>
            </a:r>
          </a:p>
          <a:p>
            <a:pPr eaLnBrk="1" hangingPunct="1">
              <a:spcBef>
                <a:spcPct val="0"/>
              </a:spcBef>
            </a:pPr>
            <a:r>
              <a:rPr lang="en-US" smtClean="0">
                <a:ea typeface="ＭＳ Ｐゴシック" pitchFamily="-1" charset="-128"/>
              </a:rPr>
              <a:t>Instructor: Here’s another conditioned response that is built on an automatically processed memory. The sound of a mortar launch can trigger a reaction in a child to look up to see fireworks, or trigger a reaction in a soldier that it’s time to duck and cover to avoid an incoming shell.</a:t>
            </a:r>
          </a:p>
        </p:txBody>
      </p:sp>
      <p:sp>
        <p:nvSpPr>
          <p:cNvPr id="66564" name="Slide Number Placeholder 3"/>
          <p:cNvSpPr>
            <a:spLocks noGrp="1"/>
          </p:cNvSpPr>
          <p:nvPr>
            <p:ph type="sldNum" sz="quarter" idx="5"/>
          </p:nvPr>
        </p:nvSpPr>
        <p:spPr bwMode="auto">
          <a:noFill/>
          <a:ln>
            <a:miter lim="800000"/>
            <a:headEnd/>
            <a:tailEnd/>
          </a:ln>
        </p:spPr>
        <p:txBody>
          <a:bodyPr/>
          <a:lstStyle/>
          <a:p>
            <a:fld id="{3090162D-1B0B-4689-92EC-A0A9FBD0A6D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1" charset="-128"/>
              </a:rPr>
              <a:t>Click to reveal bullets.</a:t>
            </a:r>
          </a:p>
          <a:p>
            <a:pPr eaLnBrk="1" hangingPunct="1">
              <a:spcBef>
                <a:spcPct val="0"/>
              </a:spcBef>
            </a:pPr>
            <a:r>
              <a:rPr lang="en-US" dirty="0" smtClean="0">
                <a:ea typeface="ＭＳ Ｐゴシック" pitchFamily="-1" charset="-128"/>
              </a:rPr>
              <a:t>Instructor: you might ask, “why do you think sensory memory is more brief for images than for sounds?”</a:t>
            </a:r>
          </a:p>
          <a:p>
            <a:pPr eaLnBrk="1" hangingPunct="1">
              <a:spcBef>
                <a:spcPct val="0"/>
              </a:spcBef>
            </a:pPr>
            <a:r>
              <a:rPr lang="en-US" dirty="0" smtClean="0">
                <a:ea typeface="ＭＳ Ｐゴシック" pitchFamily="-1" charset="-128"/>
              </a:rPr>
              <a:t>Possible answers include:</a:t>
            </a:r>
          </a:p>
          <a:p>
            <a:pPr eaLnBrk="1" hangingPunct="1">
              <a:spcBef>
                <a:spcPct val="0"/>
              </a:spcBef>
              <a:buFontTx/>
              <a:buAutoNum type="arabicParenR"/>
            </a:pPr>
            <a:r>
              <a:rPr lang="en-US" dirty="0" smtClean="0">
                <a:ea typeface="ＭＳ Ｐゴシック" pitchFamily="-1" charset="-128"/>
              </a:rPr>
              <a:t>images contain much more information than echoes; it would overwhelm us to store all the details our eyes capture. This is also part of the reason why attention selects important details to process.</a:t>
            </a:r>
          </a:p>
          <a:p>
            <a:pPr eaLnBrk="1" hangingPunct="1">
              <a:spcBef>
                <a:spcPct val="0"/>
              </a:spcBef>
              <a:buFontTx/>
              <a:buAutoNum type="arabicParenR"/>
            </a:pPr>
            <a:r>
              <a:rPr lang="en-US" dirty="0" smtClean="0">
                <a:ea typeface="ＭＳ Ｐゴシック" pitchFamily="-1" charset="-128"/>
              </a:rPr>
              <a:t>so these sensory memories don’t interfere with new images coming in. Otherwise, every experience would be like watching a flashbulb, the afterimage would blind you to what comes next. Echoic memory, though, can be held longer because so much of our experience has little competing auditory input.</a:t>
            </a:r>
          </a:p>
          <a:p>
            <a:pPr eaLnBrk="1" hangingPunct="1">
              <a:spcBef>
                <a:spcPct val="0"/>
              </a:spcBef>
            </a:pPr>
            <a:r>
              <a:rPr lang="en-US" dirty="0" smtClean="0">
                <a:ea typeface="ＭＳ Ｐゴシック" pitchFamily="-1" charset="-128"/>
              </a:rPr>
              <a:t>Additional comments you can make about the last point: this echoic memory phenomenon allows people to pretend or even convince themselves that they were paying attention when they merely had their ears operating. </a:t>
            </a:r>
          </a:p>
        </p:txBody>
      </p:sp>
      <p:sp>
        <p:nvSpPr>
          <p:cNvPr id="67588" name="Slide Number Placeholder 3"/>
          <p:cNvSpPr>
            <a:spLocks noGrp="1"/>
          </p:cNvSpPr>
          <p:nvPr>
            <p:ph type="sldNum" sz="quarter" idx="5"/>
          </p:nvPr>
        </p:nvSpPr>
        <p:spPr bwMode="auto">
          <a:noFill/>
          <a:ln>
            <a:miter lim="800000"/>
            <a:headEnd/>
            <a:tailEnd/>
          </a:ln>
        </p:spPr>
        <p:txBody>
          <a:bodyPr/>
          <a:lstStyle/>
          <a:p>
            <a:fld id="{B760B28D-996E-4A62-BAAF-7302468EA680}"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 then click again to start animation.</a:t>
            </a:r>
          </a:p>
          <a:p>
            <a:pPr eaLnBrk="1" hangingPunct="1">
              <a:spcBef>
                <a:spcPct val="0"/>
              </a:spcBef>
            </a:pPr>
            <a:r>
              <a:rPr lang="en-US" smtClean="0">
                <a:ea typeface="ＭＳ Ｐゴシック" pitchFamily="-1" charset="-128"/>
              </a:rPr>
              <a:t>Instructor: we cannot reproduce the experiment on screen by producing letters for exactly 1/20</a:t>
            </a:r>
            <a:r>
              <a:rPr lang="en-US" baseline="30000" smtClean="0">
                <a:ea typeface="ＭＳ Ｐゴシック" pitchFamily="-1" charset="-128"/>
              </a:rPr>
              <a:t>th</a:t>
            </a:r>
            <a:r>
              <a:rPr lang="en-US" smtClean="0">
                <a:ea typeface="ＭＳ Ｐゴシック" pitchFamily="-1" charset="-128"/>
              </a:rPr>
              <a:t> of a second with a tone. The animation is intended to simply give a feel of the challenge. This is a longer flash, and a color instead of a tone.</a:t>
            </a:r>
          </a:p>
        </p:txBody>
      </p:sp>
      <p:sp>
        <p:nvSpPr>
          <p:cNvPr id="68612" name="Slide Number Placeholder 3"/>
          <p:cNvSpPr>
            <a:spLocks noGrp="1"/>
          </p:cNvSpPr>
          <p:nvPr>
            <p:ph type="sldNum" sz="quarter" idx="5"/>
          </p:nvPr>
        </p:nvSpPr>
        <p:spPr bwMode="auto">
          <a:noFill/>
          <a:ln>
            <a:miter lim="800000"/>
            <a:headEnd/>
            <a:tailEnd/>
          </a:ln>
        </p:spPr>
        <p:txBody>
          <a:bodyPr/>
          <a:lstStyle/>
          <a:p>
            <a:fld id="{F999978F-F082-4613-8950-152A00F40FE8}"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1" charset="-128"/>
              </a:rPr>
              <a:t>Click to reveal bullets. Click again to show sidebar. Click to start the test. When you see the word “Test”, the next click starts the letter animation.</a:t>
            </a:r>
          </a:p>
          <a:p>
            <a:pPr eaLnBrk="1" hangingPunct="1">
              <a:spcBef>
                <a:spcPct val="0"/>
              </a:spcBef>
            </a:pPr>
            <a:r>
              <a:rPr lang="en-US" b="1" smtClean="0">
                <a:ea typeface="ＭＳ Ｐゴシック" pitchFamily="-1" charset="-128"/>
              </a:rPr>
              <a:t>Click again to show the letters.</a:t>
            </a:r>
          </a:p>
          <a:p>
            <a:pPr eaLnBrk="1" hangingPunct="1">
              <a:spcBef>
                <a:spcPct val="0"/>
              </a:spcBef>
            </a:pPr>
            <a:r>
              <a:rPr lang="en-US" smtClean="0">
                <a:ea typeface="ＭＳ Ｐゴシック" pitchFamily="-1" charset="-128"/>
              </a:rPr>
              <a:t>Instructor: observant students might see the list in the third bullet point and notice: 5 words &gt; 7 letters. This means we can recall MORE than 6 letters if we can cluster them into words, which we’ll soon call “semantic processing.”  Experiments by Lloyd Peterson, Margaret Peterson, and Hermann Ebbinghaus (which we’ll cover later in the chapter) made this processing difficult by using nonsense syllables instead of words.</a:t>
            </a:r>
          </a:p>
        </p:txBody>
      </p:sp>
      <p:sp>
        <p:nvSpPr>
          <p:cNvPr id="69636" name="Slide Number Placeholder 3"/>
          <p:cNvSpPr>
            <a:spLocks noGrp="1"/>
          </p:cNvSpPr>
          <p:nvPr>
            <p:ph type="sldNum" sz="quarter" idx="5"/>
          </p:nvPr>
        </p:nvSpPr>
        <p:spPr bwMode="auto">
          <a:noFill/>
          <a:ln>
            <a:miter lim="800000"/>
            <a:headEnd/>
            <a:tailEnd/>
          </a:ln>
        </p:spPr>
        <p:txBody>
          <a:bodyPr/>
          <a:lstStyle/>
          <a:p>
            <a:fld id="{64B82AC7-0C5F-4359-9747-C2407CB75BC0}"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9C4301-D3CB-42A9-AB67-40311C982FCF}"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5D6253-1F8B-4368-871F-54424EE023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05981F-FCFB-4240-A83F-B4D3B4307EBB}"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1C59AF-CDC9-487E-9A58-8352AD875F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CD3725-493C-41A6-9EA6-DA55FCFD76D0}"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63AC15-10F1-4EC2-B7F1-95FD7C4C80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155CD73-C002-4F03-B24F-16748887AF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DDDF492-B7BC-496C-8F43-9066602FC98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9AD82D6-5DA9-486C-9A07-09FF0F8DDA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48B3E8-219B-49AF-82C7-22A2ADCB1547}"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F07564-8955-46A6-8E69-BCE0E3D2E2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C0816C-6B49-4D39-90D5-1F8ED840DD28}" type="datetime1">
              <a:rPr lang="en-US"/>
              <a:pPr>
                <a:defRPr/>
              </a:pPr>
              <a:t>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B33238-E845-4F31-83DB-A11658D851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0C6914-40EF-4EF7-9A72-0492599B376E}" type="datetime1">
              <a:rPr lang="en-US"/>
              <a:pPr>
                <a:defRPr/>
              </a:pPr>
              <a:t>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22BF70-2EE3-4CD4-9534-3C3275216F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4821D4-3481-49EF-8902-CD91FD8386D6}" type="datetime1">
              <a:rPr lang="en-US"/>
              <a:pPr>
                <a:defRPr/>
              </a:pPr>
              <a:t>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0ED993-C636-4C7D-ACA3-941331E1AD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755067-18D0-40D8-ACF0-6E432AB8831B}" type="datetime1">
              <a:rPr lang="en-US"/>
              <a:pPr>
                <a:defRPr/>
              </a:pPr>
              <a:t>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0ED4DB-5EFF-44D3-9EA2-D95A334604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925A57-9ABC-420F-959D-4696E97FF491}" type="datetime1">
              <a:rPr lang="en-US"/>
              <a:pPr>
                <a:defRPr/>
              </a:pPr>
              <a:t>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37AA6E-A220-467C-9BCB-2C274A15BB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F0D409-B2DE-44C8-975B-858F364814BB}" type="datetime1">
              <a:rPr lang="en-US"/>
              <a:pPr>
                <a:defRPr/>
              </a:pPr>
              <a:t>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7A8FC8-B1D4-4B2E-8A86-BB57040DF8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E67359-AE90-440F-B77F-4B20C391773A}" type="datetime1">
              <a:rPr lang="en-US"/>
              <a:pPr>
                <a:defRPr/>
              </a:pPr>
              <a:t>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ADA805-0C0F-4E6E-8EC2-7E7A96AEFB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AF3AF0BF-5D1F-4568-8934-F302C2CEEA1F}" type="datetime1">
              <a:rPr lang="en-US"/>
              <a:pPr>
                <a:defRPr/>
              </a:pPr>
              <a:t>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77B67D7E-9D2E-4730-A0B3-DF0041E319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sz="4200" b="1" smtClean="0">
                <a:solidFill>
                  <a:srgbClr val="F8F6E3"/>
                </a:solidFill>
                <a:ea typeface="ＭＳ Ｐゴシック" pitchFamily="-1" charset="-128"/>
              </a:rPr>
              <a:t>How does psychology define memory?</a:t>
            </a:r>
          </a:p>
        </p:txBody>
      </p:sp>
      <p:sp>
        <p:nvSpPr>
          <p:cNvPr id="13" name="Rectangle 12"/>
          <p:cNvSpPr/>
          <p:nvPr/>
        </p:nvSpPr>
        <p:spPr>
          <a:xfrm>
            <a:off x="512763" y="1524000"/>
            <a:ext cx="8310562" cy="1846263"/>
          </a:xfrm>
          <a:prstGeom prst="rect">
            <a:avLst/>
          </a:prstGeom>
        </p:spPr>
        <p:txBody>
          <a:bodyPr>
            <a:spAutoFit/>
          </a:bodyPr>
          <a:lstStyle/>
          <a:p>
            <a:pPr algn="ctr">
              <a:buFont typeface="Wingdings" pitchFamily="-1" charset="2"/>
              <a:buNone/>
              <a:defRPr/>
            </a:pPr>
            <a:r>
              <a:rPr lang="en-US" altLang="en-US" sz="3800" dirty="0">
                <a:solidFill>
                  <a:srgbClr val="0000FF"/>
                </a:solidFill>
                <a:latin typeface="+mn-lt"/>
              </a:rPr>
              <a:t>Memory</a:t>
            </a:r>
            <a:r>
              <a:rPr lang="en-US" altLang="en-US" sz="3800" dirty="0">
                <a:latin typeface="+mn-lt"/>
              </a:rPr>
              <a:t> is any indication that learning has persisted over time. It is our ability to </a:t>
            </a:r>
            <a:r>
              <a:rPr lang="en-US" altLang="en-US" sz="3800" dirty="0">
                <a:solidFill>
                  <a:srgbClr val="FF0000"/>
                </a:solidFill>
                <a:latin typeface="+mn-lt"/>
              </a:rPr>
              <a:t>store</a:t>
            </a:r>
            <a:r>
              <a:rPr lang="en-US" altLang="en-US" sz="3800" dirty="0">
                <a:latin typeface="+mn-lt"/>
              </a:rPr>
              <a:t> and </a:t>
            </a:r>
            <a:r>
              <a:rPr lang="en-US" altLang="en-US" sz="3800" dirty="0">
                <a:solidFill>
                  <a:srgbClr val="FF0000"/>
                </a:solidFill>
                <a:latin typeface="+mn-lt"/>
              </a:rPr>
              <a:t>retrieve</a:t>
            </a:r>
            <a:r>
              <a:rPr lang="en-US" altLang="en-US" sz="3800" dirty="0">
                <a:latin typeface="+mn-lt"/>
              </a:rPr>
              <a:t> information.</a:t>
            </a:r>
            <a:endParaRPr lang="en-US" sz="3800" dirty="0">
              <a:latin typeface="+mn-lt"/>
            </a:endParaRPr>
          </a:p>
        </p:txBody>
      </p:sp>
      <p:pic>
        <p:nvPicPr>
          <p:cNvPr id="6148" name="Picture 7"/>
          <p:cNvPicPr>
            <a:picLocks noChangeAspect="1" noChangeArrowheads="1"/>
          </p:cNvPicPr>
          <p:nvPr/>
        </p:nvPicPr>
        <p:blipFill>
          <a:blip r:embed="rId3" cstate="print"/>
          <a:srcRect/>
          <a:stretch>
            <a:fillRect/>
          </a:stretch>
        </p:blipFill>
        <p:spPr bwMode="auto">
          <a:xfrm>
            <a:off x="2325688" y="3179763"/>
            <a:ext cx="3952875" cy="36782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5788025" cy="1096962"/>
          </a:xfrm>
        </p:spPr>
        <p:txBody>
          <a:bodyPr/>
          <a:lstStyle/>
          <a:p>
            <a:pPr eaLnBrk="1" hangingPunct="1">
              <a:lnSpc>
                <a:spcPts val="4000"/>
              </a:lnSpc>
            </a:pPr>
            <a:r>
              <a:rPr lang="en-US" sz="3200" b="1" i="1" smtClean="0">
                <a:solidFill>
                  <a:srgbClr val="444EA2"/>
                </a:solidFill>
                <a:ea typeface="ＭＳ Ｐゴシック" pitchFamily="-1" charset="-128"/>
              </a:rPr>
              <a:t>Encoding Memory </a:t>
            </a:r>
            <a:br>
              <a:rPr lang="en-US" sz="3200" b="1" i="1" smtClean="0">
                <a:solidFill>
                  <a:srgbClr val="444EA2"/>
                </a:solidFill>
                <a:ea typeface="ＭＳ Ｐゴシック" pitchFamily="-1" charset="-128"/>
              </a:rPr>
            </a:br>
            <a:r>
              <a:rPr lang="en-US" sz="4000" b="1" smtClean="0">
                <a:solidFill>
                  <a:srgbClr val="444EA2"/>
                </a:solidFill>
                <a:ea typeface="ＭＳ Ｐゴシック" pitchFamily="-1" charset="-128"/>
              </a:rPr>
              <a:t>Capacity of Short-Term and Working Memory </a:t>
            </a:r>
          </a:p>
        </p:txBody>
      </p:sp>
      <p:sp>
        <p:nvSpPr>
          <p:cNvPr id="3" name="Content Placeholder 2"/>
          <p:cNvSpPr>
            <a:spLocks noGrp="1"/>
          </p:cNvSpPr>
          <p:nvPr>
            <p:ph idx="1"/>
          </p:nvPr>
        </p:nvSpPr>
        <p:spPr>
          <a:xfrm>
            <a:off x="236538" y="1858963"/>
            <a:ext cx="4800600" cy="3754437"/>
          </a:xfrm>
        </p:spPr>
        <p:txBody>
          <a:bodyPr/>
          <a:lstStyle/>
          <a:p>
            <a:pPr eaLnBrk="1" hangingPunct="1">
              <a:lnSpc>
                <a:spcPts val="2400"/>
              </a:lnSpc>
              <a:buFont typeface="Wingdings" pitchFamily="-1" charset="2"/>
              <a:buChar char="§"/>
            </a:pPr>
            <a:r>
              <a:rPr lang="en-US" sz="2400" smtClean="0">
                <a:ea typeface="ＭＳ Ｐゴシック" pitchFamily="-1" charset="-128"/>
              </a:rPr>
              <a:t>If some information is selected from sensory memory to be sent to short-term memory, how much information can we hold there? </a:t>
            </a:r>
          </a:p>
          <a:p>
            <a:pPr eaLnBrk="1" hangingPunct="1">
              <a:lnSpc>
                <a:spcPts val="2400"/>
              </a:lnSpc>
              <a:buFont typeface="Wingdings" pitchFamily="-1" charset="2"/>
              <a:buChar char="§"/>
            </a:pPr>
            <a:r>
              <a:rPr lang="en-US" sz="2400" smtClean="0">
                <a:ea typeface="ＭＳ Ｐゴシック" pitchFamily="-1" charset="-128"/>
              </a:rPr>
              <a:t>George Miller (b. 1920) proposed that we can hold 7 +/-2 information bits (for example, a string of 5 to 9 letters).</a:t>
            </a:r>
          </a:p>
          <a:p>
            <a:pPr eaLnBrk="1" hangingPunct="1">
              <a:lnSpc>
                <a:spcPts val="2400"/>
              </a:lnSpc>
              <a:buFont typeface="Wingdings" pitchFamily="-1" charset="2"/>
              <a:buChar char="§"/>
            </a:pPr>
            <a:r>
              <a:rPr lang="en-US" sz="2400" smtClean="0">
                <a:ea typeface="ＭＳ Ｐゴシック" pitchFamily="-1" charset="-128"/>
              </a:rPr>
              <a:t>More recent research suggests that the average person, free from distraction, can hold about:</a:t>
            </a:r>
          </a:p>
          <a:p>
            <a:pPr eaLnBrk="1" hangingPunct="1">
              <a:lnSpc>
                <a:spcPts val="2400"/>
              </a:lnSpc>
              <a:buFont typeface="Wingdings" pitchFamily="-1" charset="2"/>
              <a:buChar char="§"/>
            </a:pPr>
            <a:r>
              <a:rPr lang="en-US" sz="2400" smtClean="0">
                <a:ea typeface="ＭＳ Ｐゴシック" pitchFamily="-1" charset="-128"/>
              </a:rPr>
              <a:t>      </a:t>
            </a:r>
            <a:r>
              <a:rPr lang="en-US" sz="2400" b="1" smtClean="0">
                <a:ea typeface="ＭＳ Ｐゴシック" pitchFamily="-1" charset="-128"/>
              </a:rPr>
              <a:t>7 digits, 6 letters, or 5 words.</a:t>
            </a:r>
          </a:p>
        </p:txBody>
      </p:sp>
      <p:sp>
        <p:nvSpPr>
          <p:cNvPr id="5" name="TextBox 4"/>
          <p:cNvSpPr txBox="1">
            <a:spLocks noChangeArrowheads="1"/>
          </p:cNvSpPr>
          <p:nvPr/>
        </p:nvSpPr>
        <p:spPr bwMode="auto">
          <a:xfrm>
            <a:off x="5791200" y="0"/>
            <a:ext cx="3352800" cy="6858000"/>
          </a:xfrm>
          <a:prstGeom prst="rect">
            <a:avLst/>
          </a:prstGeom>
          <a:solidFill>
            <a:srgbClr val="3AA082"/>
          </a:solidFill>
          <a:ln w="9525">
            <a:noFill/>
            <a:miter lim="800000"/>
            <a:headEnd/>
            <a:tailEnd/>
          </a:ln>
        </p:spPr>
        <p:txBody>
          <a:bodyPr anchor="ctr"/>
          <a:lstStyle/>
          <a:p>
            <a:pPr>
              <a:lnSpc>
                <a:spcPts val="2600"/>
              </a:lnSpc>
            </a:pPr>
            <a:r>
              <a:rPr lang="en-US" sz="2400" b="1">
                <a:solidFill>
                  <a:srgbClr val="F8F6E3"/>
                </a:solidFill>
                <a:latin typeface="Calibri" pitchFamily="-1" charset="0"/>
              </a:rPr>
              <a:t>Working Memory,</a:t>
            </a:r>
            <a:r>
              <a:rPr lang="en-US" sz="2400">
                <a:solidFill>
                  <a:srgbClr val="F8F6E3"/>
                </a:solidFill>
                <a:latin typeface="Calibri" pitchFamily="-1" charset="0"/>
              </a:rPr>
              <a:t> </a:t>
            </a:r>
            <a:r>
              <a:rPr lang="en-US" sz="2400" i="1">
                <a:solidFill>
                  <a:srgbClr val="F8F6E3"/>
                </a:solidFill>
                <a:latin typeface="Calibri" pitchFamily="-1" charset="0"/>
              </a:rPr>
              <a:t>which uses rehearsal, focus, analysis, linking, and other processing</a:t>
            </a:r>
            <a:r>
              <a:rPr lang="en-US" sz="2400">
                <a:solidFill>
                  <a:srgbClr val="F8F6E3"/>
                </a:solidFill>
                <a:latin typeface="Calibri" pitchFamily="-1" charset="0"/>
              </a:rPr>
              <a:t>, has greater capacity than short-term memory. The capacity of working memory varies; some people have better concentration.</a:t>
            </a:r>
          </a:p>
          <a:p>
            <a:pPr>
              <a:lnSpc>
                <a:spcPts val="2600"/>
              </a:lnSpc>
            </a:pPr>
            <a:endParaRPr lang="en-US" sz="2400">
              <a:solidFill>
                <a:srgbClr val="F8F6E3"/>
              </a:solidFill>
              <a:latin typeface="Calibri" pitchFamily="-1" charset="0"/>
            </a:endParaRPr>
          </a:p>
          <a:p>
            <a:pPr>
              <a:lnSpc>
                <a:spcPts val="2600"/>
              </a:lnSpc>
            </a:pPr>
            <a:r>
              <a:rPr lang="en-US" sz="2400">
                <a:solidFill>
                  <a:srgbClr val="F8F6E3"/>
                </a:solidFill>
                <a:latin typeface="Calibri" pitchFamily="-1" charset="0"/>
              </a:rPr>
              <a:t>Test: see how many of these letters and numbers you can recall after they disappear.</a:t>
            </a:r>
          </a:p>
          <a:p>
            <a:pPr>
              <a:lnSpc>
                <a:spcPts val="2600"/>
              </a:lnSpc>
            </a:pPr>
            <a:r>
              <a:rPr lang="en-US" sz="2400">
                <a:solidFill>
                  <a:srgbClr val="F8F6E3"/>
                </a:solidFill>
                <a:latin typeface="Calibri" pitchFamily="-1" charset="0"/>
              </a:rPr>
              <a:t>No need for a hyphen before the V. </a:t>
            </a:r>
          </a:p>
        </p:txBody>
      </p:sp>
      <p:sp>
        <p:nvSpPr>
          <p:cNvPr id="6" name="Content Placeholder 2"/>
          <p:cNvSpPr txBox="1">
            <a:spLocks/>
          </p:cNvSpPr>
          <p:nvPr/>
        </p:nvSpPr>
        <p:spPr bwMode="auto">
          <a:xfrm>
            <a:off x="249238" y="5549900"/>
            <a:ext cx="4800600" cy="1308100"/>
          </a:xfrm>
          <a:prstGeom prst="rect">
            <a:avLst/>
          </a:prstGeom>
          <a:noFill/>
          <a:ln w="9525">
            <a:noFill/>
            <a:miter lim="800000"/>
            <a:headEnd/>
            <a:tailEnd/>
          </a:ln>
        </p:spPr>
        <p:txBody>
          <a:bodyPr/>
          <a:lstStyle/>
          <a:p>
            <a:pPr>
              <a:spcBef>
                <a:spcPct val="20000"/>
              </a:spcBef>
              <a:buFont typeface="Arial" charset="0"/>
              <a:buNone/>
            </a:pPr>
            <a:r>
              <a:rPr lang="en-US" sz="2400" u="sng">
                <a:latin typeface="Calibri" pitchFamily="-1" charset="0"/>
              </a:rPr>
              <a:t>Test:</a:t>
            </a:r>
            <a:r>
              <a:rPr lang="en-US" sz="2400">
                <a:latin typeface="Calibri" pitchFamily="-1" charset="0"/>
              </a:rPr>
              <a:t> </a:t>
            </a:r>
          </a:p>
          <a:p>
            <a:pPr marL="742950" lvl="1" indent="-285750">
              <a:spcBef>
                <a:spcPct val="20000"/>
              </a:spcBef>
              <a:buFont typeface="Arial" charset="0"/>
              <a:buChar char="–"/>
            </a:pPr>
            <a:r>
              <a:rPr lang="en-US" sz="2800">
                <a:latin typeface="Calibri" pitchFamily="-1" charset="0"/>
              </a:rPr>
              <a:t>V  M  3  C  A  Q  9  L  D</a:t>
            </a:r>
          </a:p>
        </p:txBody>
      </p:sp>
      <p:sp>
        <p:nvSpPr>
          <p:cNvPr id="4" name="Rectangle 3"/>
          <p:cNvSpPr/>
          <p:nvPr/>
        </p:nvSpPr>
        <p:spPr>
          <a:xfrm>
            <a:off x="249238" y="6084888"/>
            <a:ext cx="47180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7" dur="200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200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9" dur="2000"/>
                                        <p:tgtEl>
                                          <p:spTgt spid="6">
                                            <p:txEl>
                                              <p:pRg st="1" end="1"/>
                                            </p:txEl>
                                          </p:spTgt>
                                        </p:tgtEl>
                                        <p:attrNameLst>
                                          <p:attrName>fill.type</p:attrName>
                                        </p:attrNameLst>
                                      </p:cBhvr>
                                      <p:to>
                                        <p:strVal val="solid"/>
                                      </p:to>
                                    </p:set>
                                  </p:childTnLst>
                                </p:cTn>
                              </p:par>
                              <p:par>
                                <p:cTn id="40" presetID="22" presetClass="entr" presetSubtype="8" fill="hold" grpId="0" nodeType="withEffect">
                                  <p:stCondLst>
                                    <p:cond delay="25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0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66788"/>
          </a:xfrm>
          <a:solidFill>
            <a:srgbClr val="F36F21"/>
          </a:solidFill>
        </p:spPr>
        <p:txBody>
          <a:bodyPr lIns="274320"/>
          <a:lstStyle/>
          <a:p>
            <a:pPr eaLnBrk="1" hangingPunct="1">
              <a:lnSpc>
                <a:spcPts val="4200"/>
              </a:lnSpc>
            </a:pPr>
            <a:r>
              <a:rPr lang="en-US" sz="4000" b="1" dirty="0" smtClean="0">
                <a:solidFill>
                  <a:srgbClr val="F8F6E3"/>
                </a:solidFill>
                <a:ea typeface="ＭＳ Ｐゴシック" pitchFamily="-1" charset="-128"/>
              </a:rPr>
              <a:t>Duration of Short-Term Memory (STM)</a:t>
            </a:r>
          </a:p>
        </p:txBody>
      </p:sp>
      <p:sp>
        <p:nvSpPr>
          <p:cNvPr id="3" name="Content Placeholder 2"/>
          <p:cNvSpPr>
            <a:spLocks noGrp="1"/>
          </p:cNvSpPr>
          <p:nvPr>
            <p:ph idx="1"/>
          </p:nvPr>
        </p:nvSpPr>
        <p:spPr>
          <a:xfrm>
            <a:off x="0" y="1371600"/>
            <a:ext cx="4606925" cy="5181600"/>
          </a:xfrm>
        </p:spPr>
        <p:txBody>
          <a:bodyPr/>
          <a:lstStyle/>
          <a:p>
            <a:pPr marL="0" indent="0" eaLnBrk="1" hangingPunct="1">
              <a:lnSpc>
                <a:spcPts val="2600"/>
              </a:lnSpc>
              <a:spcBef>
                <a:spcPct val="0"/>
              </a:spcBef>
              <a:spcAft>
                <a:spcPts val="600"/>
              </a:spcAft>
              <a:buFont typeface="Arial" charset="0"/>
              <a:buNone/>
            </a:pPr>
            <a:r>
              <a:rPr lang="en-US" sz="2600" smtClean="0">
                <a:ea typeface="ＭＳ Ｐゴシック" pitchFamily="-1" charset="-128"/>
              </a:rPr>
              <a:t>Lloyd Peterson and Margaret Peterson wanted to know the </a:t>
            </a:r>
            <a:r>
              <a:rPr lang="en-US" sz="2600" b="1" smtClean="0">
                <a:ea typeface="ＭＳ Ｐゴシック" pitchFamily="-1" charset="-128"/>
              </a:rPr>
              <a:t>duration</a:t>
            </a:r>
            <a:r>
              <a:rPr lang="en-US" sz="2600" smtClean="0">
                <a:ea typeface="ＭＳ Ｐゴシック" pitchFamily="-1" charset="-128"/>
              </a:rPr>
              <a:t> of short term memory? Their experiment (1959):</a:t>
            </a:r>
          </a:p>
          <a:p>
            <a:pPr marL="0" indent="0" eaLnBrk="1" hangingPunct="1">
              <a:lnSpc>
                <a:spcPts val="2600"/>
              </a:lnSpc>
              <a:spcBef>
                <a:spcPct val="0"/>
              </a:spcBef>
              <a:spcAft>
                <a:spcPts val="600"/>
              </a:spcAft>
              <a:buFont typeface="Calibri" pitchFamily="-1" charset="0"/>
              <a:buAutoNum type="arabicPeriod"/>
            </a:pPr>
            <a:r>
              <a:rPr lang="en-US" sz="2600" smtClean="0">
                <a:ea typeface="ＭＳ Ｐゴシック" pitchFamily="-1" charset="-128"/>
              </a:rPr>
              <a:t>People were given triplets of consonants (e.g., “VMF”).</a:t>
            </a:r>
          </a:p>
          <a:p>
            <a:pPr marL="0" indent="0" eaLnBrk="1" hangingPunct="1">
              <a:lnSpc>
                <a:spcPts val="2600"/>
              </a:lnSpc>
              <a:spcBef>
                <a:spcPct val="0"/>
              </a:spcBef>
              <a:spcAft>
                <a:spcPts val="600"/>
              </a:spcAft>
              <a:buFont typeface="Calibri" pitchFamily="-1" charset="0"/>
              <a:buAutoNum type="arabicPeriod"/>
            </a:pPr>
            <a:r>
              <a:rPr lang="en-US" sz="2600" smtClean="0">
                <a:ea typeface="ＭＳ Ｐゴシック" pitchFamily="-1" charset="-128"/>
              </a:rPr>
              <a:t>To prevent rehearsing, the subjects had to do a distracting task.</a:t>
            </a:r>
          </a:p>
          <a:p>
            <a:pPr marL="0" indent="0" eaLnBrk="1" hangingPunct="1">
              <a:lnSpc>
                <a:spcPts val="2600"/>
              </a:lnSpc>
              <a:spcBef>
                <a:spcPct val="0"/>
              </a:spcBef>
              <a:spcAft>
                <a:spcPts val="600"/>
              </a:spcAft>
              <a:buFont typeface="Calibri" pitchFamily="-1" charset="0"/>
              <a:buAutoNum type="arabicPeriod"/>
            </a:pPr>
            <a:r>
              <a:rPr lang="en-US" sz="2600" smtClean="0">
                <a:ea typeface="ＭＳ Ｐゴシック" pitchFamily="-1" charset="-128"/>
              </a:rPr>
              <a:t>People were then tested at various times for recall.</a:t>
            </a:r>
          </a:p>
          <a:p>
            <a:pPr marL="0" indent="0" eaLnBrk="1" hangingPunct="1">
              <a:lnSpc>
                <a:spcPts val="2600"/>
              </a:lnSpc>
              <a:spcBef>
                <a:spcPct val="0"/>
              </a:spcBef>
              <a:spcAft>
                <a:spcPts val="600"/>
              </a:spcAft>
              <a:buFont typeface="Arial" charset="0"/>
              <a:buNone/>
            </a:pPr>
            <a:r>
              <a:rPr lang="en-US" sz="2600" smtClean="0">
                <a:ea typeface="ＭＳ Ｐゴシック" pitchFamily="-1" charset="-128"/>
              </a:rPr>
              <a:t>Result: After 12 seconds, most memory of the consonants had decayed and could not be retrieved.</a:t>
            </a:r>
          </a:p>
        </p:txBody>
      </p:sp>
      <p:grpSp>
        <p:nvGrpSpPr>
          <p:cNvPr id="2" name="Group 5"/>
          <p:cNvGrpSpPr>
            <a:grpSpLocks/>
          </p:cNvGrpSpPr>
          <p:nvPr/>
        </p:nvGrpSpPr>
        <p:grpSpPr bwMode="auto">
          <a:xfrm>
            <a:off x="4343400" y="998538"/>
            <a:ext cx="4572000" cy="5551487"/>
            <a:chOff x="4572000" y="839162"/>
            <a:chExt cx="4572000" cy="5552353"/>
          </a:xfrm>
        </p:grpSpPr>
        <p:pic>
          <p:nvPicPr>
            <p:cNvPr id="16389" name="Picture 2"/>
            <p:cNvPicPr>
              <a:picLocks noChangeAspect="1" noChangeArrowheads="1"/>
            </p:cNvPicPr>
            <p:nvPr/>
          </p:nvPicPr>
          <p:blipFill>
            <a:blip r:embed="rId3" cstate="print"/>
            <a:srcRect l="22578"/>
            <a:stretch>
              <a:fillRect/>
            </a:stretch>
          </p:blipFill>
          <p:spPr bwMode="auto">
            <a:xfrm>
              <a:off x="4687747" y="1273214"/>
              <a:ext cx="4456253" cy="5118301"/>
            </a:xfrm>
            <a:prstGeom prst="rect">
              <a:avLst/>
            </a:prstGeom>
            <a:noFill/>
            <a:ln w="9525">
              <a:noFill/>
              <a:miter lim="800000"/>
              <a:headEnd/>
              <a:tailEnd/>
            </a:ln>
          </p:spPr>
        </p:pic>
        <p:pic>
          <p:nvPicPr>
            <p:cNvPr id="16390" name="Picture 2"/>
            <p:cNvPicPr>
              <a:picLocks noChangeAspect="1" noChangeArrowheads="1"/>
            </p:cNvPicPr>
            <p:nvPr/>
          </p:nvPicPr>
          <p:blipFill>
            <a:blip r:embed="rId3" cstate="print"/>
            <a:srcRect t="7878" r="78059" b="75162"/>
            <a:stretch>
              <a:fillRect/>
            </a:stretch>
          </p:blipFill>
          <p:spPr bwMode="auto">
            <a:xfrm>
              <a:off x="4572000" y="839162"/>
              <a:ext cx="1262873" cy="868101"/>
            </a:xfrm>
            <a:prstGeom prst="rect">
              <a:avLst/>
            </a:prstGeom>
            <a:noFill/>
            <a:ln w="9525">
              <a:solidFill>
                <a:schemeClr val="tx1"/>
              </a:solidFill>
              <a:miter lim="800000"/>
              <a:headEnd/>
              <a:tailEnd/>
            </a:ln>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b="1" smtClean="0">
                <a:solidFill>
                  <a:srgbClr val="F8F6E3"/>
                </a:solidFill>
                <a:ea typeface="ＭＳ Ｐゴシック" pitchFamily="-1" charset="-128"/>
              </a:rPr>
              <a:t>Encoding:</a:t>
            </a:r>
            <a:br>
              <a:rPr lang="en-US" b="1" smtClean="0">
                <a:solidFill>
                  <a:srgbClr val="F8F6E3"/>
                </a:solidFill>
                <a:ea typeface="ＭＳ Ｐゴシック" pitchFamily="-1" charset="-128"/>
              </a:rPr>
            </a:br>
            <a:r>
              <a:rPr lang="en-US" b="1" smtClean="0">
                <a:solidFill>
                  <a:srgbClr val="F8F6E3"/>
                </a:solidFill>
                <a:ea typeface="ＭＳ Ｐゴシック" pitchFamily="-1" charset="-128"/>
              </a:rPr>
              <a:t>Effortful Processing Strategies</a:t>
            </a:r>
          </a:p>
        </p:txBody>
      </p:sp>
      <p:sp>
        <p:nvSpPr>
          <p:cNvPr id="3" name="Content Placeholder 2"/>
          <p:cNvSpPr>
            <a:spLocks noGrp="1"/>
          </p:cNvSpPr>
          <p:nvPr>
            <p:ph sz="half" idx="1"/>
          </p:nvPr>
        </p:nvSpPr>
        <p:spPr>
          <a:xfrm>
            <a:off x="203200" y="1230313"/>
            <a:ext cx="4357688" cy="4849812"/>
          </a:xfrm>
        </p:spPr>
        <p:txBody>
          <a:bodyPr/>
          <a:lstStyle/>
          <a:p>
            <a:pPr marL="182563" indent="0" eaLnBrk="1" hangingPunct="1">
              <a:lnSpc>
                <a:spcPts val="2600"/>
              </a:lnSpc>
              <a:buFont typeface="Arial" charset="0"/>
              <a:buNone/>
            </a:pPr>
            <a:r>
              <a:rPr lang="en-US" sz="2600" smtClean="0">
                <a:ea typeface="ＭＳ Ｐゴシック" pitchFamily="-1" charset="-128"/>
              </a:rPr>
              <a:t>If we have short-term recall of only 7 </a:t>
            </a:r>
            <a:r>
              <a:rPr lang="en-US" sz="2600" u="sng" smtClean="0">
                <a:ea typeface="ＭＳ Ｐゴシック" pitchFamily="-1" charset="-128"/>
              </a:rPr>
              <a:t>letters</a:t>
            </a:r>
            <a:r>
              <a:rPr lang="en-US" sz="2600" smtClean="0">
                <a:ea typeface="ＭＳ Ｐゴシック" pitchFamily="-1" charset="-128"/>
              </a:rPr>
              <a:t>, but can remember 5 </a:t>
            </a:r>
            <a:r>
              <a:rPr lang="en-US" sz="2600" u="sng" smtClean="0">
                <a:ea typeface="ＭＳ Ｐゴシック" pitchFamily="-1" charset="-128"/>
              </a:rPr>
              <a:t>words</a:t>
            </a:r>
            <a:r>
              <a:rPr lang="en-US" sz="2600" smtClean="0">
                <a:ea typeface="ＭＳ Ｐゴシック" pitchFamily="-1" charset="-128"/>
              </a:rPr>
              <a:t>, doesn’t that mean we could remember more than 7 letters if we could group them into words?</a:t>
            </a:r>
          </a:p>
          <a:p>
            <a:pPr marL="182563" indent="0" eaLnBrk="1" hangingPunct="1">
              <a:lnSpc>
                <a:spcPts val="2600"/>
              </a:lnSpc>
              <a:buFont typeface="Wingdings" pitchFamily="-1" charset="2"/>
              <a:buChar char="§"/>
            </a:pPr>
            <a:r>
              <a:rPr lang="en-US" sz="2600" smtClean="0">
                <a:ea typeface="ＭＳ Ｐゴシック" pitchFamily="-1" charset="-128"/>
              </a:rPr>
              <a:t>This is an example of an </a:t>
            </a:r>
            <a:r>
              <a:rPr lang="en-US" sz="2600" b="1" smtClean="0">
                <a:ea typeface="ＭＳ Ｐゴシック" pitchFamily="-1" charset="-128"/>
              </a:rPr>
              <a:t>effortful processing strategy</a:t>
            </a:r>
            <a:r>
              <a:rPr lang="en-US" sz="2600" smtClean="0">
                <a:ea typeface="ＭＳ Ｐゴシック" pitchFamily="-1" charset="-128"/>
              </a:rPr>
              <a:t>, </a:t>
            </a:r>
            <a:r>
              <a:rPr lang="en-US" sz="2600" i="1" smtClean="0">
                <a:ea typeface="ＭＳ Ｐゴシック" pitchFamily="-1" charset="-128"/>
              </a:rPr>
              <a:t>a way to encode information into memory to keep it from decaying and make it easier to retrieve</a:t>
            </a:r>
            <a:r>
              <a:rPr lang="en-US" sz="2600" smtClean="0">
                <a:ea typeface="ＭＳ Ｐゴシック" pitchFamily="-1" charset="-128"/>
              </a:rPr>
              <a:t>. </a:t>
            </a:r>
          </a:p>
          <a:p>
            <a:pPr marL="182563" indent="0" eaLnBrk="1" hangingPunct="1">
              <a:lnSpc>
                <a:spcPts val="2600"/>
              </a:lnSpc>
              <a:buFont typeface="Wingdings" pitchFamily="-1" charset="2"/>
              <a:buChar char="§"/>
            </a:pPr>
            <a:r>
              <a:rPr lang="en-US" sz="2600" smtClean="0">
                <a:ea typeface="ＭＳ Ｐゴシック" pitchFamily="-1" charset="-128"/>
              </a:rPr>
              <a:t>Effortful processing is also known as </a:t>
            </a:r>
            <a:r>
              <a:rPr lang="en-US" sz="2600" b="1" smtClean="0">
                <a:ea typeface="ＭＳ Ｐゴシック" pitchFamily="-1" charset="-128"/>
              </a:rPr>
              <a:t>studying.</a:t>
            </a:r>
          </a:p>
        </p:txBody>
      </p:sp>
      <p:sp>
        <p:nvSpPr>
          <p:cNvPr id="4" name="Content Placeholder 3"/>
          <p:cNvSpPr>
            <a:spLocks noGrp="1"/>
          </p:cNvSpPr>
          <p:nvPr>
            <p:ph sz="half" idx="2"/>
          </p:nvPr>
        </p:nvSpPr>
        <p:spPr>
          <a:xfrm>
            <a:off x="4879975" y="1209675"/>
            <a:ext cx="4038600" cy="5486400"/>
          </a:xfrm>
          <a:prstGeom prst="roundRect">
            <a:avLst>
              <a:gd name="adj" fmla="val 16667"/>
            </a:avLst>
          </a:prstGeom>
          <a:solidFill>
            <a:srgbClr val="A0366C"/>
          </a:solidFill>
        </p:spPr>
        <p:txBody>
          <a:bodyPr/>
          <a:lstStyle/>
          <a:p>
            <a:pPr eaLnBrk="1" hangingPunct="1">
              <a:lnSpc>
                <a:spcPts val="2600"/>
              </a:lnSpc>
              <a:buFont typeface="Arial" charset="0"/>
              <a:buNone/>
            </a:pPr>
            <a:r>
              <a:rPr lang="en-US" sz="2600" smtClean="0">
                <a:solidFill>
                  <a:srgbClr val="F8F6E3"/>
                </a:solidFill>
                <a:ea typeface="ＭＳ Ｐゴシック" pitchFamily="-1" charset="-128"/>
              </a:rPr>
              <a:t>Examples:</a:t>
            </a:r>
          </a:p>
          <a:p>
            <a:pPr eaLnBrk="1" hangingPunct="1">
              <a:lnSpc>
                <a:spcPts val="2600"/>
              </a:lnSpc>
              <a:buFont typeface="Wingdings" pitchFamily="-1" charset="2"/>
              <a:buChar char="§"/>
            </a:pPr>
            <a:r>
              <a:rPr lang="en-US" sz="2600" smtClean="0">
                <a:solidFill>
                  <a:srgbClr val="F8F6E3"/>
                </a:solidFill>
                <a:ea typeface="ＭＳ Ｐゴシック" pitchFamily="-1" charset="-128"/>
              </a:rPr>
              <a:t>Chunking (grouping)</a:t>
            </a:r>
          </a:p>
          <a:p>
            <a:pPr eaLnBrk="1" hangingPunct="1">
              <a:lnSpc>
                <a:spcPts val="2600"/>
              </a:lnSpc>
              <a:buFont typeface="Wingdings" pitchFamily="-1" charset="2"/>
              <a:buChar char="§"/>
            </a:pPr>
            <a:r>
              <a:rPr lang="en-US" sz="2600" smtClean="0">
                <a:solidFill>
                  <a:srgbClr val="F8F6E3"/>
                </a:solidFill>
                <a:ea typeface="ＭＳ Ｐゴシック" pitchFamily="-1" charset="-128"/>
              </a:rPr>
              <a:t>Mnemonics: images, maps, and peg-words</a:t>
            </a:r>
          </a:p>
          <a:p>
            <a:pPr eaLnBrk="1" hangingPunct="1">
              <a:lnSpc>
                <a:spcPts val="2600"/>
              </a:lnSpc>
              <a:buFont typeface="Wingdings" pitchFamily="-1" charset="2"/>
              <a:buChar char="§"/>
            </a:pPr>
            <a:r>
              <a:rPr lang="en-US" sz="2600" smtClean="0">
                <a:solidFill>
                  <a:srgbClr val="F8F6E3"/>
                </a:solidFill>
                <a:ea typeface="ＭＳ Ｐゴシック" pitchFamily="-1" charset="-128"/>
              </a:rPr>
              <a:t>Hierarchies/categories</a:t>
            </a:r>
          </a:p>
          <a:p>
            <a:pPr eaLnBrk="1" hangingPunct="1">
              <a:lnSpc>
                <a:spcPts val="2600"/>
              </a:lnSpc>
              <a:buFont typeface="Wingdings" pitchFamily="-1" charset="2"/>
              <a:buChar char="§"/>
            </a:pPr>
            <a:r>
              <a:rPr lang="en-US" sz="2600" smtClean="0">
                <a:solidFill>
                  <a:srgbClr val="F8F6E3"/>
                </a:solidFill>
                <a:ea typeface="ＭＳ Ｐゴシック" pitchFamily="-1" charset="-128"/>
              </a:rPr>
              <a:t>Rehearsal, especially distributed practice</a:t>
            </a:r>
          </a:p>
          <a:p>
            <a:pPr eaLnBrk="1" hangingPunct="1">
              <a:lnSpc>
                <a:spcPts val="2600"/>
              </a:lnSpc>
              <a:buFont typeface="Wingdings" pitchFamily="-1" charset="2"/>
              <a:buChar char="§"/>
            </a:pPr>
            <a:r>
              <a:rPr lang="en-US" sz="2600" smtClean="0">
                <a:solidFill>
                  <a:srgbClr val="F8F6E3"/>
                </a:solidFill>
                <a:ea typeface="ＭＳ Ｐゴシック" pitchFamily="-1" charset="-128"/>
              </a:rPr>
              <a:t>Deep processing</a:t>
            </a:r>
          </a:p>
          <a:p>
            <a:pPr eaLnBrk="1" hangingPunct="1">
              <a:lnSpc>
                <a:spcPts val="2600"/>
              </a:lnSpc>
              <a:buFont typeface="Wingdings" pitchFamily="-1" charset="2"/>
              <a:buChar char="§"/>
            </a:pPr>
            <a:r>
              <a:rPr lang="en-US" sz="2600" smtClean="0">
                <a:solidFill>
                  <a:srgbClr val="F8F6E3"/>
                </a:solidFill>
                <a:ea typeface="ＭＳ Ｐゴシック" pitchFamily="-1" charset="-128"/>
              </a:rPr>
              <a:t>Semantic processing</a:t>
            </a:r>
          </a:p>
          <a:p>
            <a:pPr eaLnBrk="1" hangingPunct="1">
              <a:lnSpc>
                <a:spcPts val="2600"/>
              </a:lnSpc>
              <a:buFont typeface="Wingdings" pitchFamily="-1" charset="2"/>
              <a:buChar char="§"/>
            </a:pPr>
            <a:r>
              <a:rPr lang="en-US" sz="2600" smtClean="0">
                <a:solidFill>
                  <a:srgbClr val="F8F6E3"/>
                </a:solidFill>
                <a:ea typeface="ＭＳ Ｐゴシック" pitchFamily="-1" charset="-128"/>
              </a:rPr>
              <a:t>Making information  personally meaningful</a:t>
            </a:r>
          </a:p>
          <a:p>
            <a:pPr eaLnBrk="1" hangingPunct="1">
              <a:lnSpc>
                <a:spcPts val="2600"/>
              </a:lnSpc>
              <a:buFont typeface="Arial" charset="0"/>
              <a:buNone/>
            </a:pPr>
            <a:r>
              <a:rPr lang="en-US" sz="2600" b="1" smtClean="0">
                <a:solidFill>
                  <a:srgbClr val="F8F6E3"/>
                </a:solidFill>
                <a:ea typeface="ＭＳ Ｐゴシック" pitchFamily="-1" charset="-128"/>
                <a:sym typeface="Wingdings" pitchFamily="-1" charset="2"/>
              </a:rPr>
              <a:t> Can you remember this list?</a:t>
            </a:r>
            <a:endParaRPr lang="en-US" sz="2600" b="1" smtClean="0">
              <a:solidFill>
                <a:srgbClr val="F8F6E3"/>
              </a:solidFill>
              <a:ea typeface="ＭＳ Ｐゴシック" pitchFamily="-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189038"/>
          </a:xfrm>
          <a:solidFill>
            <a:srgbClr val="A0366C"/>
          </a:solidFill>
        </p:spPr>
        <p:txBody>
          <a:bodyPr lIns="274320"/>
          <a:lstStyle/>
          <a:p>
            <a:pPr algn="l" eaLnBrk="1" hangingPunct="1">
              <a:lnSpc>
                <a:spcPts val="4200"/>
              </a:lnSpc>
            </a:pPr>
            <a:r>
              <a:rPr lang="en-US" sz="3200" i="1" smtClean="0">
                <a:solidFill>
                  <a:srgbClr val="F8F6E3"/>
                </a:solidFill>
                <a:ea typeface="ＭＳ Ｐゴシック" pitchFamily="-1" charset="-128"/>
              </a:rPr>
              <a:t>Effortful Processing Strategies</a:t>
            </a:r>
            <a:br>
              <a:rPr lang="en-US" sz="3200" i="1" smtClean="0">
                <a:solidFill>
                  <a:srgbClr val="F8F6E3"/>
                </a:solidFill>
                <a:ea typeface="ＭＳ Ｐゴシック" pitchFamily="-1" charset="-128"/>
              </a:rPr>
            </a:br>
            <a:r>
              <a:rPr lang="en-US" b="1" smtClean="0">
                <a:solidFill>
                  <a:srgbClr val="F8F6E3"/>
                </a:solidFill>
                <a:ea typeface="ＭＳ Ｐゴシック" pitchFamily="-1" charset="-128"/>
              </a:rPr>
              <a:t>Chunking</a:t>
            </a:r>
          </a:p>
        </p:txBody>
      </p:sp>
      <p:sp>
        <p:nvSpPr>
          <p:cNvPr id="3" name="Content Placeholder 2"/>
          <p:cNvSpPr>
            <a:spLocks noGrp="1"/>
          </p:cNvSpPr>
          <p:nvPr>
            <p:ph idx="1"/>
          </p:nvPr>
        </p:nvSpPr>
        <p:spPr>
          <a:xfrm>
            <a:off x="457200" y="1371600"/>
            <a:ext cx="8229600" cy="4648200"/>
          </a:xfrm>
        </p:spPr>
        <p:txBody>
          <a:bodyPr/>
          <a:lstStyle/>
          <a:p>
            <a:pPr eaLnBrk="1" hangingPunct="1">
              <a:buFont typeface="Wingdings" pitchFamily="-1" charset="2"/>
              <a:buChar char="§"/>
            </a:pPr>
            <a:r>
              <a:rPr lang="en-US" sz="2800" smtClean="0">
                <a:ea typeface="ＭＳ Ｐゴシック" pitchFamily="-1" charset="-128"/>
              </a:rPr>
              <a:t>Why are credit card numbers broken into groups of four digits? Four “chunks” are easier to encode (memorize) and recall than 16 individual digits.</a:t>
            </a:r>
          </a:p>
          <a:p>
            <a:pPr eaLnBrk="1" hangingPunct="1">
              <a:buFont typeface="Arial" charset="0"/>
              <a:buNone/>
            </a:pPr>
            <a:r>
              <a:rPr lang="en-US" sz="2800" smtClean="0">
                <a:solidFill>
                  <a:srgbClr val="3AA082"/>
                </a:solidFill>
                <a:ea typeface="ＭＳ Ｐゴシック" pitchFamily="-1" charset="-128"/>
                <a:sym typeface="Wingdings" pitchFamily="-1" charset="2"/>
              </a:rPr>
              <a:t> </a:t>
            </a:r>
            <a:r>
              <a:rPr lang="en-US" sz="2800" smtClean="0">
                <a:solidFill>
                  <a:srgbClr val="3AA082"/>
                </a:solidFill>
                <a:ea typeface="ＭＳ Ｐゴシック" pitchFamily="-1" charset="-128"/>
              </a:rPr>
              <a:t>Memorize: ACPCVSSUVROFLNBAQ  XIDKKFCFBIANA </a:t>
            </a:r>
          </a:p>
          <a:p>
            <a:pPr eaLnBrk="1" hangingPunct="1">
              <a:buFont typeface="Wingdings" pitchFamily="-1" charset="2"/>
              <a:buChar char="§"/>
            </a:pPr>
            <a:r>
              <a:rPr lang="en-US" sz="2800" b="1" smtClean="0">
                <a:solidFill>
                  <a:srgbClr val="444EA2"/>
                </a:solidFill>
                <a:ea typeface="ＭＳ Ｐゴシック" pitchFamily="-1" charset="-128"/>
              </a:rPr>
              <a:t>Chunking:</a:t>
            </a:r>
            <a:r>
              <a:rPr lang="en-US" sz="2800" smtClean="0">
                <a:ea typeface="ＭＳ Ｐゴシック" pitchFamily="-1" charset="-128"/>
              </a:rPr>
              <a:t> </a:t>
            </a:r>
            <a:r>
              <a:rPr lang="en-US" sz="2800" i="1" smtClean="0">
                <a:ea typeface="ＭＳ Ｐゴシック" pitchFamily="-1" charset="-128"/>
              </a:rPr>
              <a:t>organizing data into manageable units </a:t>
            </a:r>
          </a:p>
          <a:p>
            <a:pPr eaLnBrk="1" hangingPunct="1">
              <a:buFont typeface="Arial" charset="0"/>
              <a:buNone/>
            </a:pPr>
            <a:r>
              <a:rPr lang="en-US" sz="2800" smtClean="0">
                <a:ea typeface="ＭＳ Ｐゴシック" pitchFamily="-1" charset="-128"/>
              </a:rPr>
              <a:t>   </a:t>
            </a:r>
            <a:r>
              <a:rPr lang="en-US" sz="2800" smtClean="0">
                <a:solidFill>
                  <a:srgbClr val="3AA082"/>
                </a:solidFill>
                <a:ea typeface="ＭＳ Ｐゴシック" pitchFamily="-1" charset="-128"/>
              </a:rPr>
              <a:t>XID KKF CFB IAN AAC PCV S SU VRO FNB AQ</a:t>
            </a:r>
          </a:p>
          <a:p>
            <a:pPr eaLnBrk="1" hangingPunct="1"/>
            <a:r>
              <a:rPr lang="en-US" sz="2800" b="1" smtClean="0">
                <a:ea typeface="ＭＳ Ｐゴシック" pitchFamily="-1" charset="-128"/>
              </a:rPr>
              <a:t>Chunking </a:t>
            </a:r>
            <a:r>
              <a:rPr lang="en-US" sz="2800" smtClean="0">
                <a:ea typeface="ＭＳ Ｐゴシック" pitchFamily="-1" charset="-128"/>
              </a:rPr>
              <a:t>works even better if we can assemble information into </a:t>
            </a:r>
            <a:r>
              <a:rPr lang="en-US" sz="2800" u="sng" smtClean="0">
                <a:ea typeface="ＭＳ Ｐゴシック" pitchFamily="-1" charset="-128"/>
              </a:rPr>
              <a:t>meaningful</a:t>
            </a:r>
            <a:r>
              <a:rPr lang="en-US" sz="2800" smtClean="0">
                <a:ea typeface="ＭＳ Ｐゴシック" pitchFamily="-1" charset="-128"/>
              </a:rPr>
              <a:t> groups:</a:t>
            </a:r>
          </a:p>
          <a:p>
            <a:pPr eaLnBrk="1" hangingPunct="1">
              <a:buFont typeface="Arial" charset="0"/>
              <a:buNone/>
            </a:pPr>
            <a:r>
              <a:rPr lang="en-US" sz="2800" smtClean="0">
                <a:solidFill>
                  <a:srgbClr val="3AA082"/>
                </a:solidFill>
                <a:ea typeface="ＭＳ Ｐゴシック" pitchFamily="-1" charset="-128"/>
              </a:rPr>
              <a:t>   X  IDK KFC FBI BA NAACP CVS SUV ROFL NBA Q</a:t>
            </a:r>
          </a:p>
          <a:p>
            <a:pPr eaLnBrk="1" hangingPunct="1">
              <a:buFont typeface="Arial" charset="0"/>
              <a:buNone/>
            </a:pPr>
            <a:endParaRPr lang="en-US" sz="2800" smtClean="0">
              <a:ea typeface="ＭＳ Ｐゴシック" pitchFamily="-1" charset="-128"/>
            </a:endParaRPr>
          </a:p>
        </p:txBody>
      </p:sp>
      <p:sp>
        <p:nvSpPr>
          <p:cNvPr id="6" name="Content Placeholder 2"/>
          <p:cNvSpPr txBox="1">
            <a:spLocks/>
          </p:cNvSpPr>
          <p:nvPr/>
        </p:nvSpPr>
        <p:spPr bwMode="auto">
          <a:xfrm>
            <a:off x="879475" y="5713413"/>
            <a:ext cx="7889875" cy="525462"/>
          </a:xfrm>
          <a:prstGeom prst="rect">
            <a:avLst/>
          </a:prstGeom>
          <a:noFill/>
          <a:ln w="9525">
            <a:noFill/>
            <a:miter lim="800000"/>
            <a:headEnd/>
            <a:tailEnd/>
          </a:ln>
        </p:spPr>
        <p:txBody>
          <a:bodyPr/>
          <a:lstStyle/>
          <a:p>
            <a:pPr>
              <a:spcBef>
                <a:spcPct val="20000"/>
              </a:spcBef>
              <a:buFont typeface="Arial" charset="0"/>
              <a:buNone/>
            </a:pPr>
            <a:r>
              <a:rPr lang="en-US" sz="2800">
                <a:latin typeface="Calibri" pitchFamily="-1" charset="0"/>
              </a:rPr>
              <a:t>X  IDK KFC FBI BA NAACP CVS SUV ROFL NBA Q</a:t>
            </a:r>
          </a:p>
          <a:p>
            <a:pPr>
              <a:spcBef>
                <a:spcPct val="20000"/>
              </a:spcBef>
              <a:buFont typeface="Arial" charset="0"/>
              <a:buNone/>
            </a:pPr>
            <a:endParaRPr lang="en-US" sz="2800">
              <a:latin typeface="Calibri" pitchFamily="-1"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nodeType="afterGroup">
                            <p:stCondLst>
                              <p:cond delay="500"/>
                            </p:stCondLst>
                            <p:childTnLst>
                              <p:par>
                                <p:cTn id="14" presetID="1" presetClass="exit" presetSubtype="0" fill="hold" nodeType="afterEffect">
                                  <p:stCondLst>
                                    <p:cond delay="3500"/>
                                  </p:stCondLst>
                                  <p:childTnLst>
                                    <p:set>
                                      <p:cBhvr>
                                        <p:cTn id="15"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nodeType="afterGroup">
                            <p:stCondLst>
                              <p:cond delay="500"/>
                            </p:stCondLst>
                            <p:childTnLst>
                              <p:par>
                                <p:cTn id="27" presetID="1" presetClass="exit" presetSubtype="0" fill="hold" nodeType="afterEffect">
                                  <p:stCondLst>
                                    <p:cond delay="350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nodeType="afterGroup">
                            <p:stCondLst>
                              <p:cond delay="500"/>
                            </p:stCondLst>
                            <p:childTnLst>
                              <p:par>
                                <p:cTn id="40" presetID="1" presetClass="exit" presetSubtype="0" fill="hold" nodeType="afterEffect">
                                  <p:stCondLst>
                                    <p:cond delay="3500"/>
                                  </p:stCondLst>
                                  <p:childTnLst>
                                    <p:set>
                                      <p:cBhvr>
                                        <p:cTn id="41"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46" dur="10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10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48" dur="10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33400"/>
            <a:ext cx="8229600" cy="884238"/>
          </a:xfrm>
        </p:spPr>
        <p:txBody>
          <a:bodyPr/>
          <a:lstStyle/>
          <a:p>
            <a:pPr eaLnBrk="1" hangingPunct="1"/>
            <a:r>
              <a:rPr lang="en-US" b="1" smtClean="0">
                <a:solidFill>
                  <a:srgbClr val="3AA082"/>
                </a:solidFill>
                <a:ea typeface="ＭＳ Ｐゴシック" pitchFamily="-1" charset="-128"/>
              </a:rPr>
              <a:t>Mnemonics</a:t>
            </a:r>
          </a:p>
        </p:txBody>
      </p:sp>
      <p:sp>
        <p:nvSpPr>
          <p:cNvPr id="3" name="Content Placeholder 2"/>
          <p:cNvSpPr>
            <a:spLocks noGrp="1"/>
          </p:cNvSpPr>
          <p:nvPr>
            <p:ph sz="half" idx="1"/>
          </p:nvPr>
        </p:nvSpPr>
        <p:spPr>
          <a:xfrm>
            <a:off x="304800" y="1600200"/>
            <a:ext cx="4191000" cy="3810000"/>
          </a:xfrm>
        </p:spPr>
        <p:txBody>
          <a:bodyPr/>
          <a:lstStyle/>
          <a:p>
            <a:pPr marL="457200" lvl="1" indent="-457200" eaLnBrk="1" hangingPunct="1">
              <a:lnSpc>
                <a:spcPts val="2600"/>
              </a:lnSpc>
              <a:buFont typeface="Wingdings" pitchFamily="-1" charset="2"/>
              <a:buChar char="§"/>
            </a:pPr>
            <a:r>
              <a:rPr lang="en-US" sz="2800" smtClean="0">
                <a:ea typeface="ＭＳ Ｐゴシック" pitchFamily="-1" charset="-128"/>
              </a:rPr>
              <a:t>Read: plane, cigar, due, shall, candy, vague, pizza, seem, fire, pencil</a:t>
            </a:r>
          </a:p>
          <a:p>
            <a:pPr marL="457200" lvl="1" indent="-457200" eaLnBrk="1" hangingPunct="1">
              <a:lnSpc>
                <a:spcPts val="2600"/>
              </a:lnSpc>
              <a:buFont typeface="Wingdings" pitchFamily="-1" charset="2"/>
              <a:buChar char="§"/>
            </a:pPr>
            <a:r>
              <a:rPr lang="en-US" sz="2800" smtClean="0">
                <a:ea typeface="ＭＳ Ｐゴシック" pitchFamily="-1" charset="-128"/>
              </a:rPr>
              <a:t>Which words might be easier to remember?</a:t>
            </a:r>
          </a:p>
          <a:p>
            <a:pPr marL="457200" lvl="1" indent="-457200" eaLnBrk="1" hangingPunct="1">
              <a:lnSpc>
                <a:spcPts val="2600"/>
              </a:lnSpc>
              <a:buFont typeface="Wingdings" pitchFamily="-1" charset="2"/>
              <a:buChar char="§"/>
            </a:pPr>
            <a:r>
              <a:rPr lang="en-US" sz="2800" smtClean="0">
                <a:ea typeface="ＭＳ Ｐゴシック" pitchFamily="-1" charset="-128"/>
              </a:rPr>
              <a:t>Write down the words you can recall.</a:t>
            </a:r>
          </a:p>
          <a:p>
            <a:pPr marL="457200" lvl="1" indent="-457200" eaLnBrk="1" hangingPunct="1">
              <a:lnSpc>
                <a:spcPts val="2600"/>
              </a:lnSpc>
              <a:buFont typeface="Wingdings" pitchFamily="-1" charset="2"/>
              <a:buChar char="§"/>
            </a:pPr>
            <a:r>
              <a:rPr lang="en-US" sz="2800" smtClean="0">
                <a:ea typeface="ＭＳ Ｐゴシック" pitchFamily="-1" charset="-128"/>
              </a:rPr>
              <a:t>Lesson: we encode better with the help of images. </a:t>
            </a:r>
          </a:p>
        </p:txBody>
      </p:sp>
      <p:sp>
        <p:nvSpPr>
          <p:cNvPr id="19460" name="TextBox 3"/>
          <p:cNvSpPr txBox="1">
            <a:spLocks noChangeArrowheads="1"/>
          </p:cNvSpPr>
          <p:nvPr/>
        </p:nvSpPr>
        <p:spPr bwMode="auto">
          <a:xfrm>
            <a:off x="117475" y="228600"/>
            <a:ext cx="8899525" cy="584200"/>
          </a:xfrm>
          <a:prstGeom prst="rect">
            <a:avLst/>
          </a:prstGeom>
          <a:noFill/>
          <a:ln w="9525">
            <a:noFill/>
            <a:miter lim="800000"/>
            <a:headEnd/>
            <a:tailEnd/>
          </a:ln>
        </p:spPr>
        <p:txBody>
          <a:bodyPr>
            <a:spAutoFit/>
          </a:bodyPr>
          <a:lstStyle/>
          <a:p>
            <a:pPr algn="ctr"/>
            <a:r>
              <a:rPr lang="en-US" sz="3200" i="1">
                <a:solidFill>
                  <a:srgbClr val="3AA082"/>
                </a:solidFill>
                <a:latin typeface="Calibri" pitchFamily="-1" charset="0"/>
              </a:rPr>
              <a:t>Effortful Processing Strategies</a:t>
            </a:r>
          </a:p>
        </p:txBody>
      </p:sp>
      <p:pic>
        <p:nvPicPr>
          <p:cNvPr id="3074" name="Picture 2" descr="C:\Users\James\AppData\Local\Microsoft\Windows\Temporary Internet Files\Content.IE5\87VO0PIM\MC900013127[1].wmf"/>
          <p:cNvPicPr>
            <a:picLocks noChangeAspect="1" noChangeArrowheads="1"/>
          </p:cNvPicPr>
          <p:nvPr/>
        </p:nvPicPr>
        <p:blipFill>
          <a:blip r:embed="rId3" cstate="print"/>
          <a:srcRect/>
          <a:stretch>
            <a:fillRect/>
          </a:stretch>
        </p:blipFill>
        <p:spPr bwMode="auto">
          <a:xfrm flipH="1">
            <a:off x="228600" y="5154613"/>
            <a:ext cx="1447800" cy="1123950"/>
          </a:xfrm>
          <a:prstGeom prst="rect">
            <a:avLst/>
          </a:prstGeom>
          <a:noFill/>
          <a:ln w="9525">
            <a:noFill/>
            <a:miter lim="800000"/>
            <a:headEnd/>
            <a:tailEnd/>
          </a:ln>
        </p:spPr>
      </p:pic>
      <p:pic>
        <p:nvPicPr>
          <p:cNvPr id="3075" name="Picture 3" descr="C:\Users\James\AppData\Local\Microsoft\Windows\Temporary Internet Files\Content.IE5\P4IIM2O0\MC900441775[1].png"/>
          <p:cNvPicPr>
            <a:picLocks noChangeAspect="1" noChangeArrowheads="1"/>
          </p:cNvPicPr>
          <p:nvPr/>
        </p:nvPicPr>
        <p:blipFill>
          <a:blip r:embed="rId4" cstate="print"/>
          <a:srcRect t="8333" b="27779"/>
          <a:stretch>
            <a:fillRect/>
          </a:stretch>
        </p:blipFill>
        <p:spPr bwMode="auto">
          <a:xfrm>
            <a:off x="1828800" y="5181600"/>
            <a:ext cx="2027238" cy="1295400"/>
          </a:xfrm>
          <a:prstGeom prst="rect">
            <a:avLst/>
          </a:prstGeom>
          <a:noFill/>
          <a:ln w="9525">
            <a:noFill/>
            <a:miter lim="800000"/>
            <a:headEnd/>
            <a:tailEnd/>
          </a:ln>
        </p:spPr>
      </p:pic>
      <p:pic>
        <p:nvPicPr>
          <p:cNvPr id="3076" name="Picture 4" descr="C:\Users\James\AppData\Local\Microsoft\Windows\Temporary Internet Files\Content.IE5\YH3QLCFF\MC900434872[1].png"/>
          <p:cNvPicPr>
            <a:picLocks noChangeAspect="1" noChangeArrowheads="1"/>
          </p:cNvPicPr>
          <p:nvPr/>
        </p:nvPicPr>
        <p:blipFill>
          <a:blip r:embed="rId5" cstate="print"/>
          <a:srcRect/>
          <a:stretch>
            <a:fillRect/>
          </a:stretch>
        </p:blipFill>
        <p:spPr bwMode="auto">
          <a:xfrm>
            <a:off x="3124200" y="5029200"/>
            <a:ext cx="1371600" cy="1371600"/>
          </a:xfrm>
          <a:prstGeom prst="rect">
            <a:avLst/>
          </a:prstGeom>
          <a:noFill/>
          <a:ln w="9525">
            <a:noFill/>
            <a:miter lim="800000"/>
            <a:headEnd/>
            <a:tailEnd/>
          </a:ln>
        </p:spPr>
      </p:pic>
      <p:sp>
        <p:nvSpPr>
          <p:cNvPr id="6" name="Rectangle 5"/>
          <p:cNvSpPr>
            <a:spLocks noChangeArrowheads="1"/>
          </p:cNvSpPr>
          <p:nvPr/>
        </p:nvSpPr>
        <p:spPr bwMode="auto">
          <a:xfrm>
            <a:off x="4613275" y="1336675"/>
            <a:ext cx="4125913" cy="1887538"/>
          </a:xfrm>
          <a:prstGeom prst="rect">
            <a:avLst/>
          </a:prstGeom>
          <a:solidFill>
            <a:srgbClr val="A0366C"/>
          </a:solidFill>
          <a:ln w="9525">
            <a:noFill/>
            <a:miter lim="800000"/>
            <a:headEnd/>
            <a:tailEnd/>
          </a:ln>
        </p:spPr>
        <p:txBody>
          <a:bodyPr>
            <a:spAutoFit/>
          </a:bodyPr>
          <a:lstStyle/>
          <a:p>
            <a:pPr>
              <a:lnSpc>
                <a:spcPts val="2800"/>
              </a:lnSpc>
              <a:spcBef>
                <a:spcPct val="20000"/>
              </a:spcBef>
            </a:pPr>
            <a:r>
              <a:rPr lang="en-US" sz="2800">
                <a:solidFill>
                  <a:srgbClr val="F8F6E3"/>
                </a:solidFill>
                <a:latin typeface="Calibri" pitchFamily="-1" charset="0"/>
              </a:rPr>
              <a:t>A </a:t>
            </a:r>
            <a:r>
              <a:rPr lang="en-US" sz="2800" b="1">
                <a:solidFill>
                  <a:srgbClr val="FAC090"/>
                </a:solidFill>
                <a:latin typeface="Calibri" pitchFamily="-1" charset="0"/>
              </a:rPr>
              <a:t>mnemonic </a:t>
            </a:r>
            <a:r>
              <a:rPr lang="en-US" sz="2800">
                <a:solidFill>
                  <a:srgbClr val="F8F6E3"/>
                </a:solidFill>
                <a:latin typeface="Calibri" pitchFamily="-1" charset="0"/>
              </a:rPr>
              <a:t>is a memory “trick” that connects information to existing memory strengths such as imagery or structure.</a:t>
            </a:r>
          </a:p>
        </p:txBody>
      </p:sp>
      <p:sp>
        <p:nvSpPr>
          <p:cNvPr id="7" name="Rectangle 6"/>
          <p:cNvSpPr>
            <a:spLocks noChangeArrowheads="1"/>
          </p:cNvSpPr>
          <p:nvPr/>
        </p:nvSpPr>
        <p:spPr bwMode="auto">
          <a:xfrm>
            <a:off x="4613275" y="3394075"/>
            <a:ext cx="4125913" cy="3324225"/>
          </a:xfrm>
          <a:prstGeom prst="rect">
            <a:avLst/>
          </a:prstGeom>
          <a:solidFill>
            <a:srgbClr val="A0366C"/>
          </a:solidFill>
          <a:ln w="9525">
            <a:noFill/>
            <a:miter lim="800000"/>
            <a:headEnd/>
            <a:tailEnd/>
          </a:ln>
        </p:spPr>
        <p:txBody>
          <a:bodyPr>
            <a:spAutoFit/>
          </a:bodyPr>
          <a:lstStyle/>
          <a:p>
            <a:pPr>
              <a:lnSpc>
                <a:spcPts val="2800"/>
              </a:lnSpc>
              <a:spcBef>
                <a:spcPct val="20000"/>
              </a:spcBef>
            </a:pPr>
            <a:r>
              <a:rPr lang="en-US" sz="2800">
                <a:solidFill>
                  <a:srgbClr val="F8F6E3"/>
                </a:solidFill>
                <a:latin typeface="Calibri" pitchFamily="-1" charset="0"/>
              </a:rPr>
              <a:t>A </a:t>
            </a:r>
            <a:r>
              <a:rPr lang="en-US" sz="2800" b="1">
                <a:solidFill>
                  <a:srgbClr val="FAC090"/>
                </a:solidFill>
                <a:latin typeface="Calibri" pitchFamily="-1" charset="0"/>
              </a:rPr>
              <a:t>peg word system </a:t>
            </a:r>
            <a:r>
              <a:rPr lang="en-US" sz="2800">
                <a:solidFill>
                  <a:srgbClr val="F8F6E3"/>
                </a:solidFill>
                <a:latin typeface="Calibri" pitchFamily="-1" charset="0"/>
              </a:rPr>
              <a:t>refers to the technique of visually associating new words with an existing list that is already memorized along with numbers. For example, “due” can be pictured written on a door, and door = 4.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fade">
                                      <p:cBhvr>
                                        <p:cTn id="33" dur="500"/>
                                        <p:tgtEl>
                                          <p:spTgt spid="3074"/>
                                        </p:tgtEl>
                                      </p:cBhvr>
                                    </p:animEffect>
                                  </p:childTnLst>
                                </p:cTn>
                              </p:par>
                              <p:par>
                                <p:cTn id="34" presetID="10" presetClass="entr" presetSubtype="0" fill="hold" nodeType="with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5"/>
                                        </p:tgtEl>
                                        <p:attrNameLst>
                                          <p:attrName>style.visibility</p:attrName>
                                        </p:attrNameLst>
                                      </p:cBhvr>
                                      <p:to>
                                        <p:strVal val="visible"/>
                                      </p:to>
                                    </p:set>
                                    <p:animEffect transition="in" filter="fade">
                                      <p:cBhvr>
                                        <p:cTn id="39" dur="500"/>
                                        <p:tgtEl>
                                          <p:spTgt spid="307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noFill/>
          <a:ln>
            <a:miter lim="800000"/>
            <a:headEnd/>
            <a:tailEnd/>
          </a:ln>
        </p:spPr>
        <p:txBody>
          <a:bodyPr/>
          <a:lstStyle/>
          <a:p>
            <a:fld id="{45FD042D-6162-4F33-BC15-63B94051DE4A}" type="slidenum">
              <a:rPr lang="en-US" smtClean="0">
                <a:latin typeface="Times New Roman" pitchFamily="-1" charset="0"/>
              </a:rPr>
              <a:pPr/>
              <a:t>15</a:t>
            </a:fld>
            <a:endParaRPr lang="en-US" smtClean="0">
              <a:latin typeface="Times New Roman" pitchFamily="-1" charset="0"/>
            </a:endParaRPr>
          </a:p>
        </p:txBody>
      </p:sp>
      <p:sp>
        <p:nvSpPr>
          <p:cNvPr id="20483" name="Rectangle 2"/>
          <p:cNvSpPr>
            <a:spLocks noGrp="1" noChangeArrowheads="1"/>
          </p:cNvSpPr>
          <p:nvPr>
            <p:ph type="title"/>
          </p:nvPr>
        </p:nvSpPr>
        <p:spPr>
          <a:xfrm>
            <a:off x="685800" y="271463"/>
            <a:ext cx="7772400" cy="1143000"/>
          </a:xfrm>
        </p:spPr>
        <p:txBody>
          <a:bodyPr/>
          <a:lstStyle/>
          <a:p>
            <a:pPr eaLnBrk="1" hangingPunct="1"/>
            <a:r>
              <a:rPr lang="en-US" sz="4000" b="1" smtClean="0">
                <a:solidFill>
                  <a:srgbClr val="A0366C"/>
                </a:solidFill>
                <a:ea typeface="ＭＳ Ｐゴシック" pitchFamily="-1" charset="-128"/>
              </a:rPr>
              <a:t>Hierarchy</a:t>
            </a:r>
          </a:p>
        </p:txBody>
      </p:sp>
      <p:sp>
        <p:nvSpPr>
          <p:cNvPr id="30724" name="Rectangle 4"/>
          <p:cNvSpPr>
            <a:spLocks noChangeArrowheads="1"/>
          </p:cNvSpPr>
          <p:nvPr/>
        </p:nvSpPr>
        <p:spPr bwMode="auto">
          <a:xfrm>
            <a:off x="647700" y="1600200"/>
            <a:ext cx="7848600" cy="1524000"/>
          </a:xfrm>
          <a:prstGeom prst="rect">
            <a:avLst/>
          </a:prstGeom>
          <a:noFill/>
          <a:ln w="9525">
            <a:noFill/>
            <a:miter lim="800000"/>
            <a:headEnd/>
            <a:tailEnd/>
          </a:ln>
        </p:spPr>
        <p:txBody>
          <a:bodyPr/>
          <a:lstStyle/>
          <a:p>
            <a:pPr algn="ctr">
              <a:spcBef>
                <a:spcPct val="20000"/>
              </a:spcBef>
              <a:buFont typeface="Wingdings" pitchFamily="-1" charset="2"/>
              <a:buNone/>
              <a:defRPr/>
            </a:pPr>
            <a:r>
              <a:rPr lang="en-US" altLang="en-US" sz="2800" dirty="0">
                <a:latin typeface="+mn-lt"/>
              </a:rPr>
              <a:t>Complex information broken down into broad concepts and further subdivided into categories and subcategories.</a:t>
            </a:r>
            <a:endParaRPr lang="en-US" sz="2800" dirty="0">
              <a:latin typeface="+mn-lt"/>
            </a:endParaRPr>
          </a:p>
        </p:txBody>
      </p:sp>
      <p:pic>
        <p:nvPicPr>
          <p:cNvPr id="20485" name="Picture 6" descr="Hierarchy"/>
          <p:cNvPicPr>
            <a:picLocks noChangeAspect="1" noChangeArrowheads="1"/>
          </p:cNvPicPr>
          <p:nvPr/>
        </p:nvPicPr>
        <p:blipFill>
          <a:blip r:embed="rId2" cstate="print"/>
          <a:srcRect/>
          <a:stretch>
            <a:fillRect/>
          </a:stretch>
        </p:blipFill>
        <p:spPr bwMode="auto">
          <a:xfrm>
            <a:off x="685800" y="3429000"/>
            <a:ext cx="7772400" cy="279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bwMode="auto">
          <a:noFill/>
          <a:ln>
            <a:miter lim="800000"/>
            <a:headEnd/>
            <a:tailEnd/>
          </a:ln>
        </p:spPr>
        <p:txBody>
          <a:bodyPr/>
          <a:lstStyle/>
          <a:p>
            <a:fld id="{69FE7F54-1737-4A6A-A440-F19325AADF89}" type="slidenum">
              <a:rPr lang="en-US" smtClean="0">
                <a:latin typeface="Times New Roman" pitchFamily="-1" charset="0"/>
              </a:rPr>
              <a:pPr/>
              <a:t>16</a:t>
            </a:fld>
            <a:endParaRPr lang="en-US" smtClean="0">
              <a:latin typeface="Times New Roman" pitchFamily="-1" charset="0"/>
            </a:endParaRPr>
          </a:p>
        </p:txBody>
      </p:sp>
      <p:sp>
        <p:nvSpPr>
          <p:cNvPr id="31747" name="Rectangle 3"/>
          <p:cNvSpPr>
            <a:spLocks noGrp="1" noChangeArrowheads="1"/>
          </p:cNvSpPr>
          <p:nvPr>
            <p:ph type="title"/>
          </p:nvPr>
        </p:nvSpPr>
        <p:spPr>
          <a:xfrm>
            <a:off x="685800" y="257175"/>
            <a:ext cx="7772400" cy="1143000"/>
          </a:xfrm>
        </p:spPr>
        <p:txBody>
          <a:bodyPr/>
          <a:lstStyle/>
          <a:p>
            <a:pPr eaLnBrk="1" hangingPunct="1">
              <a:defRPr/>
            </a:pPr>
            <a:r>
              <a:rPr lang="en-US" sz="3600" b="1" dirty="0" smtClean="0">
                <a:solidFill>
                  <a:srgbClr val="A0366C"/>
                </a:solidFill>
                <a:latin typeface="+mn-lt"/>
              </a:rPr>
              <a:t>Encoding Summarized in a Hierarchy</a:t>
            </a:r>
          </a:p>
        </p:txBody>
      </p:sp>
      <p:pic>
        <p:nvPicPr>
          <p:cNvPr id="21508" name="Picture 5" descr="12673_MyersPsy8e_fig"/>
          <p:cNvPicPr>
            <a:picLocks noGrp="1" noChangeAspect="1" noChangeArrowheads="1"/>
          </p:cNvPicPr>
          <p:nvPr>
            <p:ph idx="1"/>
          </p:nvPr>
        </p:nvPicPr>
        <p:blipFill>
          <a:blip r:embed="rId2" cstate="print"/>
          <a:srcRect/>
          <a:stretch>
            <a:fillRect/>
          </a:stretch>
        </p:blipFill>
        <p:spPr>
          <a:xfrm>
            <a:off x="442913" y="1828800"/>
            <a:ext cx="8229600" cy="3078163"/>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09600"/>
            <a:ext cx="8229600" cy="808038"/>
          </a:xfrm>
        </p:spPr>
        <p:txBody>
          <a:bodyPr/>
          <a:lstStyle/>
          <a:p>
            <a:pPr eaLnBrk="1" hangingPunct="1"/>
            <a:r>
              <a:rPr lang="en-US" b="1" smtClean="0">
                <a:solidFill>
                  <a:srgbClr val="A0366C"/>
                </a:solidFill>
                <a:ea typeface="ＭＳ Ｐゴシック" pitchFamily="-1" charset="-128"/>
              </a:rPr>
              <a:t>Rehearsal and Distributed Practice</a:t>
            </a:r>
          </a:p>
        </p:txBody>
      </p:sp>
      <p:sp>
        <p:nvSpPr>
          <p:cNvPr id="3" name="Content Placeholder 2"/>
          <p:cNvSpPr>
            <a:spLocks noGrp="1"/>
          </p:cNvSpPr>
          <p:nvPr>
            <p:ph idx="1"/>
          </p:nvPr>
        </p:nvSpPr>
        <p:spPr>
          <a:xfrm>
            <a:off x="228600" y="2178050"/>
            <a:ext cx="4876800" cy="4495800"/>
          </a:xfrm>
        </p:spPr>
        <p:txBody>
          <a:bodyPr/>
          <a:lstStyle/>
          <a:p>
            <a:pPr eaLnBrk="1" hangingPunct="1">
              <a:lnSpc>
                <a:spcPts val="2600"/>
              </a:lnSpc>
              <a:spcBef>
                <a:spcPct val="0"/>
              </a:spcBef>
              <a:spcAft>
                <a:spcPts val="600"/>
              </a:spcAft>
              <a:buClr>
                <a:schemeClr val="tx1"/>
              </a:buClr>
              <a:buFont typeface="Wingdings" pitchFamily="-1" charset="2"/>
              <a:buChar char="§"/>
            </a:pPr>
            <a:r>
              <a:rPr lang="en-US" sz="2200" dirty="0" smtClean="0">
                <a:ea typeface="ＭＳ Ｐゴシック" pitchFamily="-1" charset="-128"/>
              </a:rPr>
              <a:t>The </a:t>
            </a:r>
            <a:r>
              <a:rPr lang="en-US" sz="2200" b="1" dirty="0" smtClean="0">
                <a:solidFill>
                  <a:srgbClr val="444EA2"/>
                </a:solidFill>
                <a:ea typeface="ＭＳ Ｐゴシック" pitchFamily="-1" charset="-128"/>
              </a:rPr>
              <a:t>spacing effect</a:t>
            </a:r>
            <a:r>
              <a:rPr lang="en-US" sz="2200" dirty="0" smtClean="0">
                <a:ea typeface="ＭＳ Ｐゴシック" pitchFamily="-1" charset="-128"/>
              </a:rPr>
              <a:t> was first noted by Hermann </a:t>
            </a:r>
            <a:r>
              <a:rPr lang="en-US" sz="2200" dirty="0" err="1" smtClean="0">
                <a:ea typeface="ＭＳ Ｐゴシック" pitchFamily="-1" charset="-128"/>
              </a:rPr>
              <a:t>Ebbinghaus</a:t>
            </a:r>
            <a:r>
              <a:rPr lang="en-US" sz="2200" dirty="0" smtClean="0">
                <a:ea typeface="ＭＳ Ｐゴシック" pitchFamily="-1" charset="-128"/>
              </a:rPr>
              <a:t> in the late 1800s. You will develop better retention and recall, especially in the long run, if you use the same amount of study time spread out over many shorter sessions.</a:t>
            </a:r>
          </a:p>
          <a:p>
            <a:pPr eaLnBrk="1" hangingPunct="1">
              <a:lnSpc>
                <a:spcPts val="2600"/>
              </a:lnSpc>
              <a:spcBef>
                <a:spcPct val="0"/>
              </a:spcBef>
              <a:spcAft>
                <a:spcPts val="600"/>
              </a:spcAft>
              <a:buClr>
                <a:schemeClr val="tx1"/>
              </a:buClr>
              <a:buFont typeface="Wingdings" pitchFamily="-1" charset="2"/>
              <a:buChar char="§"/>
            </a:pPr>
            <a:r>
              <a:rPr lang="en-US" sz="2200" dirty="0" smtClean="0">
                <a:ea typeface="ＭＳ Ｐゴシック" pitchFamily="-1" charset="-128"/>
              </a:rPr>
              <a:t>This doesn’t mean you have to study every day. Memory researcher Harry </a:t>
            </a:r>
            <a:r>
              <a:rPr lang="en-US" sz="2200" dirty="0" err="1" smtClean="0">
                <a:ea typeface="ＭＳ Ｐゴシック" pitchFamily="-1" charset="-128"/>
              </a:rPr>
              <a:t>Bahrick</a:t>
            </a:r>
            <a:r>
              <a:rPr lang="en-US" sz="2200" dirty="0" smtClean="0">
                <a:ea typeface="ＭＳ Ｐゴシック" pitchFamily="-1" charset="-128"/>
              </a:rPr>
              <a:t> noted that the longer the time between study sessions, the better the long-term retention, and the fewer sessions you need.</a:t>
            </a:r>
          </a:p>
        </p:txBody>
      </p:sp>
      <p:sp>
        <p:nvSpPr>
          <p:cNvPr id="22532" name="TextBox 3"/>
          <p:cNvSpPr txBox="1">
            <a:spLocks noChangeArrowheads="1"/>
          </p:cNvSpPr>
          <p:nvPr/>
        </p:nvSpPr>
        <p:spPr bwMode="auto">
          <a:xfrm>
            <a:off x="304800" y="228600"/>
            <a:ext cx="6605588" cy="584200"/>
          </a:xfrm>
          <a:prstGeom prst="rect">
            <a:avLst/>
          </a:prstGeom>
          <a:noFill/>
          <a:ln w="9525">
            <a:noFill/>
            <a:miter lim="800000"/>
            <a:headEnd/>
            <a:tailEnd/>
          </a:ln>
        </p:spPr>
        <p:txBody>
          <a:bodyPr>
            <a:spAutoFit/>
          </a:bodyPr>
          <a:lstStyle/>
          <a:p>
            <a:r>
              <a:rPr lang="en-US" sz="3200" b="1" i="1">
                <a:solidFill>
                  <a:srgbClr val="A0366C"/>
                </a:solidFill>
                <a:latin typeface="Calibri" pitchFamily="-1" charset="0"/>
              </a:rPr>
              <a:t>Effortful Processing Strategies</a:t>
            </a:r>
          </a:p>
        </p:txBody>
      </p:sp>
      <p:sp>
        <p:nvSpPr>
          <p:cNvPr id="5" name="TextBox 4"/>
          <p:cNvSpPr>
            <a:spLocks noChangeArrowheads="1"/>
          </p:cNvSpPr>
          <p:nvPr/>
        </p:nvSpPr>
        <p:spPr bwMode="auto">
          <a:xfrm>
            <a:off x="5245100" y="1905000"/>
            <a:ext cx="3654425" cy="4768850"/>
          </a:xfrm>
          <a:prstGeom prst="roundRect">
            <a:avLst>
              <a:gd name="adj" fmla="val 16667"/>
            </a:avLst>
          </a:prstGeom>
          <a:solidFill>
            <a:srgbClr val="3AA082"/>
          </a:solidFill>
          <a:ln w="9525">
            <a:noFill/>
            <a:round/>
            <a:headEnd/>
            <a:tailEnd/>
          </a:ln>
        </p:spPr>
        <p:txBody>
          <a:bodyPr>
            <a:spAutoFit/>
          </a:bodyPr>
          <a:lstStyle/>
          <a:p>
            <a:pPr>
              <a:lnSpc>
                <a:spcPts val="2600"/>
              </a:lnSpc>
            </a:pPr>
            <a:r>
              <a:rPr lang="en-US" sz="2600">
                <a:solidFill>
                  <a:srgbClr val="F8F6E3"/>
                </a:solidFill>
                <a:latin typeface="Calibri" pitchFamily="-1" charset="0"/>
              </a:rPr>
              <a:t>The best way to practice? Consider the</a:t>
            </a:r>
          </a:p>
          <a:p>
            <a:pPr>
              <a:lnSpc>
                <a:spcPts val="2600"/>
              </a:lnSpc>
            </a:pPr>
            <a:r>
              <a:rPr lang="en-US" sz="2600" b="1">
                <a:solidFill>
                  <a:srgbClr val="FAC090"/>
                </a:solidFill>
                <a:latin typeface="Calibri" pitchFamily="-1" charset="0"/>
              </a:rPr>
              <a:t>testing effect.</a:t>
            </a:r>
            <a:r>
              <a:rPr lang="en-US" sz="2600">
                <a:solidFill>
                  <a:srgbClr val="FAC090"/>
                </a:solidFill>
                <a:latin typeface="Calibri" pitchFamily="-1" charset="0"/>
              </a:rPr>
              <a:t> </a:t>
            </a:r>
            <a:r>
              <a:rPr lang="en-US" sz="2600">
                <a:solidFill>
                  <a:srgbClr val="F8F6E3"/>
                </a:solidFill>
                <a:latin typeface="Calibri" pitchFamily="-1" charset="0"/>
              </a:rPr>
              <a:t>Henry Roediger (b. 1947) found that </a:t>
            </a:r>
            <a:r>
              <a:rPr lang="en-US" sz="2600" i="1">
                <a:solidFill>
                  <a:srgbClr val="F8F6E3"/>
                </a:solidFill>
                <a:latin typeface="Calibri" pitchFamily="-1" charset="0"/>
              </a:rPr>
              <a:t>if your distributed practice includes testing (</a:t>
            </a:r>
            <a:r>
              <a:rPr lang="en-US" sz="2600" i="1" u="sng">
                <a:solidFill>
                  <a:srgbClr val="F8F6E3"/>
                </a:solidFill>
                <a:latin typeface="Calibri" pitchFamily="-1" charset="0"/>
              </a:rPr>
              <a:t>having to answer questions about the material</a:t>
            </a:r>
            <a:r>
              <a:rPr lang="en-US" sz="2600">
                <a:solidFill>
                  <a:srgbClr val="F8F6E3"/>
                </a:solidFill>
                <a:latin typeface="Calibri" pitchFamily="-1" charset="0"/>
              </a:rPr>
              <a:t>)</a:t>
            </a:r>
            <a:r>
              <a:rPr lang="en-US" sz="2600" i="1">
                <a:solidFill>
                  <a:srgbClr val="F8F6E3"/>
                </a:solidFill>
                <a:latin typeface="Calibri" pitchFamily="-1" charset="0"/>
              </a:rPr>
              <a:t>, you will learn more and retain more than if you merely reread</a:t>
            </a:r>
            <a:r>
              <a:rPr lang="en-US" sz="2600">
                <a:solidFill>
                  <a:srgbClr val="F8F6E3"/>
                </a:solidFill>
                <a:latin typeface="Calibri" pitchFamily="-1" charset="0"/>
              </a:rPr>
              <a:t>.</a:t>
            </a:r>
          </a:p>
        </p:txBody>
      </p:sp>
      <p:sp>
        <p:nvSpPr>
          <p:cNvPr id="6" name="TextBox 5"/>
          <p:cNvSpPr txBox="1">
            <a:spLocks noChangeArrowheads="1"/>
          </p:cNvSpPr>
          <p:nvPr/>
        </p:nvSpPr>
        <p:spPr bwMode="auto">
          <a:xfrm>
            <a:off x="228600" y="1412875"/>
            <a:ext cx="8915400" cy="892175"/>
          </a:xfrm>
          <a:prstGeom prst="rect">
            <a:avLst/>
          </a:prstGeom>
          <a:noFill/>
          <a:ln w="9525">
            <a:noFill/>
            <a:miter lim="800000"/>
            <a:headEnd/>
            <a:tailEnd/>
          </a:ln>
        </p:spPr>
        <p:txBody>
          <a:bodyPr>
            <a:spAutoFit/>
          </a:bodyPr>
          <a:lstStyle/>
          <a:p>
            <a:r>
              <a:rPr lang="en-US" sz="2600" b="1">
                <a:latin typeface="Calibri" pitchFamily="-1" charset="0"/>
              </a:rPr>
              <a:t>Massed Practice </a:t>
            </a:r>
            <a:r>
              <a:rPr lang="en-US" sz="2600">
                <a:latin typeface="Calibri" pitchFamily="-1" charset="0"/>
              </a:rPr>
              <a:t>refers to cramming information all at once. </a:t>
            </a:r>
          </a:p>
          <a:p>
            <a:r>
              <a:rPr lang="en-US" sz="2600">
                <a:latin typeface="Calibri" pitchFamily="-1" charset="0"/>
              </a:rPr>
              <a:t>It is not time-effective.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724025" y="2355850"/>
            <a:ext cx="7419975" cy="4273550"/>
          </a:xfrm>
          <a:prstGeom prst="rect">
            <a:avLst/>
          </a:prstGeom>
          <a:noFill/>
          <a:ln w="9525">
            <a:noFill/>
            <a:miter lim="800000"/>
            <a:headEnd/>
            <a:tailEnd/>
          </a:ln>
        </p:spPr>
      </p:pic>
      <p:sp>
        <p:nvSpPr>
          <p:cNvPr id="23555" name="Content Placeholder 2"/>
          <p:cNvSpPr>
            <a:spLocks noGrp="1"/>
          </p:cNvSpPr>
          <p:nvPr>
            <p:ph idx="1"/>
          </p:nvPr>
        </p:nvSpPr>
        <p:spPr>
          <a:xfrm>
            <a:off x="457200" y="1295400"/>
            <a:ext cx="8382000" cy="1752600"/>
          </a:xfrm>
        </p:spPr>
        <p:txBody>
          <a:bodyPr/>
          <a:lstStyle/>
          <a:p>
            <a:pPr marL="0" indent="0" eaLnBrk="1" hangingPunct="1">
              <a:lnSpc>
                <a:spcPts val="2600"/>
              </a:lnSpc>
              <a:buFont typeface="Arial" charset="0"/>
              <a:buNone/>
            </a:pPr>
            <a:r>
              <a:rPr lang="en-US" sz="2600" smtClean="0">
                <a:ea typeface="ＭＳ Ｐゴシック" pitchFamily="-1" charset="-128"/>
              </a:rPr>
              <a:t>When encoding information, we are more likely to retain it if we deeply process even a simple word list by focusing on the </a:t>
            </a:r>
            <a:r>
              <a:rPr lang="en-US" sz="2600" b="1" smtClean="0">
                <a:ea typeface="ＭＳ Ｐゴシック" pitchFamily="-1" charset="-128"/>
              </a:rPr>
              <a:t>semantics (</a:t>
            </a:r>
            <a:r>
              <a:rPr lang="en-US" sz="2600" b="1" i="1" smtClean="0">
                <a:ea typeface="ＭＳ Ｐゴシック" pitchFamily="-1" charset="-128"/>
              </a:rPr>
              <a:t>meaning</a:t>
            </a:r>
            <a:r>
              <a:rPr lang="en-US" sz="2600" b="1" smtClean="0">
                <a:ea typeface="ＭＳ Ｐゴシック" pitchFamily="-1" charset="-128"/>
              </a:rPr>
              <a:t>)</a:t>
            </a:r>
            <a:r>
              <a:rPr lang="en-US" sz="2600" smtClean="0">
                <a:ea typeface="ＭＳ Ｐゴシック" pitchFamily="-1" charset="-128"/>
              </a:rPr>
              <a:t> of the words.</a:t>
            </a:r>
          </a:p>
        </p:txBody>
      </p:sp>
      <p:sp>
        <p:nvSpPr>
          <p:cNvPr id="23556" name="Content Placeholder 2"/>
          <p:cNvSpPr txBox="1">
            <a:spLocks/>
          </p:cNvSpPr>
          <p:nvPr/>
        </p:nvSpPr>
        <p:spPr bwMode="auto">
          <a:xfrm>
            <a:off x="304800" y="3505200"/>
            <a:ext cx="2311400" cy="3124200"/>
          </a:xfrm>
          <a:prstGeom prst="rect">
            <a:avLst/>
          </a:prstGeom>
          <a:noFill/>
          <a:ln w="9525">
            <a:noFill/>
            <a:miter lim="800000"/>
            <a:headEnd/>
            <a:tailEnd/>
          </a:ln>
        </p:spPr>
        <p:txBody>
          <a:bodyPr/>
          <a:lstStyle/>
          <a:p>
            <a:pPr>
              <a:lnSpc>
                <a:spcPts val="2600"/>
              </a:lnSpc>
              <a:spcBef>
                <a:spcPct val="20000"/>
              </a:spcBef>
              <a:buFont typeface="Arial" charset="0"/>
              <a:buNone/>
            </a:pPr>
            <a:r>
              <a:rPr lang="en-US" sz="2600">
                <a:latin typeface="Calibri" pitchFamily="-1" charset="0"/>
              </a:rPr>
              <a:t>“Shallow,” unsuccessful processing refers to memorizing the appearance or sound of words. </a:t>
            </a:r>
          </a:p>
        </p:txBody>
      </p:sp>
      <p:sp>
        <p:nvSpPr>
          <p:cNvPr id="23557" name="Title 1"/>
          <p:cNvSpPr>
            <a:spLocks noGrp="1"/>
          </p:cNvSpPr>
          <p:nvPr>
            <p:ph type="title"/>
          </p:nvPr>
        </p:nvSpPr>
        <p:spPr>
          <a:xfrm>
            <a:off x="457200" y="609600"/>
            <a:ext cx="8229600" cy="808038"/>
          </a:xfrm>
        </p:spPr>
        <p:txBody>
          <a:bodyPr/>
          <a:lstStyle/>
          <a:p>
            <a:pPr eaLnBrk="1" hangingPunct="1"/>
            <a:r>
              <a:rPr lang="en-US" b="1" smtClean="0">
                <a:solidFill>
                  <a:srgbClr val="A0366C"/>
                </a:solidFill>
                <a:ea typeface="ＭＳ Ｐゴシック" pitchFamily="-1" charset="-128"/>
              </a:rPr>
              <a:t>Deep/Semantic Processing</a:t>
            </a:r>
          </a:p>
        </p:txBody>
      </p:sp>
      <p:sp>
        <p:nvSpPr>
          <p:cNvPr id="23558" name="TextBox 8"/>
          <p:cNvSpPr txBox="1">
            <a:spLocks noChangeArrowheads="1"/>
          </p:cNvSpPr>
          <p:nvPr/>
        </p:nvSpPr>
        <p:spPr bwMode="auto">
          <a:xfrm>
            <a:off x="304800" y="228600"/>
            <a:ext cx="6605588" cy="584200"/>
          </a:xfrm>
          <a:prstGeom prst="rect">
            <a:avLst/>
          </a:prstGeom>
          <a:noFill/>
          <a:ln w="9525">
            <a:noFill/>
            <a:miter lim="800000"/>
            <a:headEnd/>
            <a:tailEnd/>
          </a:ln>
        </p:spPr>
        <p:txBody>
          <a:bodyPr>
            <a:spAutoFit/>
          </a:bodyPr>
          <a:lstStyle/>
          <a:p>
            <a:r>
              <a:rPr lang="en-US" sz="3200" b="1" i="1">
                <a:solidFill>
                  <a:srgbClr val="A0366C"/>
                </a:solidFill>
                <a:latin typeface="Calibri" pitchFamily="-1" charset="0"/>
              </a:rPr>
              <a:t>Effortful Processing Strategies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238" y="2690813"/>
            <a:ext cx="8616950" cy="3970337"/>
          </a:xfrm>
        </p:spPr>
        <p:txBody>
          <a:bodyPr/>
          <a:lstStyle/>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We can memorize a set of instructions more easily if we figure out what they mean rather than seeing them as set of words. </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Memorizing meaningful material takes one tenth the effort of memorizing nonsense syllables. </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Actors memorize lines (and students memorize poems) more easily by deciding on the feelings and meanings behind the words, so one line flows naturally to the next. </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The </a:t>
            </a:r>
            <a:r>
              <a:rPr lang="en-US" sz="2600" b="1" smtClean="0">
                <a:ea typeface="ＭＳ Ｐゴシック" pitchFamily="-1" charset="-128"/>
              </a:rPr>
              <a:t>self-reference effect</a:t>
            </a:r>
            <a:r>
              <a:rPr lang="en-US" sz="2600" smtClean="0">
                <a:ea typeface="ＭＳ Ｐゴシック" pitchFamily="-1" charset="-128"/>
              </a:rPr>
              <a:t>, relating material to ourselves, aids encoding and retention.</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Now try again, but this time, consider how each word relates to you.</a:t>
            </a:r>
          </a:p>
          <a:p>
            <a:pPr eaLnBrk="1" hangingPunct="1">
              <a:lnSpc>
                <a:spcPts val="2400"/>
              </a:lnSpc>
              <a:spcBef>
                <a:spcPct val="0"/>
              </a:spcBef>
              <a:spcAft>
                <a:spcPts val="600"/>
              </a:spcAft>
              <a:buFont typeface="Wingdings" pitchFamily="-1" charset="2"/>
              <a:buChar char="§"/>
            </a:pPr>
            <a:endParaRPr lang="en-US" sz="2400" smtClean="0">
              <a:ea typeface="ＭＳ Ｐゴシック" pitchFamily="-1" charset="-128"/>
            </a:endParaRPr>
          </a:p>
          <a:p>
            <a:pPr eaLnBrk="1" hangingPunct="1">
              <a:lnSpc>
                <a:spcPts val="2400"/>
              </a:lnSpc>
              <a:spcBef>
                <a:spcPct val="0"/>
              </a:spcBef>
              <a:spcAft>
                <a:spcPts val="600"/>
              </a:spcAft>
              <a:buFont typeface="Wingdings" pitchFamily="-1" charset="2"/>
              <a:buChar char="§"/>
            </a:pPr>
            <a:endParaRPr lang="en-US" sz="2400" smtClean="0">
              <a:ea typeface="ＭＳ Ｐゴシック" pitchFamily="-1" charset="-128"/>
            </a:endParaRPr>
          </a:p>
          <a:p>
            <a:pPr eaLnBrk="1" hangingPunct="1">
              <a:lnSpc>
                <a:spcPts val="2400"/>
              </a:lnSpc>
              <a:spcBef>
                <a:spcPct val="0"/>
              </a:spcBef>
              <a:spcAft>
                <a:spcPts val="600"/>
              </a:spcAft>
              <a:buFont typeface="Wingdings" pitchFamily="-1" charset="2"/>
              <a:buChar char="§"/>
            </a:pPr>
            <a:endParaRPr lang="en-US" sz="2400" smtClean="0">
              <a:ea typeface="ＭＳ Ｐゴシック" pitchFamily="-1" charset="-128"/>
            </a:endParaRPr>
          </a:p>
        </p:txBody>
      </p:sp>
      <p:grpSp>
        <p:nvGrpSpPr>
          <p:cNvPr id="2" name="Group 8"/>
          <p:cNvGrpSpPr>
            <a:grpSpLocks/>
          </p:cNvGrpSpPr>
          <p:nvPr/>
        </p:nvGrpSpPr>
        <p:grpSpPr bwMode="auto">
          <a:xfrm>
            <a:off x="315913" y="298450"/>
            <a:ext cx="5451475" cy="2001838"/>
            <a:chOff x="301138" y="298346"/>
            <a:chExt cx="5093458" cy="2001218"/>
          </a:xfrm>
        </p:grpSpPr>
        <p:sp>
          <p:nvSpPr>
            <p:cNvPr id="24581" name="Title 1"/>
            <p:cNvSpPr txBox="1">
              <a:spLocks/>
            </p:cNvSpPr>
            <p:nvPr/>
          </p:nvSpPr>
          <p:spPr bwMode="auto">
            <a:xfrm>
              <a:off x="301138" y="984101"/>
              <a:ext cx="5093458" cy="1315463"/>
            </a:xfrm>
            <a:prstGeom prst="rect">
              <a:avLst/>
            </a:prstGeom>
            <a:noFill/>
            <a:ln w="9525">
              <a:noFill/>
              <a:miter lim="800000"/>
              <a:headEnd/>
              <a:tailEnd/>
            </a:ln>
          </p:spPr>
          <p:txBody>
            <a:bodyPr anchor="ctr"/>
            <a:lstStyle/>
            <a:p>
              <a:pPr>
                <a:lnSpc>
                  <a:spcPts val="4000"/>
                </a:lnSpc>
              </a:pPr>
              <a:r>
                <a:rPr lang="en-US" sz="4400" b="1">
                  <a:solidFill>
                    <a:srgbClr val="F36F21"/>
                  </a:solidFill>
                  <a:latin typeface="Calibri" pitchFamily="-1" charset="0"/>
                </a:rPr>
                <a:t>Making Information Personally Meaningful</a:t>
              </a:r>
            </a:p>
          </p:txBody>
        </p:sp>
        <p:sp>
          <p:nvSpPr>
            <p:cNvPr id="24582" name="TextBox 6"/>
            <p:cNvSpPr txBox="1">
              <a:spLocks noChangeArrowheads="1"/>
            </p:cNvSpPr>
            <p:nvPr/>
          </p:nvSpPr>
          <p:spPr bwMode="auto">
            <a:xfrm>
              <a:off x="334001" y="298346"/>
              <a:ext cx="4929484" cy="584594"/>
            </a:xfrm>
            <a:prstGeom prst="rect">
              <a:avLst/>
            </a:prstGeom>
            <a:noFill/>
            <a:ln w="9525">
              <a:noFill/>
              <a:miter lim="800000"/>
              <a:headEnd/>
              <a:tailEnd/>
            </a:ln>
          </p:spPr>
          <p:txBody>
            <a:bodyPr>
              <a:spAutoFit/>
            </a:bodyPr>
            <a:lstStyle/>
            <a:p>
              <a:r>
                <a:rPr lang="en-US" sz="3200" b="1" i="1">
                  <a:solidFill>
                    <a:srgbClr val="F36F21"/>
                  </a:solidFill>
                  <a:latin typeface="Calibri" pitchFamily="-1" charset="0"/>
                </a:rPr>
                <a:t>Effortful Processing Strategies</a:t>
              </a:r>
            </a:p>
          </p:txBody>
        </p:sp>
      </p:grpSp>
      <p:sp>
        <p:nvSpPr>
          <p:cNvPr id="8" name="Rectangle 7"/>
          <p:cNvSpPr>
            <a:spLocks noChangeArrowheads="1"/>
          </p:cNvSpPr>
          <p:nvPr/>
        </p:nvSpPr>
        <p:spPr bwMode="auto">
          <a:xfrm>
            <a:off x="5838825" y="338138"/>
            <a:ext cx="3305175" cy="2308225"/>
          </a:xfrm>
          <a:prstGeom prst="rect">
            <a:avLst/>
          </a:prstGeom>
          <a:solidFill>
            <a:srgbClr val="3AA082"/>
          </a:solidFill>
          <a:ln w="9525">
            <a:noFill/>
            <a:miter lim="800000"/>
            <a:headEnd/>
            <a:tailEnd/>
          </a:ln>
        </p:spPr>
        <p:txBody>
          <a:bodyPr>
            <a:spAutoFit/>
          </a:bodyPr>
          <a:lstStyle/>
          <a:p>
            <a:r>
              <a:rPr lang="en-US" sz="2400">
                <a:solidFill>
                  <a:srgbClr val="F8F6E3"/>
                </a:solidFill>
                <a:latin typeface="Calibri" pitchFamily="-1" charset="0"/>
              </a:rPr>
              <a:t>Memorize the following words:</a:t>
            </a:r>
          </a:p>
          <a:p>
            <a:r>
              <a:rPr lang="en-US" sz="2400" i="1">
                <a:solidFill>
                  <a:srgbClr val="F8F6E3"/>
                </a:solidFill>
                <a:latin typeface="Calibri" pitchFamily="-1" charset="0"/>
              </a:rPr>
              <a:t>bold	truck	temper</a:t>
            </a:r>
          </a:p>
          <a:p>
            <a:r>
              <a:rPr lang="en-US" sz="2400" i="1">
                <a:solidFill>
                  <a:srgbClr val="F8F6E3"/>
                </a:solidFill>
                <a:latin typeface="Calibri" pitchFamily="-1" charset="0"/>
              </a:rPr>
              <a:t>green	run	drama</a:t>
            </a:r>
          </a:p>
          <a:p>
            <a:r>
              <a:rPr lang="en-US" sz="2400" i="1">
                <a:solidFill>
                  <a:srgbClr val="F8F6E3"/>
                </a:solidFill>
                <a:latin typeface="Calibri" pitchFamily="-1" charset="0"/>
              </a:rPr>
              <a:t>glue	chips	knob</a:t>
            </a:r>
          </a:p>
          <a:p>
            <a:r>
              <a:rPr lang="en-US" sz="2400" i="1">
                <a:solidFill>
                  <a:srgbClr val="F8F6E3"/>
                </a:solidFill>
                <a:latin typeface="Calibri" pitchFamily="-1" charset="0"/>
              </a:rPr>
              <a:t>hard	vent	rope</a:t>
            </a:r>
            <a:endParaRPr lang="en-US" sz="2400">
              <a:solidFill>
                <a:srgbClr val="F8F6E3"/>
              </a:solidFill>
              <a:latin typeface="Calibri" pitchFamily="-1"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2" nodeType="click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8" grpId="1" animBg="1"/>
      <p:bldP spid="8"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ea typeface="ＭＳ Ｐゴシック" pitchFamily="-1" charset="-128"/>
              </a:rPr>
              <a:t>How Does Memory Work?</a:t>
            </a:r>
            <a:br>
              <a:rPr lang="en-US" b="1" smtClean="0">
                <a:solidFill>
                  <a:srgbClr val="F8F6E3"/>
                </a:solidFill>
                <a:ea typeface="ＭＳ Ｐゴシック" pitchFamily="-1" charset="-128"/>
              </a:rPr>
            </a:br>
            <a:r>
              <a:rPr lang="en-US" b="1" smtClean="0">
                <a:solidFill>
                  <a:srgbClr val="F8F6E3"/>
                </a:solidFill>
                <a:ea typeface="ＭＳ Ｐゴシック" pitchFamily="-1" charset="-128"/>
              </a:rPr>
              <a:t>An Information-Processing Model</a:t>
            </a:r>
          </a:p>
        </p:txBody>
      </p:sp>
      <p:sp>
        <p:nvSpPr>
          <p:cNvPr id="7171" name="Content Placeholder 2"/>
          <p:cNvSpPr>
            <a:spLocks noGrp="1"/>
          </p:cNvSpPr>
          <p:nvPr>
            <p:ph idx="1"/>
          </p:nvPr>
        </p:nvSpPr>
        <p:spPr>
          <a:xfrm>
            <a:off x="279400" y="1263650"/>
            <a:ext cx="8108950" cy="762000"/>
          </a:xfrm>
        </p:spPr>
        <p:txBody>
          <a:bodyPr/>
          <a:lstStyle/>
          <a:p>
            <a:pPr eaLnBrk="1" hangingPunct="1">
              <a:buFont typeface="Arial" charset="0"/>
              <a:buNone/>
            </a:pPr>
            <a:r>
              <a:rPr lang="en-US" sz="2800" smtClean="0">
                <a:ea typeface="ＭＳ Ｐゴシック" pitchFamily="-1" charset="-128"/>
              </a:rPr>
              <a:t>Here is a simplified description of how memory works:</a:t>
            </a:r>
          </a:p>
        </p:txBody>
      </p:sp>
      <p:sp>
        <p:nvSpPr>
          <p:cNvPr id="4" name="Content Placeholder 2"/>
          <p:cNvSpPr txBox="1">
            <a:spLocks/>
          </p:cNvSpPr>
          <p:nvPr/>
        </p:nvSpPr>
        <p:spPr bwMode="auto">
          <a:xfrm>
            <a:off x="3017838" y="2286000"/>
            <a:ext cx="5668962" cy="4373563"/>
          </a:xfrm>
          <a:prstGeom prst="rect">
            <a:avLst/>
          </a:prstGeom>
          <a:noFill/>
          <a:ln w="9525">
            <a:noFill/>
            <a:miter lim="800000"/>
            <a:headEnd/>
            <a:tailEnd/>
          </a:ln>
        </p:spPr>
        <p:txBody>
          <a:bodyPr/>
          <a:lstStyle/>
          <a:p>
            <a:pPr marL="457200" indent="-457200">
              <a:lnSpc>
                <a:spcPct val="90000"/>
              </a:lnSpc>
              <a:spcBef>
                <a:spcPct val="20000"/>
              </a:spcBef>
              <a:buFont typeface="Wingdings" pitchFamily="-1" charset="2"/>
              <a:buChar char="§"/>
            </a:pPr>
            <a:r>
              <a:rPr lang="en-US" sz="2800" b="1">
                <a:solidFill>
                  <a:srgbClr val="444EA2"/>
                </a:solidFill>
                <a:latin typeface="Calibri" pitchFamily="-1" charset="0"/>
              </a:rPr>
              <a:t>Encoding:</a:t>
            </a:r>
            <a:r>
              <a:rPr lang="en-US" sz="2800">
                <a:solidFill>
                  <a:srgbClr val="444EA2"/>
                </a:solidFill>
                <a:latin typeface="Calibri" pitchFamily="-1" charset="0"/>
              </a:rPr>
              <a:t> </a:t>
            </a:r>
            <a:r>
              <a:rPr lang="en-US" sz="2800">
                <a:latin typeface="Calibri" pitchFamily="-1" charset="0"/>
              </a:rPr>
              <a:t>the information gets into our brains in a way that allows it to be stored</a:t>
            </a:r>
          </a:p>
          <a:p>
            <a:pPr marL="457200" indent="-457200">
              <a:lnSpc>
                <a:spcPct val="90000"/>
              </a:lnSpc>
              <a:spcBef>
                <a:spcPct val="20000"/>
              </a:spcBef>
              <a:buFont typeface="Wingdings" pitchFamily="-1" charset="2"/>
              <a:buChar char="§"/>
            </a:pPr>
            <a:r>
              <a:rPr lang="en-US" sz="2800" b="1">
                <a:solidFill>
                  <a:srgbClr val="444EA2"/>
                </a:solidFill>
                <a:latin typeface="Calibri" pitchFamily="-1" charset="0"/>
              </a:rPr>
              <a:t>Storage:</a:t>
            </a:r>
            <a:r>
              <a:rPr lang="en-US" sz="2800">
                <a:solidFill>
                  <a:srgbClr val="444EA2"/>
                </a:solidFill>
                <a:latin typeface="Calibri" pitchFamily="-1" charset="0"/>
              </a:rPr>
              <a:t> </a:t>
            </a:r>
            <a:r>
              <a:rPr lang="en-US" sz="2800">
                <a:latin typeface="Calibri" pitchFamily="-1" charset="0"/>
              </a:rPr>
              <a:t>the information is held in a way that allows it to later be retrieved</a:t>
            </a:r>
          </a:p>
          <a:p>
            <a:pPr marL="457200" indent="-457200">
              <a:lnSpc>
                <a:spcPct val="90000"/>
              </a:lnSpc>
              <a:spcBef>
                <a:spcPct val="20000"/>
              </a:spcBef>
              <a:buFont typeface="Wingdings" pitchFamily="-1" charset="2"/>
              <a:buChar char="§"/>
            </a:pPr>
            <a:r>
              <a:rPr lang="en-US" sz="2800" b="1">
                <a:solidFill>
                  <a:srgbClr val="444EA2"/>
                </a:solidFill>
                <a:latin typeface="Calibri" pitchFamily="-1" charset="0"/>
              </a:rPr>
              <a:t>Retrieval: </a:t>
            </a:r>
            <a:r>
              <a:rPr lang="en-US" sz="2800">
                <a:latin typeface="Calibri" pitchFamily="-1" charset="0"/>
              </a:rPr>
              <a:t>reactivating and recalling the information, producing it in a form similar to what was encoded</a:t>
            </a:r>
          </a:p>
          <a:p>
            <a:pPr marL="457200" indent="-457200">
              <a:lnSpc>
                <a:spcPct val="90000"/>
              </a:lnSpc>
              <a:spcBef>
                <a:spcPct val="20000"/>
              </a:spcBef>
              <a:buFont typeface="Wingdings" pitchFamily="-1" charset="2"/>
              <a:buChar char="§"/>
            </a:pPr>
            <a:endParaRPr lang="en-US" sz="2800">
              <a:latin typeface="Calibri" pitchFamily="-1" charset="0"/>
            </a:endParaRPr>
          </a:p>
        </p:txBody>
      </p:sp>
      <p:sp>
        <p:nvSpPr>
          <p:cNvPr id="6" name="Freeform 5"/>
          <p:cNvSpPr/>
          <p:nvPr/>
        </p:nvSpPr>
        <p:spPr>
          <a:xfrm>
            <a:off x="1027113" y="2209800"/>
            <a:ext cx="1679575" cy="933450"/>
          </a:xfrm>
          <a:custGeom>
            <a:avLst/>
            <a:gdLst>
              <a:gd name="connsiteX0" fmla="*/ 0 w 1680209"/>
              <a:gd name="connsiteY0" fmla="*/ 93345 h 933449"/>
              <a:gd name="connsiteX1" fmla="*/ 93345 w 1680209"/>
              <a:gd name="connsiteY1" fmla="*/ 0 h 933449"/>
              <a:gd name="connsiteX2" fmla="*/ 1586864 w 1680209"/>
              <a:gd name="connsiteY2" fmla="*/ 0 h 933449"/>
              <a:gd name="connsiteX3" fmla="*/ 1680209 w 1680209"/>
              <a:gd name="connsiteY3" fmla="*/ 93345 h 933449"/>
              <a:gd name="connsiteX4" fmla="*/ 1680209 w 1680209"/>
              <a:gd name="connsiteY4" fmla="*/ 840104 h 933449"/>
              <a:gd name="connsiteX5" fmla="*/ 1586864 w 1680209"/>
              <a:gd name="connsiteY5" fmla="*/ 933449 h 933449"/>
              <a:gd name="connsiteX6" fmla="*/ 93345 w 1680209"/>
              <a:gd name="connsiteY6" fmla="*/ 933449 h 933449"/>
              <a:gd name="connsiteX7" fmla="*/ 0 w 1680209"/>
              <a:gd name="connsiteY7" fmla="*/ 840104 h 933449"/>
              <a:gd name="connsiteX8" fmla="*/ 0 w 1680209"/>
              <a:gd name="connsiteY8" fmla="*/ 93345 h 9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09" h="933449">
                <a:moveTo>
                  <a:pt x="0" y="93345"/>
                </a:moveTo>
                <a:cubicBezTo>
                  <a:pt x="0" y="41792"/>
                  <a:pt x="41792" y="0"/>
                  <a:pt x="93345" y="0"/>
                </a:cubicBezTo>
                <a:lnTo>
                  <a:pt x="1586864" y="0"/>
                </a:lnTo>
                <a:cubicBezTo>
                  <a:pt x="1638417" y="0"/>
                  <a:pt x="1680209" y="41792"/>
                  <a:pt x="1680209" y="93345"/>
                </a:cubicBezTo>
                <a:lnTo>
                  <a:pt x="1680209" y="840104"/>
                </a:lnTo>
                <a:cubicBezTo>
                  <a:pt x="1680209" y="891657"/>
                  <a:pt x="1638417" y="933449"/>
                  <a:pt x="1586864" y="933449"/>
                </a:cubicBezTo>
                <a:lnTo>
                  <a:pt x="93345" y="933449"/>
                </a:lnTo>
                <a:cubicBezTo>
                  <a:pt x="41792" y="933449"/>
                  <a:pt x="0" y="891657"/>
                  <a:pt x="0" y="840104"/>
                </a:cubicBezTo>
                <a:lnTo>
                  <a:pt x="0" y="93345"/>
                </a:ln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7830" tIns="137830" rIns="137830" bIns="137830" spcCol="1270" anchor="ctr"/>
          <a:lstStyle/>
          <a:p>
            <a:pPr algn="ctr" defTabSz="1289050" fontAlgn="auto">
              <a:lnSpc>
                <a:spcPct val="90000"/>
              </a:lnSpc>
              <a:spcAft>
                <a:spcPct val="35000"/>
              </a:spcAft>
              <a:defRPr/>
            </a:pPr>
            <a:r>
              <a:rPr lang="en-US" sz="2900" dirty="0"/>
              <a:t>Encoding</a:t>
            </a:r>
          </a:p>
        </p:txBody>
      </p:sp>
      <p:grpSp>
        <p:nvGrpSpPr>
          <p:cNvPr id="2" name="Group 11"/>
          <p:cNvGrpSpPr>
            <a:grpSpLocks/>
          </p:cNvGrpSpPr>
          <p:nvPr/>
        </p:nvGrpSpPr>
        <p:grpSpPr bwMode="auto">
          <a:xfrm>
            <a:off x="1027113" y="3201988"/>
            <a:ext cx="1679575" cy="1341437"/>
            <a:chOff x="1026795" y="3201590"/>
            <a:chExt cx="1680209" cy="1341834"/>
          </a:xfrm>
        </p:grpSpPr>
        <p:sp>
          <p:nvSpPr>
            <p:cNvPr id="8" name="Freeform 7"/>
            <p:cNvSpPr/>
            <p:nvPr/>
          </p:nvSpPr>
          <p:spPr>
            <a:xfrm>
              <a:off x="1657270" y="3201590"/>
              <a:ext cx="419258" cy="349353"/>
            </a:xfrm>
            <a:custGeom>
              <a:avLst/>
              <a:gdLst>
                <a:gd name="connsiteX0" fmla="*/ 0 w 350043"/>
                <a:gd name="connsiteY0" fmla="*/ 84010 h 420052"/>
                <a:gd name="connsiteX1" fmla="*/ 175022 w 350043"/>
                <a:gd name="connsiteY1" fmla="*/ 84010 h 420052"/>
                <a:gd name="connsiteX2" fmla="*/ 175022 w 350043"/>
                <a:gd name="connsiteY2" fmla="*/ 0 h 420052"/>
                <a:gd name="connsiteX3" fmla="*/ 350043 w 350043"/>
                <a:gd name="connsiteY3" fmla="*/ 210026 h 420052"/>
                <a:gd name="connsiteX4" fmla="*/ 175022 w 350043"/>
                <a:gd name="connsiteY4" fmla="*/ 420052 h 420052"/>
                <a:gd name="connsiteX5" fmla="*/ 175022 w 350043"/>
                <a:gd name="connsiteY5" fmla="*/ 336042 h 420052"/>
                <a:gd name="connsiteX6" fmla="*/ 0 w 350043"/>
                <a:gd name="connsiteY6" fmla="*/ 336042 h 420052"/>
                <a:gd name="connsiteX7" fmla="*/ 0 w 350043"/>
                <a:gd name="connsiteY7" fmla="*/ 84010 h 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3" h="420052">
                  <a:moveTo>
                    <a:pt x="280034" y="1"/>
                  </a:moveTo>
                  <a:lnTo>
                    <a:pt x="280034" y="210027"/>
                  </a:lnTo>
                  <a:lnTo>
                    <a:pt x="350043" y="210027"/>
                  </a:lnTo>
                  <a:lnTo>
                    <a:pt x="175022" y="420051"/>
                  </a:lnTo>
                  <a:lnTo>
                    <a:pt x="0" y="210027"/>
                  </a:lnTo>
                  <a:lnTo>
                    <a:pt x="70009" y="210027"/>
                  </a:lnTo>
                  <a:lnTo>
                    <a:pt x="70009" y="1"/>
                  </a:lnTo>
                  <a:lnTo>
                    <a:pt x="280034"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84011" tIns="1" rIns="84010" bIns="105013" spcCol="1270" anchor="ctr"/>
            <a:lstStyle/>
            <a:p>
              <a:pPr algn="ctr" defTabSz="755650" fontAlgn="auto">
                <a:lnSpc>
                  <a:spcPct val="90000"/>
                </a:lnSpc>
                <a:spcAft>
                  <a:spcPct val="35000"/>
                </a:spcAft>
                <a:defRPr/>
              </a:pPr>
              <a:endParaRPr lang="en-US" sz="1700" dirty="0"/>
            </a:p>
          </p:txBody>
        </p:sp>
        <p:sp>
          <p:nvSpPr>
            <p:cNvPr id="9" name="Freeform 8"/>
            <p:cNvSpPr/>
            <p:nvPr/>
          </p:nvSpPr>
          <p:spPr>
            <a:xfrm>
              <a:off x="1026795" y="3609698"/>
              <a:ext cx="1680209" cy="933726"/>
            </a:xfrm>
            <a:custGeom>
              <a:avLst/>
              <a:gdLst>
                <a:gd name="connsiteX0" fmla="*/ 0 w 1680209"/>
                <a:gd name="connsiteY0" fmla="*/ 93345 h 933449"/>
                <a:gd name="connsiteX1" fmla="*/ 93345 w 1680209"/>
                <a:gd name="connsiteY1" fmla="*/ 0 h 933449"/>
                <a:gd name="connsiteX2" fmla="*/ 1586864 w 1680209"/>
                <a:gd name="connsiteY2" fmla="*/ 0 h 933449"/>
                <a:gd name="connsiteX3" fmla="*/ 1680209 w 1680209"/>
                <a:gd name="connsiteY3" fmla="*/ 93345 h 933449"/>
                <a:gd name="connsiteX4" fmla="*/ 1680209 w 1680209"/>
                <a:gd name="connsiteY4" fmla="*/ 840104 h 933449"/>
                <a:gd name="connsiteX5" fmla="*/ 1586864 w 1680209"/>
                <a:gd name="connsiteY5" fmla="*/ 933449 h 933449"/>
                <a:gd name="connsiteX6" fmla="*/ 93345 w 1680209"/>
                <a:gd name="connsiteY6" fmla="*/ 933449 h 933449"/>
                <a:gd name="connsiteX7" fmla="*/ 0 w 1680209"/>
                <a:gd name="connsiteY7" fmla="*/ 840104 h 933449"/>
                <a:gd name="connsiteX8" fmla="*/ 0 w 1680209"/>
                <a:gd name="connsiteY8" fmla="*/ 93345 h 9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09" h="933449">
                  <a:moveTo>
                    <a:pt x="0" y="93345"/>
                  </a:moveTo>
                  <a:cubicBezTo>
                    <a:pt x="0" y="41792"/>
                    <a:pt x="41792" y="0"/>
                    <a:pt x="93345" y="0"/>
                  </a:cubicBezTo>
                  <a:lnTo>
                    <a:pt x="1586864" y="0"/>
                  </a:lnTo>
                  <a:cubicBezTo>
                    <a:pt x="1638417" y="0"/>
                    <a:pt x="1680209" y="41792"/>
                    <a:pt x="1680209" y="93345"/>
                  </a:cubicBezTo>
                  <a:lnTo>
                    <a:pt x="1680209" y="840104"/>
                  </a:lnTo>
                  <a:cubicBezTo>
                    <a:pt x="1680209" y="891657"/>
                    <a:pt x="1638417" y="933449"/>
                    <a:pt x="1586864" y="933449"/>
                  </a:cubicBezTo>
                  <a:lnTo>
                    <a:pt x="93345" y="933449"/>
                  </a:lnTo>
                  <a:cubicBezTo>
                    <a:pt x="41792" y="933449"/>
                    <a:pt x="0" y="891657"/>
                    <a:pt x="0" y="840104"/>
                  </a:cubicBezTo>
                  <a:lnTo>
                    <a:pt x="0" y="93345"/>
                  </a:ln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7830" tIns="137830" rIns="137830" bIns="137830" spcCol="1270" anchor="ctr"/>
            <a:lstStyle/>
            <a:p>
              <a:pPr algn="ctr" defTabSz="1289050" fontAlgn="auto">
                <a:lnSpc>
                  <a:spcPct val="90000"/>
                </a:lnSpc>
                <a:spcAft>
                  <a:spcPct val="35000"/>
                </a:spcAft>
                <a:defRPr/>
              </a:pPr>
              <a:r>
                <a:rPr lang="en-US" sz="2900" dirty="0"/>
                <a:t>Storage</a:t>
              </a:r>
            </a:p>
          </p:txBody>
        </p:sp>
      </p:grpSp>
      <p:grpSp>
        <p:nvGrpSpPr>
          <p:cNvPr id="3" name="Group 12"/>
          <p:cNvGrpSpPr>
            <a:grpSpLocks/>
          </p:cNvGrpSpPr>
          <p:nvPr/>
        </p:nvGrpSpPr>
        <p:grpSpPr bwMode="auto">
          <a:xfrm>
            <a:off x="1027113" y="4602163"/>
            <a:ext cx="1679575" cy="1341437"/>
            <a:chOff x="1026795" y="4601765"/>
            <a:chExt cx="1680209" cy="1341833"/>
          </a:xfrm>
        </p:grpSpPr>
        <p:sp>
          <p:nvSpPr>
            <p:cNvPr id="10" name="Freeform 9"/>
            <p:cNvSpPr/>
            <p:nvPr/>
          </p:nvSpPr>
          <p:spPr>
            <a:xfrm>
              <a:off x="1657270" y="4601765"/>
              <a:ext cx="419258" cy="349353"/>
            </a:xfrm>
            <a:custGeom>
              <a:avLst/>
              <a:gdLst>
                <a:gd name="connsiteX0" fmla="*/ 0 w 350043"/>
                <a:gd name="connsiteY0" fmla="*/ 84010 h 420052"/>
                <a:gd name="connsiteX1" fmla="*/ 175022 w 350043"/>
                <a:gd name="connsiteY1" fmla="*/ 84010 h 420052"/>
                <a:gd name="connsiteX2" fmla="*/ 175022 w 350043"/>
                <a:gd name="connsiteY2" fmla="*/ 0 h 420052"/>
                <a:gd name="connsiteX3" fmla="*/ 350043 w 350043"/>
                <a:gd name="connsiteY3" fmla="*/ 210026 h 420052"/>
                <a:gd name="connsiteX4" fmla="*/ 175022 w 350043"/>
                <a:gd name="connsiteY4" fmla="*/ 420052 h 420052"/>
                <a:gd name="connsiteX5" fmla="*/ 175022 w 350043"/>
                <a:gd name="connsiteY5" fmla="*/ 336042 h 420052"/>
                <a:gd name="connsiteX6" fmla="*/ 0 w 350043"/>
                <a:gd name="connsiteY6" fmla="*/ 336042 h 420052"/>
                <a:gd name="connsiteX7" fmla="*/ 0 w 350043"/>
                <a:gd name="connsiteY7" fmla="*/ 84010 h 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3" h="420052">
                  <a:moveTo>
                    <a:pt x="280034" y="1"/>
                  </a:moveTo>
                  <a:lnTo>
                    <a:pt x="280034" y="210027"/>
                  </a:lnTo>
                  <a:lnTo>
                    <a:pt x="350043" y="210027"/>
                  </a:lnTo>
                  <a:lnTo>
                    <a:pt x="175022" y="420051"/>
                  </a:lnTo>
                  <a:lnTo>
                    <a:pt x="0" y="210027"/>
                  </a:lnTo>
                  <a:lnTo>
                    <a:pt x="70009" y="210027"/>
                  </a:lnTo>
                  <a:lnTo>
                    <a:pt x="70009" y="1"/>
                  </a:lnTo>
                  <a:lnTo>
                    <a:pt x="280034"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84011" tIns="1" rIns="84010" bIns="105013" spcCol="1270" anchor="ctr"/>
            <a:lstStyle/>
            <a:p>
              <a:pPr algn="ctr" defTabSz="755650" fontAlgn="auto">
                <a:lnSpc>
                  <a:spcPct val="90000"/>
                </a:lnSpc>
                <a:spcAft>
                  <a:spcPct val="35000"/>
                </a:spcAft>
                <a:defRPr/>
              </a:pPr>
              <a:endParaRPr lang="en-US" sz="1700" dirty="0"/>
            </a:p>
          </p:txBody>
        </p:sp>
        <p:sp>
          <p:nvSpPr>
            <p:cNvPr id="11" name="Freeform 10"/>
            <p:cNvSpPr/>
            <p:nvPr/>
          </p:nvSpPr>
          <p:spPr>
            <a:xfrm>
              <a:off x="1026795" y="5009872"/>
              <a:ext cx="1680209" cy="933726"/>
            </a:xfrm>
            <a:custGeom>
              <a:avLst/>
              <a:gdLst>
                <a:gd name="connsiteX0" fmla="*/ 0 w 1680209"/>
                <a:gd name="connsiteY0" fmla="*/ 93345 h 933449"/>
                <a:gd name="connsiteX1" fmla="*/ 93345 w 1680209"/>
                <a:gd name="connsiteY1" fmla="*/ 0 h 933449"/>
                <a:gd name="connsiteX2" fmla="*/ 1586864 w 1680209"/>
                <a:gd name="connsiteY2" fmla="*/ 0 h 933449"/>
                <a:gd name="connsiteX3" fmla="*/ 1680209 w 1680209"/>
                <a:gd name="connsiteY3" fmla="*/ 93345 h 933449"/>
                <a:gd name="connsiteX4" fmla="*/ 1680209 w 1680209"/>
                <a:gd name="connsiteY4" fmla="*/ 840104 h 933449"/>
                <a:gd name="connsiteX5" fmla="*/ 1586864 w 1680209"/>
                <a:gd name="connsiteY5" fmla="*/ 933449 h 933449"/>
                <a:gd name="connsiteX6" fmla="*/ 93345 w 1680209"/>
                <a:gd name="connsiteY6" fmla="*/ 933449 h 933449"/>
                <a:gd name="connsiteX7" fmla="*/ 0 w 1680209"/>
                <a:gd name="connsiteY7" fmla="*/ 840104 h 933449"/>
                <a:gd name="connsiteX8" fmla="*/ 0 w 1680209"/>
                <a:gd name="connsiteY8" fmla="*/ 93345 h 9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09" h="933449">
                  <a:moveTo>
                    <a:pt x="0" y="93345"/>
                  </a:moveTo>
                  <a:cubicBezTo>
                    <a:pt x="0" y="41792"/>
                    <a:pt x="41792" y="0"/>
                    <a:pt x="93345" y="0"/>
                  </a:cubicBezTo>
                  <a:lnTo>
                    <a:pt x="1586864" y="0"/>
                  </a:lnTo>
                  <a:cubicBezTo>
                    <a:pt x="1638417" y="0"/>
                    <a:pt x="1680209" y="41792"/>
                    <a:pt x="1680209" y="93345"/>
                  </a:cubicBezTo>
                  <a:lnTo>
                    <a:pt x="1680209" y="840104"/>
                  </a:lnTo>
                  <a:cubicBezTo>
                    <a:pt x="1680209" y="891657"/>
                    <a:pt x="1638417" y="933449"/>
                    <a:pt x="1586864" y="933449"/>
                  </a:cubicBezTo>
                  <a:lnTo>
                    <a:pt x="93345" y="933449"/>
                  </a:lnTo>
                  <a:cubicBezTo>
                    <a:pt x="41792" y="933449"/>
                    <a:pt x="0" y="891657"/>
                    <a:pt x="0" y="840104"/>
                  </a:cubicBezTo>
                  <a:lnTo>
                    <a:pt x="0" y="93345"/>
                  </a:lnTo>
                  <a:close/>
                </a:path>
              </a:pathLst>
            </a:custGeom>
            <a:solidFill>
              <a:srgbClr val="444E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37830" tIns="137830" rIns="137830" bIns="137830" spcCol="1270" anchor="ctr"/>
            <a:lstStyle/>
            <a:p>
              <a:pPr algn="ctr" defTabSz="1289050" fontAlgn="auto">
                <a:lnSpc>
                  <a:spcPct val="90000"/>
                </a:lnSpc>
                <a:spcAft>
                  <a:spcPct val="35000"/>
                </a:spcAft>
                <a:defRPr/>
              </a:pPr>
              <a:r>
                <a:rPr lang="en-US" sz="2900" dirty="0"/>
                <a:t>Retrieval</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ea typeface="ＭＳ Ｐゴシック" pitchFamily="-1" charset="-128"/>
              </a:rPr>
              <a:t>Memory Storage:</a:t>
            </a:r>
            <a:br>
              <a:rPr lang="en-US" b="1" smtClean="0">
                <a:solidFill>
                  <a:srgbClr val="F8F6E3"/>
                </a:solidFill>
                <a:ea typeface="ＭＳ Ｐゴシック" pitchFamily="-1" charset="-128"/>
              </a:rPr>
            </a:br>
            <a:r>
              <a:rPr lang="en-US" b="1" smtClean="0">
                <a:solidFill>
                  <a:srgbClr val="F8F6E3"/>
                </a:solidFill>
                <a:ea typeface="ＭＳ Ｐゴシック" pitchFamily="-1" charset="-128"/>
              </a:rPr>
              <a:t>Capacity and Location</a:t>
            </a:r>
          </a:p>
        </p:txBody>
      </p:sp>
      <p:sp>
        <p:nvSpPr>
          <p:cNvPr id="3" name="Content Placeholder 2"/>
          <p:cNvSpPr>
            <a:spLocks noGrp="1"/>
          </p:cNvSpPr>
          <p:nvPr>
            <p:ph sz="half" idx="1"/>
          </p:nvPr>
        </p:nvSpPr>
        <p:spPr>
          <a:xfrm>
            <a:off x="188913" y="1211263"/>
            <a:ext cx="4881562" cy="4953000"/>
          </a:xfrm>
        </p:spPr>
        <p:txBody>
          <a:bodyPr/>
          <a:lstStyle/>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The brain is NOT like a hard drive. Memories are NOT in isolated files, but are in overlapping neural networks. </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The brain’s long-term memory storage does not get full; it gets more elaborately rewired and interconnected.</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Parts of each memory can be distributed throughout the brain. </a:t>
            </a:r>
          </a:p>
          <a:p>
            <a:pPr marL="400050" lvl="1" indent="0" eaLnBrk="1" hangingPunct="1">
              <a:lnSpc>
                <a:spcPts val="2400"/>
              </a:lnSpc>
              <a:spcBef>
                <a:spcPct val="0"/>
              </a:spcBef>
              <a:spcAft>
                <a:spcPts val="600"/>
              </a:spcAft>
              <a:buFont typeface="Arial" charset="0"/>
              <a:buNone/>
            </a:pPr>
            <a:r>
              <a:rPr lang="en-US" sz="2600" smtClean="0">
                <a:ea typeface="ＭＳ Ｐゴシック" pitchFamily="-1" charset="-128"/>
                <a:sym typeface="Wingdings" pitchFamily="-1" charset="2"/>
              </a:rPr>
              <a:t> </a:t>
            </a:r>
            <a:r>
              <a:rPr lang="en-US" sz="2600" smtClean="0">
                <a:ea typeface="ＭＳ Ｐゴシック" pitchFamily="-1" charset="-128"/>
              </a:rPr>
              <a:t>Memory of a particular ‘kitchen table’ may be a linkage among networks for ‘kitchen,’ ‘meal,’ ‘wooden,’ ‘home,’ ‘legs,’ and ‘sit.’</a:t>
            </a:r>
          </a:p>
        </p:txBody>
      </p:sp>
      <p:sp>
        <p:nvSpPr>
          <p:cNvPr id="4" name="Content Placeholder 3"/>
          <p:cNvSpPr>
            <a:spLocks noGrp="1"/>
          </p:cNvSpPr>
          <p:nvPr>
            <p:ph sz="half" idx="2"/>
          </p:nvPr>
        </p:nvSpPr>
        <p:spPr>
          <a:xfrm>
            <a:off x="5532438" y="3711575"/>
            <a:ext cx="3224212" cy="2935288"/>
          </a:xfrm>
          <a:prstGeom prst="roundRect">
            <a:avLst>
              <a:gd name="adj" fmla="val 16667"/>
            </a:avLst>
          </a:prstGeom>
          <a:solidFill>
            <a:srgbClr val="F36F21"/>
          </a:solidFill>
        </p:spPr>
        <p:txBody>
          <a:bodyPr/>
          <a:lstStyle/>
          <a:p>
            <a:pPr marL="0" indent="0" eaLnBrk="1" hangingPunct="1">
              <a:lnSpc>
                <a:spcPts val="2400"/>
              </a:lnSpc>
              <a:spcBef>
                <a:spcPts val="1200"/>
              </a:spcBef>
              <a:buFont typeface="Arial" charset="0"/>
              <a:buNone/>
            </a:pPr>
            <a:r>
              <a:rPr lang="en-US" sz="2400" smtClean="0">
                <a:solidFill>
                  <a:srgbClr val="F8F6E3"/>
                </a:solidFill>
                <a:ea typeface="ＭＳ Ｐゴシック" pitchFamily="-1" charset="-128"/>
              </a:rPr>
              <a:t>Karl Lashley (1890-1958) showed that rats who had learned a maze retained parts of that memory, even when various small parts of their brain were removed.</a:t>
            </a:r>
          </a:p>
        </p:txBody>
      </p:sp>
      <p:pic>
        <p:nvPicPr>
          <p:cNvPr id="7170" name="Picture 2" descr="E:\Business Impressions PhotoDisc Vol 44\SS44088.JPG"/>
          <p:cNvPicPr>
            <a:picLocks noChangeAspect="1" noChangeArrowheads="1"/>
          </p:cNvPicPr>
          <p:nvPr/>
        </p:nvPicPr>
        <p:blipFill>
          <a:blip r:embed="rId3" cstate="print"/>
          <a:srcRect/>
          <a:stretch>
            <a:fillRect/>
          </a:stretch>
        </p:blipFill>
        <p:spPr bwMode="auto">
          <a:xfrm>
            <a:off x="5414963" y="768350"/>
            <a:ext cx="3452812" cy="2706688"/>
          </a:xfrm>
          <a:prstGeom prst="rect">
            <a:avLst/>
          </a:prstGeom>
          <a:noFill/>
          <a:ln w="9525">
            <a:noFill/>
            <a:miter lim="800000"/>
            <a:headEnd/>
            <a:tailEnd/>
          </a:ln>
          <a:effectLst>
            <a:outerShdw dist="139700" dir="2700000" algn="tl" rotWithShape="0">
              <a:srgbClr val="333333">
                <a:alpha val="64998"/>
              </a:srgbClr>
            </a:outerShdw>
          </a:effectLst>
        </p:spPr>
      </p:pic>
      <p:cxnSp>
        <p:nvCxnSpPr>
          <p:cNvPr id="6" name="Straight Connector 5"/>
          <p:cNvCxnSpPr/>
          <p:nvPr/>
        </p:nvCxnSpPr>
        <p:spPr>
          <a:xfrm>
            <a:off x="5613400" y="903288"/>
            <a:ext cx="3055938" cy="2419350"/>
          </a:xfrm>
          <a:prstGeom prst="line">
            <a:avLst/>
          </a:prstGeom>
          <a:ln w="139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532438" y="903288"/>
            <a:ext cx="3136900" cy="2571750"/>
          </a:xfrm>
          <a:prstGeom prst="line">
            <a:avLst/>
          </a:prstGeom>
          <a:ln w="1397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944563"/>
          </a:xfrm>
          <a:solidFill>
            <a:srgbClr val="AA7A2B"/>
          </a:solidFill>
        </p:spPr>
        <p:txBody>
          <a:bodyPr lIns="274320"/>
          <a:lstStyle/>
          <a:p>
            <a:pPr algn="l" eaLnBrk="1" hangingPunct="1">
              <a:lnSpc>
                <a:spcPts val="4200"/>
              </a:lnSpc>
            </a:pPr>
            <a:r>
              <a:rPr lang="en-US" b="1" smtClean="0">
                <a:solidFill>
                  <a:srgbClr val="F8F6E3"/>
                </a:solidFill>
                <a:ea typeface="ＭＳ Ｐゴシック" pitchFamily="-1" charset="-128"/>
              </a:rPr>
              <a:t>Memory Processing in The Brain </a:t>
            </a:r>
          </a:p>
        </p:txBody>
      </p:sp>
      <p:sp>
        <p:nvSpPr>
          <p:cNvPr id="3" name="Content Placeholder 2"/>
          <p:cNvSpPr>
            <a:spLocks noGrp="1"/>
          </p:cNvSpPr>
          <p:nvPr>
            <p:ph idx="1"/>
          </p:nvPr>
        </p:nvSpPr>
        <p:spPr>
          <a:xfrm>
            <a:off x="457200" y="1336675"/>
            <a:ext cx="8229600" cy="4789488"/>
          </a:xfrm>
        </p:spPr>
        <p:txBody>
          <a:bodyPr/>
          <a:lstStyle/>
          <a:p>
            <a:pPr marL="0" indent="0" eaLnBrk="1" hangingPunct="1">
              <a:lnSpc>
                <a:spcPts val="2800"/>
              </a:lnSpc>
              <a:spcBef>
                <a:spcPct val="0"/>
              </a:spcBef>
              <a:spcAft>
                <a:spcPts val="600"/>
              </a:spcAft>
              <a:buFont typeface="Arial" charset="0"/>
              <a:buNone/>
            </a:pPr>
            <a:r>
              <a:rPr lang="en-US" sz="2800" i="1" dirty="0" smtClean="0">
                <a:ea typeface="ＭＳ Ｐゴシック" pitchFamily="-1" charset="-128"/>
              </a:rPr>
              <a:t>If memory is stored throughout the brain, how does it get in there, and how do we retrieve it and use it?</a:t>
            </a:r>
          </a:p>
          <a:p>
            <a:pPr marL="0" indent="0" eaLnBrk="1" hangingPunct="1">
              <a:lnSpc>
                <a:spcPts val="2800"/>
              </a:lnSpc>
              <a:spcBef>
                <a:spcPct val="0"/>
              </a:spcBef>
              <a:spcAft>
                <a:spcPts val="600"/>
              </a:spcAft>
              <a:buFont typeface="Arial" charset="0"/>
              <a:buNone/>
            </a:pPr>
            <a:endParaRPr lang="en-US" sz="2800" i="1" dirty="0" smtClean="0">
              <a:ea typeface="ＭＳ Ｐゴシック" pitchFamily="-1" charset="-128"/>
            </a:endParaRPr>
          </a:p>
          <a:p>
            <a:pPr marL="0" indent="0" eaLnBrk="1" hangingPunct="1">
              <a:lnSpc>
                <a:spcPts val="2800"/>
              </a:lnSpc>
              <a:spcBef>
                <a:spcPct val="0"/>
              </a:spcBef>
              <a:spcAft>
                <a:spcPts val="600"/>
              </a:spcAft>
              <a:buFont typeface="Wingdings" pitchFamily="-1" charset="2"/>
              <a:buChar char="§"/>
            </a:pPr>
            <a:r>
              <a:rPr lang="en-US" sz="2800" dirty="0" smtClean="0">
                <a:ea typeface="ＭＳ Ｐゴシック" pitchFamily="-1" charset="-128"/>
              </a:rPr>
              <a:t>There are different storage and retrieval/activation systems in the brain for </a:t>
            </a:r>
            <a:r>
              <a:rPr lang="en-US" sz="2800" b="1" dirty="0" smtClean="0">
                <a:ea typeface="ＭＳ Ｐゴシック" pitchFamily="-1" charset="-128"/>
              </a:rPr>
              <a:t>explicit</a:t>
            </a:r>
            <a:r>
              <a:rPr lang="en-US" sz="2800" dirty="0" smtClean="0">
                <a:ea typeface="ＭＳ Ｐゴシック" pitchFamily="-1" charset="-128"/>
              </a:rPr>
              <a:t>/ declarative memory and for </a:t>
            </a:r>
            <a:r>
              <a:rPr lang="en-US" sz="2800" b="1" dirty="0" smtClean="0">
                <a:ea typeface="ＭＳ Ｐゴシック" pitchFamily="-1" charset="-128"/>
              </a:rPr>
              <a:t>implicit</a:t>
            </a:r>
            <a:r>
              <a:rPr lang="en-US" sz="2800" dirty="0" smtClean="0">
                <a:ea typeface="ＭＳ Ｐゴシック" pitchFamily="-1" charset="-128"/>
              </a:rPr>
              <a:t>/ procedural memory.</a:t>
            </a:r>
          </a:p>
          <a:p>
            <a:pPr marL="0" indent="0" eaLnBrk="1" hangingPunct="1">
              <a:lnSpc>
                <a:spcPts val="2800"/>
              </a:lnSpc>
              <a:spcBef>
                <a:spcPct val="0"/>
              </a:spcBef>
              <a:spcAft>
                <a:spcPts val="600"/>
              </a:spcAft>
              <a:buFont typeface="Wingdings" pitchFamily="-1" charset="2"/>
              <a:buChar char="§"/>
            </a:pPr>
            <a:r>
              <a:rPr lang="en-US" sz="2800" dirty="0" smtClean="0">
                <a:ea typeface="ＭＳ Ｐゴシック" pitchFamily="-1" charset="-128"/>
              </a:rPr>
              <a:t>When emotions become involved, yet another part of the brain can mark/flag some memories for quicker retrieval.</a:t>
            </a:r>
          </a:p>
          <a:p>
            <a:pPr marL="0" indent="0" eaLnBrk="1" hangingPunct="1">
              <a:lnSpc>
                <a:spcPts val="2800"/>
              </a:lnSpc>
              <a:spcBef>
                <a:spcPct val="0"/>
              </a:spcBef>
              <a:spcAft>
                <a:spcPts val="600"/>
              </a:spcAft>
              <a:buFont typeface="Wingdings" pitchFamily="-1" charset="2"/>
              <a:buChar char="§"/>
            </a:pPr>
            <a:r>
              <a:rPr lang="en-US" sz="2800" dirty="0" smtClean="0">
                <a:ea typeface="ＭＳ Ｐゴシック" pitchFamily="-1" charset="-128"/>
              </a:rPr>
              <a:t>The storage occurs by changing how neurons link to each other in order to make some well-used neural networks of neurons easier to activate together.</a:t>
            </a:r>
          </a:p>
          <a:p>
            <a:pPr marL="0" indent="0" eaLnBrk="1" hangingPunct="1">
              <a:lnSpc>
                <a:spcPts val="2800"/>
              </a:lnSpc>
              <a:spcBef>
                <a:spcPct val="0"/>
              </a:spcBef>
              <a:spcAft>
                <a:spcPts val="600"/>
              </a:spcAft>
              <a:buFont typeface="Wingdings" pitchFamily="-1" charset="2"/>
              <a:buChar char="§"/>
            </a:pPr>
            <a:endParaRPr lang="en-US" sz="2800" dirty="0" smtClean="0">
              <a:ea typeface="ＭＳ Ｐゴシック" pitchFamily="-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944563"/>
          </a:xfrm>
          <a:solidFill>
            <a:srgbClr val="A0366C"/>
          </a:solidFill>
        </p:spPr>
        <p:txBody>
          <a:bodyPr lIns="274320"/>
          <a:lstStyle/>
          <a:p>
            <a:pPr algn="l" eaLnBrk="1" hangingPunct="1">
              <a:lnSpc>
                <a:spcPts val="4200"/>
              </a:lnSpc>
            </a:pPr>
            <a:r>
              <a:rPr lang="en-US" b="1" smtClean="0">
                <a:solidFill>
                  <a:srgbClr val="F8F6E3"/>
                </a:solidFill>
                <a:ea typeface="ＭＳ Ｐゴシック" pitchFamily="-1" charset="-128"/>
              </a:rPr>
              <a:t>Explicit Memory Processing</a:t>
            </a:r>
          </a:p>
        </p:txBody>
      </p:sp>
      <p:sp>
        <p:nvSpPr>
          <p:cNvPr id="3" name="Content Placeholder 2"/>
          <p:cNvSpPr>
            <a:spLocks noGrp="1"/>
          </p:cNvSpPr>
          <p:nvPr>
            <p:ph idx="1"/>
          </p:nvPr>
        </p:nvSpPr>
        <p:spPr>
          <a:xfrm>
            <a:off x="160338" y="3006725"/>
            <a:ext cx="6172200" cy="3746500"/>
          </a:xfrm>
        </p:spPr>
        <p:txBody>
          <a:bodyPr/>
          <a:lstStyle/>
          <a:p>
            <a:pPr eaLnBrk="1" hangingPunct="1">
              <a:lnSpc>
                <a:spcPts val="2600"/>
              </a:lnSpc>
              <a:buFont typeface="Wingdings" pitchFamily="-1" charset="2"/>
              <a:buChar char="§"/>
            </a:pPr>
            <a:r>
              <a:rPr lang="en-US" sz="2600" b="1" smtClean="0">
                <a:ea typeface="ＭＳ Ｐゴシック" pitchFamily="-1" charset="-128"/>
              </a:rPr>
              <a:t>Retrieval and use</a:t>
            </a:r>
            <a:r>
              <a:rPr lang="en-US" sz="2600" smtClean="0">
                <a:ea typeface="ＭＳ Ｐゴシック" pitchFamily="-1" charset="-128"/>
              </a:rPr>
              <a:t> of explicit memories, which is in part a working memory or executive function, is directed by the frontal lobes. </a:t>
            </a:r>
          </a:p>
          <a:p>
            <a:pPr eaLnBrk="1" hangingPunct="1">
              <a:lnSpc>
                <a:spcPts val="2600"/>
              </a:lnSpc>
              <a:buFont typeface="Wingdings" pitchFamily="-1" charset="2"/>
              <a:buChar char="§"/>
            </a:pPr>
            <a:r>
              <a:rPr lang="en-US" sz="2600" b="1" smtClean="0">
                <a:ea typeface="ＭＳ Ｐゴシック" pitchFamily="-1" charset="-128"/>
              </a:rPr>
              <a:t>Encoding and storage</a:t>
            </a:r>
            <a:r>
              <a:rPr lang="en-US" sz="2600" smtClean="0">
                <a:ea typeface="ＭＳ Ｐゴシック" pitchFamily="-1" charset="-128"/>
              </a:rPr>
              <a:t> of explicit memories is facilitated by the hippocampus. Events and facts are held there for a couple of days before </a:t>
            </a:r>
            <a:r>
              <a:rPr lang="en-US" sz="2600" b="1" smtClean="0">
                <a:ea typeface="ＭＳ Ｐゴシック" pitchFamily="-1" charset="-128"/>
              </a:rPr>
              <a:t>consolidating</a:t>
            </a:r>
            <a:r>
              <a:rPr lang="en-US" sz="2600" smtClean="0">
                <a:ea typeface="ＭＳ Ｐゴシック" pitchFamily="-1" charset="-128"/>
              </a:rPr>
              <a:t>, </a:t>
            </a:r>
            <a:r>
              <a:rPr lang="en-US" sz="2600" i="1" smtClean="0">
                <a:ea typeface="ＭＳ Ｐゴシック" pitchFamily="-1" charset="-128"/>
              </a:rPr>
              <a:t>moving to other parts of the brain for long-term storage</a:t>
            </a:r>
            <a:r>
              <a:rPr lang="en-US" sz="2600" smtClean="0">
                <a:ea typeface="ＭＳ Ｐゴシック" pitchFamily="-1" charset="-128"/>
              </a:rPr>
              <a:t>. Much of this consolidation occurs during sleep.</a:t>
            </a:r>
          </a:p>
        </p:txBody>
      </p:sp>
      <p:pic>
        <p:nvPicPr>
          <p:cNvPr id="4" name="Picture 6" descr="MyersExp8e_fig_8_14.jpg"/>
          <p:cNvPicPr>
            <a:picLocks noChangeAspect="1"/>
          </p:cNvPicPr>
          <p:nvPr/>
        </p:nvPicPr>
        <p:blipFill>
          <a:blip r:embed="rId3" cstate="print"/>
          <a:srcRect l="16389" t="8601" r="18770" b="16129"/>
          <a:stretch>
            <a:fillRect/>
          </a:stretch>
        </p:blipFill>
        <p:spPr bwMode="auto">
          <a:xfrm>
            <a:off x="6110288" y="2117725"/>
            <a:ext cx="2895600" cy="2667000"/>
          </a:xfrm>
          <a:prstGeom prst="rect">
            <a:avLst/>
          </a:prstGeom>
          <a:noFill/>
          <a:ln w="9525">
            <a:noFill/>
            <a:miter lim="800000"/>
            <a:headEnd/>
            <a:tailEnd/>
          </a:ln>
          <a:effectLst>
            <a:outerShdw dist="139700" dir="2700000" algn="tl" rotWithShape="0">
              <a:srgbClr val="333333">
                <a:alpha val="64998"/>
              </a:srgbClr>
            </a:outerShdw>
          </a:effectLst>
        </p:spPr>
      </p:pic>
      <p:sp>
        <p:nvSpPr>
          <p:cNvPr id="5" name="Rounded Rectangle 4"/>
          <p:cNvSpPr>
            <a:spLocks noChangeArrowheads="1"/>
          </p:cNvSpPr>
          <p:nvPr/>
        </p:nvSpPr>
        <p:spPr bwMode="auto">
          <a:xfrm>
            <a:off x="474663" y="1050925"/>
            <a:ext cx="5149850" cy="1946275"/>
          </a:xfrm>
          <a:prstGeom prst="roundRect">
            <a:avLst>
              <a:gd name="adj" fmla="val 16667"/>
            </a:avLst>
          </a:prstGeom>
          <a:solidFill>
            <a:srgbClr val="F36F21"/>
          </a:solidFill>
          <a:ln w="9525">
            <a:noFill/>
            <a:round/>
            <a:headEnd/>
            <a:tailEnd/>
          </a:ln>
        </p:spPr>
        <p:txBody>
          <a:bodyPr>
            <a:spAutoFit/>
          </a:bodyPr>
          <a:lstStyle/>
          <a:p>
            <a:pPr>
              <a:lnSpc>
                <a:spcPts val="2600"/>
              </a:lnSpc>
              <a:spcBef>
                <a:spcPct val="20000"/>
              </a:spcBef>
            </a:pPr>
            <a:r>
              <a:rPr lang="en-US" sz="2600" b="1">
                <a:solidFill>
                  <a:srgbClr val="F8F6E3"/>
                </a:solidFill>
                <a:latin typeface="Calibri" pitchFamily="-1" charset="0"/>
              </a:rPr>
              <a:t>Explicit</a:t>
            </a:r>
            <a:r>
              <a:rPr lang="en-US" sz="2600">
                <a:solidFill>
                  <a:srgbClr val="F8F6E3"/>
                </a:solidFill>
                <a:latin typeface="Calibri" pitchFamily="-1" charset="0"/>
              </a:rPr>
              <a:t>/declarative memories include </a:t>
            </a:r>
            <a:r>
              <a:rPr lang="en-US" sz="2600" i="1">
                <a:solidFill>
                  <a:srgbClr val="F8F6E3"/>
                </a:solidFill>
                <a:latin typeface="Calibri" pitchFamily="-1" charset="0"/>
              </a:rPr>
              <a:t>facts, stories, and meanings of words </a:t>
            </a:r>
            <a:r>
              <a:rPr lang="en-US" sz="2600">
                <a:solidFill>
                  <a:srgbClr val="F8F6E3"/>
                </a:solidFill>
                <a:latin typeface="Calibri" pitchFamily="-1" charset="0"/>
              </a:rPr>
              <a:t>such as the first time riding a bike, or facts about types of bicycles.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sz="3200" b="1" smtClean="0">
                <a:solidFill>
                  <a:srgbClr val="F8F6E3"/>
                </a:solidFill>
                <a:ea typeface="ＭＳ Ｐゴシック" pitchFamily="-1" charset="-128"/>
              </a:rPr>
              <a:t>The Brain Stores Reactions and Skills</a:t>
            </a:r>
            <a:r>
              <a:rPr lang="en-US" b="1" smtClean="0">
                <a:solidFill>
                  <a:srgbClr val="F8F6E3"/>
                </a:solidFill>
                <a:ea typeface="ＭＳ Ｐゴシック" pitchFamily="-1" charset="-128"/>
              </a:rPr>
              <a:t/>
            </a:r>
            <a:br>
              <a:rPr lang="en-US" b="1" smtClean="0">
                <a:solidFill>
                  <a:srgbClr val="F8F6E3"/>
                </a:solidFill>
                <a:ea typeface="ＭＳ Ｐゴシック" pitchFamily="-1" charset="-128"/>
              </a:rPr>
            </a:br>
            <a:r>
              <a:rPr lang="en-US" b="1" smtClean="0">
                <a:solidFill>
                  <a:srgbClr val="F8F6E3"/>
                </a:solidFill>
                <a:ea typeface="ＭＳ Ｐゴシック" pitchFamily="-1" charset="-128"/>
              </a:rPr>
              <a:t>Implicit Memory Processing </a:t>
            </a:r>
          </a:p>
        </p:txBody>
      </p:sp>
      <p:sp>
        <p:nvSpPr>
          <p:cNvPr id="4" name="Rounded Rectangle 3"/>
          <p:cNvSpPr>
            <a:spLocks noChangeArrowheads="1"/>
          </p:cNvSpPr>
          <p:nvPr/>
        </p:nvSpPr>
        <p:spPr bwMode="auto">
          <a:xfrm>
            <a:off x="393700" y="1266825"/>
            <a:ext cx="3825875" cy="1576388"/>
          </a:xfrm>
          <a:prstGeom prst="roundRect">
            <a:avLst>
              <a:gd name="adj" fmla="val 16667"/>
            </a:avLst>
          </a:prstGeom>
          <a:solidFill>
            <a:srgbClr val="3AA082"/>
          </a:solidFill>
          <a:ln w="9525">
            <a:noFill/>
            <a:round/>
            <a:headEnd/>
            <a:tailEnd/>
          </a:ln>
        </p:spPr>
        <p:txBody>
          <a:bodyPr>
            <a:spAutoFit/>
          </a:bodyPr>
          <a:lstStyle/>
          <a:p>
            <a:pPr>
              <a:lnSpc>
                <a:spcPts val="2600"/>
              </a:lnSpc>
              <a:spcBef>
                <a:spcPct val="20000"/>
              </a:spcBef>
            </a:pPr>
            <a:r>
              <a:rPr lang="en-US" sz="2600" b="1">
                <a:solidFill>
                  <a:srgbClr val="F8F6E3"/>
                </a:solidFill>
                <a:latin typeface="Calibri" pitchFamily="-1" charset="0"/>
              </a:rPr>
              <a:t>Implicit </a:t>
            </a:r>
            <a:r>
              <a:rPr lang="en-US" sz="2600">
                <a:solidFill>
                  <a:srgbClr val="F8F6E3"/>
                </a:solidFill>
                <a:latin typeface="Calibri" pitchFamily="-1" charset="0"/>
              </a:rPr>
              <a:t>memories include skills, procedures, and conditioned associations.</a:t>
            </a:r>
            <a:endParaRPr lang="en-US" sz="2600" b="1">
              <a:solidFill>
                <a:srgbClr val="F8F6E3"/>
              </a:solidFill>
              <a:latin typeface="Calibri" pitchFamily="-1" charset="0"/>
            </a:endParaRPr>
          </a:p>
        </p:txBody>
      </p:sp>
      <p:pic>
        <p:nvPicPr>
          <p:cNvPr id="28676" name="Picture 2"/>
          <p:cNvPicPr>
            <a:picLocks noChangeAspect="1" noChangeArrowheads="1"/>
          </p:cNvPicPr>
          <p:nvPr/>
        </p:nvPicPr>
        <p:blipFill>
          <a:blip r:embed="rId3" cstate="print"/>
          <a:srcRect/>
          <a:stretch>
            <a:fillRect/>
          </a:stretch>
        </p:blipFill>
        <p:spPr bwMode="auto">
          <a:xfrm>
            <a:off x="4210050" y="1482725"/>
            <a:ext cx="4933950" cy="3424238"/>
          </a:xfrm>
          <a:prstGeom prst="rect">
            <a:avLst/>
          </a:prstGeom>
          <a:noFill/>
          <a:ln w="9525">
            <a:noFill/>
            <a:miter lim="800000"/>
            <a:headEnd/>
            <a:tailEnd/>
          </a:ln>
        </p:spPr>
      </p:pic>
      <p:sp>
        <p:nvSpPr>
          <p:cNvPr id="3" name="Content Placeholder 2"/>
          <p:cNvSpPr>
            <a:spLocks noGrp="1"/>
          </p:cNvSpPr>
          <p:nvPr>
            <p:ph sz="half" idx="1"/>
          </p:nvPr>
        </p:nvSpPr>
        <p:spPr>
          <a:xfrm>
            <a:off x="128588" y="2901950"/>
            <a:ext cx="4302125" cy="2982913"/>
          </a:xfrm>
        </p:spPr>
        <p:txBody>
          <a:bodyPr/>
          <a:lstStyle/>
          <a:p>
            <a:pPr eaLnBrk="1" hangingPunct="1">
              <a:lnSpc>
                <a:spcPts val="2600"/>
              </a:lnSpc>
              <a:spcBef>
                <a:spcPct val="0"/>
              </a:spcBef>
              <a:spcAft>
                <a:spcPts val="600"/>
              </a:spcAft>
              <a:buFont typeface="Wingdings" pitchFamily="-1" charset="2"/>
              <a:buChar char="§"/>
            </a:pPr>
            <a:r>
              <a:rPr lang="en-US" sz="2600" b="1" smtClean="0">
                <a:ea typeface="ＭＳ Ｐゴシック" pitchFamily="-1" charset="-128"/>
              </a:rPr>
              <a:t>The cerebellum</a:t>
            </a:r>
            <a:r>
              <a:rPr lang="en-US" sz="2600" smtClean="0">
                <a:ea typeface="ＭＳ Ｐゴシック" pitchFamily="-1" charset="-128"/>
              </a:rPr>
              <a:t> (“little brain”) forms and stores our conditioned responses. </a:t>
            </a:r>
            <a:r>
              <a:rPr lang="en-US" sz="2600" i="1" smtClean="0">
                <a:ea typeface="ＭＳ Ｐゴシック" pitchFamily="-1" charset="-128"/>
              </a:rPr>
              <a:t>We can store a phobic response even if we can’t recall how we acquired the fear</a:t>
            </a:r>
            <a:r>
              <a:rPr lang="en-US" sz="2600" smtClean="0">
                <a:ea typeface="ＭＳ Ｐゴシック" pitchFamily="-1" charset="-128"/>
              </a:rPr>
              <a:t>.</a:t>
            </a:r>
            <a:r>
              <a:rPr lang="en-US" sz="2600" b="1" smtClean="0">
                <a:ea typeface="ＭＳ Ｐゴシック" pitchFamily="-1" charset="-128"/>
              </a:rPr>
              <a:t> </a:t>
            </a:r>
          </a:p>
          <a:p>
            <a:pPr eaLnBrk="1" hangingPunct="1">
              <a:lnSpc>
                <a:spcPts val="2600"/>
              </a:lnSpc>
              <a:spcBef>
                <a:spcPct val="0"/>
              </a:spcBef>
              <a:spcAft>
                <a:spcPts val="600"/>
              </a:spcAft>
              <a:buFont typeface="Wingdings" pitchFamily="-1" charset="2"/>
              <a:buChar char="§"/>
            </a:pPr>
            <a:endParaRPr lang="en-US" sz="2600" smtClean="0">
              <a:ea typeface="ＭＳ Ｐゴシック" pitchFamily="-1" charset="-128"/>
            </a:endParaRPr>
          </a:p>
        </p:txBody>
      </p:sp>
      <p:sp>
        <p:nvSpPr>
          <p:cNvPr id="5" name="Rectangle 4"/>
          <p:cNvSpPr>
            <a:spLocks noChangeArrowheads="1"/>
          </p:cNvSpPr>
          <p:nvPr/>
        </p:nvSpPr>
        <p:spPr bwMode="auto">
          <a:xfrm>
            <a:off x="174625" y="5160963"/>
            <a:ext cx="8232775" cy="1425575"/>
          </a:xfrm>
          <a:prstGeom prst="rect">
            <a:avLst/>
          </a:prstGeom>
          <a:noFill/>
          <a:ln w="9525">
            <a:noFill/>
            <a:miter lim="800000"/>
            <a:headEnd/>
            <a:tailEnd/>
          </a:ln>
        </p:spPr>
        <p:txBody>
          <a:bodyPr>
            <a:spAutoFit/>
          </a:bodyPr>
          <a:lstStyle/>
          <a:p>
            <a:pPr marL="342900" indent="-342900">
              <a:lnSpc>
                <a:spcPts val="2600"/>
              </a:lnSpc>
              <a:spcAft>
                <a:spcPts val="600"/>
              </a:spcAft>
              <a:buFont typeface="Wingdings" pitchFamily="-1" charset="2"/>
              <a:buChar char="§"/>
            </a:pPr>
            <a:r>
              <a:rPr lang="en-US" sz="2600">
                <a:solidFill>
                  <a:srgbClr val="000000"/>
                </a:solidFill>
                <a:latin typeface="Calibri" pitchFamily="-1" charset="0"/>
              </a:rPr>
              <a:t>The </a:t>
            </a:r>
            <a:r>
              <a:rPr lang="en-US" sz="2600" b="1">
                <a:solidFill>
                  <a:srgbClr val="000000"/>
                </a:solidFill>
                <a:latin typeface="Calibri" pitchFamily="-1" charset="0"/>
              </a:rPr>
              <a:t>basal ganglia</a:t>
            </a:r>
            <a:r>
              <a:rPr lang="en-US" sz="2600">
                <a:solidFill>
                  <a:srgbClr val="000000"/>
                </a:solidFill>
                <a:latin typeface="Calibri" pitchFamily="-1" charset="0"/>
              </a:rPr>
              <a:t>, next to the thalamus, controls movement, and forms and stores procedural memory and motor skills. </a:t>
            </a:r>
            <a:r>
              <a:rPr lang="en-US" sz="2600" i="1">
                <a:solidFill>
                  <a:srgbClr val="000000"/>
                </a:solidFill>
                <a:latin typeface="Calibri" pitchFamily="-1" charset="0"/>
              </a:rPr>
              <a:t>We can learn to ride a bicycle even if we can’t recall having the lesson.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57150"/>
            <a:ext cx="9144000" cy="971550"/>
          </a:xfrm>
          <a:solidFill>
            <a:srgbClr val="A0366C"/>
          </a:solidFill>
        </p:spPr>
        <p:txBody>
          <a:bodyPr lIns="274320"/>
          <a:lstStyle/>
          <a:p>
            <a:pPr algn="l" eaLnBrk="1" hangingPunct="1">
              <a:lnSpc>
                <a:spcPts val="4200"/>
              </a:lnSpc>
            </a:pPr>
            <a:r>
              <a:rPr lang="en-US" b="1" smtClean="0">
                <a:solidFill>
                  <a:srgbClr val="F8F6E3"/>
                </a:solidFill>
                <a:ea typeface="ＭＳ Ｐゴシック" pitchFamily="-1" charset="-128"/>
              </a:rPr>
              <a:t>Emotions and Memory</a:t>
            </a:r>
          </a:p>
        </p:txBody>
      </p:sp>
      <p:sp>
        <p:nvSpPr>
          <p:cNvPr id="3" name="Content Placeholder 2"/>
          <p:cNvSpPr>
            <a:spLocks noGrp="1"/>
          </p:cNvSpPr>
          <p:nvPr>
            <p:ph sz="half" idx="1"/>
          </p:nvPr>
        </p:nvSpPr>
        <p:spPr>
          <a:xfrm>
            <a:off x="201613" y="1243013"/>
            <a:ext cx="4335462" cy="5257800"/>
          </a:xfrm>
        </p:spPr>
        <p:txBody>
          <a:bodyPr/>
          <a:lstStyle/>
          <a:p>
            <a:pPr eaLnBrk="1" hangingPunct="1">
              <a:lnSpc>
                <a:spcPts val="2600"/>
              </a:lnSpc>
              <a:buFont typeface="Wingdings" pitchFamily="-1" charset="2"/>
              <a:buChar char="§"/>
            </a:pPr>
            <a:r>
              <a:rPr lang="en-US" sz="2600" smtClean="0">
                <a:ea typeface="ＭＳ Ｐゴシック" pitchFamily="-1" charset="-128"/>
              </a:rPr>
              <a:t>Strong emotions, especially  stress, can strengthen memory formation.</a:t>
            </a:r>
          </a:p>
          <a:p>
            <a:pPr eaLnBrk="1" hangingPunct="1">
              <a:lnSpc>
                <a:spcPts val="2600"/>
              </a:lnSpc>
              <a:buFont typeface="Wingdings" pitchFamily="-1" charset="2"/>
              <a:buChar char="§"/>
            </a:pPr>
            <a:r>
              <a:rPr lang="en-US" sz="2600" b="1" smtClean="0">
                <a:ea typeface="ＭＳ Ｐゴシック" pitchFamily="-1" charset="-128"/>
              </a:rPr>
              <a:t>Flashbulb memories </a:t>
            </a:r>
            <a:r>
              <a:rPr lang="en-US" sz="2600" smtClean="0">
                <a:ea typeface="ＭＳ Ｐゴシック" pitchFamily="-1" charset="-128"/>
              </a:rPr>
              <a:t>refer to emotionally intense events that become “burned in” as a vivid-seeming memory.</a:t>
            </a:r>
          </a:p>
          <a:p>
            <a:pPr eaLnBrk="1" hangingPunct="1">
              <a:lnSpc>
                <a:spcPts val="2600"/>
              </a:lnSpc>
              <a:buFont typeface="Wingdings" pitchFamily="-1" charset="2"/>
              <a:buChar char="§"/>
            </a:pPr>
            <a:r>
              <a:rPr lang="en-US" sz="2600" smtClean="0">
                <a:ea typeface="ＭＳ Ｐゴシック" pitchFamily="-1" charset="-128"/>
              </a:rPr>
              <a:t>Note that flashbulb memories are not as accurate as they feel.</a:t>
            </a:r>
          </a:p>
          <a:p>
            <a:pPr eaLnBrk="1" hangingPunct="1">
              <a:lnSpc>
                <a:spcPts val="2600"/>
              </a:lnSpc>
              <a:buFont typeface="Wingdings" pitchFamily="-1" charset="2"/>
              <a:buChar char="§"/>
            </a:pPr>
            <a:r>
              <a:rPr lang="en-US" sz="2600" smtClean="0">
                <a:ea typeface="ＭＳ Ｐゴシック" pitchFamily="-1" charset="-128"/>
              </a:rPr>
              <a:t>Vividly storing information about dangers may have helped our ancestors survive.</a:t>
            </a:r>
          </a:p>
          <a:p>
            <a:pPr eaLnBrk="1" hangingPunct="1">
              <a:lnSpc>
                <a:spcPts val="2600"/>
              </a:lnSpc>
              <a:buFont typeface="Wingdings" pitchFamily="-1" charset="2"/>
              <a:buChar char="§"/>
            </a:pPr>
            <a:endParaRPr lang="en-US" sz="2600" smtClean="0">
              <a:ea typeface="ＭＳ Ｐゴシック" pitchFamily="-1" charset="-128"/>
            </a:endParaRPr>
          </a:p>
        </p:txBody>
      </p:sp>
      <p:pic>
        <p:nvPicPr>
          <p:cNvPr id="29700" name="Picture 4" descr="Temp-2.png"/>
          <p:cNvPicPr>
            <a:picLocks noChangeAspect="1"/>
          </p:cNvPicPr>
          <p:nvPr/>
        </p:nvPicPr>
        <p:blipFill>
          <a:blip r:embed="rId3" cstate="print"/>
          <a:srcRect l="70625" t="47778"/>
          <a:stretch>
            <a:fillRect/>
          </a:stretch>
        </p:blipFill>
        <p:spPr bwMode="auto">
          <a:xfrm>
            <a:off x="4664075" y="885825"/>
            <a:ext cx="4479925" cy="5972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8"/>
            <a:ext cx="6248400" cy="1143000"/>
          </a:xfrm>
        </p:spPr>
        <p:txBody>
          <a:bodyPr/>
          <a:lstStyle/>
          <a:p>
            <a:pPr eaLnBrk="1" hangingPunct="1">
              <a:lnSpc>
                <a:spcPts val="3600"/>
              </a:lnSpc>
            </a:pPr>
            <a:r>
              <a:rPr lang="en-US" sz="4000" b="1" smtClean="0">
                <a:solidFill>
                  <a:srgbClr val="A0366C"/>
                </a:solidFill>
                <a:ea typeface="ＭＳ Ｐゴシック" pitchFamily="-1" charset="-128"/>
              </a:rPr>
              <a:t>Emotions, Stress Hormones, </a:t>
            </a:r>
            <a:br>
              <a:rPr lang="en-US" sz="4000" b="1" smtClean="0">
                <a:solidFill>
                  <a:srgbClr val="A0366C"/>
                </a:solidFill>
                <a:ea typeface="ＭＳ Ｐゴシック" pitchFamily="-1" charset="-128"/>
              </a:rPr>
            </a:br>
            <a:r>
              <a:rPr lang="en-US" sz="4000" b="1" smtClean="0">
                <a:solidFill>
                  <a:srgbClr val="A0366C"/>
                </a:solidFill>
                <a:ea typeface="ＭＳ Ｐゴシック" pitchFamily="-1" charset="-128"/>
              </a:rPr>
              <a:t>the Amygdala, and Memory</a:t>
            </a:r>
          </a:p>
        </p:txBody>
      </p:sp>
      <p:sp>
        <p:nvSpPr>
          <p:cNvPr id="3" name="Content Placeholder 2"/>
          <p:cNvSpPr>
            <a:spLocks noGrp="1"/>
          </p:cNvSpPr>
          <p:nvPr>
            <p:ph sz="half" idx="1"/>
          </p:nvPr>
        </p:nvSpPr>
        <p:spPr>
          <a:xfrm>
            <a:off x="0" y="1704975"/>
            <a:ext cx="4821238" cy="5153025"/>
          </a:xfrm>
        </p:spPr>
        <p:txBody>
          <a:bodyPr/>
          <a:lstStyle/>
          <a:p>
            <a:pPr marL="0" indent="0" eaLnBrk="1" hangingPunct="1">
              <a:lnSpc>
                <a:spcPts val="2600"/>
              </a:lnSpc>
              <a:buFont typeface="Arial" charset="0"/>
              <a:buNone/>
            </a:pPr>
            <a:r>
              <a:rPr lang="en-US" sz="2600" smtClean="0">
                <a:ea typeface="ＭＳ Ｐゴシック" pitchFamily="-1" charset="-128"/>
              </a:rPr>
              <a:t>How does intense emotion cause the brain to form intense memories?</a:t>
            </a:r>
          </a:p>
          <a:p>
            <a:pPr marL="0" indent="0" eaLnBrk="1" hangingPunct="1">
              <a:lnSpc>
                <a:spcPts val="2600"/>
              </a:lnSpc>
              <a:buFont typeface="Calibri" pitchFamily="-1" charset="0"/>
              <a:buAutoNum type="arabicPeriod"/>
            </a:pPr>
            <a:r>
              <a:rPr lang="en-US" sz="2600" smtClean="0">
                <a:ea typeface="ＭＳ Ｐゴシック" pitchFamily="-1" charset="-128"/>
              </a:rPr>
              <a:t>Emotions can trigger a rise in stress hormones.</a:t>
            </a:r>
          </a:p>
          <a:p>
            <a:pPr marL="0" indent="0" eaLnBrk="1" hangingPunct="1">
              <a:lnSpc>
                <a:spcPts val="2600"/>
              </a:lnSpc>
              <a:buFont typeface="Calibri" pitchFamily="-1" charset="0"/>
              <a:buAutoNum type="arabicPeriod"/>
            </a:pPr>
            <a:r>
              <a:rPr lang="en-US" sz="2600" smtClean="0">
                <a:ea typeface="ＭＳ Ｐゴシック" pitchFamily="-1" charset="-128"/>
              </a:rPr>
              <a:t>These hormones trigger activity in the amygdala, located next to the memory-forming hippocampus.</a:t>
            </a:r>
          </a:p>
          <a:p>
            <a:pPr marL="0" indent="0" eaLnBrk="1" hangingPunct="1">
              <a:lnSpc>
                <a:spcPts val="2600"/>
              </a:lnSpc>
              <a:buFont typeface="Calibri" pitchFamily="-1" charset="0"/>
              <a:buAutoNum type="arabicPeriod"/>
            </a:pPr>
            <a:r>
              <a:rPr lang="en-US" sz="2600" smtClean="0">
                <a:ea typeface="ＭＳ Ｐゴシック" pitchFamily="-1" charset="-128"/>
              </a:rPr>
              <a:t>The amygdala increases memory-forming activity and engages the frontal lobes and basal ganglia to “tag” the memories as important.</a:t>
            </a:r>
          </a:p>
          <a:p>
            <a:pPr marL="0" indent="0" eaLnBrk="1" hangingPunct="1">
              <a:lnSpc>
                <a:spcPts val="2600"/>
              </a:lnSpc>
              <a:buFont typeface="Wingdings" pitchFamily="-1" charset="2"/>
              <a:buChar char="§"/>
            </a:pPr>
            <a:endParaRPr lang="en-US" sz="2600" smtClean="0">
              <a:ea typeface="ＭＳ Ｐゴシック" pitchFamily="-1" charset="-128"/>
            </a:endParaRPr>
          </a:p>
        </p:txBody>
      </p:sp>
      <p:sp>
        <p:nvSpPr>
          <p:cNvPr id="4" name="Content Placeholder 3"/>
          <p:cNvSpPr>
            <a:spLocks noGrp="1"/>
          </p:cNvSpPr>
          <p:nvPr>
            <p:ph sz="half" idx="2"/>
          </p:nvPr>
        </p:nvSpPr>
        <p:spPr>
          <a:xfrm>
            <a:off x="4765675" y="2276475"/>
            <a:ext cx="4275138" cy="4370388"/>
          </a:xfrm>
          <a:prstGeom prst="roundRect">
            <a:avLst>
              <a:gd name="adj" fmla="val 16667"/>
            </a:avLst>
          </a:prstGeom>
          <a:solidFill>
            <a:srgbClr val="3AA082"/>
          </a:solidFill>
        </p:spPr>
        <p:txBody>
          <a:bodyPr/>
          <a:lstStyle/>
          <a:p>
            <a:pPr marL="0" indent="0" eaLnBrk="1" hangingPunct="1">
              <a:lnSpc>
                <a:spcPts val="2600"/>
              </a:lnSpc>
              <a:buFont typeface="Arial" charset="0"/>
              <a:buNone/>
            </a:pPr>
            <a:r>
              <a:rPr lang="en-US" sz="2600" smtClean="0">
                <a:solidFill>
                  <a:srgbClr val="F8F6E3"/>
                </a:solidFill>
                <a:ea typeface="ＭＳ Ｐゴシック" pitchFamily="-1" charset="-128"/>
              </a:rPr>
              <a:t>As a result, the memories are stored with more sensory and emotional details. </a:t>
            </a:r>
          </a:p>
          <a:p>
            <a:pPr marL="0" indent="0" eaLnBrk="1" hangingPunct="1">
              <a:lnSpc>
                <a:spcPts val="2600"/>
              </a:lnSpc>
              <a:buFont typeface="Wingdings" pitchFamily="-1" charset="2"/>
              <a:buChar char="§"/>
            </a:pPr>
            <a:r>
              <a:rPr lang="en-US" sz="2600" smtClean="0">
                <a:solidFill>
                  <a:srgbClr val="F8F6E3"/>
                </a:solidFill>
                <a:ea typeface="ＭＳ Ｐゴシック" pitchFamily="-1" charset="-128"/>
              </a:rPr>
              <a:t>These details can trigger a rapid, unintended recall of the memory.</a:t>
            </a:r>
          </a:p>
          <a:p>
            <a:pPr marL="0" indent="0" eaLnBrk="1" hangingPunct="1">
              <a:lnSpc>
                <a:spcPts val="2600"/>
              </a:lnSpc>
              <a:buFont typeface="Wingdings" pitchFamily="-1" charset="2"/>
              <a:buChar char="§"/>
            </a:pPr>
            <a:r>
              <a:rPr lang="en-US" sz="2600" smtClean="0">
                <a:solidFill>
                  <a:srgbClr val="F8F6E3"/>
                </a:solidFill>
                <a:ea typeface="ＭＳ Ｐゴシック" pitchFamily="-1" charset="-128"/>
              </a:rPr>
              <a:t>Traumatized people can have intrusive recall that is so vivid that it feels like re-experiencing the event.</a:t>
            </a:r>
          </a:p>
        </p:txBody>
      </p:sp>
      <p:pic>
        <p:nvPicPr>
          <p:cNvPr id="30725" name="Picture 3" descr="amygdala.jpg"/>
          <p:cNvPicPr>
            <a:picLocks noChangeAspect="1"/>
          </p:cNvPicPr>
          <p:nvPr/>
        </p:nvPicPr>
        <p:blipFill>
          <a:blip r:embed="rId3" cstate="print"/>
          <a:srcRect t="13637"/>
          <a:stretch>
            <a:fillRect/>
          </a:stretch>
        </p:blipFill>
        <p:spPr bwMode="auto">
          <a:xfrm>
            <a:off x="6400800" y="0"/>
            <a:ext cx="2743200" cy="2198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bwMode="auto">
          <a:noFill/>
          <a:ln>
            <a:miter lim="800000"/>
            <a:headEnd/>
            <a:tailEnd/>
          </a:ln>
        </p:spPr>
        <p:txBody>
          <a:bodyPr/>
          <a:lstStyle/>
          <a:p>
            <a:fld id="{64089453-F029-4C6D-9596-2001E6291F43}" type="slidenum">
              <a:rPr lang="en-US" smtClean="0">
                <a:latin typeface="Times New Roman" pitchFamily="-1" charset="0"/>
              </a:rPr>
              <a:pPr/>
              <a:t>26</a:t>
            </a:fld>
            <a:endParaRPr lang="en-US" smtClean="0">
              <a:latin typeface="Times New Roman" pitchFamily="-1" charset="0"/>
            </a:endParaRPr>
          </a:p>
        </p:txBody>
      </p:sp>
      <p:sp>
        <p:nvSpPr>
          <p:cNvPr id="31747" name="Rectangle 2"/>
          <p:cNvSpPr>
            <a:spLocks noGrp="1" noChangeArrowheads="1"/>
          </p:cNvSpPr>
          <p:nvPr>
            <p:ph type="title"/>
          </p:nvPr>
        </p:nvSpPr>
        <p:spPr>
          <a:xfrm>
            <a:off x="671513" y="1"/>
            <a:ext cx="7772400" cy="914399"/>
          </a:xfrm>
        </p:spPr>
        <p:txBody>
          <a:bodyPr/>
          <a:lstStyle/>
          <a:p>
            <a:pPr eaLnBrk="1" hangingPunct="1"/>
            <a:r>
              <a:rPr lang="en-US" sz="4000" dirty="0" smtClean="0">
                <a:latin typeface="Palatino Linotype" pitchFamily="18" charset="0"/>
                <a:ea typeface="ＭＳ Ｐゴシック" pitchFamily="-1" charset="-128"/>
              </a:rPr>
              <a:t>Synaptic Changes</a:t>
            </a:r>
          </a:p>
        </p:txBody>
      </p:sp>
      <p:sp>
        <p:nvSpPr>
          <p:cNvPr id="31748" name="Rectangle 3"/>
          <p:cNvSpPr>
            <a:spLocks noGrp="1" noChangeArrowheads="1"/>
          </p:cNvSpPr>
          <p:nvPr>
            <p:ph type="body" sz="half" idx="1"/>
          </p:nvPr>
        </p:nvSpPr>
        <p:spPr>
          <a:xfrm>
            <a:off x="381000" y="1123950"/>
            <a:ext cx="4191000" cy="5467350"/>
          </a:xfrm>
        </p:spPr>
        <p:txBody>
          <a:bodyPr/>
          <a:lstStyle/>
          <a:p>
            <a:pPr marL="0" indent="0" eaLnBrk="1" hangingPunct="1">
              <a:buNone/>
            </a:pPr>
            <a:r>
              <a:rPr lang="en-US" altLang="en-US" sz="2800" dirty="0" smtClean="0">
                <a:solidFill>
                  <a:srgbClr val="0000FF"/>
                </a:solidFill>
                <a:latin typeface="Palatino Linotype" pitchFamily="18" charset="0"/>
                <a:ea typeface="ＭＳ Ｐゴシック" pitchFamily="-1" charset="-128"/>
              </a:rPr>
              <a:t>Long-Term </a:t>
            </a:r>
            <a:r>
              <a:rPr lang="en-US" altLang="en-US" sz="2800" dirty="0" err="1" smtClean="0">
                <a:solidFill>
                  <a:srgbClr val="0000FF"/>
                </a:solidFill>
                <a:latin typeface="Palatino Linotype" pitchFamily="18" charset="0"/>
                <a:ea typeface="ＭＳ Ｐゴシック" pitchFamily="-1" charset="-128"/>
              </a:rPr>
              <a:t>Potentiation</a:t>
            </a:r>
            <a:r>
              <a:rPr lang="en-US" altLang="en-US" sz="2800" dirty="0" smtClean="0">
                <a:solidFill>
                  <a:srgbClr val="0000FF"/>
                </a:solidFill>
                <a:latin typeface="Palatino Linotype" pitchFamily="18" charset="0"/>
                <a:ea typeface="ＭＳ Ｐゴシック" pitchFamily="-1" charset="-128"/>
              </a:rPr>
              <a:t> (LTP)</a:t>
            </a:r>
            <a:r>
              <a:rPr lang="en-US" altLang="en-US" sz="2800" dirty="0" smtClean="0">
                <a:solidFill>
                  <a:srgbClr val="6600CC"/>
                </a:solidFill>
                <a:latin typeface="Palatino Linotype" pitchFamily="18" charset="0"/>
                <a:ea typeface="ＭＳ Ｐゴシック" pitchFamily="-1" charset="-128"/>
              </a:rPr>
              <a:t> </a:t>
            </a:r>
            <a:r>
              <a:rPr lang="en-US" altLang="en-US" sz="2800" dirty="0" smtClean="0">
                <a:latin typeface="Palatino Linotype" pitchFamily="18" charset="0"/>
                <a:ea typeface="ＭＳ Ｐゴシック" pitchFamily="-1" charset="-128"/>
              </a:rPr>
              <a:t>refers to synaptic enhancement after learning (Lynch, 2002). </a:t>
            </a:r>
          </a:p>
          <a:p>
            <a:pPr marL="0" indent="0" eaLnBrk="1" hangingPunct="1">
              <a:buFont typeface="Wingdings" pitchFamily="-1" charset="2"/>
              <a:buNone/>
            </a:pPr>
            <a:endParaRPr lang="en-US" altLang="en-US" sz="2800" dirty="0" smtClean="0">
              <a:latin typeface="Palatino Linotype" pitchFamily="18" charset="0"/>
              <a:ea typeface="ＭＳ Ｐゴシック" pitchFamily="-1" charset="-128"/>
            </a:endParaRPr>
          </a:p>
          <a:p>
            <a:pPr marL="0" indent="0" eaLnBrk="1" hangingPunct="1">
              <a:buFont typeface="Wingdings" pitchFamily="-1" charset="2"/>
              <a:buNone/>
            </a:pPr>
            <a:r>
              <a:rPr lang="en-US" altLang="en-US" sz="2800" dirty="0" smtClean="0">
                <a:latin typeface="Palatino Linotype" pitchFamily="18" charset="0"/>
                <a:ea typeface="ＭＳ Ｐゴシック" pitchFamily="-1" charset="-128"/>
              </a:rPr>
              <a:t>An increase in neurotransmitter release or receptors on the receiving neuron indicates strengthening of synapses.</a:t>
            </a:r>
            <a:endParaRPr lang="en-US" sz="2800" dirty="0" smtClean="0">
              <a:latin typeface="Palatino Linotype" pitchFamily="18" charset="0"/>
              <a:ea typeface="ＭＳ Ｐゴシック" pitchFamily="-1" charset="-128"/>
            </a:endParaRPr>
          </a:p>
        </p:txBody>
      </p:sp>
      <p:pic>
        <p:nvPicPr>
          <p:cNvPr id="31749" name="Picture 4" descr="12673_MyersPsy8e_fig"/>
          <p:cNvPicPr>
            <a:picLocks noGrp="1" noChangeAspect="1" noChangeArrowheads="1"/>
          </p:cNvPicPr>
          <p:nvPr>
            <p:ph sz="half" idx="2"/>
          </p:nvPr>
        </p:nvPicPr>
        <p:blipFill>
          <a:blip r:embed="rId3" cstate="print"/>
          <a:srcRect/>
          <a:stretch>
            <a:fillRect/>
          </a:stretch>
        </p:blipFill>
        <p:spPr>
          <a:xfrm>
            <a:off x="4648200" y="888788"/>
            <a:ext cx="3962400" cy="5724738"/>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slide11_ratinmaze.jpg"/>
          <p:cNvPicPr>
            <a:picLocks noChangeAspect="1"/>
          </p:cNvPicPr>
          <p:nvPr/>
        </p:nvPicPr>
        <p:blipFill>
          <a:blip r:embed="rId3" cstate="print"/>
          <a:srcRect r="10533"/>
          <a:stretch>
            <a:fillRect/>
          </a:stretch>
        </p:blipFill>
        <p:spPr bwMode="auto">
          <a:xfrm>
            <a:off x="0" y="0"/>
            <a:ext cx="9144000" cy="6858000"/>
          </a:xfrm>
          <a:prstGeom prst="rect">
            <a:avLst/>
          </a:prstGeom>
          <a:noFill/>
          <a:ln w="9525">
            <a:noFill/>
            <a:miter lim="800000"/>
            <a:headEnd/>
            <a:tailEnd/>
          </a:ln>
        </p:spPr>
      </p:pic>
      <p:sp>
        <p:nvSpPr>
          <p:cNvPr id="32771" name="Title 1"/>
          <p:cNvSpPr>
            <a:spLocks noGrp="1"/>
          </p:cNvSpPr>
          <p:nvPr>
            <p:ph type="title"/>
          </p:nvPr>
        </p:nvSpPr>
        <p:spPr>
          <a:xfrm>
            <a:off x="457200" y="274638"/>
            <a:ext cx="8229600" cy="868362"/>
          </a:xfrm>
        </p:spPr>
        <p:txBody>
          <a:bodyPr/>
          <a:lstStyle/>
          <a:p>
            <a:pPr eaLnBrk="1" hangingPunct="1"/>
            <a:r>
              <a:rPr lang="en-US" sz="4000" b="1" smtClean="0">
                <a:solidFill>
                  <a:srgbClr val="F8F6E3"/>
                </a:solidFill>
                <a:ea typeface="ＭＳ Ｐゴシック" pitchFamily="-1" charset="-128"/>
              </a:rPr>
              <a:t>Messing with </a:t>
            </a:r>
            <a:r>
              <a:rPr lang="en-US" sz="4000" b="1" smtClean="0">
                <a:solidFill>
                  <a:srgbClr val="F36F21"/>
                </a:solidFill>
                <a:ea typeface="ＭＳ Ｐゴシック" pitchFamily="-1" charset="-128"/>
              </a:rPr>
              <a:t>L</a:t>
            </a:r>
            <a:r>
              <a:rPr lang="en-US" sz="4000" b="1" smtClean="0">
                <a:solidFill>
                  <a:srgbClr val="F8F6E3"/>
                </a:solidFill>
                <a:ea typeface="ＭＳ Ｐゴシック" pitchFamily="-1" charset="-128"/>
              </a:rPr>
              <a:t>ong-</a:t>
            </a:r>
            <a:r>
              <a:rPr lang="en-US" sz="4000" b="1" smtClean="0">
                <a:solidFill>
                  <a:srgbClr val="F36F21"/>
                </a:solidFill>
                <a:ea typeface="ＭＳ Ｐゴシック" pitchFamily="-1" charset="-128"/>
              </a:rPr>
              <a:t>T</a:t>
            </a:r>
            <a:r>
              <a:rPr lang="en-US" sz="4000" b="1" smtClean="0">
                <a:solidFill>
                  <a:srgbClr val="F8F6E3"/>
                </a:solidFill>
                <a:ea typeface="ＭＳ Ｐゴシック" pitchFamily="-1" charset="-128"/>
              </a:rPr>
              <a:t>erm</a:t>
            </a:r>
            <a:r>
              <a:rPr lang="en-US" sz="4000" b="1" smtClean="0">
                <a:ea typeface="ＭＳ Ｐゴシック" pitchFamily="-1" charset="-128"/>
              </a:rPr>
              <a:t> </a:t>
            </a:r>
            <a:r>
              <a:rPr lang="en-US" sz="4000" b="1" smtClean="0">
                <a:solidFill>
                  <a:srgbClr val="F36F21"/>
                </a:solidFill>
                <a:ea typeface="ＭＳ Ｐゴシック" pitchFamily="-1" charset="-128"/>
              </a:rPr>
              <a:t>P</a:t>
            </a:r>
            <a:r>
              <a:rPr lang="en-US" sz="4000" b="1" smtClean="0">
                <a:solidFill>
                  <a:srgbClr val="F8F6E3"/>
                </a:solidFill>
                <a:ea typeface="ＭＳ Ｐゴシック" pitchFamily="-1" charset="-128"/>
              </a:rPr>
              <a:t>otentiation</a:t>
            </a:r>
          </a:p>
        </p:txBody>
      </p:sp>
      <p:sp>
        <p:nvSpPr>
          <p:cNvPr id="3" name="Content Placeholder 2"/>
          <p:cNvSpPr>
            <a:spLocks noGrp="1"/>
          </p:cNvSpPr>
          <p:nvPr>
            <p:ph sz="half" idx="1"/>
          </p:nvPr>
        </p:nvSpPr>
        <p:spPr>
          <a:xfrm>
            <a:off x="3792538" y="1335088"/>
            <a:ext cx="5068887" cy="5076825"/>
          </a:xfrm>
          <a:solidFill>
            <a:srgbClr val="F8F6E3">
              <a:alpha val="79999"/>
            </a:srgbClr>
          </a:solidFill>
        </p:spPr>
        <p:txBody>
          <a:bodyPr/>
          <a:lstStyle/>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Chemicals and shocks that prevent long-term potentiation (LTP) can prevent learning and even erase recent learning.</a:t>
            </a:r>
          </a:p>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Preventing LTP keeps new memories from consolidating into long-term memories. For example, mice forget how to run a maze. </a:t>
            </a:r>
          </a:p>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Drugs that boost LTP help mice learn a maze more quickly and with fewer mistakes. </a:t>
            </a:r>
          </a:p>
          <a:p>
            <a:pPr eaLnBrk="1" hangingPunct="1">
              <a:lnSpc>
                <a:spcPts val="2800"/>
              </a:lnSpc>
              <a:spcBef>
                <a:spcPct val="0"/>
              </a:spcBef>
              <a:spcAft>
                <a:spcPts val="600"/>
              </a:spcAft>
              <a:buFont typeface="Wingdings" pitchFamily="-1" charset="2"/>
              <a:buChar char="§"/>
            </a:pPr>
            <a:endParaRPr lang="en-US" smtClean="0">
              <a:ea typeface="ＭＳ Ｐゴシック" pitchFamily="-1" charset="-128"/>
            </a:endParaRPr>
          </a:p>
          <a:p>
            <a:pPr eaLnBrk="1" hangingPunct="1">
              <a:lnSpc>
                <a:spcPts val="2800"/>
              </a:lnSpc>
              <a:spcBef>
                <a:spcPct val="0"/>
              </a:spcBef>
              <a:spcAft>
                <a:spcPts val="600"/>
              </a:spcAft>
              <a:buFont typeface="Wingdings" pitchFamily="-1" charset="2"/>
              <a:buChar char="§"/>
            </a:pPr>
            <a:endParaRPr lang="en-US" smtClean="0">
              <a:ea typeface="ＭＳ Ｐゴシック" pitchFamily="-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80988" y="274638"/>
            <a:ext cx="8529637" cy="944562"/>
          </a:xfrm>
        </p:spPr>
        <p:txBody>
          <a:bodyPr/>
          <a:lstStyle/>
          <a:p>
            <a:pPr eaLnBrk="1" hangingPunct="1"/>
            <a:r>
              <a:rPr lang="en-US" sz="4000" b="1" smtClean="0">
                <a:solidFill>
                  <a:srgbClr val="A0366C"/>
                </a:solidFill>
                <a:ea typeface="ＭＳ Ｐゴシック" pitchFamily="-1" charset="-128"/>
              </a:rPr>
              <a:t>Summary:</a:t>
            </a:r>
            <a:br>
              <a:rPr lang="en-US" sz="4000" b="1" smtClean="0">
                <a:solidFill>
                  <a:srgbClr val="A0366C"/>
                </a:solidFill>
                <a:ea typeface="ＭＳ Ｐゴシック" pitchFamily="-1" charset="-128"/>
              </a:rPr>
            </a:br>
            <a:r>
              <a:rPr lang="en-US" sz="4000" b="1" smtClean="0">
                <a:solidFill>
                  <a:srgbClr val="A0366C"/>
                </a:solidFill>
                <a:ea typeface="ＭＳ Ｐゴシック" pitchFamily="-1" charset="-128"/>
              </a:rPr>
              <a:t> Types of Memory Processing</a:t>
            </a:r>
          </a:p>
        </p:txBody>
      </p:sp>
      <p:sp>
        <p:nvSpPr>
          <p:cNvPr id="33795" name="Content Placeholder 2"/>
          <p:cNvSpPr>
            <a:spLocks noGrp="1"/>
          </p:cNvSpPr>
          <p:nvPr>
            <p:ph idx="1"/>
          </p:nvPr>
        </p:nvSpPr>
        <p:spPr>
          <a:xfrm>
            <a:off x="457200" y="1600200"/>
            <a:ext cx="8229600" cy="1143000"/>
          </a:xfrm>
        </p:spPr>
        <p:txBody>
          <a:bodyPr/>
          <a:lstStyle/>
          <a:p>
            <a:pPr eaLnBrk="1" hangingPunct="1"/>
            <a:endParaRPr lang="en-US" smtClean="0">
              <a:ea typeface="ＭＳ Ｐゴシック" pitchFamily="-1" charset="-128"/>
            </a:endParaRPr>
          </a:p>
        </p:txBody>
      </p:sp>
      <p:pic>
        <p:nvPicPr>
          <p:cNvPr id="33796" name="Picture 3"/>
          <p:cNvPicPr>
            <a:picLocks noChangeAspect="1" noChangeArrowheads="1"/>
          </p:cNvPicPr>
          <p:nvPr/>
        </p:nvPicPr>
        <p:blipFill>
          <a:blip r:embed="rId3" cstate="print"/>
          <a:srcRect/>
          <a:stretch>
            <a:fillRect/>
          </a:stretch>
        </p:blipFill>
        <p:spPr bwMode="auto">
          <a:xfrm>
            <a:off x="6350" y="1423988"/>
            <a:ext cx="9137650" cy="5095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892800" y="1247775"/>
            <a:ext cx="3251200" cy="5610225"/>
          </a:xfrm>
          <a:prstGeom prst="rect">
            <a:avLst/>
          </a:prstGeom>
          <a:solidFill>
            <a:srgbClr val="3AA082"/>
          </a:solidFill>
          <a:ln w="9525">
            <a:noFill/>
            <a:miter lim="800000"/>
            <a:headEnd/>
            <a:tailEnd/>
          </a:ln>
        </p:spPr>
        <p:txBody>
          <a:bodyPr anchor="ctr"/>
          <a:lstStyle/>
          <a:p>
            <a:pPr>
              <a:lnSpc>
                <a:spcPts val="2400"/>
              </a:lnSpc>
              <a:spcAft>
                <a:spcPts val="600"/>
              </a:spcAft>
            </a:pPr>
            <a:r>
              <a:rPr lang="en-US" sz="2600">
                <a:solidFill>
                  <a:srgbClr val="F8F6E3"/>
                </a:solidFill>
                <a:latin typeface="Calibri" pitchFamily="-1" charset="0"/>
              </a:rPr>
              <a:t>Lessons from each of these demonstrations: </a:t>
            </a:r>
          </a:p>
          <a:p>
            <a:pPr>
              <a:lnSpc>
                <a:spcPts val="2400"/>
              </a:lnSpc>
              <a:spcAft>
                <a:spcPts val="600"/>
              </a:spcAft>
              <a:buFont typeface="Calibri" pitchFamily="-1" charset="0"/>
              <a:buAutoNum type="arabicPeriod"/>
            </a:pPr>
            <a:r>
              <a:rPr lang="en-US" sz="2600">
                <a:solidFill>
                  <a:srgbClr val="F8F6E3"/>
                </a:solidFill>
                <a:latin typeface="Calibri" pitchFamily="-1" charset="0"/>
              </a:rPr>
              <a:t>our </a:t>
            </a:r>
            <a:r>
              <a:rPr lang="en-US" sz="2600" b="1">
                <a:solidFill>
                  <a:srgbClr val="F8F6E3"/>
                </a:solidFill>
                <a:latin typeface="Calibri" pitchFamily="-1" charset="0"/>
              </a:rPr>
              <a:t>storage</a:t>
            </a:r>
            <a:r>
              <a:rPr lang="en-US" sz="2600">
                <a:solidFill>
                  <a:srgbClr val="F8F6E3"/>
                </a:solidFill>
                <a:latin typeface="Calibri" pitchFamily="-1" charset="0"/>
              </a:rPr>
              <a:t> and </a:t>
            </a:r>
            <a:r>
              <a:rPr lang="en-US" sz="2600" b="1">
                <a:solidFill>
                  <a:srgbClr val="F8F6E3"/>
                </a:solidFill>
                <a:latin typeface="Calibri" pitchFamily="-1" charset="0"/>
              </a:rPr>
              <a:t>recall </a:t>
            </a:r>
            <a:r>
              <a:rPr lang="en-US" sz="2600">
                <a:solidFill>
                  <a:srgbClr val="F8F6E3"/>
                </a:solidFill>
                <a:latin typeface="Calibri" pitchFamily="-1" charset="0"/>
              </a:rPr>
              <a:t>capacity is virtually unlimited</a:t>
            </a:r>
          </a:p>
          <a:p>
            <a:pPr>
              <a:lnSpc>
                <a:spcPts val="2400"/>
              </a:lnSpc>
              <a:spcAft>
                <a:spcPts val="600"/>
              </a:spcAft>
              <a:buFont typeface="Calibri" pitchFamily="-1" charset="0"/>
              <a:buAutoNum type="arabicPeriod"/>
            </a:pPr>
            <a:r>
              <a:rPr lang="en-US" sz="2600">
                <a:solidFill>
                  <a:srgbClr val="F8F6E3"/>
                </a:solidFill>
                <a:latin typeface="Calibri" pitchFamily="-1" charset="0"/>
              </a:rPr>
              <a:t>our capacity for </a:t>
            </a:r>
            <a:r>
              <a:rPr lang="en-US" sz="2600" b="1">
                <a:solidFill>
                  <a:srgbClr val="F8F6E3"/>
                </a:solidFill>
                <a:latin typeface="Calibri" pitchFamily="-1" charset="0"/>
              </a:rPr>
              <a:t>recognition</a:t>
            </a:r>
            <a:r>
              <a:rPr lang="en-US" sz="2600">
                <a:solidFill>
                  <a:srgbClr val="F8F6E3"/>
                </a:solidFill>
                <a:latin typeface="Calibri" pitchFamily="-1" charset="0"/>
              </a:rPr>
              <a:t> is greater than our capacity for recall </a:t>
            </a:r>
          </a:p>
          <a:p>
            <a:pPr>
              <a:lnSpc>
                <a:spcPts val="2400"/>
              </a:lnSpc>
              <a:spcAft>
                <a:spcPts val="600"/>
              </a:spcAft>
              <a:buFont typeface="Calibri" pitchFamily="-1" charset="0"/>
              <a:buAutoNum type="arabicPeriod"/>
            </a:pPr>
            <a:r>
              <a:rPr lang="en-US" sz="2600" b="1">
                <a:solidFill>
                  <a:srgbClr val="F8F6E3"/>
                </a:solidFill>
                <a:latin typeface="Calibri" pitchFamily="-1" charset="0"/>
              </a:rPr>
              <a:t>relearning</a:t>
            </a:r>
            <a:r>
              <a:rPr lang="en-US" sz="2600">
                <a:solidFill>
                  <a:srgbClr val="F8F6E3"/>
                </a:solidFill>
                <a:latin typeface="Calibri" pitchFamily="-1" charset="0"/>
              </a:rPr>
              <a:t> can highlight that memories are there even if we can’t recall forming them</a:t>
            </a:r>
          </a:p>
        </p:txBody>
      </p:sp>
      <p:sp>
        <p:nvSpPr>
          <p:cNvPr id="34819" name="Title 1"/>
          <p:cNvSpPr>
            <a:spLocks noGrp="1"/>
          </p:cNvSpPr>
          <p:nvPr>
            <p:ph type="title"/>
          </p:nvPr>
        </p:nvSpPr>
        <p:spPr>
          <a:xfrm>
            <a:off x="0" y="0"/>
            <a:ext cx="9144000" cy="1090613"/>
          </a:xfrm>
          <a:solidFill>
            <a:srgbClr val="A0366C"/>
          </a:solidFill>
        </p:spPr>
        <p:txBody>
          <a:bodyPr lIns="274320"/>
          <a:lstStyle/>
          <a:p>
            <a:pPr algn="l" eaLnBrk="1" hangingPunct="1">
              <a:lnSpc>
                <a:spcPts val="4200"/>
              </a:lnSpc>
            </a:pPr>
            <a:r>
              <a:rPr lang="en-US" sz="4800" b="1" smtClean="0">
                <a:solidFill>
                  <a:srgbClr val="F8F6E3"/>
                </a:solidFill>
                <a:ea typeface="ＭＳ Ｐゴシック" pitchFamily="-1" charset="-128"/>
              </a:rPr>
              <a:t/>
            </a:r>
            <a:br>
              <a:rPr lang="en-US" sz="4800" b="1" smtClean="0">
                <a:solidFill>
                  <a:srgbClr val="F8F6E3"/>
                </a:solidFill>
                <a:ea typeface="ＭＳ Ｐゴシック" pitchFamily="-1" charset="-128"/>
              </a:rPr>
            </a:br>
            <a:r>
              <a:rPr lang="en-US" sz="4800" b="1" smtClean="0">
                <a:solidFill>
                  <a:srgbClr val="F8F6E3"/>
                </a:solidFill>
                <a:ea typeface="ＭＳ Ｐゴシック" pitchFamily="-1" charset="-128"/>
              </a:rPr>
              <a:t>Memory Retrieval </a:t>
            </a:r>
            <a:br>
              <a:rPr lang="en-US" sz="4800" b="1" smtClean="0">
                <a:solidFill>
                  <a:srgbClr val="F8F6E3"/>
                </a:solidFill>
                <a:ea typeface="ＭＳ Ｐゴシック" pitchFamily="-1" charset="-128"/>
              </a:rPr>
            </a:br>
            <a:endParaRPr lang="en-US" sz="4800" b="1" smtClean="0">
              <a:solidFill>
                <a:srgbClr val="F8F6E3"/>
              </a:solidFill>
              <a:ea typeface="ＭＳ Ｐゴシック" pitchFamily="-1" charset="-128"/>
            </a:endParaRPr>
          </a:p>
        </p:txBody>
      </p:sp>
      <p:sp>
        <p:nvSpPr>
          <p:cNvPr id="3" name="Content Placeholder 2"/>
          <p:cNvSpPr>
            <a:spLocks noGrp="1"/>
          </p:cNvSpPr>
          <p:nvPr>
            <p:ph idx="1"/>
          </p:nvPr>
        </p:nvSpPr>
        <p:spPr>
          <a:xfrm>
            <a:off x="149225" y="1230313"/>
            <a:ext cx="5597525" cy="5505450"/>
          </a:xfrm>
        </p:spPr>
        <p:txBody>
          <a:bodyPr/>
          <a:lstStyle/>
          <a:p>
            <a:pPr eaLnBrk="1" hangingPunct="1">
              <a:lnSpc>
                <a:spcPts val="2400"/>
              </a:lnSpc>
              <a:spcBef>
                <a:spcPct val="0"/>
              </a:spcBef>
              <a:spcAft>
                <a:spcPts val="600"/>
              </a:spcAft>
              <a:buFont typeface="Wingdings" pitchFamily="-1" charset="2"/>
              <a:buChar char="§"/>
            </a:pPr>
            <a:r>
              <a:rPr lang="en-US" sz="2600" b="1" smtClean="0">
                <a:solidFill>
                  <a:srgbClr val="444EA2"/>
                </a:solidFill>
                <a:ea typeface="ＭＳ Ｐゴシック" pitchFamily="-1" charset="-128"/>
              </a:rPr>
              <a:t>Recall</a:t>
            </a:r>
            <a:r>
              <a:rPr lang="en-US" sz="2600" smtClean="0">
                <a:solidFill>
                  <a:srgbClr val="444EA2"/>
                </a:solidFill>
                <a:ea typeface="ＭＳ Ｐゴシック" pitchFamily="-1" charset="-128"/>
              </a:rPr>
              <a:t>: </a:t>
            </a:r>
            <a:r>
              <a:rPr lang="en-US" sz="2600" smtClean="0">
                <a:ea typeface="ＭＳ Ｐゴシック" pitchFamily="-1" charset="-128"/>
              </a:rPr>
              <a:t>some people, through practice, visual strategies, or biological differences, have the ability to store and recall thousands of words or digits, reproducing them years later (“fill-in-the-blank”)</a:t>
            </a:r>
          </a:p>
          <a:p>
            <a:pPr eaLnBrk="1" hangingPunct="1">
              <a:lnSpc>
                <a:spcPts val="2400"/>
              </a:lnSpc>
              <a:spcBef>
                <a:spcPct val="0"/>
              </a:spcBef>
              <a:spcAft>
                <a:spcPts val="600"/>
              </a:spcAft>
              <a:buFont typeface="Wingdings" pitchFamily="-1" charset="2"/>
              <a:buChar char="§"/>
            </a:pPr>
            <a:r>
              <a:rPr lang="en-US" sz="2600" b="1" smtClean="0">
                <a:solidFill>
                  <a:srgbClr val="444EA2"/>
                </a:solidFill>
                <a:ea typeface="ＭＳ Ｐゴシック" pitchFamily="-1" charset="-128"/>
              </a:rPr>
              <a:t>Recognition: </a:t>
            </a:r>
            <a:r>
              <a:rPr lang="en-US" sz="2600" smtClean="0">
                <a:ea typeface="ＭＳ Ｐゴシック" pitchFamily="-1" charset="-128"/>
              </a:rPr>
              <a:t>the average person can view 2500 new faces and places, and later can notice with 90 percent accuracy which ones they’ve seen before (“multiple choice”)</a:t>
            </a:r>
          </a:p>
          <a:p>
            <a:pPr eaLnBrk="1" hangingPunct="1">
              <a:lnSpc>
                <a:spcPts val="2400"/>
              </a:lnSpc>
              <a:spcBef>
                <a:spcPct val="0"/>
              </a:spcBef>
              <a:spcAft>
                <a:spcPts val="600"/>
              </a:spcAft>
              <a:buFont typeface="Wingdings" pitchFamily="-1" charset="2"/>
              <a:buChar char="§"/>
            </a:pPr>
            <a:r>
              <a:rPr lang="en-US" sz="2600" b="1" smtClean="0">
                <a:solidFill>
                  <a:srgbClr val="444EA2"/>
                </a:solidFill>
                <a:ea typeface="ＭＳ Ｐゴシック" pitchFamily="-1" charset="-128"/>
              </a:rPr>
              <a:t>Relearning: </a:t>
            </a:r>
            <a:r>
              <a:rPr lang="en-US" sz="2600" smtClean="0">
                <a:ea typeface="ＭＳ Ｐゴシック" pitchFamily="-1" charset="-128"/>
              </a:rPr>
              <a:t>some people are unable to form new memories, especially of episodes; although they would not recall a puzzle-solving lesson, they might still </a:t>
            </a:r>
            <a:r>
              <a:rPr lang="en-US" sz="2600" i="1" smtClean="0">
                <a:ea typeface="ＭＳ Ｐゴシック" pitchFamily="-1" charset="-128"/>
              </a:rPr>
              <a:t>solve the puzzle faster each lesson</a:t>
            </a:r>
            <a:endParaRPr lang="en-US" sz="2600" b="1" smtClean="0">
              <a:ea typeface="ＭＳ Ｐゴシック" pitchFamily="-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500"/>
                                        <p:tgtEl>
                                          <p:spTgt spid="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881063"/>
          </a:xfrm>
          <a:solidFill>
            <a:srgbClr val="A0366C"/>
          </a:solidFill>
        </p:spPr>
        <p:txBody>
          <a:bodyPr lIns="274320"/>
          <a:lstStyle/>
          <a:p>
            <a:pPr algn="l" eaLnBrk="1" hangingPunct="1">
              <a:lnSpc>
                <a:spcPts val="4200"/>
              </a:lnSpc>
            </a:pPr>
            <a:r>
              <a:rPr lang="en-US" b="1" smtClean="0">
                <a:solidFill>
                  <a:srgbClr val="F8F6E3"/>
                </a:solidFill>
                <a:ea typeface="ＭＳ Ｐゴシック" pitchFamily="-1" charset="-128"/>
              </a:rPr>
              <a:t>Models of Memory Formation</a:t>
            </a:r>
          </a:p>
        </p:txBody>
      </p:sp>
      <p:sp>
        <p:nvSpPr>
          <p:cNvPr id="3" name="Content Placeholder 2"/>
          <p:cNvSpPr>
            <a:spLocks noGrp="1"/>
          </p:cNvSpPr>
          <p:nvPr>
            <p:ph idx="1"/>
          </p:nvPr>
        </p:nvSpPr>
        <p:spPr>
          <a:xfrm>
            <a:off x="263525" y="1066800"/>
            <a:ext cx="5170488" cy="4495800"/>
          </a:xfrm>
        </p:spPr>
        <p:txBody>
          <a:bodyPr/>
          <a:lstStyle/>
          <a:p>
            <a:pPr marL="0" indent="-514350" eaLnBrk="1" hangingPunct="1">
              <a:lnSpc>
                <a:spcPts val="2600"/>
              </a:lnSpc>
              <a:spcBef>
                <a:spcPct val="0"/>
              </a:spcBef>
              <a:spcAft>
                <a:spcPts val="600"/>
              </a:spcAft>
              <a:buFont typeface="Arial" charset="0"/>
              <a:buNone/>
            </a:pPr>
            <a:r>
              <a:rPr lang="en-US" sz="2600" b="1" smtClean="0">
                <a:ea typeface="ＭＳ Ｐゴシック" pitchFamily="-1" charset="-128"/>
              </a:rPr>
              <a:t>The Atkinson-Shiffrin Model (1968)</a:t>
            </a:r>
          </a:p>
          <a:p>
            <a:pPr marL="0" indent="-514350" eaLnBrk="1" hangingPunct="1">
              <a:lnSpc>
                <a:spcPts val="2600"/>
              </a:lnSpc>
              <a:spcBef>
                <a:spcPct val="0"/>
              </a:spcBef>
              <a:spcAft>
                <a:spcPts val="600"/>
              </a:spcAft>
              <a:buFont typeface="Calibri" pitchFamily="-1" charset="0"/>
              <a:buAutoNum type="arabicPeriod"/>
            </a:pPr>
            <a:r>
              <a:rPr lang="en-US" sz="2600" smtClean="0">
                <a:ea typeface="ＭＳ Ｐゴシック" pitchFamily="-1" charset="-128"/>
              </a:rPr>
              <a:t>Stimuli are recorded by our senses and held briefly in </a:t>
            </a:r>
            <a:r>
              <a:rPr lang="en-US" sz="2600" b="1" smtClean="0">
                <a:ea typeface="ＭＳ Ｐゴシック" pitchFamily="-1" charset="-128"/>
              </a:rPr>
              <a:t>sensory memory</a:t>
            </a:r>
            <a:r>
              <a:rPr lang="en-US" sz="2600" smtClean="0">
                <a:ea typeface="ＭＳ Ｐゴシック" pitchFamily="-1" charset="-128"/>
              </a:rPr>
              <a:t>. </a:t>
            </a:r>
          </a:p>
          <a:p>
            <a:pPr marL="0" indent="-514350" eaLnBrk="1" hangingPunct="1">
              <a:lnSpc>
                <a:spcPts val="2600"/>
              </a:lnSpc>
              <a:spcBef>
                <a:spcPct val="0"/>
              </a:spcBef>
              <a:spcAft>
                <a:spcPts val="600"/>
              </a:spcAft>
              <a:buFont typeface="Calibri" pitchFamily="-1" charset="0"/>
              <a:buAutoNum type="arabicPeriod"/>
            </a:pPr>
            <a:r>
              <a:rPr lang="en-US" sz="2600" smtClean="0">
                <a:ea typeface="ＭＳ Ｐゴシック" pitchFamily="-1" charset="-128"/>
              </a:rPr>
              <a:t>Some of this information is processed into </a:t>
            </a:r>
            <a:r>
              <a:rPr lang="en-US" sz="2600" b="1" smtClean="0">
                <a:ea typeface="ＭＳ Ｐゴシック" pitchFamily="-1" charset="-128"/>
              </a:rPr>
              <a:t>short-term memory</a:t>
            </a:r>
            <a:r>
              <a:rPr lang="en-US" sz="2600" smtClean="0">
                <a:ea typeface="ＭＳ Ｐゴシック" pitchFamily="-1" charset="-128"/>
              </a:rPr>
              <a:t> and encoded through </a:t>
            </a:r>
            <a:r>
              <a:rPr lang="en-US" sz="2600" i="1" smtClean="0">
                <a:ea typeface="ＭＳ Ｐゴシック" pitchFamily="-1" charset="-128"/>
              </a:rPr>
              <a:t>rehearsal</a:t>
            </a:r>
            <a:r>
              <a:rPr lang="en-US" sz="2600" smtClean="0">
                <a:ea typeface="ＭＳ Ｐゴシック" pitchFamily="-1" charset="-128"/>
              </a:rPr>
              <a:t> .</a:t>
            </a:r>
          </a:p>
          <a:p>
            <a:pPr marL="0" indent="-514350" eaLnBrk="1" hangingPunct="1">
              <a:lnSpc>
                <a:spcPts val="2600"/>
              </a:lnSpc>
              <a:spcBef>
                <a:spcPct val="0"/>
              </a:spcBef>
              <a:spcAft>
                <a:spcPts val="600"/>
              </a:spcAft>
              <a:buFont typeface="Calibri" pitchFamily="-1" charset="0"/>
              <a:buAutoNum type="arabicPeriod"/>
            </a:pPr>
            <a:r>
              <a:rPr lang="en-US" sz="2600" smtClean="0">
                <a:ea typeface="ＭＳ Ｐゴシック" pitchFamily="-1" charset="-128"/>
              </a:rPr>
              <a:t>Information then moves into </a:t>
            </a:r>
            <a:r>
              <a:rPr lang="en-US" sz="2600" b="1" smtClean="0">
                <a:ea typeface="ＭＳ Ｐゴシック" pitchFamily="-1" charset="-128"/>
              </a:rPr>
              <a:t>long-term memory</a:t>
            </a:r>
            <a:r>
              <a:rPr lang="en-US" sz="2600" smtClean="0">
                <a:ea typeface="ＭＳ Ｐゴシック" pitchFamily="-1" charset="-128"/>
              </a:rPr>
              <a:t> where it can be retrieved later.</a:t>
            </a:r>
          </a:p>
        </p:txBody>
      </p:sp>
      <p:sp>
        <p:nvSpPr>
          <p:cNvPr id="4" name="TextBox 3"/>
          <p:cNvSpPr>
            <a:spLocks noChangeArrowheads="1"/>
          </p:cNvSpPr>
          <p:nvPr/>
        </p:nvSpPr>
        <p:spPr bwMode="auto">
          <a:xfrm>
            <a:off x="5345113" y="993775"/>
            <a:ext cx="3697287" cy="4283075"/>
          </a:xfrm>
          <a:prstGeom prst="roundRect">
            <a:avLst>
              <a:gd name="adj" fmla="val 16667"/>
            </a:avLst>
          </a:prstGeom>
          <a:solidFill>
            <a:srgbClr val="A0366C"/>
          </a:solidFill>
          <a:ln w="9525">
            <a:noFill/>
            <a:round/>
            <a:headEnd/>
            <a:tailEnd/>
          </a:ln>
        </p:spPr>
        <p:txBody>
          <a:bodyPr>
            <a:spAutoFit/>
          </a:bodyPr>
          <a:lstStyle/>
          <a:p>
            <a:pPr>
              <a:lnSpc>
                <a:spcPts val="2400"/>
              </a:lnSpc>
              <a:spcAft>
                <a:spcPts val="600"/>
              </a:spcAft>
            </a:pPr>
            <a:r>
              <a:rPr lang="en-US" sz="2400" b="1">
                <a:solidFill>
                  <a:srgbClr val="F8F6E3"/>
                </a:solidFill>
                <a:latin typeface="Calibri" pitchFamily="-1" charset="0"/>
              </a:rPr>
              <a:t>Modifying the Model</a:t>
            </a:r>
            <a:r>
              <a:rPr lang="en-US" sz="2400">
                <a:solidFill>
                  <a:srgbClr val="F8F6E3"/>
                </a:solidFill>
                <a:latin typeface="Calibri" pitchFamily="-1" charset="0"/>
              </a:rPr>
              <a:t>:</a:t>
            </a:r>
          </a:p>
          <a:p>
            <a:pPr>
              <a:lnSpc>
                <a:spcPts val="2400"/>
              </a:lnSpc>
              <a:spcAft>
                <a:spcPts val="600"/>
              </a:spcAft>
              <a:buFont typeface="Wingdings" pitchFamily="-1" charset="2"/>
              <a:buChar char="§"/>
            </a:pPr>
            <a:r>
              <a:rPr lang="en-US" sz="2400">
                <a:solidFill>
                  <a:srgbClr val="F8F6E3"/>
                </a:solidFill>
                <a:latin typeface="Calibri" pitchFamily="-1" charset="0"/>
              </a:rPr>
              <a:t>More goes on in short-term memory besides rehearsal; this is now called </a:t>
            </a:r>
            <a:r>
              <a:rPr lang="en-US" sz="2400" b="1">
                <a:solidFill>
                  <a:srgbClr val="F8F6E3"/>
                </a:solidFill>
                <a:latin typeface="Calibri" pitchFamily="-1" charset="0"/>
              </a:rPr>
              <a:t>working memory</a:t>
            </a:r>
            <a:r>
              <a:rPr lang="en-US" sz="2400">
                <a:solidFill>
                  <a:srgbClr val="F8F6E3"/>
                </a:solidFill>
                <a:latin typeface="Calibri" pitchFamily="-1" charset="0"/>
              </a:rPr>
              <a:t>.</a:t>
            </a:r>
          </a:p>
          <a:p>
            <a:pPr>
              <a:lnSpc>
                <a:spcPts val="2400"/>
              </a:lnSpc>
              <a:spcAft>
                <a:spcPts val="600"/>
              </a:spcAft>
              <a:buFont typeface="Wingdings" pitchFamily="-1" charset="2"/>
              <a:buChar char="§"/>
            </a:pPr>
            <a:r>
              <a:rPr lang="en-US" sz="2400">
                <a:solidFill>
                  <a:srgbClr val="F8F6E3"/>
                </a:solidFill>
                <a:latin typeface="Calibri" pitchFamily="-1" charset="0"/>
              </a:rPr>
              <a:t>Some information seems to go straight from sensory experience into long-term memory; this is </a:t>
            </a:r>
            <a:r>
              <a:rPr lang="en-US" sz="2400" b="1">
                <a:solidFill>
                  <a:srgbClr val="F8F6E3"/>
                </a:solidFill>
                <a:latin typeface="Calibri" pitchFamily="-1" charset="0"/>
              </a:rPr>
              <a:t>automatic processing</a:t>
            </a:r>
            <a:r>
              <a:rPr lang="en-US" sz="2400">
                <a:solidFill>
                  <a:srgbClr val="F8F6E3"/>
                </a:solidFill>
                <a:latin typeface="Calibri" pitchFamily="-1" charset="0"/>
              </a:rPr>
              <a:t>.</a:t>
            </a:r>
          </a:p>
        </p:txBody>
      </p:sp>
      <p:pic>
        <p:nvPicPr>
          <p:cNvPr id="8197" name="Picture 2"/>
          <p:cNvPicPr>
            <a:picLocks noChangeAspect="1" noChangeArrowheads="1"/>
          </p:cNvPicPr>
          <p:nvPr/>
        </p:nvPicPr>
        <p:blipFill>
          <a:blip r:embed="rId3" cstate="print"/>
          <a:srcRect/>
          <a:stretch>
            <a:fillRect/>
          </a:stretch>
        </p:blipFill>
        <p:spPr bwMode="auto">
          <a:xfrm>
            <a:off x="0" y="5310188"/>
            <a:ext cx="9144000" cy="141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23863" y="112713"/>
            <a:ext cx="8229600" cy="1143000"/>
          </a:xfrm>
        </p:spPr>
        <p:txBody>
          <a:bodyPr/>
          <a:lstStyle/>
          <a:p>
            <a:pPr eaLnBrk="1" hangingPunct="1">
              <a:lnSpc>
                <a:spcPts val="3800"/>
              </a:lnSpc>
            </a:pPr>
            <a:r>
              <a:rPr lang="en-US" sz="4000" b="1" u="sng" smtClean="0">
                <a:solidFill>
                  <a:srgbClr val="F36F21"/>
                </a:solidFill>
                <a:ea typeface="ＭＳ Ｐゴシック" pitchFamily="-1" charset="-128"/>
              </a:rPr>
              <a:t>Relearning</a:t>
            </a:r>
            <a:r>
              <a:rPr lang="en-US" sz="4000" b="1" smtClean="0">
                <a:solidFill>
                  <a:srgbClr val="F36F21"/>
                </a:solidFill>
                <a:ea typeface="ＭＳ Ｐゴシック" pitchFamily="-1" charset="-128"/>
              </a:rPr>
              <a:t> Time </a:t>
            </a:r>
            <a:br>
              <a:rPr lang="en-US" sz="4000" b="1" smtClean="0">
                <a:solidFill>
                  <a:srgbClr val="F36F21"/>
                </a:solidFill>
                <a:ea typeface="ＭＳ Ｐゴシック" pitchFamily="-1" charset="-128"/>
              </a:rPr>
            </a:br>
            <a:r>
              <a:rPr lang="en-US" sz="4000" b="1" smtClean="0">
                <a:solidFill>
                  <a:srgbClr val="F36F21"/>
                </a:solidFill>
                <a:ea typeface="ＭＳ Ｐゴシック" pitchFamily="-1" charset="-128"/>
              </a:rPr>
              <a:t>as a Measure of Retention</a:t>
            </a:r>
          </a:p>
        </p:txBody>
      </p:sp>
      <p:sp>
        <p:nvSpPr>
          <p:cNvPr id="3" name="Content Placeholder 2"/>
          <p:cNvSpPr>
            <a:spLocks noGrp="1"/>
          </p:cNvSpPr>
          <p:nvPr>
            <p:ph sz="half" idx="1"/>
          </p:nvPr>
        </p:nvSpPr>
        <p:spPr>
          <a:xfrm>
            <a:off x="214313" y="1625600"/>
            <a:ext cx="4191000" cy="5232400"/>
          </a:xfrm>
        </p:spPr>
        <p:txBody>
          <a:bodyPr rtlCol="0">
            <a:normAutofit fontScale="85000" lnSpcReduction="20000"/>
          </a:bodyPr>
          <a:lstStyle/>
          <a:p>
            <a:pPr eaLnBrk="1" fontAlgn="auto" hangingPunct="1">
              <a:spcAft>
                <a:spcPts val="0"/>
              </a:spcAft>
              <a:buFont typeface="Wingdings" pitchFamily="2" charset="2"/>
              <a:buChar char="§"/>
              <a:defRPr/>
            </a:pPr>
            <a:r>
              <a:rPr lang="en-US" dirty="0" smtClean="0">
                <a:ea typeface="+mn-ea"/>
                <a:cs typeface="+mn-cs"/>
              </a:rPr>
              <a:t>In the late 1800s, </a:t>
            </a:r>
            <a:r>
              <a:rPr lang="en-US" b="1" u="sng" dirty="0" smtClean="0">
                <a:solidFill>
                  <a:srgbClr val="FF0000"/>
                </a:solidFill>
                <a:ea typeface="+mn-ea"/>
                <a:cs typeface="+mn-cs"/>
              </a:rPr>
              <a:t>Hermann Ebbinghaus</a:t>
            </a:r>
            <a:r>
              <a:rPr lang="en-US" dirty="0" smtClean="0">
                <a:ea typeface="+mn-ea"/>
                <a:cs typeface="+mn-cs"/>
              </a:rPr>
              <a:t> studied another measure of memory functioning: how much time does it take to relearn and regain mastery of material?</a:t>
            </a:r>
          </a:p>
          <a:p>
            <a:pPr eaLnBrk="1" fontAlgn="auto" hangingPunct="1">
              <a:spcAft>
                <a:spcPts val="0"/>
              </a:spcAft>
              <a:buFont typeface="Wingdings" pitchFamily="2" charset="2"/>
              <a:buChar char="§"/>
              <a:defRPr/>
            </a:pPr>
            <a:r>
              <a:rPr lang="en-US" dirty="0" smtClean="0">
                <a:ea typeface="+mn-ea"/>
                <a:cs typeface="+mn-cs"/>
              </a:rPr>
              <a:t>He studied the memorization of nonsense syllables (THB YOX KVU EHM) so that depth of processing or prelearning would not be a factor.</a:t>
            </a:r>
          </a:p>
          <a:p>
            <a:pPr eaLnBrk="1" fontAlgn="auto" hangingPunct="1">
              <a:spcAft>
                <a:spcPts val="0"/>
              </a:spcAft>
              <a:buFont typeface="Wingdings" pitchFamily="2" charset="2"/>
              <a:buChar char="§"/>
              <a:defRPr/>
            </a:pPr>
            <a:r>
              <a:rPr lang="en-US" dirty="0" smtClean="0">
                <a:ea typeface="ＭＳ Ｐゴシック" pitchFamily="34" charset="-128"/>
                <a:cs typeface="+mn-cs"/>
              </a:rPr>
              <a:t>The more times he </a:t>
            </a:r>
            <a:r>
              <a:rPr lang="en-US" b="1" dirty="0" smtClean="0">
                <a:ea typeface="ＭＳ Ｐゴシック" pitchFamily="34" charset="-128"/>
                <a:cs typeface="+mn-cs"/>
              </a:rPr>
              <a:t>rehearsed</a:t>
            </a:r>
            <a:r>
              <a:rPr lang="en-US" dirty="0" smtClean="0">
                <a:ea typeface="ＭＳ Ｐゴシック" pitchFamily="34" charset="-128"/>
                <a:cs typeface="+mn-cs"/>
              </a:rPr>
              <a:t> out loud on day 1, the less time he needed to</a:t>
            </a:r>
            <a:r>
              <a:rPr lang="en-US" b="1" dirty="0" smtClean="0">
                <a:ea typeface="ＭＳ Ｐゴシック" pitchFamily="34" charset="-128"/>
                <a:cs typeface="+mn-cs"/>
              </a:rPr>
              <a:t> relearn</a:t>
            </a:r>
            <a:r>
              <a:rPr lang="en-US" dirty="0" smtClean="0">
                <a:ea typeface="ＭＳ Ｐゴシック" pitchFamily="34" charset="-128"/>
                <a:cs typeface="+mn-cs"/>
              </a:rPr>
              <a:t>/memorize the same letters on day 2.</a:t>
            </a:r>
          </a:p>
        </p:txBody>
      </p:sp>
      <p:pic>
        <p:nvPicPr>
          <p:cNvPr id="35844" name="Picture 4" descr="MyPEL2e_fig_7_03.jpg"/>
          <p:cNvPicPr>
            <a:picLocks noChangeAspect="1"/>
          </p:cNvPicPr>
          <p:nvPr/>
        </p:nvPicPr>
        <p:blipFill>
          <a:blip r:embed="rId3" cstate="print"/>
          <a:srcRect/>
          <a:stretch>
            <a:fillRect/>
          </a:stretch>
        </p:blipFill>
        <p:spPr bwMode="auto">
          <a:xfrm>
            <a:off x="4527550" y="1362075"/>
            <a:ext cx="4616450" cy="5173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ature Scenes PhotoDisc 36\36022.JPG"/>
          <p:cNvPicPr>
            <a:picLocks noChangeAspect="1" noChangeArrowheads="1"/>
          </p:cNvPicPr>
          <p:nvPr/>
        </p:nvPicPr>
        <p:blipFill>
          <a:blip r:embed="rId3" cstate="print"/>
          <a:srcRect l="33902" r="15479"/>
          <a:stretch>
            <a:fillRect/>
          </a:stretch>
        </p:blipFill>
        <p:spPr bwMode="auto">
          <a:xfrm>
            <a:off x="5148263" y="1101725"/>
            <a:ext cx="3995737" cy="5756275"/>
          </a:xfrm>
          <a:prstGeom prst="rect">
            <a:avLst/>
          </a:prstGeom>
          <a:noFill/>
          <a:ln w="9525">
            <a:noFill/>
            <a:miter lim="800000"/>
            <a:headEnd/>
            <a:tailEnd/>
          </a:ln>
        </p:spPr>
      </p:pic>
      <p:sp>
        <p:nvSpPr>
          <p:cNvPr id="36867" name="Title 1"/>
          <p:cNvSpPr>
            <a:spLocks noGrp="1"/>
          </p:cNvSpPr>
          <p:nvPr>
            <p:ph type="title"/>
          </p:nvPr>
        </p:nvSpPr>
        <p:spPr>
          <a:xfrm>
            <a:off x="0" y="0"/>
            <a:ext cx="9144000" cy="1143000"/>
          </a:xfrm>
          <a:solidFill>
            <a:srgbClr val="A0366C"/>
          </a:solidFill>
        </p:spPr>
        <p:txBody>
          <a:bodyPr/>
          <a:lstStyle/>
          <a:p>
            <a:pPr algn="l" eaLnBrk="1" hangingPunct="1"/>
            <a:r>
              <a:rPr lang="en-US" sz="3600" b="1" smtClean="0">
                <a:solidFill>
                  <a:srgbClr val="FAC090"/>
                </a:solidFill>
                <a:ea typeface="ＭＳ Ｐゴシック" pitchFamily="-1" charset="-128"/>
              </a:rPr>
              <a:t>Priming:</a:t>
            </a:r>
            <a:br>
              <a:rPr lang="en-US" sz="3600" b="1" smtClean="0">
                <a:solidFill>
                  <a:srgbClr val="FAC090"/>
                </a:solidFill>
                <a:ea typeface="ＭＳ Ｐゴシック" pitchFamily="-1" charset="-128"/>
              </a:rPr>
            </a:br>
            <a:r>
              <a:rPr lang="en-US" sz="3200" i="1" smtClean="0">
                <a:solidFill>
                  <a:srgbClr val="F8F6E3"/>
                </a:solidFill>
                <a:ea typeface="ＭＳ Ｐゴシック" pitchFamily="-1" charset="-128"/>
              </a:rPr>
              <a:t>Retrieval is Affected by Activating our Associations </a:t>
            </a:r>
          </a:p>
        </p:txBody>
      </p:sp>
      <p:sp>
        <p:nvSpPr>
          <p:cNvPr id="3" name="Content Placeholder 2"/>
          <p:cNvSpPr>
            <a:spLocks noGrp="1"/>
          </p:cNvSpPr>
          <p:nvPr>
            <p:ph sz="half" idx="1"/>
          </p:nvPr>
        </p:nvSpPr>
        <p:spPr>
          <a:xfrm>
            <a:off x="142875" y="1220788"/>
            <a:ext cx="4757738" cy="2478087"/>
          </a:xfrm>
        </p:spPr>
        <p:txBody>
          <a:bodyPr/>
          <a:lstStyle/>
          <a:p>
            <a:pPr eaLnBrk="1" hangingPunct="1">
              <a:lnSpc>
                <a:spcPts val="2600"/>
              </a:lnSpc>
              <a:spcBef>
                <a:spcPct val="0"/>
              </a:spcBef>
              <a:spcAft>
                <a:spcPts val="600"/>
              </a:spcAft>
              <a:buFont typeface="Wingdings" pitchFamily="-1" charset="2"/>
              <a:buChar char="§"/>
            </a:pPr>
            <a:r>
              <a:rPr lang="en-US" b="1" smtClean="0">
                <a:solidFill>
                  <a:srgbClr val="444EA2"/>
                </a:solidFill>
                <a:ea typeface="ＭＳ Ｐゴシック" pitchFamily="-1" charset="-128"/>
              </a:rPr>
              <a:t>Priming</a:t>
            </a:r>
            <a:r>
              <a:rPr lang="en-US" smtClean="0">
                <a:ea typeface="ＭＳ Ｐゴシック" pitchFamily="-1" charset="-128"/>
              </a:rPr>
              <a:t> triggers a thread of associations that bring us to a concept, just as a spider feels movement in a web and follows it to find the bug.</a:t>
            </a:r>
          </a:p>
          <a:p>
            <a:pPr eaLnBrk="1" hangingPunct="1">
              <a:lnSpc>
                <a:spcPts val="2600"/>
              </a:lnSpc>
              <a:spcBef>
                <a:spcPct val="0"/>
              </a:spcBef>
              <a:spcAft>
                <a:spcPts val="600"/>
              </a:spcAft>
              <a:buFont typeface="Wingdings" pitchFamily="-1" charset="2"/>
              <a:buChar char="§"/>
            </a:pPr>
            <a:r>
              <a:rPr lang="en-US" smtClean="0">
                <a:ea typeface="ＭＳ Ｐゴシック" pitchFamily="-1" charset="-128"/>
              </a:rPr>
              <a:t>Our minds work by having one idea trigger another; this maintains a flow of thought.</a:t>
            </a:r>
          </a:p>
        </p:txBody>
      </p:sp>
      <p:sp>
        <p:nvSpPr>
          <p:cNvPr id="4" name="Content Placeholder 3"/>
          <p:cNvSpPr>
            <a:spLocks noGrp="1"/>
          </p:cNvSpPr>
          <p:nvPr>
            <p:ph sz="half" idx="2"/>
          </p:nvPr>
        </p:nvSpPr>
        <p:spPr>
          <a:xfrm>
            <a:off x="266700" y="4606925"/>
            <a:ext cx="4756150" cy="2166938"/>
          </a:xfrm>
        </p:spPr>
        <p:txBody>
          <a:bodyPr/>
          <a:lstStyle/>
          <a:p>
            <a:pPr marL="0" indent="0" eaLnBrk="1" hangingPunct="1">
              <a:lnSpc>
                <a:spcPts val="2600"/>
              </a:lnSpc>
              <a:spcBef>
                <a:spcPct val="0"/>
              </a:spcBef>
              <a:spcAft>
                <a:spcPts val="600"/>
              </a:spcAft>
              <a:buFont typeface="Arial" charset="0"/>
              <a:buNone/>
            </a:pPr>
            <a:r>
              <a:rPr lang="en-US" smtClean="0">
                <a:solidFill>
                  <a:srgbClr val="A0366C"/>
                </a:solidFill>
                <a:ea typeface="ＭＳ Ｐゴシック" pitchFamily="-1" charset="-128"/>
              </a:rPr>
              <a:t>Priming Example: Define the word “bark.”</a:t>
            </a:r>
          </a:p>
          <a:p>
            <a:pPr marL="0" indent="0" eaLnBrk="1" hangingPunct="1">
              <a:lnSpc>
                <a:spcPts val="2600"/>
              </a:lnSpc>
              <a:spcBef>
                <a:spcPct val="0"/>
              </a:spcBef>
              <a:spcAft>
                <a:spcPts val="600"/>
              </a:spcAft>
              <a:buFont typeface="Arial" charset="0"/>
              <a:buNone/>
            </a:pPr>
            <a:r>
              <a:rPr lang="en-US" u="sng" smtClean="0">
                <a:solidFill>
                  <a:srgbClr val="A0366C"/>
                </a:solidFill>
                <a:ea typeface="ＭＳ Ｐゴシック" pitchFamily="-1" charset="-128"/>
              </a:rPr>
              <a:t>Now</a:t>
            </a:r>
            <a:r>
              <a:rPr lang="en-US" smtClean="0">
                <a:solidFill>
                  <a:srgbClr val="A0366C"/>
                </a:solidFill>
                <a:ea typeface="ＭＳ Ｐゴシック" pitchFamily="-1" charset="-128"/>
              </a:rPr>
              <a:t> what is the definition of “bark”?</a:t>
            </a:r>
          </a:p>
        </p:txBody>
      </p:sp>
      <p:pic>
        <p:nvPicPr>
          <p:cNvPr id="2051" name="Picture 3" descr="E:\People &amp; Pets photodisc EP053\PPE_063.jpg"/>
          <p:cNvPicPr>
            <a:picLocks noChangeAspect="1" noChangeArrowheads="1"/>
          </p:cNvPicPr>
          <p:nvPr/>
        </p:nvPicPr>
        <p:blipFill>
          <a:blip r:embed="rId4" cstate="print"/>
          <a:srcRect/>
          <a:stretch>
            <a:fillRect/>
          </a:stretch>
        </p:blipFill>
        <p:spPr bwMode="auto">
          <a:xfrm>
            <a:off x="4911725" y="1406525"/>
            <a:ext cx="3422650" cy="5132388"/>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xit" presetSubtype="0" fill="hold" nodeType="withEffect">
                                  <p:stCondLst>
                                    <p:cond delay="0"/>
                                  </p:stCondLst>
                                  <p:childTnLst>
                                    <p:animEffect transition="out" filter="fade">
                                      <p:cBhvr>
                                        <p:cTn id="19" dur="2500"/>
                                        <p:tgtEl>
                                          <p:spTgt spid="1026"/>
                                        </p:tgtEl>
                                      </p:cBhvr>
                                    </p:animEffect>
                                    <p:set>
                                      <p:cBhvr>
                                        <p:cTn id="20" dur="1" fill="hold">
                                          <p:stCondLst>
                                            <p:cond delay="2499"/>
                                          </p:stCondLst>
                                        </p:cTn>
                                        <p:tgtEl>
                                          <p:spTgt spid="10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4848225" y="4711700"/>
            <a:ext cx="4214813" cy="1889125"/>
          </a:xfrm>
          <a:prstGeom prst="rect">
            <a:avLst/>
          </a:prstGeom>
          <a:noFill/>
          <a:ln w="9525">
            <a:noFill/>
            <a:miter lim="800000"/>
            <a:headEnd/>
            <a:tailEnd/>
          </a:ln>
        </p:spPr>
        <p:txBody>
          <a:bodyPr>
            <a:spAutoFit/>
          </a:bodyPr>
          <a:lstStyle/>
          <a:p>
            <a:pPr>
              <a:lnSpc>
                <a:spcPts val="2800"/>
              </a:lnSpc>
              <a:spcBef>
                <a:spcPct val="20000"/>
              </a:spcBef>
            </a:pPr>
            <a:r>
              <a:rPr lang="en-US" sz="2800">
                <a:solidFill>
                  <a:srgbClr val="000000"/>
                </a:solidFill>
                <a:latin typeface="Calibri" pitchFamily="-1" charset="0"/>
              </a:rPr>
              <a:t>Study: people primed with a missing child poster then misinterpreted ambiguous adult-child interactions as kidnapping.</a:t>
            </a:r>
          </a:p>
        </p:txBody>
      </p:sp>
      <p:sp>
        <p:nvSpPr>
          <p:cNvPr id="37891" name="Title 1"/>
          <p:cNvSpPr>
            <a:spLocks noGrp="1"/>
          </p:cNvSpPr>
          <p:nvPr>
            <p:ph type="title"/>
          </p:nvPr>
        </p:nvSpPr>
        <p:spPr>
          <a:xfrm>
            <a:off x="0" y="0"/>
            <a:ext cx="9144000" cy="1020763"/>
          </a:xfrm>
          <a:solidFill>
            <a:srgbClr val="AA7A2B"/>
          </a:solidFill>
        </p:spPr>
        <p:txBody>
          <a:bodyPr lIns="274320"/>
          <a:lstStyle/>
          <a:p>
            <a:pPr algn="l" eaLnBrk="1" hangingPunct="1">
              <a:lnSpc>
                <a:spcPts val="4200"/>
              </a:lnSpc>
            </a:pPr>
            <a:r>
              <a:rPr lang="en-US" b="1" smtClean="0">
                <a:solidFill>
                  <a:srgbClr val="F8F6E3"/>
                </a:solidFill>
                <a:ea typeface="ＭＳ Ｐゴシック" pitchFamily="-1" charset="-128"/>
              </a:rPr>
              <a:t>The Power of Priming</a:t>
            </a:r>
          </a:p>
        </p:txBody>
      </p:sp>
      <p:pic>
        <p:nvPicPr>
          <p:cNvPr id="3074" name="Picture 2" descr="E:\Creative Backgrounds &amp; Textures Gazelle Studios\IMG0059.jpg"/>
          <p:cNvPicPr>
            <a:picLocks noChangeAspect="1" noChangeArrowheads="1"/>
          </p:cNvPicPr>
          <p:nvPr/>
        </p:nvPicPr>
        <p:blipFill>
          <a:blip r:embed="rId3" cstate="print"/>
          <a:srcRect l="5453" t="8372" r="8965" b="8060"/>
          <a:stretch>
            <a:fillRect/>
          </a:stretch>
        </p:blipFill>
        <p:spPr bwMode="auto">
          <a:xfrm>
            <a:off x="5613400" y="1174750"/>
            <a:ext cx="2071688" cy="1347788"/>
          </a:xfrm>
          <a:prstGeom prst="rect">
            <a:avLst/>
          </a:prstGeom>
          <a:noFill/>
          <a:ln w="9525">
            <a:noFill/>
            <a:miter lim="800000"/>
            <a:headEnd/>
            <a:tailEnd/>
          </a:ln>
          <a:effectLst>
            <a:outerShdw dist="139700" dir="2700000" algn="tl" rotWithShape="0">
              <a:srgbClr val="333333">
                <a:alpha val="64998"/>
              </a:srgbClr>
            </a:outerShdw>
          </a:effectLst>
        </p:spPr>
      </p:pic>
      <p:pic>
        <p:nvPicPr>
          <p:cNvPr id="3075" name="Picture 3" descr="E:\Liquid Library Photos Sampler\009H0902.JPG"/>
          <p:cNvPicPr>
            <a:picLocks noChangeAspect="1" noChangeArrowheads="1"/>
          </p:cNvPicPr>
          <p:nvPr/>
        </p:nvPicPr>
        <p:blipFill>
          <a:blip r:embed="rId4" cstate="print"/>
          <a:srcRect/>
          <a:stretch>
            <a:fillRect/>
          </a:stretch>
        </p:blipFill>
        <p:spPr bwMode="auto">
          <a:xfrm>
            <a:off x="5965825" y="2706688"/>
            <a:ext cx="1366838" cy="1820862"/>
          </a:xfrm>
          <a:prstGeom prst="rect">
            <a:avLst/>
          </a:prstGeom>
          <a:noFill/>
          <a:ln w="9525">
            <a:noFill/>
            <a:miter lim="800000"/>
            <a:headEnd/>
            <a:tailEnd/>
          </a:ln>
          <a:effectLst>
            <a:outerShdw dist="139700" dir="2700000" algn="tl" rotWithShape="0">
              <a:srgbClr val="333333">
                <a:alpha val="64998"/>
              </a:srgbClr>
            </a:outerShdw>
          </a:effectLst>
        </p:spPr>
      </p:pic>
      <p:pic>
        <p:nvPicPr>
          <p:cNvPr id="9" name="Picture 8"/>
          <p:cNvPicPr>
            <a:picLocks noChangeAspect="1"/>
          </p:cNvPicPr>
          <p:nvPr/>
        </p:nvPicPr>
        <p:blipFill>
          <a:blip r:embed="rId5" cstate="print"/>
          <a:srcRect/>
          <a:stretch>
            <a:fillRect/>
          </a:stretch>
        </p:blipFill>
        <p:spPr bwMode="auto">
          <a:xfrm rot="-1455591">
            <a:off x="6343650" y="4684713"/>
            <a:ext cx="1198563" cy="2016125"/>
          </a:xfrm>
          <a:prstGeom prst="rect">
            <a:avLst/>
          </a:prstGeom>
          <a:noFill/>
          <a:ln w="9525">
            <a:noFill/>
            <a:miter lim="800000"/>
            <a:headEnd/>
            <a:tailEnd/>
          </a:ln>
          <a:effectLst>
            <a:outerShdw dist="139700" dir="2700000" algn="tl" rotWithShape="0">
              <a:srgbClr val="333333">
                <a:alpha val="64998"/>
              </a:srgbClr>
            </a:outerShdw>
          </a:effectLst>
        </p:spPr>
      </p:pic>
      <p:sp>
        <p:nvSpPr>
          <p:cNvPr id="10" name="Rounded Rectangle 9"/>
          <p:cNvSpPr>
            <a:spLocks noChangeArrowheads="1"/>
          </p:cNvSpPr>
          <p:nvPr/>
        </p:nvSpPr>
        <p:spPr bwMode="auto">
          <a:xfrm>
            <a:off x="250825" y="1157288"/>
            <a:ext cx="4467225" cy="5700712"/>
          </a:xfrm>
          <a:prstGeom prst="roundRect">
            <a:avLst>
              <a:gd name="adj" fmla="val 16667"/>
            </a:avLst>
          </a:prstGeom>
          <a:solidFill>
            <a:srgbClr val="A0366C"/>
          </a:solidFill>
          <a:ln w="9525">
            <a:noFill/>
            <a:round/>
            <a:headEnd/>
            <a:tailEnd/>
          </a:ln>
        </p:spPr>
        <p:txBody>
          <a:bodyPr>
            <a:spAutoFit/>
          </a:bodyPr>
          <a:lstStyle/>
          <a:p>
            <a:pPr marL="457200" indent="-457200">
              <a:lnSpc>
                <a:spcPts val="2800"/>
              </a:lnSpc>
              <a:spcBef>
                <a:spcPct val="20000"/>
              </a:spcBef>
              <a:buFont typeface="Wingdings" pitchFamily="-1" charset="2"/>
              <a:buChar char="§"/>
            </a:pPr>
            <a:r>
              <a:rPr lang="en-US" sz="2800">
                <a:solidFill>
                  <a:srgbClr val="F8F6E3"/>
                </a:solidFill>
                <a:latin typeface="Calibri" pitchFamily="-1" charset="0"/>
              </a:rPr>
              <a:t>Priming has been called “invisible memory” because it affects us unconsciously.</a:t>
            </a:r>
          </a:p>
          <a:p>
            <a:pPr marL="457200" indent="-457200">
              <a:lnSpc>
                <a:spcPts val="2800"/>
              </a:lnSpc>
              <a:spcBef>
                <a:spcPct val="20000"/>
              </a:spcBef>
              <a:buFont typeface="Wingdings" pitchFamily="-1" charset="2"/>
              <a:buChar char="§"/>
            </a:pPr>
            <a:r>
              <a:rPr lang="en-US" sz="2800">
                <a:solidFill>
                  <a:srgbClr val="F8F6E3"/>
                </a:solidFill>
                <a:latin typeface="Calibri" pitchFamily="-1" charset="0"/>
              </a:rPr>
              <a:t>In the case of tree “bark” vs. dog “bark,” the path we follow in our thoughts can be channeled by priming.</a:t>
            </a:r>
          </a:p>
          <a:p>
            <a:pPr marL="457200" indent="-457200">
              <a:lnSpc>
                <a:spcPts val="2800"/>
              </a:lnSpc>
              <a:spcBef>
                <a:spcPct val="20000"/>
              </a:spcBef>
              <a:buFont typeface="Wingdings" pitchFamily="-1" charset="2"/>
              <a:buChar char="§"/>
            </a:pPr>
            <a:r>
              <a:rPr lang="en-US" sz="2800">
                <a:solidFill>
                  <a:srgbClr val="F8F6E3"/>
                </a:solidFill>
                <a:latin typeface="Calibri" pitchFamily="-1" charset="0"/>
              </a:rPr>
              <a:t>We may have biases and associations stored in memory that also influence our choices.</a:t>
            </a:r>
          </a:p>
        </p:txBody>
      </p:sp>
      <p:sp>
        <p:nvSpPr>
          <p:cNvPr id="13" name="Rectangle 12"/>
          <p:cNvSpPr>
            <a:spLocks noChangeArrowheads="1"/>
          </p:cNvSpPr>
          <p:nvPr/>
        </p:nvSpPr>
        <p:spPr bwMode="auto">
          <a:xfrm>
            <a:off x="4848225" y="1174750"/>
            <a:ext cx="4333875" cy="1527175"/>
          </a:xfrm>
          <a:prstGeom prst="rect">
            <a:avLst/>
          </a:prstGeom>
          <a:noFill/>
          <a:ln w="9525">
            <a:noFill/>
            <a:miter lim="800000"/>
            <a:headEnd/>
            <a:tailEnd/>
          </a:ln>
        </p:spPr>
        <p:txBody>
          <a:bodyPr>
            <a:spAutoFit/>
          </a:bodyPr>
          <a:lstStyle/>
          <a:p>
            <a:pPr>
              <a:lnSpc>
                <a:spcPts val="2800"/>
              </a:lnSpc>
              <a:spcBef>
                <a:spcPct val="20000"/>
              </a:spcBef>
            </a:pPr>
            <a:r>
              <a:rPr lang="en-US" sz="2800">
                <a:solidFill>
                  <a:srgbClr val="000000"/>
                </a:solidFill>
                <a:latin typeface="Calibri" pitchFamily="-1" charset="0"/>
              </a:rPr>
              <a:t>Study: People primed with money-related words were less likely to then help another person. </a:t>
            </a:r>
          </a:p>
        </p:txBody>
      </p:sp>
      <p:sp>
        <p:nvSpPr>
          <p:cNvPr id="14" name="Rectangle 13"/>
          <p:cNvSpPr>
            <a:spLocks noChangeArrowheads="1"/>
          </p:cNvSpPr>
          <p:nvPr/>
        </p:nvSpPr>
        <p:spPr bwMode="auto">
          <a:xfrm>
            <a:off x="4848225" y="2941638"/>
            <a:ext cx="3602038" cy="1528762"/>
          </a:xfrm>
          <a:prstGeom prst="rect">
            <a:avLst/>
          </a:prstGeom>
          <a:noFill/>
          <a:ln w="9525">
            <a:noFill/>
            <a:miter lim="800000"/>
            <a:headEnd/>
            <a:tailEnd/>
          </a:ln>
        </p:spPr>
        <p:txBody>
          <a:bodyPr>
            <a:spAutoFit/>
          </a:bodyPr>
          <a:lstStyle/>
          <a:p>
            <a:pPr>
              <a:lnSpc>
                <a:spcPts val="2800"/>
              </a:lnSpc>
              <a:spcBef>
                <a:spcPct val="20000"/>
              </a:spcBef>
            </a:pPr>
            <a:r>
              <a:rPr lang="en-US" sz="2800">
                <a:solidFill>
                  <a:srgbClr val="000000"/>
                </a:solidFill>
                <a:latin typeface="Calibri" pitchFamily="-1" charset="0"/>
              </a:rPr>
              <a:t>Study: Priming with an image of Santa Claus led kids to share more candy.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par>
                          <p:cTn id="25" fill="hold" nodeType="afterGroup">
                            <p:stCondLst>
                              <p:cond delay="0"/>
                            </p:stCondLst>
                            <p:childTnLst>
                              <p:par>
                                <p:cTn id="26" presetID="1" presetClass="exit" presetSubtype="0" fill="hold" nodeType="afterEffect">
                                  <p:stCondLst>
                                    <p:cond delay="500"/>
                                  </p:stCondLst>
                                  <p:childTnLst>
                                    <p:set>
                                      <p:cBhvr>
                                        <p:cTn id="27" dur="1" fill="hold">
                                          <p:stCondLst>
                                            <p:cond delay="0"/>
                                          </p:stCondLst>
                                        </p:cTn>
                                        <p:tgtEl>
                                          <p:spTgt spid="3074"/>
                                        </p:tgtEl>
                                        <p:attrNameLst>
                                          <p:attrName>style.visibility</p:attrName>
                                        </p:attrNameLst>
                                      </p:cBhvr>
                                      <p:to>
                                        <p:strVal val="hidden"/>
                                      </p:to>
                                    </p:se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075"/>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500"/>
                                  </p:stCondLst>
                                  <p:childTnLst>
                                    <p:set>
                                      <p:cBhvr>
                                        <p:cTn id="38" dur="1" fill="hold">
                                          <p:stCondLst>
                                            <p:cond delay="0"/>
                                          </p:stCondLst>
                                        </p:cTn>
                                        <p:tgtEl>
                                          <p:spTgt spid="3075"/>
                                        </p:tgtEl>
                                        <p:attrNameLst>
                                          <p:attrName>style.visibility</p:attrName>
                                        </p:attrNameLst>
                                      </p:cBhvr>
                                      <p:to>
                                        <p:strVal val="hidden"/>
                                      </p:to>
                                    </p:se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par>
                          <p:cTn id="47" fill="hold" nodeType="afterGroup">
                            <p:stCondLst>
                              <p:cond delay="0"/>
                            </p:stCondLst>
                            <p:childTnLst>
                              <p:par>
                                <p:cTn id="48" presetID="1" presetClass="exit" presetSubtype="0" fill="hold" nodeType="afterEffect">
                                  <p:stCondLst>
                                    <p:cond delay="500"/>
                                  </p:stCondLst>
                                  <p:childTnLst>
                                    <p:set>
                                      <p:cBhvr>
                                        <p:cTn id="49" dur="1" fill="hold">
                                          <p:stCondLst>
                                            <p:cond delay="0"/>
                                          </p:stCondLst>
                                        </p:cTn>
                                        <p:tgtEl>
                                          <p:spTgt spid="9"/>
                                        </p:tgtEl>
                                        <p:attrNameLst>
                                          <p:attrName>style.visibility</p:attrName>
                                        </p:attrNameLst>
                                      </p:cBhvr>
                                      <p:to>
                                        <p:strVal val="hidden"/>
                                      </p:to>
                                    </p:set>
                                  </p:childTnLst>
                                </p:cTn>
                              </p:par>
                            </p:childTnLst>
                          </p:cTn>
                        </p:par>
                        <p:par>
                          <p:cTn id="50" fill="hold" nodeType="afterGroup">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build="p" animBg="1"/>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5440363" cy="868362"/>
          </a:xfrm>
        </p:spPr>
        <p:txBody>
          <a:bodyPr/>
          <a:lstStyle/>
          <a:p>
            <a:pPr eaLnBrk="1" hangingPunct="1">
              <a:lnSpc>
                <a:spcPts val="4000"/>
              </a:lnSpc>
            </a:pPr>
            <a:r>
              <a:rPr lang="en-US" b="1" smtClean="0">
                <a:solidFill>
                  <a:srgbClr val="F36F21"/>
                </a:solidFill>
                <a:ea typeface="ＭＳ Ｐゴシック" pitchFamily="-1" charset="-128"/>
              </a:rPr>
              <a:t>Context-Dependent Memory</a:t>
            </a:r>
          </a:p>
        </p:txBody>
      </p:sp>
      <p:sp>
        <p:nvSpPr>
          <p:cNvPr id="3" name="Content Placeholder 2"/>
          <p:cNvSpPr>
            <a:spLocks noGrp="1"/>
          </p:cNvSpPr>
          <p:nvPr>
            <p:ph sz="half" idx="1"/>
          </p:nvPr>
        </p:nvSpPr>
        <p:spPr>
          <a:xfrm>
            <a:off x="325438" y="1527175"/>
            <a:ext cx="3919537" cy="3124200"/>
          </a:xfrm>
        </p:spPr>
        <p:txBody>
          <a:bodyPr/>
          <a:lstStyle/>
          <a:p>
            <a:pPr eaLnBrk="1" hangingPunct="1">
              <a:lnSpc>
                <a:spcPts val="2400"/>
              </a:lnSpc>
              <a:spcBef>
                <a:spcPct val="0"/>
              </a:spcBef>
              <a:spcAft>
                <a:spcPts val="600"/>
              </a:spcAft>
              <a:buFont typeface="Wingdings" pitchFamily="-1" charset="2"/>
              <a:buChar char="§"/>
            </a:pPr>
            <a:r>
              <a:rPr lang="en-US" sz="2600" dirty="0" smtClean="0">
                <a:ea typeface="ＭＳ Ｐゴシック" pitchFamily="-1" charset="-128"/>
              </a:rPr>
              <a:t>Part of the web of associations of a memory is the </a:t>
            </a:r>
            <a:r>
              <a:rPr lang="en-US" sz="2600" b="1" dirty="0" smtClean="0">
                <a:solidFill>
                  <a:srgbClr val="444EA2"/>
                </a:solidFill>
                <a:ea typeface="ＭＳ Ｐゴシック" pitchFamily="-1" charset="-128"/>
              </a:rPr>
              <a:t>context</a:t>
            </a:r>
            <a:r>
              <a:rPr lang="en-US" sz="2600" i="1" dirty="0" smtClean="0">
                <a:ea typeface="ＭＳ Ｐゴシック" pitchFamily="-1" charset="-128"/>
              </a:rPr>
              <a:t>. What else was going on at the time we formed the memory?</a:t>
            </a:r>
          </a:p>
          <a:p>
            <a:pPr eaLnBrk="1" hangingPunct="1">
              <a:lnSpc>
                <a:spcPts val="2400"/>
              </a:lnSpc>
              <a:spcBef>
                <a:spcPct val="0"/>
              </a:spcBef>
              <a:spcAft>
                <a:spcPts val="600"/>
              </a:spcAft>
              <a:buFont typeface="Wingdings" pitchFamily="-1" charset="2"/>
              <a:buChar char="§"/>
            </a:pPr>
            <a:r>
              <a:rPr lang="en-US" sz="2600" b="1" dirty="0" smtClean="0">
                <a:ea typeface="ＭＳ Ｐゴシック" pitchFamily="-1" charset="-128"/>
              </a:rPr>
              <a:t>We retrieve a memory more easily when in the same context as when we formed the memory.</a:t>
            </a:r>
          </a:p>
          <a:p>
            <a:pPr marL="400050" lvl="1" indent="0" eaLnBrk="1" hangingPunct="1">
              <a:lnSpc>
                <a:spcPts val="2400"/>
              </a:lnSpc>
              <a:spcBef>
                <a:spcPct val="0"/>
              </a:spcBef>
              <a:spcAft>
                <a:spcPts val="600"/>
              </a:spcAft>
              <a:buFont typeface="Arial" charset="0"/>
              <a:buNone/>
            </a:pPr>
            <a:r>
              <a:rPr lang="en-US" sz="2600" dirty="0" smtClean="0">
                <a:ea typeface="ＭＳ Ｐゴシック" pitchFamily="-1" charset="-128"/>
                <a:sym typeface="Wingdings" pitchFamily="-1" charset="2"/>
              </a:rPr>
              <a:t> Did you f</a:t>
            </a:r>
            <a:r>
              <a:rPr lang="en-US" sz="2600" dirty="0" smtClean="0">
                <a:ea typeface="ＭＳ Ｐゴシック" pitchFamily="-1" charset="-128"/>
              </a:rPr>
              <a:t>orget a psychology concept? Just sitting down and opening your book might bring the memory back.</a:t>
            </a:r>
          </a:p>
          <a:p>
            <a:pPr eaLnBrk="1" hangingPunct="1">
              <a:lnSpc>
                <a:spcPts val="2400"/>
              </a:lnSpc>
              <a:buFont typeface="Wingdings" pitchFamily="-1" charset="2"/>
              <a:buChar char="§"/>
            </a:pPr>
            <a:endParaRPr lang="en-US" dirty="0" smtClean="0">
              <a:ea typeface="ＭＳ Ｐゴシック" pitchFamily="-1" charset="-128"/>
            </a:endParaRPr>
          </a:p>
        </p:txBody>
      </p:sp>
      <p:pic>
        <p:nvPicPr>
          <p:cNvPr id="120834" name="Picture 2"/>
          <p:cNvPicPr>
            <a:picLocks noChangeAspect="1" noChangeArrowheads="1"/>
          </p:cNvPicPr>
          <p:nvPr/>
        </p:nvPicPr>
        <p:blipFill>
          <a:blip r:embed="rId3" cstate="print"/>
          <a:srcRect l="10274" t="4926" r="7977" b="9489"/>
          <a:stretch>
            <a:fillRect/>
          </a:stretch>
        </p:blipFill>
        <p:spPr bwMode="auto">
          <a:xfrm>
            <a:off x="5440363" y="230188"/>
            <a:ext cx="3297237" cy="2727325"/>
          </a:xfrm>
          <a:prstGeom prst="rect">
            <a:avLst/>
          </a:prstGeom>
          <a:noFill/>
          <a:ln w="9525">
            <a:noFill/>
            <a:miter lim="800000"/>
            <a:headEnd/>
            <a:tailEnd/>
          </a:ln>
          <a:effectLst>
            <a:outerShdw dist="139700" dir="2700000" algn="tl" rotWithShape="0">
              <a:srgbClr val="333333">
                <a:alpha val="64998"/>
              </a:srgbClr>
            </a:outerShdw>
          </a:effectLst>
        </p:spPr>
      </p:pic>
      <p:pic>
        <p:nvPicPr>
          <p:cNvPr id="120835" name="Picture 3"/>
          <p:cNvPicPr>
            <a:picLocks noChangeAspect="1" noChangeArrowheads="1"/>
          </p:cNvPicPr>
          <p:nvPr/>
        </p:nvPicPr>
        <p:blipFill>
          <a:blip r:embed="rId4" cstate="print"/>
          <a:srcRect t="7103"/>
          <a:stretch>
            <a:fillRect/>
          </a:stretch>
        </p:blipFill>
        <p:spPr bwMode="auto">
          <a:xfrm>
            <a:off x="4244975" y="3089275"/>
            <a:ext cx="4724400" cy="3582988"/>
          </a:xfrm>
          <a:prstGeom prst="rect">
            <a:avLst/>
          </a:prstGeom>
          <a:noFill/>
          <a:ln w="9525">
            <a:noFill/>
            <a:miter lim="800000"/>
            <a:headEnd/>
            <a:tailEnd/>
          </a:ln>
        </p:spPr>
      </p:pic>
      <p:sp>
        <p:nvSpPr>
          <p:cNvPr id="38918" name="Content Placeholder 3"/>
          <p:cNvSpPr txBox="1">
            <a:spLocks/>
          </p:cNvSpPr>
          <p:nvPr/>
        </p:nvSpPr>
        <p:spPr bwMode="auto">
          <a:xfrm>
            <a:off x="381000" y="4038600"/>
            <a:ext cx="4038600" cy="2514600"/>
          </a:xfrm>
          <a:prstGeom prst="rect">
            <a:avLst/>
          </a:prstGeom>
          <a:noFill/>
          <a:ln w="9525">
            <a:noFill/>
            <a:miter lim="800000"/>
            <a:headEnd/>
            <a:tailEnd/>
          </a:ln>
        </p:spPr>
        <p:txBody>
          <a:bodyPr/>
          <a:lstStyle/>
          <a:p>
            <a:pPr marL="342900" indent="-342900">
              <a:lnSpc>
                <a:spcPct val="80000"/>
              </a:lnSpc>
              <a:spcBef>
                <a:spcPts val="600"/>
              </a:spcBef>
              <a:buFont typeface="Arial" charset="0"/>
              <a:buChar char="•"/>
            </a:pPr>
            <a:endParaRPr lang="en-US" sz="2400">
              <a:latin typeface="Calibri" pitchFamily="-1" charset="0"/>
            </a:endParaRPr>
          </a:p>
        </p:txBody>
      </p:sp>
      <p:sp>
        <p:nvSpPr>
          <p:cNvPr id="4" name="Content Placeholder 3"/>
          <p:cNvSpPr>
            <a:spLocks noGrp="1"/>
          </p:cNvSpPr>
          <p:nvPr>
            <p:ph sz="half" idx="2"/>
          </p:nvPr>
        </p:nvSpPr>
        <p:spPr>
          <a:xfrm>
            <a:off x="5568950" y="230188"/>
            <a:ext cx="3040063" cy="947737"/>
          </a:xfrm>
        </p:spPr>
        <p:txBody>
          <a:bodyPr/>
          <a:lstStyle/>
          <a:p>
            <a:pPr marL="0" indent="0" eaLnBrk="1" hangingPunct="1">
              <a:lnSpc>
                <a:spcPts val="2200"/>
              </a:lnSpc>
              <a:spcBef>
                <a:spcPts val="600"/>
              </a:spcBef>
              <a:buFont typeface="Arial" charset="0"/>
              <a:buNone/>
            </a:pPr>
            <a:r>
              <a:rPr lang="en-US" sz="2400" b="1" smtClean="0">
                <a:ea typeface="ＭＳ Ｐゴシック" pitchFamily="-1" charset="-128"/>
              </a:rPr>
              <a:t>Words learned underwater are better retrieved underwater.</a:t>
            </a:r>
          </a:p>
        </p:txBody>
      </p:sp>
      <p:cxnSp>
        <p:nvCxnSpPr>
          <p:cNvPr id="6" name="Straight Arrow Connector 5"/>
          <p:cNvCxnSpPr/>
          <p:nvPr/>
        </p:nvCxnSpPr>
        <p:spPr>
          <a:xfrm>
            <a:off x="8083550" y="1176338"/>
            <a:ext cx="0" cy="2187575"/>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0834"/>
                                        </p:tgtEl>
                                        <p:attrNameLst>
                                          <p:attrName>style.visibility</p:attrName>
                                        </p:attrNameLst>
                                      </p:cBhvr>
                                      <p:to>
                                        <p:strVal val="visible"/>
                                      </p:to>
                                    </p:set>
                                    <p:animEffect transition="in" filter="fade">
                                      <p:cBhvr>
                                        <p:cTn id="25" dur="500"/>
                                        <p:tgtEl>
                                          <p:spTgt spid="120834"/>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0835"/>
                                        </p:tgtEl>
                                        <p:attrNameLst>
                                          <p:attrName>style.visibility</p:attrName>
                                        </p:attrNameLst>
                                      </p:cBhvr>
                                      <p:to>
                                        <p:strVal val="visible"/>
                                      </p:to>
                                    </p:set>
                                    <p:animEffect transition="in" filter="fade">
                                      <p:cBhvr>
                                        <p:cTn id="33"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115888"/>
            <a:ext cx="4622800" cy="1020762"/>
          </a:xfrm>
        </p:spPr>
        <p:txBody>
          <a:bodyPr/>
          <a:lstStyle/>
          <a:p>
            <a:pPr eaLnBrk="1" hangingPunct="1">
              <a:lnSpc>
                <a:spcPts val="4000"/>
              </a:lnSpc>
            </a:pPr>
            <a:r>
              <a:rPr lang="en-US" b="1" smtClean="0">
                <a:solidFill>
                  <a:srgbClr val="F36F21"/>
                </a:solidFill>
                <a:ea typeface="ＭＳ Ｐゴシック" pitchFamily="-1" charset="-128"/>
              </a:rPr>
              <a:t>State-Dependent Memory</a:t>
            </a:r>
          </a:p>
        </p:txBody>
      </p:sp>
      <p:sp>
        <p:nvSpPr>
          <p:cNvPr id="3" name="Content Placeholder 2"/>
          <p:cNvSpPr>
            <a:spLocks noGrp="1"/>
          </p:cNvSpPr>
          <p:nvPr>
            <p:ph sz="half" idx="1"/>
          </p:nvPr>
        </p:nvSpPr>
        <p:spPr>
          <a:xfrm>
            <a:off x="222250" y="1295400"/>
            <a:ext cx="4267200" cy="5257800"/>
          </a:xfrm>
        </p:spPr>
        <p:txBody>
          <a:bodyPr/>
          <a:lstStyle/>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Our memories are not just linked to the </a:t>
            </a:r>
            <a:r>
              <a:rPr lang="en-US" sz="2600" b="1" smtClean="0">
                <a:ea typeface="ＭＳ Ｐゴシック" pitchFamily="-1" charset="-128"/>
              </a:rPr>
              <a:t>external</a:t>
            </a:r>
            <a:r>
              <a:rPr lang="en-US" sz="2600" smtClean="0">
                <a:ea typeface="ＭＳ Ｐゴシック" pitchFamily="-1" charset="-128"/>
              </a:rPr>
              <a:t> context in which we learned them. </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Memories can also be tied to the </a:t>
            </a:r>
            <a:r>
              <a:rPr lang="en-US" sz="2600" b="1" smtClean="0">
                <a:ea typeface="ＭＳ Ｐゴシック" pitchFamily="-1" charset="-128"/>
              </a:rPr>
              <a:t>emotional state </a:t>
            </a:r>
            <a:r>
              <a:rPr lang="en-US" sz="2600" smtClean="0">
                <a:ea typeface="ＭＳ Ｐゴシック" pitchFamily="-1" charset="-128"/>
              </a:rPr>
              <a:t>we were in when we formed the memory.</a:t>
            </a:r>
          </a:p>
          <a:p>
            <a:pPr eaLnBrk="1" hangingPunct="1">
              <a:lnSpc>
                <a:spcPts val="2400"/>
              </a:lnSpc>
              <a:spcBef>
                <a:spcPct val="0"/>
              </a:spcBef>
              <a:spcAft>
                <a:spcPts val="600"/>
              </a:spcAft>
              <a:buFont typeface="Wingdings" pitchFamily="-1" charset="2"/>
              <a:buChar char="§"/>
            </a:pPr>
            <a:r>
              <a:rPr lang="en-US" sz="2600" b="1" smtClean="0">
                <a:ea typeface="ＭＳ Ｐゴシック" pitchFamily="-1" charset="-128"/>
              </a:rPr>
              <a:t>Mood-congruent memory </a:t>
            </a:r>
            <a:r>
              <a:rPr lang="en-US" sz="2600" i="1" smtClean="0">
                <a:ea typeface="ＭＳ Ｐゴシック" pitchFamily="-1" charset="-128"/>
              </a:rPr>
              <a:t>refers to the tendency to selectively recall details that are consistent with one’s current mood. </a:t>
            </a:r>
          </a:p>
          <a:p>
            <a:pPr marL="400050" lvl="1" indent="0" eaLnBrk="1" hangingPunct="1">
              <a:lnSpc>
                <a:spcPts val="2400"/>
              </a:lnSpc>
              <a:spcBef>
                <a:spcPct val="0"/>
              </a:spcBef>
              <a:spcAft>
                <a:spcPts val="600"/>
              </a:spcAft>
              <a:buFont typeface="Arial" charset="0"/>
              <a:buNone/>
            </a:pPr>
            <a:r>
              <a:rPr lang="en-US" sz="2600" smtClean="0">
                <a:ea typeface="ＭＳ Ｐゴシック" pitchFamily="-1" charset="-128"/>
                <a:sym typeface="Wingdings" pitchFamily="-1" charset="2"/>
              </a:rPr>
              <a:t> </a:t>
            </a:r>
            <a:r>
              <a:rPr lang="en-US" sz="2600" smtClean="0">
                <a:ea typeface="ＭＳ Ｐゴシック" pitchFamily="-1" charset="-128"/>
              </a:rPr>
              <a:t>This biased memory then reinforces our current mood!</a:t>
            </a:r>
          </a:p>
          <a:p>
            <a:pPr eaLnBrk="1" hangingPunct="1">
              <a:lnSpc>
                <a:spcPts val="2400"/>
              </a:lnSpc>
              <a:spcBef>
                <a:spcPct val="0"/>
              </a:spcBef>
              <a:spcAft>
                <a:spcPts val="600"/>
              </a:spcAft>
              <a:buFont typeface="Wingdings" pitchFamily="-1" charset="2"/>
              <a:buChar char="§"/>
            </a:pPr>
            <a:endParaRPr lang="en-US" sz="2600" smtClean="0">
              <a:ea typeface="ＭＳ Ｐゴシック" pitchFamily="-1" charset="-128"/>
            </a:endParaRPr>
          </a:p>
        </p:txBody>
      </p:sp>
      <p:sp>
        <p:nvSpPr>
          <p:cNvPr id="4" name="Content Placeholder 3"/>
          <p:cNvSpPr>
            <a:spLocks noGrp="1"/>
          </p:cNvSpPr>
          <p:nvPr>
            <p:ph sz="half" idx="2"/>
          </p:nvPr>
        </p:nvSpPr>
        <p:spPr>
          <a:xfrm>
            <a:off x="4800600" y="601663"/>
            <a:ext cx="4114800" cy="763587"/>
          </a:xfrm>
        </p:spPr>
        <p:txBody>
          <a:bodyPr/>
          <a:lstStyle/>
          <a:p>
            <a:pPr marL="0" indent="0" eaLnBrk="1" hangingPunct="1">
              <a:lnSpc>
                <a:spcPts val="2200"/>
              </a:lnSpc>
              <a:spcBef>
                <a:spcPts val="600"/>
              </a:spcBef>
              <a:buFont typeface="Arial" charset="0"/>
              <a:buNone/>
            </a:pPr>
            <a:r>
              <a:rPr lang="en-US" sz="2400" b="1" smtClean="0">
                <a:ea typeface="ＭＳ Ｐゴシック" pitchFamily="-1" charset="-128"/>
              </a:rPr>
              <a:t>Memories can even be linked to physiological states:</a:t>
            </a:r>
          </a:p>
        </p:txBody>
      </p:sp>
      <p:grpSp>
        <p:nvGrpSpPr>
          <p:cNvPr id="2" name="Group 10"/>
          <p:cNvGrpSpPr>
            <a:grpSpLocks/>
          </p:cNvGrpSpPr>
          <p:nvPr/>
        </p:nvGrpSpPr>
        <p:grpSpPr bwMode="auto">
          <a:xfrm>
            <a:off x="4591050" y="1779588"/>
            <a:ext cx="4459288" cy="4675187"/>
            <a:chOff x="4583289" y="1779293"/>
            <a:chExt cx="4459111" cy="4675776"/>
          </a:xfrm>
        </p:grpSpPr>
        <p:sp>
          <p:nvSpPr>
            <p:cNvPr id="10" name="Rectangle 9"/>
            <p:cNvSpPr>
              <a:spLocks noChangeArrowheads="1"/>
            </p:cNvSpPr>
            <p:nvPr/>
          </p:nvSpPr>
          <p:spPr bwMode="auto">
            <a:xfrm>
              <a:off x="4583289" y="1779293"/>
              <a:ext cx="4459111" cy="4675776"/>
            </a:xfrm>
            <a:prstGeom prst="rect">
              <a:avLst/>
            </a:prstGeom>
            <a:solidFill>
              <a:srgbClr val="444EA2"/>
            </a:solidFill>
            <a:ln w="25400">
              <a:noFill/>
              <a:miter lim="800000"/>
              <a:headEnd/>
              <a:tailEnd/>
            </a:ln>
            <a:effectLst>
              <a:outerShdw dist="38100" dir="5400000" algn="t" rotWithShape="0">
                <a:srgbClr val="808080">
                  <a:alpha val="39998"/>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pic>
          <p:nvPicPr>
            <p:cNvPr id="39944" name="Content Placeholder 3" descr="state-dependent retrieval.jpg"/>
            <p:cNvPicPr>
              <a:picLocks noChangeAspect="1"/>
            </p:cNvPicPr>
            <p:nvPr/>
          </p:nvPicPr>
          <p:blipFill>
            <a:blip r:embed="rId3" cstate="print"/>
            <a:srcRect l="8900" t="2100" r="9775" b="16010"/>
            <a:stretch>
              <a:fillRect/>
            </a:stretch>
          </p:blipFill>
          <p:spPr bwMode="auto">
            <a:xfrm>
              <a:off x="4953000" y="1938867"/>
              <a:ext cx="3886200" cy="2971800"/>
            </a:xfrm>
            <a:prstGeom prst="rect">
              <a:avLst/>
            </a:prstGeom>
            <a:noFill/>
            <a:ln w="9525">
              <a:noFill/>
              <a:miter lim="800000"/>
              <a:headEnd/>
              <a:tailEnd/>
            </a:ln>
          </p:spPr>
        </p:pic>
        <p:sp>
          <p:nvSpPr>
            <p:cNvPr id="39945" name="TextBox 6"/>
            <p:cNvSpPr txBox="1">
              <a:spLocks noChangeArrowheads="1"/>
            </p:cNvSpPr>
            <p:nvPr/>
          </p:nvSpPr>
          <p:spPr bwMode="auto">
            <a:xfrm>
              <a:off x="4876800" y="5023556"/>
              <a:ext cx="4038600" cy="1224822"/>
            </a:xfrm>
            <a:prstGeom prst="rect">
              <a:avLst/>
            </a:prstGeom>
            <a:noFill/>
            <a:ln w="9525">
              <a:noFill/>
              <a:miter lim="800000"/>
              <a:headEnd/>
              <a:tailEnd/>
            </a:ln>
          </p:spPr>
          <p:txBody>
            <a:bodyPr/>
            <a:lstStyle/>
            <a:p>
              <a:pPr>
                <a:lnSpc>
                  <a:spcPts val="2200"/>
                </a:lnSpc>
                <a:spcBef>
                  <a:spcPts val="600"/>
                </a:spcBef>
                <a:buFont typeface="Arial" charset="0"/>
                <a:buNone/>
              </a:pPr>
              <a:r>
                <a:rPr lang="en-US" sz="2400" b="1">
                  <a:solidFill>
                    <a:srgbClr val="F8F6E3"/>
                  </a:solidFill>
                  <a:latin typeface="Calibri" pitchFamily="-1" charset="0"/>
                </a:rPr>
                <a:t>“I wonder if you’d mind giving     me directions. I’ve never been sober in this part of town before.”</a:t>
              </a:r>
            </a:p>
          </p:txBody>
        </p:sp>
      </p:grpSp>
      <p:cxnSp>
        <p:nvCxnSpPr>
          <p:cNvPr id="8" name="Straight Arrow Connector 7"/>
          <p:cNvCxnSpPr/>
          <p:nvPr/>
        </p:nvCxnSpPr>
        <p:spPr>
          <a:xfrm>
            <a:off x="7202488" y="1133475"/>
            <a:ext cx="0" cy="804863"/>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314825" y="1376363"/>
            <a:ext cx="4616450" cy="5003800"/>
            <a:chOff x="4251456" y="1258711"/>
            <a:chExt cx="4615966" cy="5004207"/>
          </a:xfrm>
        </p:grpSpPr>
        <p:pic>
          <p:nvPicPr>
            <p:cNvPr id="40967" name="Picture 2"/>
            <p:cNvPicPr>
              <a:picLocks noChangeAspect="1" noChangeArrowheads="1"/>
            </p:cNvPicPr>
            <p:nvPr/>
          </p:nvPicPr>
          <p:blipFill>
            <a:blip r:embed="rId3" cstate="print"/>
            <a:srcRect l="1295"/>
            <a:stretch>
              <a:fillRect/>
            </a:stretch>
          </p:blipFill>
          <p:spPr bwMode="auto">
            <a:xfrm>
              <a:off x="4251456" y="1258711"/>
              <a:ext cx="4615966" cy="3911600"/>
            </a:xfrm>
            <a:prstGeom prst="rect">
              <a:avLst/>
            </a:prstGeom>
            <a:noFill/>
            <a:ln w="9525">
              <a:noFill/>
              <a:miter lim="800000"/>
              <a:headEnd/>
              <a:tailEnd/>
            </a:ln>
          </p:spPr>
        </p:pic>
        <p:sp>
          <p:nvSpPr>
            <p:cNvPr id="40968" name="TextBox 6"/>
            <p:cNvSpPr txBox="1">
              <a:spLocks noChangeArrowheads="1"/>
            </p:cNvSpPr>
            <p:nvPr/>
          </p:nvSpPr>
          <p:spPr bwMode="auto">
            <a:xfrm>
              <a:off x="4937404" y="5170311"/>
              <a:ext cx="3865032" cy="1092607"/>
            </a:xfrm>
            <a:prstGeom prst="rect">
              <a:avLst/>
            </a:prstGeom>
            <a:noFill/>
            <a:ln w="9525">
              <a:noFill/>
              <a:miter lim="800000"/>
              <a:headEnd/>
              <a:tailEnd/>
            </a:ln>
          </p:spPr>
          <p:txBody>
            <a:bodyPr/>
            <a:lstStyle/>
            <a:p>
              <a:pPr algn="ctr">
                <a:lnSpc>
                  <a:spcPts val="2600"/>
                </a:lnSpc>
                <a:spcBef>
                  <a:spcPct val="20000"/>
                </a:spcBef>
                <a:spcAft>
                  <a:spcPts val="600"/>
                </a:spcAft>
                <a:buFont typeface="Arial" charset="0"/>
                <a:buNone/>
              </a:pPr>
              <a:r>
                <a:rPr lang="en-US" sz="2600">
                  <a:solidFill>
                    <a:srgbClr val="A0366C"/>
                  </a:solidFill>
                  <a:latin typeface="Calibri" pitchFamily="-1" charset="0"/>
                </a:rPr>
                <a:t>In what situation is the recency effect strongest?</a:t>
              </a:r>
            </a:p>
          </p:txBody>
        </p:sp>
      </p:grpSp>
      <p:sp>
        <p:nvSpPr>
          <p:cNvPr id="40963" name="Title 1"/>
          <p:cNvSpPr>
            <a:spLocks noGrp="1"/>
          </p:cNvSpPr>
          <p:nvPr>
            <p:ph type="title"/>
          </p:nvPr>
        </p:nvSpPr>
        <p:spPr>
          <a:xfrm>
            <a:off x="0" y="0"/>
            <a:ext cx="9144000" cy="1020763"/>
          </a:xfrm>
          <a:solidFill>
            <a:srgbClr val="F36F21"/>
          </a:solidFill>
        </p:spPr>
        <p:txBody>
          <a:bodyPr lIns="274320"/>
          <a:lstStyle/>
          <a:p>
            <a:pPr algn="l" eaLnBrk="1" hangingPunct="1">
              <a:lnSpc>
                <a:spcPts val="4200"/>
              </a:lnSpc>
            </a:pPr>
            <a:r>
              <a:rPr lang="en-US" b="1" smtClean="0">
                <a:solidFill>
                  <a:srgbClr val="F8F6E3"/>
                </a:solidFill>
                <a:ea typeface="ＭＳ Ｐゴシック" pitchFamily="-1" charset="-128"/>
              </a:rPr>
              <a:t>The Serial Position Effect</a:t>
            </a:r>
          </a:p>
        </p:txBody>
      </p:sp>
      <p:sp>
        <p:nvSpPr>
          <p:cNvPr id="40964" name="Content Placeholder 2"/>
          <p:cNvSpPr>
            <a:spLocks noGrp="1"/>
          </p:cNvSpPr>
          <p:nvPr>
            <p:ph sz="half" idx="1"/>
          </p:nvPr>
        </p:nvSpPr>
        <p:spPr>
          <a:xfrm>
            <a:off x="228600" y="1146175"/>
            <a:ext cx="3810000" cy="1400175"/>
          </a:xfrm>
        </p:spPr>
        <p:txBody>
          <a:bodyPr/>
          <a:lstStyle/>
          <a:p>
            <a:pPr marL="0" indent="0" eaLnBrk="1" hangingPunct="1">
              <a:lnSpc>
                <a:spcPts val="2600"/>
              </a:lnSpc>
              <a:spcAft>
                <a:spcPts val="600"/>
              </a:spcAft>
              <a:buFont typeface="Arial" charset="0"/>
              <a:buNone/>
            </a:pPr>
            <a:r>
              <a:rPr lang="en-US" sz="2600" smtClean="0">
                <a:ea typeface="ＭＳ Ｐゴシック" pitchFamily="-1" charset="-128"/>
              </a:rPr>
              <a:t>Priming and context cues are not the only factors which make memory retrieval selective. </a:t>
            </a:r>
          </a:p>
        </p:txBody>
      </p:sp>
      <p:sp>
        <p:nvSpPr>
          <p:cNvPr id="6" name="TextBox 5"/>
          <p:cNvSpPr txBox="1">
            <a:spLocks noChangeArrowheads="1"/>
          </p:cNvSpPr>
          <p:nvPr/>
        </p:nvSpPr>
        <p:spPr bwMode="auto">
          <a:xfrm>
            <a:off x="0" y="5759450"/>
            <a:ext cx="4695825" cy="1098550"/>
          </a:xfrm>
          <a:prstGeom prst="rect">
            <a:avLst/>
          </a:prstGeom>
          <a:noFill/>
          <a:ln w="9525">
            <a:noFill/>
            <a:miter lim="800000"/>
            <a:headEnd/>
            <a:tailEnd/>
          </a:ln>
        </p:spPr>
        <p:txBody>
          <a:bodyPr/>
          <a:lstStyle/>
          <a:p>
            <a:pPr algn="ctr">
              <a:lnSpc>
                <a:spcPts val="2600"/>
              </a:lnSpc>
              <a:spcBef>
                <a:spcPct val="20000"/>
              </a:spcBef>
              <a:spcAft>
                <a:spcPts val="600"/>
              </a:spcAft>
              <a:buFont typeface="Arial" charset="0"/>
              <a:buNone/>
            </a:pPr>
            <a:r>
              <a:rPr lang="en-US" sz="2600">
                <a:solidFill>
                  <a:srgbClr val="444EA2"/>
                </a:solidFill>
                <a:latin typeface="Calibri" pitchFamily="-1" charset="0"/>
              </a:rPr>
              <a:t>Which words of your national anthem are easiest to recall?</a:t>
            </a:r>
          </a:p>
        </p:txBody>
      </p:sp>
      <p:sp>
        <p:nvSpPr>
          <p:cNvPr id="4" name="Rounded Rectangle 3"/>
          <p:cNvSpPr>
            <a:spLocks noChangeArrowheads="1"/>
          </p:cNvSpPr>
          <p:nvPr/>
        </p:nvSpPr>
        <p:spPr bwMode="auto">
          <a:xfrm>
            <a:off x="293688" y="2706688"/>
            <a:ext cx="4119562" cy="2684462"/>
          </a:xfrm>
          <a:prstGeom prst="roundRect">
            <a:avLst>
              <a:gd name="adj" fmla="val 16667"/>
            </a:avLst>
          </a:prstGeom>
          <a:solidFill>
            <a:srgbClr val="444EA2"/>
          </a:solidFill>
          <a:ln w="9525">
            <a:noFill/>
            <a:round/>
            <a:headEnd/>
            <a:tailEnd/>
          </a:ln>
        </p:spPr>
        <p:txBody>
          <a:bodyPr>
            <a:spAutoFit/>
          </a:bodyPr>
          <a:lstStyle/>
          <a:p>
            <a:pPr>
              <a:lnSpc>
                <a:spcPts val="2600"/>
              </a:lnSpc>
              <a:spcBef>
                <a:spcPct val="20000"/>
              </a:spcBef>
            </a:pPr>
            <a:r>
              <a:rPr lang="en-US" sz="2600" b="1">
                <a:solidFill>
                  <a:srgbClr val="FAC090"/>
                </a:solidFill>
                <a:latin typeface="Calibri" pitchFamily="-1" charset="0"/>
              </a:rPr>
              <a:t>The serial position effect </a:t>
            </a:r>
            <a:r>
              <a:rPr lang="en-US" sz="2600">
                <a:solidFill>
                  <a:srgbClr val="F8F6E3"/>
                </a:solidFill>
                <a:latin typeface="Calibri" pitchFamily="-1" charset="0"/>
              </a:rPr>
              <a:t>refers to the tendency, when learning information in a long list, to</a:t>
            </a:r>
            <a:r>
              <a:rPr lang="en-US" sz="2600" i="1">
                <a:solidFill>
                  <a:srgbClr val="F8F6E3"/>
                </a:solidFill>
                <a:latin typeface="Calibri" pitchFamily="-1" charset="0"/>
              </a:rPr>
              <a:t> more likely recall the first items </a:t>
            </a:r>
            <a:r>
              <a:rPr lang="en-US" sz="2600">
                <a:solidFill>
                  <a:srgbClr val="F8F6E3"/>
                </a:solidFill>
                <a:latin typeface="Calibri" pitchFamily="-1" charset="0"/>
              </a:rPr>
              <a:t>(</a:t>
            </a:r>
            <a:r>
              <a:rPr lang="en-US" sz="2600" b="1">
                <a:solidFill>
                  <a:srgbClr val="F8F6E3"/>
                </a:solidFill>
                <a:latin typeface="Calibri" pitchFamily="-1" charset="0"/>
              </a:rPr>
              <a:t>primacy effect</a:t>
            </a:r>
            <a:r>
              <a:rPr lang="en-US" sz="2600">
                <a:solidFill>
                  <a:srgbClr val="F8F6E3"/>
                </a:solidFill>
                <a:latin typeface="Calibri" pitchFamily="-1" charset="0"/>
              </a:rPr>
              <a:t>) </a:t>
            </a:r>
            <a:r>
              <a:rPr lang="en-US" sz="2600" i="1">
                <a:solidFill>
                  <a:srgbClr val="F8F6E3"/>
                </a:solidFill>
                <a:latin typeface="Calibri" pitchFamily="-1" charset="0"/>
              </a:rPr>
              <a:t>and the last items</a:t>
            </a:r>
            <a:r>
              <a:rPr lang="en-US" sz="2600">
                <a:solidFill>
                  <a:srgbClr val="F8F6E3"/>
                </a:solidFill>
                <a:latin typeface="Calibri" pitchFamily="-1" charset="0"/>
              </a:rPr>
              <a:t> (</a:t>
            </a:r>
            <a:r>
              <a:rPr lang="en-US" sz="2600" b="1">
                <a:solidFill>
                  <a:srgbClr val="F8F6E3"/>
                </a:solidFill>
                <a:latin typeface="Calibri" pitchFamily="-1" charset="0"/>
              </a:rPr>
              <a:t>recency effect</a:t>
            </a:r>
            <a:r>
              <a:rPr lang="en-US" sz="2600">
                <a:solidFill>
                  <a:srgbClr val="F8F6E3"/>
                </a:solidFill>
                <a:latin typeface="Calibri" pitchFamily="-1"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441450"/>
          </a:xfrm>
          <a:solidFill>
            <a:srgbClr val="3AA082"/>
          </a:solidFill>
        </p:spPr>
        <p:txBody>
          <a:bodyPr lIns="274320"/>
          <a:lstStyle/>
          <a:p>
            <a:pPr algn="l" eaLnBrk="1" hangingPunct="1">
              <a:lnSpc>
                <a:spcPts val="4200"/>
              </a:lnSpc>
            </a:pPr>
            <a:r>
              <a:rPr lang="en-US" b="1" smtClean="0">
                <a:solidFill>
                  <a:srgbClr val="F8F6E3"/>
                </a:solidFill>
                <a:ea typeface="ＭＳ Ｐゴシック" pitchFamily="-1" charset="-128"/>
              </a:rPr>
              <a:t/>
            </a:r>
            <a:br>
              <a:rPr lang="en-US" b="1" smtClean="0">
                <a:solidFill>
                  <a:srgbClr val="F8F6E3"/>
                </a:solidFill>
                <a:ea typeface="ＭＳ Ｐゴシック" pitchFamily="-1" charset="-128"/>
              </a:rPr>
            </a:br>
            <a:r>
              <a:rPr lang="en-US" b="1" smtClean="0">
                <a:solidFill>
                  <a:srgbClr val="F8F6E3"/>
                </a:solidFill>
                <a:ea typeface="ＭＳ Ｐゴシック" pitchFamily="-1" charset="-128"/>
              </a:rPr>
              <a:t>“Forgetfulness is a form of freedom.”</a:t>
            </a:r>
            <a:br>
              <a:rPr lang="en-US" b="1" smtClean="0">
                <a:solidFill>
                  <a:srgbClr val="F8F6E3"/>
                </a:solidFill>
                <a:ea typeface="ＭＳ Ｐゴシック" pitchFamily="-1" charset="-128"/>
              </a:rPr>
            </a:br>
            <a:r>
              <a:rPr lang="en-US" b="1" smtClean="0">
                <a:solidFill>
                  <a:srgbClr val="F8F6E3"/>
                </a:solidFill>
                <a:ea typeface="ＭＳ Ｐゴシック" pitchFamily="-1" charset="-128"/>
              </a:rPr>
              <a:t>				</a:t>
            </a:r>
            <a:r>
              <a:rPr lang="en-US" sz="3200" b="1" smtClean="0">
                <a:solidFill>
                  <a:srgbClr val="F8F6E3"/>
                </a:solidFill>
                <a:ea typeface="ＭＳ Ｐゴシック" pitchFamily="-1" charset="-128"/>
              </a:rPr>
              <a:t>Khalil Gibran</a:t>
            </a:r>
            <a:r>
              <a:rPr lang="en-US" b="1" smtClean="0">
                <a:solidFill>
                  <a:srgbClr val="F8F6E3"/>
                </a:solidFill>
                <a:ea typeface="ＭＳ Ｐゴシック" pitchFamily="-1" charset="-128"/>
              </a:rPr>
              <a:t/>
            </a:r>
            <a:br>
              <a:rPr lang="en-US" b="1" smtClean="0">
                <a:solidFill>
                  <a:srgbClr val="F8F6E3"/>
                </a:solidFill>
                <a:ea typeface="ＭＳ Ｐゴシック" pitchFamily="-1" charset="-128"/>
              </a:rPr>
            </a:br>
            <a:endParaRPr lang="en-US" b="1" smtClean="0">
              <a:solidFill>
                <a:srgbClr val="F8F6E3"/>
              </a:solidFill>
              <a:ea typeface="ＭＳ Ｐゴシック" pitchFamily="-1" charset="-128"/>
            </a:endParaRPr>
          </a:p>
        </p:txBody>
      </p:sp>
      <p:sp>
        <p:nvSpPr>
          <p:cNvPr id="5" name="Content Placeholder 2"/>
          <p:cNvSpPr txBox="1">
            <a:spLocks/>
          </p:cNvSpPr>
          <p:nvPr/>
        </p:nvSpPr>
        <p:spPr bwMode="auto">
          <a:xfrm>
            <a:off x="3635375" y="1670050"/>
            <a:ext cx="5370513" cy="3198813"/>
          </a:xfrm>
          <a:prstGeom prst="rect">
            <a:avLst/>
          </a:prstGeom>
          <a:noFill/>
          <a:ln w="9525">
            <a:noFill/>
            <a:miter lim="800000"/>
            <a:headEnd/>
            <a:tailEnd/>
          </a:ln>
        </p:spPr>
        <p:txBody>
          <a:bodyPr/>
          <a:lstStyle/>
          <a:p>
            <a:pPr marL="342900" indent="-342900">
              <a:lnSpc>
                <a:spcPts val="2400"/>
              </a:lnSpc>
              <a:spcAft>
                <a:spcPts val="600"/>
              </a:spcAft>
              <a:buFont typeface="Wingdings" pitchFamily="-1" charset="2"/>
              <a:buChar char="§"/>
            </a:pPr>
            <a:r>
              <a:rPr lang="en-US" sz="2600">
                <a:latin typeface="Calibri" pitchFamily="-1" charset="0"/>
              </a:rPr>
              <a:t>Jill Price (b. 1965) has hyperthymesia; she not only recalls everything, but is unable to forget anything.</a:t>
            </a:r>
          </a:p>
          <a:p>
            <a:pPr marL="342900" indent="-342900">
              <a:lnSpc>
                <a:spcPts val="2400"/>
              </a:lnSpc>
              <a:spcAft>
                <a:spcPts val="600"/>
              </a:spcAft>
              <a:buFont typeface="Wingdings" pitchFamily="-1" charset="2"/>
              <a:buChar char="§"/>
            </a:pPr>
            <a:r>
              <a:rPr lang="en-US" sz="2600">
                <a:latin typeface="Calibri" pitchFamily="-1" charset="0"/>
              </a:rPr>
              <a:t>For Jill, both the important and the mundane are always accessible, forming a “running movie” of images and information that run simultaneously with current stimuli. </a:t>
            </a:r>
          </a:p>
          <a:p>
            <a:pPr marL="342900" indent="-342900">
              <a:lnSpc>
                <a:spcPts val="2400"/>
              </a:lnSpc>
              <a:spcAft>
                <a:spcPts val="600"/>
              </a:spcAft>
              <a:buFont typeface="Wingdings" pitchFamily="-1" charset="2"/>
              <a:buChar char="§"/>
            </a:pPr>
            <a:r>
              <a:rPr lang="en-US" sz="2600">
                <a:latin typeface="Calibri" pitchFamily="-1" charset="0"/>
              </a:rPr>
              <a:t>She has said, “I’ll be talking to someone and [also] seeing something else….”</a:t>
            </a:r>
          </a:p>
        </p:txBody>
      </p:sp>
      <p:pic>
        <p:nvPicPr>
          <p:cNvPr id="1026" name="Picture 2"/>
          <p:cNvPicPr>
            <a:picLocks noChangeAspect="1" noChangeArrowheads="1"/>
          </p:cNvPicPr>
          <p:nvPr/>
        </p:nvPicPr>
        <p:blipFill>
          <a:blip r:embed="rId3" cstate="print"/>
          <a:srcRect r="9189" b="6918"/>
          <a:stretch>
            <a:fillRect/>
          </a:stretch>
        </p:blipFill>
        <p:spPr bwMode="auto">
          <a:xfrm>
            <a:off x="254000" y="1806575"/>
            <a:ext cx="3200400" cy="2819400"/>
          </a:xfrm>
          <a:prstGeom prst="rect">
            <a:avLst/>
          </a:prstGeom>
          <a:noFill/>
          <a:ln w="9525">
            <a:noFill/>
            <a:miter lim="800000"/>
            <a:headEnd/>
            <a:tailEnd/>
          </a:ln>
          <a:effectLst>
            <a:outerShdw dist="139700" dir="2700000" algn="tl" rotWithShape="0">
              <a:srgbClr val="333333">
                <a:alpha val="64998"/>
              </a:srgbClr>
            </a:outerShdw>
          </a:effectLst>
        </p:spPr>
      </p:pic>
      <p:sp>
        <p:nvSpPr>
          <p:cNvPr id="41989" name="TextBox 8"/>
          <p:cNvSpPr txBox="1">
            <a:spLocks noChangeArrowheads="1"/>
          </p:cNvSpPr>
          <p:nvPr/>
        </p:nvSpPr>
        <p:spPr bwMode="auto">
          <a:xfrm>
            <a:off x="215900" y="4654550"/>
            <a:ext cx="3276600" cy="430213"/>
          </a:xfrm>
          <a:prstGeom prst="rect">
            <a:avLst/>
          </a:prstGeom>
          <a:noFill/>
          <a:ln w="9525">
            <a:noFill/>
            <a:miter lim="800000"/>
            <a:headEnd/>
            <a:tailEnd/>
          </a:ln>
        </p:spPr>
        <p:txBody>
          <a:bodyPr>
            <a:spAutoFit/>
          </a:bodyPr>
          <a:lstStyle/>
          <a:p>
            <a:pPr algn="ctr"/>
            <a:r>
              <a:rPr lang="en-US" sz="2200" b="1">
                <a:solidFill>
                  <a:srgbClr val="A0366C"/>
                </a:solidFill>
                <a:latin typeface="Calibri" pitchFamily="-1" charset="0"/>
              </a:rPr>
              <a:t>Jill Price, patient “A.J.”</a:t>
            </a:r>
          </a:p>
        </p:txBody>
      </p:sp>
      <p:sp>
        <p:nvSpPr>
          <p:cNvPr id="7" name="Rectangle 6"/>
          <p:cNvSpPr>
            <a:spLocks noChangeArrowheads="1"/>
          </p:cNvSpPr>
          <p:nvPr/>
        </p:nvSpPr>
        <p:spPr bwMode="auto">
          <a:xfrm>
            <a:off x="914400" y="5591175"/>
            <a:ext cx="7067550" cy="1266825"/>
          </a:xfrm>
          <a:prstGeom prst="rect">
            <a:avLst/>
          </a:prstGeom>
          <a:noFill/>
          <a:ln w="9525">
            <a:noFill/>
            <a:miter lim="800000"/>
            <a:headEnd/>
            <a:tailEnd/>
          </a:ln>
        </p:spPr>
        <p:txBody>
          <a:bodyPr/>
          <a:lstStyle/>
          <a:p>
            <a:pPr>
              <a:lnSpc>
                <a:spcPts val="2400"/>
              </a:lnSpc>
              <a:spcAft>
                <a:spcPts val="600"/>
              </a:spcAft>
            </a:pPr>
            <a:r>
              <a:rPr lang="en-US" sz="2600">
                <a:latin typeface="Calibri" pitchFamily="-1" charset="0"/>
              </a:rPr>
              <a:t>Another possible problem if we were unable to forget: we might not focus well on current stimuli because of intrusive memories.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295400"/>
          </a:xfrm>
          <a:solidFill>
            <a:srgbClr val="A0366C"/>
          </a:solidFill>
        </p:spPr>
        <p:txBody>
          <a:bodyPr lIns="274320"/>
          <a:lstStyle/>
          <a:p>
            <a:pPr algn="l" eaLnBrk="1" hangingPunct="1">
              <a:lnSpc>
                <a:spcPts val="4200"/>
              </a:lnSpc>
            </a:pPr>
            <a:r>
              <a:rPr lang="en-US" b="1" smtClean="0">
                <a:solidFill>
                  <a:srgbClr val="F8F6E3"/>
                </a:solidFill>
                <a:ea typeface="ＭＳ Ｐゴシック" pitchFamily="-1" charset="-128"/>
              </a:rPr>
              <a:t>The Brain and the Two-Track Mind: The Case of Henry Molaison (“H.M.”)</a:t>
            </a:r>
          </a:p>
        </p:txBody>
      </p:sp>
      <p:sp>
        <p:nvSpPr>
          <p:cNvPr id="3" name="Content Placeholder 2"/>
          <p:cNvSpPr>
            <a:spLocks noGrp="1"/>
          </p:cNvSpPr>
          <p:nvPr>
            <p:ph sz="half" idx="1"/>
          </p:nvPr>
        </p:nvSpPr>
        <p:spPr>
          <a:xfrm>
            <a:off x="98425" y="1414463"/>
            <a:ext cx="3830638" cy="4876800"/>
          </a:xfrm>
        </p:spPr>
        <p:txBody>
          <a:bodyPr/>
          <a:lstStyle/>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In 1953, the removal of H.M.’s hippocampus at age 27 ended his seizures, but also ended his ability to form new explicit memories.</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H.M. could learn new skills, procedures, locations of objects, and games, but had no memory of the lessons or the instructors. Why?</a:t>
            </a:r>
          </a:p>
          <a:p>
            <a:pPr eaLnBrk="1" hangingPunct="1">
              <a:lnSpc>
                <a:spcPts val="2400"/>
              </a:lnSpc>
              <a:spcBef>
                <a:spcPct val="0"/>
              </a:spcBef>
              <a:spcAft>
                <a:spcPts val="600"/>
              </a:spcAft>
              <a:buFont typeface="Wingdings" pitchFamily="-1" charset="2"/>
              <a:buChar char="§"/>
            </a:pPr>
            <a:r>
              <a:rPr lang="en-US" sz="2600" smtClean="0">
                <a:ea typeface="ＭＳ Ｐゴシック" pitchFamily="-1" charset="-128"/>
              </a:rPr>
              <a:t>H.M. also retained memories from before the surgery. What is his condition called?</a:t>
            </a:r>
          </a:p>
        </p:txBody>
      </p:sp>
      <p:sp>
        <p:nvSpPr>
          <p:cNvPr id="4" name="Content Placeholder 3"/>
          <p:cNvSpPr>
            <a:spLocks noGrp="1"/>
          </p:cNvSpPr>
          <p:nvPr>
            <p:ph sz="half" idx="2"/>
          </p:nvPr>
        </p:nvSpPr>
        <p:spPr>
          <a:xfrm>
            <a:off x="4198938" y="4800600"/>
            <a:ext cx="4945062" cy="1454150"/>
          </a:xfrm>
        </p:spPr>
        <p:txBody>
          <a:bodyPr/>
          <a:lstStyle/>
          <a:p>
            <a:pPr marL="0" indent="0" eaLnBrk="1" hangingPunct="1">
              <a:lnSpc>
                <a:spcPts val="2400"/>
              </a:lnSpc>
              <a:spcBef>
                <a:spcPct val="0"/>
              </a:spcBef>
              <a:spcAft>
                <a:spcPts val="600"/>
              </a:spcAft>
              <a:buFont typeface="Arial" charset="0"/>
              <a:buNone/>
            </a:pPr>
            <a:r>
              <a:rPr lang="en-US" sz="2600" b="1" smtClean="0">
                <a:solidFill>
                  <a:srgbClr val="444EA2"/>
                </a:solidFill>
                <a:ea typeface="ＭＳ Ｐゴシック" pitchFamily="-1" charset="-128"/>
              </a:rPr>
              <a:t>H.M., like another such patient, “Jimmy,” could not understand why his face looked older than 27 in the mirror. Why not?</a:t>
            </a:r>
          </a:p>
        </p:txBody>
      </p:sp>
      <p:pic>
        <p:nvPicPr>
          <p:cNvPr id="2050" name="Picture 2"/>
          <p:cNvPicPr>
            <a:picLocks noChangeAspect="1" noChangeArrowheads="1"/>
          </p:cNvPicPr>
          <p:nvPr/>
        </p:nvPicPr>
        <p:blipFill>
          <a:blip r:embed="rId3" cstate="print"/>
          <a:srcRect l="7115" r="5627"/>
          <a:stretch>
            <a:fillRect/>
          </a:stretch>
        </p:blipFill>
        <p:spPr bwMode="auto">
          <a:xfrm>
            <a:off x="4075113" y="1414463"/>
            <a:ext cx="2449512" cy="3227387"/>
          </a:xfrm>
          <a:prstGeom prst="rect">
            <a:avLst/>
          </a:prstGeom>
          <a:noFill/>
          <a:ln w="9525">
            <a:noFill/>
            <a:miter lim="800000"/>
            <a:headEnd/>
            <a:tailEnd/>
          </a:ln>
          <a:effectLst>
            <a:outerShdw dist="139700" dir="2700000" algn="tl" rotWithShape="0">
              <a:srgbClr val="333333">
                <a:alpha val="64998"/>
              </a:srgbClr>
            </a:outerShdw>
          </a:effectLst>
        </p:spPr>
      </p:pic>
      <p:pic>
        <p:nvPicPr>
          <p:cNvPr id="6" name="Picture 5" descr="Temp-4.png"/>
          <p:cNvPicPr>
            <a:picLocks noChangeAspect="1"/>
          </p:cNvPicPr>
          <p:nvPr/>
        </p:nvPicPr>
        <p:blipFill>
          <a:blip r:embed="rId4" cstate="print">
            <a:grayscl/>
          </a:blip>
          <a:srcRect l="78333" t="40741" b="19260"/>
          <a:stretch>
            <a:fillRect/>
          </a:stretch>
        </p:blipFill>
        <p:spPr bwMode="auto">
          <a:xfrm>
            <a:off x="6699250" y="1414463"/>
            <a:ext cx="2332038" cy="3227387"/>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762000"/>
          </a:xfrm>
          <a:solidFill>
            <a:srgbClr val="A0366C"/>
          </a:solidFill>
        </p:spPr>
        <p:txBody>
          <a:bodyPr lIns="274320"/>
          <a:lstStyle/>
          <a:p>
            <a:pPr algn="l" eaLnBrk="1" hangingPunct="1">
              <a:lnSpc>
                <a:spcPts val="4200"/>
              </a:lnSpc>
            </a:pPr>
            <a:r>
              <a:rPr lang="en-US" b="1" smtClean="0">
                <a:solidFill>
                  <a:srgbClr val="F8F6E3"/>
                </a:solidFill>
                <a:ea typeface="ＭＳ Ｐゴシック" pitchFamily="-1" charset="-128"/>
              </a:rPr>
              <a:t> The Two Types of Amnesia</a:t>
            </a:r>
          </a:p>
        </p:txBody>
      </p:sp>
      <p:sp>
        <p:nvSpPr>
          <p:cNvPr id="3" name="Content Placeholder 2"/>
          <p:cNvSpPr>
            <a:spLocks noGrp="1"/>
          </p:cNvSpPr>
          <p:nvPr>
            <p:ph sz="half" idx="1"/>
          </p:nvPr>
        </p:nvSpPr>
        <p:spPr>
          <a:xfrm>
            <a:off x="192088" y="2619375"/>
            <a:ext cx="4379912" cy="2619375"/>
          </a:xfrm>
        </p:spPr>
        <p:txBody>
          <a:bodyPr/>
          <a:lstStyle/>
          <a:p>
            <a:pPr eaLnBrk="1" hangingPunct="1">
              <a:lnSpc>
                <a:spcPct val="80000"/>
              </a:lnSpc>
              <a:spcBef>
                <a:spcPts val="600"/>
              </a:spcBef>
              <a:buFont typeface="Wingdings" pitchFamily="-1" charset="2"/>
              <a:buChar char="§"/>
            </a:pPr>
            <a:r>
              <a:rPr lang="en-US" sz="2600" smtClean="0">
                <a:ea typeface="ＭＳ Ｐゴシック" pitchFamily="-1" charset="-128"/>
              </a:rPr>
              <a:t>Retrograde amnesia can be caused by head injury or emotional trauma and is often temporary.</a:t>
            </a:r>
          </a:p>
          <a:p>
            <a:pPr eaLnBrk="1" hangingPunct="1">
              <a:lnSpc>
                <a:spcPct val="80000"/>
              </a:lnSpc>
              <a:spcBef>
                <a:spcPts val="600"/>
              </a:spcBef>
              <a:buFont typeface="Wingdings" pitchFamily="-1" charset="2"/>
              <a:buChar char="§"/>
            </a:pPr>
            <a:r>
              <a:rPr lang="en-US" sz="2600" smtClean="0">
                <a:ea typeface="ＭＳ Ｐゴシック" pitchFamily="-1" charset="-128"/>
              </a:rPr>
              <a:t>It can also be caused by more severe brain damage; in that case, it may include anterograde amnesia. </a:t>
            </a:r>
          </a:p>
        </p:txBody>
      </p:sp>
      <p:sp>
        <p:nvSpPr>
          <p:cNvPr id="4" name="Content Placeholder 3"/>
          <p:cNvSpPr>
            <a:spLocks noGrp="1"/>
          </p:cNvSpPr>
          <p:nvPr>
            <p:ph sz="half" idx="2"/>
          </p:nvPr>
        </p:nvSpPr>
        <p:spPr>
          <a:xfrm>
            <a:off x="4656138" y="2725738"/>
            <a:ext cx="4364037" cy="2433637"/>
          </a:xfrm>
        </p:spPr>
        <p:txBody>
          <a:bodyPr/>
          <a:lstStyle/>
          <a:p>
            <a:pPr eaLnBrk="1" hangingPunct="1">
              <a:lnSpc>
                <a:spcPct val="80000"/>
              </a:lnSpc>
              <a:spcBef>
                <a:spcPts val="600"/>
              </a:spcBef>
              <a:buFont typeface="Wingdings" pitchFamily="-1" charset="2"/>
              <a:buChar char="§"/>
            </a:pPr>
            <a:r>
              <a:rPr lang="en-US" sz="2600" smtClean="0">
                <a:ea typeface="ＭＳ Ｐゴシック" pitchFamily="-1" charset="-128"/>
              </a:rPr>
              <a:t>H.M. and Jimmy lived with no memories of life after surgery.</a:t>
            </a:r>
          </a:p>
          <a:p>
            <a:pPr eaLnBrk="1" hangingPunct="1">
              <a:lnSpc>
                <a:spcPct val="80000"/>
              </a:lnSpc>
              <a:spcBef>
                <a:spcPts val="600"/>
              </a:spcBef>
              <a:buFont typeface="Wingdings" pitchFamily="-1" charset="2"/>
              <a:buChar char="§"/>
            </a:pPr>
            <a:r>
              <a:rPr lang="en-US" sz="2600" smtClean="0">
                <a:ea typeface="ＭＳ Ｐゴシック" pitchFamily="-1" charset="-128"/>
              </a:rPr>
              <a:t>See also the movie </a:t>
            </a:r>
            <a:r>
              <a:rPr lang="en-US" sz="2600" i="1" smtClean="0">
                <a:ea typeface="ＭＳ Ｐゴシック" pitchFamily="-1" charset="-128"/>
              </a:rPr>
              <a:t>Memento. </a:t>
            </a:r>
            <a:r>
              <a:rPr lang="en-US" sz="2600" smtClean="0">
                <a:ea typeface="ＭＳ Ｐゴシック" pitchFamily="-1" charset="-128"/>
              </a:rPr>
              <a:t>Most other movie amnesia is retrograde amnesia.</a:t>
            </a:r>
          </a:p>
          <a:p>
            <a:pPr eaLnBrk="1" hangingPunct="1">
              <a:lnSpc>
                <a:spcPct val="80000"/>
              </a:lnSpc>
              <a:spcBef>
                <a:spcPts val="600"/>
              </a:spcBef>
              <a:buFont typeface="Wingdings" pitchFamily="-1" charset="2"/>
              <a:buChar char="§"/>
            </a:pPr>
            <a:endParaRPr lang="en-US" smtClean="0">
              <a:ea typeface="ＭＳ Ｐゴシック" pitchFamily="-1" charset="-128"/>
            </a:endParaRPr>
          </a:p>
        </p:txBody>
      </p:sp>
      <p:pic>
        <p:nvPicPr>
          <p:cNvPr id="14" name="Picture 13"/>
          <p:cNvPicPr>
            <a:picLocks noChangeAspect="1"/>
          </p:cNvPicPr>
          <p:nvPr/>
        </p:nvPicPr>
        <p:blipFill>
          <a:blip r:embed="rId3" cstate="print"/>
          <a:srcRect/>
          <a:stretch>
            <a:fillRect/>
          </a:stretch>
        </p:blipFill>
        <p:spPr bwMode="auto">
          <a:xfrm>
            <a:off x="0" y="5310188"/>
            <a:ext cx="9144000" cy="1547812"/>
          </a:xfrm>
          <a:prstGeom prst="rect">
            <a:avLst/>
          </a:prstGeom>
          <a:noFill/>
          <a:ln w="9525">
            <a:noFill/>
            <a:miter lim="800000"/>
            <a:headEnd/>
            <a:tailEnd/>
          </a:ln>
        </p:spPr>
      </p:pic>
      <p:sp>
        <p:nvSpPr>
          <p:cNvPr id="44038" name="Rounded Rectangle 14"/>
          <p:cNvSpPr>
            <a:spLocks noChangeArrowheads="1"/>
          </p:cNvSpPr>
          <p:nvPr/>
        </p:nvSpPr>
        <p:spPr bwMode="auto">
          <a:xfrm>
            <a:off x="484188" y="1019175"/>
            <a:ext cx="3532187" cy="1443038"/>
          </a:xfrm>
          <a:prstGeom prst="roundRect">
            <a:avLst>
              <a:gd name="adj" fmla="val 16667"/>
            </a:avLst>
          </a:prstGeom>
          <a:solidFill>
            <a:srgbClr val="F36F21"/>
          </a:solidFill>
          <a:ln w="9525">
            <a:noFill/>
            <a:round/>
            <a:headEnd/>
            <a:tailEnd/>
          </a:ln>
        </p:spPr>
        <p:txBody>
          <a:bodyPr anchor="ctr"/>
          <a:lstStyle/>
          <a:p>
            <a:pPr>
              <a:lnSpc>
                <a:spcPct val="80000"/>
              </a:lnSpc>
              <a:spcBef>
                <a:spcPts val="600"/>
              </a:spcBef>
            </a:pPr>
            <a:r>
              <a:rPr lang="en-US" sz="2800" b="1">
                <a:solidFill>
                  <a:srgbClr val="F8F6E3"/>
                </a:solidFill>
                <a:latin typeface="Calibri" pitchFamily="-1" charset="0"/>
              </a:rPr>
              <a:t>Retrograde amnesia </a:t>
            </a:r>
            <a:r>
              <a:rPr lang="en-US" sz="2800" i="1">
                <a:solidFill>
                  <a:srgbClr val="F8F6E3"/>
                </a:solidFill>
                <a:latin typeface="Calibri" pitchFamily="-1" charset="0"/>
              </a:rPr>
              <a:t>refers to an inability to </a:t>
            </a:r>
            <a:r>
              <a:rPr lang="en-US" sz="2800" b="1" i="1">
                <a:solidFill>
                  <a:srgbClr val="F8F6E3"/>
                </a:solidFill>
                <a:latin typeface="Calibri" pitchFamily="-1" charset="0"/>
              </a:rPr>
              <a:t>retrieve</a:t>
            </a:r>
            <a:r>
              <a:rPr lang="en-US" sz="2800" i="1">
                <a:solidFill>
                  <a:srgbClr val="F8F6E3"/>
                </a:solidFill>
                <a:latin typeface="Calibri" pitchFamily="-1" charset="0"/>
              </a:rPr>
              <a:t> memory of the </a:t>
            </a:r>
            <a:r>
              <a:rPr lang="en-US" sz="2800" i="1" u="sng">
                <a:solidFill>
                  <a:srgbClr val="F8F6E3"/>
                </a:solidFill>
                <a:latin typeface="Calibri" pitchFamily="-1" charset="0"/>
              </a:rPr>
              <a:t>past</a:t>
            </a:r>
            <a:r>
              <a:rPr lang="en-US" sz="2800">
                <a:solidFill>
                  <a:srgbClr val="F8F6E3"/>
                </a:solidFill>
                <a:latin typeface="Calibri" pitchFamily="-1" charset="0"/>
              </a:rPr>
              <a:t>.</a:t>
            </a:r>
          </a:p>
        </p:txBody>
      </p:sp>
      <p:sp>
        <p:nvSpPr>
          <p:cNvPr id="44039" name="Rounded Rectangle 15"/>
          <p:cNvSpPr>
            <a:spLocks noChangeArrowheads="1"/>
          </p:cNvSpPr>
          <p:nvPr/>
        </p:nvSpPr>
        <p:spPr bwMode="auto">
          <a:xfrm>
            <a:off x="4430713" y="915988"/>
            <a:ext cx="4502150" cy="1627187"/>
          </a:xfrm>
          <a:prstGeom prst="roundRect">
            <a:avLst>
              <a:gd name="adj" fmla="val 16667"/>
            </a:avLst>
          </a:prstGeom>
          <a:solidFill>
            <a:srgbClr val="F36F21"/>
          </a:solidFill>
          <a:ln w="9525">
            <a:noFill/>
            <a:round/>
            <a:headEnd/>
            <a:tailEnd/>
          </a:ln>
        </p:spPr>
        <p:txBody>
          <a:bodyPr>
            <a:spAutoFit/>
          </a:bodyPr>
          <a:lstStyle/>
          <a:p>
            <a:pPr>
              <a:lnSpc>
                <a:spcPct val="80000"/>
              </a:lnSpc>
              <a:spcBef>
                <a:spcPts val="600"/>
              </a:spcBef>
            </a:pPr>
            <a:r>
              <a:rPr lang="en-US" sz="2800" b="1">
                <a:solidFill>
                  <a:srgbClr val="F8F6E3"/>
                </a:solidFill>
                <a:latin typeface="Calibri" pitchFamily="-1" charset="0"/>
              </a:rPr>
              <a:t>Anterograde amnesia </a:t>
            </a:r>
            <a:r>
              <a:rPr lang="en-US" sz="2800">
                <a:solidFill>
                  <a:srgbClr val="F8F6E3"/>
                </a:solidFill>
                <a:latin typeface="Calibri" pitchFamily="-1" charset="0"/>
              </a:rPr>
              <a:t>refers to an </a:t>
            </a:r>
            <a:r>
              <a:rPr lang="en-US" sz="2800" i="1">
                <a:solidFill>
                  <a:srgbClr val="F8F6E3"/>
                </a:solidFill>
                <a:latin typeface="Calibri" pitchFamily="-1" charset="0"/>
              </a:rPr>
              <a:t>inability to </a:t>
            </a:r>
            <a:r>
              <a:rPr lang="en-US" sz="2800" b="1" i="1">
                <a:solidFill>
                  <a:srgbClr val="F8F6E3"/>
                </a:solidFill>
                <a:latin typeface="Calibri" pitchFamily="-1" charset="0"/>
              </a:rPr>
              <a:t>form</a:t>
            </a:r>
            <a:r>
              <a:rPr lang="en-US" sz="2800" i="1">
                <a:solidFill>
                  <a:srgbClr val="F8F6E3"/>
                </a:solidFill>
                <a:latin typeface="Calibri" pitchFamily="-1" charset="0"/>
              </a:rPr>
              <a:t> </a:t>
            </a:r>
            <a:r>
              <a:rPr lang="en-US" sz="2800" i="1" u="sng">
                <a:solidFill>
                  <a:srgbClr val="F8F6E3"/>
                </a:solidFill>
                <a:latin typeface="Calibri" pitchFamily="-1" charset="0"/>
              </a:rPr>
              <a:t>new</a:t>
            </a:r>
            <a:r>
              <a:rPr lang="en-US" sz="2800" i="1">
                <a:solidFill>
                  <a:srgbClr val="F8F6E3"/>
                </a:solidFill>
                <a:latin typeface="Calibri" pitchFamily="-1" charset="0"/>
              </a:rPr>
              <a:t> long-term declarative/ explicit memories.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1750" y="152400"/>
            <a:ext cx="9175750" cy="868363"/>
          </a:xfrm>
        </p:spPr>
        <p:txBody>
          <a:bodyPr/>
          <a:lstStyle/>
          <a:p>
            <a:pPr eaLnBrk="1" hangingPunct="1"/>
            <a:r>
              <a:rPr lang="en-US" b="1" smtClean="0">
                <a:solidFill>
                  <a:srgbClr val="A0366C"/>
                </a:solidFill>
                <a:ea typeface="ＭＳ Ｐゴシック" pitchFamily="-1" charset="-128"/>
              </a:rPr>
              <a:t>Penny Memory Test</a:t>
            </a:r>
            <a:br>
              <a:rPr lang="en-US" b="1" smtClean="0">
                <a:solidFill>
                  <a:srgbClr val="A0366C"/>
                </a:solidFill>
                <a:ea typeface="ＭＳ Ｐゴシック" pitchFamily="-1" charset="-128"/>
              </a:rPr>
            </a:br>
            <a:endParaRPr lang="en-US" sz="2900" smtClean="0">
              <a:solidFill>
                <a:srgbClr val="A0366C"/>
              </a:solidFill>
              <a:ea typeface="ＭＳ Ｐゴシック" pitchFamily="-1" charset="-128"/>
            </a:endParaRPr>
          </a:p>
        </p:txBody>
      </p:sp>
      <p:pic>
        <p:nvPicPr>
          <p:cNvPr id="107523" name="Picture 4" descr="penny memory samples"/>
          <p:cNvPicPr>
            <a:picLocks noChangeAspect="1" noChangeArrowheads="1"/>
          </p:cNvPicPr>
          <p:nvPr/>
        </p:nvPicPr>
        <p:blipFill>
          <a:blip r:embed="rId3" cstate="print"/>
          <a:srcRect/>
          <a:stretch>
            <a:fillRect/>
          </a:stretch>
        </p:blipFill>
        <p:spPr bwMode="auto">
          <a:xfrm>
            <a:off x="50800" y="1131888"/>
            <a:ext cx="9093200" cy="5726112"/>
          </a:xfrm>
          <a:prstGeom prst="rect">
            <a:avLst/>
          </a:prstGeom>
          <a:noFill/>
          <a:ln w="9525">
            <a:noFill/>
            <a:miter lim="800000"/>
            <a:headEnd/>
            <a:tailEnd/>
          </a:ln>
        </p:spPr>
      </p:pic>
      <p:sp>
        <p:nvSpPr>
          <p:cNvPr id="4" name="TextBox 3"/>
          <p:cNvSpPr txBox="1">
            <a:spLocks noChangeArrowheads="1"/>
          </p:cNvSpPr>
          <p:nvPr/>
        </p:nvSpPr>
        <p:spPr bwMode="auto">
          <a:xfrm>
            <a:off x="711200" y="1131888"/>
            <a:ext cx="7772400" cy="1965325"/>
          </a:xfrm>
          <a:prstGeom prst="rect">
            <a:avLst/>
          </a:prstGeom>
          <a:noFill/>
          <a:ln w="9525">
            <a:noFill/>
            <a:miter lim="800000"/>
            <a:headEnd/>
            <a:tailEnd/>
          </a:ln>
        </p:spPr>
        <p:txBody>
          <a:bodyPr>
            <a:spAutoFit/>
          </a:bodyPr>
          <a:lstStyle/>
          <a:p>
            <a:pPr>
              <a:lnSpc>
                <a:spcPts val="2800"/>
              </a:lnSpc>
              <a:spcAft>
                <a:spcPts val="600"/>
              </a:spcAft>
            </a:pPr>
            <a:r>
              <a:rPr lang="en-US" sz="2800" b="1">
                <a:latin typeface="Calibri" pitchFamily="-1" charset="0"/>
              </a:rPr>
              <a:t>Retrieval test</a:t>
            </a:r>
            <a:r>
              <a:rPr lang="en-US" sz="2800">
                <a:latin typeface="Calibri" pitchFamily="-1" charset="0"/>
              </a:rPr>
              <a:t>: what words and numbers, in which locations, are on the front of a U.S. one cent coin? This should be easy because it was in the book.</a:t>
            </a:r>
          </a:p>
          <a:p>
            <a:pPr>
              <a:lnSpc>
                <a:spcPts val="2800"/>
              </a:lnSpc>
              <a:spcAft>
                <a:spcPts val="600"/>
              </a:spcAft>
            </a:pPr>
            <a:r>
              <a:rPr lang="en-US" sz="2800" b="1">
                <a:latin typeface="Calibri" pitchFamily="-1" charset="0"/>
              </a:rPr>
              <a:t>Recognition test</a:t>
            </a:r>
            <a:r>
              <a:rPr lang="en-US" sz="2800">
                <a:latin typeface="Calibri" pitchFamily="-1" charset="0"/>
              </a:rPr>
              <a:t>: choose the correct design from among these pictures:</a:t>
            </a:r>
          </a:p>
        </p:txBody>
      </p:sp>
      <p:sp>
        <p:nvSpPr>
          <p:cNvPr id="2" name="Rectangle 1"/>
          <p:cNvSpPr/>
          <p:nvPr/>
        </p:nvSpPr>
        <p:spPr>
          <a:xfrm>
            <a:off x="-31750" y="630238"/>
            <a:ext cx="9175750" cy="585787"/>
          </a:xfrm>
          <a:prstGeom prst="rect">
            <a:avLst/>
          </a:prstGeom>
        </p:spPr>
        <p:txBody>
          <a:bodyPr>
            <a:spAutoFit/>
          </a:bodyPr>
          <a:lstStyle/>
          <a:p>
            <a:pPr algn="ctr" fontAlgn="auto">
              <a:spcAft>
                <a:spcPts val="0"/>
              </a:spcAft>
              <a:defRPr/>
            </a:pPr>
            <a:r>
              <a:rPr lang="en-US" sz="3200" dirty="0">
                <a:solidFill>
                  <a:srgbClr val="A0366C"/>
                </a:solidFill>
                <a:latin typeface="+mn-lt"/>
                <a:ea typeface="+mj-ea"/>
                <a:cs typeface="+mj-cs"/>
              </a:rPr>
              <a:t>Which of these has the design of an actual U.S. cent?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xit" presetSubtype="0" fill="hold" grpId="1" nodeType="with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childTnLst>
                          </p:cTn>
                        </p:par>
                        <p:par>
                          <p:cTn id="24" fill="hold" nodeType="afterGroup">
                            <p:stCondLst>
                              <p:cond delay="500"/>
                            </p:stCondLst>
                            <p:childTnLst>
                              <p:par>
                                <p:cTn id="25" presetID="2" presetClass="entr" presetSubtype="4" fill="hold" nodeType="afterEffect">
                                  <p:stCondLst>
                                    <p:cond delay="0"/>
                                  </p:stCondLst>
                                  <p:childTnLst>
                                    <p:set>
                                      <p:cBhvr>
                                        <p:cTn id="26" dur="1" fill="hold">
                                          <p:stCondLst>
                                            <p:cond delay="0"/>
                                          </p:stCondLst>
                                        </p:cTn>
                                        <p:tgtEl>
                                          <p:spTgt spid="107523"/>
                                        </p:tgtEl>
                                        <p:attrNameLst>
                                          <p:attrName>style.visibility</p:attrName>
                                        </p:attrNameLst>
                                      </p:cBhvr>
                                      <p:to>
                                        <p:strVal val="visible"/>
                                      </p:to>
                                    </p:set>
                                    <p:anim calcmode="lin" valueType="num">
                                      <p:cBhvr additive="base">
                                        <p:cTn id="27" dur="500" fill="hold"/>
                                        <p:tgtEl>
                                          <p:spTgt spid="107523"/>
                                        </p:tgtEl>
                                        <p:attrNameLst>
                                          <p:attrName>ppt_x</p:attrName>
                                        </p:attrNameLst>
                                      </p:cBhvr>
                                      <p:tavLst>
                                        <p:tav tm="0">
                                          <p:val>
                                            <p:strVal val="#ppt_x"/>
                                          </p:val>
                                        </p:tav>
                                        <p:tav tm="100000">
                                          <p:val>
                                            <p:strVal val="#ppt_x"/>
                                          </p:val>
                                        </p:tav>
                                      </p:tavLst>
                                    </p:anim>
                                    <p:anim calcmode="lin" valueType="num">
                                      <p:cBhvr additive="base">
                                        <p:cTn id="28" dur="500" fill="hold"/>
                                        <p:tgtEl>
                                          <p:spTgt spid="107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b="1" smtClean="0">
                <a:solidFill>
                  <a:srgbClr val="F8F6E3"/>
                </a:solidFill>
                <a:ea typeface="ＭＳ Ｐゴシック" pitchFamily="-1" charset="-128"/>
              </a:rPr>
              <a:t>Working Memory: Functions</a:t>
            </a:r>
          </a:p>
        </p:txBody>
      </p:sp>
      <p:sp>
        <p:nvSpPr>
          <p:cNvPr id="3" name="Content Placeholder 2"/>
          <p:cNvSpPr>
            <a:spLocks noGrp="1"/>
          </p:cNvSpPr>
          <p:nvPr>
            <p:ph sz="half" idx="1"/>
          </p:nvPr>
        </p:nvSpPr>
        <p:spPr>
          <a:xfrm>
            <a:off x="625475" y="5715000"/>
            <a:ext cx="7832725" cy="762000"/>
          </a:xfrm>
        </p:spPr>
        <p:txBody>
          <a:bodyPr rtlCol="0">
            <a:noAutofit/>
          </a:bodyPr>
          <a:lstStyle/>
          <a:p>
            <a:pPr marL="0" indent="0" eaLnBrk="1" fontAlgn="auto" hangingPunct="1">
              <a:spcAft>
                <a:spcPts val="0"/>
              </a:spcAft>
              <a:buFont typeface="Arial" pitchFamily="34" charset="0"/>
              <a:buNone/>
              <a:defRPr/>
            </a:pPr>
            <a:r>
              <a:rPr lang="en-US" sz="2300" dirty="0" smtClean="0">
                <a:ea typeface="+mn-ea"/>
                <a:cs typeface="+mn-cs"/>
              </a:rPr>
              <a:t>Short-term memory integrates information from long-term memory with new information coming in from sensory memory.</a:t>
            </a:r>
          </a:p>
        </p:txBody>
      </p:sp>
      <p:sp>
        <p:nvSpPr>
          <p:cNvPr id="6" name="Content Placeholder 5"/>
          <p:cNvSpPr>
            <a:spLocks noGrp="1"/>
          </p:cNvSpPr>
          <p:nvPr>
            <p:ph sz="half" idx="2"/>
          </p:nvPr>
        </p:nvSpPr>
        <p:spPr>
          <a:xfrm>
            <a:off x="381000" y="1295400"/>
            <a:ext cx="8229600" cy="1066800"/>
          </a:xfrm>
        </p:spPr>
        <p:txBody>
          <a:bodyPr/>
          <a:lstStyle/>
          <a:p>
            <a:pPr eaLnBrk="1" hangingPunct="1">
              <a:lnSpc>
                <a:spcPct val="90000"/>
              </a:lnSpc>
              <a:buFont typeface="Arial" charset="0"/>
              <a:buNone/>
            </a:pPr>
            <a:r>
              <a:rPr lang="en-US" sz="2200" smtClean="0">
                <a:ea typeface="ＭＳ Ｐゴシック" pitchFamily="-1" charset="-128"/>
              </a:rPr>
              <a:t>The short-term memory is “working” in many ways. </a:t>
            </a:r>
          </a:p>
          <a:p>
            <a:pPr eaLnBrk="1" hangingPunct="1">
              <a:lnSpc>
                <a:spcPct val="90000"/>
              </a:lnSpc>
              <a:buFont typeface="Wingdings" pitchFamily="-1" charset="2"/>
              <a:buChar char="§"/>
            </a:pPr>
            <a:r>
              <a:rPr lang="en-US" sz="2200" smtClean="0">
                <a:ea typeface="ＭＳ Ｐゴシック" pitchFamily="-1" charset="-128"/>
              </a:rPr>
              <a:t>It holds information not just to rehearse it , but to process it (such as hearing a word problem in math and doing it in your head).</a:t>
            </a:r>
          </a:p>
        </p:txBody>
      </p:sp>
      <p:grpSp>
        <p:nvGrpSpPr>
          <p:cNvPr id="2" name="Group 8"/>
          <p:cNvGrpSpPr>
            <a:grpSpLocks/>
          </p:cNvGrpSpPr>
          <p:nvPr/>
        </p:nvGrpSpPr>
        <p:grpSpPr bwMode="auto">
          <a:xfrm>
            <a:off x="595313" y="2587625"/>
            <a:ext cx="7772400" cy="2667000"/>
            <a:chOff x="595489" y="2587978"/>
            <a:chExt cx="7772400" cy="2667000"/>
          </a:xfrm>
        </p:grpSpPr>
        <p:graphicFrame>
          <p:nvGraphicFramePr>
            <p:cNvPr id="10" name="Diagram 9"/>
            <p:cNvGraphicFramePr/>
            <p:nvPr/>
          </p:nvGraphicFramePr>
          <p:xfrm>
            <a:off x="595489" y="2587978"/>
            <a:ext cx="77724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flipH="1">
              <a:off x="2900539" y="3200753"/>
              <a:ext cx="485775" cy="0"/>
            </a:xfrm>
            <a:prstGeom prst="line">
              <a:avLst/>
            </a:prstGeom>
            <a:ln w="19050">
              <a:solidFill>
                <a:srgbClr val="444EA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588176" y="3200753"/>
              <a:ext cx="496888" cy="0"/>
            </a:xfrm>
            <a:prstGeom prst="line">
              <a:avLst/>
            </a:prstGeom>
            <a:ln w="19050">
              <a:solidFill>
                <a:srgbClr val="444EA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130300"/>
            <a:ext cx="6197600" cy="911225"/>
          </a:xfrm>
        </p:spPr>
        <p:txBody>
          <a:bodyPr/>
          <a:lstStyle/>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If we got the penny image wrong, did we fail to</a:t>
            </a:r>
            <a:r>
              <a:rPr lang="en-US" b="1" smtClean="0">
                <a:ea typeface="ＭＳ Ｐゴシック" pitchFamily="-1" charset="-128"/>
              </a:rPr>
              <a:t> retrieve</a:t>
            </a:r>
            <a:r>
              <a:rPr lang="en-US" smtClean="0">
                <a:ea typeface="ＭＳ Ｐゴシック" pitchFamily="-1" charset="-128"/>
              </a:rPr>
              <a:t> the information?</a:t>
            </a:r>
          </a:p>
        </p:txBody>
      </p:sp>
      <p:pic>
        <p:nvPicPr>
          <p:cNvPr id="2052" name="Picture 4"/>
          <p:cNvPicPr>
            <a:picLocks noChangeAspect="1" noChangeArrowheads="1"/>
          </p:cNvPicPr>
          <p:nvPr/>
        </p:nvPicPr>
        <p:blipFill>
          <a:blip r:embed="rId3" cstate="print"/>
          <a:srcRect r="4115"/>
          <a:stretch>
            <a:fillRect/>
          </a:stretch>
        </p:blipFill>
        <p:spPr bwMode="auto">
          <a:xfrm>
            <a:off x="0" y="4581525"/>
            <a:ext cx="9144000" cy="2276475"/>
          </a:xfrm>
          <a:prstGeom prst="rect">
            <a:avLst/>
          </a:prstGeom>
          <a:noFill/>
          <a:ln w="9525">
            <a:noFill/>
            <a:miter lim="800000"/>
            <a:headEnd/>
            <a:tailEnd/>
          </a:ln>
        </p:spPr>
      </p:pic>
      <p:sp>
        <p:nvSpPr>
          <p:cNvPr id="46084" name="Title 1"/>
          <p:cNvSpPr>
            <a:spLocks noGrp="1"/>
          </p:cNvSpPr>
          <p:nvPr>
            <p:ph type="title"/>
          </p:nvPr>
        </p:nvSpPr>
        <p:spPr>
          <a:xfrm>
            <a:off x="0" y="-15875"/>
            <a:ext cx="9144000" cy="944563"/>
          </a:xfrm>
          <a:solidFill>
            <a:srgbClr val="AA7A2B"/>
          </a:solidFill>
        </p:spPr>
        <p:txBody>
          <a:bodyPr lIns="274320"/>
          <a:lstStyle/>
          <a:p>
            <a:pPr algn="l" eaLnBrk="1" hangingPunct="1">
              <a:lnSpc>
                <a:spcPts val="4200"/>
              </a:lnSpc>
            </a:pPr>
            <a:r>
              <a:rPr lang="en-US" b="1" smtClean="0">
                <a:solidFill>
                  <a:srgbClr val="F8F6E3"/>
                </a:solidFill>
                <a:ea typeface="ＭＳ Ｐゴシック" pitchFamily="-1" charset="-128"/>
              </a:rPr>
              <a:t>Encoding Failure</a:t>
            </a:r>
          </a:p>
        </p:txBody>
      </p:sp>
      <p:pic>
        <p:nvPicPr>
          <p:cNvPr id="1026" name="Picture 2" descr="E:\Business Impressions PhotoDisc Vol 44\SS44050.JPG"/>
          <p:cNvPicPr>
            <a:picLocks noChangeAspect="1" noChangeArrowheads="1"/>
          </p:cNvPicPr>
          <p:nvPr/>
        </p:nvPicPr>
        <p:blipFill>
          <a:blip r:embed="rId4" cstate="print"/>
          <a:srcRect l="10661" t="16319" r="5508" b="17430"/>
          <a:stretch>
            <a:fillRect/>
          </a:stretch>
        </p:blipFill>
        <p:spPr bwMode="auto">
          <a:xfrm>
            <a:off x="7134225" y="166688"/>
            <a:ext cx="1671638" cy="1684337"/>
          </a:xfrm>
          <a:prstGeom prst="rect">
            <a:avLst/>
          </a:prstGeom>
          <a:noFill/>
          <a:ln w="9525">
            <a:noFill/>
            <a:miter lim="800000"/>
            <a:headEnd/>
            <a:tailEnd/>
          </a:ln>
          <a:effectLst>
            <a:outerShdw dist="139700" dir="2700000" algn="tl" rotWithShape="0">
              <a:srgbClr val="333333">
                <a:alpha val="64998"/>
              </a:srgbClr>
            </a:outerShdw>
          </a:effectLst>
        </p:spPr>
      </p:pic>
      <p:sp>
        <p:nvSpPr>
          <p:cNvPr id="4" name="Content Placeholder 3"/>
          <p:cNvSpPr>
            <a:spLocks noGrp="1"/>
          </p:cNvSpPr>
          <p:nvPr>
            <p:ph sz="half" idx="2"/>
          </p:nvPr>
        </p:nvSpPr>
        <p:spPr>
          <a:xfrm>
            <a:off x="385763" y="1946275"/>
            <a:ext cx="8372475" cy="1439863"/>
          </a:xfrm>
        </p:spPr>
        <p:txBody>
          <a:bodyPr/>
          <a:lstStyle/>
          <a:p>
            <a:pPr eaLnBrk="1" hangingPunct="1">
              <a:lnSpc>
                <a:spcPct val="80000"/>
              </a:lnSpc>
              <a:buFont typeface="Wingdings" pitchFamily="-1" charset="2"/>
              <a:buChar char="§"/>
            </a:pPr>
            <a:r>
              <a:rPr lang="en-US" smtClean="0">
                <a:ea typeface="ＭＳ Ｐゴシック" pitchFamily="-1" charset="-128"/>
              </a:rPr>
              <a:t>It could be that we never paid attention to the penny details and didn’t select them from sensory memory to hold in working memory. </a:t>
            </a:r>
          </a:p>
          <a:p>
            <a:pPr eaLnBrk="1" hangingPunct="1">
              <a:lnSpc>
                <a:spcPct val="80000"/>
              </a:lnSpc>
              <a:buFont typeface="Wingdings" pitchFamily="-1" charset="2"/>
              <a:buChar char="§"/>
            </a:pPr>
            <a:r>
              <a:rPr lang="en-US" smtClean="0">
                <a:ea typeface="ＭＳ Ｐゴシック" pitchFamily="-1" charset="-128"/>
              </a:rPr>
              <a:t>Even if we once looked at the penny and paid attention to it, we still didn’t bother rehearsing it and </a:t>
            </a:r>
            <a:r>
              <a:rPr lang="en-US" b="1" smtClean="0">
                <a:ea typeface="ＭＳ Ｐゴシック" pitchFamily="-1" charset="-128"/>
              </a:rPr>
              <a:t>encoding</a:t>
            </a:r>
            <a:r>
              <a:rPr lang="en-US" smtClean="0">
                <a:ea typeface="ＭＳ Ｐゴシック" pitchFamily="-1" charset="-128"/>
              </a:rPr>
              <a:t> it into long term memory.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r="14494"/>
          <a:stretch>
            <a:fillRect/>
          </a:stretch>
        </p:blipFill>
        <p:spPr bwMode="auto">
          <a:xfrm>
            <a:off x="4346575" y="280988"/>
            <a:ext cx="4622800" cy="30480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r="13458"/>
          <a:stretch>
            <a:fillRect/>
          </a:stretch>
        </p:blipFill>
        <p:spPr bwMode="auto">
          <a:xfrm>
            <a:off x="4346575" y="280988"/>
            <a:ext cx="4562475" cy="3124200"/>
          </a:xfrm>
          <a:prstGeom prst="rect">
            <a:avLst/>
          </a:prstGeom>
          <a:noFill/>
          <a:ln w="9525">
            <a:noFill/>
            <a:miter lim="800000"/>
            <a:headEnd/>
            <a:tailEnd/>
          </a:ln>
        </p:spPr>
      </p:pic>
      <p:sp>
        <p:nvSpPr>
          <p:cNvPr id="47108" name="Title 1"/>
          <p:cNvSpPr>
            <a:spLocks noGrp="1"/>
          </p:cNvSpPr>
          <p:nvPr>
            <p:ph type="title"/>
          </p:nvPr>
        </p:nvSpPr>
        <p:spPr>
          <a:xfrm>
            <a:off x="306388" y="123825"/>
            <a:ext cx="4191000" cy="1143000"/>
          </a:xfrm>
        </p:spPr>
        <p:txBody>
          <a:bodyPr/>
          <a:lstStyle/>
          <a:p>
            <a:pPr eaLnBrk="1" hangingPunct="1"/>
            <a:r>
              <a:rPr lang="en-US" b="1" smtClean="0">
                <a:solidFill>
                  <a:srgbClr val="3AA082"/>
                </a:solidFill>
                <a:ea typeface="ＭＳ Ｐゴシック" pitchFamily="-1" charset="-128"/>
              </a:rPr>
              <a:t>Storage Decay</a:t>
            </a:r>
          </a:p>
        </p:txBody>
      </p:sp>
      <p:sp>
        <p:nvSpPr>
          <p:cNvPr id="3" name="Content Placeholder 2"/>
          <p:cNvSpPr>
            <a:spLocks noGrp="1"/>
          </p:cNvSpPr>
          <p:nvPr>
            <p:ph sz="half" idx="1"/>
          </p:nvPr>
        </p:nvSpPr>
        <p:spPr>
          <a:xfrm>
            <a:off x="457200" y="1287463"/>
            <a:ext cx="4124325" cy="4525962"/>
          </a:xfrm>
        </p:spPr>
        <p:txBody>
          <a:bodyPr/>
          <a:lstStyle/>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Material encoded into long term memory will decay if the memory is never used, recalled, and re-stored. </a:t>
            </a:r>
          </a:p>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Decay is LTP in reverse (or like pruning). Unused connections and networks wither while well-used memory traces are maintained. </a:t>
            </a:r>
          </a:p>
        </p:txBody>
      </p:sp>
      <p:sp>
        <p:nvSpPr>
          <p:cNvPr id="4" name="Content Placeholder 3"/>
          <p:cNvSpPr>
            <a:spLocks noGrp="1"/>
          </p:cNvSpPr>
          <p:nvPr>
            <p:ph sz="half" idx="2"/>
          </p:nvPr>
        </p:nvSpPr>
        <p:spPr>
          <a:xfrm>
            <a:off x="4857750" y="3505200"/>
            <a:ext cx="4038600" cy="3352800"/>
          </a:xfrm>
        </p:spPr>
        <p:txBody>
          <a:bodyPr/>
          <a:lstStyle/>
          <a:p>
            <a:pPr eaLnBrk="1" hangingPunct="1">
              <a:lnSpc>
                <a:spcPts val="2800"/>
              </a:lnSpc>
              <a:spcBef>
                <a:spcPct val="0"/>
              </a:spcBef>
              <a:spcAft>
                <a:spcPts val="600"/>
              </a:spcAft>
              <a:buFont typeface="Wingdings" pitchFamily="-1" charset="2"/>
              <a:buChar char="§"/>
            </a:pPr>
            <a:r>
              <a:rPr lang="en-US" u="sng" smtClean="0">
                <a:ea typeface="ＭＳ Ｐゴシック" pitchFamily="-1" charset="-128"/>
              </a:rPr>
              <a:t>Decay tends to level off</a:t>
            </a:r>
            <a:r>
              <a:rPr lang="en-US" smtClean="0">
                <a:ea typeface="ＭＳ Ｐゴシック" pitchFamily="-1" charset="-128"/>
              </a:rPr>
              <a:t>. Memory for both nonsense syllables and Spanish lessons decays rapidly.</a:t>
            </a:r>
          </a:p>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However, what hasn’t decayed quickly tends to stay intact long-term.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xit" presetSubtype="0" fill="hold" nodeType="withEffect">
                                  <p:stCondLst>
                                    <p:cond delay="0"/>
                                  </p:stCondLst>
                                  <p:childTnLst>
                                    <p:animEffect transition="out" filter="fade">
                                      <p:cBhvr>
                                        <p:cTn id="27" dur="500"/>
                                        <p:tgtEl>
                                          <p:spTgt spid="3075"/>
                                        </p:tgtEl>
                                      </p:cBhvr>
                                    </p:animEffect>
                                    <p:set>
                                      <p:cBhvr>
                                        <p:cTn id="28" dur="1" fill="hold">
                                          <p:stCondLst>
                                            <p:cond delay="499"/>
                                          </p:stCondLst>
                                        </p:cTn>
                                        <p:tgtEl>
                                          <p:spTgt spid="3075"/>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868363"/>
          </a:xfrm>
          <a:solidFill>
            <a:srgbClr val="A0366C"/>
          </a:solidFill>
        </p:spPr>
        <p:txBody>
          <a:bodyPr lIns="274320"/>
          <a:lstStyle/>
          <a:p>
            <a:pPr algn="l" eaLnBrk="1" hangingPunct="1">
              <a:lnSpc>
                <a:spcPts val="4200"/>
              </a:lnSpc>
            </a:pPr>
            <a:r>
              <a:rPr lang="en-US" b="1" smtClean="0">
                <a:solidFill>
                  <a:srgbClr val="F8F6E3"/>
                </a:solidFill>
                <a:ea typeface="ＭＳ Ｐゴシック" pitchFamily="-1" charset="-128"/>
              </a:rPr>
              <a:t>Tip of the Tongue: Retrieval Failure</a:t>
            </a:r>
          </a:p>
        </p:txBody>
      </p:sp>
      <p:sp>
        <p:nvSpPr>
          <p:cNvPr id="3" name="Content Placeholder 2"/>
          <p:cNvSpPr>
            <a:spLocks noGrp="1"/>
          </p:cNvSpPr>
          <p:nvPr>
            <p:ph idx="1"/>
          </p:nvPr>
        </p:nvSpPr>
        <p:spPr>
          <a:xfrm>
            <a:off x="246063" y="1038225"/>
            <a:ext cx="8458200" cy="3429000"/>
          </a:xfrm>
        </p:spPr>
        <p:txBody>
          <a:bodyPr/>
          <a:lstStyle/>
          <a:p>
            <a:pPr eaLnBrk="1" hangingPunct="1">
              <a:lnSpc>
                <a:spcPts val="2800"/>
              </a:lnSpc>
              <a:spcBef>
                <a:spcPct val="0"/>
              </a:spcBef>
              <a:spcAft>
                <a:spcPts val="600"/>
              </a:spcAft>
              <a:buFont typeface="Wingdings" pitchFamily="-1" charset="2"/>
              <a:buChar char="§"/>
            </a:pPr>
            <a:r>
              <a:rPr lang="en-US" sz="2800" smtClean="0">
                <a:ea typeface="ＭＳ Ｐゴシック" pitchFamily="-1" charset="-128"/>
              </a:rPr>
              <a:t>Sometimes, the memory itself does not decay. Instead, what decays are the associations and links that help us find our way to the stored memory. </a:t>
            </a:r>
          </a:p>
          <a:p>
            <a:pPr eaLnBrk="1" hangingPunct="1">
              <a:lnSpc>
                <a:spcPts val="2800"/>
              </a:lnSpc>
              <a:spcBef>
                <a:spcPct val="0"/>
              </a:spcBef>
              <a:spcAft>
                <a:spcPts val="600"/>
              </a:spcAft>
              <a:buFont typeface="Wingdings" pitchFamily="-1" charset="2"/>
              <a:buChar char="§"/>
            </a:pPr>
            <a:r>
              <a:rPr lang="en-US" sz="2800" smtClean="0">
                <a:ea typeface="ＭＳ Ｐゴシック" pitchFamily="-1" charset="-128"/>
              </a:rPr>
              <a:t>As a result, some stored memories seem just below the surface: “I know the name...it starts with a B maybe…”</a:t>
            </a:r>
          </a:p>
          <a:p>
            <a:pPr eaLnBrk="1" hangingPunct="1">
              <a:lnSpc>
                <a:spcPts val="2800"/>
              </a:lnSpc>
              <a:spcBef>
                <a:spcPct val="0"/>
              </a:spcBef>
              <a:spcAft>
                <a:spcPts val="600"/>
              </a:spcAft>
              <a:buFont typeface="Wingdings" pitchFamily="-1" charset="2"/>
              <a:buChar char="§"/>
            </a:pPr>
            <a:r>
              <a:rPr lang="en-US" sz="2800" smtClean="0">
                <a:ea typeface="ＭＳ Ｐゴシック" pitchFamily="-1" charset="-128"/>
              </a:rPr>
              <a:t>To prevent retrieval failure when storing and rehearsing memories, you can build multiple associations, linking images, rhymes, categories, lists, and cues.</a:t>
            </a:r>
          </a:p>
        </p:txBody>
      </p:sp>
      <p:pic>
        <p:nvPicPr>
          <p:cNvPr id="4" name="Picture 3"/>
          <p:cNvPicPr>
            <a:picLocks noChangeAspect="1" noChangeArrowheads="1"/>
          </p:cNvPicPr>
          <p:nvPr/>
        </p:nvPicPr>
        <p:blipFill>
          <a:blip r:embed="rId3" cstate="print"/>
          <a:srcRect/>
          <a:stretch>
            <a:fillRect/>
          </a:stretch>
        </p:blipFill>
        <p:spPr bwMode="auto">
          <a:xfrm>
            <a:off x="0" y="4924425"/>
            <a:ext cx="9144000" cy="1719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bwMode="auto">
          <a:noFill/>
          <a:ln>
            <a:miter lim="800000"/>
            <a:headEnd/>
            <a:tailEnd/>
          </a:ln>
        </p:spPr>
        <p:txBody>
          <a:bodyPr/>
          <a:lstStyle/>
          <a:p>
            <a:fld id="{F4CF9CD9-FE90-425A-B3BE-BF7A89FDF150}" type="slidenum">
              <a:rPr lang="en-US" smtClean="0">
                <a:latin typeface="Times New Roman" pitchFamily="-1" charset="0"/>
              </a:rPr>
              <a:pPr/>
              <a:t>43</a:t>
            </a:fld>
            <a:endParaRPr lang="en-US" smtClean="0">
              <a:latin typeface="Times New Roman" pitchFamily="-1" charset="0"/>
            </a:endParaRPr>
          </a:p>
        </p:txBody>
      </p:sp>
      <p:pic>
        <p:nvPicPr>
          <p:cNvPr id="49155" name="Picture 10" descr="Retroactive"/>
          <p:cNvPicPr>
            <a:picLocks noGrp="1" noChangeAspect="1" noChangeArrowheads="1"/>
          </p:cNvPicPr>
          <p:nvPr>
            <p:ph sz="quarter" idx="3"/>
          </p:nvPr>
        </p:nvPicPr>
        <p:blipFill>
          <a:blip r:embed="rId3" cstate="print"/>
          <a:srcRect/>
          <a:stretch>
            <a:fillRect/>
          </a:stretch>
        </p:blipFill>
        <p:spPr>
          <a:xfrm>
            <a:off x="305213" y="2355858"/>
            <a:ext cx="8838787" cy="3718162"/>
          </a:xfrm>
          <a:noFill/>
        </p:spPr>
      </p:pic>
      <p:sp>
        <p:nvSpPr>
          <p:cNvPr id="49156" name="Rectangle 3"/>
          <p:cNvSpPr>
            <a:spLocks noGrp="1" noChangeArrowheads="1"/>
          </p:cNvSpPr>
          <p:nvPr>
            <p:ph type="title"/>
          </p:nvPr>
        </p:nvSpPr>
        <p:spPr>
          <a:xfrm>
            <a:off x="0" y="0"/>
            <a:ext cx="9143999" cy="1143000"/>
          </a:xfrm>
        </p:spPr>
        <p:txBody>
          <a:bodyPr/>
          <a:lstStyle/>
          <a:p>
            <a:pPr eaLnBrk="1" hangingPunct="1"/>
            <a:r>
              <a:rPr lang="en-US" sz="4000" dirty="0" smtClean="0">
                <a:latin typeface="Palatino Linotype" pitchFamily="18" charset="0"/>
                <a:ea typeface="ＭＳ Ｐゴシック" pitchFamily="-1" charset="-128"/>
              </a:rPr>
              <a:t>Proactive &amp; Retroactive Interference</a:t>
            </a:r>
          </a:p>
        </p:txBody>
      </p:sp>
      <p:sp>
        <p:nvSpPr>
          <p:cNvPr id="49157" name="Rectangle 2"/>
          <p:cNvSpPr>
            <a:spLocks noGrp="1" noChangeArrowheads="1"/>
          </p:cNvSpPr>
          <p:nvPr>
            <p:ph type="body" sz="half" idx="1"/>
          </p:nvPr>
        </p:nvSpPr>
        <p:spPr>
          <a:xfrm>
            <a:off x="533400" y="1130300"/>
            <a:ext cx="8077200" cy="990600"/>
          </a:xfrm>
        </p:spPr>
        <p:txBody>
          <a:bodyPr/>
          <a:lstStyle/>
          <a:p>
            <a:pPr marL="0" indent="0" algn="ctr" eaLnBrk="1" hangingPunct="1">
              <a:spcBef>
                <a:spcPts val="0"/>
              </a:spcBef>
              <a:buFont typeface="Wingdings" pitchFamily="-1" charset="2"/>
              <a:buNone/>
            </a:pPr>
            <a:r>
              <a:rPr lang="en-US" altLang="en-US" sz="2800" dirty="0" smtClean="0">
                <a:latin typeface="Palatino Linotype" pitchFamily="18" charset="0"/>
                <a:ea typeface="ＭＳ Ｐゴシック" pitchFamily="-1" charset="-128"/>
              </a:rPr>
              <a:t>Learning some new information may disrupt</a:t>
            </a:r>
          </a:p>
          <a:p>
            <a:pPr marL="0" indent="0" algn="ctr" eaLnBrk="1" hangingPunct="1">
              <a:spcBef>
                <a:spcPts val="0"/>
              </a:spcBef>
              <a:buFont typeface="Wingdings" pitchFamily="-1" charset="2"/>
              <a:buNone/>
            </a:pPr>
            <a:r>
              <a:rPr lang="en-US" altLang="en-US" sz="2800" dirty="0" smtClean="0">
                <a:latin typeface="Palatino Linotype" pitchFamily="18" charset="0"/>
                <a:ea typeface="ＭＳ Ｐゴシック" pitchFamily="-1" charset="-128"/>
              </a:rPr>
              <a:t>retrieval of other information.</a:t>
            </a:r>
          </a:p>
        </p:txBody>
      </p:sp>
      <p:pic>
        <p:nvPicPr>
          <p:cNvPr id="369669" name="Picture 5" descr="Proactive"/>
          <p:cNvPicPr>
            <a:picLocks noGrp="1" noChangeAspect="1" noChangeArrowheads="1"/>
          </p:cNvPicPr>
          <p:nvPr>
            <p:ph sz="quarter" idx="2"/>
          </p:nvPr>
        </p:nvPicPr>
        <p:blipFill>
          <a:blip r:embed="rId4" cstate="print"/>
          <a:srcRect/>
          <a:stretch>
            <a:fillRect/>
          </a:stretch>
        </p:blipFill>
        <p:spPr>
          <a:xfrm>
            <a:off x="0" y="2309178"/>
            <a:ext cx="9144000" cy="4193222"/>
          </a:xfr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69669"/>
                                        </p:tgtEl>
                                      </p:cBhvr>
                                    </p:animEffect>
                                    <p:set>
                                      <p:cBhvr>
                                        <p:cTn id="7" dur="1" fill="hold">
                                          <p:stCondLst>
                                            <p:cond delay="499"/>
                                          </p:stCondLst>
                                        </p:cTn>
                                        <p:tgtEl>
                                          <p:spTgt spid="3696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020763"/>
          </a:xfrm>
          <a:solidFill>
            <a:srgbClr val="F36F21"/>
          </a:solidFill>
        </p:spPr>
        <p:txBody>
          <a:bodyPr lIns="274320"/>
          <a:lstStyle/>
          <a:p>
            <a:pPr algn="l" eaLnBrk="1" hangingPunct="1">
              <a:lnSpc>
                <a:spcPts val="4200"/>
              </a:lnSpc>
            </a:pPr>
            <a:r>
              <a:rPr lang="en-US" b="1" smtClean="0">
                <a:solidFill>
                  <a:srgbClr val="F8F6E3"/>
                </a:solidFill>
                <a:ea typeface="ＭＳ Ｐゴシック" pitchFamily="-1" charset="-128"/>
              </a:rPr>
              <a:t>Interference and Positive Transfer</a:t>
            </a:r>
          </a:p>
        </p:txBody>
      </p:sp>
      <p:sp>
        <p:nvSpPr>
          <p:cNvPr id="3" name="Content Placeholder 2"/>
          <p:cNvSpPr>
            <a:spLocks noGrp="1"/>
          </p:cNvSpPr>
          <p:nvPr>
            <p:ph sz="half" idx="1"/>
          </p:nvPr>
        </p:nvSpPr>
        <p:spPr>
          <a:xfrm>
            <a:off x="254000" y="1123950"/>
            <a:ext cx="8743950" cy="5029200"/>
          </a:xfrm>
        </p:spPr>
        <p:txBody>
          <a:bodyPr/>
          <a:lstStyle/>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Another downside of </a:t>
            </a:r>
            <a:r>
              <a:rPr lang="en-US" b="1" smtClean="0">
                <a:ea typeface="ＭＳ Ｐゴシック" pitchFamily="-1" charset="-128"/>
              </a:rPr>
              <a:t>not</a:t>
            </a:r>
            <a:r>
              <a:rPr lang="en-US" smtClean="0">
                <a:ea typeface="ＭＳ Ｐゴシック" pitchFamily="-1" charset="-128"/>
              </a:rPr>
              <a:t> forgetting is that old and new memories can </a:t>
            </a:r>
            <a:r>
              <a:rPr lang="en-US" b="1" smtClean="0">
                <a:ea typeface="ＭＳ Ｐゴシック" pitchFamily="-1" charset="-128"/>
              </a:rPr>
              <a:t>interfere</a:t>
            </a:r>
            <a:r>
              <a:rPr lang="en-US" smtClean="0">
                <a:ea typeface="ＭＳ Ｐゴシック" pitchFamily="-1" charset="-128"/>
              </a:rPr>
              <a:t> with each other, </a:t>
            </a:r>
            <a:r>
              <a:rPr lang="en-US" i="1" smtClean="0">
                <a:ea typeface="ＭＳ Ｐゴシック" pitchFamily="-1" charset="-128"/>
              </a:rPr>
              <a:t>making it difficult to store new memories and retrieve old ones</a:t>
            </a:r>
            <a:r>
              <a:rPr lang="en-US" smtClean="0">
                <a:ea typeface="ＭＳ Ｐゴシック" pitchFamily="-1" charset="-128"/>
              </a:rPr>
              <a:t>.</a:t>
            </a:r>
          </a:p>
          <a:p>
            <a:pPr eaLnBrk="1" hangingPunct="1">
              <a:lnSpc>
                <a:spcPts val="2800"/>
              </a:lnSpc>
              <a:spcBef>
                <a:spcPct val="0"/>
              </a:spcBef>
              <a:spcAft>
                <a:spcPts val="600"/>
              </a:spcAft>
              <a:buFont typeface="Wingdings" pitchFamily="-1" charset="2"/>
              <a:buChar char="§"/>
            </a:pPr>
            <a:r>
              <a:rPr lang="en-US" smtClean="0">
                <a:ea typeface="ＭＳ Ｐゴシック" pitchFamily="-1" charset="-128"/>
              </a:rPr>
              <a:t>Occasionally, the opposite happens. In </a:t>
            </a:r>
            <a:r>
              <a:rPr lang="en-US" b="1" smtClean="0">
                <a:ea typeface="ＭＳ Ｐゴシック" pitchFamily="-1" charset="-128"/>
              </a:rPr>
              <a:t>positive transfer</a:t>
            </a:r>
            <a:r>
              <a:rPr lang="en-US" smtClean="0">
                <a:ea typeface="ＭＳ Ｐゴシック" pitchFamily="-1" charset="-128"/>
              </a:rPr>
              <a:t>, old information (like algebra) makes it </a:t>
            </a:r>
            <a:r>
              <a:rPr lang="en-US" u="sng" smtClean="0">
                <a:ea typeface="ＭＳ Ｐゴシック" pitchFamily="-1" charset="-128"/>
              </a:rPr>
              <a:t>easier</a:t>
            </a:r>
            <a:r>
              <a:rPr lang="en-US" smtClean="0">
                <a:ea typeface="ＭＳ Ｐゴシック" pitchFamily="-1" charset="-128"/>
              </a:rPr>
              <a:t> to learn related new information (like calculus).</a:t>
            </a:r>
            <a:r>
              <a:rPr lang="en-US" b="1" smtClean="0">
                <a:solidFill>
                  <a:srgbClr val="0070C0"/>
                </a:solidFill>
                <a:ea typeface="ＭＳ Ｐゴシック" pitchFamily="-1" charset="-128"/>
              </a:rPr>
              <a:t> </a:t>
            </a:r>
          </a:p>
          <a:p>
            <a:pPr eaLnBrk="1" hangingPunct="1">
              <a:lnSpc>
                <a:spcPts val="2800"/>
              </a:lnSpc>
              <a:spcBef>
                <a:spcPct val="0"/>
              </a:spcBef>
              <a:spcAft>
                <a:spcPts val="600"/>
              </a:spcAft>
              <a:buFont typeface="Wingdings" pitchFamily="-1" charset="2"/>
              <a:buChar char="§"/>
            </a:pPr>
            <a:r>
              <a:rPr lang="en-US" b="1" smtClean="0">
                <a:solidFill>
                  <a:srgbClr val="444EA2"/>
                </a:solidFill>
                <a:ea typeface="ＭＳ Ｐゴシック" pitchFamily="-1" charset="-128"/>
              </a:rPr>
              <a:t>Proactive interference </a:t>
            </a:r>
            <a:r>
              <a:rPr lang="en-US" i="1" smtClean="0">
                <a:ea typeface="ＭＳ Ｐゴシック" pitchFamily="-1" charset="-128"/>
              </a:rPr>
              <a:t>occurs when past information interferes</a:t>
            </a:r>
            <a:r>
              <a:rPr lang="en-US" smtClean="0">
                <a:ea typeface="ＭＳ Ｐゴシック" pitchFamily="-1" charset="-128"/>
              </a:rPr>
              <a:t> (in a </a:t>
            </a:r>
            <a:r>
              <a:rPr lang="en-US" i="1" smtClean="0">
                <a:ea typeface="ＭＳ Ｐゴシック" pitchFamily="-1" charset="-128"/>
              </a:rPr>
              <a:t>forward-acting</a:t>
            </a:r>
            <a:r>
              <a:rPr lang="en-US" smtClean="0">
                <a:ea typeface="ＭＳ Ｐゴシック" pitchFamily="-1" charset="-128"/>
              </a:rPr>
              <a:t> way) </a:t>
            </a:r>
            <a:r>
              <a:rPr lang="en-US" i="1" smtClean="0">
                <a:ea typeface="ＭＳ Ｐゴシック" pitchFamily="-1" charset="-128"/>
              </a:rPr>
              <a:t>with learning new information</a:t>
            </a:r>
            <a:r>
              <a:rPr lang="en-US" smtClean="0">
                <a:ea typeface="ＭＳ Ｐゴシック" pitchFamily="-1" charset="-128"/>
              </a:rPr>
              <a:t>.</a:t>
            </a:r>
          </a:p>
          <a:p>
            <a:pPr lvl="1" eaLnBrk="1" hangingPunct="1">
              <a:lnSpc>
                <a:spcPts val="2800"/>
              </a:lnSpc>
              <a:spcBef>
                <a:spcPct val="0"/>
              </a:spcBef>
              <a:spcAft>
                <a:spcPts val="600"/>
              </a:spcAft>
              <a:buFont typeface="Wingdings" pitchFamily="-1" charset="2"/>
              <a:buChar char="§"/>
            </a:pPr>
            <a:r>
              <a:rPr lang="en-US" sz="2800" smtClean="0">
                <a:ea typeface="ＭＳ Ｐゴシック" pitchFamily="-1" charset="-128"/>
              </a:rPr>
              <a:t>You have many strong memories of a previous principal, and this memory makes it </a:t>
            </a:r>
            <a:r>
              <a:rPr lang="en-US" sz="2800" u="sng" smtClean="0">
                <a:ea typeface="ＭＳ Ｐゴシック" pitchFamily="-1" charset="-128"/>
              </a:rPr>
              <a:t>difficult</a:t>
            </a:r>
            <a:r>
              <a:rPr lang="en-US" sz="2800" smtClean="0">
                <a:ea typeface="ＭＳ Ｐゴシック" pitchFamily="-1" charset="-128"/>
              </a:rPr>
              <a:t> to learn the </a:t>
            </a:r>
            <a:r>
              <a:rPr lang="en-US" sz="2800" u="sng" smtClean="0">
                <a:ea typeface="ＭＳ Ｐゴシック" pitchFamily="-1" charset="-128"/>
              </a:rPr>
              <a:t>new</a:t>
            </a:r>
            <a:r>
              <a:rPr lang="en-US" sz="2800" smtClean="0">
                <a:ea typeface="ＭＳ Ｐゴシック" pitchFamily="-1" charset="-128"/>
              </a:rPr>
              <a:t> principal’s name.</a:t>
            </a:r>
          </a:p>
          <a:p>
            <a:pPr lvl="1" eaLnBrk="1" hangingPunct="1">
              <a:lnSpc>
                <a:spcPts val="2800"/>
              </a:lnSpc>
              <a:spcBef>
                <a:spcPct val="0"/>
              </a:spcBef>
              <a:spcAft>
                <a:spcPts val="600"/>
              </a:spcAft>
              <a:buFont typeface="Wingdings" pitchFamily="-1" charset="2"/>
              <a:buChar char="§"/>
            </a:pPr>
            <a:r>
              <a:rPr lang="en-US" sz="2800" smtClean="0">
                <a:ea typeface="ＭＳ Ｐゴシック" pitchFamily="-1" charset="-128"/>
              </a:rPr>
              <a:t>You had to change email passwords, but you keep typing the old one and can’t seem to memorize the new one.</a:t>
            </a:r>
          </a:p>
          <a:p>
            <a:pPr eaLnBrk="1" hangingPunct="1">
              <a:lnSpc>
                <a:spcPts val="2800"/>
              </a:lnSpc>
              <a:spcBef>
                <a:spcPct val="0"/>
              </a:spcBef>
              <a:spcAft>
                <a:spcPts val="600"/>
              </a:spcAft>
              <a:buFont typeface="Wingdings" pitchFamily="-1" charset="2"/>
              <a:buChar char="§"/>
            </a:pPr>
            <a:endParaRPr lang="en-US" smtClean="0">
              <a:ea typeface="ＭＳ Ｐゴシック" pitchFamily="-1" charset="-128"/>
            </a:endParaRPr>
          </a:p>
          <a:p>
            <a:pPr eaLnBrk="1" hangingPunct="1">
              <a:lnSpc>
                <a:spcPts val="2800"/>
              </a:lnSpc>
              <a:spcBef>
                <a:spcPct val="0"/>
              </a:spcBef>
              <a:spcAft>
                <a:spcPts val="600"/>
              </a:spcAft>
              <a:buFont typeface="Wingdings" pitchFamily="-1" charset="2"/>
              <a:buChar char="§"/>
            </a:pPr>
            <a:endParaRPr lang="en-US" smtClean="0">
              <a:ea typeface="ＭＳ Ｐゴシック" pitchFamily="-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ea typeface="ＭＳ Ｐゴシック" pitchFamily="-1" charset="-128"/>
              </a:rPr>
              <a:t>Retroactive Interference and Sleep</a:t>
            </a:r>
          </a:p>
        </p:txBody>
      </p:sp>
      <p:sp>
        <p:nvSpPr>
          <p:cNvPr id="4" name="Content Placeholder 3"/>
          <p:cNvSpPr>
            <a:spLocks noGrp="1"/>
          </p:cNvSpPr>
          <p:nvPr>
            <p:ph sz="half" idx="2"/>
          </p:nvPr>
        </p:nvSpPr>
        <p:spPr>
          <a:xfrm>
            <a:off x="5715000" y="1512888"/>
            <a:ext cx="3429000" cy="4724400"/>
          </a:xfrm>
        </p:spPr>
        <p:txBody>
          <a:bodyPr/>
          <a:lstStyle/>
          <a:p>
            <a:pPr eaLnBrk="1" hangingPunct="1">
              <a:lnSpc>
                <a:spcPts val="2600"/>
              </a:lnSpc>
              <a:spcBef>
                <a:spcPct val="0"/>
              </a:spcBef>
              <a:spcAft>
                <a:spcPts val="600"/>
              </a:spcAft>
              <a:buFont typeface="Wingdings" pitchFamily="-1" charset="2"/>
              <a:buChar char="§"/>
            </a:pPr>
            <a:r>
              <a:rPr lang="en-US" smtClean="0">
                <a:ea typeface="ＭＳ Ｐゴシック" pitchFamily="-1" charset="-128"/>
              </a:rPr>
              <a:t>In one study, students who studied right before eight hours of sleep had better recall than those who studied before eight hours of daily activities.</a:t>
            </a:r>
          </a:p>
          <a:p>
            <a:pPr eaLnBrk="1" hangingPunct="1">
              <a:lnSpc>
                <a:spcPts val="2600"/>
              </a:lnSpc>
              <a:spcBef>
                <a:spcPct val="0"/>
              </a:spcBef>
              <a:spcAft>
                <a:spcPts val="600"/>
              </a:spcAft>
              <a:buFont typeface="Wingdings" pitchFamily="-1" charset="2"/>
              <a:buChar char="§"/>
            </a:pPr>
            <a:r>
              <a:rPr lang="en-US" smtClean="0">
                <a:ea typeface="ＭＳ Ｐゴシック" pitchFamily="-1" charset="-128"/>
              </a:rPr>
              <a:t>The daily activities </a:t>
            </a:r>
            <a:r>
              <a:rPr lang="en-US" b="1" smtClean="0">
                <a:ea typeface="ＭＳ Ｐゴシック" pitchFamily="-1" charset="-128"/>
              </a:rPr>
              <a:t>retroactively interfered</a:t>
            </a:r>
            <a:r>
              <a:rPr lang="en-US" smtClean="0">
                <a:ea typeface="ＭＳ Ｐゴシック" pitchFamily="-1" charset="-128"/>
              </a:rPr>
              <a:t> with the morning’s learning.</a:t>
            </a:r>
          </a:p>
        </p:txBody>
      </p:sp>
      <p:sp>
        <p:nvSpPr>
          <p:cNvPr id="6" name="Content Placeholder 3"/>
          <p:cNvSpPr>
            <a:spLocks noGrp="1"/>
          </p:cNvSpPr>
          <p:nvPr>
            <p:ph sz="half" idx="2"/>
          </p:nvPr>
        </p:nvSpPr>
        <p:spPr>
          <a:xfrm>
            <a:off x="271463" y="1295400"/>
            <a:ext cx="5237162" cy="1641475"/>
          </a:xfrm>
          <a:prstGeom prst="roundRect">
            <a:avLst>
              <a:gd name="adj" fmla="val 16667"/>
            </a:avLst>
          </a:prstGeom>
          <a:solidFill>
            <a:srgbClr val="444EA2"/>
          </a:solidFill>
        </p:spPr>
        <p:txBody>
          <a:bodyPr/>
          <a:lstStyle/>
          <a:p>
            <a:pPr marL="0" indent="0" eaLnBrk="1" hangingPunct="1">
              <a:lnSpc>
                <a:spcPts val="2400"/>
              </a:lnSpc>
              <a:buFont typeface="Arial" charset="0"/>
              <a:buNone/>
            </a:pPr>
            <a:r>
              <a:rPr lang="en-US" sz="2600" b="1" smtClean="0">
                <a:solidFill>
                  <a:srgbClr val="FAC090"/>
                </a:solidFill>
                <a:ea typeface="ＭＳ Ｐゴシック" pitchFamily="-1" charset="-128"/>
              </a:rPr>
              <a:t>Retroactive interference </a:t>
            </a:r>
            <a:r>
              <a:rPr lang="en-US" sz="2600" i="1" smtClean="0">
                <a:solidFill>
                  <a:srgbClr val="F8F6E3"/>
                </a:solidFill>
                <a:ea typeface="ＭＳ Ｐゴシック" pitchFamily="-1" charset="-128"/>
              </a:rPr>
              <a:t>occurs when new stimuli/learning interferes with the storage and retrieval of previously formed memories</a:t>
            </a:r>
            <a:r>
              <a:rPr lang="en-US" sz="2600" smtClean="0">
                <a:solidFill>
                  <a:srgbClr val="F8F6E3"/>
                </a:solidFill>
                <a:ea typeface="ＭＳ Ｐゴシック" pitchFamily="-1" charset="-128"/>
              </a:rPr>
              <a:t>.</a:t>
            </a:r>
          </a:p>
        </p:txBody>
      </p:sp>
      <p:pic>
        <p:nvPicPr>
          <p:cNvPr id="4100" name="Picture 4"/>
          <p:cNvPicPr>
            <a:picLocks noChangeAspect="1" noChangeArrowheads="1"/>
          </p:cNvPicPr>
          <p:nvPr/>
        </p:nvPicPr>
        <p:blipFill>
          <a:blip r:embed="rId3" cstate="print"/>
          <a:srcRect/>
          <a:stretch>
            <a:fillRect/>
          </a:stretch>
        </p:blipFill>
        <p:spPr bwMode="auto">
          <a:xfrm>
            <a:off x="120650" y="3114675"/>
            <a:ext cx="5467350" cy="3457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ea typeface="ＭＳ Ｐゴシック" pitchFamily="-1" charset="-128"/>
              </a:rPr>
              <a:t>Motivated Forgetting</a:t>
            </a:r>
          </a:p>
        </p:txBody>
      </p:sp>
      <p:sp>
        <p:nvSpPr>
          <p:cNvPr id="3" name="Content Placeholder 2"/>
          <p:cNvSpPr>
            <a:spLocks noGrp="1"/>
          </p:cNvSpPr>
          <p:nvPr>
            <p:ph sz="half" idx="1"/>
          </p:nvPr>
        </p:nvSpPr>
        <p:spPr>
          <a:xfrm>
            <a:off x="333375" y="1363663"/>
            <a:ext cx="4768850" cy="4800600"/>
          </a:xfrm>
        </p:spPr>
        <p:txBody>
          <a:bodyPr/>
          <a:lstStyle/>
          <a:p>
            <a:pPr eaLnBrk="1" hangingPunct="1">
              <a:lnSpc>
                <a:spcPts val="2400"/>
              </a:lnSpc>
              <a:spcBef>
                <a:spcPct val="0"/>
              </a:spcBef>
              <a:spcAft>
                <a:spcPts val="600"/>
              </a:spcAft>
              <a:buFont typeface="Wingdings" pitchFamily="-1" charset="2"/>
              <a:buChar char="§"/>
            </a:pPr>
            <a:r>
              <a:rPr lang="en-US" sz="2400" smtClean="0">
                <a:ea typeface="ＭＳ Ｐゴシック" pitchFamily="-1" charset="-128"/>
              </a:rPr>
              <a:t>Memory is fallible and changeable, but can we practice </a:t>
            </a:r>
            <a:r>
              <a:rPr lang="en-US" sz="2400" b="1" smtClean="0">
                <a:solidFill>
                  <a:srgbClr val="444EA2"/>
                </a:solidFill>
                <a:ea typeface="ＭＳ Ｐゴシック" pitchFamily="-1" charset="-128"/>
              </a:rPr>
              <a:t>motivated forgetting</a:t>
            </a:r>
            <a:r>
              <a:rPr lang="en-US" sz="2400" i="1" smtClean="0">
                <a:ea typeface="ＭＳ Ｐゴシック" pitchFamily="-1" charset="-128"/>
              </a:rPr>
              <a:t>, that is, </a:t>
            </a:r>
            <a:r>
              <a:rPr lang="en-US" sz="2400" i="1" u="sng" smtClean="0">
                <a:ea typeface="ＭＳ Ｐゴシック" pitchFamily="-1" charset="-128"/>
              </a:rPr>
              <a:t>choosing</a:t>
            </a:r>
            <a:r>
              <a:rPr lang="en-US" sz="2400" i="1" smtClean="0">
                <a:ea typeface="ＭＳ Ｐゴシック" pitchFamily="-1" charset="-128"/>
              </a:rPr>
              <a:t> to forget or to change our memories</a:t>
            </a:r>
            <a:r>
              <a:rPr lang="en-US" sz="2400" smtClean="0">
                <a:ea typeface="ＭＳ Ｐゴシック" pitchFamily="-1" charset="-128"/>
              </a:rPr>
              <a:t>?</a:t>
            </a:r>
          </a:p>
          <a:p>
            <a:pPr eaLnBrk="1" hangingPunct="1">
              <a:lnSpc>
                <a:spcPts val="2400"/>
              </a:lnSpc>
              <a:spcBef>
                <a:spcPct val="0"/>
              </a:spcBef>
              <a:spcAft>
                <a:spcPts val="600"/>
              </a:spcAft>
              <a:buFont typeface="Wingdings" pitchFamily="-1" charset="2"/>
              <a:buChar char="§"/>
            </a:pPr>
            <a:r>
              <a:rPr lang="en-US" sz="2400" smtClean="0">
                <a:ea typeface="ＭＳ Ｐゴシック" pitchFamily="-1" charset="-128"/>
              </a:rPr>
              <a:t>Sigmund Freud believed that we sometimes make an </a:t>
            </a:r>
            <a:r>
              <a:rPr lang="en-US" sz="2400" i="1" smtClean="0">
                <a:ea typeface="ＭＳ Ｐゴシック" pitchFamily="-1" charset="-128"/>
              </a:rPr>
              <a:t>unconscious</a:t>
            </a:r>
            <a:r>
              <a:rPr lang="en-US" sz="2400" smtClean="0">
                <a:ea typeface="ＭＳ Ｐゴシック" pitchFamily="-1" charset="-128"/>
              </a:rPr>
              <a:t> decision to </a:t>
            </a:r>
            <a:r>
              <a:rPr lang="en-US" sz="2400" b="1" smtClean="0">
                <a:ea typeface="ＭＳ Ｐゴシック" pitchFamily="-1" charset="-128"/>
              </a:rPr>
              <a:t>bury</a:t>
            </a:r>
            <a:r>
              <a:rPr lang="en-US" sz="2400" smtClean="0">
                <a:ea typeface="ＭＳ Ｐゴシック" pitchFamily="-1" charset="-128"/>
              </a:rPr>
              <a:t> our anxiety-provoking memories and </a:t>
            </a:r>
            <a:r>
              <a:rPr lang="en-US" sz="2400" i="1" smtClean="0">
                <a:ea typeface="ＭＳ Ｐゴシック" pitchFamily="-1" charset="-128"/>
              </a:rPr>
              <a:t>hide them from conscious awareness</a:t>
            </a:r>
            <a:r>
              <a:rPr lang="en-US" sz="2400" smtClean="0">
                <a:ea typeface="ＭＳ Ｐゴシック" pitchFamily="-1" charset="-128"/>
              </a:rPr>
              <a:t>. He called this </a:t>
            </a:r>
            <a:r>
              <a:rPr lang="en-US" sz="2400" b="1" smtClean="0">
                <a:solidFill>
                  <a:srgbClr val="444EA2"/>
                </a:solidFill>
                <a:ea typeface="ＭＳ Ｐゴシック" pitchFamily="-1" charset="-128"/>
              </a:rPr>
              <a:t>repression</a:t>
            </a:r>
            <a:r>
              <a:rPr lang="en-US" sz="2400" smtClean="0">
                <a:ea typeface="ＭＳ Ｐゴシック" pitchFamily="-1" charset="-128"/>
              </a:rPr>
              <a:t>.</a:t>
            </a:r>
          </a:p>
          <a:p>
            <a:pPr eaLnBrk="1" hangingPunct="1">
              <a:lnSpc>
                <a:spcPts val="2400"/>
              </a:lnSpc>
              <a:spcBef>
                <a:spcPct val="0"/>
              </a:spcBef>
              <a:spcAft>
                <a:spcPts val="600"/>
              </a:spcAft>
              <a:buFont typeface="Wingdings" pitchFamily="-1" charset="2"/>
              <a:buChar char="§"/>
            </a:pPr>
            <a:r>
              <a:rPr lang="en-US" sz="2400" smtClean="0">
                <a:ea typeface="ＭＳ Ｐゴシック" pitchFamily="-1" charset="-128"/>
              </a:rPr>
              <a:t>New techniques of psychotherapy and medication interventions may allow us to “erase” (prevent reconsolidation of) recalled memories.</a:t>
            </a:r>
          </a:p>
          <a:p>
            <a:pPr eaLnBrk="1" hangingPunct="1">
              <a:lnSpc>
                <a:spcPts val="2400"/>
              </a:lnSpc>
              <a:spcBef>
                <a:spcPct val="0"/>
              </a:spcBef>
              <a:spcAft>
                <a:spcPts val="600"/>
              </a:spcAft>
              <a:buFont typeface="Wingdings" pitchFamily="-1" charset="2"/>
              <a:buChar char="§"/>
            </a:pPr>
            <a:endParaRPr lang="en-US" sz="2400" smtClean="0">
              <a:ea typeface="ＭＳ Ｐゴシック" pitchFamily="-1" charset="-128"/>
            </a:endParaRPr>
          </a:p>
        </p:txBody>
      </p:sp>
      <p:sp>
        <p:nvSpPr>
          <p:cNvPr id="4" name="Content Placeholder 3"/>
          <p:cNvSpPr>
            <a:spLocks noGrp="1"/>
          </p:cNvSpPr>
          <p:nvPr>
            <p:ph sz="half" idx="2"/>
          </p:nvPr>
        </p:nvSpPr>
        <p:spPr>
          <a:xfrm>
            <a:off x="5384800" y="1600200"/>
            <a:ext cx="3465513" cy="4953000"/>
          </a:xfrm>
          <a:prstGeom prst="roundRect">
            <a:avLst>
              <a:gd name="adj" fmla="val 16667"/>
            </a:avLst>
          </a:prstGeom>
          <a:solidFill>
            <a:srgbClr val="F36F21"/>
          </a:solidFill>
        </p:spPr>
        <p:txBody>
          <a:bodyPr anchor="ctr"/>
          <a:lstStyle/>
          <a:p>
            <a:pPr marL="0" indent="0" eaLnBrk="1" hangingPunct="1">
              <a:lnSpc>
                <a:spcPts val="2400"/>
              </a:lnSpc>
              <a:spcBef>
                <a:spcPct val="0"/>
              </a:spcBef>
              <a:spcAft>
                <a:spcPts val="600"/>
              </a:spcAft>
              <a:buFont typeface="Arial" charset="0"/>
              <a:buNone/>
            </a:pPr>
            <a:r>
              <a:rPr lang="en-US" sz="2400" smtClean="0">
                <a:solidFill>
                  <a:srgbClr val="F8F6E3"/>
                </a:solidFill>
                <a:ea typeface="ＭＳ Ｐゴシック" pitchFamily="-1" charset="-128"/>
              </a:rPr>
              <a:t>Motivated forgetting is not common. More often:</a:t>
            </a:r>
          </a:p>
          <a:p>
            <a:pPr marL="0" indent="0" eaLnBrk="1" hangingPunct="1">
              <a:lnSpc>
                <a:spcPts val="2400"/>
              </a:lnSpc>
              <a:spcBef>
                <a:spcPct val="0"/>
              </a:spcBef>
              <a:spcAft>
                <a:spcPts val="600"/>
              </a:spcAft>
              <a:buFont typeface="Calibri" pitchFamily="-1" charset="0"/>
              <a:buAutoNum type="arabicPeriod"/>
            </a:pPr>
            <a:r>
              <a:rPr lang="en-US" sz="2400" smtClean="0">
                <a:solidFill>
                  <a:srgbClr val="F8F6E3"/>
                </a:solidFill>
                <a:ea typeface="ＭＳ Ｐゴシック" pitchFamily="-1" charset="-128"/>
              </a:rPr>
              <a:t>recall is full of errors.</a:t>
            </a:r>
          </a:p>
          <a:p>
            <a:pPr marL="0" indent="0" eaLnBrk="1" hangingPunct="1">
              <a:lnSpc>
                <a:spcPts val="2400"/>
              </a:lnSpc>
              <a:spcBef>
                <a:spcPct val="0"/>
              </a:spcBef>
              <a:spcAft>
                <a:spcPts val="600"/>
              </a:spcAft>
              <a:buFont typeface="Arial" charset="0"/>
              <a:buAutoNum type="arabicPeriod"/>
            </a:pPr>
            <a:r>
              <a:rPr lang="en-US" sz="2400" smtClean="0">
                <a:solidFill>
                  <a:srgbClr val="F8F6E3"/>
                </a:solidFill>
                <a:ea typeface="ＭＳ Ｐゴシック" pitchFamily="-1" charset="-128"/>
              </a:rPr>
              <a:t>people try not to think about painful memories. If they fail to rehearse those memories, the memories can fade.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9144000" cy="944563"/>
          </a:xfrm>
          <a:solidFill>
            <a:srgbClr val="F36F21"/>
          </a:solidFill>
        </p:spPr>
        <p:txBody>
          <a:bodyPr lIns="274320"/>
          <a:lstStyle/>
          <a:p>
            <a:pPr algn="l" eaLnBrk="1" hangingPunct="1">
              <a:lnSpc>
                <a:spcPts val="4200"/>
              </a:lnSpc>
            </a:pPr>
            <a:r>
              <a:rPr lang="en-US" b="1" smtClean="0">
                <a:solidFill>
                  <a:srgbClr val="F8F6E3"/>
                </a:solidFill>
                <a:ea typeface="ＭＳ Ｐゴシック" pitchFamily="-1" charset="-128"/>
              </a:rPr>
              <a:t>Why is our memory full of errors?</a:t>
            </a:r>
          </a:p>
        </p:txBody>
      </p:sp>
      <p:sp>
        <p:nvSpPr>
          <p:cNvPr id="3" name="Content Placeholder 2"/>
          <p:cNvSpPr>
            <a:spLocks noGrp="1"/>
          </p:cNvSpPr>
          <p:nvPr>
            <p:ph idx="1"/>
          </p:nvPr>
        </p:nvSpPr>
        <p:spPr>
          <a:xfrm>
            <a:off x="133350" y="1087438"/>
            <a:ext cx="5211763" cy="4754562"/>
          </a:xfrm>
        </p:spPr>
        <p:txBody>
          <a:bodyPr/>
          <a:lstStyle/>
          <a:p>
            <a:pPr eaLnBrk="1" hangingPunct="1">
              <a:lnSpc>
                <a:spcPts val="2600"/>
              </a:lnSpc>
              <a:spcBef>
                <a:spcPct val="0"/>
              </a:spcBef>
              <a:spcAft>
                <a:spcPts val="600"/>
              </a:spcAft>
              <a:buFont typeface="Wingdings" pitchFamily="-1" charset="2"/>
              <a:buChar char="§"/>
            </a:pPr>
            <a:r>
              <a:rPr lang="en-US" sz="2600" smtClean="0">
                <a:ea typeface="ＭＳ Ｐゴシック" pitchFamily="-1" charset="-128"/>
              </a:rPr>
              <a:t>Memory not only gets forgotten, but it gets </a:t>
            </a:r>
            <a:r>
              <a:rPr lang="en-US" sz="2600" b="1" smtClean="0">
                <a:ea typeface="ＭＳ Ｐゴシック" pitchFamily="-1" charset="-128"/>
              </a:rPr>
              <a:t>constructed </a:t>
            </a:r>
            <a:r>
              <a:rPr lang="en-US" sz="2600" smtClean="0">
                <a:ea typeface="ＭＳ Ｐゴシック" pitchFamily="-1" charset="-128"/>
              </a:rPr>
              <a:t>(</a:t>
            </a:r>
            <a:r>
              <a:rPr lang="en-US" sz="2600" i="1" smtClean="0">
                <a:ea typeface="ＭＳ Ｐゴシック" pitchFamily="-1" charset="-128"/>
              </a:rPr>
              <a:t>imagined, selected, changed, and rebuilt)</a:t>
            </a:r>
            <a:r>
              <a:rPr lang="en-US" sz="2600" smtClean="0">
                <a:ea typeface="ＭＳ Ｐゴシック" pitchFamily="-1" charset="-128"/>
              </a:rPr>
              <a:t>. </a:t>
            </a:r>
          </a:p>
          <a:p>
            <a:pPr eaLnBrk="1" hangingPunct="1">
              <a:lnSpc>
                <a:spcPts val="2600"/>
              </a:lnSpc>
              <a:spcBef>
                <a:spcPct val="0"/>
              </a:spcBef>
              <a:spcAft>
                <a:spcPts val="600"/>
              </a:spcAft>
              <a:buFont typeface="Wingdings" pitchFamily="-1" charset="2"/>
              <a:buChar char="§"/>
            </a:pPr>
            <a:r>
              <a:rPr lang="en-US" sz="2600" smtClean="0">
                <a:ea typeface="ＭＳ Ｐゴシック" pitchFamily="-1" charset="-128"/>
              </a:rPr>
              <a:t>Memories are altered every time we “recall” (actually, reconstruct) them. Then they are altered again when we </a:t>
            </a:r>
            <a:r>
              <a:rPr lang="en-US" sz="2600" b="1" smtClean="0">
                <a:ea typeface="ＭＳ Ｐゴシック" pitchFamily="-1" charset="-128"/>
              </a:rPr>
              <a:t>reconsolidate</a:t>
            </a:r>
            <a:r>
              <a:rPr lang="en-US" sz="2600" smtClean="0">
                <a:ea typeface="ＭＳ Ｐゴシック" pitchFamily="-1" charset="-128"/>
              </a:rPr>
              <a:t> the memory (using working memory to </a:t>
            </a:r>
            <a:r>
              <a:rPr lang="en-US" sz="2600" i="1" smtClean="0">
                <a:ea typeface="ＭＳ Ｐゴシック" pitchFamily="-1" charset="-128"/>
              </a:rPr>
              <a:t>send them into long term storage</a:t>
            </a:r>
            <a:r>
              <a:rPr lang="en-US" sz="2600" smtClean="0">
                <a:ea typeface="ＭＳ Ｐゴシック" pitchFamily="-1" charset="-128"/>
              </a:rPr>
              <a:t>). </a:t>
            </a:r>
          </a:p>
          <a:p>
            <a:pPr eaLnBrk="1" hangingPunct="1">
              <a:lnSpc>
                <a:spcPts val="2600"/>
              </a:lnSpc>
              <a:spcBef>
                <a:spcPct val="0"/>
              </a:spcBef>
              <a:spcAft>
                <a:spcPts val="600"/>
              </a:spcAft>
              <a:buFont typeface="Wingdings" pitchFamily="-1" charset="2"/>
              <a:buChar char="§"/>
            </a:pPr>
            <a:r>
              <a:rPr lang="en-US" sz="2600" smtClean="0">
                <a:ea typeface="ＭＳ Ｐゴシック" pitchFamily="-1" charset="-128"/>
              </a:rPr>
              <a:t>Later information alters earlier memories.</a:t>
            </a:r>
          </a:p>
          <a:p>
            <a:pPr eaLnBrk="1" hangingPunct="1">
              <a:lnSpc>
                <a:spcPts val="2600"/>
              </a:lnSpc>
              <a:spcBef>
                <a:spcPct val="0"/>
              </a:spcBef>
              <a:spcAft>
                <a:spcPts val="600"/>
              </a:spcAft>
              <a:buFont typeface="Wingdings" pitchFamily="-1" charset="2"/>
              <a:buChar char="§"/>
            </a:pPr>
            <a:r>
              <a:rPr lang="en-US" sz="2600" smtClean="0">
                <a:ea typeface="ＭＳ Ｐゴシック" pitchFamily="-1" charset="-128"/>
              </a:rPr>
              <a:t>No matter how accurate and video-like our memory seems, it is full of alterations.</a:t>
            </a:r>
          </a:p>
          <a:p>
            <a:pPr eaLnBrk="1" hangingPunct="1">
              <a:lnSpc>
                <a:spcPts val="2600"/>
              </a:lnSpc>
              <a:spcBef>
                <a:spcPct val="0"/>
              </a:spcBef>
              <a:spcAft>
                <a:spcPts val="600"/>
              </a:spcAft>
              <a:buFont typeface="Wingdings" pitchFamily="-1" charset="2"/>
              <a:buChar char="§"/>
            </a:pPr>
            <a:endParaRPr lang="en-US" sz="2600" smtClean="0">
              <a:ea typeface="ＭＳ Ｐゴシック" pitchFamily="-1" charset="-128"/>
            </a:endParaRPr>
          </a:p>
        </p:txBody>
      </p:sp>
      <p:sp>
        <p:nvSpPr>
          <p:cNvPr id="53252" name="Rectangle 3"/>
          <p:cNvSpPr>
            <a:spLocks noChangeArrowheads="1"/>
          </p:cNvSpPr>
          <p:nvPr/>
        </p:nvSpPr>
        <p:spPr bwMode="auto">
          <a:xfrm>
            <a:off x="7978775" y="368300"/>
            <a:ext cx="3549650" cy="1436688"/>
          </a:xfrm>
          <a:prstGeom prst="rect">
            <a:avLst/>
          </a:prstGeom>
          <a:noFill/>
          <a:ln w="9525">
            <a:noFill/>
            <a:miter lim="800000"/>
            <a:headEnd/>
            <a:tailEnd/>
          </a:ln>
        </p:spPr>
        <p:txBody>
          <a:bodyPr/>
          <a:lstStyle/>
          <a:p>
            <a:pPr>
              <a:lnSpc>
                <a:spcPts val="2600"/>
              </a:lnSpc>
              <a:spcAft>
                <a:spcPts val="600"/>
              </a:spcAft>
            </a:pPr>
            <a:endParaRPr lang="en-US" sz="2600">
              <a:latin typeface="Calibri" pitchFamily="-1" charset="0"/>
            </a:endParaRPr>
          </a:p>
        </p:txBody>
      </p:sp>
      <p:graphicFrame>
        <p:nvGraphicFramePr>
          <p:cNvPr id="6" name="Diagram 5"/>
          <p:cNvGraphicFramePr/>
          <p:nvPr/>
        </p:nvGraphicFramePr>
        <p:xfrm>
          <a:off x="5486400" y="1086727"/>
          <a:ext cx="3657600" cy="5499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38138" y="146050"/>
            <a:ext cx="5257800" cy="868363"/>
          </a:xfrm>
          <a:prstGeom prst="rect">
            <a:avLst/>
          </a:prstGeom>
        </p:spPr>
        <p:txBody>
          <a:bodyPr anchor="ctr">
            <a:normAutofit fontScale="90000"/>
          </a:bodyPr>
          <a:lstStyle/>
          <a:p>
            <a:pPr algn="ctr" fontAlgn="auto">
              <a:spcAft>
                <a:spcPts val="0"/>
              </a:spcAft>
              <a:defRPr/>
            </a:pPr>
            <a:r>
              <a:rPr lang="en-US" sz="4000" b="1" dirty="0">
                <a:solidFill>
                  <a:srgbClr val="0070C0"/>
                </a:solidFill>
                <a:latin typeface="+mj-lt"/>
                <a:ea typeface="+mj-ea"/>
                <a:cs typeface="+mj-cs"/>
              </a:rPr>
              <a:t>The Misinformation Effect:</a:t>
            </a:r>
          </a:p>
        </p:txBody>
      </p:sp>
      <p:sp>
        <p:nvSpPr>
          <p:cNvPr id="2" name="Title 1"/>
          <p:cNvSpPr>
            <a:spLocks noGrp="1"/>
          </p:cNvSpPr>
          <p:nvPr>
            <p:ph type="title"/>
          </p:nvPr>
        </p:nvSpPr>
        <p:spPr>
          <a:xfrm>
            <a:off x="185738" y="146050"/>
            <a:ext cx="5562600" cy="868363"/>
          </a:xfrm>
        </p:spPr>
        <p:txBody>
          <a:bodyPr/>
          <a:lstStyle/>
          <a:p>
            <a:pPr eaLnBrk="1" hangingPunct="1"/>
            <a:r>
              <a:rPr lang="en-US" sz="3600" b="1" dirty="0" smtClean="0">
                <a:solidFill>
                  <a:srgbClr val="3AA082"/>
                </a:solidFill>
                <a:ea typeface="ＭＳ Ｐゴシック" pitchFamily="-1" charset="-128"/>
              </a:rPr>
              <a:t>The Misinformation Effect:</a:t>
            </a:r>
          </a:p>
        </p:txBody>
      </p:sp>
      <p:pic>
        <p:nvPicPr>
          <p:cNvPr id="6" name="Picture 6"/>
          <p:cNvPicPr>
            <a:picLocks noChangeAspect="1" noChangeArrowheads="1"/>
          </p:cNvPicPr>
          <p:nvPr/>
        </p:nvPicPr>
        <p:blipFill>
          <a:blip r:embed="rId3" cstate="print"/>
          <a:srcRect/>
          <a:stretch>
            <a:fillRect/>
          </a:stretch>
        </p:blipFill>
        <p:spPr bwMode="auto">
          <a:xfrm>
            <a:off x="228600" y="3657600"/>
            <a:ext cx="4568825" cy="1927225"/>
          </a:xfrm>
          <a:prstGeom prst="rect">
            <a:avLst/>
          </a:prstGeom>
          <a:noFill/>
          <a:ln w="9525">
            <a:noFill/>
            <a:miter lim="800000"/>
            <a:headEnd/>
            <a:tailEnd/>
          </a:ln>
        </p:spPr>
      </p:pic>
      <p:sp>
        <p:nvSpPr>
          <p:cNvPr id="3" name="Content Placeholder 2"/>
          <p:cNvSpPr>
            <a:spLocks noGrp="1"/>
          </p:cNvSpPr>
          <p:nvPr>
            <p:ph sz="half" idx="1"/>
          </p:nvPr>
        </p:nvSpPr>
        <p:spPr>
          <a:xfrm>
            <a:off x="304800" y="1811338"/>
            <a:ext cx="4152900" cy="1766887"/>
          </a:xfrm>
        </p:spPr>
        <p:txBody>
          <a:bodyPr/>
          <a:lstStyle/>
          <a:p>
            <a:pPr marL="0" indent="0" eaLnBrk="1" hangingPunct="1">
              <a:lnSpc>
                <a:spcPts val="2200"/>
              </a:lnSpc>
              <a:spcBef>
                <a:spcPct val="0"/>
              </a:spcBef>
              <a:spcAft>
                <a:spcPts val="600"/>
              </a:spcAft>
              <a:buFont typeface="Arial" charset="0"/>
              <a:buNone/>
            </a:pPr>
            <a:r>
              <a:rPr lang="en-US" sz="2400" smtClean="0">
                <a:ea typeface="ＭＳ Ｐゴシック" pitchFamily="-1" charset="-128"/>
              </a:rPr>
              <a:t>In 1974, Elizabeth Loftus and John Palmer asked people to watch a video of a minor car accident. The participants were then asked, “How fast were cars going when they </a:t>
            </a:r>
            <a:r>
              <a:rPr lang="en-US" sz="2400" i="1" u="sng" smtClean="0">
                <a:ea typeface="ＭＳ Ｐゴシック" pitchFamily="-1" charset="-128"/>
              </a:rPr>
              <a:t>hit</a:t>
            </a:r>
            <a:r>
              <a:rPr lang="en-US" sz="2400" smtClean="0">
                <a:ea typeface="ＭＳ Ｐゴシック" pitchFamily="-1" charset="-128"/>
              </a:rPr>
              <a:t> each other?”</a:t>
            </a:r>
          </a:p>
        </p:txBody>
      </p:sp>
      <p:sp>
        <p:nvSpPr>
          <p:cNvPr id="4" name="Content Placeholder 3"/>
          <p:cNvSpPr>
            <a:spLocks noGrp="1"/>
          </p:cNvSpPr>
          <p:nvPr>
            <p:ph sz="half" idx="2"/>
          </p:nvPr>
        </p:nvSpPr>
        <p:spPr>
          <a:xfrm>
            <a:off x="338138" y="857250"/>
            <a:ext cx="5641975" cy="768350"/>
          </a:xfrm>
        </p:spPr>
        <p:txBody>
          <a:bodyPr/>
          <a:lstStyle/>
          <a:p>
            <a:pPr marL="0" indent="0" eaLnBrk="1" hangingPunct="1">
              <a:lnSpc>
                <a:spcPts val="2600"/>
              </a:lnSpc>
              <a:buFont typeface="Arial" charset="0"/>
              <a:buNone/>
            </a:pPr>
            <a:r>
              <a:rPr lang="en-US" i="1" dirty="0" smtClean="0">
                <a:ea typeface="ＭＳ Ｐゴシック" pitchFamily="-1" charset="-128"/>
              </a:rPr>
              <a:t>Incorporating misleading information into one’s memory of an event. </a:t>
            </a:r>
          </a:p>
          <a:p>
            <a:pPr marL="0" indent="0" eaLnBrk="1" hangingPunct="1">
              <a:lnSpc>
                <a:spcPts val="2600"/>
              </a:lnSpc>
            </a:pPr>
            <a:endParaRPr lang="en-US" dirty="0" smtClean="0">
              <a:ea typeface="ＭＳ Ｐゴシック" pitchFamily="-1" charset="-128"/>
            </a:endParaRPr>
          </a:p>
        </p:txBody>
      </p:sp>
      <p:pic>
        <p:nvPicPr>
          <p:cNvPr id="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417951">
            <a:off x="4362450" y="3541713"/>
            <a:ext cx="4572000" cy="2159000"/>
          </a:xfrm>
          <a:prstGeom prst="rect">
            <a:avLst/>
          </a:prstGeom>
          <a:noFill/>
          <a:ln w="9525">
            <a:noFill/>
            <a:miter lim="800000"/>
            <a:headEnd/>
            <a:tailEnd/>
          </a:ln>
        </p:spPr>
      </p:pic>
      <p:sp>
        <p:nvSpPr>
          <p:cNvPr id="7" name="Content Placeholder 2"/>
          <p:cNvSpPr txBox="1">
            <a:spLocks/>
          </p:cNvSpPr>
          <p:nvPr/>
        </p:nvSpPr>
        <p:spPr bwMode="auto">
          <a:xfrm>
            <a:off x="4797425" y="1811338"/>
            <a:ext cx="3927475" cy="1889125"/>
          </a:xfrm>
          <a:prstGeom prst="rect">
            <a:avLst/>
          </a:prstGeom>
          <a:noFill/>
          <a:ln w="9525">
            <a:noFill/>
            <a:miter lim="800000"/>
            <a:headEnd/>
            <a:tailEnd/>
          </a:ln>
        </p:spPr>
        <p:txBody>
          <a:bodyPr/>
          <a:lstStyle/>
          <a:p>
            <a:pPr>
              <a:lnSpc>
                <a:spcPts val="2200"/>
              </a:lnSpc>
              <a:spcAft>
                <a:spcPts val="600"/>
              </a:spcAft>
            </a:pPr>
            <a:r>
              <a:rPr lang="en-US" sz="2400">
                <a:latin typeface="Calibri" pitchFamily="-1" charset="0"/>
              </a:rPr>
              <a:t>Those who were asked, “...when the cars </a:t>
            </a:r>
            <a:r>
              <a:rPr lang="en-US" sz="2400" i="1" u="sng">
                <a:latin typeface="Calibri" pitchFamily="-1" charset="0"/>
              </a:rPr>
              <a:t>smashed into</a:t>
            </a:r>
            <a:r>
              <a:rPr lang="en-US" sz="2400">
                <a:latin typeface="Calibri" pitchFamily="-1" charset="0"/>
              </a:rPr>
              <a:t> each other?” reported higher speeds and remembered broken glass that wasn’t there.</a:t>
            </a:r>
          </a:p>
        </p:txBody>
      </p:sp>
      <p:sp>
        <p:nvSpPr>
          <p:cNvPr id="8" name="TextBox 7"/>
          <p:cNvSpPr txBox="1">
            <a:spLocks noChangeArrowheads="1"/>
          </p:cNvSpPr>
          <p:nvPr/>
        </p:nvSpPr>
        <p:spPr bwMode="auto">
          <a:xfrm>
            <a:off x="609600" y="5815013"/>
            <a:ext cx="2971800" cy="461962"/>
          </a:xfrm>
          <a:prstGeom prst="rect">
            <a:avLst/>
          </a:prstGeom>
          <a:noFill/>
          <a:ln w="9525">
            <a:noFill/>
            <a:miter lim="800000"/>
            <a:headEnd/>
            <a:tailEnd/>
          </a:ln>
        </p:spPr>
        <p:txBody>
          <a:bodyPr>
            <a:spAutoFit/>
          </a:bodyPr>
          <a:lstStyle/>
          <a:p>
            <a:r>
              <a:rPr lang="en-US" sz="2400" b="1">
                <a:latin typeface="Calibri" pitchFamily="-1" charset="0"/>
              </a:rPr>
              <a:t>Actual accident</a:t>
            </a:r>
          </a:p>
        </p:txBody>
      </p:sp>
      <p:sp>
        <p:nvSpPr>
          <p:cNvPr id="9" name="TextBox 8"/>
          <p:cNvSpPr txBox="1">
            <a:spLocks noChangeArrowheads="1"/>
          </p:cNvSpPr>
          <p:nvPr/>
        </p:nvSpPr>
        <p:spPr bwMode="auto">
          <a:xfrm>
            <a:off x="5003800" y="5789613"/>
            <a:ext cx="3581400" cy="460375"/>
          </a:xfrm>
          <a:prstGeom prst="rect">
            <a:avLst/>
          </a:prstGeom>
          <a:noFill/>
          <a:ln w="9525">
            <a:noFill/>
            <a:miter lim="800000"/>
            <a:headEnd/>
            <a:tailEnd/>
          </a:ln>
        </p:spPr>
        <p:txBody>
          <a:bodyPr>
            <a:spAutoFit/>
          </a:bodyPr>
          <a:lstStyle/>
          <a:p>
            <a:r>
              <a:rPr lang="en-US" sz="2400" b="1">
                <a:latin typeface="Calibri" pitchFamily="-1" charset="0"/>
              </a:rPr>
              <a:t>Misremembered accident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514600"/>
            <a:ext cx="5838825" cy="2622550"/>
          </a:xfrm>
          <a:solidFill>
            <a:srgbClr val="A0366C"/>
          </a:solidFill>
        </p:spPr>
        <p:txBody>
          <a:bodyPr lIns="45720" rIns="45720" anchor="ctr"/>
          <a:lstStyle/>
          <a:p>
            <a:pPr marL="0" indent="0" eaLnBrk="1" hangingPunct="1">
              <a:lnSpc>
                <a:spcPts val="2200"/>
              </a:lnSpc>
              <a:spcBef>
                <a:spcPct val="0"/>
              </a:spcBef>
              <a:spcAft>
                <a:spcPts val="600"/>
              </a:spcAft>
              <a:buFont typeface="Arial" charset="0"/>
              <a:buNone/>
            </a:pPr>
            <a:r>
              <a:rPr lang="en-US" sz="2400" smtClean="0">
                <a:solidFill>
                  <a:srgbClr val="F8F6E3"/>
                </a:solidFill>
                <a:ea typeface="ＭＳ Ｐゴシック" pitchFamily="-1" charset="-128"/>
              </a:rPr>
              <a:t>In a study by </a:t>
            </a:r>
            <a:r>
              <a:rPr lang="en-US" sz="2400" b="1" smtClean="0">
                <a:solidFill>
                  <a:srgbClr val="F8F6E3"/>
                </a:solidFill>
                <a:ea typeface="ＭＳ Ｐゴシック" pitchFamily="-1" charset="-128"/>
              </a:rPr>
              <a:t>Elizabeth Loftus, </a:t>
            </a:r>
            <a:r>
              <a:rPr lang="en-US" sz="2400" smtClean="0">
                <a:solidFill>
                  <a:srgbClr val="F8F6E3"/>
                </a:solidFill>
                <a:ea typeface="ＭＳ Ｐゴシック" pitchFamily="-1" charset="-128"/>
              </a:rPr>
              <a:t>people were asked to provide details of a incident in childhood when they had been lost in a shopping mall. </a:t>
            </a:r>
          </a:p>
          <a:p>
            <a:pPr marL="0" indent="0" eaLnBrk="1" hangingPunct="1">
              <a:lnSpc>
                <a:spcPts val="2200"/>
              </a:lnSpc>
              <a:spcBef>
                <a:spcPct val="0"/>
              </a:spcBef>
              <a:buFont typeface="Arial" charset="0"/>
              <a:buNone/>
            </a:pPr>
            <a:r>
              <a:rPr lang="en-US" sz="2400" smtClean="0">
                <a:solidFill>
                  <a:srgbClr val="F8F6E3"/>
                </a:solidFill>
                <a:ea typeface="ＭＳ Ｐゴシック" pitchFamily="-1" charset="-128"/>
              </a:rPr>
              <a:t>Even though there actually had been no such incident, by trying to picture details, most people came to believe that the incident had actually happened. </a:t>
            </a:r>
          </a:p>
        </p:txBody>
      </p:sp>
      <p:sp>
        <p:nvSpPr>
          <p:cNvPr id="5" name="Rectangle 4"/>
          <p:cNvSpPr>
            <a:spLocks noChangeArrowheads="1"/>
          </p:cNvSpPr>
          <p:nvPr/>
        </p:nvSpPr>
        <p:spPr bwMode="auto">
          <a:xfrm>
            <a:off x="228600" y="862013"/>
            <a:ext cx="5802313" cy="1565275"/>
          </a:xfrm>
          <a:prstGeom prst="rect">
            <a:avLst/>
          </a:prstGeom>
          <a:solidFill>
            <a:srgbClr val="A0366C"/>
          </a:solidFill>
          <a:ln w="9525">
            <a:noFill/>
            <a:miter lim="800000"/>
            <a:headEnd/>
            <a:tailEnd/>
          </a:ln>
        </p:spPr>
        <p:txBody>
          <a:bodyPr lIns="45720" rIns="45720" anchor="ctr"/>
          <a:lstStyle/>
          <a:p>
            <a:pPr>
              <a:lnSpc>
                <a:spcPts val="2200"/>
              </a:lnSpc>
            </a:pPr>
            <a:r>
              <a:rPr lang="en-US" sz="2400">
                <a:solidFill>
                  <a:srgbClr val="F8F6E3"/>
                </a:solidFill>
                <a:latin typeface="Calibri" pitchFamily="-1" charset="0"/>
              </a:rPr>
              <a:t>In one study, students were told a false story that spoiled egg salad had made them ill in childhood. As a result, many students became [even] less likely to eat egg salad sandwiches in the future.</a:t>
            </a:r>
          </a:p>
        </p:txBody>
      </p:sp>
      <p:sp>
        <p:nvSpPr>
          <p:cNvPr id="55300" name="Title 1"/>
          <p:cNvSpPr>
            <a:spLocks noGrp="1"/>
          </p:cNvSpPr>
          <p:nvPr>
            <p:ph type="title"/>
          </p:nvPr>
        </p:nvSpPr>
        <p:spPr>
          <a:xfrm>
            <a:off x="84138" y="150813"/>
            <a:ext cx="4267200" cy="815975"/>
          </a:xfrm>
        </p:spPr>
        <p:txBody>
          <a:bodyPr/>
          <a:lstStyle/>
          <a:p>
            <a:pPr eaLnBrk="1" hangingPunct="1"/>
            <a:r>
              <a:rPr lang="en-US" sz="3600" b="1" smtClean="0">
                <a:solidFill>
                  <a:srgbClr val="A0366C"/>
                </a:solidFill>
                <a:ea typeface="ＭＳ Ｐゴシック" pitchFamily="-1" charset="-128"/>
              </a:rPr>
              <a:t>Implanted Memories</a:t>
            </a:r>
          </a:p>
        </p:txBody>
      </p:sp>
      <p:sp>
        <p:nvSpPr>
          <p:cNvPr id="4" name="Content Placeholder 3"/>
          <p:cNvSpPr>
            <a:spLocks noGrp="1"/>
          </p:cNvSpPr>
          <p:nvPr>
            <p:ph sz="half" idx="2"/>
          </p:nvPr>
        </p:nvSpPr>
        <p:spPr>
          <a:xfrm>
            <a:off x="6169025" y="0"/>
            <a:ext cx="2974975" cy="6858000"/>
          </a:xfrm>
          <a:solidFill>
            <a:srgbClr val="444EA2"/>
          </a:solidFill>
        </p:spPr>
        <p:txBody>
          <a:bodyPr anchor="ctr"/>
          <a:lstStyle/>
          <a:p>
            <a:pPr marL="0" indent="0" algn="ctr" eaLnBrk="1" hangingPunct="1">
              <a:lnSpc>
                <a:spcPts val="2400"/>
              </a:lnSpc>
              <a:spcBef>
                <a:spcPct val="0"/>
              </a:spcBef>
              <a:spcAft>
                <a:spcPts val="600"/>
              </a:spcAft>
              <a:buFont typeface="Arial" charset="0"/>
              <a:buNone/>
            </a:pPr>
            <a:r>
              <a:rPr lang="en-US" sz="2600" b="1" smtClean="0">
                <a:solidFill>
                  <a:srgbClr val="FAC090"/>
                </a:solidFill>
                <a:ea typeface="ＭＳ Ｐゴシック" pitchFamily="-1" charset="-128"/>
              </a:rPr>
              <a:t>Imagination Inflation </a:t>
            </a:r>
            <a:endParaRPr lang="en-US" sz="2600" smtClean="0">
              <a:solidFill>
                <a:srgbClr val="FAC090"/>
              </a:solidFill>
              <a:ea typeface="ＭＳ Ｐゴシック" pitchFamily="-1" charset="-128"/>
            </a:endParaRPr>
          </a:p>
          <a:p>
            <a:pPr marL="0" indent="0" eaLnBrk="1" hangingPunct="1">
              <a:lnSpc>
                <a:spcPts val="2400"/>
              </a:lnSpc>
              <a:spcBef>
                <a:spcPct val="0"/>
              </a:spcBef>
              <a:spcAft>
                <a:spcPts val="600"/>
              </a:spcAft>
              <a:buFont typeface="Wingdings" pitchFamily="-1" charset="2"/>
              <a:buChar char="§"/>
            </a:pPr>
            <a:r>
              <a:rPr lang="en-US" sz="2600" smtClean="0">
                <a:solidFill>
                  <a:srgbClr val="F8F6E3"/>
                </a:solidFill>
                <a:ea typeface="ＭＳ Ｐゴシック" pitchFamily="-1" charset="-128"/>
              </a:rPr>
              <a:t>Simply picturing an event can make it seem like a real memory.</a:t>
            </a:r>
          </a:p>
          <a:p>
            <a:pPr marL="0" indent="0" eaLnBrk="1" hangingPunct="1">
              <a:lnSpc>
                <a:spcPts val="2400"/>
              </a:lnSpc>
              <a:spcBef>
                <a:spcPct val="0"/>
              </a:spcBef>
              <a:spcAft>
                <a:spcPts val="600"/>
              </a:spcAft>
              <a:buFont typeface="Wingdings" pitchFamily="-1" charset="2"/>
              <a:buChar char="§"/>
            </a:pPr>
            <a:r>
              <a:rPr lang="en-US" sz="2600" smtClean="0">
                <a:solidFill>
                  <a:srgbClr val="F8F6E3"/>
                </a:solidFill>
                <a:ea typeface="ＭＳ Ｐゴシック" pitchFamily="-1" charset="-128"/>
              </a:rPr>
              <a:t>Once we have an inaccurate memory, we tend to add more imagined details, as perhaps we do for all memories. </a:t>
            </a:r>
          </a:p>
          <a:p>
            <a:pPr marL="0" indent="0" eaLnBrk="1" hangingPunct="1">
              <a:lnSpc>
                <a:spcPts val="2400"/>
              </a:lnSpc>
              <a:spcBef>
                <a:spcPct val="0"/>
              </a:spcBef>
              <a:spcAft>
                <a:spcPts val="600"/>
              </a:spcAft>
              <a:buFont typeface="Wingdings" pitchFamily="-1" charset="2"/>
              <a:buChar char="§"/>
            </a:pPr>
            <a:r>
              <a:rPr lang="en-US" sz="2600" smtClean="0">
                <a:solidFill>
                  <a:srgbClr val="F8F6E3"/>
                </a:solidFill>
                <a:ea typeface="ＭＳ Ｐゴシック" pitchFamily="-1" charset="-128"/>
              </a:rPr>
              <a:t>Why does this happen? Visualizing and actually seeing an event activate similar brain areas.</a:t>
            </a:r>
          </a:p>
        </p:txBody>
      </p:sp>
      <p:sp>
        <p:nvSpPr>
          <p:cNvPr id="7" name="Content Placeholder 4"/>
          <p:cNvSpPr>
            <a:spLocks/>
          </p:cNvSpPr>
          <p:nvPr/>
        </p:nvSpPr>
        <p:spPr bwMode="auto">
          <a:xfrm>
            <a:off x="260350" y="5238750"/>
            <a:ext cx="5734050" cy="1539875"/>
          </a:xfrm>
          <a:prstGeom prst="roundRect">
            <a:avLst>
              <a:gd name="adj" fmla="val 16667"/>
            </a:avLst>
          </a:prstGeom>
          <a:solidFill>
            <a:srgbClr val="3AA082"/>
          </a:solidFill>
          <a:ln w="9525">
            <a:noFill/>
            <a:round/>
            <a:headEnd/>
            <a:tailEnd/>
          </a:ln>
        </p:spPr>
        <p:txBody>
          <a:bodyPr/>
          <a:lstStyle/>
          <a:p>
            <a:pPr algn="ctr">
              <a:lnSpc>
                <a:spcPts val="2200"/>
              </a:lnSpc>
              <a:buFont typeface="Arial" charset="0"/>
              <a:buNone/>
            </a:pPr>
            <a:r>
              <a:rPr lang="en-US" sz="2400" b="1">
                <a:solidFill>
                  <a:srgbClr val="F8F6E3"/>
                </a:solidFill>
                <a:latin typeface="Calibri" pitchFamily="-1" charset="0"/>
              </a:rPr>
              <a:t>Lessons:</a:t>
            </a:r>
            <a:r>
              <a:rPr lang="en-US" sz="2400">
                <a:solidFill>
                  <a:srgbClr val="F8F6E3"/>
                </a:solidFill>
                <a:latin typeface="Calibri" pitchFamily="-1" charset="0"/>
              </a:rPr>
              <a:t> </a:t>
            </a:r>
          </a:p>
          <a:p>
            <a:pPr>
              <a:lnSpc>
                <a:spcPts val="2200"/>
              </a:lnSpc>
              <a:buFont typeface="Calibri" pitchFamily="-1" charset="0"/>
              <a:buAutoNum type="arabicPeriod"/>
            </a:pPr>
            <a:r>
              <a:rPr lang="en-US" sz="2400">
                <a:solidFill>
                  <a:srgbClr val="F8F6E3"/>
                </a:solidFill>
                <a:latin typeface="Calibri" pitchFamily="-1" charset="0"/>
              </a:rPr>
              <a:t>By trying to help someone recall a memory, you may implant a memory.</a:t>
            </a:r>
          </a:p>
          <a:p>
            <a:pPr>
              <a:lnSpc>
                <a:spcPts val="2200"/>
              </a:lnSpc>
              <a:buFont typeface="Calibri" pitchFamily="-1" charset="0"/>
              <a:buAutoNum type="arabicPeriod"/>
            </a:pPr>
            <a:r>
              <a:rPr lang="en-US" sz="2400">
                <a:solidFill>
                  <a:srgbClr val="F8F6E3"/>
                </a:solidFill>
                <a:latin typeface="Calibri" pitchFamily="-1" charset="0"/>
              </a:rPr>
              <a:t>You can’t tell how real a memory </a:t>
            </a:r>
            <a:r>
              <a:rPr lang="en-US" sz="2400" u="sng">
                <a:solidFill>
                  <a:srgbClr val="F8F6E3"/>
                </a:solidFill>
                <a:latin typeface="Calibri" pitchFamily="-1" charset="0"/>
              </a:rPr>
              <a:t>is</a:t>
            </a:r>
            <a:r>
              <a:rPr lang="en-US" sz="2400">
                <a:solidFill>
                  <a:srgbClr val="F8F6E3"/>
                </a:solidFill>
                <a:latin typeface="Calibri" pitchFamily="-1" charset="0"/>
              </a:rPr>
              <a:t> by how real it </a:t>
            </a:r>
            <a:r>
              <a:rPr lang="en-US" sz="2400" u="sng">
                <a:solidFill>
                  <a:srgbClr val="F8F6E3"/>
                </a:solidFill>
                <a:latin typeface="Calibri" pitchFamily="-1" charset="0"/>
              </a:rPr>
              <a:t>feels</a:t>
            </a:r>
            <a:r>
              <a:rPr lang="en-US" sz="2400">
                <a:solidFill>
                  <a:srgbClr val="F8F6E3"/>
                </a:solidFill>
                <a:latin typeface="Calibri" pitchFamily="-1"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500"/>
                                        <p:tgtEl>
                                          <p:spTgt spid="4">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build="p"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03238" y="0"/>
            <a:ext cx="8229600" cy="1143000"/>
          </a:xfrm>
        </p:spPr>
        <p:txBody>
          <a:bodyPr/>
          <a:lstStyle/>
          <a:p>
            <a:pPr eaLnBrk="1" hangingPunct="1">
              <a:lnSpc>
                <a:spcPts val="3600"/>
              </a:lnSpc>
            </a:pPr>
            <a:r>
              <a:rPr lang="en-US" b="1" smtClean="0">
                <a:solidFill>
                  <a:srgbClr val="444EA2"/>
                </a:solidFill>
                <a:ea typeface="ＭＳ Ｐゴシック" pitchFamily="-1" charset="-128"/>
              </a:rPr>
              <a:t>Dual-Track Processing: </a:t>
            </a:r>
            <a:br>
              <a:rPr lang="en-US" b="1" smtClean="0">
                <a:solidFill>
                  <a:srgbClr val="444EA2"/>
                </a:solidFill>
                <a:ea typeface="ＭＳ Ｐゴシック" pitchFamily="-1" charset="-128"/>
              </a:rPr>
            </a:br>
            <a:r>
              <a:rPr lang="en-US" b="1" smtClean="0">
                <a:solidFill>
                  <a:srgbClr val="444EA2"/>
                </a:solidFill>
                <a:ea typeface="ＭＳ Ｐゴシック" pitchFamily="-1" charset="-128"/>
              </a:rPr>
              <a:t>Explicit and Implicit Memories</a:t>
            </a:r>
          </a:p>
        </p:txBody>
      </p:sp>
      <p:sp>
        <p:nvSpPr>
          <p:cNvPr id="3" name="Content Placeholder 2"/>
          <p:cNvSpPr>
            <a:spLocks noGrp="1"/>
          </p:cNvSpPr>
          <p:nvPr>
            <p:ph idx="1"/>
          </p:nvPr>
        </p:nvSpPr>
        <p:spPr>
          <a:xfrm>
            <a:off x="4318000" y="1160463"/>
            <a:ext cx="4721225" cy="2638425"/>
          </a:xfrm>
          <a:prstGeom prst="roundRect">
            <a:avLst>
              <a:gd name="adj" fmla="val 16667"/>
            </a:avLst>
          </a:prstGeom>
          <a:solidFill>
            <a:srgbClr val="3AA082"/>
          </a:solidFill>
        </p:spPr>
        <p:txBody>
          <a:bodyPr/>
          <a:lstStyle/>
          <a:p>
            <a:pPr marL="0" indent="0" eaLnBrk="1" hangingPunct="1">
              <a:lnSpc>
                <a:spcPts val="2600"/>
              </a:lnSpc>
              <a:buFont typeface="Arial" charset="0"/>
              <a:buNone/>
            </a:pPr>
            <a:r>
              <a:rPr lang="en-US" sz="2600" smtClean="0">
                <a:solidFill>
                  <a:srgbClr val="F8F6E3"/>
                </a:solidFill>
                <a:ea typeface="ＭＳ Ｐゴシック" pitchFamily="-1" charset="-128"/>
              </a:rPr>
              <a:t>Some memories are formed without going through all the Atkinson-Shiffrin stages. These are </a:t>
            </a:r>
            <a:r>
              <a:rPr lang="en-US" sz="2600" b="1" smtClean="0">
                <a:solidFill>
                  <a:srgbClr val="F8F6E3"/>
                </a:solidFill>
                <a:ea typeface="ＭＳ Ｐゴシック" pitchFamily="-1" charset="-128"/>
              </a:rPr>
              <a:t>implicit memories</a:t>
            </a:r>
            <a:r>
              <a:rPr lang="en-US" sz="2600" smtClean="0">
                <a:solidFill>
                  <a:srgbClr val="F8F6E3"/>
                </a:solidFill>
                <a:ea typeface="ＭＳ Ｐゴシック" pitchFamily="-1" charset="-128"/>
              </a:rPr>
              <a:t>, the ones we are not fully aware of and thus don’t “declare”/talk about. </a:t>
            </a:r>
          </a:p>
        </p:txBody>
      </p:sp>
      <p:sp>
        <p:nvSpPr>
          <p:cNvPr id="6" name="Rectangle 5"/>
          <p:cNvSpPr>
            <a:spLocks noChangeArrowheads="1"/>
          </p:cNvSpPr>
          <p:nvPr/>
        </p:nvSpPr>
        <p:spPr bwMode="auto">
          <a:xfrm>
            <a:off x="0" y="4132263"/>
            <a:ext cx="4329113" cy="2843212"/>
          </a:xfrm>
          <a:prstGeom prst="rect">
            <a:avLst/>
          </a:prstGeom>
          <a:noFill/>
          <a:ln w="9525">
            <a:noFill/>
            <a:miter lim="800000"/>
            <a:headEnd/>
            <a:tailEnd/>
          </a:ln>
        </p:spPr>
        <p:txBody>
          <a:bodyPr>
            <a:spAutoFit/>
          </a:bodyPr>
          <a:lstStyle/>
          <a:p>
            <a:pPr>
              <a:lnSpc>
                <a:spcPts val="2600"/>
              </a:lnSpc>
              <a:spcBef>
                <a:spcPct val="20000"/>
              </a:spcBef>
            </a:pPr>
            <a:r>
              <a:rPr lang="en-US" sz="2600">
                <a:solidFill>
                  <a:srgbClr val="000000"/>
                </a:solidFill>
                <a:latin typeface="Calibri" pitchFamily="-1" charset="0"/>
              </a:rPr>
              <a:t>Our minds acquire this information through </a:t>
            </a:r>
            <a:r>
              <a:rPr lang="en-US" sz="2600" b="1">
                <a:solidFill>
                  <a:srgbClr val="000000"/>
                </a:solidFill>
                <a:latin typeface="Calibri" pitchFamily="-1" charset="0"/>
              </a:rPr>
              <a:t>effortful</a:t>
            </a:r>
            <a:r>
              <a:rPr lang="en-US" sz="2600">
                <a:solidFill>
                  <a:srgbClr val="000000"/>
                </a:solidFill>
                <a:latin typeface="Calibri" pitchFamily="-1" charset="0"/>
              </a:rPr>
              <a:t> </a:t>
            </a:r>
            <a:r>
              <a:rPr lang="en-US" sz="2600" b="1">
                <a:solidFill>
                  <a:srgbClr val="000000"/>
                </a:solidFill>
                <a:latin typeface="Calibri" pitchFamily="-1" charset="0"/>
              </a:rPr>
              <a:t>processing</a:t>
            </a:r>
            <a:r>
              <a:rPr lang="en-US" sz="2600">
                <a:solidFill>
                  <a:srgbClr val="000000"/>
                </a:solidFill>
                <a:latin typeface="Calibri" pitchFamily="-1" charset="0"/>
              </a:rPr>
              <a:t>. Explicit memories are formed through studying, rehearsing, thinking, processing, and then storing information in long-term memory.</a:t>
            </a:r>
          </a:p>
        </p:txBody>
      </p:sp>
      <p:sp>
        <p:nvSpPr>
          <p:cNvPr id="7" name="Rectangle 6"/>
          <p:cNvSpPr>
            <a:spLocks noChangeArrowheads="1"/>
          </p:cNvSpPr>
          <p:nvPr/>
        </p:nvSpPr>
        <p:spPr bwMode="auto">
          <a:xfrm>
            <a:off x="4413250" y="4167188"/>
            <a:ext cx="4730750" cy="2470150"/>
          </a:xfrm>
          <a:prstGeom prst="rect">
            <a:avLst/>
          </a:prstGeom>
          <a:noFill/>
          <a:ln w="9525">
            <a:noFill/>
            <a:miter lim="800000"/>
            <a:headEnd/>
            <a:tailEnd/>
          </a:ln>
        </p:spPr>
        <p:txBody>
          <a:bodyPr>
            <a:spAutoFit/>
          </a:bodyPr>
          <a:lstStyle/>
          <a:p>
            <a:pPr>
              <a:lnSpc>
                <a:spcPts val="2600"/>
              </a:lnSpc>
              <a:spcBef>
                <a:spcPct val="20000"/>
              </a:spcBef>
            </a:pPr>
            <a:r>
              <a:rPr lang="en-US" sz="2600">
                <a:solidFill>
                  <a:srgbClr val="000000"/>
                </a:solidFill>
                <a:latin typeface="Calibri" pitchFamily="-1" charset="0"/>
              </a:rPr>
              <a:t>These memories are typically formed through </a:t>
            </a:r>
            <a:r>
              <a:rPr lang="en-US" sz="2600" b="1">
                <a:solidFill>
                  <a:srgbClr val="000000"/>
                </a:solidFill>
                <a:latin typeface="Calibri" pitchFamily="-1" charset="0"/>
              </a:rPr>
              <a:t>automatic processing</a:t>
            </a:r>
            <a:r>
              <a:rPr lang="en-US" sz="2600">
                <a:solidFill>
                  <a:srgbClr val="000000"/>
                </a:solidFill>
                <a:latin typeface="Calibri" pitchFamily="-1" charset="0"/>
              </a:rPr>
              <a:t>. Implicit memories are formed </a:t>
            </a:r>
            <a:r>
              <a:rPr lang="en-US" sz="2600" i="1">
                <a:solidFill>
                  <a:srgbClr val="000000"/>
                </a:solidFill>
                <a:latin typeface="Calibri" pitchFamily="-1" charset="0"/>
              </a:rPr>
              <a:t>without our awareness that we are building a memory</a:t>
            </a:r>
            <a:r>
              <a:rPr lang="en-US" sz="2600">
                <a:solidFill>
                  <a:srgbClr val="000000"/>
                </a:solidFill>
                <a:latin typeface="Calibri" pitchFamily="-1" charset="0"/>
              </a:rPr>
              <a:t>, and without rehearsal or other processing in working memory.</a:t>
            </a:r>
          </a:p>
        </p:txBody>
      </p:sp>
      <p:sp>
        <p:nvSpPr>
          <p:cNvPr id="5" name="Rounded Rectangle 4"/>
          <p:cNvSpPr>
            <a:spLocks noChangeArrowheads="1"/>
          </p:cNvSpPr>
          <p:nvPr/>
        </p:nvSpPr>
        <p:spPr bwMode="auto">
          <a:xfrm>
            <a:off x="223838" y="1192213"/>
            <a:ext cx="3890962" cy="2684462"/>
          </a:xfrm>
          <a:prstGeom prst="roundRect">
            <a:avLst>
              <a:gd name="adj" fmla="val 16667"/>
            </a:avLst>
          </a:prstGeom>
          <a:solidFill>
            <a:srgbClr val="F36F21"/>
          </a:solidFill>
          <a:ln w="9525">
            <a:noFill/>
            <a:round/>
            <a:headEnd/>
            <a:tailEnd/>
          </a:ln>
        </p:spPr>
        <p:txBody>
          <a:bodyPr>
            <a:spAutoFit/>
          </a:bodyPr>
          <a:lstStyle/>
          <a:p>
            <a:pPr>
              <a:lnSpc>
                <a:spcPts val="2600"/>
              </a:lnSpc>
              <a:spcBef>
                <a:spcPct val="20000"/>
              </a:spcBef>
            </a:pPr>
            <a:r>
              <a:rPr lang="en-US" sz="2600">
                <a:solidFill>
                  <a:srgbClr val="F8F6E3"/>
                </a:solidFill>
                <a:latin typeface="Calibri" pitchFamily="-1" charset="0"/>
              </a:rPr>
              <a:t>So far, we have been talking about </a:t>
            </a:r>
            <a:r>
              <a:rPr lang="en-US" sz="2600" b="1">
                <a:solidFill>
                  <a:srgbClr val="F8F6E3"/>
                </a:solidFill>
                <a:latin typeface="Calibri" pitchFamily="-1" charset="0"/>
              </a:rPr>
              <a:t>explicit</a:t>
            </a:r>
            <a:r>
              <a:rPr lang="en-US" sz="2600">
                <a:solidFill>
                  <a:srgbClr val="F8F6E3"/>
                </a:solidFill>
                <a:latin typeface="Calibri" pitchFamily="-1" charset="0"/>
              </a:rPr>
              <a:t>/ </a:t>
            </a:r>
            <a:r>
              <a:rPr lang="en-US" sz="2600" b="1">
                <a:solidFill>
                  <a:srgbClr val="F8F6E3"/>
                </a:solidFill>
                <a:latin typeface="Calibri" pitchFamily="-1" charset="0"/>
              </a:rPr>
              <a:t>“declarative” memories</a:t>
            </a:r>
            <a:r>
              <a:rPr lang="en-US" sz="2600">
                <a:solidFill>
                  <a:srgbClr val="F8F6E3"/>
                </a:solidFill>
                <a:latin typeface="Calibri" pitchFamily="-1" charset="0"/>
              </a:rPr>
              <a:t>. </a:t>
            </a:r>
            <a:r>
              <a:rPr lang="en-US" sz="2600" i="1">
                <a:solidFill>
                  <a:srgbClr val="F8F6E3"/>
                </a:solidFill>
                <a:latin typeface="Calibri" pitchFamily="-1" charset="0"/>
              </a:rPr>
              <a:t>These are facts and experiences that we can consciously know and recall</a:t>
            </a:r>
            <a:r>
              <a:rPr lang="en-US" sz="2600">
                <a:solidFill>
                  <a:srgbClr val="F8F6E3"/>
                </a:solidFill>
                <a:latin typeface="Calibri" pitchFamily="-1" charset="0"/>
              </a:rPr>
              <a:t>.</a:t>
            </a:r>
          </a:p>
        </p:txBody>
      </p:sp>
      <p:sp>
        <p:nvSpPr>
          <p:cNvPr id="8" name="Down Arrow 7"/>
          <p:cNvSpPr/>
          <p:nvPr/>
        </p:nvSpPr>
        <p:spPr>
          <a:xfrm>
            <a:off x="1828800" y="3833813"/>
            <a:ext cx="868363" cy="404812"/>
          </a:xfrm>
          <a:prstGeom prst="downArrow">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own Arrow 8"/>
          <p:cNvSpPr/>
          <p:nvPr/>
        </p:nvSpPr>
        <p:spPr>
          <a:xfrm>
            <a:off x="6307138" y="3692525"/>
            <a:ext cx="866775" cy="457200"/>
          </a:xfrm>
          <a:prstGeom prst="down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5"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50813"/>
            <a:ext cx="8229600" cy="1143000"/>
          </a:xfrm>
        </p:spPr>
        <p:txBody>
          <a:bodyPr/>
          <a:lstStyle/>
          <a:p>
            <a:pPr eaLnBrk="1" hangingPunct="1"/>
            <a:r>
              <a:rPr lang="en-US" sz="3600" b="1" smtClean="0">
                <a:solidFill>
                  <a:srgbClr val="444EA2"/>
                </a:solidFill>
                <a:ea typeface="ＭＳ Ｐゴシック" pitchFamily="-1" charset="-128"/>
              </a:rPr>
              <a:t>Source Amnesia/Misattribution</a:t>
            </a:r>
          </a:p>
        </p:txBody>
      </p:sp>
      <p:sp>
        <p:nvSpPr>
          <p:cNvPr id="3" name="Content Placeholder 2"/>
          <p:cNvSpPr>
            <a:spLocks noGrp="1"/>
          </p:cNvSpPr>
          <p:nvPr>
            <p:ph sz="half" idx="1"/>
          </p:nvPr>
        </p:nvSpPr>
        <p:spPr>
          <a:xfrm>
            <a:off x="276225" y="1346200"/>
            <a:ext cx="3889375" cy="4876800"/>
          </a:xfrm>
        </p:spPr>
        <p:txBody>
          <a:bodyPr/>
          <a:lstStyle/>
          <a:p>
            <a:pPr marL="0" indent="0" eaLnBrk="1" hangingPunct="1">
              <a:lnSpc>
                <a:spcPts val="2600"/>
              </a:lnSpc>
              <a:spcBef>
                <a:spcPct val="0"/>
              </a:spcBef>
              <a:spcAft>
                <a:spcPts val="600"/>
              </a:spcAft>
              <a:buFont typeface="Arial" charset="0"/>
              <a:buNone/>
            </a:pPr>
            <a:r>
              <a:rPr lang="en-US" smtClean="0">
                <a:ea typeface="ＭＳ Ｐゴシック" pitchFamily="-1" charset="-128"/>
              </a:rPr>
              <a:t>Have you ever discussed a childhood memory with a family member only to find that the memory was: </a:t>
            </a:r>
          </a:p>
          <a:p>
            <a:pPr marL="0" indent="0" eaLnBrk="1" hangingPunct="1">
              <a:lnSpc>
                <a:spcPts val="2600"/>
              </a:lnSpc>
              <a:spcBef>
                <a:spcPct val="0"/>
              </a:spcBef>
              <a:spcAft>
                <a:spcPts val="600"/>
              </a:spcAft>
              <a:buFont typeface="Wingdings" pitchFamily="-1" charset="2"/>
              <a:buChar char="§"/>
            </a:pPr>
            <a:r>
              <a:rPr lang="en-US" smtClean="0">
                <a:ea typeface="ＭＳ Ｐゴシック" pitchFamily="-1" charset="-128"/>
              </a:rPr>
              <a:t>from a movie you saw, or book you read? </a:t>
            </a:r>
          </a:p>
          <a:p>
            <a:pPr marL="0" indent="0" eaLnBrk="1" hangingPunct="1">
              <a:lnSpc>
                <a:spcPts val="2600"/>
              </a:lnSpc>
              <a:spcBef>
                <a:spcPct val="0"/>
              </a:spcBef>
              <a:spcAft>
                <a:spcPts val="600"/>
              </a:spcAft>
              <a:buFont typeface="Wingdings" pitchFamily="-1" charset="2"/>
              <a:buChar char="§"/>
            </a:pPr>
            <a:r>
              <a:rPr lang="en-US" smtClean="0">
                <a:ea typeface="ＭＳ Ｐゴシック" pitchFamily="-1" charset="-128"/>
              </a:rPr>
              <a:t>from a story someone told you about your childhood, but they were kidding?</a:t>
            </a:r>
          </a:p>
          <a:p>
            <a:pPr marL="0" indent="0" eaLnBrk="1" hangingPunct="1">
              <a:lnSpc>
                <a:spcPts val="2600"/>
              </a:lnSpc>
              <a:spcBef>
                <a:spcPct val="0"/>
              </a:spcBef>
              <a:spcAft>
                <a:spcPts val="600"/>
              </a:spcAft>
              <a:buFont typeface="Wingdings" pitchFamily="-1" charset="2"/>
              <a:buChar char="§"/>
            </a:pPr>
            <a:r>
              <a:rPr lang="en-US" smtClean="0">
                <a:ea typeface="ＭＳ Ｐゴシック" pitchFamily="-1" charset="-128"/>
              </a:rPr>
              <a:t>from a dream you used to have?</a:t>
            </a:r>
          </a:p>
          <a:p>
            <a:pPr marL="0" indent="0" eaLnBrk="1" hangingPunct="1">
              <a:lnSpc>
                <a:spcPts val="2600"/>
              </a:lnSpc>
              <a:spcBef>
                <a:spcPct val="0"/>
              </a:spcBef>
              <a:spcAft>
                <a:spcPts val="600"/>
              </a:spcAft>
              <a:buFont typeface="Wingdings" pitchFamily="-1" charset="2"/>
              <a:buChar char="§"/>
            </a:pPr>
            <a:r>
              <a:rPr lang="en-US" smtClean="0">
                <a:ea typeface="ＭＳ Ｐゴシック" pitchFamily="-1" charset="-128"/>
              </a:rPr>
              <a:t>from a sibling’s experience?</a:t>
            </a:r>
          </a:p>
        </p:txBody>
      </p:sp>
      <p:sp>
        <p:nvSpPr>
          <p:cNvPr id="4" name="Content Placeholder 3"/>
          <p:cNvSpPr>
            <a:spLocks noGrp="1"/>
          </p:cNvSpPr>
          <p:nvPr>
            <p:ph sz="half" idx="2"/>
          </p:nvPr>
        </p:nvSpPr>
        <p:spPr>
          <a:xfrm>
            <a:off x="6265863" y="1357313"/>
            <a:ext cx="2833687" cy="5187950"/>
          </a:xfrm>
          <a:prstGeom prst="roundRect">
            <a:avLst>
              <a:gd name="adj" fmla="val 16667"/>
            </a:avLst>
          </a:prstGeom>
          <a:solidFill>
            <a:srgbClr val="3AA082"/>
          </a:solidFill>
        </p:spPr>
        <p:txBody>
          <a:bodyPr/>
          <a:lstStyle/>
          <a:p>
            <a:pPr marL="0" indent="0" eaLnBrk="1" hangingPunct="1">
              <a:lnSpc>
                <a:spcPts val="2600"/>
              </a:lnSpc>
              <a:spcBef>
                <a:spcPct val="0"/>
              </a:spcBef>
              <a:spcAft>
                <a:spcPts val="600"/>
              </a:spcAft>
              <a:buFont typeface="Arial" charset="0"/>
              <a:buNone/>
            </a:pPr>
            <a:r>
              <a:rPr lang="en-US" smtClean="0">
                <a:solidFill>
                  <a:srgbClr val="F8F6E3"/>
                </a:solidFill>
                <a:ea typeface="ＭＳ Ｐゴシック" pitchFamily="-1" charset="-128"/>
              </a:rPr>
              <a:t>If so, your memory for the event may have been accurate, but you experienced </a:t>
            </a:r>
            <a:r>
              <a:rPr lang="en-US" b="1" smtClean="0">
                <a:solidFill>
                  <a:srgbClr val="FAC090"/>
                </a:solidFill>
                <a:ea typeface="ＭＳ Ｐゴシック" pitchFamily="-1" charset="-128"/>
              </a:rPr>
              <a:t>source amnesia:</a:t>
            </a:r>
            <a:r>
              <a:rPr lang="en-US" smtClean="0">
                <a:solidFill>
                  <a:srgbClr val="FAC090"/>
                </a:solidFill>
                <a:ea typeface="ＭＳ Ｐゴシック" pitchFamily="-1" charset="-128"/>
              </a:rPr>
              <a:t> </a:t>
            </a:r>
            <a:r>
              <a:rPr lang="en-US" i="1" smtClean="0">
                <a:solidFill>
                  <a:srgbClr val="F8F6E3"/>
                </a:solidFill>
                <a:ea typeface="ＭＳ Ｐゴシック" pitchFamily="-1" charset="-128"/>
              </a:rPr>
              <a:t>forgetting where the story came from, and </a:t>
            </a:r>
            <a:r>
              <a:rPr lang="en-US" b="1" i="1" smtClean="0">
                <a:solidFill>
                  <a:srgbClr val="FAC090"/>
                </a:solidFill>
                <a:ea typeface="ＭＳ Ｐゴシック" pitchFamily="-1" charset="-128"/>
              </a:rPr>
              <a:t>attributing</a:t>
            </a:r>
            <a:r>
              <a:rPr lang="en-US" i="1" smtClean="0">
                <a:solidFill>
                  <a:srgbClr val="F8F6E3"/>
                </a:solidFill>
                <a:ea typeface="ＭＳ Ｐゴシック" pitchFamily="-1" charset="-128"/>
              </a:rPr>
              <a:t> the source to your own experience.</a:t>
            </a:r>
          </a:p>
        </p:txBody>
      </p:sp>
      <p:sp>
        <p:nvSpPr>
          <p:cNvPr id="5" name="Right Arrow Callout 4"/>
          <p:cNvSpPr/>
          <p:nvPr/>
        </p:nvSpPr>
        <p:spPr>
          <a:xfrm>
            <a:off x="146050" y="1185863"/>
            <a:ext cx="6119813" cy="5530850"/>
          </a:xfrm>
          <a:prstGeom prst="rightArrowCallout">
            <a:avLst>
              <a:gd name="adj1" fmla="val 33979"/>
              <a:gd name="adj2" fmla="val 24796"/>
              <a:gd name="adj3" fmla="val 25000"/>
              <a:gd name="adj4" fmla="val 64977"/>
            </a:avLst>
          </a:prstGeom>
          <a:noFill/>
          <a:ln>
            <a:solidFill>
              <a:srgbClr val="3AA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nodeType="afterGroup">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Young Lifestyles Rubberball\YL_73.jpg"/>
          <p:cNvPicPr>
            <a:picLocks noChangeAspect="1" noChangeArrowheads="1"/>
          </p:cNvPicPr>
          <p:nvPr/>
        </p:nvPicPr>
        <p:blipFill>
          <a:blip r:embed="rId3" cstate="print"/>
          <a:srcRect r="11111"/>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944562"/>
          </a:xfrm>
        </p:spPr>
        <p:txBody>
          <a:bodyPr/>
          <a:lstStyle/>
          <a:p>
            <a:pPr eaLnBrk="1" hangingPunct="1"/>
            <a:r>
              <a:rPr lang="en-US" b="1" smtClean="0">
                <a:solidFill>
                  <a:srgbClr val="F8F6E3"/>
                </a:solidFill>
                <a:ea typeface="ＭＳ Ｐゴシック" pitchFamily="-1" charset="-128"/>
              </a:rPr>
              <a:t>Déjà vu (“Already seen”)</a:t>
            </a:r>
          </a:p>
        </p:txBody>
      </p:sp>
      <p:sp>
        <p:nvSpPr>
          <p:cNvPr id="3" name="Content Placeholder 2"/>
          <p:cNvSpPr>
            <a:spLocks noGrp="1"/>
          </p:cNvSpPr>
          <p:nvPr>
            <p:ph sz="half" idx="1"/>
          </p:nvPr>
        </p:nvSpPr>
        <p:spPr>
          <a:xfrm>
            <a:off x="280988" y="1811338"/>
            <a:ext cx="8582025" cy="4360862"/>
          </a:xfrm>
          <a:solidFill>
            <a:srgbClr val="F8F6E3">
              <a:alpha val="69803"/>
            </a:srgbClr>
          </a:solidFill>
        </p:spPr>
        <p:txBody>
          <a:bodyPr/>
          <a:lstStyle/>
          <a:p>
            <a:pPr eaLnBrk="1" hangingPunct="1">
              <a:lnSpc>
                <a:spcPts val="2600"/>
              </a:lnSpc>
              <a:spcBef>
                <a:spcPct val="0"/>
              </a:spcBef>
              <a:spcAft>
                <a:spcPts val="600"/>
              </a:spcAft>
              <a:buFont typeface="Wingdings" pitchFamily="-1" charset="2"/>
              <a:buChar char="§"/>
            </a:pPr>
            <a:r>
              <a:rPr lang="en-US" b="1" smtClean="0">
                <a:solidFill>
                  <a:srgbClr val="444EA2"/>
                </a:solidFill>
                <a:ea typeface="ＭＳ Ｐゴシック" pitchFamily="-1" charset="-128"/>
              </a:rPr>
              <a:t>Déjà vu </a:t>
            </a:r>
            <a:r>
              <a:rPr lang="en-US" smtClean="0">
                <a:ea typeface="ＭＳ Ｐゴシック" pitchFamily="-1" charset="-128"/>
              </a:rPr>
              <a:t>refers to the feeling that you’re in a situation that you’ve seen or have been in before.</a:t>
            </a:r>
          </a:p>
          <a:p>
            <a:pPr eaLnBrk="1" hangingPunct="1">
              <a:lnSpc>
                <a:spcPts val="2600"/>
              </a:lnSpc>
              <a:spcBef>
                <a:spcPct val="0"/>
              </a:spcBef>
              <a:spcAft>
                <a:spcPts val="600"/>
              </a:spcAft>
              <a:buFont typeface="Wingdings" pitchFamily="-1" charset="2"/>
              <a:buChar char="§"/>
            </a:pPr>
            <a:r>
              <a:rPr lang="en-US" smtClean="0">
                <a:ea typeface="ＭＳ Ｐゴシック" pitchFamily="-1" charset="-128"/>
              </a:rPr>
              <a:t>In an experiment in the text, students got this feeling, because they actually were shown an image previously. </a:t>
            </a:r>
          </a:p>
          <a:p>
            <a:pPr eaLnBrk="1" hangingPunct="1">
              <a:lnSpc>
                <a:spcPts val="2600"/>
              </a:lnSpc>
              <a:spcBef>
                <a:spcPct val="0"/>
              </a:spcBef>
              <a:spcAft>
                <a:spcPts val="600"/>
              </a:spcAft>
              <a:buFont typeface="Wingdings" pitchFamily="-1" charset="2"/>
              <a:buChar char="§"/>
            </a:pPr>
            <a:r>
              <a:rPr lang="en-US" smtClean="0">
                <a:ea typeface="ＭＳ Ｐゴシック" pitchFamily="-1" charset="-128"/>
              </a:rPr>
              <a:t>However, we can feel very certain that we’ve seen a situation before even when we have not. This can be seen as source amnesia: a memory (from current sensory memory) that we misattribute as being from long term memory.</a:t>
            </a:r>
          </a:p>
          <a:p>
            <a:pPr eaLnBrk="1" hangingPunct="1">
              <a:lnSpc>
                <a:spcPts val="2600"/>
              </a:lnSpc>
              <a:spcBef>
                <a:spcPct val="0"/>
              </a:spcBef>
              <a:spcAft>
                <a:spcPts val="600"/>
              </a:spcAft>
              <a:buFont typeface="Wingdings" pitchFamily="-1" charset="2"/>
              <a:buChar char="§"/>
            </a:pPr>
            <a:r>
              <a:rPr lang="en-US" smtClean="0">
                <a:ea typeface="ＭＳ Ｐゴシック" pitchFamily="-1" charset="-128"/>
              </a:rPr>
              <a:t>Why does this happen? Sometimes our sense of familiarity and recognition kicks in too soon, and our brain explains this as being caused by prior experience.</a:t>
            </a:r>
          </a:p>
          <a:p>
            <a:pPr eaLnBrk="1" hangingPunct="1">
              <a:lnSpc>
                <a:spcPts val="2600"/>
              </a:lnSpc>
              <a:spcBef>
                <a:spcPct val="0"/>
              </a:spcBef>
              <a:spcAft>
                <a:spcPts val="600"/>
              </a:spcAft>
              <a:buFont typeface="Wingdings" pitchFamily="-1" charset="2"/>
              <a:buChar char="§"/>
            </a:pPr>
            <a:endParaRPr lang="en-US" smtClean="0">
              <a:ea typeface="ＭＳ Ｐゴシック" pitchFamily="-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afterEffect">
                                  <p:stCondLst>
                                    <p:cond delay="10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nodeType="afterGroup">
                            <p:stCondLst>
                              <p:cond delay="100"/>
                            </p:stCondLst>
                            <p:childTnLst>
                              <p:par>
                                <p:cTn id="8" presetID="1" presetClass="entr" presetSubtype="0" fill="hold" grpId="1" nodeType="afterEffect">
                                  <p:stCondLst>
                                    <p:cond delay="1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nodeType="afterGroup">
                            <p:stCondLst>
                              <p:cond delay="200"/>
                            </p:stCondLst>
                            <p:childTnLst>
                              <p:par>
                                <p:cTn id="11" presetID="10" presetClass="entr" presetSubtype="0" fill="hold" grpId="0" nodeType="afterEffect">
                                  <p:stCondLst>
                                    <p:cond delay="100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0" y="-71438"/>
            <a:ext cx="9144000" cy="1120776"/>
          </a:xfrm>
          <a:solidFill>
            <a:srgbClr val="3AA082"/>
          </a:solidFill>
        </p:spPr>
        <p:txBody>
          <a:bodyPr lIns="274320"/>
          <a:lstStyle/>
          <a:p>
            <a:pPr algn="l" eaLnBrk="1" hangingPunct="1">
              <a:lnSpc>
                <a:spcPts val="4200"/>
              </a:lnSpc>
            </a:pPr>
            <a:r>
              <a:rPr lang="en-US" sz="3200" b="1" i="1" smtClean="0">
                <a:solidFill>
                  <a:srgbClr val="F8F6E3"/>
                </a:solidFill>
                <a:ea typeface="ＭＳ Ｐゴシック" pitchFamily="-1" charset="-128"/>
              </a:rPr>
              <a:t>Applying what we’ve learned about memory</a:t>
            </a:r>
            <a:r>
              <a:rPr lang="en-US" sz="4000" b="1" smtClean="0">
                <a:solidFill>
                  <a:srgbClr val="F8F6E3"/>
                </a:solidFill>
                <a:ea typeface="ＭＳ Ｐゴシック" pitchFamily="-1" charset="-128"/>
              </a:rPr>
              <a:t/>
            </a:r>
            <a:br>
              <a:rPr lang="en-US" sz="4000" b="1" smtClean="0">
                <a:solidFill>
                  <a:srgbClr val="F8F6E3"/>
                </a:solidFill>
                <a:ea typeface="ＭＳ Ｐゴシック" pitchFamily="-1" charset="-128"/>
              </a:rPr>
            </a:br>
            <a:r>
              <a:rPr lang="en-US" sz="4000" b="1" smtClean="0">
                <a:solidFill>
                  <a:srgbClr val="F8F6E3"/>
                </a:solidFill>
                <a:ea typeface="ＭＳ Ｐゴシック" pitchFamily="-1" charset="-128"/>
              </a:rPr>
              <a:t>Improving Memory to Improve Grades</a:t>
            </a:r>
          </a:p>
        </p:txBody>
      </p:sp>
      <p:sp>
        <p:nvSpPr>
          <p:cNvPr id="58371" name="Rectangle 1"/>
          <p:cNvSpPr>
            <a:spLocks noChangeArrowheads="1"/>
          </p:cNvSpPr>
          <p:nvPr/>
        </p:nvSpPr>
        <p:spPr bwMode="auto">
          <a:xfrm>
            <a:off x="-157163" y="204788"/>
            <a:ext cx="2286001" cy="446087"/>
          </a:xfrm>
          <a:prstGeom prst="rect">
            <a:avLst/>
          </a:prstGeom>
          <a:noFill/>
          <a:ln w="9525">
            <a:noFill/>
            <a:miter lim="800000"/>
            <a:headEnd/>
            <a:tailEnd/>
          </a:ln>
        </p:spPr>
        <p:txBody>
          <a:bodyPr>
            <a:spAutoFit/>
          </a:bodyPr>
          <a:lstStyle/>
          <a:p>
            <a:pPr>
              <a:lnSpc>
                <a:spcPct val="80000"/>
              </a:lnSpc>
              <a:spcBef>
                <a:spcPts val="600"/>
              </a:spcBef>
            </a:pPr>
            <a:endParaRPr lang="en-US" sz="2800">
              <a:solidFill>
                <a:srgbClr val="000000"/>
              </a:solidFill>
              <a:latin typeface="Calibri" pitchFamily="-1" charset="0"/>
            </a:endParaRPr>
          </a:p>
        </p:txBody>
      </p:sp>
      <p:sp>
        <p:nvSpPr>
          <p:cNvPr id="12" name="Freeform 11"/>
          <p:cNvSpPr/>
          <p:nvPr/>
        </p:nvSpPr>
        <p:spPr>
          <a:xfrm>
            <a:off x="0" y="1136650"/>
            <a:ext cx="1828800" cy="5718175"/>
          </a:xfrm>
          <a:custGeom>
            <a:avLst/>
            <a:gdLst>
              <a:gd name="connsiteX0" fmla="*/ 0 w 1828800"/>
              <a:gd name="connsiteY0" fmla="*/ 0 h 5858850"/>
              <a:gd name="connsiteX1" fmla="*/ 1828800 w 1828800"/>
              <a:gd name="connsiteY1" fmla="*/ 0 h 5858850"/>
              <a:gd name="connsiteX2" fmla="*/ 1828800 w 1828800"/>
              <a:gd name="connsiteY2" fmla="*/ 5858850 h 5858850"/>
              <a:gd name="connsiteX3" fmla="*/ 0 w 1828800"/>
              <a:gd name="connsiteY3" fmla="*/ 5858850 h 5858850"/>
              <a:gd name="connsiteX4" fmla="*/ 0 w 1828800"/>
              <a:gd name="connsiteY4" fmla="*/ 0 h 58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5858850">
                <a:moveTo>
                  <a:pt x="0" y="0"/>
                </a:moveTo>
                <a:lnTo>
                  <a:pt x="1828800" y="0"/>
                </a:lnTo>
                <a:lnTo>
                  <a:pt x="1828800" y="5858850"/>
                </a:lnTo>
                <a:lnTo>
                  <a:pt x="0" y="58588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9540" tIns="129540" rIns="129540" bIns="129540"/>
          <a:lstStyle/>
          <a:p>
            <a:pPr defTabSz="1511300">
              <a:lnSpc>
                <a:spcPts val="2800"/>
              </a:lnSpc>
              <a:spcAft>
                <a:spcPct val="35000"/>
              </a:spcAft>
              <a:defRPr/>
            </a:pPr>
            <a:r>
              <a:rPr lang="en-US" sz="2800" i="1">
                <a:solidFill>
                  <a:srgbClr val="A0366C"/>
                </a:solidFill>
                <a:cs typeface="Arial" charset="0"/>
              </a:rPr>
              <a:t>Ways to  save overall studying time, and build more reliable memory.</a:t>
            </a:r>
          </a:p>
        </p:txBody>
      </p:sp>
      <p:sp>
        <p:nvSpPr>
          <p:cNvPr id="13" name="Freeform 12"/>
          <p:cNvSpPr/>
          <p:nvPr/>
        </p:nvSpPr>
        <p:spPr>
          <a:xfrm>
            <a:off x="2286000" y="1001713"/>
            <a:ext cx="6858000" cy="1408112"/>
          </a:xfrm>
          <a:custGeom>
            <a:avLst/>
            <a:gdLst>
              <a:gd name="connsiteX0" fmla="*/ 0 w 7178040"/>
              <a:gd name="connsiteY0" fmla="*/ 0 h 1409561"/>
              <a:gd name="connsiteX1" fmla="*/ 7178040 w 7178040"/>
              <a:gd name="connsiteY1" fmla="*/ 0 h 1409561"/>
              <a:gd name="connsiteX2" fmla="*/ 7178040 w 7178040"/>
              <a:gd name="connsiteY2" fmla="*/ 1409561 h 1409561"/>
              <a:gd name="connsiteX3" fmla="*/ 0 w 7178040"/>
              <a:gd name="connsiteY3" fmla="*/ 1409561 h 1409561"/>
              <a:gd name="connsiteX4" fmla="*/ 0 w 7178040"/>
              <a:gd name="connsiteY4" fmla="*/ 0 h 14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040" h="1409561">
                <a:moveTo>
                  <a:pt x="0" y="0"/>
                </a:moveTo>
                <a:lnTo>
                  <a:pt x="7178040" y="0"/>
                </a:lnTo>
                <a:lnTo>
                  <a:pt x="7178040" y="1409561"/>
                </a:lnTo>
                <a:lnTo>
                  <a:pt x="0" y="14095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a:lstStyle/>
          <a:p>
            <a:pPr defTabSz="1066800">
              <a:lnSpc>
                <a:spcPts val="2200"/>
              </a:lnSpc>
              <a:defRPr/>
            </a:pPr>
            <a:r>
              <a:rPr lang="en-US" sz="2400">
                <a:solidFill>
                  <a:srgbClr val="000000"/>
                </a:solidFill>
                <a:cs typeface="Arial" charset="0"/>
              </a:rPr>
              <a:t>Learn the material in more than one way, not just by rote, but by creating many </a:t>
            </a:r>
            <a:r>
              <a:rPr lang="en-US" sz="2400" b="1">
                <a:solidFill>
                  <a:srgbClr val="000000"/>
                </a:solidFill>
                <a:cs typeface="Arial" charset="0"/>
              </a:rPr>
              <a:t>retrieval cues</a:t>
            </a:r>
            <a:r>
              <a:rPr lang="en-US" sz="2400">
                <a:solidFill>
                  <a:srgbClr val="000000"/>
                </a:solidFill>
                <a:cs typeface="Arial" charset="0"/>
              </a:rPr>
              <a:t>. </a:t>
            </a:r>
          </a:p>
        </p:txBody>
      </p:sp>
      <p:sp>
        <p:nvSpPr>
          <p:cNvPr id="14" name="Straight Connector 13"/>
          <p:cNvSpPr/>
          <p:nvPr/>
        </p:nvSpPr>
        <p:spPr>
          <a:xfrm>
            <a:off x="2286000" y="2581275"/>
            <a:ext cx="68580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2286000" y="2655888"/>
            <a:ext cx="6858000" cy="923925"/>
          </a:xfrm>
          <a:custGeom>
            <a:avLst/>
            <a:gdLst>
              <a:gd name="connsiteX0" fmla="*/ 0 w 7178040"/>
              <a:gd name="connsiteY0" fmla="*/ 0 h 994007"/>
              <a:gd name="connsiteX1" fmla="*/ 7178040 w 7178040"/>
              <a:gd name="connsiteY1" fmla="*/ 0 h 994007"/>
              <a:gd name="connsiteX2" fmla="*/ 7178040 w 7178040"/>
              <a:gd name="connsiteY2" fmla="*/ 994007 h 994007"/>
              <a:gd name="connsiteX3" fmla="*/ 0 w 7178040"/>
              <a:gd name="connsiteY3" fmla="*/ 994007 h 994007"/>
              <a:gd name="connsiteX4" fmla="*/ 0 w 7178040"/>
              <a:gd name="connsiteY4" fmla="*/ 0 h 99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040" h="994007">
                <a:moveTo>
                  <a:pt x="0" y="0"/>
                </a:moveTo>
                <a:lnTo>
                  <a:pt x="7178040" y="0"/>
                </a:lnTo>
                <a:lnTo>
                  <a:pt x="7178040" y="994007"/>
                </a:lnTo>
                <a:lnTo>
                  <a:pt x="0" y="994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a:lstStyle/>
          <a:p>
            <a:pPr defTabSz="1066800">
              <a:lnSpc>
                <a:spcPts val="2200"/>
              </a:lnSpc>
              <a:defRPr/>
            </a:pPr>
            <a:r>
              <a:rPr lang="en-US" sz="2400">
                <a:solidFill>
                  <a:srgbClr val="000000"/>
                </a:solidFill>
                <a:cs typeface="Arial" charset="0"/>
              </a:rPr>
              <a:t>Minimize interference with related material or fun activities; study right before sleep or other mindless activity.</a:t>
            </a:r>
          </a:p>
        </p:txBody>
      </p:sp>
      <p:sp>
        <p:nvSpPr>
          <p:cNvPr id="16" name="Straight Connector 15"/>
          <p:cNvSpPr/>
          <p:nvPr/>
        </p:nvSpPr>
        <p:spPr>
          <a:xfrm>
            <a:off x="2286000" y="3579813"/>
            <a:ext cx="68580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286000" y="3622675"/>
            <a:ext cx="6858000" cy="715963"/>
          </a:xfrm>
          <a:custGeom>
            <a:avLst/>
            <a:gdLst>
              <a:gd name="connsiteX0" fmla="*/ 0 w 7178040"/>
              <a:gd name="connsiteY0" fmla="*/ 0 h 686914"/>
              <a:gd name="connsiteX1" fmla="*/ 7178040 w 7178040"/>
              <a:gd name="connsiteY1" fmla="*/ 0 h 686914"/>
              <a:gd name="connsiteX2" fmla="*/ 7178040 w 7178040"/>
              <a:gd name="connsiteY2" fmla="*/ 686914 h 686914"/>
              <a:gd name="connsiteX3" fmla="*/ 0 w 7178040"/>
              <a:gd name="connsiteY3" fmla="*/ 686914 h 686914"/>
              <a:gd name="connsiteX4" fmla="*/ 0 w 7178040"/>
              <a:gd name="connsiteY4" fmla="*/ 0 h 68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040" h="686914">
                <a:moveTo>
                  <a:pt x="0" y="0"/>
                </a:moveTo>
                <a:lnTo>
                  <a:pt x="7178040" y="0"/>
                </a:lnTo>
                <a:lnTo>
                  <a:pt x="7178040" y="686914"/>
                </a:lnTo>
                <a:lnTo>
                  <a:pt x="0" y="6869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a:lstStyle/>
          <a:p>
            <a:pPr defTabSz="1066800">
              <a:lnSpc>
                <a:spcPts val="2200"/>
              </a:lnSpc>
              <a:defRPr/>
            </a:pPr>
            <a:r>
              <a:rPr lang="en-US" sz="2400">
                <a:solidFill>
                  <a:srgbClr val="000000"/>
                </a:solidFill>
                <a:cs typeface="Arial" charset="0"/>
              </a:rPr>
              <a:t>Have </a:t>
            </a:r>
            <a:r>
              <a:rPr lang="en-US" sz="2400" b="1">
                <a:solidFill>
                  <a:srgbClr val="000000"/>
                </a:solidFill>
                <a:cs typeface="Arial" charset="0"/>
              </a:rPr>
              <a:t>multiple study sessions, spaced further and further apart</a:t>
            </a:r>
            <a:r>
              <a:rPr lang="en-US" sz="2400">
                <a:solidFill>
                  <a:srgbClr val="000000"/>
                </a:solidFill>
                <a:cs typeface="Arial" charset="0"/>
              </a:rPr>
              <a:t> after first learning the material.</a:t>
            </a:r>
          </a:p>
        </p:txBody>
      </p:sp>
      <p:sp>
        <p:nvSpPr>
          <p:cNvPr id="18" name="Straight Connector 17"/>
          <p:cNvSpPr/>
          <p:nvPr/>
        </p:nvSpPr>
        <p:spPr>
          <a:xfrm>
            <a:off x="2286000" y="4365625"/>
            <a:ext cx="68580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286000" y="4430713"/>
            <a:ext cx="6858000" cy="1009650"/>
          </a:xfrm>
          <a:custGeom>
            <a:avLst/>
            <a:gdLst>
              <a:gd name="connsiteX0" fmla="*/ 0 w 7178040"/>
              <a:gd name="connsiteY0" fmla="*/ 0 h 1038381"/>
              <a:gd name="connsiteX1" fmla="*/ 7178040 w 7178040"/>
              <a:gd name="connsiteY1" fmla="*/ 0 h 1038381"/>
              <a:gd name="connsiteX2" fmla="*/ 7178040 w 7178040"/>
              <a:gd name="connsiteY2" fmla="*/ 1038381 h 1038381"/>
              <a:gd name="connsiteX3" fmla="*/ 0 w 7178040"/>
              <a:gd name="connsiteY3" fmla="*/ 1038381 h 1038381"/>
              <a:gd name="connsiteX4" fmla="*/ 0 w 7178040"/>
              <a:gd name="connsiteY4" fmla="*/ 0 h 103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040" h="1038381">
                <a:moveTo>
                  <a:pt x="0" y="0"/>
                </a:moveTo>
                <a:lnTo>
                  <a:pt x="7178040" y="0"/>
                </a:lnTo>
                <a:lnTo>
                  <a:pt x="7178040" y="1038381"/>
                </a:lnTo>
                <a:lnTo>
                  <a:pt x="0" y="10383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a:lstStyle/>
          <a:p>
            <a:pPr defTabSz="1066800">
              <a:lnSpc>
                <a:spcPts val="2200"/>
              </a:lnSpc>
              <a:defRPr/>
            </a:pPr>
            <a:r>
              <a:rPr lang="en-US" sz="2400">
                <a:solidFill>
                  <a:srgbClr val="000000"/>
                </a:solidFill>
                <a:cs typeface="Arial" charset="0"/>
              </a:rPr>
              <a:t>Spend your study sessions </a:t>
            </a:r>
            <a:r>
              <a:rPr lang="en-US" sz="2400" b="1">
                <a:solidFill>
                  <a:srgbClr val="000000"/>
                </a:solidFill>
                <a:cs typeface="Arial" charset="0"/>
              </a:rPr>
              <a:t>activating your retrieval cues</a:t>
            </a:r>
            <a:r>
              <a:rPr lang="en-US" sz="2400">
                <a:solidFill>
                  <a:srgbClr val="000000"/>
                </a:solidFill>
                <a:cs typeface="Arial" charset="0"/>
              </a:rPr>
              <a:t> including context (recalling where you were when learning the material).</a:t>
            </a:r>
          </a:p>
        </p:txBody>
      </p:sp>
      <p:sp>
        <p:nvSpPr>
          <p:cNvPr id="20" name="Straight Connector 19"/>
          <p:cNvSpPr/>
          <p:nvPr/>
        </p:nvSpPr>
        <p:spPr>
          <a:xfrm>
            <a:off x="2286000" y="5424488"/>
            <a:ext cx="68580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2286000" y="5486400"/>
            <a:ext cx="6858000" cy="1371600"/>
          </a:xfrm>
          <a:custGeom>
            <a:avLst/>
            <a:gdLst>
              <a:gd name="connsiteX0" fmla="*/ 0 w 7178040"/>
              <a:gd name="connsiteY0" fmla="*/ 0 h 1327395"/>
              <a:gd name="connsiteX1" fmla="*/ 7178040 w 7178040"/>
              <a:gd name="connsiteY1" fmla="*/ 0 h 1327395"/>
              <a:gd name="connsiteX2" fmla="*/ 7178040 w 7178040"/>
              <a:gd name="connsiteY2" fmla="*/ 1327395 h 1327395"/>
              <a:gd name="connsiteX3" fmla="*/ 0 w 7178040"/>
              <a:gd name="connsiteY3" fmla="*/ 1327395 h 1327395"/>
              <a:gd name="connsiteX4" fmla="*/ 0 w 7178040"/>
              <a:gd name="connsiteY4" fmla="*/ 0 h 1327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040" h="1327395">
                <a:moveTo>
                  <a:pt x="0" y="0"/>
                </a:moveTo>
                <a:lnTo>
                  <a:pt x="7178040" y="0"/>
                </a:lnTo>
                <a:lnTo>
                  <a:pt x="7178040" y="1327395"/>
                </a:lnTo>
                <a:lnTo>
                  <a:pt x="0" y="1327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a:lstStyle/>
          <a:p>
            <a:pPr defTabSz="1066800">
              <a:lnSpc>
                <a:spcPts val="2200"/>
              </a:lnSpc>
              <a:defRPr/>
            </a:pPr>
            <a:r>
              <a:rPr lang="en-US" sz="2400" b="1">
                <a:solidFill>
                  <a:srgbClr val="000000"/>
                </a:solidFill>
                <a:cs typeface="Arial" charset="0"/>
              </a:rPr>
              <a:t>Test yourself </a:t>
            </a:r>
            <a:r>
              <a:rPr lang="en-US" sz="2400">
                <a:solidFill>
                  <a:srgbClr val="000000"/>
                </a:solidFill>
                <a:cs typeface="Arial" charset="0"/>
              </a:rPr>
              <a:t>in study sessions: 1) to practice doing retrieval as if taking a test, and 2) to overcome the overconfidence error: </a:t>
            </a:r>
            <a:r>
              <a:rPr lang="en-US" sz="2400" i="1">
                <a:solidFill>
                  <a:srgbClr val="000000"/>
                </a:solidFill>
                <a:cs typeface="Arial" charset="0"/>
              </a:rPr>
              <a:t>the material seems familiar, but can you explain it in your own words? </a:t>
            </a:r>
          </a:p>
        </p:txBody>
      </p:sp>
      <p:sp>
        <p:nvSpPr>
          <p:cNvPr id="9" name="Rectangle 8"/>
          <p:cNvSpPr>
            <a:spLocks noChangeArrowheads="1"/>
          </p:cNvSpPr>
          <p:nvPr/>
        </p:nvSpPr>
        <p:spPr bwMode="auto">
          <a:xfrm>
            <a:off x="2286000" y="1603375"/>
            <a:ext cx="6688138" cy="938213"/>
          </a:xfrm>
          <a:prstGeom prst="rect">
            <a:avLst/>
          </a:prstGeom>
          <a:noFill/>
          <a:ln w="9525">
            <a:noFill/>
            <a:miter lim="800000"/>
            <a:headEnd/>
            <a:tailEnd/>
          </a:ln>
        </p:spPr>
        <p:txBody>
          <a:bodyPr>
            <a:spAutoFit/>
          </a:bodyPr>
          <a:lstStyle/>
          <a:p>
            <a:pPr marL="285750" lvl="1" indent="-285750">
              <a:lnSpc>
                <a:spcPts val="2200"/>
              </a:lnSpc>
              <a:buFont typeface="Wingdings" pitchFamily="-1" charset="2"/>
              <a:buChar char="§"/>
            </a:pPr>
            <a:r>
              <a:rPr lang="en-US" sz="2400">
                <a:latin typeface="Calibri" pitchFamily="-1" charset="0"/>
              </a:rPr>
              <a:t>Think of examples and connections (</a:t>
            </a:r>
            <a:r>
              <a:rPr lang="en-US" sz="2400" b="1">
                <a:latin typeface="Calibri" pitchFamily="-1" charset="0"/>
              </a:rPr>
              <a:t>meaningful depth</a:t>
            </a:r>
            <a:r>
              <a:rPr lang="en-US" sz="2400">
                <a:latin typeface="Calibri" pitchFamily="-1" charset="0"/>
              </a:rPr>
              <a:t>).</a:t>
            </a:r>
          </a:p>
          <a:p>
            <a:pPr marL="285750" lvl="1" indent="-285750">
              <a:lnSpc>
                <a:spcPts val="2200"/>
              </a:lnSpc>
              <a:buFont typeface="Wingdings" pitchFamily="-1" charset="2"/>
              <a:buChar char="§"/>
            </a:pPr>
            <a:r>
              <a:rPr lang="en-US" sz="2400">
                <a:latin typeface="Calibri" pitchFamily="-1" charset="0"/>
              </a:rPr>
              <a:t>Create </a:t>
            </a:r>
            <a:r>
              <a:rPr lang="en-US" sz="2400" b="1">
                <a:latin typeface="Calibri" pitchFamily="-1" charset="0"/>
              </a:rPr>
              <a:t>mnemonics:</a:t>
            </a:r>
            <a:r>
              <a:rPr lang="en-US" sz="2400">
                <a:latin typeface="Calibri" pitchFamily="-1" charset="0"/>
              </a:rPr>
              <a:t> songs, images, and lists.</a:t>
            </a:r>
          </a:p>
        </p:txBody>
      </p:sp>
      <p:pic>
        <p:nvPicPr>
          <p:cNvPr id="23" name="Picture 2" descr="C:\Users\James\Desktop\Myers 10th ppts\raw materials for PPTs\Raw materials by chapter\8 memory\42-16279692_1.jpg"/>
          <p:cNvPicPr>
            <a:picLocks noGrp="1" noChangeAspect="1" noChangeArrowheads="1"/>
          </p:cNvPicPr>
          <p:nvPr>
            <p:ph sz="half" idx="2"/>
          </p:nvPr>
        </p:nvPicPr>
        <p:blipFill>
          <a:blip r:embed="rId3" cstate="print"/>
          <a:srcRect l="16962" r="15584" b="13635"/>
          <a:stretch>
            <a:fillRect/>
          </a:stretch>
        </p:blipFill>
        <p:spPr>
          <a:xfrm>
            <a:off x="96838" y="4535488"/>
            <a:ext cx="2078037" cy="1774825"/>
          </a:xfrm>
          <a:effectLst>
            <a:outerShdw dist="139700" dir="2700000" algn="tl" rotWithShape="0">
              <a:srgbClr val="333333">
                <a:alpha val="6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620838"/>
          </a:xfrm>
          <a:solidFill>
            <a:srgbClr val="3AA082"/>
          </a:solidFill>
        </p:spPr>
        <p:txBody>
          <a:bodyPr lIns="274320"/>
          <a:lstStyle/>
          <a:p>
            <a:pPr algn="l" eaLnBrk="1" hangingPunct="1">
              <a:lnSpc>
                <a:spcPts val="3200"/>
              </a:lnSpc>
            </a:pPr>
            <a:r>
              <a:rPr lang="en-US" b="1" smtClean="0">
                <a:solidFill>
                  <a:srgbClr val="F8F6E3"/>
                </a:solidFill>
                <a:ea typeface="ＭＳ Ｐゴシック" pitchFamily="-1" charset="-128"/>
              </a:rPr>
              <a:t>Automatic Processing </a:t>
            </a:r>
            <a:br>
              <a:rPr lang="en-US" b="1" smtClean="0">
                <a:solidFill>
                  <a:srgbClr val="F8F6E3"/>
                </a:solidFill>
                <a:ea typeface="ＭＳ Ｐゴシック" pitchFamily="-1" charset="-128"/>
              </a:rPr>
            </a:br>
            <a:r>
              <a:rPr lang="en-US" sz="3200" b="1" i="1" smtClean="0">
                <a:solidFill>
                  <a:srgbClr val="F8F6E3"/>
                </a:solidFill>
                <a:ea typeface="ＭＳ Ｐゴシック" pitchFamily="-1" charset="-128"/>
              </a:rPr>
              <a:t>Some experiences go directly to long-term implicit memory</a:t>
            </a:r>
          </a:p>
        </p:txBody>
      </p:sp>
      <p:sp>
        <p:nvSpPr>
          <p:cNvPr id="3" name="Content Placeholder 2"/>
          <p:cNvSpPr>
            <a:spLocks noGrp="1"/>
          </p:cNvSpPr>
          <p:nvPr>
            <p:ph idx="1"/>
          </p:nvPr>
        </p:nvSpPr>
        <p:spPr>
          <a:xfrm>
            <a:off x="220663" y="2609850"/>
            <a:ext cx="8796337" cy="3686175"/>
          </a:xfrm>
        </p:spPr>
        <p:txBody>
          <a:bodyPr/>
          <a:lstStyle/>
          <a:p>
            <a:pPr eaLnBrk="1" hangingPunct="1">
              <a:lnSpc>
                <a:spcPts val="2600"/>
              </a:lnSpc>
              <a:spcBef>
                <a:spcPct val="0"/>
              </a:spcBef>
              <a:spcAft>
                <a:spcPts val="600"/>
              </a:spcAft>
              <a:buFont typeface="Wingdings" pitchFamily="-1" charset="2"/>
              <a:buChar char="§"/>
            </a:pPr>
            <a:r>
              <a:rPr lang="en-US" sz="2600" b="1" smtClean="0">
                <a:ea typeface="ＭＳ Ｐゴシック" pitchFamily="-1" charset="-128"/>
              </a:rPr>
              <a:t>procedural memory</a:t>
            </a:r>
            <a:r>
              <a:rPr lang="en-US" sz="2600" smtClean="0">
                <a:ea typeface="ＭＳ Ｐゴシック" pitchFamily="-1" charset="-128"/>
              </a:rPr>
              <a:t>, such as knowing how to ride a bike, and well-practiced knowledge such as word meanings</a:t>
            </a:r>
          </a:p>
          <a:p>
            <a:pPr eaLnBrk="1" hangingPunct="1">
              <a:lnSpc>
                <a:spcPts val="2600"/>
              </a:lnSpc>
              <a:spcBef>
                <a:spcPct val="0"/>
              </a:spcBef>
              <a:spcAft>
                <a:spcPts val="600"/>
              </a:spcAft>
              <a:buFont typeface="Wingdings" pitchFamily="-1" charset="2"/>
              <a:buChar char="§"/>
            </a:pPr>
            <a:r>
              <a:rPr lang="en-US" sz="2600" b="1" smtClean="0">
                <a:ea typeface="ＭＳ Ｐゴシック" pitchFamily="-1" charset="-128"/>
              </a:rPr>
              <a:t>conditioned associations</a:t>
            </a:r>
            <a:r>
              <a:rPr lang="en-US" sz="2600" smtClean="0">
                <a:ea typeface="ＭＳ Ｐゴシック" pitchFamily="-1" charset="-128"/>
              </a:rPr>
              <a:t>, such as a smell that triggers thoughts of a favorite place</a:t>
            </a:r>
          </a:p>
          <a:p>
            <a:pPr eaLnBrk="1" hangingPunct="1">
              <a:lnSpc>
                <a:spcPts val="2600"/>
              </a:lnSpc>
              <a:spcBef>
                <a:spcPct val="0"/>
              </a:spcBef>
              <a:spcAft>
                <a:spcPts val="600"/>
              </a:spcAft>
              <a:buFont typeface="Wingdings" pitchFamily="-1" charset="2"/>
              <a:buChar char="§"/>
            </a:pPr>
            <a:r>
              <a:rPr lang="en-US" sz="2600" smtClean="0">
                <a:ea typeface="ＭＳ Ｐゴシック" pitchFamily="-1" charset="-128"/>
              </a:rPr>
              <a:t>information about </a:t>
            </a:r>
            <a:r>
              <a:rPr lang="en-US" sz="2600" b="1" smtClean="0">
                <a:ea typeface="ＭＳ Ｐゴシック" pitchFamily="-1" charset="-128"/>
              </a:rPr>
              <a:t>space</a:t>
            </a:r>
            <a:r>
              <a:rPr lang="en-US" sz="2600" smtClean="0">
                <a:ea typeface="ＭＳ Ｐゴシック" pitchFamily="-1" charset="-128"/>
              </a:rPr>
              <a:t>,</a:t>
            </a:r>
            <a:r>
              <a:rPr lang="en-US" sz="2600" b="1" smtClean="0">
                <a:ea typeface="ＭＳ Ｐゴシック" pitchFamily="-1" charset="-128"/>
              </a:rPr>
              <a:t> </a:t>
            </a:r>
            <a:r>
              <a:rPr lang="en-US" sz="2600" smtClean="0">
                <a:ea typeface="ＭＳ Ｐゴシック" pitchFamily="-1" charset="-128"/>
              </a:rPr>
              <a:t>such as being able to picture where things are after walking through a room </a:t>
            </a:r>
          </a:p>
          <a:p>
            <a:pPr eaLnBrk="1" hangingPunct="1">
              <a:lnSpc>
                <a:spcPts val="2600"/>
              </a:lnSpc>
              <a:spcBef>
                <a:spcPct val="0"/>
              </a:spcBef>
              <a:spcAft>
                <a:spcPts val="600"/>
              </a:spcAft>
              <a:buFont typeface="Wingdings" pitchFamily="-1" charset="2"/>
              <a:buChar char="§"/>
            </a:pPr>
            <a:r>
              <a:rPr lang="en-US" sz="2600" smtClean="0">
                <a:ea typeface="ＭＳ Ｐゴシック" pitchFamily="-1" charset="-128"/>
              </a:rPr>
              <a:t>information about </a:t>
            </a:r>
            <a:r>
              <a:rPr lang="en-US" sz="2600" b="1" smtClean="0">
                <a:ea typeface="ＭＳ Ｐゴシック" pitchFamily="-1" charset="-128"/>
              </a:rPr>
              <a:t>time</a:t>
            </a:r>
            <a:r>
              <a:rPr lang="en-US" sz="2600" smtClean="0">
                <a:ea typeface="ＭＳ Ｐゴシック" pitchFamily="-1" charset="-128"/>
              </a:rPr>
              <a:t>,</a:t>
            </a:r>
            <a:r>
              <a:rPr lang="en-US" sz="2600" b="1" smtClean="0">
                <a:ea typeface="ＭＳ Ｐゴシック" pitchFamily="-1" charset="-128"/>
              </a:rPr>
              <a:t> </a:t>
            </a:r>
            <a:r>
              <a:rPr lang="en-US" sz="2600" smtClean="0">
                <a:ea typeface="ＭＳ Ｐゴシック" pitchFamily="-1" charset="-128"/>
              </a:rPr>
              <a:t>such as retracing a sequence of events if you lost something</a:t>
            </a:r>
          </a:p>
          <a:p>
            <a:pPr eaLnBrk="1" hangingPunct="1">
              <a:lnSpc>
                <a:spcPts val="2600"/>
              </a:lnSpc>
              <a:spcBef>
                <a:spcPct val="0"/>
              </a:spcBef>
              <a:spcAft>
                <a:spcPts val="600"/>
              </a:spcAft>
              <a:buFont typeface="Wingdings" pitchFamily="-1" charset="2"/>
              <a:buChar char="§"/>
            </a:pPr>
            <a:r>
              <a:rPr lang="en-US" sz="2600" smtClean="0">
                <a:ea typeface="ＭＳ Ｐゴシック" pitchFamily="-1" charset="-128"/>
              </a:rPr>
              <a:t>information about </a:t>
            </a:r>
            <a:r>
              <a:rPr lang="en-US" sz="2600" b="1" smtClean="0">
                <a:ea typeface="ＭＳ Ｐゴシック" pitchFamily="-1" charset="-128"/>
              </a:rPr>
              <a:t>frequency</a:t>
            </a:r>
            <a:r>
              <a:rPr lang="en-US" sz="2600" smtClean="0">
                <a:ea typeface="ＭＳ Ｐゴシック" pitchFamily="-1" charset="-128"/>
              </a:rPr>
              <a:t>, such as thinking, “I just noticed that this is the third texting driver I’ve passed today.”</a:t>
            </a:r>
          </a:p>
        </p:txBody>
      </p:sp>
      <p:sp>
        <p:nvSpPr>
          <p:cNvPr id="4" name="Rectangle 3"/>
          <p:cNvSpPr>
            <a:spLocks noChangeArrowheads="1"/>
          </p:cNvSpPr>
          <p:nvPr/>
        </p:nvSpPr>
        <p:spPr bwMode="auto">
          <a:xfrm>
            <a:off x="127000" y="1731963"/>
            <a:ext cx="8774113" cy="965200"/>
          </a:xfrm>
          <a:prstGeom prst="rect">
            <a:avLst/>
          </a:prstGeom>
          <a:noFill/>
          <a:ln w="9525">
            <a:noFill/>
            <a:miter lim="800000"/>
            <a:headEnd/>
            <a:tailEnd/>
          </a:ln>
        </p:spPr>
        <p:txBody>
          <a:bodyPr/>
          <a:lstStyle/>
          <a:p>
            <a:pPr>
              <a:lnSpc>
                <a:spcPts val="2600"/>
              </a:lnSpc>
              <a:spcAft>
                <a:spcPts val="600"/>
              </a:spcAft>
            </a:pPr>
            <a:r>
              <a:rPr lang="en-US" sz="2600">
                <a:latin typeface="Calibri" pitchFamily="-1" charset="0"/>
              </a:rPr>
              <a:t>Some experiences are processed automatically into implicit memory, without any effortful/working memory processing: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bwMode="auto">
          <a:noFill/>
          <a:ln>
            <a:miter lim="800000"/>
            <a:headEnd/>
            <a:tailEnd/>
          </a:ln>
        </p:spPr>
        <p:txBody>
          <a:bodyPr/>
          <a:lstStyle/>
          <a:p>
            <a:fld id="{33D91243-32B0-423C-B2BB-934C45E785DE}" type="slidenum">
              <a:rPr lang="en-US" smtClean="0">
                <a:latin typeface="Times New Roman" pitchFamily="-1" charset="0"/>
              </a:rPr>
              <a:pPr/>
              <a:t>7</a:t>
            </a:fld>
            <a:endParaRPr lang="en-US" smtClean="0">
              <a:latin typeface="Times New Roman" pitchFamily="-1" charset="0"/>
            </a:endParaRPr>
          </a:p>
        </p:txBody>
      </p:sp>
      <p:sp>
        <p:nvSpPr>
          <p:cNvPr id="12291" name="Rectangle 2"/>
          <p:cNvSpPr>
            <a:spLocks noGrp="1" noChangeArrowheads="1"/>
          </p:cNvSpPr>
          <p:nvPr>
            <p:ph type="title"/>
          </p:nvPr>
        </p:nvSpPr>
        <p:spPr>
          <a:xfrm>
            <a:off x="685800" y="0"/>
            <a:ext cx="7772400" cy="1143000"/>
          </a:xfrm>
        </p:spPr>
        <p:txBody>
          <a:bodyPr/>
          <a:lstStyle/>
          <a:p>
            <a:pPr eaLnBrk="1" hangingPunct="1"/>
            <a:r>
              <a:rPr lang="en-US" sz="4000" smtClean="0">
                <a:latin typeface="Palatino Linotype" pitchFamily="18" charset="0"/>
                <a:ea typeface="ＭＳ Ｐゴシック" pitchFamily="-1" charset="-128"/>
              </a:rPr>
              <a:t>Implicit Memory</a:t>
            </a:r>
          </a:p>
        </p:txBody>
      </p:sp>
      <p:sp>
        <p:nvSpPr>
          <p:cNvPr id="12292" name="Rectangle 12"/>
          <p:cNvSpPr>
            <a:spLocks noGrp="1" noChangeArrowheads="1"/>
          </p:cNvSpPr>
          <p:nvPr>
            <p:ph type="body" idx="1"/>
          </p:nvPr>
        </p:nvSpPr>
        <p:spPr>
          <a:xfrm>
            <a:off x="561975" y="5562600"/>
            <a:ext cx="8001000" cy="1066800"/>
          </a:xfrm>
          <a:noFill/>
        </p:spPr>
        <p:txBody>
          <a:bodyPr/>
          <a:lstStyle/>
          <a:p>
            <a:pPr marL="0" indent="0" algn="ctr" eaLnBrk="1" hangingPunct="1">
              <a:buFontTx/>
              <a:buNone/>
            </a:pPr>
            <a:r>
              <a:rPr lang="en-US" sz="2000" smtClean="0">
                <a:latin typeface="Palatino Linotype" pitchFamily="18" charset="0"/>
                <a:ea typeface="ＭＳ Ｐゴシック" pitchFamily="-1" charset="-128"/>
              </a:rPr>
              <a:t>HM learned the Tower of Hanoi (game) after his surgery. Each time he plays it, he is unable to remember the fact that he has already played the game.</a:t>
            </a:r>
          </a:p>
        </p:txBody>
      </p:sp>
      <p:sp>
        <p:nvSpPr>
          <p:cNvPr id="12293" name="Rectangle 14"/>
          <p:cNvSpPr>
            <a:spLocks noChangeArrowheads="1"/>
          </p:cNvSpPr>
          <p:nvPr/>
        </p:nvSpPr>
        <p:spPr bwMode="auto">
          <a:xfrm>
            <a:off x="898525" y="1027113"/>
            <a:ext cx="7351713" cy="1287462"/>
          </a:xfrm>
          <a:prstGeom prst="rect">
            <a:avLst/>
          </a:prstGeom>
          <a:noFill/>
          <a:ln w="9525">
            <a:noFill/>
            <a:miter lim="800000"/>
            <a:headEnd/>
            <a:tailEnd/>
          </a:ln>
        </p:spPr>
        <p:txBody>
          <a:bodyPr wrap="none">
            <a:spAutoFit/>
          </a:bodyPr>
          <a:lstStyle/>
          <a:p>
            <a:pPr algn="ctr">
              <a:lnSpc>
                <a:spcPct val="80000"/>
              </a:lnSpc>
              <a:spcBef>
                <a:spcPct val="20000"/>
              </a:spcBef>
            </a:pPr>
            <a:r>
              <a:rPr lang="en-US" sz="2800">
                <a:latin typeface="Palatino Linotype" pitchFamily="18" charset="0"/>
              </a:rPr>
              <a:t>HM is unable to make new memories that are</a:t>
            </a:r>
          </a:p>
          <a:p>
            <a:pPr algn="ctr">
              <a:lnSpc>
                <a:spcPct val="80000"/>
              </a:lnSpc>
              <a:spcBef>
                <a:spcPct val="20000"/>
              </a:spcBef>
            </a:pPr>
            <a:r>
              <a:rPr lang="en-US" sz="2800">
                <a:latin typeface="Palatino Linotype" pitchFamily="18" charset="0"/>
              </a:rPr>
              <a:t>declarative (explicit), but he can form new</a:t>
            </a:r>
          </a:p>
          <a:p>
            <a:pPr algn="ctr">
              <a:lnSpc>
                <a:spcPct val="80000"/>
              </a:lnSpc>
              <a:spcBef>
                <a:spcPct val="20000"/>
              </a:spcBef>
            </a:pPr>
            <a:r>
              <a:rPr lang="en-US" sz="2800">
                <a:latin typeface="Palatino Linotype" pitchFamily="18" charset="0"/>
              </a:rPr>
              <a:t>memories that are procedural (implicit).</a:t>
            </a:r>
          </a:p>
        </p:txBody>
      </p:sp>
      <p:grpSp>
        <p:nvGrpSpPr>
          <p:cNvPr id="12294" name="Group 19"/>
          <p:cNvGrpSpPr>
            <a:grpSpLocks/>
          </p:cNvGrpSpPr>
          <p:nvPr/>
        </p:nvGrpSpPr>
        <p:grpSpPr bwMode="auto">
          <a:xfrm>
            <a:off x="2222500" y="2366963"/>
            <a:ext cx="4554538" cy="3152775"/>
            <a:chOff x="1590" y="1872"/>
            <a:chExt cx="2544" cy="1605"/>
          </a:xfrm>
        </p:grpSpPr>
        <p:sp>
          <p:nvSpPr>
            <p:cNvPr id="12295" name="Rectangle 3" descr="Oak"/>
            <p:cNvSpPr>
              <a:spLocks noChangeArrowheads="1"/>
            </p:cNvSpPr>
            <p:nvPr/>
          </p:nvSpPr>
          <p:spPr bwMode="auto">
            <a:xfrm>
              <a:off x="1590" y="3264"/>
              <a:ext cx="2544" cy="192"/>
            </a:xfrm>
            <a:prstGeom prst="rect">
              <a:avLst/>
            </a:prstGeom>
            <a:blipFill dpi="0" rotWithShape="1">
              <a:blip r:embed="rId2" cstate="print"/>
              <a:srcRect/>
              <a:tile tx="0" ty="0" sx="100000" sy="100000" flip="none" algn="tl"/>
            </a:blipFill>
            <a:ln w="9525">
              <a:noFill/>
              <a:miter lim="800000"/>
              <a:headEnd/>
              <a:tailEnd/>
            </a:ln>
          </p:spPr>
          <p:txBody>
            <a:bodyPr wrap="none" anchor="ctr"/>
            <a:lstStyle/>
            <a:p>
              <a:endParaRPr lang="en-US"/>
            </a:p>
          </p:txBody>
        </p:sp>
        <p:sp>
          <p:nvSpPr>
            <p:cNvPr id="12296" name="AutoShape 4"/>
            <p:cNvSpPr>
              <a:spLocks noChangeArrowheads="1"/>
            </p:cNvSpPr>
            <p:nvPr/>
          </p:nvSpPr>
          <p:spPr bwMode="auto">
            <a:xfrm>
              <a:off x="1974" y="1872"/>
              <a:ext cx="96" cy="1392"/>
            </a:xfrm>
            <a:prstGeom prst="roundRect">
              <a:avLst>
                <a:gd name="adj" fmla="val 16667"/>
              </a:avLst>
            </a:prstGeom>
            <a:solidFill>
              <a:srgbClr val="5F5F5F"/>
            </a:solidFill>
            <a:ln w="9525">
              <a:solidFill>
                <a:srgbClr val="5F5F5F"/>
              </a:solidFill>
              <a:round/>
              <a:headEnd/>
              <a:tailEnd/>
            </a:ln>
          </p:spPr>
          <p:txBody>
            <a:bodyPr wrap="none" anchor="ctr"/>
            <a:lstStyle/>
            <a:p>
              <a:endParaRPr lang="en-US"/>
            </a:p>
          </p:txBody>
        </p:sp>
        <p:sp>
          <p:nvSpPr>
            <p:cNvPr id="12297" name="AutoShape 5"/>
            <p:cNvSpPr>
              <a:spLocks noChangeArrowheads="1"/>
            </p:cNvSpPr>
            <p:nvPr/>
          </p:nvSpPr>
          <p:spPr bwMode="auto">
            <a:xfrm>
              <a:off x="2835" y="1872"/>
              <a:ext cx="96" cy="1392"/>
            </a:xfrm>
            <a:prstGeom prst="roundRect">
              <a:avLst>
                <a:gd name="adj" fmla="val 16667"/>
              </a:avLst>
            </a:prstGeom>
            <a:solidFill>
              <a:srgbClr val="5F5F5F"/>
            </a:solidFill>
            <a:ln w="9525">
              <a:solidFill>
                <a:srgbClr val="5F5F5F"/>
              </a:solidFill>
              <a:round/>
              <a:headEnd/>
              <a:tailEnd/>
            </a:ln>
          </p:spPr>
          <p:txBody>
            <a:bodyPr wrap="none" anchor="ctr"/>
            <a:lstStyle/>
            <a:p>
              <a:endParaRPr lang="en-US"/>
            </a:p>
          </p:txBody>
        </p:sp>
        <p:sp>
          <p:nvSpPr>
            <p:cNvPr id="12298" name="AutoShape 6"/>
            <p:cNvSpPr>
              <a:spLocks noChangeArrowheads="1"/>
            </p:cNvSpPr>
            <p:nvPr/>
          </p:nvSpPr>
          <p:spPr bwMode="auto">
            <a:xfrm>
              <a:off x="3654" y="1872"/>
              <a:ext cx="96" cy="1392"/>
            </a:xfrm>
            <a:prstGeom prst="roundRect">
              <a:avLst>
                <a:gd name="adj" fmla="val 16667"/>
              </a:avLst>
            </a:prstGeom>
            <a:solidFill>
              <a:srgbClr val="5F5F5F"/>
            </a:solidFill>
            <a:ln w="9525">
              <a:solidFill>
                <a:srgbClr val="5F5F5F"/>
              </a:solidFill>
              <a:round/>
              <a:headEnd/>
              <a:tailEnd/>
            </a:ln>
          </p:spPr>
          <p:txBody>
            <a:bodyPr wrap="none" anchor="ctr"/>
            <a:lstStyle/>
            <a:p>
              <a:endParaRPr lang="en-US"/>
            </a:p>
          </p:txBody>
        </p:sp>
        <p:sp>
          <p:nvSpPr>
            <p:cNvPr id="12299" name="AutoShape 7"/>
            <p:cNvSpPr>
              <a:spLocks noChangeArrowheads="1"/>
            </p:cNvSpPr>
            <p:nvPr/>
          </p:nvSpPr>
          <p:spPr bwMode="auto">
            <a:xfrm>
              <a:off x="1689" y="3120"/>
              <a:ext cx="672" cy="144"/>
            </a:xfrm>
            <a:prstGeom prst="roundRect">
              <a:avLst>
                <a:gd name="adj" fmla="val 16667"/>
              </a:avLst>
            </a:prstGeom>
            <a:solidFill>
              <a:srgbClr val="FF3300"/>
            </a:solidFill>
            <a:ln w="9525">
              <a:solidFill>
                <a:srgbClr val="FF3300"/>
              </a:solidFill>
              <a:round/>
              <a:headEnd/>
              <a:tailEnd/>
            </a:ln>
          </p:spPr>
          <p:txBody>
            <a:bodyPr wrap="none" anchor="ctr"/>
            <a:lstStyle/>
            <a:p>
              <a:endParaRPr lang="en-US"/>
            </a:p>
          </p:txBody>
        </p:sp>
        <p:sp>
          <p:nvSpPr>
            <p:cNvPr id="12300" name="AutoShape 8"/>
            <p:cNvSpPr>
              <a:spLocks noChangeArrowheads="1"/>
            </p:cNvSpPr>
            <p:nvPr/>
          </p:nvSpPr>
          <p:spPr bwMode="auto">
            <a:xfrm>
              <a:off x="1734" y="2976"/>
              <a:ext cx="576" cy="144"/>
            </a:xfrm>
            <a:prstGeom prst="roundRect">
              <a:avLst>
                <a:gd name="adj" fmla="val 16667"/>
              </a:avLst>
            </a:prstGeom>
            <a:solidFill>
              <a:schemeClr val="accent2"/>
            </a:solidFill>
            <a:ln w="9525">
              <a:solidFill>
                <a:schemeClr val="accent2"/>
              </a:solidFill>
              <a:round/>
              <a:headEnd/>
              <a:tailEnd/>
            </a:ln>
          </p:spPr>
          <p:txBody>
            <a:bodyPr wrap="none" anchor="ctr"/>
            <a:lstStyle/>
            <a:p>
              <a:endParaRPr lang="en-US"/>
            </a:p>
          </p:txBody>
        </p:sp>
        <p:sp>
          <p:nvSpPr>
            <p:cNvPr id="12301" name="AutoShape 9"/>
            <p:cNvSpPr>
              <a:spLocks noChangeArrowheads="1"/>
            </p:cNvSpPr>
            <p:nvPr/>
          </p:nvSpPr>
          <p:spPr bwMode="auto">
            <a:xfrm>
              <a:off x="1782" y="2823"/>
              <a:ext cx="480" cy="144"/>
            </a:xfrm>
            <a:prstGeom prst="roundRect">
              <a:avLst>
                <a:gd name="adj" fmla="val 16667"/>
              </a:avLst>
            </a:prstGeom>
            <a:solidFill>
              <a:srgbClr val="FFFF00"/>
            </a:solidFill>
            <a:ln w="9525">
              <a:solidFill>
                <a:srgbClr val="FFFF00"/>
              </a:solidFill>
              <a:round/>
              <a:headEnd/>
              <a:tailEnd/>
            </a:ln>
          </p:spPr>
          <p:txBody>
            <a:bodyPr wrap="none" anchor="ctr"/>
            <a:lstStyle/>
            <a:p>
              <a:endParaRPr lang="en-US"/>
            </a:p>
          </p:txBody>
        </p:sp>
        <p:sp>
          <p:nvSpPr>
            <p:cNvPr id="12302" name="AutoShape 10"/>
            <p:cNvSpPr>
              <a:spLocks noChangeArrowheads="1"/>
            </p:cNvSpPr>
            <p:nvPr/>
          </p:nvSpPr>
          <p:spPr bwMode="auto">
            <a:xfrm>
              <a:off x="1830" y="2679"/>
              <a:ext cx="384" cy="144"/>
            </a:xfrm>
            <a:prstGeom prst="roundRect">
              <a:avLst>
                <a:gd name="adj" fmla="val 16667"/>
              </a:avLst>
            </a:prstGeom>
            <a:solidFill>
              <a:srgbClr val="33CC33"/>
            </a:solidFill>
            <a:ln w="9525">
              <a:solidFill>
                <a:srgbClr val="33CC33"/>
              </a:solidFill>
              <a:round/>
              <a:headEnd/>
              <a:tailEnd/>
            </a:ln>
          </p:spPr>
          <p:txBody>
            <a:bodyPr wrap="none" anchor="ctr"/>
            <a:lstStyle/>
            <a:p>
              <a:endParaRPr lang="en-US"/>
            </a:p>
          </p:txBody>
        </p:sp>
        <p:sp>
          <p:nvSpPr>
            <p:cNvPr id="12303" name="Text Box 16"/>
            <p:cNvSpPr txBox="1">
              <a:spLocks noChangeArrowheads="1"/>
            </p:cNvSpPr>
            <p:nvPr/>
          </p:nvSpPr>
          <p:spPr bwMode="auto">
            <a:xfrm>
              <a:off x="3600" y="3264"/>
              <a:ext cx="208" cy="212"/>
            </a:xfrm>
            <a:prstGeom prst="rect">
              <a:avLst/>
            </a:prstGeom>
            <a:noFill/>
            <a:ln w="9525">
              <a:noFill/>
              <a:miter lim="800000"/>
              <a:headEnd/>
              <a:tailEnd/>
            </a:ln>
          </p:spPr>
          <p:txBody>
            <a:bodyPr wrap="none">
              <a:spAutoFit/>
            </a:bodyPr>
            <a:lstStyle/>
            <a:p>
              <a:r>
                <a:rPr lang="en-US" sz="1600" b="1">
                  <a:solidFill>
                    <a:srgbClr val="FFFF00"/>
                  </a:solidFill>
                  <a:latin typeface="Palatino Linotype" pitchFamily="18" charset="0"/>
                </a:rPr>
                <a:t>C</a:t>
              </a:r>
            </a:p>
          </p:txBody>
        </p:sp>
        <p:sp>
          <p:nvSpPr>
            <p:cNvPr id="12304" name="Text Box 17"/>
            <p:cNvSpPr txBox="1">
              <a:spLocks noChangeArrowheads="1"/>
            </p:cNvSpPr>
            <p:nvPr/>
          </p:nvSpPr>
          <p:spPr bwMode="auto">
            <a:xfrm>
              <a:off x="2772" y="3265"/>
              <a:ext cx="201" cy="212"/>
            </a:xfrm>
            <a:prstGeom prst="rect">
              <a:avLst/>
            </a:prstGeom>
            <a:noFill/>
            <a:ln w="9525">
              <a:noFill/>
              <a:miter lim="800000"/>
              <a:headEnd/>
              <a:tailEnd/>
            </a:ln>
          </p:spPr>
          <p:txBody>
            <a:bodyPr wrap="none">
              <a:spAutoFit/>
            </a:bodyPr>
            <a:lstStyle/>
            <a:p>
              <a:r>
                <a:rPr lang="en-US" sz="1600" b="1">
                  <a:solidFill>
                    <a:srgbClr val="FFFF00"/>
                  </a:solidFill>
                  <a:latin typeface="Palatino Linotype" pitchFamily="18" charset="0"/>
                </a:rPr>
                <a:t>B</a:t>
              </a:r>
            </a:p>
          </p:txBody>
        </p:sp>
        <p:sp>
          <p:nvSpPr>
            <p:cNvPr id="12305" name="Text Box 18"/>
            <p:cNvSpPr txBox="1">
              <a:spLocks noChangeArrowheads="1"/>
            </p:cNvSpPr>
            <p:nvPr/>
          </p:nvSpPr>
          <p:spPr bwMode="auto">
            <a:xfrm>
              <a:off x="1902" y="3262"/>
              <a:ext cx="216" cy="212"/>
            </a:xfrm>
            <a:prstGeom prst="rect">
              <a:avLst/>
            </a:prstGeom>
            <a:noFill/>
            <a:ln w="9525">
              <a:noFill/>
              <a:miter lim="800000"/>
              <a:headEnd/>
              <a:tailEnd/>
            </a:ln>
          </p:spPr>
          <p:txBody>
            <a:bodyPr wrap="none">
              <a:spAutoFit/>
            </a:bodyPr>
            <a:lstStyle/>
            <a:p>
              <a:r>
                <a:rPr lang="en-US" sz="1600" b="1">
                  <a:solidFill>
                    <a:srgbClr val="FFFF00"/>
                  </a:solidFill>
                  <a:latin typeface="Palatino Linotype" pitchFamily="18" charset="0"/>
                </a:rPr>
                <a:t>A</a:t>
              </a:r>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Picture of Health and Beauty - Fancy\42-19738848.jpg"/>
          <p:cNvPicPr>
            <a:picLocks noChangeAspect="1" noChangeArrowheads="1"/>
          </p:cNvPicPr>
          <p:nvPr/>
        </p:nvPicPr>
        <p:blipFill>
          <a:blip r:embed="rId3" cstate="print"/>
          <a:srcRect l="25345" t="13931" r="31767" b="54317"/>
          <a:stretch>
            <a:fillRect/>
          </a:stretch>
        </p:blipFill>
        <p:spPr bwMode="auto">
          <a:xfrm>
            <a:off x="4343400" y="0"/>
            <a:ext cx="4800600" cy="2849563"/>
          </a:xfrm>
          <a:prstGeom prst="rect">
            <a:avLst/>
          </a:prstGeom>
          <a:noFill/>
          <a:ln w="9525">
            <a:noFill/>
            <a:miter lim="800000"/>
            <a:headEnd/>
            <a:tailEnd/>
          </a:ln>
        </p:spPr>
      </p:pic>
      <p:sp>
        <p:nvSpPr>
          <p:cNvPr id="13315" name="Title 1"/>
          <p:cNvSpPr>
            <a:spLocks noGrp="1"/>
          </p:cNvSpPr>
          <p:nvPr>
            <p:ph type="title"/>
          </p:nvPr>
        </p:nvSpPr>
        <p:spPr>
          <a:xfrm>
            <a:off x="0" y="280988"/>
            <a:ext cx="4202113" cy="1019175"/>
          </a:xfrm>
        </p:spPr>
        <p:txBody>
          <a:bodyPr/>
          <a:lstStyle/>
          <a:p>
            <a:pPr eaLnBrk="1" hangingPunct="1">
              <a:lnSpc>
                <a:spcPts val="4000"/>
              </a:lnSpc>
              <a:spcAft>
                <a:spcPts val="600"/>
              </a:spcAft>
            </a:pPr>
            <a:r>
              <a:rPr lang="en-US" sz="3200" b="1" i="1" smtClean="0">
                <a:solidFill>
                  <a:srgbClr val="444EA2"/>
                </a:solidFill>
                <a:ea typeface="ＭＳ Ｐゴシック" pitchFamily="-1" charset="-128"/>
              </a:rPr>
              <a:t>The Encoding and Processing of Memory: </a:t>
            </a:r>
            <a:r>
              <a:rPr lang="en-US" sz="3600" b="1" smtClean="0">
                <a:solidFill>
                  <a:srgbClr val="444EA2"/>
                </a:solidFill>
                <a:ea typeface="ＭＳ Ｐゴシック" pitchFamily="-1" charset="-128"/>
              </a:rPr>
              <a:t/>
            </a:r>
            <a:br>
              <a:rPr lang="en-US" sz="3600" b="1" smtClean="0">
                <a:solidFill>
                  <a:srgbClr val="444EA2"/>
                </a:solidFill>
                <a:ea typeface="ＭＳ Ｐゴシック" pitchFamily="-1" charset="-128"/>
              </a:rPr>
            </a:br>
            <a:r>
              <a:rPr lang="en-US" b="1" smtClean="0">
                <a:solidFill>
                  <a:srgbClr val="444EA2"/>
                </a:solidFill>
                <a:ea typeface="ＭＳ Ｐゴシック" pitchFamily="-1" charset="-128"/>
              </a:rPr>
              <a:t>Sensory Memory</a:t>
            </a:r>
          </a:p>
        </p:txBody>
      </p:sp>
      <p:sp>
        <p:nvSpPr>
          <p:cNvPr id="3" name="Content Placeholder 2"/>
          <p:cNvSpPr>
            <a:spLocks noGrp="1"/>
          </p:cNvSpPr>
          <p:nvPr>
            <p:ph idx="1"/>
          </p:nvPr>
        </p:nvSpPr>
        <p:spPr>
          <a:xfrm>
            <a:off x="246063" y="3851275"/>
            <a:ext cx="8634412" cy="2422525"/>
          </a:xfrm>
        </p:spPr>
        <p:txBody>
          <a:bodyPr/>
          <a:lstStyle/>
          <a:p>
            <a:pPr eaLnBrk="1" hangingPunct="1">
              <a:lnSpc>
                <a:spcPts val="2600"/>
              </a:lnSpc>
              <a:buFont typeface="Wingdings" pitchFamily="-1" charset="2"/>
              <a:buChar char="§"/>
            </a:pPr>
            <a:r>
              <a:rPr lang="en-US" sz="2800" smtClean="0">
                <a:ea typeface="ＭＳ Ｐゴシック" pitchFamily="-1" charset="-128"/>
              </a:rPr>
              <a:t>We </a:t>
            </a:r>
            <a:r>
              <a:rPr lang="en-US" sz="2800" u="sng" smtClean="0">
                <a:ea typeface="ＭＳ Ｐゴシック" pitchFamily="-1" charset="-128"/>
              </a:rPr>
              <a:t>very briefly </a:t>
            </a:r>
            <a:r>
              <a:rPr lang="en-US" sz="2800" smtClean="0">
                <a:ea typeface="ＭＳ Ｐゴシック" pitchFamily="-1" charset="-128"/>
              </a:rPr>
              <a:t>capture a </a:t>
            </a:r>
            <a:r>
              <a:rPr lang="en-US" sz="2800" b="1" smtClean="0">
                <a:ea typeface="ＭＳ Ｐゴシック" pitchFamily="-1" charset="-128"/>
              </a:rPr>
              <a:t>sensory memory</a:t>
            </a:r>
            <a:r>
              <a:rPr lang="en-US" sz="2800" smtClean="0">
                <a:ea typeface="ＭＳ Ｐゴシック" pitchFamily="-1" charset="-128"/>
              </a:rPr>
              <a:t>, analogous to </a:t>
            </a:r>
            <a:r>
              <a:rPr lang="en-US" sz="2800" i="1" smtClean="0">
                <a:ea typeface="ＭＳ Ｐゴシック" pitchFamily="-1" charset="-128"/>
              </a:rPr>
              <a:t>an echo or an image, of all the sensations we take in</a:t>
            </a:r>
            <a:r>
              <a:rPr lang="en-US" sz="2800" smtClean="0">
                <a:ea typeface="ＭＳ Ｐゴシック" pitchFamily="-1" charset="-128"/>
              </a:rPr>
              <a:t>.</a:t>
            </a:r>
          </a:p>
          <a:p>
            <a:pPr eaLnBrk="1" hangingPunct="1">
              <a:lnSpc>
                <a:spcPts val="2600"/>
              </a:lnSpc>
              <a:buFont typeface="Wingdings" pitchFamily="-1" charset="2"/>
              <a:buChar char="§"/>
            </a:pPr>
            <a:r>
              <a:rPr lang="en-US" sz="2800" smtClean="0">
                <a:ea typeface="ＭＳ Ｐゴシック" pitchFamily="-1" charset="-128"/>
              </a:rPr>
              <a:t>How brief? Sensory memory consists of about a 3 to 4 second </a:t>
            </a:r>
            <a:r>
              <a:rPr lang="en-US" sz="2800" b="1" smtClean="0">
                <a:ea typeface="ＭＳ Ｐゴシック" pitchFamily="-1" charset="-128"/>
              </a:rPr>
              <a:t>echo</a:t>
            </a:r>
            <a:r>
              <a:rPr lang="en-US" sz="2800" smtClean="0">
                <a:ea typeface="ＭＳ Ｐゴシック" pitchFamily="-1" charset="-128"/>
              </a:rPr>
              <a:t>, or a 1/20th of a second </a:t>
            </a:r>
            <a:r>
              <a:rPr lang="en-US" sz="2800" b="1" smtClean="0">
                <a:ea typeface="ＭＳ Ｐゴシック" pitchFamily="-1" charset="-128"/>
              </a:rPr>
              <a:t>image.</a:t>
            </a:r>
            <a:r>
              <a:rPr lang="en-US" sz="2800" smtClean="0">
                <a:ea typeface="ＭＳ Ｐゴシック" pitchFamily="-1" charset="-128"/>
              </a:rPr>
              <a:t> </a:t>
            </a:r>
          </a:p>
          <a:p>
            <a:pPr eaLnBrk="1" hangingPunct="1">
              <a:lnSpc>
                <a:spcPts val="2600"/>
              </a:lnSpc>
              <a:buFont typeface="Wingdings" pitchFamily="-1" charset="2"/>
              <a:buChar char="§"/>
            </a:pPr>
            <a:r>
              <a:rPr lang="en-US" sz="2800" smtClean="0">
                <a:ea typeface="ＭＳ Ｐゴシック" pitchFamily="-1" charset="-128"/>
              </a:rPr>
              <a:t>Evidence of </a:t>
            </a:r>
            <a:r>
              <a:rPr lang="en-US" sz="2800" b="1" smtClean="0">
                <a:ea typeface="ＭＳ Ｐゴシック" pitchFamily="-1" charset="-128"/>
              </a:rPr>
              <a:t>auditory</a:t>
            </a:r>
            <a:r>
              <a:rPr lang="en-US" sz="2800" smtClean="0">
                <a:ea typeface="ＭＳ Ｐゴシック" pitchFamily="-1" charset="-128"/>
              </a:rPr>
              <a:t> sensory memory, called “</a:t>
            </a:r>
            <a:r>
              <a:rPr lang="en-US" sz="2800" b="1" smtClean="0">
                <a:ea typeface="ＭＳ Ｐゴシック" pitchFamily="-1" charset="-128"/>
              </a:rPr>
              <a:t>echoic</a:t>
            </a:r>
            <a:r>
              <a:rPr lang="en-US" sz="2800" smtClean="0">
                <a:ea typeface="ＭＳ Ｐゴシック" pitchFamily="-1" charset="-128"/>
              </a:rPr>
              <a:t>” memory, can occur after someone says, “what did I just say?” </a:t>
            </a:r>
            <a:r>
              <a:rPr lang="en-US" sz="2800" i="1" smtClean="0">
                <a:ea typeface="ＭＳ Ｐゴシック" pitchFamily="-1" charset="-128"/>
              </a:rPr>
              <a:t>Even if you weren’t paying attention, you can retrieve about the last eight words from echoic memory</a:t>
            </a:r>
            <a:r>
              <a:rPr lang="en-US" sz="2800" smtClean="0">
                <a:ea typeface="ＭＳ Ｐゴシック" pitchFamily="-1" charset="-128"/>
              </a:rPr>
              <a:t>.</a:t>
            </a:r>
          </a:p>
        </p:txBody>
      </p:sp>
      <p:sp>
        <p:nvSpPr>
          <p:cNvPr id="4" name="Rectangle 3"/>
          <p:cNvSpPr>
            <a:spLocks noChangeArrowheads="1"/>
          </p:cNvSpPr>
          <p:nvPr/>
        </p:nvSpPr>
        <p:spPr bwMode="auto">
          <a:xfrm>
            <a:off x="125413" y="1530350"/>
            <a:ext cx="4130675" cy="2436813"/>
          </a:xfrm>
          <a:prstGeom prst="rect">
            <a:avLst/>
          </a:prstGeom>
          <a:noFill/>
          <a:ln w="9525">
            <a:noFill/>
            <a:miter lim="800000"/>
            <a:headEnd/>
            <a:tailEnd/>
          </a:ln>
        </p:spPr>
        <p:txBody>
          <a:bodyPr>
            <a:spAutoFit/>
          </a:bodyPr>
          <a:lstStyle/>
          <a:p>
            <a:pPr>
              <a:lnSpc>
                <a:spcPts val="2600"/>
              </a:lnSpc>
              <a:spcBef>
                <a:spcPct val="20000"/>
              </a:spcBef>
            </a:pPr>
            <a:r>
              <a:rPr lang="en-US" sz="2800">
                <a:solidFill>
                  <a:srgbClr val="000000"/>
                </a:solidFill>
                <a:latin typeface="Calibri" pitchFamily="-1" charset="0"/>
              </a:rPr>
              <a:t>Sensory memory refers to the immediate, very brief recording of sensory information before it is processed into short-term, working, or long-term memory.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74638"/>
            <a:ext cx="9144000" cy="792162"/>
          </a:xfrm>
        </p:spPr>
        <p:txBody>
          <a:bodyPr/>
          <a:lstStyle/>
          <a:p>
            <a:pPr eaLnBrk="1" hangingPunct="1"/>
            <a:r>
              <a:rPr lang="en-US" sz="3200" smtClean="0">
                <a:solidFill>
                  <a:srgbClr val="444EA2"/>
                </a:solidFill>
                <a:ea typeface="ＭＳ Ｐゴシック" pitchFamily="-1" charset="-128"/>
              </a:rPr>
              <a:t>Evidence of </a:t>
            </a:r>
            <a:r>
              <a:rPr lang="en-US" sz="3200" b="1" smtClean="0">
                <a:solidFill>
                  <a:srgbClr val="444EA2"/>
                </a:solidFill>
                <a:ea typeface="ＭＳ Ｐゴシック" pitchFamily="-1" charset="-128"/>
              </a:rPr>
              <a:t>Visual</a:t>
            </a:r>
            <a:r>
              <a:rPr lang="en-US" sz="3200" smtClean="0">
                <a:solidFill>
                  <a:srgbClr val="444EA2"/>
                </a:solidFill>
                <a:ea typeface="ＭＳ Ｐゴシック" pitchFamily="-1" charset="-128"/>
              </a:rPr>
              <a:t> Sensory (</a:t>
            </a:r>
            <a:r>
              <a:rPr lang="en-US" sz="3200" b="1" smtClean="0">
                <a:solidFill>
                  <a:srgbClr val="444EA2"/>
                </a:solidFill>
                <a:ea typeface="ＭＳ Ｐゴシック" pitchFamily="-1" charset="-128"/>
              </a:rPr>
              <a:t>Iconic)</a:t>
            </a:r>
            <a:r>
              <a:rPr lang="en-US" sz="3200" smtClean="0">
                <a:solidFill>
                  <a:srgbClr val="444EA2"/>
                </a:solidFill>
                <a:ea typeface="ＭＳ Ｐゴシック" pitchFamily="-1" charset="-128"/>
              </a:rPr>
              <a:t> Memory:</a:t>
            </a:r>
            <a:br>
              <a:rPr lang="en-US" sz="3200" smtClean="0">
                <a:solidFill>
                  <a:srgbClr val="444EA2"/>
                </a:solidFill>
                <a:ea typeface="ＭＳ Ｐゴシック" pitchFamily="-1" charset="-128"/>
              </a:rPr>
            </a:br>
            <a:r>
              <a:rPr lang="en-US" sz="3200" smtClean="0">
                <a:solidFill>
                  <a:srgbClr val="444EA2"/>
                </a:solidFill>
                <a:ea typeface="ＭＳ Ｐゴシック" pitchFamily="-1" charset="-128"/>
              </a:rPr>
              <a:t>George Sperling’s Experiments</a:t>
            </a:r>
          </a:p>
        </p:txBody>
      </p:sp>
      <p:sp>
        <p:nvSpPr>
          <p:cNvPr id="3" name="Content Placeholder 2"/>
          <p:cNvSpPr>
            <a:spLocks noGrp="1"/>
          </p:cNvSpPr>
          <p:nvPr>
            <p:ph idx="1"/>
          </p:nvPr>
        </p:nvSpPr>
        <p:spPr>
          <a:xfrm>
            <a:off x="293688" y="1665288"/>
            <a:ext cx="4495800" cy="4800600"/>
          </a:xfrm>
        </p:spPr>
        <p:txBody>
          <a:bodyPr/>
          <a:lstStyle/>
          <a:p>
            <a:pPr eaLnBrk="1" hangingPunct="1">
              <a:lnSpc>
                <a:spcPts val="2800"/>
              </a:lnSpc>
              <a:spcBef>
                <a:spcPct val="0"/>
              </a:spcBef>
              <a:spcAft>
                <a:spcPts val="600"/>
              </a:spcAft>
              <a:buFont typeface="Wingdings" pitchFamily="-1" charset="2"/>
              <a:buChar char="§"/>
            </a:pPr>
            <a:r>
              <a:rPr lang="en-US" sz="2800" smtClean="0">
                <a:ea typeface="ＭＳ Ｐゴシック" pitchFamily="-1" charset="-128"/>
              </a:rPr>
              <a:t>George Sperling (b. 1934) exposed people to a 1/20</a:t>
            </a:r>
            <a:r>
              <a:rPr lang="en-US" sz="2800" baseline="30000" smtClean="0">
                <a:ea typeface="ＭＳ Ｐゴシック" pitchFamily="-1" charset="-128"/>
              </a:rPr>
              <a:t>th</a:t>
            </a:r>
            <a:r>
              <a:rPr lang="en-US" sz="2800" smtClean="0">
                <a:ea typeface="ＭＳ Ｐゴシック" pitchFamily="-1" charset="-128"/>
              </a:rPr>
              <a:t> of-a-second view of a grid of letters, followed by a tone which told them which row of letters to pull from iconic memory and recall. </a:t>
            </a:r>
          </a:p>
          <a:p>
            <a:pPr eaLnBrk="1" hangingPunct="1">
              <a:lnSpc>
                <a:spcPts val="2800"/>
              </a:lnSpc>
              <a:spcBef>
                <a:spcPct val="0"/>
              </a:spcBef>
              <a:spcAft>
                <a:spcPts val="600"/>
              </a:spcAft>
              <a:buFont typeface="Wingdings" pitchFamily="-1" charset="2"/>
              <a:buChar char="§"/>
            </a:pPr>
            <a:r>
              <a:rPr lang="en-US" sz="2800" smtClean="0">
                <a:ea typeface="ＭＳ Ｐゴシック" pitchFamily="-1" charset="-128"/>
              </a:rPr>
              <a:t>Without the tone, people recalled about 50 percent of the letters; with the tone, recall for any of the rows was typically 100 percent.</a:t>
            </a:r>
            <a:endParaRPr lang="en-US" smtClean="0">
              <a:ea typeface="ＭＳ Ｐゴシック" pitchFamily="-1" charset="-128"/>
            </a:endParaRPr>
          </a:p>
        </p:txBody>
      </p:sp>
      <p:sp>
        <p:nvSpPr>
          <p:cNvPr id="5" name="TextBox 4"/>
          <p:cNvSpPr txBox="1">
            <a:spLocks noChangeArrowheads="1"/>
          </p:cNvSpPr>
          <p:nvPr/>
        </p:nvSpPr>
        <p:spPr bwMode="auto">
          <a:xfrm>
            <a:off x="5524500" y="4275138"/>
            <a:ext cx="3048000" cy="1939925"/>
          </a:xfrm>
          <a:prstGeom prst="rect">
            <a:avLst/>
          </a:prstGeom>
          <a:noFill/>
          <a:ln w="9525">
            <a:noFill/>
            <a:miter lim="800000"/>
            <a:headEnd/>
            <a:tailEnd/>
          </a:ln>
        </p:spPr>
        <p:txBody>
          <a:bodyPr>
            <a:spAutoFit/>
          </a:bodyPr>
          <a:lstStyle/>
          <a:p>
            <a:r>
              <a:rPr lang="en-US" sz="4000">
                <a:solidFill>
                  <a:srgbClr val="C00000"/>
                </a:solidFill>
                <a:latin typeface="Aharoni" pitchFamily="2" charset="0"/>
              </a:rPr>
              <a:t>J  Y  Q</a:t>
            </a:r>
          </a:p>
          <a:p>
            <a:r>
              <a:rPr lang="en-US" sz="4000">
                <a:solidFill>
                  <a:srgbClr val="C00000"/>
                </a:solidFill>
                <a:latin typeface="Aharoni" pitchFamily="2" charset="0"/>
              </a:rPr>
              <a:t>P  G  S</a:t>
            </a:r>
          </a:p>
          <a:p>
            <a:r>
              <a:rPr lang="en-US" sz="4000">
                <a:solidFill>
                  <a:srgbClr val="C00000"/>
                </a:solidFill>
                <a:latin typeface="Aharoni" pitchFamily="2" charset="0"/>
              </a:rPr>
              <a:t>V  F  M</a:t>
            </a:r>
          </a:p>
        </p:txBody>
      </p:sp>
      <p:sp>
        <p:nvSpPr>
          <p:cNvPr id="6" name="TextBox 5"/>
          <p:cNvSpPr txBox="1">
            <a:spLocks noChangeArrowheads="1"/>
          </p:cNvSpPr>
          <p:nvPr/>
        </p:nvSpPr>
        <p:spPr bwMode="auto">
          <a:xfrm>
            <a:off x="5140325" y="1600200"/>
            <a:ext cx="3816350" cy="2554288"/>
          </a:xfrm>
          <a:prstGeom prst="rect">
            <a:avLst/>
          </a:prstGeom>
          <a:noFill/>
          <a:ln w="9525">
            <a:noFill/>
            <a:miter lim="800000"/>
            <a:headEnd/>
            <a:tailEnd/>
          </a:ln>
        </p:spPr>
        <p:txBody>
          <a:bodyPr>
            <a:spAutoFit/>
          </a:bodyPr>
          <a:lstStyle/>
          <a:p>
            <a:pPr>
              <a:lnSpc>
                <a:spcPts val="2400"/>
              </a:lnSpc>
            </a:pPr>
            <a:r>
              <a:rPr lang="en-US" sz="2400">
                <a:latin typeface="Calibri" pitchFamily="-1" charset="0"/>
              </a:rPr>
              <a:t>To simulate Sperling’s experiment, notice the three rows of letters below. Based on the color of the letters, you will know that you must recall one of the following rows:</a:t>
            </a:r>
          </a:p>
          <a:p>
            <a:pPr>
              <a:lnSpc>
                <a:spcPts val="2400"/>
              </a:lnSpc>
            </a:pPr>
            <a:r>
              <a:rPr lang="en-US" sz="2400">
                <a:latin typeface="Calibri" pitchFamily="-1" charset="0"/>
              </a:rPr>
              <a:t> </a:t>
            </a:r>
            <a:r>
              <a:rPr lang="en-US" sz="2400">
                <a:solidFill>
                  <a:srgbClr val="FF99CC"/>
                </a:solidFill>
                <a:latin typeface="Aharoni" pitchFamily="2" charset="0"/>
              </a:rPr>
              <a:t>top,</a:t>
            </a:r>
            <a:r>
              <a:rPr lang="en-US" sz="2400">
                <a:latin typeface="Aharoni" pitchFamily="2" charset="0"/>
              </a:rPr>
              <a:t> </a:t>
            </a:r>
            <a:r>
              <a:rPr lang="en-US" sz="2400">
                <a:solidFill>
                  <a:srgbClr val="C00000"/>
                </a:solidFill>
                <a:latin typeface="Aharoni" pitchFamily="2" charset="0"/>
              </a:rPr>
              <a:t>middle</a:t>
            </a:r>
            <a:r>
              <a:rPr lang="en-US" sz="2400">
                <a:latin typeface="Aharoni" pitchFamily="2" charset="0"/>
              </a:rPr>
              <a:t> or </a:t>
            </a:r>
            <a:r>
              <a:rPr lang="en-US" sz="2400">
                <a:solidFill>
                  <a:srgbClr val="800080"/>
                </a:solidFill>
                <a:latin typeface="Aharoni" pitchFamily="2" charset="0"/>
              </a:rPr>
              <a:t>bottom</a:t>
            </a:r>
            <a:r>
              <a:rPr lang="en-US" sz="2400">
                <a:latin typeface="Aharoni" pitchFamily="2" charset="0"/>
              </a:rPr>
              <a:t>.</a:t>
            </a:r>
            <a:endParaRPr lang="en-US" sz="2800">
              <a:latin typeface="Calibri" pitchFamily="-1"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20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200"/>
                            </p:stCondLst>
                            <p:childTnLst>
                              <p:par>
                                <p:cTn id="23" presetID="1" presetClass="exit" presetSubtype="0" fill="hold" grpId="1" nodeType="afterEffect">
                                  <p:stCondLst>
                                    <p:cond delay="20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16084</TotalTime>
  <Words>8163</Words>
  <Application>Microsoft Macintosh PowerPoint</Application>
  <PresentationFormat>On-screen Show (4:3)</PresentationFormat>
  <Paragraphs>503</Paragraphs>
  <Slides>52</Slides>
  <Notes>49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How does psychology define memory?</vt:lpstr>
      <vt:lpstr>How Does Memory Work? An Information-Processing Model</vt:lpstr>
      <vt:lpstr>Models of Memory Formation</vt:lpstr>
      <vt:lpstr>Working Memory: Functions</vt:lpstr>
      <vt:lpstr>Dual-Track Processing:  Explicit and Implicit Memories</vt:lpstr>
      <vt:lpstr>Automatic Processing  Some experiences go directly to long-term implicit memory</vt:lpstr>
      <vt:lpstr>Implicit Memory</vt:lpstr>
      <vt:lpstr>The Encoding and Processing of Memory:  Sensory Memory</vt:lpstr>
      <vt:lpstr>Evidence of Visual Sensory (Iconic) Memory: George Sperling’s Experiments</vt:lpstr>
      <vt:lpstr>Encoding Memory  Capacity of Short-Term and Working Memory </vt:lpstr>
      <vt:lpstr>Duration of Short-Term Memory (STM)</vt:lpstr>
      <vt:lpstr>Encoding: Effortful Processing Strategies</vt:lpstr>
      <vt:lpstr>Effortful Processing Strategies Chunking</vt:lpstr>
      <vt:lpstr>Mnemonics</vt:lpstr>
      <vt:lpstr>Hierarchy</vt:lpstr>
      <vt:lpstr>Encoding Summarized in a Hierarchy</vt:lpstr>
      <vt:lpstr>Rehearsal and Distributed Practice</vt:lpstr>
      <vt:lpstr>Deep/Semantic Processing</vt:lpstr>
      <vt:lpstr>PowerPoint Presentation</vt:lpstr>
      <vt:lpstr>Memory Storage: Capacity and Location</vt:lpstr>
      <vt:lpstr>Memory Processing in The Brain </vt:lpstr>
      <vt:lpstr>Explicit Memory Processing</vt:lpstr>
      <vt:lpstr>The Brain Stores Reactions and Skills Implicit Memory Processing </vt:lpstr>
      <vt:lpstr>Emotions and Memory</vt:lpstr>
      <vt:lpstr>Emotions, Stress Hormones,  the Amygdala, and Memory</vt:lpstr>
      <vt:lpstr>Synaptic Changes</vt:lpstr>
      <vt:lpstr>Messing with Long-Term Potentiation</vt:lpstr>
      <vt:lpstr>Summary:  Types of Memory Processing</vt:lpstr>
      <vt:lpstr> Memory Retrieval  </vt:lpstr>
      <vt:lpstr>Relearning Time  as a Measure of Retention</vt:lpstr>
      <vt:lpstr>Priming: Retrieval is Affected by Activating our Associations </vt:lpstr>
      <vt:lpstr>The Power of Priming</vt:lpstr>
      <vt:lpstr>Context-Dependent Memory</vt:lpstr>
      <vt:lpstr>State-Dependent Memory</vt:lpstr>
      <vt:lpstr>The Serial Position Effect</vt:lpstr>
      <vt:lpstr> “Forgetfulness is a form of freedom.”     Khalil Gibran </vt:lpstr>
      <vt:lpstr>The Brain and the Two-Track Mind: The Case of Henry Molaison (“H.M.”)</vt:lpstr>
      <vt:lpstr> The Two Types of Amnesia</vt:lpstr>
      <vt:lpstr>Penny Memory Test </vt:lpstr>
      <vt:lpstr>Encoding Failure</vt:lpstr>
      <vt:lpstr>Storage Decay</vt:lpstr>
      <vt:lpstr>Tip of the Tongue: Retrieval Failure</vt:lpstr>
      <vt:lpstr>Proactive &amp; Retroactive Interference</vt:lpstr>
      <vt:lpstr>Interference and Positive Transfer</vt:lpstr>
      <vt:lpstr>Retroactive Interference and Sleep</vt:lpstr>
      <vt:lpstr>Motivated Forgetting</vt:lpstr>
      <vt:lpstr>Why is our memory full of errors?</vt:lpstr>
      <vt:lpstr>The Misinformation Effect:</vt:lpstr>
      <vt:lpstr>Implanted Memories</vt:lpstr>
      <vt:lpstr>Source Amnesia/Misattribution</vt:lpstr>
      <vt:lpstr>Déjà vu (“Already seen”)</vt:lpstr>
      <vt:lpstr>Applying what we’ve learned about memory Improving Memory to Improve Grades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lastModifiedBy>Justin Wisdom</cp:lastModifiedBy>
  <cp:revision>798</cp:revision>
  <dcterms:created xsi:type="dcterms:W3CDTF">2012-10-21T21:24:38Z</dcterms:created>
  <dcterms:modified xsi:type="dcterms:W3CDTF">2015-02-20T21:22:16Z</dcterms:modified>
</cp:coreProperties>
</file>