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69" r:id="rId2"/>
    <p:sldId id="562" r:id="rId3"/>
    <p:sldId id="506" r:id="rId4"/>
    <p:sldId id="563" r:id="rId5"/>
    <p:sldId id="507" r:id="rId6"/>
    <p:sldId id="428" r:id="rId7"/>
    <p:sldId id="508" r:id="rId8"/>
    <p:sldId id="509" r:id="rId9"/>
    <p:sldId id="510" r:id="rId10"/>
    <p:sldId id="511" r:id="rId11"/>
    <p:sldId id="512" r:id="rId12"/>
    <p:sldId id="513" r:id="rId13"/>
    <p:sldId id="564" r:id="rId14"/>
    <p:sldId id="565" r:id="rId15"/>
    <p:sldId id="514" r:id="rId16"/>
    <p:sldId id="363" r:id="rId17"/>
    <p:sldId id="515" r:id="rId18"/>
    <p:sldId id="516" r:id="rId19"/>
    <p:sldId id="517" r:id="rId20"/>
    <p:sldId id="518" r:id="rId21"/>
    <p:sldId id="566" r:id="rId22"/>
    <p:sldId id="567" r:id="rId23"/>
    <p:sldId id="573" r:id="rId24"/>
    <p:sldId id="520" r:id="rId25"/>
    <p:sldId id="521" r:id="rId26"/>
    <p:sldId id="522" r:id="rId27"/>
    <p:sldId id="523" r:id="rId28"/>
    <p:sldId id="574" r:id="rId29"/>
    <p:sldId id="568" r:id="rId30"/>
    <p:sldId id="569" r:id="rId31"/>
    <p:sldId id="570" r:id="rId32"/>
    <p:sldId id="571" r:id="rId33"/>
    <p:sldId id="572" r:id="rId34"/>
    <p:sldId id="519" r:id="rId35"/>
    <p:sldId id="524" r:id="rId36"/>
    <p:sldId id="368" r:id="rId37"/>
    <p:sldId id="575" r:id="rId38"/>
    <p:sldId id="526" r:id="rId39"/>
    <p:sldId id="527" r:id="rId40"/>
    <p:sldId id="577" r:id="rId41"/>
    <p:sldId id="528" r:id="rId42"/>
    <p:sldId id="576" r:id="rId43"/>
    <p:sldId id="561" r:id="rId44"/>
    <p:sldId id="530" r:id="rId45"/>
    <p:sldId id="578" r:id="rId46"/>
    <p:sldId id="579" r:id="rId47"/>
    <p:sldId id="531" r:id="rId48"/>
    <p:sldId id="532" r:id="rId49"/>
    <p:sldId id="535" r:id="rId50"/>
    <p:sldId id="534" r:id="rId51"/>
    <p:sldId id="448" r:id="rId52"/>
    <p:sldId id="580" r:id="rId53"/>
    <p:sldId id="536" r:id="rId54"/>
    <p:sldId id="537" r:id="rId55"/>
    <p:sldId id="538" r:id="rId56"/>
    <p:sldId id="539" r:id="rId57"/>
    <p:sldId id="540" r:id="rId58"/>
    <p:sldId id="429" r:id="rId59"/>
    <p:sldId id="543" r:id="rId60"/>
    <p:sldId id="546" r:id="rId61"/>
    <p:sldId id="549" r:id="rId62"/>
    <p:sldId id="581" r:id="rId63"/>
    <p:sldId id="551" r:id="rId64"/>
    <p:sldId id="553" r:id="rId65"/>
    <p:sldId id="554" r:id="rId66"/>
    <p:sldId id="555" r:id="rId67"/>
    <p:sldId id="556" r:id="rId68"/>
    <p:sldId id="557" r:id="rId69"/>
    <p:sldId id="558" r:id="rId70"/>
    <p:sldId id="559" r:id="rId71"/>
    <p:sldId id="434"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AA082"/>
    <a:srgbClr val="444EA2"/>
    <a:srgbClr val="F8F6E3"/>
    <a:srgbClr val="F36F21"/>
    <a:srgbClr val="A0366C"/>
    <a:srgbClr val="AA7A2B"/>
    <a:srgbClr val="000000"/>
    <a:srgbClr val="CFE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0266" autoAdjust="0"/>
  </p:normalViewPr>
  <p:slideViewPr>
    <p:cSldViewPr snapToGrid="0">
      <p:cViewPr>
        <p:scale>
          <a:sx n="75" d="100"/>
          <a:sy n="75" d="100"/>
        </p:scale>
        <p:origin x="-8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3132" y="-96"/>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1FFB4-F432-4D65-B592-B7230D0DECA4}" type="doc">
      <dgm:prSet loTypeId="urn:microsoft.com/office/officeart/2009/3/layout/StepUpProcess" loCatId="process" qsTypeId="urn:microsoft.com/office/officeart/2005/8/quickstyle/simple1#1" qsCatId="simple" csTypeId="urn:microsoft.com/office/officeart/2005/8/colors/accent1_2#1" csCatId="accent1" phldr="1"/>
      <dgm:spPr/>
      <dgm:t>
        <a:bodyPr/>
        <a:lstStyle/>
        <a:p>
          <a:endParaRPr lang="en-US"/>
        </a:p>
      </dgm:t>
    </dgm:pt>
    <dgm:pt modelId="{89C0BCAC-AA53-4DB0-9BD1-AB1F9DA41F7C}">
      <dgm:prSet phldrT="[Text]" custT="1"/>
      <dgm:spPr/>
      <dgm:t>
        <a:bodyPr/>
        <a:lstStyle/>
        <a:p>
          <a:pPr>
            <a:lnSpc>
              <a:spcPts val="2400"/>
            </a:lnSpc>
            <a:spcAft>
              <a:spcPts val="600"/>
            </a:spcAft>
          </a:pPr>
          <a:r>
            <a:rPr lang="en-US" sz="2400" b="1" dirty="0" smtClean="0"/>
            <a:t>Insights about conditioning in general </a:t>
          </a:r>
          <a:endParaRPr lang="en-US" sz="2400" b="1" dirty="0"/>
        </a:p>
      </dgm:t>
    </dgm:pt>
    <dgm:pt modelId="{EF0769E5-5E7A-472D-897A-22AB3148AAB1}" type="parTrans" cxnId="{FF372A29-150F-4706-A339-2913E635DA9D}">
      <dgm:prSet/>
      <dgm:spPr/>
      <dgm:t>
        <a:bodyPr/>
        <a:lstStyle/>
        <a:p>
          <a:endParaRPr lang="en-US"/>
        </a:p>
      </dgm:t>
    </dgm:pt>
    <dgm:pt modelId="{09057306-926C-4047-8A39-54E1E6E36E51}" type="sibTrans" cxnId="{FF372A29-150F-4706-A339-2913E635DA9D}">
      <dgm:prSet/>
      <dgm:spPr/>
      <dgm:t>
        <a:bodyPr/>
        <a:lstStyle/>
        <a:p>
          <a:endParaRPr lang="en-US"/>
        </a:p>
      </dgm:t>
    </dgm:pt>
    <dgm:pt modelId="{C043513D-D84B-4975-A9AA-F1D2B5B98EC7}">
      <dgm:prSet custT="1"/>
      <dgm:spPr/>
      <dgm:t>
        <a:bodyPr/>
        <a:lstStyle/>
        <a:p>
          <a:pPr>
            <a:lnSpc>
              <a:spcPts val="2400"/>
            </a:lnSpc>
            <a:spcAft>
              <a:spcPts val="600"/>
            </a:spcAft>
          </a:pPr>
          <a:r>
            <a:rPr lang="en-US" sz="2400" dirty="0" smtClean="0"/>
            <a:t>It occurs in all creatures.</a:t>
          </a:r>
        </a:p>
      </dgm:t>
    </dgm:pt>
    <dgm:pt modelId="{BBAAD56A-1FE1-4D5E-8B34-48E81E54D041}" type="parTrans" cxnId="{111DA82C-01AC-4DEC-BE05-E56045022EB3}">
      <dgm:prSet/>
      <dgm:spPr/>
      <dgm:t>
        <a:bodyPr/>
        <a:lstStyle/>
        <a:p>
          <a:endParaRPr lang="en-US"/>
        </a:p>
      </dgm:t>
    </dgm:pt>
    <dgm:pt modelId="{89F87141-2A19-46C6-9474-51030E523E1C}" type="sibTrans" cxnId="{111DA82C-01AC-4DEC-BE05-E56045022EB3}">
      <dgm:prSet/>
      <dgm:spPr/>
      <dgm:t>
        <a:bodyPr/>
        <a:lstStyle/>
        <a:p>
          <a:endParaRPr lang="en-US"/>
        </a:p>
      </dgm:t>
    </dgm:pt>
    <dgm:pt modelId="{269F61C3-6DB1-421F-8170-E3795BCFE499}">
      <dgm:prSet custT="1"/>
      <dgm:spPr/>
      <dgm:t>
        <a:bodyPr/>
        <a:lstStyle/>
        <a:p>
          <a:pPr>
            <a:lnSpc>
              <a:spcPts val="2400"/>
            </a:lnSpc>
            <a:spcAft>
              <a:spcPts val="600"/>
            </a:spcAft>
          </a:pPr>
          <a:r>
            <a:rPr lang="en-US" sz="2400" dirty="0" smtClean="0"/>
            <a:t>It is related to biological drives and responses.</a:t>
          </a:r>
        </a:p>
      </dgm:t>
    </dgm:pt>
    <dgm:pt modelId="{A37F8626-CBBA-44DB-B980-6EC98B7452BC}" type="parTrans" cxnId="{415DEE08-8E61-4B02-9609-1A158F70DC9E}">
      <dgm:prSet/>
      <dgm:spPr/>
      <dgm:t>
        <a:bodyPr/>
        <a:lstStyle/>
        <a:p>
          <a:endParaRPr lang="en-US"/>
        </a:p>
      </dgm:t>
    </dgm:pt>
    <dgm:pt modelId="{8621478E-41D4-4ABC-B634-41442489523D}" type="sibTrans" cxnId="{415DEE08-8E61-4B02-9609-1A158F70DC9E}">
      <dgm:prSet/>
      <dgm:spPr/>
      <dgm:t>
        <a:bodyPr/>
        <a:lstStyle/>
        <a:p>
          <a:endParaRPr lang="en-US"/>
        </a:p>
      </dgm:t>
    </dgm:pt>
    <dgm:pt modelId="{ADC2F6B9-20D2-49FA-A6F5-2FF86C4B57C2}">
      <dgm:prSet custT="1"/>
      <dgm:spPr/>
      <dgm:t>
        <a:bodyPr/>
        <a:lstStyle/>
        <a:p>
          <a:pPr>
            <a:lnSpc>
              <a:spcPts val="2400"/>
            </a:lnSpc>
            <a:spcAft>
              <a:spcPts val="600"/>
            </a:spcAft>
          </a:pPr>
          <a:r>
            <a:rPr lang="en-US" sz="2400" b="1" dirty="0" smtClean="0"/>
            <a:t>Insights about science</a:t>
          </a:r>
        </a:p>
      </dgm:t>
    </dgm:pt>
    <dgm:pt modelId="{84A6A8C5-239C-4F8B-A035-7B6E0A4DF590}" type="parTrans" cxnId="{AD3FDF3C-03AB-40C6-8A3B-FFBB17C8D363}">
      <dgm:prSet/>
      <dgm:spPr/>
      <dgm:t>
        <a:bodyPr/>
        <a:lstStyle/>
        <a:p>
          <a:endParaRPr lang="en-US"/>
        </a:p>
      </dgm:t>
    </dgm:pt>
    <dgm:pt modelId="{1DE4B695-76CD-40C6-B536-B444536AD3B8}" type="sibTrans" cxnId="{AD3FDF3C-03AB-40C6-8A3B-FFBB17C8D363}">
      <dgm:prSet/>
      <dgm:spPr/>
      <dgm:t>
        <a:bodyPr/>
        <a:lstStyle/>
        <a:p>
          <a:endParaRPr lang="en-US"/>
        </a:p>
      </dgm:t>
    </dgm:pt>
    <dgm:pt modelId="{23968CDE-3363-4120-8495-231D34ABF240}">
      <dgm:prSet custT="1"/>
      <dgm:spPr/>
      <dgm:t>
        <a:bodyPr/>
        <a:lstStyle/>
        <a:p>
          <a:pPr>
            <a:lnSpc>
              <a:spcPts val="2400"/>
            </a:lnSpc>
            <a:spcAft>
              <a:spcPts val="600"/>
            </a:spcAft>
          </a:pPr>
          <a:r>
            <a:rPr lang="en-US" sz="2400" dirty="0" smtClean="0"/>
            <a:t>Learning can be studied objectively, by quantifying actions and isolating elements of behavior.</a:t>
          </a:r>
        </a:p>
      </dgm:t>
    </dgm:pt>
    <dgm:pt modelId="{C85A73F9-BD75-44BF-9CD4-0EE6F045CB4C}" type="parTrans" cxnId="{DBF2F89A-B901-41D0-8BFB-E27CB4DC720B}">
      <dgm:prSet/>
      <dgm:spPr/>
      <dgm:t>
        <a:bodyPr/>
        <a:lstStyle/>
        <a:p>
          <a:endParaRPr lang="en-US"/>
        </a:p>
      </dgm:t>
    </dgm:pt>
    <dgm:pt modelId="{37CDFEE8-A459-400E-9EC4-1762CC516DCC}" type="sibTrans" cxnId="{DBF2F89A-B901-41D0-8BFB-E27CB4DC720B}">
      <dgm:prSet/>
      <dgm:spPr/>
      <dgm:t>
        <a:bodyPr/>
        <a:lstStyle/>
        <a:p>
          <a:endParaRPr lang="en-US"/>
        </a:p>
      </dgm:t>
    </dgm:pt>
    <dgm:pt modelId="{FF64CE43-0EBF-4F7D-92C5-8284790EF6D0}">
      <dgm:prSet custT="1"/>
      <dgm:spPr/>
      <dgm:t>
        <a:bodyPr/>
        <a:lstStyle/>
        <a:p>
          <a:pPr>
            <a:lnSpc>
              <a:spcPts val="2400"/>
            </a:lnSpc>
            <a:spcAft>
              <a:spcPts val="600"/>
            </a:spcAft>
          </a:pPr>
          <a:r>
            <a:rPr lang="en-US" sz="2400" b="1" dirty="0" smtClean="0"/>
            <a:t>Insights from specific applications</a:t>
          </a:r>
        </a:p>
      </dgm:t>
    </dgm:pt>
    <dgm:pt modelId="{7AAD46D2-A2D1-430E-9703-EBFF78C1424D}" type="parTrans" cxnId="{33695738-E574-4986-9F89-3FCE9578B32B}">
      <dgm:prSet/>
      <dgm:spPr/>
      <dgm:t>
        <a:bodyPr/>
        <a:lstStyle/>
        <a:p>
          <a:endParaRPr lang="en-US"/>
        </a:p>
      </dgm:t>
    </dgm:pt>
    <dgm:pt modelId="{8EA25554-04C5-4663-9A9A-3075C6221B53}" type="sibTrans" cxnId="{33695738-E574-4986-9F89-3FCE9578B32B}">
      <dgm:prSet/>
      <dgm:spPr/>
      <dgm:t>
        <a:bodyPr/>
        <a:lstStyle/>
        <a:p>
          <a:endParaRPr lang="en-US"/>
        </a:p>
      </dgm:t>
    </dgm:pt>
    <dgm:pt modelId="{9A8BFE36-C04D-4E39-8486-0F573A519EF5}">
      <dgm:prSet custT="1"/>
      <dgm:spPr/>
      <dgm:t>
        <a:bodyPr/>
        <a:lstStyle/>
        <a:p>
          <a:pPr>
            <a:lnSpc>
              <a:spcPts val="2400"/>
            </a:lnSpc>
            <a:spcAft>
              <a:spcPts val="600"/>
            </a:spcAft>
          </a:pPr>
          <a:r>
            <a:rPr lang="en-US" sz="2400" dirty="0" smtClean="0"/>
            <a:t>Substance abuse involves conditioned triggers, and these triggers (certain places, events) can be avoided or associated with new responses.</a:t>
          </a:r>
        </a:p>
      </dgm:t>
    </dgm:pt>
    <dgm:pt modelId="{F0CB9A8F-ACDA-4CB1-BC4D-339D94B4125E}" type="parTrans" cxnId="{0FCF2B6B-85FC-4F0E-B405-2AB815ABA533}">
      <dgm:prSet/>
      <dgm:spPr/>
      <dgm:t>
        <a:bodyPr/>
        <a:lstStyle/>
        <a:p>
          <a:endParaRPr lang="en-US"/>
        </a:p>
      </dgm:t>
    </dgm:pt>
    <dgm:pt modelId="{68293A89-DC69-4DC4-8E1F-1D6E4DFDA7FA}" type="sibTrans" cxnId="{0FCF2B6B-85FC-4F0E-B405-2AB815ABA533}">
      <dgm:prSet/>
      <dgm:spPr/>
      <dgm:t>
        <a:bodyPr/>
        <a:lstStyle/>
        <a:p>
          <a:endParaRPr lang="en-US"/>
        </a:p>
      </dgm:t>
    </dgm:pt>
    <dgm:pt modelId="{01F9EBEA-2D8E-4804-B318-7D6846716E1E}" type="pres">
      <dgm:prSet presAssocID="{8871FFB4-F432-4D65-B592-B7230D0DECA4}" presName="rootnode" presStyleCnt="0">
        <dgm:presLayoutVars>
          <dgm:chMax/>
          <dgm:chPref/>
          <dgm:dir/>
          <dgm:animLvl val="lvl"/>
        </dgm:presLayoutVars>
      </dgm:prSet>
      <dgm:spPr/>
      <dgm:t>
        <a:bodyPr/>
        <a:lstStyle/>
        <a:p>
          <a:endParaRPr lang="en-US"/>
        </a:p>
      </dgm:t>
    </dgm:pt>
    <dgm:pt modelId="{8526405A-DD6D-465B-B328-402243D740CA}" type="pres">
      <dgm:prSet presAssocID="{89C0BCAC-AA53-4DB0-9BD1-AB1F9DA41F7C}" presName="composite" presStyleCnt="0"/>
      <dgm:spPr/>
    </dgm:pt>
    <dgm:pt modelId="{B3AF7AF7-E032-4632-AD25-A09B98D019F7}" type="pres">
      <dgm:prSet presAssocID="{89C0BCAC-AA53-4DB0-9BD1-AB1F9DA41F7C}" presName="LShape" presStyleLbl="alignNode1" presStyleIdx="0" presStyleCnt="5"/>
      <dgm:spPr>
        <a:solidFill>
          <a:srgbClr val="A0366C"/>
        </a:solidFill>
        <a:ln>
          <a:solidFill>
            <a:srgbClr val="A0366C"/>
          </a:solidFill>
        </a:ln>
      </dgm:spPr>
    </dgm:pt>
    <dgm:pt modelId="{1E53E0B0-883C-49C8-9178-709E68296B36}" type="pres">
      <dgm:prSet presAssocID="{89C0BCAC-AA53-4DB0-9BD1-AB1F9DA41F7C}" presName="ParentText" presStyleLbl="revTx" presStyleIdx="0" presStyleCnt="3">
        <dgm:presLayoutVars>
          <dgm:chMax val="0"/>
          <dgm:chPref val="0"/>
          <dgm:bulletEnabled val="1"/>
        </dgm:presLayoutVars>
      </dgm:prSet>
      <dgm:spPr/>
      <dgm:t>
        <a:bodyPr/>
        <a:lstStyle/>
        <a:p>
          <a:endParaRPr lang="en-US"/>
        </a:p>
      </dgm:t>
    </dgm:pt>
    <dgm:pt modelId="{0BBC7173-B6D0-41E0-B0D1-C08AD1236D3A}" type="pres">
      <dgm:prSet presAssocID="{89C0BCAC-AA53-4DB0-9BD1-AB1F9DA41F7C}" presName="Triangle" presStyleLbl="alignNode1" presStyleIdx="1" presStyleCnt="5"/>
      <dgm:spPr>
        <a:solidFill>
          <a:srgbClr val="A0366C"/>
        </a:solidFill>
        <a:ln>
          <a:solidFill>
            <a:srgbClr val="A0366C"/>
          </a:solidFill>
        </a:ln>
      </dgm:spPr>
    </dgm:pt>
    <dgm:pt modelId="{D6C431D4-0408-4639-B9F5-4A6D2F43D3EE}" type="pres">
      <dgm:prSet presAssocID="{09057306-926C-4047-8A39-54E1E6E36E51}" presName="sibTrans" presStyleCnt="0"/>
      <dgm:spPr/>
    </dgm:pt>
    <dgm:pt modelId="{188A455A-4F72-4101-8ED7-54296FDF7A3D}" type="pres">
      <dgm:prSet presAssocID="{09057306-926C-4047-8A39-54E1E6E36E51}" presName="space" presStyleCnt="0"/>
      <dgm:spPr/>
    </dgm:pt>
    <dgm:pt modelId="{0DAD0DB4-5188-4C7C-942A-2D2B97375B87}" type="pres">
      <dgm:prSet presAssocID="{ADC2F6B9-20D2-49FA-A6F5-2FF86C4B57C2}" presName="composite" presStyleCnt="0"/>
      <dgm:spPr/>
    </dgm:pt>
    <dgm:pt modelId="{A70872C3-F750-46CA-BDFD-0C5BFCC87F5B}" type="pres">
      <dgm:prSet presAssocID="{ADC2F6B9-20D2-49FA-A6F5-2FF86C4B57C2}" presName="LShape" presStyleLbl="alignNode1" presStyleIdx="2" presStyleCnt="5"/>
      <dgm:spPr>
        <a:solidFill>
          <a:srgbClr val="A0366C"/>
        </a:solidFill>
        <a:ln>
          <a:solidFill>
            <a:srgbClr val="A0366C"/>
          </a:solidFill>
        </a:ln>
      </dgm:spPr>
    </dgm:pt>
    <dgm:pt modelId="{648AB8B4-0730-4D93-96BC-22EA3579CFD9}" type="pres">
      <dgm:prSet presAssocID="{ADC2F6B9-20D2-49FA-A6F5-2FF86C4B57C2}" presName="ParentText" presStyleLbl="revTx" presStyleIdx="1" presStyleCnt="3">
        <dgm:presLayoutVars>
          <dgm:chMax val="0"/>
          <dgm:chPref val="0"/>
          <dgm:bulletEnabled val="1"/>
        </dgm:presLayoutVars>
      </dgm:prSet>
      <dgm:spPr/>
      <dgm:t>
        <a:bodyPr/>
        <a:lstStyle/>
        <a:p>
          <a:endParaRPr lang="en-US"/>
        </a:p>
      </dgm:t>
    </dgm:pt>
    <dgm:pt modelId="{76C5D1A6-2AA2-472A-A433-AA0369DEDD5C}" type="pres">
      <dgm:prSet presAssocID="{ADC2F6B9-20D2-49FA-A6F5-2FF86C4B57C2}" presName="Triangle" presStyleLbl="alignNode1" presStyleIdx="3" presStyleCnt="5"/>
      <dgm:spPr>
        <a:solidFill>
          <a:srgbClr val="A0366C"/>
        </a:solidFill>
        <a:ln>
          <a:solidFill>
            <a:srgbClr val="A0366C"/>
          </a:solidFill>
        </a:ln>
      </dgm:spPr>
    </dgm:pt>
    <dgm:pt modelId="{D6DBB5B7-2794-43CA-8DB8-FC0021657DBA}" type="pres">
      <dgm:prSet presAssocID="{1DE4B695-76CD-40C6-B536-B444536AD3B8}" presName="sibTrans" presStyleCnt="0"/>
      <dgm:spPr/>
    </dgm:pt>
    <dgm:pt modelId="{3BEFC901-B641-48A7-8A85-2FA7212A24C1}" type="pres">
      <dgm:prSet presAssocID="{1DE4B695-76CD-40C6-B536-B444536AD3B8}" presName="space" presStyleCnt="0"/>
      <dgm:spPr/>
    </dgm:pt>
    <dgm:pt modelId="{5B889E3E-312F-4E36-8EBF-81657A6680C1}" type="pres">
      <dgm:prSet presAssocID="{FF64CE43-0EBF-4F7D-92C5-8284790EF6D0}" presName="composite" presStyleCnt="0"/>
      <dgm:spPr/>
    </dgm:pt>
    <dgm:pt modelId="{7FE423E6-2572-43B4-9B38-2AC769275494}" type="pres">
      <dgm:prSet presAssocID="{FF64CE43-0EBF-4F7D-92C5-8284790EF6D0}" presName="LShape" presStyleLbl="alignNode1" presStyleIdx="4" presStyleCnt="5"/>
      <dgm:spPr>
        <a:solidFill>
          <a:srgbClr val="A0366C"/>
        </a:solidFill>
        <a:ln>
          <a:solidFill>
            <a:srgbClr val="A0366C"/>
          </a:solidFill>
        </a:ln>
      </dgm:spPr>
    </dgm:pt>
    <dgm:pt modelId="{7187185E-0E19-4B74-8E9B-F7BE25C17DF7}" type="pres">
      <dgm:prSet presAssocID="{FF64CE43-0EBF-4F7D-92C5-8284790EF6D0}" presName="ParentText" presStyleLbl="revTx" presStyleIdx="2" presStyleCnt="3">
        <dgm:presLayoutVars>
          <dgm:chMax val="0"/>
          <dgm:chPref val="0"/>
          <dgm:bulletEnabled val="1"/>
        </dgm:presLayoutVars>
      </dgm:prSet>
      <dgm:spPr/>
      <dgm:t>
        <a:bodyPr/>
        <a:lstStyle/>
        <a:p>
          <a:endParaRPr lang="en-US"/>
        </a:p>
      </dgm:t>
    </dgm:pt>
  </dgm:ptLst>
  <dgm:cxnLst>
    <dgm:cxn modelId="{83C8269E-DC92-DA4D-8A5A-E79B386AA8EE}" type="presOf" srcId="{23968CDE-3363-4120-8495-231D34ABF240}" destId="{648AB8B4-0730-4D93-96BC-22EA3579CFD9}" srcOrd="0" destOrd="1" presId="urn:microsoft.com/office/officeart/2009/3/layout/StepUpProcess"/>
    <dgm:cxn modelId="{67119115-24EF-034E-871F-1A098D66352F}" type="presOf" srcId="{8871FFB4-F432-4D65-B592-B7230D0DECA4}" destId="{01F9EBEA-2D8E-4804-B318-7D6846716E1E}" srcOrd="0" destOrd="0" presId="urn:microsoft.com/office/officeart/2009/3/layout/StepUpProcess"/>
    <dgm:cxn modelId="{B011D332-2407-B94A-BA6A-1DAC777885A1}" type="presOf" srcId="{ADC2F6B9-20D2-49FA-A6F5-2FF86C4B57C2}" destId="{648AB8B4-0730-4D93-96BC-22EA3579CFD9}" srcOrd="0" destOrd="0" presId="urn:microsoft.com/office/officeart/2009/3/layout/StepUpProcess"/>
    <dgm:cxn modelId="{40444894-C11F-D444-A9BD-75AE75689CB4}" type="presOf" srcId="{9A8BFE36-C04D-4E39-8486-0F573A519EF5}" destId="{7187185E-0E19-4B74-8E9B-F7BE25C17DF7}" srcOrd="0" destOrd="1" presId="urn:microsoft.com/office/officeart/2009/3/layout/StepUpProcess"/>
    <dgm:cxn modelId="{CABBFE6D-FC8B-A34A-A9E1-D77AB107F973}" type="presOf" srcId="{269F61C3-6DB1-421F-8170-E3795BCFE499}" destId="{1E53E0B0-883C-49C8-9178-709E68296B36}" srcOrd="0" destOrd="2" presId="urn:microsoft.com/office/officeart/2009/3/layout/StepUpProcess"/>
    <dgm:cxn modelId="{33695738-E574-4986-9F89-3FCE9578B32B}" srcId="{8871FFB4-F432-4D65-B592-B7230D0DECA4}" destId="{FF64CE43-0EBF-4F7D-92C5-8284790EF6D0}" srcOrd="2" destOrd="0" parTransId="{7AAD46D2-A2D1-430E-9703-EBFF78C1424D}" sibTransId="{8EA25554-04C5-4663-9A9A-3075C6221B53}"/>
    <dgm:cxn modelId="{415DEE08-8E61-4B02-9609-1A158F70DC9E}" srcId="{89C0BCAC-AA53-4DB0-9BD1-AB1F9DA41F7C}" destId="{269F61C3-6DB1-421F-8170-E3795BCFE499}" srcOrd="1" destOrd="0" parTransId="{A37F8626-CBBA-44DB-B980-6EC98B7452BC}" sibTransId="{8621478E-41D4-4ABC-B634-41442489523D}"/>
    <dgm:cxn modelId="{FF372A29-150F-4706-A339-2913E635DA9D}" srcId="{8871FFB4-F432-4D65-B592-B7230D0DECA4}" destId="{89C0BCAC-AA53-4DB0-9BD1-AB1F9DA41F7C}" srcOrd="0" destOrd="0" parTransId="{EF0769E5-5E7A-472D-897A-22AB3148AAB1}" sibTransId="{09057306-926C-4047-8A39-54E1E6E36E51}"/>
    <dgm:cxn modelId="{AD3FDF3C-03AB-40C6-8A3B-FFBB17C8D363}" srcId="{8871FFB4-F432-4D65-B592-B7230D0DECA4}" destId="{ADC2F6B9-20D2-49FA-A6F5-2FF86C4B57C2}" srcOrd="1" destOrd="0" parTransId="{84A6A8C5-239C-4F8B-A035-7B6E0A4DF590}" sibTransId="{1DE4B695-76CD-40C6-B536-B444536AD3B8}"/>
    <dgm:cxn modelId="{111DA82C-01AC-4DEC-BE05-E56045022EB3}" srcId="{89C0BCAC-AA53-4DB0-9BD1-AB1F9DA41F7C}" destId="{C043513D-D84B-4975-A9AA-F1D2B5B98EC7}" srcOrd="0" destOrd="0" parTransId="{BBAAD56A-1FE1-4D5E-8B34-48E81E54D041}" sibTransId="{89F87141-2A19-46C6-9474-51030E523E1C}"/>
    <dgm:cxn modelId="{DBF2F89A-B901-41D0-8BFB-E27CB4DC720B}" srcId="{ADC2F6B9-20D2-49FA-A6F5-2FF86C4B57C2}" destId="{23968CDE-3363-4120-8495-231D34ABF240}" srcOrd="0" destOrd="0" parTransId="{C85A73F9-BD75-44BF-9CD4-0EE6F045CB4C}" sibTransId="{37CDFEE8-A459-400E-9EC4-1762CC516DCC}"/>
    <dgm:cxn modelId="{B1EFDB1F-1356-3146-9AA1-C61321479C17}" type="presOf" srcId="{FF64CE43-0EBF-4F7D-92C5-8284790EF6D0}" destId="{7187185E-0E19-4B74-8E9B-F7BE25C17DF7}" srcOrd="0" destOrd="0" presId="urn:microsoft.com/office/officeart/2009/3/layout/StepUpProcess"/>
    <dgm:cxn modelId="{8C790E65-06E0-A04D-B90A-CE978EDEFB6F}" type="presOf" srcId="{89C0BCAC-AA53-4DB0-9BD1-AB1F9DA41F7C}" destId="{1E53E0B0-883C-49C8-9178-709E68296B36}" srcOrd="0" destOrd="0" presId="urn:microsoft.com/office/officeart/2009/3/layout/StepUpProcess"/>
    <dgm:cxn modelId="{0FCF2B6B-85FC-4F0E-B405-2AB815ABA533}" srcId="{FF64CE43-0EBF-4F7D-92C5-8284790EF6D0}" destId="{9A8BFE36-C04D-4E39-8486-0F573A519EF5}" srcOrd="0" destOrd="0" parTransId="{F0CB9A8F-ACDA-4CB1-BC4D-339D94B4125E}" sibTransId="{68293A89-DC69-4DC4-8E1F-1D6E4DFDA7FA}"/>
    <dgm:cxn modelId="{7D204C4C-B556-804C-AC27-0B9337D03393}" type="presOf" srcId="{C043513D-D84B-4975-A9AA-F1D2B5B98EC7}" destId="{1E53E0B0-883C-49C8-9178-709E68296B36}" srcOrd="0" destOrd="1" presId="urn:microsoft.com/office/officeart/2009/3/layout/StepUpProcess"/>
    <dgm:cxn modelId="{2149DA1A-7D87-AD47-BC8C-C146AA735009}" type="presParOf" srcId="{01F9EBEA-2D8E-4804-B318-7D6846716E1E}" destId="{8526405A-DD6D-465B-B328-402243D740CA}" srcOrd="0" destOrd="0" presId="urn:microsoft.com/office/officeart/2009/3/layout/StepUpProcess"/>
    <dgm:cxn modelId="{19AE1BB0-B0E3-B74D-8E59-1779228458BE}" type="presParOf" srcId="{8526405A-DD6D-465B-B328-402243D740CA}" destId="{B3AF7AF7-E032-4632-AD25-A09B98D019F7}" srcOrd="0" destOrd="0" presId="urn:microsoft.com/office/officeart/2009/3/layout/StepUpProcess"/>
    <dgm:cxn modelId="{78B364A4-ACAF-6D4B-806D-4BA59C74A2F7}" type="presParOf" srcId="{8526405A-DD6D-465B-B328-402243D740CA}" destId="{1E53E0B0-883C-49C8-9178-709E68296B36}" srcOrd="1" destOrd="0" presId="urn:microsoft.com/office/officeart/2009/3/layout/StepUpProcess"/>
    <dgm:cxn modelId="{2D57516E-FF06-624A-8842-0FA241D862DB}" type="presParOf" srcId="{8526405A-DD6D-465B-B328-402243D740CA}" destId="{0BBC7173-B6D0-41E0-B0D1-C08AD1236D3A}" srcOrd="2" destOrd="0" presId="urn:microsoft.com/office/officeart/2009/3/layout/StepUpProcess"/>
    <dgm:cxn modelId="{20F40FC6-159A-5B4B-91A1-E2F8479D7E52}" type="presParOf" srcId="{01F9EBEA-2D8E-4804-B318-7D6846716E1E}" destId="{D6C431D4-0408-4639-B9F5-4A6D2F43D3EE}" srcOrd="1" destOrd="0" presId="urn:microsoft.com/office/officeart/2009/3/layout/StepUpProcess"/>
    <dgm:cxn modelId="{DDD3F5B0-7462-2E48-92C3-52169F032B5F}" type="presParOf" srcId="{D6C431D4-0408-4639-B9F5-4A6D2F43D3EE}" destId="{188A455A-4F72-4101-8ED7-54296FDF7A3D}" srcOrd="0" destOrd="0" presId="urn:microsoft.com/office/officeart/2009/3/layout/StepUpProcess"/>
    <dgm:cxn modelId="{80F57BD7-A89C-C444-ACA8-20883F55D4A2}" type="presParOf" srcId="{01F9EBEA-2D8E-4804-B318-7D6846716E1E}" destId="{0DAD0DB4-5188-4C7C-942A-2D2B97375B87}" srcOrd="2" destOrd="0" presId="urn:microsoft.com/office/officeart/2009/3/layout/StepUpProcess"/>
    <dgm:cxn modelId="{B6D81C03-655B-CA47-A783-314DCC89D10D}" type="presParOf" srcId="{0DAD0DB4-5188-4C7C-942A-2D2B97375B87}" destId="{A70872C3-F750-46CA-BDFD-0C5BFCC87F5B}" srcOrd="0" destOrd="0" presId="urn:microsoft.com/office/officeart/2009/3/layout/StepUpProcess"/>
    <dgm:cxn modelId="{5918C722-67D1-1D40-B7D4-3999A7DBBCB2}" type="presParOf" srcId="{0DAD0DB4-5188-4C7C-942A-2D2B97375B87}" destId="{648AB8B4-0730-4D93-96BC-22EA3579CFD9}" srcOrd="1" destOrd="0" presId="urn:microsoft.com/office/officeart/2009/3/layout/StepUpProcess"/>
    <dgm:cxn modelId="{56711EAA-20D4-A842-B502-4F14B4DA0FA9}" type="presParOf" srcId="{0DAD0DB4-5188-4C7C-942A-2D2B97375B87}" destId="{76C5D1A6-2AA2-472A-A433-AA0369DEDD5C}" srcOrd="2" destOrd="0" presId="urn:microsoft.com/office/officeart/2009/3/layout/StepUpProcess"/>
    <dgm:cxn modelId="{46A37481-0CE4-B348-9A28-3AC641C375D9}" type="presParOf" srcId="{01F9EBEA-2D8E-4804-B318-7D6846716E1E}" destId="{D6DBB5B7-2794-43CA-8DB8-FC0021657DBA}" srcOrd="3" destOrd="0" presId="urn:microsoft.com/office/officeart/2009/3/layout/StepUpProcess"/>
    <dgm:cxn modelId="{F6C43496-96E3-764F-82D1-C0B6E6EA8FC7}" type="presParOf" srcId="{D6DBB5B7-2794-43CA-8DB8-FC0021657DBA}" destId="{3BEFC901-B641-48A7-8A85-2FA7212A24C1}" srcOrd="0" destOrd="0" presId="urn:microsoft.com/office/officeart/2009/3/layout/StepUpProcess"/>
    <dgm:cxn modelId="{8C1A29B8-9935-314F-8D80-6A7B88F2AAA5}" type="presParOf" srcId="{01F9EBEA-2D8E-4804-B318-7D6846716E1E}" destId="{5B889E3E-312F-4E36-8EBF-81657A6680C1}" srcOrd="4" destOrd="0" presId="urn:microsoft.com/office/officeart/2009/3/layout/StepUpProcess"/>
    <dgm:cxn modelId="{850A01E7-E0B2-564F-ADE9-291E06809FFB}" type="presParOf" srcId="{5B889E3E-312F-4E36-8EBF-81657A6680C1}" destId="{7FE423E6-2572-43B4-9B38-2AC769275494}" srcOrd="0" destOrd="0" presId="urn:microsoft.com/office/officeart/2009/3/layout/StepUpProcess"/>
    <dgm:cxn modelId="{F39B5B6A-FAC6-8A4C-BED8-AD5045193943}" type="presParOf" srcId="{5B889E3E-312F-4E36-8EBF-81657A6680C1}" destId="{7187185E-0E19-4B74-8E9B-F7BE25C17DF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D2D66C9-78CD-4A10-A1C1-E1DB7AFD600E}" type="datetime1">
              <a:rPr lang="en-US"/>
              <a:pPr/>
              <a:t>2/13/15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C0D6C49-91F5-45DD-A3FF-033CAE77B6C1}" type="slidenum">
              <a:rPr lang="en-US"/>
              <a:pPr/>
              <a:t>‹#›</a:t>
            </a:fld>
            <a:endParaRPr lang="en-US"/>
          </a:p>
        </p:txBody>
      </p:sp>
    </p:spTree>
    <p:extLst>
      <p:ext uri="{BB962C8B-B14F-4D97-AF65-F5344CB8AC3E}">
        <p14:creationId xmlns:p14="http://schemas.microsoft.com/office/powerpoint/2010/main" val="183448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r>
              <a:rPr lang="en-US" smtClean="0"/>
              <a:t>There are millions of sensory neurons and millions of motor neurons, but BILLIONS of interneurons.</a:t>
            </a:r>
          </a:p>
        </p:txBody>
      </p:sp>
      <p:sp>
        <p:nvSpPr>
          <p:cNvPr id="25604" name="Slide Number Placeholder 3"/>
          <p:cNvSpPr>
            <a:spLocks noGrp="1"/>
          </p:cNvSpPr>
          <p:nvPr>
            <p:ph type="sldNum" sz="quarter" idx="5"/>
          </p:nvPr>
        </p:nvSpPr>
        <p:spPr bwMode="auto">
          <a:noFill/>
          <a:ln>
            <a:miter lim="800000"/>
            <a:headEnd/>
            <a:tailEnd/>
          </a:ln>
        </p:spPr>
        <p:txBody>
          <a:bodyPr/>
          <a:lstStyle/>
          <a:p>
            <a:fld id="{D980EF91-77CD-42F2-8BA8-66F045757522}"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595313" y="4267200"/>
            <a:ext cx="5602287" cy="2736850"/>
          </a:xfrm>
          <a:noFill/>
        </p:spPr>
        <p:txBody>
          <a:bodyPr wrap="square" numCol="1" anchor="t" anchorCtr="0" compatLnSpc="1">
            <a:prstTxWarp prst="textNoShape">
              <a:avLst/>
            </a:prstTxWarp>
          </a:bodyPr>
          <a:lstStyle/>
          <a:p>
            <a:pPr eaLnBrk="1" hangingPunct="1">
              <a:spcBef>
                <a:spcPct val="0"/>
              </a:spcBef>
            </a:pPr>
            <a:r>
              <a:rPr lang="en-US" b="1" smtClean="0"/>
              <a:t>Click to start animation. Click again to show recap.</a:t>
            </a:r>
          </a:p>
          <a:p>
            <a:pPr eaLnBrk="1" hangingPunct="1">
              <a:spcBef>
                <a:spcPct val="0"/>
              </a:spcBef>
            </a:pPr>
            <a:r>
              <a:rPr lang="en-US" smtClean="0"/>
              <a:t>After a few pairings, the NS (tone) became a CS, and it was able to produce a CR (salivation) by itself. </a:t>
            </a:r>
          </a:p>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EB98CB5E-4705-4E63-A64A-26070ED894D1}"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A251AFB-D387-4A3A-8A44-29898C3BA8F5}" type="slidenum">
              <a:rPr lang="en-US" smtClean="0"/>
              <a:pPr/>
              <a:t>13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b="1" smtClean="0"/>
              <a:t>Preview Question 3: How does a neutral stimulus become a CS, and what are the processes of acquisition, extinction, spontaneous recovery, generalization, and discrimination in classical conditioning?</a:t>
            </a:r>
            <a:endParaRPr lang="en-US" b="1"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DC425EF-D1E0-4A3F-AD38-C9B229A893EF}" type="slidenum">
              <a:rPr lang="en-US" smtClean="0"/>
              <a:pPr/>
              <a:t>14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46084" name="Slide Number Placeholder 3"/>
          <p:cNvSpPr>
            <a:spLocks noGrp="1"/>
          </p:cNvSpPr>
          <p:nvPr>
            <p:ph type="sldNum" sz="quarter" idx="5"/>
          </p:nvPr>
        </p:nvSpPr>
        <p:spPr bwMode="auto">
          <a:noFill/>
          <a:ln>
            <a:miter lim="800000"/>
            <a:headEnd/>
            <a:tailEnd/>
          </a:ln>
        </p:spPr>
        <p:txBody>
          <a:bodyPr/>
          <a:lstStyle/>
          <a:p>
            <a:fld id="{FD542E0B-C6CC-4AA6-82C3-D3ED01EEEC24}"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48132" name="Slide Number Placeholder 3"/>
          <p:cNvSpPr>
            <a:spLocks noGrp="1"/>
          </p:cNvSpPr>
          <p:nvPr>
            <p:ph type="sldNum" sz="quarter" idx="5"/>
          </p:nvPr>
        </p:nvSpPr>
        <p:spPr bwMode="auto">
          <a:noFill/>
          <a:ln>
            <a:miter lim="800000"/>
            <a:headEnd/>
            <a:tailEnd/>
          </a:ln>
        </p:spPr>
        <p:txBody>
          <a:bodyPr/>
          <a:lstStyle/>
          <a:p>
            <a:fld id="{C356D8F7-0310-4B29-8305-0A62528D40B7}"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53959D03-E402-42B8-AD02-38FA4D34B822}" type="slidenum">
              <a:rPr lang="en-US"/>
              <a:pPr/>
              <a:t>17</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n-US" b="1" dirty="0" smtClean="0"/>
              <a:t>Click to reveal text boxes.</a:t>
            </a:r>
          </a:p>
          <a:p>
            <a:pPr eaLnBrk="1" hangingPunct="1">
              <a:spcBef>
                <a:spcPct val="0"/>
              </a:spcBef>
              <a:buFont typeface="Wingdings" pitchFamily="2" charset="2"/>
              <a:buNone/>
            </a:pPr>
            <a:r>
              <a:rPr lang="en-US" dirty="0" smtClean="0"/>
              <a:t>Instructor, some discussion prompts: </a:t>
            </a:r>
          </a:p>
          <a:p>
            <a:pPr eaLnBrk="1" hangingPunct="1">
              <a:spcBef>
                <a:spcPct val="0"/>
              </a:spcBef>
              <a:buFont typeface="Wingdings" pitchFamily="2" charset="2"/>
              <a:buNone/>
            </a:pPr>
            <a:r>
              <a:rPr lang="en-US" dirty="0" smtClean="0"/>
              <a:t>“In the “acquisition graph,” what does “strength” mean?” [Answer: it refers to the strength of the association between NS and US, as measured by the likelihood and intensity of the unconditioned response (drooling) now being triggered by the former neutral (now conditioned) stimulus (the bell). More drooling = more strength. </a:t>
            </a:r>
          </a:p>
          <a:p>
            <a:pPr eaLnBrk="1" hangingPunct="1">
              <a:spcBef>
                <a:spcPct val="0"/>
              </a:spcBef>
              <a:buFont typeface="Wingdings" pitchFamily="2" charset="2"/>
              <a:buNone/>
            </a:pPr>
            <a:r>
              <a:rPr lang="en-US" i="1" u="sng" dirty="0" smtClean="0"/>
              <a:t>Timing issue</a:t>
            </a:r>
            <a:r>
              <a:rPr lang="en-US" dirty="0" smtClean="0"/>
              <a:t>:</a:t>
            </a:r>
            <a:r>
              <a:rPr lang="en-US" b="1" dirty="0" smtClean="0"/>
              <a:t> </a:t>
            </a:r>
            <a:r>
              <a:rPr lang="en-US" dirty="0" smtClean="0"/>
              <a:t>why wouldn’t it work if we rang the bell AFTER presenting the food?...because our bodies/brains are not set up to work that way. Why not?...conditioning allows us to </a:t>
            </a:r>
            <a:r>
              <a:rPr lang="en-US" u="sng" dirty="0" smtClean="0"/>
              <a:t>prepare</a:t>
            </a:r>
            <a:r>
              <a:rPr lang="en-US" dirty="0" smtClean="0"/>
              <a:t> for benefits or threats; a bell </a:t>
            </a:r>
            <a:r>
              <a:rPr lang="en-US" u="sng" dirty="0" smtClean="0"/>
              <a:t>after</a:t>
            </a:r>
            <a:r>
              <a:rPr lang="en-US" dirty="0" smtClean="0"/>
              <a:t> the food wouldn’t predict anything..</a:t>
            </a:r>
          </a:p>
          <a:p>
            <a:pPr eaLnBrk="1" hangingPunct="1">
              <a:spcBef>
                <a:spcPct val="0"/>
              </a:spcBef>
            </a:pPr>
            <a:r>
              <a:rPr lang="en-US" dirty="0" smtClean="0">
                <a:cs typeface="Arial" pitchFamily="34" charset="0"/>
              </a:rPr>
              <a:t>An exception to the half-second rule is food aversion, coming up in a later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B75BC85D-B679-4E24-81B7-9383919EE1BF}"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Instructor: one implication of spontaneous recovery is that a behavior therapist may think that a phobic reaction has been extinguished, by repeatedly presenting the phobic stimulus without anything bad happening. However, after a rest from treatment, the phobic reaction can return. One solution is counterconditioning in order to build a new association. </a:t>
            </a:r>
          </a:p>
        </p:txBody>
      </p:sp>
      <p:sp>
        <p:nvSpPr>
          <p:cNvPr id="54276" name="Slide Number Placeholder 3"/>
          <p:cNvSpPr>
            <a:spLocks noGrp="1"/>
          </p:cNvSpPr>
          <p:nvPr>
            <p:ph type="sldNum" sz="quarter" idx="5"/>
          </p:nvPr>
        </p:nvSpPr>
        <p:spPr bwMode="auto">
          <a:noFill/>
          <a:ln>
            <a:miter lim="800000"/>
            <a:headEnd/>
            <a:tailEnd/>
          </a:ln>
        </p:spPr>
        <p:txBody>
          <a:bodyPr/>
          <a:lstStyle/>
          <a:p>
            <a:fld id="{2FD6FC3D-6197-4EA8-AE08-DBE8EA57E313}"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generalization and then discrimination sequences.</a:t>
            </a:r>
          </a:p>
          <a:p>
            <a:pPr eaLnBrk="1" hangingPunct="1">
              <a:spcBef>
                <a:spcPct val="0"/>
              </a:spcBef>
            </a:pPr>
            <a:r>
              <a:rPr lang="en-US" smtClean="0"/>
              <a:t>There are possible evolutionary values for each of these aspects of conditioning.</a:t>
            </a:r>
          </a:p>
          <a:p>
            <a:pPr eaLnBrk="1" hangingPunct="1">
              <a:spcBef>
                <a:spcPct val="0"/>
              </a:spcBef>
            </a:pPr>
            <a:r>
              <a:rPr lang="en-US" i="1" smtClean="0"/>
              <a:t>Generalization:</a:t>
            </a:r>
            <a:r>
              <a:rPr lang="en-US" b="1" smtClean="0"/>
              <a:t> </a:t>
            </a:r>
            <a:r>
              <a:rPr lang="en-US" smtClean="0"/>
              <a:t>if a leopard roars and then bites you, it might help you survive if you avoid other large cats who roar, and maybe the ones who growl too. </a:t>
            </a:r>
            <a:r>
              <a:rPr lang="en-US" smtClean="0">
                <a:sym typeface="Wingdings" pitchFamily="2" charset="2"/>
              </a:rPr>
              <a:t> </a:t>
            </a:r>
            <a:r>
              <a:rPr lang="en-US" smtClean="0"/>
              <a:t>Abused children have been found to generally fear any angry face.</a:t>
            </a:r>
          </a:p>
          <a:p>
            <a:pPr eaLnBrk="1" hangingPunct="1">
              <a:spcBef>
                <a:spcPct val="0"/>
              </a:spcBef>
            </a:pPr>
            <a:r>
              <a:rPr lang="en-US" smtClean="0"/>
              <a:t>You also can apply your associations to related situations. If you get hurt by a Colt 45, watch out for ALL guns</a:t>
            </a:r>
          </a:p>
          <a:p>
            <a:pPr eaLnBrk="1" hangingPunct="1">
              <a:spcBef>
                <a:spcPct val="0"/>
              </a:spcBef>
            </a:pPr>
            <a:r>
              <a:rPr lang="en-US" i="1" smtClean="0"/>
              <a:t>Discrimination</a:t>
            </a:r>
            <a:r>
              <a:rPr lang="en-US" smtClean="0"/>
              <a:t>: if hearing your mother’s voice comes right before getting fed, it might help you to survive if you recognize and distinguish your mother’s voice from among a group of people. </a:t>
            </a:r>
            <a:r>
              <a:rPr lang="en-US" smtClean="0">
                <a:sym typeface="Wingdings" pitchFamily="2" charset="2"/>
              </a:rPr>
              <a:t> </a:t>
            </a:r>
            <a:r>
              <a:rPr lang="en-US" smtClean="0"/>
              <a:t>Therapy can help anxious people stop having fears triggered by safe stimuli.</a:t>
            </a:r>
          </a:p>
          <a:p>
            <a:pPr eaLnBrk="1" hangingPunct="1">
              <a:spcBef>
                <a:spcPct val="0"/>
              </a:spcBef>
            </a:pPr>
            <a:endParaRPr lang="en-US" smtClean="0"/>
          </a:p>
          <a:p>
            <a:pPr eaLnBrk="1" hangingPunct="1">
              <a:spcBef>
                <a:spcPct val="0"/>
              </a:spcBef>
            </a:pPr>
            <a:r>
              <a:rPr lang="en-US" smtClean="0"/>
              <a:t>You learn to react only when it’s appropriate. For example you fear guns, but not someone pointing a finger at you, and you don’t develop an aversion to ALL food.</a:t>
            </a:r>
          </a:p>
        </p:txBody>
      </p:sp>
      <p:sp>
        <p:nvSpPr>
          <p:cNvPr id="56324" name="Slide Number Placeholder 3"/>
          <p:cNvSpPr>
            <a:spLocks noGrp="1"/>
          </p:cNvSpPr>
          <p:nvPr>
            <p:ph type="sldNum" sz="quarter" idx="5"/>
          </p:nvPr>
        </p:nvSpPr>
        <p:spPr bwMode="auto">
          <a:noFill/>
          <a:ln>
            <a:miter lim="800000"/>
            <a:headEnd/>
            <a:tailEnd/>
          </a:ln>
        </p:spPr>
        <p:txBody>
          <a:bodyPr/>
          <a:lstStyle/>
          <a:p>
            <a:fld id="{2294DD11-1293-4956-8E1F-5F3B98FB68E5}"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FCDD27D-89E2-400B-BB45-8870AE2AB16D}" type="slidenum">
              <a:rPr lang="en-US" smtClean="0"/>
              <a:pPr/>
              <a:t>22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xfrm>
            <a:off x="581025" y="4246563"/>
            <a:ext cx="5573713" cy="1835150"/>
          </a:xfrm>
          <a:noFill/>
        </p:spPr>
        <p:txBody>
          <a:bodyPr wrap="square" numCol="1" anchor="t" anchorCtr="0" compatLnSpc="1">
            <a:prstTxWarp prst="textNoShape">
              <a:avLst/>
            </a:prstTxWarp>
          </a:bodyPr>
          <a:lstStyle/>
          <a:p>
            <a:pPr eaLnBrk="1" hangingPunct="1">
              <a:spcBef>
                <a:spcPct val="0"/>
              </a:spcBef>
            </a:pPr>
            <a:r>
              <a:rPr lang="en-US" b="1" smtClean="0"/>
              <a:t>Click to start animated example (let it play out).</a:t>
            </a:r>
            <a:endParaRPr lang="en-US" smtClean="0"/>
          </a:p>
          <a:p>
            <a:pPr eaLnBrk="1" hangingPunct="1">
              <a:spcBef>
                <a:spcPct val="0"/>
              </a:spcBef>
            </a:pPr>
            <a:r>
              <a:rPr lang="en-US" smtClean="0"/>
              <a:t>Instructor: another example of classical conditioning in which we learn from experience occurs when conditioning helps us associate “BEEEP” with an approaching car. The BEEP sound soon is as alarming as the car. Without this learning, cars might run us over.</a:t>
            </a:r>
          </a:p>
          <a:p>
            <a:pPr eaLnBrk="1" hangingPunct="1">
              <a:spcBef>
                <a:spcPct val="0"/>
              </a:spcBef>
            </a:pPr>
            <a:r>
              <a:rPr lang="en-US" smtClean="0"/>
              <a:t>Another example of classical conditioning: military service personnel who hear a mortar launch sound “thoom” followed by a violent explosion nearby may learn to associate those two stimuli. As a result, at fireworks, even when they know there is no danger, the launch of fireworks sometimes still triggers a “duck and cover” reaction.</a:t>
            </a:r>
          </a:p>
        </p:txBody>
      </p:sp>
      <p:sp>
        <p:nvSpPr>
          <p:cNvPr id="27652" name="Slide Number Placeholder 3"/>
          <p:cNvSpPr>
            <a:spLocks noGrp="1"/>
          </p:cNvSpPr>
          <p:nvPr>
            <p:ph type="sldNum" sz="quarter" idx="5"/>
          </p:nvPr>
        </p:nvSpPr>
        <p:spPr bwMode="auto">
          <a:noFill/>
          <a:ln>
            <a:miter lim="800000"/>
            <a:headEnd/>
            <a:tailEnd/>
          </a:ln>
        </p:spPr>
        <p:txBody>
          <a:bodyPr/>
          <a:lstStyle/>
          <a:p>
            <a:fld id="{95CF64F5-BF12-4836-8234-881962C0A4EB}"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B3CEAE2-BBEE-4A70-94C1-B8C0ED83CB5F}" type="slidenum">
              <a:rPr lang="en-US" smtClean="0"/>
              <a:pPr/>
              <a:t>23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A different application of classical conditioning would include working with phobias; not just creating them, but eliminating them. </a:t>
            </a:r>
          </a:p>
          <a:p>
            <a:pPr marL="0" lvl="1" eaLnBrk="1" hangingPunct="1">
              <a:spcBef>
                <a:spcPct val="0"/>
              </a:spcBef>
            </a:pPr>
            <a:r>
              <a:rPr lang="en-US" smtClean="0"/>
              <a:t>Exposure to a conditioned stimulus (such as a store where panic attacks have occurred) without UR (the panic attack) can extinguish phobias, but to prevent spontaneous recovery, counterconditioning must occur (associating the store with a relaxed state). </a:t>
            </a:r>
          </a:p>
        </p:txBody>
      </p:sp>
      <p:sp>
        <p:nvSpPr>
          <p:cNvPr id="60420" name="Slide Number Placeholder 3"/>
          <p:cNvSpPr>
            <a:spLocks noGrp="1"/>
          </p:cNvSpPr>
          <p:nvPr>
            <p:ph type="sldNum" sz="quarter" idx="5"/>
          </p:nvPr>
        </p:nvSpPr>
        <p:spPr bwMode="auto">
          <a:noFill/>
          <a:ln>
            <a:miter lim="800000"/>
            <a:headEnd/>
            <a:tailEnd/>
          </a:ln>
        </p:spPr>
        <p:txBody>
          <a:bodyPr/>
          <a:lstStyle/>
          <a:p>
            <a:fld id="{E32D7911-44D4-4420-9FA3-B6B5D7E57192}" type="slidenum">
              <a:rPr lang="en-US"/>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xfrm>
            <a:off x="595313" y="4252913"/>
            <a:ext cx="5543550" cy="2133600"/>
          </a:xfrm>
          <a:noFill/>
        </p:spPr>
        <p:txBody>
          <a:bodyPr wrap="square" numCol="1" anchor="t" anchorCtr="0" compatLnSpc="1">
            <a:prstTxWarp prst="textNoShape">
              <a:avLst/>
            </a:prstTxWarp>
          </a:bodyPr>
          <a:lstStyle/>
          <a:p>
            <a:pPr eaLnBrk="1" hangingPunct="1">
              <a:spcBef>
                <a:spcPct val="0"/>
              </a:spcBef>
            </a:pPr>
            <a:r>
              <a:rPr lang="en-US" b="1" smtClean="0"/>
              <a:t>Automatic animation (top half sequence).</a:t>
            </a:r>
          </a:p>
          <a:p>
            <a:pPr eaLnBrk="1" hangingPunct="1">
              <a:spcBef>
                <a:spcPct val="0"/>
              </a:spcBef>
            </a:pPr>
            <a:r>
              <a:rPr lang="en-US" b="1" smtClean="0"/>
              <a:t>Click to reveal bottom half sequence.</a:t>
            </a: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xfrm>
            <a:off x="595313" y="4340225"/>
            <a:ext cx="5619750" cy="1460500"/>
          </a:xfrm>
          <a:noFill/>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xfrm>
            <a:off x="581025" y="4310063"/>
            <a:ext cx="5630863" cy="1533525"/>
          </a:xfrm>
          <a:noFill/>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C4F3D62-45EE-4F66-AA59-18D1E3188075}" type="slidenum">
              <a:rPr lang="en-US" smtClean="0"/>
              <a:pPr/>
              <a:t>28</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D57867C-2913-4D12-A8F4-0E6F70C1A6DA}" type="slidenum">
              <a:rPr lang="en-US" smtClean="0"/>
              <a:pPr/>
              <a:t>29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b="1" smtClean="0">
                <a:cs typeface="Arial" charset="0"/>
              </a:rPr>
              <a:t>Preview Question 5: Do cognitive processes and biological constraints affect classical conditioning?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7675878-8C94-4CBC-9FFF-E827EFC9BD55}" type="slidenum">
              <a:rPr lang="en-US" smtClean="0"/>
              <a:pPr/>
              <a:t>30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9D1073E-2E71-4DFB-AF92-EE51835241E2}" type="slidenum">
              <a:rPr lang="en-US" smtClean="0"/>
              <a:pPr/>
              <a:t>31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F27C632-5CDE-474A-91A2-AC23037E3967}" type="slidenum">
              <a:rPr lang="en-US" smtClean="0"/>
              <a:pPr/>
              <a:t>32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endParaRPr lang="en-US" i="1" smtClean="0"/>
          </a:p>
        </p:txBody>
      </p:sp>
      <p:sp>
        <p:nvSpPr>
          <p:cNvPr id="29700" name="Slide Number Placeholder 3"/>
          <p:cNvSpPr>
            <a:spLocks noGrp="1"/>
          </p:cNvSpPr>
          <p:nvPr>
            <p:ph type="sldNum" sz="quarter" idx="5"/>
          </p:nvPr>
        </p:nvSpPr>
        <p:spPr bwMode="auto">
          <a:noFill/>
          <a:ln>
            <a:miter lim="800000"/>
            <a:headEnd/>
            <a:tailEnd/>
          </a:ln>
        </p:spPr>
        <p:txBody>
          <a:bodyPr/>
          <a:lstStyle/>
          <a:p>
            <a:fld id="{F94437F7-ABAD-4B8E-8E0B-56EAC95A8C66}" type="slidenum">
              <a:rPr lang="en-US"/>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5B6DAD4-0DD7-4CD6-809C-4285F00C7BE9}" type="slidenum">
              <a:rPr lang="en-US" smtClean="0"/>
              <a:pPr/>
              <a:t>33</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A different application of classical conditioning might include working with phobias...not just creating them, but eliminating them. </a:t>
            </a:r>
          </a:p>
          <a:p>
            <a:pPr marL="0" lvl="1" eaLnBrk="1" hangingPunct="1">
              <a:spcBef>
                <a:spcPct val="0"/>
              </a:spcBef>
            </a:pPr>
            <a:r>
              <a:rPr lang="en-US" smtClean="0"/>
              <a:t>Exposure to a conditioned stimulus (such as a store where panic attacks have occurred) without the UR (the panic attack) can extinguish phobias. However, to prevent spontaneous recovery, counterconditioning must occur (associating the store with a relaxed state).</a:t>
            </a:r>
          </a:p>
        </p:txBody>
      </p:sp>
      <p:sp>
        <p:nvSpPr>
          <p:cNvPr id="58372" name="Slide Number Placeholder 3"/>
          <p:cNvSpPr>
            <a:spLocks noGrp="1"/>
          </p:cNvSpPr>
          <p:nvPr>
            <p:ph type="sldNum" sz="quarter" idx="5"/>
          </p:nvPr>
        </p:nvSpPr>
        <p:spPr bwMode="auto">
          <a:noFill/>
          <a:ln>
            <a:miter lim="800000"/>
            <a:headEnd/>
            <a:tailEnd/>
          </a:ln>
        </p:spPr>
        <p:txBody>
          <a:bodyPr/>
          <a:lstStyle/>
          <a:p>
            <a:fld id="{1C4EB4C2-9B2C-4656-BFC7-B4B0253FF29C}" type="slidenum">
              <a:rPr lang="en-US"/>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example.</a:t>
            </a:r>
          </a:p>
          <a:p>
            <a:pPr eaLnBrk="1" hangingPunct="1">
              <a:spcBef>
                <a:spcPct val="0"/>
              </a:spcBef>
            </a:pPr>
            <a:r>
              <a:rPr lang="en-US" smtClean="0"/>
              <a:t>Instructor: the word “strengthened” is used here to refer to making the behavior happen more frequently, more intensely, or in the case of the seals, more accurately and reliably.</a:t>
            </a:r>
          </a:p>
          <a:p>
            <a:pPr eaLnBrk="1" hangingPunct="1">
              <a:spcBef>
                <a:spcPct val="0"/>
              </a:spcBef>
            </a:pPr>
            <a:endParaRPr lang="en-US" i="1" smtClean="0"/>
          </a:p>
        </p:txBody>
      </p:sp>
      <p:sp>
        <p:nvSpPr>
          <p:cNvPr id="68612" name="Slide Number Placeholder 3"/>
          <p:cNvSpPr>
            <a:spLocks noGrp="1"/>
          </p:cNvSpPr>
          <p:nvPr>
            <p:ph type="sldNum" sz="quarter" idx="5"/>
          </p:nvPr>
        </p:nvSpPr>
        <p:spPr bwMode="auto">
          <a:noFill/>
          <a:ln>
            <a:miter lim="800000"/>
            <a:headEnd/>
            <a:tailEnd/>
          </a:ln>
        </p:spPr>
        <p:txBody>
          <a:bodyPr/>
          <a:lstStyle/>
          <a:p>
            <a:fld id="{C84FBD40-B8C4-4119-BA81-61C6F4A8BEBF}" type="slidenum">
              <a:rPr lang="en-US"/>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all bullets.</a:t>
            </a:r>
          </a:p>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6189749F-4117-42C4-B789-DA0D54AED061}" type="slidenum">
              <a:rPr lang="en-US"/>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52212AB-7268-4FE9-A626-FBDDF0CC09F1}" type="slidenum">
              <a:rPr lang="en-US" smtClean="0"/>
              <a:pPr/>
              <a:t>37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t>
            </a:r>
          </a:p>
          <a:p>
            <a:pPr eaLnBrk="1" hangingPunct="1">
              <a:spcBef>
                <a:spcPct val="0"/>
              </a:spcBef>
            </a:pPr>
            <a:r>
              <a:rPr lang="en-US" smtClean="0"/>
              <a:t>B.F. Skinner, unlike John B. Watson, did not go into advertising to use his ideas. Instead, Skinner envisioned societies where desired behaviors were deliberately shaped with reinforcement. Skinner is well known for his books </a:t>
            </a:r>
            <a:r>
              <a:rPr lang="en-US" u="sng" smtClean="0"/>
              <a:t>Walden Two</a:t>
            </a:r>
            <a:r>
              <a:rPr lang="en-US" smtClean="0"/>
              <a:t> (1948) and </a:t>
            </a:r>
            <a:r>
              <a:rPr lang="en-US" u="sng" smtClean="0"/>
              <a:t>Beyond Freedom and Dignity </a:t>
            </a:r>
            <a:r>
              <a:rPr lang="en-US" smtClean="0"/>
              <a:t>(1971).</a:t>
            </a:r>
          </a:p>
        </p:txBody>
      </p:sp>
      <p:sp>
        <p:nvSpPr>
          <p:cNvPr id="72708" name="Slide Number Placeholder 3"/>
          <p:cNvSpPr>
            <a:spLocks noGrp="1"/>
          </p:cNvSpPr>
          <p:nvPr>
            <p:ph type="sldNum" sz="quarter" idx="5"/>
          </p:nvPr>
        </p:nvSpPr>
        <p:spPr bwMode="auto">
          <a:noFill/>
          <a:ln>
            <a:miter lim="800000"/>
            <a:headEnd/>
            <a:tailEnd/>
          </a:ln>
        </p:spPr>
        <p:txBody>
          <a:bodyPr/>
          <a:lstStyle/>
          <a:p>
            <a:fld id="{9784F5A9-F85D-4721-BA2A-F2EBB61F84C1}" type="slidenum">
              <a:rPr lang="en-US"/>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74756" name="Slide Number Placeholder 3"/>
          <p:cNvSpPr>
            <a:spLocks noGrp="1"/>
          </p:cNvSpPr>
          <p:nvPr>
            <p:ph type="sldNum" sz="quarter" idx="5"/>
          </p:nvPr>
        </p:nvSpPr>
        <p:spPr bwMode="auto">
          <a:noFill/>
          <a:ln>
            <a:miter lim="800000"/>
            <a:headEnd/>
            <a:tailEnd/>
          </a:ln>
        </p:spPr>
        <p:txBody>
          <a:bodyPr/>
          <a:lstStyle/>
          <a:p>
            <a:fld id="{CBB9FAB1-5F8E-4E0C-BD8F-5B4FFDBC415F}" type="slidenum">
              <a:rPr lang="en-US"/>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80D797B-719F-4B75-AD84-56D75AC9F100}" type="slidenum">
              <a:rPr lang="en-US" smtClean="0"/>
              <a:pPr/>
              <a:t>40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You can give students a preview of upcoming concepts by pointing out that taking the warm light away from the meerkat could be used as a punishment (a negative punishment, because it’s taking something away). </a:t>
            </a:r>
          </a:p>
        </p:txBody>
      </p:sp>
      <p:sp>
        <p:nvSpPr>
          <p:cNvPr id="76804" name="Slide Number Placeholder 3"/>
          <p:cNvSpPr>
            <a:spLocks noGrp="1"/>
          </p:cNvSpPr>
          <p:nvPr>
            <p:ph type="sldNum" sz="quarter" idx="5"/>
          </p:nvPr>
        </p:nvSpPr>
        <p:spPr bwMode="auto">
          <a:noFill/>
          <a:ln>
            <a:miter lim="800000"/>
            <a:headEnd/>
            <a:tailEnd/>
          </a:ln>
        </p:spPr>
        <p:txBody>
          <a:bodyPr/>
          <a:lstStyle/>
          <a:p>
            <a:fld id="{5C0FCEEC-0B0C-4221-95CD-C042B2550F41}" type="slidenum">
              <a:rPr lang="en-US"/>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3C3E7E8-48F5-46B6-A120-B89AB1104B9E}" type="slidenum">
              <a:rPr lang="en-US" smtClean="0"/>
              <a:pPr/>
              <a:t>42</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b="1" smtClean="0"/>
              <a:t>Preview Question 9: What are the basic types of reinforcers?</a:t>
            </a:r>
            <a:endParaRPr lang="en-US" b="1"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endParaRPr lang="en-US" b="1" smtClean="0"/>
          </a:p>
        </p:txBody>
      </p:sp>
      <p:sp>
        <p:nvSpPr>
          <p:cNvPr id="31748" name="Slide Number Placeholder 3"/>
          <p:cNvSpPr>
            <a:spLocks noGrp="1"/>
          </p:cNvSpPr>
          <p:nvPr>
            <p:ph type="sldNum" sz="quarter" idx="5"/>
          </p:nvPr>
        </p:nvSpPr>
        <p:spPr bwMode="auto">
          <a:noFill/>
          <a:ln>
            <a:miter lim="800000"/>
            <a:headEnd/>
            <a:tailEnd/>
          </a:ln>
        </p:spPr>
        <p:txBody>
          <a:bodyPr/>
          <a:lstStyle/>
          <a:p>
            <a:fld id="{EF452D0A-F368-43B1-AE52-E484A14C77EF}" type="slidenum">
              <a:rPr lang="en-US"/>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8746E87A-1FAA-4ECE-A398-4423F9071191}" type="slidenum">
              <a:rPr lang="en-US"/>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80900" name="Slide Number Placeholder 3"/>
          <p:cNvSpPr>
            <a:spLocks noGrp="1"/>
          </p:cNvSpPr>
          <p:nvPr>
            <p:ph type="sldNum" sz="quarter" idx="5"/>
          </p:nvPr>
        </p:nvSpPr>
        <p:spPr bwMode="auto">
          <a:noFill/>
          <a:ln>
            <a:miter lim="800000"/>
            <a:headEnd/>
            <a:tailEnd/>
          </a:ln>
        </p:spPr>
        <p:txBody>
          <a:bodyPr/>
          <a:lstStyle/>
          <a:p>
            <a:fld id="{40DE1795-8DDA-44ED-A047-4195674DDB52}" type="slidenum">
              <a:rPr lang="en-US"/>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A pigeon given a reward</a:t>
            </a:r>
            <a:r>
              <a:rPr lang="en-US" b="1" smtClean="0"/>
              <a:t> </a:t>
            </a:r>
            <a:r>
              <a:rPr lang="en-US" u="sng" smtClean="0"/>
              <a:t>sometimes </a:t>
            </a:r>
            <a:r>
              <a:rPr lang="en-US" smtClean="0"/>
              <a:t>for pecking a key, later pecked 150,000 times without getting a reward. Trying to think like this pigeon: if the reward sometimes comes even after not showing up for a while, maybe the 150,001</a:t>
            </a:r>
            <a:r>
              <a:rPr lang="en-US" baseline="30000" smtClean="0"/>
              <a:t>st</a:t>
            </a:r>
            <a:r>
              <a:rPr lang="en-US" smtClean="0"/>
              <a:t> time will be the time I get the reward.</a:t>
            </a:r>
          </a:p>
          <a:p>
            <a:pPr eaLnBrk="1" hangingPunct="1">
              <a:spcBef>
                <a:spcPct val="0"/>
              </a:spcBef>
            </a:pPr>
            <a:r>
              <a:rPr lang="en-US" smtClean="0"/>
              <a:t>Perhaps this is why neglected kids hold out hope of parental love and keep trying for it even after years without a response; maybe on some rare occasion, there was an apparently loving moment.</a:t>
            </a:r>
          </a:p>
        </p:txBody>
      </p:sp>
      <p:sp>
        <p:nvSpPr>
          <p:cNvPr id="82948" name="Slide Number Placeholder 3"/>
          <p:cNvSpPr>
            <a:spLocks noGrp="1"/>
          </p:cNvSpPr>
          <p:nvPr>
            <p:ph type="sldNum" sz="quarter" idx="5"/>
          </p:nvPr>
        </p:nvSpPr>
        <p:spPr bwMode="auto">
          <a:noFill/>
          <a:ln>
            <a:miter lim="800000"/>
            <a:headEnd/>
            <a:tailEnd/>
          </a:ln>
        </p:spPr>
        <p:txBody>
          <a:bodyPr/>
          <a:lstStyle/>
          <a:p>
            <a:fld id="{77AFA8F4-3CBB-4AE6-9011-3C58EF0A0D45}" type="slidenum">
              <a:rPr lang="en-US"/>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two text boxes.</a:t>
            </a:r>
          </a:p>
          <a:p>
            <a:pPr eaLnBrk="1" hangingPunct="1">
              <a:spcBef>
                <a:spcPct val="0"/>
              </a:spcBef>
            </a:pPr>
            <a:r>
              <a:rPr lang="en-US" smtClean="0"/>
              <a:t>Examples of each of the above:</a:t>
            </a:r>
          </a:p>
          <a:p>
            <a:pPr eaLnBrk="1" hangingPunct="1">
              <a:spcBef>
                <a:spcPct val="0"/>
              </a:spcBef>
            </a:pPr>
            <a:r>
              <a:rPr lang="en-US" i="1" smtClean="0"/>
              <a:t>Fixed interval schedule--</a:t>
            </a:r>
            <a:r>
              <a:rPr lang="en-US" smtClean="0"/>
              <a:t>paid once a week </a:t>
            </a:r>
          </a:p>
          <a:p>
            <a:pPr eaLnBrk="1" hangingPunct="1">
              <a:spcBef>
                <a:spcPct val="0"/>
              </a:spcBef>
            </a:pPr>
            <a:r>
              <a:rPr lang="en-US" i="1" smtClean="0"/>
              <a:t>Variable interval schedule--</a:t>
            </a:r>
            <a:r>
              <a:rPr lang="en-US" smtClean="0"/>
              <a:t>patted on the back occasionally</a:t>
            </a:r>
            <a:r>
              <a:rPr lang="en-US" b="1" smtClean="0"/>
              <a:t> </a:t>
            </a:r>
            <a:endParaRPr lang="en-US" smtClean="0"/>
          </a:p>
          <a:p>
            <a:pPr eaLnBrk="1" hangingPunct="1">
              <a:spcBef>
                <a:spcPct val="0"/>
              </a:spcBef>
            </a:pPr>
            <a:r>
              <a:rPr lang="en-US" i="1" smtClean="0"/>
              <a:t>Fixed ratio </a:t>
            </a:r>
            <a:r>
              <a:rPr lang="en-US" smtClean="0"/>
              <a:t>schedule--paid for every 10 units of work completed </a:t>
            </a:r>
          </a:p>
          <a:p>
            <a:pPr eaLnBrk="1" hangingPunct="1">
              <a:spcBef>
                <a:spcPct val="0"/>
              </a:spcBef>
            </a:pPr>
            <a:r>
              <a:rPr lang="en-US" i="1" smtClean="0"/>
              <a:t>Variable ratio schedule</a:t>
            </a:r>
            <a:r>
              <a:rPr lang="en-US" smtClean="0"/>
              <a:t>--unpredictably getting a “good job” comment about some unit of work you completed</a:t>
            </a:r>
          </a:p>
        </p:txBody>
      </p:sp>
      <p:sp>
        <p:nvSpPr>
          <p:cNvPr id="84996" name="Slide Number Placeholder 3"/>
          <p:cNvSpPr>
            <a:spLocks noGrp="1"/>
          </p:cNvSpPr>
          <p:nvPr>
            <p:ph type="sldNum" sz="quarter" idx="5"/>
          </p:nvPr>
        </p:nvSpPr>
        <p:spPr bwMode="auto">
          <a:noFill/>
          <a:ln>
            <a:miter lim="800000"/>
            <a:headEnd/>
            <a:tailEnd/>
          </a:ln>
        </p:spPr>
        <p:txBody>
          <a:bodyPr/>
          <a:lstStyle/>
          <a:p>
            <a:fld id="{DDF000A5-9222-48FD-8506-98E1095D5B8A}" type="slidenum">
              <a:rPr lang="en-US"/>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91140" name="Slide Number Placeholder 3"/>
          <p:cNvSpPr>
            <a:spLocks noGrp="1"/>
          </p:cNvSpPr>
          <p:nvPr>
            <p:ph type="sldNum" sz="quarter" idx="5"/>
          </p:nvPr>
        </p:nvSpPr>
        <p:spPr bwMode="auto">
          <a:noFill/>
          <a:ln>
            <a:miter lim="800000"/>
            <a:headEnd/>
            <a:tailEnd/>
          </a:ln>
        </p:spPr>
        <p:txBody>
          <a:bodyPr/>
          <a:lstStyle/>
          <a:p>
            <a:fld id="{C8A53949-36CF-4986-8210-01A546A97D9D}" type="slidenum">
              <a:rPr lang="en-US"/>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i="1" smtClean="0"/>
          </a:p>
          <a:p>
            <a:pPr eaLnBrk="1" hangingPunct="1">
              <a:spcBef>
                <a:spcPct val="0"/>
              </a:spcBef>
            </a:pPr>
            <a:endParaRPr lang="en-US" i="1" smtClean="0"/>
          </a:p>
        </p:txBody>
      </p:sp>
      <p:sp>
        <p:nvSpPr>
          <p:cNvPr id="89092" name="Slide Number Placeholder 3"/>
          <p:cNvSpPr>
            <a:spLocks noGrp="1"/>
          </p:cNvSpPr>
          <p:nvPr>
            <p:ph type="sldNum" sz="quarter" idx="5"/>
          </p:nvPr>
        </p:nvSpPr>
        <p:spPr bwMode="auto">
          <a:noFill/>
          <a:ln>
            <a:miter lim="800000"/>
            <a:headEnd/>
            <a:tailEnd/>
          </a:ln>
        </p:spPr>
        <p:txBody>
          <a:bodyPr/>
          <a:lstStyle/>
          <a:p>
            <a:fld id="{3FB25677-602E-4062-BE8C-5A983073AEFF}" type="slidenum">
              <a:rPr lang="en-US"/>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93188" name="Slide Number Placeholder 3"/>
          <p:cNvSpPr>
            <a:spLocks noGrp="1"/>
          </p:cNvSpPr>
          <p:nvPr>
            <p:ph type="sldNum" sz="quarter" idx="5"/>
          </p:nvPr>
        </p:nvSpPr>
        <p:spPr bwMode="auto">
          <a:noFill/>
          <a:ln>
            <a:miter lim="800000"/>
            <a:headEnd/>
            <a:tailEnd/>
          </a:ln>
        </p:spPr>
        <p:txBody>
          <a:bodyPr/>
          <a:lstStyle/>
          <a:p>
            <a:fld id="{99F66714-E49C-4C01-BE57-25534C270094}" type="slidenum">
              <a:rPr lang="en-US"/>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9094BE6-C647-4BC3-9B3A-CC4B8C00A49F}" type="slidenum">
              <a:rPr lang="en-US" smtClean="0"/>
              <a:pPr/>
              <a:t>52</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b="1" smtClean="0"/>
              <a:t>Preview Question 11: How does punishment affect behavior?</a:t>
            </a:r>
            <a:endParaRPr lang="en-US" b="1"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t>
            </a:r>
          </a:p>
          <a:p>
            <a:pPr eaLnBrk="1" hangingPunct="1">
              <a:spcBef>
                <a:spcPct val="0"/>
              </a:spcBef>
            </a:pPr>
            <a:r>
              <a:rPr lang="en-US" smtClean="0"/>
              <a:t>Instructor: an overall answer to the question in the slide title might be that punishment works best when it approximates the way we naturally encounter immediate consequences (less well when the only consequence we encounter is a distant, delayed, possible threat).   	</a:t>
            </a:r>
          </a:p>
          <a:p>
            <a:pPr eaLnBrk="1" hangingPunct="1">
              <a:spcBef>
                <a:spcPct val="0"/>
              </a:spcBef>
            </a:pPr>
            <a:r>
              <a:rPr lang="en-US" smtClean="0"/>
              <a:t>You can ask students, testing both their reading and their thinking: “Does the final sentence suggest any changes to our criminal justice system?” The text reviews an example of how drunk driving was reduced not by harsh sentencing, but by better patrolling (more </a:t>
            </a:r>
            <a:r>
              <a:rPr lang="en-US" u="sng" smtClean="0"/>
              <a:t>certainty</a:t>
            </a:r>
            <a:r>
              <a:rPr lang="en-US" smtClean="0"/>
              <a:t> of consequences) and by arresting people right away (more </a:t>
            </a:r>
            <a:r>
              <a:rPr lang="en-US" u="sng" smtClean="0"/>
              <a:t>immediate</a:t>
            </a:r>
            <a:r>
              <a:rPr lang="en-US" smtClean="0"/>
              <a:t> consequences). Another study applied this insight to traffic enforcement. Immediate feedback, even signs showing your speed, work better to reduce traffic violations than punishments that were more severe but delayed and inconsistent.</a:t>
            </a:r>
          </a:p>
        </p:txBody>
      </p:sp>
      <p:sp>
        <p:nvSpPr>
          <p:cNvPr id="95236" name="Slide Number Placeholder 3"/>
          <p:cNvSpPr>
            <a:spLocks noGrp="1"/>
          </p:cNvSpPr>
          <p:nvPr>
            <p:ph type="sldNum" sz="quarter" idx="5"/>
          </p:nvPr>
        </p:nvSpPr>
        <p:spPr bwMode="auto">
          <a:noFill/>
          <a:ln>
            <a:miter lim="800000"/>
            <a:headEnd/>
            <a:tailEnd/>
          </a:ln>
        </p:spPr>
        <p:txBody>
          <a:bodyPr/>
          <a:lstStyle/>
          <a:p>
            <a:fld id="{FF61128D-E0D1-4A76-B171-E523FEAC2576}" type="slidenum">
              <a:rPr lang="en-US"/>
              <a:pPr/>
              <a:t>53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t>
            </a:r>
          </a:p>
          <a:p>
            <a:pPr eaLnBrk="1" hangingPunct="1">
              <a:spcBef>
                <a:spcPct val="0"/>
              </a:spcBef>
            </a:pPr>
            <a:r>
              <a:rPr lang="en-US" smtClean="0"/>
              <a:t>Instructor: you can point out to students that these points, especially the first three, are not reasons why physical punishment is morally wrong. Instead, they are reasons why physical punishment doesn’t work well as an operant conditioning technique. The fourth/last point is also an example of ineffectiveness</a:t>
            </a:r>
            <a:r>
              <a:rPr lang="en-US" b="1" smtClean="0"/>
              <a:t> </a:t>
            </a:r>
            <a:r>
              <a:rPr lang="en-US" u="sng" smtClean="0"/>
              <a:t>if </a:t>
            </a:r>
            <a:r>
              <a:rPr lang="en-US" smtClean="0"/>
              <a:t>(presumably) the parent is trying to teach prosocial behavior.</a:t>
            </a:r>
          </a:p>
        </p:txBody>
      </p:sp>
      <p:sp>
        <p:nvSpPr>
          <p:cNvPr id="97284" name="Slide Number Placeholder 3"/>
          <p:cNvSpPr>
            <a:spLocks noGrp="1"/>
          </p:cNvSpPr>
          <p:nvPr>
            <p:ph type="sldNum" sz="quarter" idx="5"/>
          </p:nvPr>
        </p:nvSpPr>
        <p:spPr bwMode="auto">
          <a:noFill/>
          <a:ln>
            <a:miter lim="800000"/>
            <a:headEnd/>
            <a:tailEnd/>
          </a:ln>
        </p:spPr>
        <p:txBody>
          <a:bodyPr/>
          <a:lstStyle/>
          <a:p>
            <a:fld id="{D32E3C3A-24CD-4DE6-91E0-CF769C02E948}" type="slidenum">
              <a:rPr lang="en-US"/>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33796" name="Slide Number Placeholder 3"/>
          <p:cNvSpPr>
            <a:spLocks noGrp="1"/>
          </p:cNvSpPr>
          <p:nvPr>
            <p:ph type="sldNum" sz="quarter" idx="5"/>
          </p:nvPr>
        </p:nvSpPr>
        <p:spPr bwMode="auto">
          <a:noFill/>
          <a:ln>
            <a:miter lim="800000"/>
            <a:headEnd/>
            <a:tailEnd/>
          </a:ln>
        </p:spPr>
        <p:txBody>
          <a:bodyPr/>
          <a:lstStyle/>
          <a:p>
            <a:fld id="{9608F5C6-B7A0-4931-B6C0-6F4041368545}" type="slidenum">
              <a:rPr lang="en-US"/>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Let the automatic animation play out.</a:t>
            </a:r>
          </a:p>
          <a:p>
            <a:pPr eaLnBrk="1" hangingPunct="1">
              <a:spcBef>
                <a:spcPct val="0"/>
              </a:spcBef>
            </a:pPr>
            <a:endParaRPr lang="en-US" b="1" smtClean="0"/>
          </a:p>
        </p:txBody>
      </p:sp>
      <p:sp>
        <p:nvSpPr>
          <p:cNvPr id="99332" name="Slide Number Placeholder 3"/>
          <p:cNvSpPr>
            <a:spLocks noGrp="1"/>
          </p:cNvSpPr>
          <p:nvPr>
            <p:ph type="sldNum" sz="quarter" idx="5"/>
          </p:nvPr>
        </p:nvSpPr>
        <p:spPr bwMode="auto">
          <a:noFill/>
          <a:ln>
            <a:miter lim="800000"/>
            <a:headEnd/>
            <a:tailEnd/>
          </a:ln>
        </p:spPr>
        <p:txBody>
          <a:bodyPr/>
          <a:lstStyle/>
          <a:p>
            <a:fld id="{1722F03B-2D5C-43B5-9B4B-8466835316D2}" type="slidenum">
              <a:rPr lang="en-US"/>
              <a:pPr/>
              <a:t>55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lesson.</a:t>
            </a:r>
          </a:p>
          <a:p>
            <a:pPr eaLnBrk="1" hangingPunct="1">
              <a:spcBef>
                <a:spcPct val="0"/>
              </a:spcBef>
            </a:pPr>
            <a:r>
              <a:rPr lang="en-US" smtClean="0"/>
              <a:t>Instructor: see if students can think of examples of lessons their parents tried to teach them that were in the form of “Don’t…” Then see if the students can restate the lesson in a form of what they SHOULD do. For example, “don’t run across the street without looking” might become “look both ways before you cross the street.”</a:t>
            </a:r>
          </a:p>
          <a:p>
            <a:pPr eaLnBrk="1" hangingPunct="1">
              <a:spcBef>
                <a:spcPct val="0"/>
              </a:spcBef>
            </a:pPr>
            <a:endParaRPr lang="en-US" b="1" smtClean="0"/>
          </a:p>
        </p:txBody>
      </p:sp>
      <p:sp>
        <p:nvSpPr>
          <p:cNvPr id="101380" name="Slide Number Placeholder 3"/>
          <p:cNvSpPr>
            <a:spLocks noGrp="1"/>
          </p:cNvSpPr>
          <p:nvPr>
            <p:ph type="sldNum" sz="quarter" idx="5"/>
          </p:nvPr>
        </p:nvSpPr>
        <p:spPr bwMode="auto">
          <a:noFill/>
          <a:ln>
            <a:miter lim="800000"/>
            <a:headEnd/>
            <a:tailEnd/>
          </a:ln>
        </p:spPr>
        <p:txBody>
          <a:bodyPr/>
          <a:lstStyle/>
          <a:p>
            <a:fld id="{E3CE59AB-5BA6-4C5D-B107-EF9C6CF1F102}" type="slidenum">
              <a:rPr lang="en-US"/>
              <a:pPr/>
              <a:t>56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03428" name="Slide Number Placeholder 3"/>
          <p:cNvSpPr>
            <a:spLocks noGrp="1"/>
          </p:cNvSpPr>
          <p:nvPr>
            <p:ph type="sldNum" sz="quarter" idx="5"/>
          </p:nvPr>
        </p:nvSpPr>
        <p:spPr bwMode="auto">
          <a:noFill/>
          <a:ln>
            <a:miter lim="800000"/>
            <a:headEnd/>
            <a:tailEnd/>
          </a:ln>
        </p:spPr>
        <p:txBody>
          <a:bodyPr/>
          <a:lstStyle/>
          <a:p>
            <a:fld id="{EDD8E424-483D-4C49-8095-5A92C72FFB60}" type="slidenum">
              <a:rPr lang="en-US"/>
              <a:pPr/>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a:lstStyle/>
          <a:p>
            <a:fld id="{4A6207C1-B0AF-4740-BB81-8F0D09BDFDE2}" type="slidenum">
              <a:rPr lang="en-US"/>
              <a:pPr/>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Instructor: there is only one self-improvement strategy rather than the four in the text, because the second one (monitoring) has less to do with operant conditioning, and recent research has shown the first one (announcing your goals to friends) has shown to be incorrect. I combined the third and fourth points.</a:t>
            </a:r>
          </a:p>
          <a:p>
            <a:pPr eaLnBrk="1" hangingPunct="1">
              <a:spcBef>
                <a:spcPct val="0"/>
              </a:spcBef>
            </a:pPr>
            <a:r>
              <a:rPr lang="en-US" smtClean="0"/>
              <a:t>[Announcing goals apparently creates a false sense of accomplishment that reduces motivation. This is called the substitution effect or the Gollwitzer effect (after psychologist Peter Gollwitzer). I let the author know about this.]</a:t>
            </a:r>
            <a:r>
              <a:rPr lang="en-US" i="1" smtClean="0"/>
              <a:t> </a:t>
            </a: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a:lstStyle/>
          <a:p>
            <a:fld id="{49FA21C8-B6F2-422E-B5FF-DA387D639F2F}" type="slidenum">
              <a:rPr lang="en-US"/>
              <a:pPr/>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09572" name="Slide Number Placeholder 3"/>
          <p:cNvSpPr>
            <a:spLocks noGrp="1"/>
          </p:cNvSpPr>
          <p:nvPr>
            <p:ph type="sldNum" sz="quarter" idx="5"/>
          </p:nvPr>
        </p:nvSpPr>
        <p:spPr bwMode="auto">
          <a:noFill/>
          <a:ln>
            <a:miter lim="800000"/>
            <a:headEnd/>
            <a:tailEnd/>
          </a:ln>
        </p:spPr>
        <p:txBody>
          <a:bodyPr/>
          <a:lstStyle/>
          <a:p>
            <a:fld id="{2BAE58DB-0B0E-4CFF-B0C3-AB3E19AD1FAE}" type="slidenum">
              <a:rPr lang="en-US"/>
              <a:pPr/>
              <a:t>60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all bullets.</a:t>
            </a:r>
          </a:p>
          <a:p>
            <a:pPr eaLnBrk="1" hangingPunct="1">
              <a:spcBef>
                <a:spcPct val="0"/>
              </a:spcBef>
            </a:pPr>
            <a:r>
              <a:rPr lang="en-US" smtClean="0"/>
              <a:t>Psychotherapy relies on these cognitive processes. When dealing with panic disorder with agoraphobia, a client may not even agree to exposure therapy until they cognitively accept that a panic attack in a store did not mean that there was an actual danger in the store, even though they now have a conditioned fear of the store. This insight can begin to break the association between the store and danger; exposure therapy then finishes the job.</a:t>
            </a:r>
          </a:p>
        </p:txBody>
      </p:sp>
      <p:sp>
        <p:nvSpPr>
          <p:cNvPr id="111620" name="Slide Number Placeholder 3"/>
          <p:cNvSpPr>
            <a:spLocks noGrp="1"/>
          </p:cNvSpPr>
          <p:nvPr>
            <p:ph type="sldNum" sz="quarter" idx="5"/>
          </p:nvPr>
        </p:nvSpPr>
        <p:spPr bwMode="auto">
          <a:noFill/>
          <a:ln>
            <a:miter lim="800000"/>
            <a:headEnd/>
            <a:tailEnd/>
          </a:ln>
        </p:spPr>
        <p:txBody>
          <a:bodyPr/>
          <a:lstStyle/>
          <a:p>
            <a:fld id="{36FC7B61-7B57-40ED-9C9B-0DF223017F0D}" type="slidenum">
              <a:rPr lang="en-US"/>
              <a:pPr/>
              <a:t>61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6477286-5DFC-49BC-803D-34112F09BEBD}" type="slidenum">
              <a:rPr lang="en-US" smtClean="0"/>
              <a:pPr/>
              <a:t>62</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Answer to the question on the slide: the person </a:t>
            </a:r>
            <a:r>
              <a:rPr lang="en-US" i="1" smtClean="0"/>
              <a:t>might</a:t>
            </a:r>
            <a:r>
              <a:rPr lang="en-US" smtClean="0"/>
              <a:t> lose intrinsic motivation, and </a:t>
            </a:r>
            <a:r>
              <a:rPr lang="en-US" i="1" smtClean="0"/>
              <a:t>might</a:t>
            </a:r>
            <a:r>
              <a:rPr lang="en-US" smtClean="0"/>
              <a:t> not reliably do the behavior well. </a:t>
            </a:r>
          </a:p>
        </p:txBody>
      </p:sp>
      <p:sp>
        <p:nvSpPr>
          <p:cNvPr id="113668" name="Slide Number Placeholder 3"/>
          <p:cNvSpPr>
            <a:spLocks noGrp="1"/>
          </p:cNvSpPr>
          <p:nvPr>
            <p:ph type="sldNum" sz="quarter" idx="5"/>
          </p:nvPr>
        </p:nvSpPr>
        <p:spPr bwMode="auto">
          <a:noFill/>
          <a:ln>
            <a:miter lim="800000"/>
            <a:headEnd/>
            <a:tailEnd/>
          </a:ln>
        </p:spPr>
        <p:txBody>
          <a:bodyPr/>
          <a:lstStyle/>
          <a:p>
            <a:fld id="{A5BE508C-9CBD-46F4-84C3-F289436560B7}" type="slidenum">
              <a:rPr lang="en-US"/>
              <a:pPr/>
              <a:t>63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15716" name="Slide Number Placeholder 3"/>
          <p:cNvSpPr>
            <a:spLocks noGrp="1"/>
          </p:cNvSpPr>
          <p:nvPr>
            <p:ph type="sldNum" sz="quarter" idx="5"/>
          </p:nvPr>
        </p:nvSpPr>
        <p:spPr bwMode="auto">
          <a:noFill/>
          <a:ln>
            <a:miter lim="800000"/>
            <a:headEnd/>
            <a:tailEnd/>
          </a:ln>
        </p:spPr>
        <p:txBody>
          <a:bodyPr/>
          <a:lstStyle/>
          <a:p>
            <a:fld id="{91756FEC-413F-4855-AC59-2CE8B30F44F4}" type="slidenum">
              <a:rPr lang="en-US"/>
              <a:pPr/>
              <a:t>64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Instructor, you can add verbally: </a:t>
            </a:r>
          </a:p>
          <a:p>
            <a:pPr eaLnBrk="1" hangingPunct="1">
              <a:spcBef>
                <a:spcPct val="0"/>
              </a:spcBef>
            </a:pPr>
            <a:r>
              <a:rPr lang="en-US" smtClean="0"/>
              <a:t>“The dog had learned that these stimuli predicted the arrival food. These neutral stimuli had become </a:t>
            </a:r>
            <a:r>
              <a:rPr lang="en-US" i="1" u="sng" smtClean="0"/>
              <a:t>conditioned stimuli</a:t>
            </a:r>
            <a:r>
              <a:rPr lang="en-US" smtClean="0"/>
              <a:t>.” </a:t>
            </a:r>
          </a:p>
          <a:p>
            <a:pPr eaLnBrk="1" hangingPunct="1">
              <a:spcBef>
                <a:spcPct val="0"/>
              </a:spcBef>
            </a:pPr>
            <a:r>
              <a:rPr lang="en-US" smtClean="0"/>
              <a:t>Ivan Pavlov then performed controlled experiments yielding much of the knowledge about conditioning still used today.</a:t>
            </a:r>
          </a:p>
        </p:txBody>
      </p:sp>
      <p:sp>
        <p:nvSpPr>
          <p:cNvPr id="35844" name="Slide Number Placeholder 3"/>
          <p:cNvSpPr>
            <a:spLocks noGrp="1"/>
          </p:cNvSpPr>
          <p:nvPr>
            <p:ph type="sldNum" sz="quarter" idx="5"/>
          </p:nvPr>
        </p:nvSpPr>
        <p:spPr bwMode="auto">
          <a:noFill/>
          <a:ln>
            <a:miter lim="800000"/>
            <a:headEnd/>
            <a:tailEnd/>
          </a:ln>
        </p:spPr>
        <p:txBody>
          <a:bodyPr/>
          <a:lstStyle/>
          <a:p>
            <a:fld id="{16BB94A7-85F4-4E74-8827-1C16CF2A119E}" type="slidenum">
              <a:rPr lang="en-US"/>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start animation of pictures from left to right.</a:t>
            </a:r>
          </a:p>
          <a:p>
            <a:pPr eaLnBrk="1" hangingPunct="1">
              <a:spcBef>
                <a:spcPct val="0"/>
              </a:spcBef>
            </a:pPr>
            <a:r>
              <a:rPr lang="en-US" smtClean="0"/>
              <a:t>Instructor: point out to students that in each of the three pairs of pictures, the child is doing a behavior shown by the adult above. Maybe that’s selective editing and a coincidence…but the kids echoed the adult’s words also.</a:t>
            </a:r>
          </a:p>
          <a:p>
            <a:pPr eaLnBrk="1" hangingPunct="1">
              <a:spcBef>
                <a:spcPct val="0"/>
              </a:spcBef>
            </a:pPr>
            <a:r>
              <a:rPr lang="en-US" smtClean="0"/>
              <a:t>Students might consider a critical thinking question that some have asked in recent years: were the children really acting out aggression, or just bored? Actually, it doesn’t matter; the adults were not narrating anger, just narrating their actions. Even if the motivation is boredom, the kids were still imitating the adults’ behaviors. </a:t>
            </a:r>
            <a:endParaRPr lang="en-US" i="1" smtClean="0"/>
          </a:p>
        </p:txBody>
      </p:sp>
      <p:sp>
        <p:nvSpPr>
          <p:cNvPr id="117764" name="Slide Number Placeholder 3"/>
          <p:cNvSpPr>
            <a:spLocks noGrp="1"/>
          </p:cNvSpPr>
          <p:nvPr>
            <p:ph type="sldNum" sz="quarter" idx="5"/>
          </p:nvPr>
        </p:nvSpPr>
        <p:spPr bwMode="auto">
          <a:noFill/>
          <a:ln>
            <a:miter lim="800000"/>
            <a:headEnd/>
            <a:tailEnd/>
          </a:ln>
        </p:spPr>
        <p:txBody>
          <a:bodyPr/>
          <a:lstStyle/>
          <a:p>
            <a:fld id="{4A25E60A-489E-4FA1-98D7-7EF91F7372CB}" type="slidenum">
              <a:rPr lang="en-US"/>
              <a:pPr/>
              <a:t>65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Instructor: in this image, the brain of the person empathizing/mirroring the feelings of another are firing in some of the same areas as the person experiencing pain. Notice that the areas are more closely related to the emotional anguish than the physical sensations (the sensory strip is not firing in the empathizer). </a:t>
            </a:r>
          </a:p>
          <a:p>
            <a:pPr eaLnBrk="1" hangingPunct="1">
              <a:spcBef>
                <a:spcPct val="0"/>
              </a:spcBef>
            </a:pPr>
            <a:r>
              <a:rPr lang="en-US" smtClean="0"/>
              <a:t>This mirroring can be involuntary, leading to the emotional “contagion” of moods and attitudes spreading from one person to another.</a:t>
            </a:r>
          </a:p>
        </p:txBody>
      </p:sp>
      <p:sp>
        <p:nvSpPr>
          <p:cNvPr id="119812" name="Slide Number Placeholder 3"/>
          <p:cNvSpPr>
            <a:spLocks noGrp="1"/>
          </p:cNvSpPr>
          <p:nvPr>
            <p:ph type="sldNum" sz="quarter" idx="5"/>
          </p:nvPr>
        </p:nvSpPr>
        <p:spPr bwMode="auto">
          <a:noFill/>
          <a:ln>
            <a:miter lim="800000"/>
            <a:headEnd/>
            <a:tailEnd/>
          </a:ln>
        </p:spPr>
        <p:txBody>
          <a:bodyPr/>
          <a:lstStyle/>
          <a:p>
            <a:fld id="{5555C6B3-6274-4E9F-B9BF-5EF2C715F116}" type="slidenum">
              <a:rPr lang="en-US"/>
              <a:pPr/>
              <a:t>66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Instructor: perhaps you can nudge students to speculate why humans are more likely to have such a strong biological tendency to spontaneously have mirror neurons fire, and to have contagious emotions and behaviors.</a:t>
            </a:r>
          </a:p>
          <a:p>
            <a:pPr eaLnBrk="1" hangingPunct="1">
              <a:spcBef>
                <a:spcPct val="0"/>
              </a:spcBef>
            </a:pPr>
            <a:r>
              <a:rPr lang="en-US" smtClean="0"/>
              <a:t>One clue might be by seeing what is lost for children with autism who do not experience contagious yawning or have mirror neurons fire when seeing others experience actions and feelings. These children miss out on cognitive practice/observational learning of social skills, and have difficulty making social-emotional connections with others. They are able to </a:t>
            </a:r>
            <a:r>
              <a:rPr lang="en-US" u="sng" smtClean="0"/>
              <a:t>feel</a:t>
            </a:r>
            <a:r>
              <a:rPr lang="en-US" smtClean="0"/>
              <a:t> such a connection, typically with family and partners, but have more difficulty </a:t>
            </a:r>
            <a:r>
              <a:rPr lang="en-US" u="sng" smtClean="0"/>
              <a:t>establishing</a:t>
            </a:r>
            <a:r>
              <a:rPr lang="en-US" smtClean="0"/>
              <a:t> such connections without the quick “ESP” of neuronal mirroring.</a:t>
            </a:r>
            <a:endParaRPr lang="en-US" i="1" smtClean="0"/>
          </a:p>
        </p:txBody>
      </p:sp>
      <p:sp>
        <p:nvSpPr>
          <p:cNvPr id="121860" name="Slide Number Placeholder 3"/>
          <p:cNvSpPr>
            <a:spLocks noGrp="1"/>
          </p:cNvSpPr>
          <p:nvPr>
            <p:ph type="sldNum" sz="quarter" idx="5"/>
          </p:nvPr>
        </p:nvSpPr>
        <p:spPr bwMode="auto">
          <a:noFill/>
          <a:ln>
            <a:miter lim="800000"/>
            <a:headEnd/>
            <a:tailEnd/>
          </a:ln>
        </p:spPr>
        <p:txBody>
          <a:bodyPr/>
          <a:lstStyle/>
          <a:p>
            <a:fld id="{684AA6DC-CC91-48C1-911E-4E3EA830A739}" type="slidenum">
              <a:rPr lang="en-US"/>
              <a:pPr/>
              <a:t>67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23908" name="Slide Number Placeholder 3"/>
          <p:cNvSpPr>
            <a:spLocks noGrp="1"/>
          </p:cNvSpPr>
          <p:nvPr>
            <p:ph type="sldNum" sz="quarter" idx="5"/>
          </p:nvPr>
        </p:nvSpPr>
        <p:spPr bwMode="auto">
          <a:noFill/>
          <a:ln>
            <a:miter lim="800000"/>
            <a:headEnd/>
            <a:tailEnd/>
          </a:ln>
        </p:spPr>
        <p:txBody>
          <a:bodyPr/>
          <a:lstStyle/>
          <a:p>
            <a:fld id="{0F47D39C-C164-4421-BA90-48FBA88F3464}" type="slidenum">
              <a:rPr lang="en-US"/>
              <a:pPr/>
              <a:t>68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25956" name="Slide Number Placeholder 3"/>
          <p:cNvSpPr>
            <a:spLocks noGrp="1"/>
          </p:cNvSpPr>
          <p:nvPr>
            <p:ph type="sldNum" sz="quarter" idx="5"/>
          </p:nvPr>
        </p:nvSpPr>
        <p:spPr bwMode="auto">
          <a:noFill/>
          <a:ln>
            <a:miter lim="800000"/>
            <a:headEnd/>
            <a:tailEnd/>
          </a:ln>
        </p:spPr>
        <p:txBody>
          <a:bodyPr/>
          <a:lstStyle/>
          <a:p>
            <a:fld id="{10D9CB83-B2FD-4508-AAEB-3E861EA19FF5}" type="slidenum">
              <a:rPr lang="en-US"/>
              <a:pPr/>
              <a:t>69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28004" name="Slide Number Placeholder 3"/>
          <p:cNvSpPr>
            <a:spLocks noGrp="1"/>
          </p:cNvSpPr>
          <p:nvPr>
            <p:ph type="sldNum" sz="quarter" idx="5"/>
          </p:nvPr>
        </p:nvSpPr>
        <p:spPr bwMode="auto">
          <a:noFill/>
          <a:ln>
            <a:miter lim="800000"/>
            <a:headEnd/>
            <a:tailEnd/>
          </a:ln>
        </p:spPr>
        <p:txBody>
          <a:bodyPr/>
          <a:lstStyle/>
          <a:p>
            <a:fld id="{2E306A46-EDD7-4AD0-97BB-2A82826A00BE}" type="slidenum">
              <a:rPr lang="en-US"/>
              <a:pPr/>
              <a:t>70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bottom bar.</a:t>
            </a:r>
          </a:p>
        </p:txBody>
      </p:sp>
      <p:sp>
        <p:nvSpPr>
          <p:cNvPr id="130052" name="Slide Number Placeholder 3"/>
          <p:cNvSpPr>
            <a:spLocks noGrp="1"/>
          </p:cNvSpPr>
          <p:nvPr>
            <p:ph type="sldNum" sz="quarter" idx="5"/>
          </p:nvPr>
        </p:nvSpPr>
        <p:spPr bwMode="auto">
          <a:noFill/>
          <a:ln>
            <a:miter lim="800000"/>
            <a:headEnd/>
            <a:tailEnd/>
          </a:ln>
        </p:spPr>
        <p:txBody>
          <a:bodyPr/>
          <a:lstStyle/>
          <a:p>
            <a:fld id="{28C203E0-CD92-45C7-AA74-006C1B41A935}" type="slidenum">
              <a:rPr lang="en-US"/>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xfrm>
            <a:off x="609600" y="4340225"/>
            <a:ext cx="5559425" cy="2089150"/>
          </a:xfrm>
          <a:noFill/>
        </p:spPr>
        <p:txBody>
          <a:bodyPr wrap="square" numCol="1" anchor="t" anchorCtr="0" compatLnSpc="1">
            <a:prstTxWarp prst="textNoShape">
              <a:avLst/>
            </a:prstTxWarp>
          </a:bodyPr>
          <a:lstStyle/>
          <a:p>
            <a:pPr eaLnBrk="1" hangingPunct="1">
              <a:spcBef>
                <a:spcPct val="0"/>
              </a:spcBef>
            </a:pPr>
            <a:r>
              <a:rPr lang="en-US" b="1" smtClean="0"/>
              <a:t>Click to start animation.</a:t>
            </a:r>
          </a:p>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5CD532FD-20F7-4231-888E-1B2F2661BD6C}"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xfrm>
            <a:off x="581025" y="4224338"/>
            <a:ext cx="5573713" cy="3490912"/>
          </a:xfrm>
          <a:noFill/>
        </p:spPr>
        <p:txBody>
          <a:bodyPr wrap="square" numCol="1" anchor="t" anchorCtr="0" compatLnSpc="1">
            <a:prstTxWarp prst="textNoShape">
              <a:avLst/>
            </a:prstTxWarp>
          </a:bodyPr>
          <a:lstStyle/>
          <a:p>
            <a:pPr eaLnBrk="1" hangingPunct="1">
              <a:spcBef>
                <a:spcPct val="0"/>
              </a:spcBef>
            </a:pPr>
            <a:r>
              <a:rPr lang="en-US" b="1" smtClean="0"/>
              <a:t>Click to start animation.</a:t>
            </a:r>
          </a:p>
          <a:p>
            <a:pPr eaLnBrk="1" hangingPunct="1">
              <a:spcBef>
                <a:spcPct val="0"/>
              </a:spcBef>
            </a:pPr>
            <a:r>
              <a:rPr lang="en-US" smtClean="0"/>
              <a:t>Ivan Pavlov’s dogs exhibited salivation (UR) in response to food (US). </a:t>
            </a:r>
          </a:p>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19DDF8D2-A636-4F9D-AB50-F7814E260786}"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xfrm>
            <a:off x="581025" y="4354513"/>
            <a:ext cx="5588000" cy="3360737"/>
          </a:xfrm>
          <a:noFill/>
        </p:spPr>
        <p:txBody>
          <a:bodyPr wrap="square" numCol="1" anchor="t" anchorCtr="0" compatLnSpc="1">
            <a:prstTxWarp prst="textNoShape">
              <a:avLst/>
            </a:prstTxWarp>
          </a:bodyPr>
          <a:lstStyle/>
          <a:p>
            <a:pPr eaLnBrk="1" hangingPunct="1">
              <a:spcBef>
                <a:spcPct val="0"/>
              </a:spcBef>
            </a:pPr>
            <a:r>
              <a:rPr lang="en-US" b="1" smtClean="0"/>
              <a:t>Click to start animation.</a:t>
            </a:r>
          </a:p>
          <a:p>
            <a:pPr eaLnBrk="1" hangingPunct="1">
              <a:spcBef>
                <a:spcPct val="0"/>
              </a:spcBef>
            </a:pPr>
            <a:r>
              <a:rPr lang="en-US" smtClean="0"/>
              <a:t>Ivan Pavlov then presented a tone (NS) just before presenting the food (US). </a:t>
            </a:r>
          </a:p>
          <a:p>
            <a:pPr eaLnBrk="1" hangingPunct="1">
              <a:spcBef>
                <a:spcPct val="0"/>
              </a:spcBef>
            </a:pPr>
            <a:r>
              <a:rPr lang="en-US" smtClean="0"/>
              <a:t>APA Learning Goal 1: Knowledge Base of Psychology</a:t>
            </a:r>
          </a:p>
        </p:txBody>
      </p:sp>
      <p:sp>
        <p:nvSpPr>
          <p:cNvPr id="41988" name="Slide Number Placeholder 3"/>
          <p:cNvSpPr>
            <a:spLocks noGrp="1"/>
          </p:cNvSpPr>
          <p:nvPr>
            <p:ph type="sldNum" sz="quarter" idx="5"/>
          </p:nvPr>
        </p:nvSpPr>
        <p:spPr bwMode="auto">
          <a:noFill/>
          <a:ln>
            <a:miter lim="800000"/>
            <a:headEnd/>
            <a:tailEnd/>
          </a:ln>
        </p:spPr>
        <p:txBody>
          <a:bodyPr/>
          <a:lstStyle/>
          <a:p>
            <a:fld id="{06B433C1-6E84-45B9-8E40-04AFE71FD8DB}"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6FCB90B-D74E-4832-81B6-5D67D39EC9AE}" type="datetime1">
              <a:rPr lang="en-US"/>
              <a:pPr/>
              <a:t>2/13/15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44319B-8DEE-4B1C-9CB0-567D0FAC774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0C881B-9AD1-442B-8C4B-0F26ECE09D23}" type="datetime1">
              <a:rPr lang="en-US"/>
              <a:pPr/>
              <a:t>2/13/15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C7EA22-162F-4FD3-9BCA-97D05C60B2B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2F69F0-9622-4205-8ED3-2900E5A68D30}" type="datetime1">
              <a:rPr lang="en-US"/>
              <a:pPr/>
              <a:t>2/13/15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90F428-0EFC-48FD-B98C-D30481A229C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Psychology 7e in Modules</a:t>
            </a:r>
          </a:p>
        </p:txBody>
      </p:sp>
      <p:sp>
        <p:nvSpPr>
          <p:cNvPr id="7" name="Rectangle 6"/>
          <p:cNvSpPr>
            <a:spLocks noGrp="1" noChangeArrowheads="1"/>
          </p:cNvSpPr>
          <p:nvPr>
            <p:ph type="sldNum" sz="quarter" idx="12"/>
          </p:nvPr>
        </p:nvSpPr>
        <p:spPr/>
        <p:txBody>
          <a:bodyPr/>
          <a:lstStyle>
            <a:lvl1pPr>
              <a:defRPr/>
            </a:lvl1pPr>
          </a:lstStyle>
          <a:p>
            <a:fld id="{B5673DDA-D6ED-46D1-ADF9-94B9F170932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fld id="{C97C1FA2-DDE0-4D3E-BD7F-38E8CD5C7657}" type="datetime1">
              <a:rPr lang="en-US"/>
              <a:pPr/>
              <a:t>2/13/15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fld id="{F8CF414D-D758-4549-921D-0C70CC1AAB62}" type="slidenum">
              <a:rPr lang="en-US"/>
              <a:pPr/>
              <a:t>‹#›</a:t>
            </a:fld>
            <a:endParaRPr lang="en-US"/>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fld id="{8A79316E-7DB0-4948-A903-9ABAF762B26E}" type="datetime1">
              <a:rPr lang="en-US"/>
              <a:pPr/>
              <a:t>2/13/15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fld id="{82ED6D42-DB10-4000-8E8C-58EAFC28155D}" type="slidenum">
              <a:rPr lang="en-US"/>
              <a:pPr/>
              <a:t>‹#›</a:t>
            </a:fld>
            <a:endParaRPr lang="en-US"/>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fld id="{CA0A1CBD-6285-402D-BDAD-1CE5CE09F268}" type="datetime1">
              <a:rPr lang="en-US"/>
              <a:pPr/>
              <a:t>2/13/15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fld id="{86010BB3-375E-403A-ABAE-7ADB28DEE885}" type="slidenum">
              <a:rPr lang="en-US"/>
              <a:pPr/>
              <a:t>‹#›</a:t>
            </a:fld>
            <a:endParaRPr lang="en-US"/>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fld id="{45E42527-EDE8-4CC2-A7A3-F1B24A64ED61}" type="datetime1">
              <a:rPr lang="en-US"/>
              <a:pPr/>
              <a:t>2/13/15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fld id="{8132D44A-5D29-4FF7-A703-9DFA7AE4DDBE}" type="slidenum">
              <a:rPr lang="en-US"/>
              <a:pPr/>
              <a:t>‹#›</a:t>
            </a:fld>
            <a:endParaRPr lang="en-US"/>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fld id="{621C69C4-2D58-4E28-96EA-FC59985C660B}" type="datetime1">
              <a:rPr lang="en-US"/>
              <a:pPr/>
              <a:t>2/13/15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fld id="{B69CF63F-E022-448B-A410-34E5B7CC3435}" type="slidenum">
              <a:rPr lang="en-US"/>
              <a:pPr/>
              <a:t>‹#›</a:t>
            </a:fld>
            <a:endParaRPr lang="en-US"/>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fld id="{8D81FD37-8461-4B31-B9C5-C880E8A295FA}" type="datetime1">
              <a:rPr lang="en-US"/>
              <a:pPr/>
              <a:t>2/13/15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fld id="{ABDBCEF0-ECFB-4137-BE48-93FA53037D03}" type="slidenum">
              <a:rPr lang="en-US"/>
              <a:pPr/>
              <a:t>‹#›</a:t>
            </a:fld>
            <a:endParaRPr lang="en-US"/>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274638"/>
          </a:xfrm>
        </p:spPr>
        <p:txBody>
          <a:bodyPr/>
          <a:lstStyle>
            <a:lvl1pPr>
              <a:defRPr/>
            </a:lvl1pPr>
          </a:lstStyle>
          <a:p>
            <a:fld id="{CE35050F-3FFF-455A-AA80-CCCADC387D0C}" type="datetime1">
              <a:rPr lang="en-US"/>
              <a:pPr/>
              <a:t>2/13/15</a:t>
            </a:fld>
            <a:endParaRPr lang="en-US"/>
          </a:p>
        </p:txBody>
      </p:sp>
      <p:sp>
        <p:nvSpPr>
          <p:cNvPr id="5" name="Footer Placeholder 4"/>
          <p:cNvSpPr>
            <a:spLocks noGrp="1"/>
          </p:cNvSpPr>
          <p:nvPr>
            <p:ph type="ftr" sz="quarter" idx="11"/>
          </p:nvPr>
        </p:nvSpPr>
        <p:spPr>
          <a:xfrm>
            <a:off x="2640013" y="6477000"/>
            <a:ext cx="5508625" cy="274638"/>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p:spPr>
        <p:txBody>
          <a:bodyPr/>
          <a:lstStyle>
            <a:lvl1pPr>
              <a:defRPr/>
            </a:lvl1pPr>
          </a:lstStyle>
          <a:p>
            <a:fld id="{F50D4325-31AF-4F0C-B1E8-7DEF3B0F8749}" type="slidenum">
              <a:rPr lang="en-US"/>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D80198-C840-42E9-AE17-FF28A6417B55}" type="datetime1">
              <a:rPr lang="en-US"/>
              <a:pPr/>
              <a:t>2/13/15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B3F88F-04B8-40AD-8CFC-5CA0106AC38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03CD6E4-00A1-4B5D-8104-987E29D03B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0B20E81-3BCB-4A95-915A-D17594EBF668}" type="datetime1">
              <a:rPr lang="en-US"/>
              <a:pPr/>
              <a:t>2/13/15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893545-0D9A-4238-BB14-21A951CA349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F5F7DF1-B898-4989-ABA5-C4D6118E6610}" type="datetime1">
              <a:rPr lang="en-US"/>
              <a:pPr/>
              <a:t>2/13/15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8BA0FF-8306-4FAC-B6B3-C695D636914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39896F5-7C96-4AE2-BF6B-BD00C20121CE}" type="datetime1">
              <a:rPr lang="en-US"/>
              <a:pPr/>
              <a:t>2/13/15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46DB03B-287F-4033-BCDD-049F91B05C2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540BFF0-420A-45A9-9B8E-9879CC2715BD}" type="datetime1">
              <a:rPr lang="en-US"/>
              <a:pPr/>
              <a:t>2/13/15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16BB22D-312D-41B3-824C-5FC1C933D04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E1B26A2-FE6A-4220-8E2F-762BA382B3F0}" type="datetime1">
              <a:rPr lang="en-US"/>
              <a:pPr/>
              <a:t>2/13/15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F319965-0961-4603-A061-418C03F7A9A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C9105C3-674A-47B9-9D07-BEB7FFEE087D}" type="datetime1">
              <a:rPr lang="en-US"/>
              <a:pPr/>
              <a:t>2/13/15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F8B09B-A17C-4581-84EE-91F3372217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29BD38C-E4A2-4113-801D-0EA8D0DE1DC2}" type="datetime1">
              <a:rPr lang="en-US"/>
              <a:pPr/>
              <a:t>2/13/15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466452-055B-4A3D-9BD5-1A0FB4E1DD7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0CDAB946-CF58-4919-BB00-20F7BFEF3BF8}" type="datetime1">
              <a:rPr lang="en-US"/>
              <a:pPr/>
              <a:t>2/13/15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032385F6-B871-430E-A997-6D1095CBA57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3.jpeg"/><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eg"/><Relationship Id="rId3"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5.png"/><Relationship Id="rId5" Type="http://schemas.openxmlformats.org/officeDocument/2006/relationships/image" Target="../media/image37.png"/><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7.png"/><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0.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 Id="rId3"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7.png"/><Relationship Id="rId5" Type="http://schemas.openxmlformats.org/officeDocument/2006/relationships/image" Target="../media/image58.jpeg"/><Relationship Id="rId6"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6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7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7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74.png"/></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7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7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020763"/>
          </a:xfrm>
        </p:spPr>
        <p:txBody>
          <a:bodyPr lIns="274320"/>
          <a:lstStyle/>
          <a:p>
            <a:pPr eaLnBrk="1" hangingPunct="1">
              <a:lnSpc>
                <a:spcPts val="4200"/>
              </a:lnSpc>
            </a:pPr>
            <a:r>
              <a:rPr lang="en-US" b="1" smtClean="0">
                <a:solidFill>
                  <a:srgbClr val="444EA2"/>
                </a:solidFill>
              </a:rPr>
              <a:t>Types of Learning</a:t>
            </a:r>
          </a:p>
        </p:txBody>
      </p:sp>
      <p:sp>
        <p:nvSpPr>
          <p:cNvPr id="7" name="Oval 6"/>
          <p:cNvSpPr>
            <a:spLocks noChangeArrowheads="1"/>
          </p:cNvSpPr>
          <p:nvPr/>
        </p:nvSpPr>
        <p:spPr bwMode="auto">
          <a:xfrm>
            <a:off x="0" y="1189038"/>
            <a:ext cx="4479925" cy="2684462"/>
          </a:xfrm>
          <a:prstGeom prst="ellipse">
            <a:avLst/>
          </a:prstGeom>
          <a:solidFill>
            <a:srgbClr val="A0366C"/>
          </a:solidFill>
          <a:ln w="9525">
            <a:noFill/>
            <a:round/>
            <a:headEnd/>
            <a:tailEnd/>
          </a:ln>
        </p:spPr>
        <p:txBody>
          <a:bodyPr lIns="182880" tIns="182880" rIns="182880" bIns="182880" anchor="ctr"/>
          <a:lstStyle/>
          <a:p>
            <a:pPr algn="ctr">
              <a:lnSpc>
                <a:spcPts val="2400"/>
              </a:lnSpc>
            </a:pPr>
            <a:r>
              <a:rPr lang="en-US" sz="2600" b="1">
                <a:solidFill>
                  <a:srgbClr val="FAC090"/>
                </a:solidFill>
                <a:latin typeface="Calibri" pitchFamily="34" charset="0"/>
              </a:rPr>
              <a:t>Classical conditioning: </a:t>
            </a:r>
            <a:r>
              <a:rPr lang="en-US" sz="2600">
                <a:solidFill>
                  <a:srgbClr val="F8F6E3"/>
                </a:solidFill>
                <a:latin typeface="Calibri" pitchFamily="34" charset="0"/>
              </a:rPr>
              <a:t>learning to link two stimuli in a way that helps us anticipate an event to which we have a reaction </a:t>
            </a:r>
          </a:p>
        </p:txBody>
      </p:sp>
      <p:sp>
        <p:nvSpPr>
          <p:cNvPr id="9" name="Oval 8"/>
          <p:cNvSpPr>
            <a:spLocks noChangeArrowheads="1"/>
          </p:cNvSpPr>
          <p:nvPr/>
        </p:nvSpPr>
        <p:spPr bwMode="auto">
          <a:xfrm>
            <a:off x="4664075" y="1189038"/>
            <a:ext cx="4479925" cy="2790825"/>
          </a:xfrm>
          <a:prstGeom prst="ellipse">
            <a:avLst/>
          </a:prstGeom>
          <a:solidFill>
            <a:srgbClr val="3AA082"/>
          </a:solidFill>
          <a:ln w="9525">
            <a:noFill/>
            <a:round/>
            <a:headEnd/>
            <a:tailEnd/>
          </a:ln>
        </p:spPr>
        <p:txBody>
          <a:bodyPr lIns="182880" tIns="182880" rIns="182880" bIns="182880" anchor="ctr"/>
          <a:lstStyle/>
          <a:p>
            <a:pPr algn="ctr">
              <a:lnSpc>
                <a:spcPts val="2400"/>
              </a:lnSpc>
            </a:pPr>
            <a:r>
              <a:rPr lang="en-US" sz="2600" b="1">
                <a:solidFill>
                  <a:srgbClr val="FAC090"/>
                </a:solidFill>
                <a:latin typeface="Calibri" pitchFamily="34" charset="0"/>
              </a:rPr>
              <a:t>Operant conditioning: </a:t>
            </a:r>
            <a:r>
              <a:rPr lang="en-US" sz="2600">
                <a:solidFill>
                  <a:srgbClr val="F8F6E3"/>
                </a:solidFill>
                <a:latin typeface="Calibri" pitchFamily="34" charset="0"/>
              </a:rPr>
              <a:t>changing behavior choices in response to consequences</a:t>
            </a:r>
          </a:p>
        </p:txBody>
      </p:sp>
      <p:sp>
        <p:nvSpPr>
          <p:cNvPr id="3" name="Content Placeholder 2"/>
          <p:cNvSpPr>
            <a:spLocks noGrp="1"/>
          </p:cNvSpPr>
          <p:nvPr>
            <p:ph idx="1"/>
          </p:nvPr>
        </p:nvSpPr>
        <p:spPr>
          <a:xfrm>
            <a:off x="2193925" y="3568700"/>
            <a:ext cx="4481513" cy="2886075"/>
          </a:xfrm>
          <a:prstGeom prst="ellipse">
            <a:avLst/>
          </a:prstGeom>
          <a:solidFill>
            <a:srgbClr val="F36F21"/>
          </a:solidFill>
        </p:spPr>
        <p:txBody>
          <a:bodyPr lIns="182880" tIns="182880" rIns="182880" bIns="182880" anchor="ctr"/>
          <a:lstStyle/>
          <a:p>
            <a:pPr marL="0" indent="0" algn="ctr" eaLnBrk="1" hangingPunct="1">
              <a:lnSpc>
                <a:spcPts val="2400"/>
              </a:lnSpc>
              <a:spcBef>
                <a:spcPct val="0"/>
              </a:spcBef>
              <a:buFont typeface="Arial" pitchFamily="34" charset="0"/>
              <a:buNone/>
            </a:pPr>
            <a:r>
              <a:rPr lang="en-US" sz="2600" b="1" smtClean="0">
                <a:solidFill>
                  <a:srgbClr val="FAC090"/>
                </a:solidFill>
              </a:rPr>
              <a:t>Cognitive learning: </a:t>
            </a:r>
            <a:r>
              <a:rPr lang="en-US" sz="2600" smtClean="0">
                <a:solidFill>
                  <a:srgbClr val="F8F6E3"/>
                </a:solidFill>
              </a:rPr>
              <a:t>acquiring new behaviors and information through observation and information, rather than by direct experience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nodeType="afterGroup">
                            <p:stCondLst>
                              <p:cond delay="2000"/>
                            </p:stCondLst>
                            <p:childTnLst>
                              <p:par>
                                <p:cTn id="22" presetID="26" presetClass="entr" presetSubtype="0" fill="hold" grpId="0" nodeType="afterEffect">
                                  <p:stCondLst>
                                    <p:cond delay="200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nodeType="afterGroup">
                            <p:stCondLst>
                              <p:cond delay="6000"/>
                            </p:stCondLst>
                            <p:childTnLst>
                              <p:par>
                                <p:cTn id="39" presetID="26" presetClass="entr" presetSubtype="0" fill="hold" grpId="0" nodeType="afterEffect">
                                  <p:stCondLst>
                                    <p:cond delay="2000"/>
                                  </p:stCondLst>
                                  <p:childTnLst>
                                    <p:set>
                                      <p:cBhvr>
                                        <p:cTn id="40" dur="1" fill="hold">
                                          <p:stCondLst>
                                            <p:cond delay="0"/>
                                          </p:stCondLst>
                                        </p:cTn>
                                        <p:tgtEl>
                                          <p:spTgt spid="3">
                                            <p:bg/>
                                          </p:spTgt>
                                        </p:tgtEl>
                                        <p:attrNameLst>
                                          <p:attrName>style.visibility</p:attrName>
                                        </p:attrNameLst>
                                      </p:cBhvr>
                                      <p:to>
                                        <p:strVal val="visible"/>
                                      </p:to>
                                    </p:set>
                                    <p:animEffect transition="in" filter="wipe(down)">
                                      <p:cBhvr>
                                        <p:cTn id="41" dur="580">
                                          <p:stCondLst>
                                            <p:cond delay="0"/>
                                          </p:stCondLst>
                                        </p:cTn>
                                        <p:tgtEl>
                                          <p:spTgt spid="3">
                                            <p:bg/>
                                          </p:spTgt>
                                        </p:tgtEl>
                                      </p:cBhvr>
                                    </p:animEffect>
                                    <p:anim calcmode="lin" valueType="num">
                                      <p:cBhvr>
                                        <p:cTn id="42"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bg/>
                                          </p:spTgt>
                                        </p:tgtEl>
                                      </p:cBhvr>
                                      <p:to x="100000" y="60000"/>
                                    </p:animScale>
                                    <p:animScale>
                                      <p:cBhvr>
                                        <p:cTn id="48" dur="166" decel="50000">
                                          <p:stCondLst>
                                            <p:cond delay="676"/>
                                          </p:stCondLst>
                                        </p:cTn>
                                        <p:tgtEl>
                                          <p:spTgt spid="3">
                                            <p:bg/>
                                          </p:spTgt>
                                        </p:tgtEl>
                                      </p:cBhvr>
                                      <p:to x="100000" y="100000"/>
                                    </p:animScale>
                                    <p:animScale>
                                      <p:cBhvr>
                                        <p:cTn id="49" dur="26">
                                          <p:stCondLst>
                                            <p:cond delay="1312"/>
                                          </p:stCondLst>
                                        </p:cTn>
                                        <p:tgtEl>
                                          <p:spTgt spid="3">
                                            <p:bg/>
                                          </p:spTgt>
                                        </p:tgtEl>
                                      </p:cBhvr>
                                      <p:to x="100000" y="80000"/>
                                    </p:animScale>
                                    <p:animScale>
                                      <p:cBhvr>
                                        <p:cTn id="50" dur="166" decel="50000">
                                          <p:stCondLst>
                                            <p:cond delay="1338"/>
                                          </p:stCondLst>
                                        </p:cTn>
                                        <p:tgtEl>
                                          <p:spTgt spid="3">
                                            <p:bg/>
                                          </p:spTgt>
                                        </p:tgtEl>
                                      </p:cBhvr>
                                      <p:to x="100000" y="100000"/>
                                    </p:animScale>
                                    <p:animScale>
                                      <p:cBhvr>
                                        <p:cTn id="51" dur="26">
                                          <p:stCondLst>
                                            <p:cond delay="1642"/>
                                          </p:stCondLst>
                                        </p:cTn>
                                        <p:tgtEl>
                                          <p:spTgt spid="3">
                                            <p:bg/>
                                          </p:spTgt>
                                        </p:tgtEl>
                                      </p:cBhvr>
                                      <p:to x="100000" y="90000"/>
                                    </p:animScale>
                                    <p:animScale>
                                      <p:cBhvr>
                                        <p:cTn id="52" dur="166" decel="50000">
                                          <p:stCondLst>
                                            <p:cond delay="1668"/>
                                          </p:stCondLst>
                                        </p:cTn>
                                        <p:tgtEl>
                                          <p:spTgt spid="3">
                                            <p:bg/>
                                          </p:spTgt>
                                        </p:tgtEl>
                                      </p:cBhvr>
                                      <p:to x="100000" y="100000"/>
                                    </p:animScale>
                                    <p:animScale>
                                      <p:cBhvr>
                                        <p:cTn id="53" dur="26">
                                          <p:stCondLst>
                                            <p:cond delay="1808"/>
                                          </p:stCondLst>
                                        </p:cTn>
                                        <p:tgtEl>
                                          <p:spTgt spid="3">
                                            <p:bg/>
                                          </p:spTgt>
                                        </p:tgtEl>
                                      </p:cBhvr>
                                      <p:to x="100000" y="95000"/>
                                    </p:animScale>
                                    <p:animScale>
                                      <p:cBhvr>
                                        <p:cTn id="54" dur="166" decel="50000">
                                          <p:stCondLst>
                                            <p:cond delay="1834"/>
                                          </p:stCondLst>
                                        </p:cTn>
                                        <p:tgtEl>
                                          <p:spTgt spid="3">
                                            <p:bg/>
                                          </p:spTgt>
                                        </p:tgtEl>
                                      </p:cBhvr>
                                      <p:to x="100000" y="100000"/>
                                    </p:animScale>
                                  </p:childTnLst>
                                </p:cTn>
                              </p:par>
                              <p:par>
                                <p:cTn id="55" presetID="26" presetClass="entr" presetSubtype="0" fill="hold" grpId="0" nodeType="withEffect">
                                  <p:stCondLst>
                                    <p:cond delay="200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wipe(down)">
                                      <p:cBhvr>
                                        <p:cTn id="57" dur="580">
                                          <p:stCondLst>
                                            <p:cond delay="0"/>
                                          </p:stCondLst>
                                        </p:cTn>
                                        <p:tgtEl>
                                          <p:spTgt spid="3">
                                            <p:txEl>
                                              <p:pRg st="0" end="0"/>
                                            </p:txEl>
                                          </p:spTgt>
                                        </p:tgtEl>
                                      </p:cBhvr>
                                    </p:animEffect>
                                    <p:anim calcmode="lin" valueType="num">
                                      <p:cBhvr>
                                        <p:cTn id="5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0" end="0"/>
                                            </p:txEl>
                                          </p:spTgt>
                                        </p:tgtEl>
                                      </p:cBhvr>
                                      <p:to x="100000" y="60000"/>
                                    </p:animScale>
                                    <p:animScale>
                                      <p:cBhvr>
                                        <p:cTn id="64" dur="166" decel="50000">
                                          <p:stCondLst>
                                            <p:cond delay="676"/>
                                          </p:stCondLst>
                                        </p:cTn>
                                        <p:tgtEl>
                                          <p:spTgt spid="3">
                                            <p:txEl>
                                              <p:pRg st="0" end="0"/>
                                            </p:txEl>
                                          </p:spTgt>
                                        </p:tgtEl>
                                      </p:cBhvr>
                                      <p:to x="100000" y="100000"/>
                                    </p:animScale>
                                    <p:animScale>
                                      <p:cBhvr>
                                        <p:cTn id="65" dur="26">
                                          <p:stCondLst>
                                            <p:cond delay="1312"/>
                                          </p:stCondLst>
                                        </p:cTn>
                                        <p:tgtEl>
                                          <p:spTgt spid="3">
                                            <p:txEl>
                                              <p:pRg st="0" end="0"/>
                                            </p:txEl>
                                          </p:spTgt>
                                        </p:tgtEl>
                                      </p:cBhvr>
                                      <p:to x="100000" y="80000"/>
                                    </p:animScale>
                                    <p:animScale>
                                      <p:cBhvr>
                                        <p:cTn id="66" dur="166" decel="50000">
                                          <p:stCondLst>
                                            <p:cond delay="1338"/>
                                          </p:stCondLst>
                                        </p:cTn>
                                        <p:tgtEl>
                                          <p:spTgt spid="3">
                                            <p:txEl>
                                              <p:pRg st="0" end="0"/>
                                            </p:txEl>
                                          </p:spTgt>
                                        </p:tgtEl>
                                      </p:cBhvr>
                                      <p:to x="100000" y="100000"/>
                                    </p:animScale>
                                    <p:animScale>
                                      <p:cBhvr>
                                        <p:cTn id="67" dur="26">
                                          <p:stCondLst>
                                            <p:cond delay="1642"/>
                                          </p:stCondLst>
                                        </p:cTn>
                                        <p:tgtEl>
                                          <p:spTgt spid="3">
                                            <p:txEl>
                                              <p:pRg st="0" end="0"/>
                                            </p:txEl>
                                          </p:spTgt>
                                        </p:tgtEl>
                                      </p:cBhvr>
                                      <p:to x="100000" y="90000"/>
                                    </p:animScale>
                                    <p:animScale>
                                      <p:cBhvr>
                                        <p:cTn id="68" dur="166" decel="50000">
                                          <p:stCondLst>
                                            <p:cond delay="1668"/>
                                          </p:stCondLst>
                                        </p:cTn>
                                        <p:tgtEl>
                                          <p:spTgt spid="3">
                                            <p:txEl>
                                              <p:pRg st="0" end="0"/>
                                            </p:txEl>
                                          </p:spTgt>
                                        </p:tgtEl>
                                      </p:cBhvr>
                                      <p:to x="100000" y="100000"/>
                                    </p:animScale>
                                    <p:animScale>
                                      <p:cBhvr>
                                        <p:cTn id="69" dur="26">
                                          <p:stCondLst>
                                            <p:cond delay="1808"/>
                                          </p:stCondLst>
                                        </p:cTn>
                                        <p:tgtEl>
                                          <p:spTgt spid="3">
                                            <p:txEl>
                                              <p:pRg st="0" end="0"/>
                                            </p:txEl>
                                          </p:spTgt>
                                        </p:tgtEl>
                                      </p:cBhvr>
                                      <p:to x="100000" y="95000"/>
                                    </p:animScale>
                                    <p:animScale>
                                      <p:cBhvr>
                                        <p:cTn id="7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dog tongue.jpg"/>
          <p:cNvPicPr>
            <a:picLocks noChangeAspect="1"/>
          </p:cNvPicPr>
          <p:nvPr/>
        </p:nvPicPr>
        <p:blipFill>
          <a:blip r:embed="rId3" cstate="print"/>
          <a:srcRect l="14748" t="26530" r="461" b="14694"/>
          <a:stretch>
            <a:fillRect/>
          </a:stretch>
        </p:blipFill>
        <p:spPr bwMode="auto">
          <a:xfrm>
            <a:off x="5334000" y="3200400"/>
            <a:ext cx="3505200" cy="3657600"/>
          </a:xfrm>
          <a:prstGeom prst="rect">
            <a:avLst/>
          </a:prstGeom>
          <a:noFill/>
          <a:ln w="9525">
            <a:noFill/>
            <a:miter lim="800000"/>
            <a:headEnd/>
            <a:tailEnd/>
          </a:ln>
        </p:spPr>
      </p:pic>
      <p:pic>
        <p:nvPicPr>
          <p:cNvPr id="12" name="Picture 11" descr="dog food.jpg"/>
          <p:cNvPicPr>
            <a:picLocks noChangeAspect="1"/>
          </p:cNvPicPr>
          <p:nvPr/>
        </p:nvPicPr>
        <p:blipFill>
          <a:blip r:embed="rId4" cstate="print"/>
          <a:stretch>
            <a:fillRect/>
          </a:stretch>
        </p:blipFill>
        <p:spPr>
          <a:xfrm>
            <a:off x="0" y="4811101"/>
            <a:ext cx="3070914" cy="2046899"/>
          </a:xfrm>
          <a:prstGeom prst="ellipse">
            <a:avLst/>
          </a:prstGeom>
          <a:ln w="127000" cap="sq">
            <a:noFill/>
            <a:miter lim="800000"/>
          </a:ln>
          <a:effectLst>
            <a:outerShdw blurRad="57150" dist="50800" dir="2700000" algn="tl" rotWithShape="0">
              <a:srgbClr val="000000">
                <a:alpha val="40000"/>
              </a:srgbClr>
            </a:outerShdw>
            <a:softEdge rad="127000"/>
          </a:effectLst>
        </p:spPr>
      </p:pic>
      <p:cxnSp>
        <p:nvCxnSpPr>
          <p:cNvPr id="30" name="Straight Arrow Connector 29"/>
          <p:cNvCxnSpPr/>
          <p:nvPr/>
        </p:nvCxnSpPr>
        <p:spPr>
          <a:xfrm flipV="1">
            <a:off x="3048000" y="4495800"/>
            <a:ext cx="2514600" cy="838200"/>
          </a:xfrm>
          <a:prstGeom prst="straightConnector1">
            <a:avLst/>
          </a:prstGeom>
          <a:ln w="76200">
            <a:solidFill>
              <a:srgbClr val="F36F2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6788150" y="2743200"/>
            <a:ext cx="2355850" cy="1200150"/>
          </a:xfrm>
          <a:prstGeom prst="rect">
            <a:avLst/>
          </a:prstGeom>
          <a:noFill/>
          <a:ln w="9525">
            <a:noFill/>
            <a:miter lim="800000"/>
            <a:headEnd/>
            <a:tailEnd/>
          </a:ln>
        </p:spPr>
        <p:txBody>
          <a:bodyPr>
            <a:spAutoFit/>
          </a:bodyPr>
          <a:lstStyle/>
          <a:p>
            <a:pPr algn="ctr"/>
            <a:r>
              <a:rPr lang="en-US" sz="2400" b="1">
                <a:solidFill>
                  <a:srgbClr val="343434"/>
                </a:solidFill>
                <a:latin typeface="Calibri" pitchFamily="34" charset="0"/>
              </a:rPr>
              <a:t>Unconditioned response (UR): </a:t>
            </a:r>
          </a:p>
          <a:p>
            <a:pPr algn="ctr"/>
            <a:r>
              <a:rPr lang="en-US" sz="2400" b="1">
                <a:solidFill>
                  <a:srgbClr val="343434"/>
                </a:solidFill>
                <a:latin typeface="Calibri" pitchFamily="34" charset="0"/>
              </a:rPr>
              <a:t>dog salivates</a:t>
            </a:r>
          </a:p>
        </p:txBody>
      </p:sp>
      <p:sp>
        <p:nvSpPr>
          <p:cNvPr id="45" name="TextBox 44"/>
          <p:cNvSpPr txBox="1">
            <a:spLocks noChangeArrowheads="1"/>
          </p:cNvSpPr>
          <p:nvPr/>
        </p:nvSpPr>
        <p:spPr bwMode="auto">
          <a:xfrm>
            <a:off x="301625" y="3475038"/>
            <a:ext cx="2468563" cy="1200150"/>
          </a:xfrm>
          <a:prstGeom prst="rect">
            <a:avLst/>
          </a:prstGeom>
          <a:noFill/>
          <a:ln w="9525">
            <a:noFill/>
            <a:miter lim="800000"/>
            <a:headEnd/>
            <a:tailEnd/>
          </a:ln>
        </p:spPr>
        <p:txBody>
          <a:bodyPr>
            <a:spAutoFit/>
          </a:bodyPr>
          <a:lstStyle/>
          <a:p>
            <a:pPr algn="ctr"/>
            <a:r>
              <a:rPr lang="en-US" sz="2400" b="1">
                <a:solidFill>
                  <a:srgbClr val="343434"/>
                </a:solidFill>
                <a:latin typeface="Calibri" pitchFamily="34" charset="0"/>
              </a:rPr>
              <a:t>Unconditioned </a:t>
            </a:r>
          </a:p>
          <a:p>
            <a:pPr algn="ctr"/>
            <a:r>
              <a:rPr lang="en-US" sz="2400" b="1">
                <a:solidFill>
                  <a:srgbClr val="343434"/>
                </a:solidFill>
                <a:latin typeface="Calibri" pitchFamily="34" charset="0"/>
              </a:rPr>
              <a:t>stimulus (US): yummy dog food</a:t>
            </a:r>
          </a:p>
        </p:txBody>
      </p:sp>
      <p:sp>
        <p:nvSpPr>
          <p:cNvPr id="38919" name="TextBox 48"/>
          <p:cNvSpPr txBox="1">
            <a:spLocks noChangeArrowheads="1"/>
          </p:cNvSpPr>
          <p:nvPr/>
        </p:nvSpPr>
        <p:spPr bwMode="auto">
          <a:xfrm>
            <a:off x="1905000" y="304800"/>
            <a:ext cx="5334000" cy="708025"/>
          </a:xfrm>
          <a:prstGeom prst="rect">
            <a:avLst/>
          </a:prstGeom>
          <a:noFill/>
          <a:ln w="9525">
            <a:noFill/>
            <a:miter lim="800000"/>
            <a:headEnd/>
            <a:tailEnd/>
          </a:ln>
        </p:spPr>
        <p:txBody>
          <a:bodyPr>
            <a:spAutoFit/>
          </a:bodyPr>
          <a:lstStyle/>
          <a:p>
            <a:pPr algn="ctr"/>
            <a:r>
              <a:rPr lang="en-US" sz="4000" b="1">
                <a:solidFill>
                  <a:srgbClr val="A0366C"/>
                </a:solidFill>
                <a:latin typeface="Calibri" pitchFamily="34" charset="0"/>
              </a:rPr>
              <a:t>Before Conditioning</a:t>
            </a:r>
          </a:p>
        </p:txBody>
      </p:sp>
      <p:sp>
        <p:nvSpPr>
          <p:cNvPr id="38920" name="TextBox 9"/>
          <p:cNvSpPr txBox="1">
            <a:spLocks noChangeArrowheads="1"/>
          </p:cNvSpPr>
          <p:nvPr/>
        </p:nvSpPr>
        <p:spPr bwMode="auto">
          <a:xfrm>
            <a:off x="0" y="887413"/>
            <a:ext cx="9144000" cy="1328737"/>
          </a:xfrm>
          <a:prstGeom prst="rect">
            <a:avLst/>
          </a:prstGeom>
          <a:noFill/>
          <a:ln w="9525">
            <a:noFill/>
            <a:miter lim="800000"/>
            <a:headEnd/>
            <a:tailEnd/>
          </a:ln>
        </p:spPr>
        <p:txBody>
          <a:bodyPr>
            <a:spAutoFit/>
          </a:bodyPr>
          <a:lstStyle/>
          <a:p>
            <a:pPr algn="ctr">
              <a:lnSpc>
                <a:spcPts val="3200"/>
              </a:lnSpc>
            </a:pPr>
            <a:r>
              <a:rPr lang="en-US" sz="3200" b="1">
                <a:solidFill>
                  <a:srgbClr val="0070C0"/>
                </a:solidFill>
                <a:latin typeface="Calibri" pitchFamily="34" charset="0"/>
              </a:rPr>
              <a:t> </a:t>
            </a:r>
            <a:r>
              <a:rPr lang="en-US" sz="3200" b="1">
                <a:solidFill>
                  <a:srgbClr val="444EA2"/>
                </a:solidFill>
                <a:latin typeface="Calibri" pitchFamily="34" charset="0"/>
              </a:rPr>
              <a:t>Unconditioned stimulus and response</a:t>
            </a:r>
            <a:r>
              <a:rPr lang="en-US" sz="3200">
                <a:solidFill>
                  <a:srgbClr val="444EA2"/>
                </a:solidFill>
                <a:latin typeface="Calibri" pitchFamily="34" charset="0"/>
              </a:rPr>
              <a:t>: </a:t>
            </a:r>
          </a:p>
          <a:p>
            <a:pPr algn="ctr">
              <a:lnSpc>
                <a:spcPts val="3200"/>
              </a:lnSpc>
            </a:pPr>
            <a:r>
              <a:rPr lang="en-US" sz="3200" i="1">
                <a:latin typeface="Calibri" pitchFamily="34" charset="0"/>
              </a:rPr>
              <a:t>a stimulus which triggers a response naturally, </a:t>
            </a:r>
          </a:p>
          <a:p>
            <a:pPr algn="ctr">
              <a:lnSpc>
                <a:spcPts val="3200"/>
              </a:lnSpc>
            </a:pPr>
            <a:r>
              <a:rPr lang="en-US" sz="3200" i="1">
                <a:latin typeface="Calibri" pitchFamily="34" charset="0"/>
              </a:rPr>
              <a:t>before/without any conditioning</a:t>
            </a:r>
            <a:endParaRPr lang="en-US" sz="3200">
              <a:latin typeface="Calibri"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0"/>
                                        <p:tgtEl>
                                          <p:spTgt spid="30"/>
                                        </p:tgtEl>
                                      </p:cBhvr>
                                    </p:animEffect>
                                  </p:childTnLst>
                                </p:cTn>
                              </p:par>
                            </p:childTnLst>
                          </p:cTn>
                        </p:par>
                        <p:par>
                          <p:cTn id="16" fill="hold" nodeType="afterGroup">
                            <p:stCondLst>
                              <p:cond delay="3000"/>
                            </p:stCondLst>
                            <p:childTnLst>
                              <p:par>
                                <p:cTn id="17" presetID="1"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ell.jpg"/>
          <p:cNvPicPr>
            <a:picLocks noChangeAspect="1"/>
          </p:cNvPicPr>
          <p:nvPr/>
        </p:nvPicPr>
        <p:blipFill>
          <a:blip r:embed="rId3" cstate="print"/>
          <a:srcRect/>
          <a:stretch>
            <a:fillRect/>
          </a:stretch>
        </p:blipFill>
        <p:spPr bwMode="auto">
          <a:xfrm>
            <a:off x="0" y="3241675"/>
            <a:ext cx="2619375" cy="2994025"/>
          </a:xfrm>
          <a:prstGeom prst="rect">
            <a:avLst/>
          </a:prstGeom>
          <a:noFill/>
          <a:ln w="9525">
            <a:noFill/>
            <a:miter lim="800000"/>
            <a:headEnd/>
            <a:tailEnd/>
          </a:ln>
        </p:spPr>
      </p:pic>
      <p:pic>
        <p:nvPicPr>
          <p:cNvPr id="39" name="Picture 38" descr="dog tongue.jpg"/>
          <p:cNvPicPr>
            <a:picLocks noChangeAspect="1"/>
          </p:cNvPicPr>
          <p:nvPr/>
        </p:nvPicPr>
        <p:blipFill>
          <a:blip r:embed="rId4" cstate="print"/>
          <a:srcRect l="192" t="22659" r="18483"/>
          <a:stretch>
            <a:fillRect/>
          </a:stretch>
        </p:blipFill>
        <p:spPr bwMode="auto">
          <a:xfrm>
            <a:off x="5791200" y="2590800"/>
            <a:ext cx="2979738" cy="4267200"/>
          </a:xfrm>
          <a:prstGeom prst="rect">
            <a:avLst/>
          </a:prstGeom>
          <a:noFill/>
          <a:ln w="9525">
            <a:noFill/>
            <a:miter lim="800000"/>
            <a:headEnd/>
            <a:tailEnd/>
          </a:ln>
        </p:spPr>
      </p:pic>
      <p:cxnSp>
        <p:nvCxnSpPr>
          <p:cNvPr id="30" name="Straight Arrow Connector 29"/>
          <p:cNvCxnSpPr/>
          <p:nvPr/>
        </p:nvCxnSpPr>
        <p:spPr>
          <a:xfrm flipV="1">
            <a:off x="5426075" y="3962400"/>
            <a:ext cx="2651125" cy="274638"/>
          </a:xfrm>
          <a:prstGeom prst="straightConnector1">
            <a:avLst/>
          </a:prstGeom>
          <a:ln w="76200">
            <a:solidFill>
              <a:srgbClr val="F36F2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5486400" y="2438400"/>
            <a:ext cx="2178050" cy="1200150"/>
          </a:xfrm>
          <a:prstGeom prst="rect">
            <a:avLst/>
          </a:prstGeom>
          <a:noFill/>
          <a:ln w="9525">
            <a:noFill/>
            <a:miter lim="800000"/>
            <a:headEnd/>
            <a:tailEnd/>
          </a:ln>
        </p:spPr>
        <p:txBody>
          <a:bodyPr>
            <a:spAutoFit/>
          </a:bodyPr>
          <a:lstStyle/>
          <a:p>
            <a:pPr algn="ctr"/>
            <a:r>
              <a:rPr lang="en-US" sz="2400" b="1">
                <a:solidFill>
                  <a:srgbClr val="343434"/>
                </a:solidFill>
                <a:latin typeface="Calibri" pitchFamily="34" charset="0"/>
              </a:rPr>
              <a:t>Unconditioned response (UR): </a:t>
            </a:r>
          </a:p>
          <a:p>
            <a:pPr algn="ctr"/>
            <a:r>
              <a:rPr lang="en-US" sz="2400" b="1">
                <a:solidFill>
                  <a:srgbClr val="343434"/>
                </a:solidFill>
                <a:latin typeface="Calibri" pitchFamily="34" charset="0"/>
              </a:rPr>
              <a:t>dog salivates</a:t>
            </a:r>
          </a:p>
        </p:txBody>
      </p:sp>
      <p:pic>
        <p:nvPicPr>
          <p:cNvPr id="10" name="Picture 9" descr="dog food.jpg"/>
          <p:cNvPicPr>
            <a:picLocks noChangeAspect="1"/>
          </p:cNvPicPr>
          <p:nvPr/>
        </p:nvPicPr>
        <p:blipFill>
          <a:blip r:embed="rId5" cstate="print"/>
          <a:stretch>
            <a:fillRect/>
          </a:stretch>
        </p:blipFill>
        <p:spPr>
          <a:xfrm>
            <a:off x="2301240" y="3510522"/>
            <a:ext cx="3222979" cy="2148257"/>
          </a:xfrm>
          <a:prstGeom prst="ellipse">
            <a:avLst/>
          </a:prstGeom>
          <a:ln w="127000" cap="sq">
            <a:noFill/>
            <a:miter lim="800000"/>
          </a:ln>
          <a:effectLst>
            <a:outerShdw blurRad="57150" dist="50800" dir="2700000" algn="tl" rotWithShape="0">
              <a:srgbClr val="000000">
                <a:alpha val="40000"/>
              </a:srgbClr>
            </a:outerShdw>
            <a:softEdge rad="127000"/>
          </a:effectLst>
        </p:spPr>
      </p:pic>
      <p:sp>
        <p:nvSpPr>
          <p:cNvPr id="11" name="Plus 10"/>
          <p:cNvSpPr/>
          <p:nvPr/>
        </p:nvSpPr>
        <p:spPr>
          <a:xfrm>
            <a:off x="2011363" y="3127375"/>
            <a:ext cx="857250" cy="914400"/>
          </a:xfrm>
          <a:prstGeom prst="mathPlus">
            <a:avLst/>
          </a:prstGeom>
          <a:solidFill>
            <a:srgbClr val="F36F2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16" name="TextBox 15"/>
          <p:cNvSpPr txBox="1">
            <a:spLocks noChangeArrowheads="1"/>
          </p:cNvSpPr>
          <p:nvPr/>
        </p:nvSpPr>
        <p:spPr bwMode="auto">
          <a:xfrm>
            <a:off x="219075" y="2451100"/>
            <a:ext cx="1500188" cy="1200150"/>
          </a:xfrm>
          <a:prstGeom prst="rect">
            <a:avLst/>
          </a:prstGeom>
          <a:noFill/>
          <a:ln w="9525">
            <a:noFill/>
            <a:miter lim="800000"/>
            <a:headEnd/>
            <a:tailEnd/>
          </a:ln>
        </p:spPr>
        <p:txBody>
          <a:bodyPr>
            <a:spAutoFit/>
          </a:bodyPr>
          <a:lstStyle/>
          <a:p>
            <a:pPr algn="ctr"/>
            <a:r>
              <a:rPr lang="en-US" sz="2400" b="1">
                <a:solidFill>
                  <a:srgbClr val="343434"/>
                </a:solidFill>
                <a:latin typeface="Calibri" pitchFamily="34" charset="0"/>
              </a:rPr>
              <a:t>Neutral </a:t>
            </a:r>
          </a:p>
          <a:p>
            <a:pPr algn="ctr"/>
            <a:r>
              <a:rPr lang="en-US" sz="2400" b="1">
                <a:solidFill>
                  <a:srgbClr val="343434"/>
                </a:solidFill>
                <a:latin typeface="Calibri" pitchFamily="34" charset="0"/>
              </a:rPr>
              <a:t>stimulus (NS)</a:t>
            </a:r>
          </a:p>
        </p:txBody>
      </p:sp>
      <p:sp>
        <p:nvSpPr>
          <p:cNvPr id="17" name="TextBox 16"/>
          <p:cNvSpPr txBox="1">
            <a:spLocks noChangeArrowheads="1"/>
          </p:cNvSpPr>
          <p:nvPr/>
        </p:nvSpPr>
        <p:spPr bwMode="auto">
          <a:xfrm>
            <a:off x="2819400" y="2743200"/>
            <a:ext cx="2209800" cy="830263"/>
          </a:xfrm>
          <a:prstGeom prst="rect">
            <a:avLst/>
          </a:prstGeom>
          <a:noFill/>
          <a:ln w="9525">
            <a:noFill/>
            <a:miter lim="800000"/>
            <a:headEnd/>
            <a:tailEnd/>
          </a:ln>
        </p:spPr>
        <p:txBody>
          <a:bodyPr>
            <a:spAutoFit/>
          </a:bodyPr>
          <a:lstStyle/>
          <a:p>
            <a:pPr algn="ctr"/>
            <a:r>
              <a:rPr lang="en-US" sz="2400" b="1">
                <a:solidFill>
                  <a:srgbClr val="343434"/>
                </a:solidFill>
                <a:latin typeface="Calibri" pitchFamily="34" charset="0"/>
              </a:rPr>
              <a:t>Unconditioned </a:t>
            </a:r>
          </a:p>
          <a:p>
            <a:pPr algn="ctr"/>
            <a:r>
              <a:rPr lang="en-US" sz="2400" b="1">
                <a:solidFill>
                  <a:srgbClr val="343434"/>
                </a:solidFill>
                <a:latin typeface="Calibri" pitchFamily="34" charset="0"/>
              </a:rPr>
              <a:t>stimulus (US)</a:t>
            </a:r>
          </a:p>
        </p:txBody>
      </p:sp>
      <p:sp>
        <p:nvSpPr>
          <p:cNvPr id="40970" name="TextBox 17"/>
          <p:cNvSpPr txBox="1">
            <a:spLocks noChangeArrowheads="1"/>
          </p:cNvSpPr>
          <p:nvPr/>
        </p:nvSpPr>
        <p:spPr bwMode="auto">
          <a:xfrm>
            <a:off x="2286000" y="304800"/>
            <a:ext cx="4646613" cy="708025"/>
          </a:xfrm>
          <a:prstGeom prst="rect">
            <a:avLst/>
          </a:prstGeom>
          <a:noFill/>
          <a:ln w="9525">
            <a:noFill/>
            <a:miter lim="800000"/>
            <a:headEnd/>
            <a:tailEnd/>
          </a:ln>
        </p:spPr>
        <p:txBody>
          <a:bodyPr>
            <a:spAutoFit/>
          </a:bodyPr>
          <a:lstStyle/>
          <a:p>
            <a:pPr algn="ctr"/>
            <a:r>
              <a:rPr lang="en-US" sz="4000" b="1">
                <a:solidFill>
                  <a:srgbClr val="A0366C"/>
                </a:solidFill>
                <a:latin typeface="Calibri" pitchFamily="34" charset="0"/>
              </a:rPr>
              <a:t>During Conditioning</a:t>
            </a:r>
          </a:p>
        </p:txBody>
      </p:sp>
      <p:sp>
        <p:nvSpPr>
          <p:cNvPr id="40971" name="Content Placeholder 2"/>
          <p:cNvSpPr>
            <a:spLocks noGrp="1"/>
          </p:cNvSpPr>
          <p:nvPr>
            <p:ph idx="1"/>
          </p:nvPr>
        </p:nvSpPr>
        <p:spPr>
          <a:xfrm>
            <a:off x="493713" y="1022350"/>
            <a:ext cx="8229600" cy="1074738"/>
          </a:xfrm>
        </p:spPr>
        <p:txBody>
          <a:bodyPr/>
          <a:lstStyle/>
          <a:p>
            <a:pPr algn="ctr" eaLnBrk="1" hangingPunct="1">
              <a:lnSpc>
                <a:spcPts val="3200"/>
              </a:lnSpc>
              <a:buFont typeface="Arial" pitchFamily="34" charset="0"/>
              <a:buNone/>
            </a:pPr>
            <a:r>
              <a:rPr lang="en-US" smtClean="0"/>
              <a:t>The bell/tone (N.S.) is repeatedly presented with the food (U.S.).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repeatCount="3000" fill="hold" nodeType="clickEffect">
                                  <p:stCondLst>
                                    <p:cond delay="0"/>
                                  </p:stCondLst>
                                  <p:childTnLst>
                                    <p:animClr clrSpc="rgb" dir="cw">
                                      <p:cBhvr override="childStyle">
                                        <p:cTn id="6" dur="100" fill="hold"/>
                                        <p:tgtEl>
                                          <p:spTgt spid="9"/>
                                        </p:tgtEl>
                                        <p:attrNameLst>
                                          <p:attrName>style.color</p:attrName>
                                        </p:attrNameLst>
                                      </p:cBhvr>
                                      <p:to>
                                        <a:schemeClr val="accent2"/>
                                      </p:to>
                                    </p:animClr>
                                    <p:animClr clrSpc="rgb" dir="cw">
                                      <p:cBhvr>
                                        <p:cTn id="7" dur="100" fill="hold"/>
                                        <p:tgtEl>
                                          <p:spTgt spid="9"/>
                                        </p:tgtEl>
                                        <p:attrNameLst>
                                          <p:attrName>fillcolor</p:attrName>
                                        </p:attrNameLst>
                                      </p:cBhvr>
                                      <p:to>
                                        <a:schemeClr val="accent2"/>
                                      </p:to>
                                    </p:animClr>
                                    <p:set>
                                      <p:cBhvr>
                                        <p:cTn id="8" dur="100" fill="hold"/>
                                        <p:tgtEl>
                                          <p:spTgt spid="9"/>
                                        </p:tgtEl>
                                        <p:attrNameLst>
                                          <p:attrName>fill.type</p:attrName>
                                        </p:attrNameLst>
                                      </p:cBhvr>
                                      <p:to>
                                        <p:strVal val="solid"/>
                                      </p:to>
                                    </p:set>
                                    <p:set>
                                      <p:cBhvr>
                                        <p:cTn id="9" dur="100" fill="hold"/>
                                        <p:tgtEl>
                                          <p:spTgt spid="9"/>
                                        </p:tgtEl>
                                        <p:attrNameLst>
                                          <p:attrName>fill.on</p:attrName>
                                        </p:attrNameLst>
                                      </p:cBhvr>
                                      <p:to>
                                        <p:strVal val="true"/>
                                      </p:to>
                                    </p:se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par>
                          <p:cTn id="18" fill="hold" nodeType="afterGroup">
                            <p:stCondLst>
                              <p:cond delay="300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nodeType="afterGroup">
                            <p:stCondLst>
                              <p:cond delay="3000"/>
                            </p:stCondLst>
                            <p:childTnLst>
                              <p:par>
                                <p:cTn id="22" presetID="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0">
                                          <p:val>
                                            <p:strVal val="0-#ppt_w/2"/>
                                          </p:val>
                                        </p:tav>
                                        <p:tav tm="100000">
                                          <p:val>
                                            <p:strVal val="#ppt_x"/>
                                          </p:val>
                                        </p:tav>
                                      </p:tavLst>
                                    </p:anim>
                                    <p:anim calcmode="lin" valueType="num">
                                      <p:cBhvr additive="base">
                                        <p:cTn id="25" dur="10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nodeType="afterGroup">
                            <p:stCondLst>
                              <p:cond delay="5000"/>
                            </p:stCondLst>
                            <p:childTnLst>
                              <p:par>
                                <p:cTn id="30" presetID="22" presetClass="entr" presetSubtype="8"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1000"/>
                                        <p:tgtEl>
                                          <p:spTgt spid="30"/>
                                        </p:tgtEl>
                                      </p:cBhvr>
                                    </p:animEffect>
                                  </p:childTnLst>
                                </p:cTn>
                              </p:par>
                            </p:childTnLst>
                          </p:cTn>
                        </p:par>
                        <p:par>
                          <p:cTn id="33" fill="hold" nodeType="afterGroup">
                            <p:stCondLst>
                              <p:cond delay="6000"/>
                            </p:stCondLst>
                            <p:childTnLst>
                              <p:par>
                                <p:cTn id="34" presetID="1" presetClass="entr" presetSubtype="0"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par>
                          <p:cTn id="36" fill="hold" nodeType="afterGroup">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og tongue.jpg"/>
          <p:cNvPicPr>
            <a:picLocks noChangeAspect="1"/>
          </p:cNvPicPr>
          <p:nvPr/>
        </p:nvPicPr>
        <p:blipFill>
          <a:blip r:embed="rId3" cstate="print"/>
          <a:srcRect l="192" t="22659" r="18483"/>
          <a:stretch>
            <a:fillRect/>
          </a:stretch>
        </p:blipFill>
        <p:spPr bwMode="auto">
          <a:xfrm>
            <a:off x="6164263" y="2590800"/>
            <a:ext cx="2979737" cy="4267200"/>
          </a:xfrm>
          <a:prstGeom prst="rect">
            <a:avLst/>
          </a:prstGeom>
          <a:noFill/>
          <a:ln w="9525">
            <a:noFill/>
            <a:miter lim="800000"/>
            <a:headEnd/>
            <a:tailEnd/>
          </a:ln>
        </p:spPr>
      </p:pic>
      <p:pic>
        <p:nvPicPr>
          <p:cNvPr id="9" name="Picture 8" descr="bell.jpg"/>
          <p:cNvPicPr>
            <a:picLocks noChangeAspect="1"/>
          </p:cNvPicPr>
          <p:nvPr/>
        </p:nvPicPr>
        <p:blipFill>
          <a:blip r:embed="rId4" cstate="print"/>
          <a:srcRect/>
          <a:stretch>
            <a:fillRect/>
          </a:stretch>
        </p:blipFill>
        <p:spPr bwMode="auto">
          <a:xfrm>
            <a:off x="0" y="3863975"/>
            <a:ext cx="2619375" cy="2994025"/>
          </a:xfrm>
          <a:prstGeom prst="rect">
            <a:avLst/>
          </a:prstGeom>
          <a:noFill/>
          <a:ln w="9525">
            <a:noFill/>
            <a:miter lim="800000"/>
            <a:headEnd/>
            <a:tailEnd/>
          </a:ln>
        </p:spPr>
      </p:pic>
      <p:cxnSp>
        <p:nvCxnSpPr>
          <p:cNvPr id="30" name="Straight Arrow Connector 29"/>
          <p:cNvCxnSpPr/>
          <p:nvPr/>
        </p:nvCxnSpPr>
        <p:spPr>
          <a:xfrm flipV="1">
            <a:off x="2133600" y="3886200"/>
            <a:ext cx="5707063" cy="841375"/>
          </a:xfrm>
          <a:prstGeom prst="straightConnector1">
            <a:avLst/>
          </a:prstGeom>
          <a:ln w="76200">
            <a:solidFill>
              <a:srgbClr val="F36F2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6564313" y="1990725"/>
            <a:ext cx="2178050" cy="1200150"/>
          </a:xfrm>
          <a:prstGeom prst="rect">
            <a:avLst/>
          </a:prstGeom>
          <a:noFill/>
          <a:ln w="9525">
            <a:noFill/>
            <a:miter lim="800000"/>
            <a:headEnd/>
            <a:tailEnd/>
          </a:ln>
        </p:spPr>
        <p:txBody>
          <a:bodyPr>
            <a:spAutoFit/>
          </a:bodyPr>
          <a:lstStyle/>
          <a:p>
            <a:pPr algn="ctr"/>
            <a:r>
              <a:rPr lang="en-US" sz="2400" b="1">
                <a:solidFill>
                  <a:srgbClr val="343434"/>
                </a:solidFill>
                <a:latin typeface="Calibri" pitchFamily="34" charset="0"/>
              </a:rPr>
              <a:t>Conditioned response:</a:t>
            </a:r>
          </a:p>
          <a:p>
            <a:pPr algn="ctr"/>
            <a:r>
              <a:rPr lang="en-US" sz="2400" b="1">
                <a:solidFill>
                  <a:srgbClr val="343434"/>
                </a:solidFill>
                <a:latin typeface="Calibri" pitchFamily="34" charset="0"/>
              </a:rPr>
              <a:t>dog salivates</a:t>
            </a:r>
          </a:p>
        </p:txBody>
      </p:sp>
      <p:sp>
        <p:nvSpPr>
          <p:cNvPr id="43014" name="TextBox 12"/>
          <p:cNvSpPr txBox="1">
            <a:spLocks noChangeArrowheads="1"/>
          </p:cNvSpPr>
          <p:nvPr/>
        </p:nvSpPr>
        <p:spPr bwMode="auto">
          <a:xfrm>
            <a:off x="2362200" y="0"/>
            <a:ext cx="4646613" cy="708025"/>
          </a:xfrm>
          <a:prstGeom prst="rect">
            <a:avLst/>
          </a:prstGeom>
          <a:noFill/>
          <a:ln w="9525">
            <a:noFill/>
            <a:miter lim="800000"/>
            <a:headEnd/>
            <a:tailEnd/>
          </a:ln>
        </p:spPr>
        <p:txBody>
          <a:bodyPr>
            <a:spAutoFit/>
          </a:bodyPr>
          <a:lstStyle/>
          <a:p>
            <a:pPr algn="ctr"/>
            <a:r>
              <a:rPr lang="en-US" sz="4000" b="1">
                <a:solidFill>
                  <a:srgbClr val="A0366C"/>
                </a:solidFill>
                <a:latin typeface="Calibri" pitchFamily="34" charset="0"/>
              </a:rPr>
              <a:t>After Conditioning</a:t>
            </a:r>
          </a:p>
        </p:txBody>
      </p:sp>
      <p:sp>
        <p:nvSpPr>
          <p:cNvPr id="16" name="TextBox 15"/>
          <p:cNvSpPr txBox="1">
            <a:spLocks noChangeArrowheads="1"/>
          </p:cNvSpPr>
          <p:nvPr/>
        </p:nvSpPr>
        <p:spPr bwMode="auto">
          <a:xfrm>
            <a:off x="117475" y="2406650"/>
            <a:ext cx="2244725" cy="1568450"/>
          </a:xfrm>
          <a:prstGeom prst="rect">
            <a:avLst/>
          </a:prstGeom>
          <a:noFill/>
          <a:ln w="9525">
            <a:noFill/>
            <a:miter lim="800000"/>
            <a:headEnd/>
            <a:tailEnd/>
          </a:ln>
        </p:spPr>
        <p:txBody>
          <a:bodyPr>
            <a:spAutoFit/>
          </a:bodyPr>
          <a:lstStyle/>
          <a:p>
            <a:pPr algn="ctr"/>
            <a:r>
              <a:rPr lang="en-US" sz="2400" b="1">
                <a:solidFill>
                  <a:srgbClr val="343434"/>
                </a:solidFill>
                <a:latin typeface="Calibri" pitchFamily="34" charset="0"/>
              </a:rPr>
              <a:t>Conditioned (formerly neutral)</a:t>
            </a:r>
          </a:p>
          <a:p>
            <a:pPr algn="ctr"/>
            <a:r>
              <a:rPr lang="en-US" sz="2400" b="1">
                <a:solidFill>
                  <a:srgbClr val="343434"/>
                </a:solidFill>
                <a:latin typeface="Calibri" pitchFamily="34" charset="0"/>
              </a:rPr>
              <a:t>stimulus</a:t>
            </a:r>
          </a:p>
        </p:txBody>
      </p:sp>
      <p:sp>
        <p:nvSpPr>
          <p:cNvPr id="43016" name="Content Placeholder 2"/>
          <p:cNvSpPr>
            <a:spLocks noGrp="1"/>
          </p:cNvSpPr>
          <p:nvPr>
            <p:ph idx="1"/>
          </p:nvPr>
        </p:nvSpPr>
        <p:spPr>
          <a:xfrm>
            <a:off x="215900" y="698500"/>
            <a:ext cx="8712200" cy="1473200"/>
          </a:xfrm>
        </p:spPr>
        <p:txBody>
          <a:bodyPr/>
          <a:lstStyle/>
          <a:p>
            <a:pPr algn="ctr" eaLnBrk="1" hangingPunct="1">
              <a:lnSpc>
                <a:spcPts val="3200"/>
              </a:lnSpc>
              <a:buFont typeface="Arial" pitchFamily="34" charset="0"/>
              <a:buNone/>
            </a:pPr>
            <a:r>
              <a:rPr lang="en-US" smtClean="0"/>
              <a:t>The dog begins to salivate upon hearing the tone (neutral stimulus becomes conditioned stimulus). </a:t>
            </a:r>
          </a:p>
        </p:txBody>
      </p:sp>
      <p:sp>
        <p:nvSpPr>
          <p:cNvPr id="2" name="Rounded Rectangle 1"/>
          <p:cNvSpPr>
            <a:spLocks noChangeArrowheads="1"/>
          </p:cNvSpPr>
          <p:nvPr/>
        </p:nvSpPr>
        <p:spPr bwMode="auto">
          <a:xfrm>
            <a:off x="2451100" y="1825625"/>
            <a:ext cx="4141788" cy="4700588"/>
          </a:xfrm>
          <a:prstGeom prst="roundRect">
            <a:avLst>
              <a:gd name="adj" fmla="val 16667"/>
            </a:avLst>
          </a:prstGeom>
          <a:solidFill>
            <a:srgbClr val="F36F21"/>
          </a:solidFill>
          <a:ln w="9525">
            <a:noFill/>
            <a:round/>
            <a:headEnd/>
            <a:tailEnd/>
          </a:ln>
        </p:spPr>
        <p:txBody>
          <a:bodyPr>
            <a:spAutoFit/>
          </a:bodyPr>
          <a:lstStyle/>
          <a:p>
            <a:pPr>
              <a:lnSpc>
                <a:spcPts val="2200"/>
              </a:lnSpc>
            </a:pPr>
            <a:r>
              <a:rPr lang="en-US" sz="2400" b="1">
                <a:solidFill>
                  <a:srgbClr val="F8F6E3"/>
                </a:solidFill>
                <a:latin typeface="Calibri" pitchFamily="34" charset="0"/>
              </a:rPr>
              <a:t>Did you follow the changes?</a:t>
            </a:r>
          </a:p>
          <a:p>
            <a:pPr>
              <a:lnSpc>
                <a:spcPts val="2200"/>
              </a:lnSpc>
            </a:pPr>
            <a:r>
              <a:rPr lang="en-US" sz="2400" u="sng">
                <a:solidFill>
                  <a:srgbClr val="F8F6E3"/>
                </a:solidFill>
                <a:latin typeface="Calibri" pitchFamily="34" charset="0"/>
              </a:rPr>
              <a:t>The UR and the CR are the </a:t>
            </a:r>
            <a:r>
              <a:rPr lang="en-US" sz="2400" i="1" u="sng">
                <a:solidFill>
                  <a:srgbClr val="F8F6E3"/>
                </a:solidFill>
                <a:latin typeface="Calibri" pitchFamily="34" charset="0"/>
              </a:rPr>
              <a:t>same</a:t>
            </a:r>
            <a:r>
              <a:rPr lang="en-US" sz="2400" u="sng">
                <a:solidFill>
                  <a:srgbClr val="F8F6E3"/>
                </a:solidFill>
                <a:latin typeface="Calibri" pitchFamily="34" charset="0"/>
              </a:rPr>
              <a:t> response</a:t>
            </a:r>
            <a:r>
              <a:rPr lang="en-US" sz="2400">
                <a:solidFill>
                  <a:srgbClr val="F8F6E3"/>
                </a:solidFill>
                <a:latin typeface="Calibri" pitchFamily="34" charset="0"/>
              </a:rPr>
              <a:t>, triggered by different events.</a:t>
            </a:r>
          </a:p>
          <a:p>
            <a:pPr lvl="1">
              <a:lnSpc>
                <a:spcPts val="2200"/>
              </a:lnSpc>
            </a:pPr>
            <a:r>
              <a:rPr lang="en-US" sz="2400">
                <a:solidFill>
                  <a:srgbClr val="F8F6E3"/>
                </a:solidFill>
                <a:latin typeface="Calibri" pitchFamily="34" charset="0"/>
              </a:rPr>
              <a:t>The difference is whether conditioning was necessary for the response to happen.</a:t>
            </a:r>
          </a:p>
          <a:p>
            <a:pPr>
              <a:lnSpc>
                <a:spcPts val="2200"/>
              </a:lnSpc>
            </a:pPr>
            <a:endParaRPr lang="en-US" sz="2400">
              <a:solidFill>
                <a:srgbClr val="F8F6E3"/>
              </a:solidFill>
              <a:latin typeface="Calibri" pitchFamily="34" charset="0"/>
            </a:endParaRPr>
          </a:p>
          <a:p>
            <a:pPr>
              <a:lnSpc>
                <a:spcPts val="2200"/>
              </a:lnSpc>
            </a:pPr>
            <a:r>
              <a:rPr lang="en-US" sz="2400" u="sng">
                <a:solidFill>
                  <a:srgbClr val="F8F6E3"/>
                </a:solidFill>
                <a:latin typeface="Calibri" pitchFamily="34" charset="0"/>
              </a:rPr>
              <a:t>The NS and the CS are the same stimulus</a:t>
            </a:r>
            <a:r>
              <a:rPr lang="en-US" sz="2400">
                <a:solidFill>
                  <a:srgbClr val="F8F6E3"/>
                </a:solidFill>
                <a:latin typeface="Calibri" pitchFamily="34" charset="0"/>
              </a:rPr>
              <a:t>.</a:t>
            </a:r>
            <a:endParaRPr lang="en-US" sz="2400" u="sng">
              <a:solidFill>
                <a:srgbClr val="F8F6E3"/>
              </a:solidFill>
              <a:latin typeface="Calibri" pitchFamily="34" charset="0"/>
            </a:endParaRPr>
          </a:p>
          <a:p>
            <a:pPr lvl="1">
              <a:lnSpc>
                <a:spcPts val="2200"/>
              </a:lnSpc>
            </a:pPr>
            <a:r>
              <a:rPr lang="en-US" sz="2400">
                <a:solidFill>
                  <a:srgbClr val="F8F6E3"/>
                </a:solidFill>
                <a:latin typeface="Calibri" pitchFamily="34" charset="0"/>
              </a:rPr>
              <a:t>The difference is whether the stimulus triggers the conditioned response.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repeatCount="3000" fill="hold" nodeType="clickEffect">
                                  <p:stCondLst>
                                    <p:cond delay="0"/>
                                  </p:stCondLst>
                                  <p:childTnLst>
                                    <p:animClr clrSpc="rgb" dir="cw">
                                      <p:cBhvr override="childStyle">
                                        <p:cTn id="6" dur="100" fill="hold"/>
                                        <p:tgtEl>
                                          <p:spTgt spid="9"/>
                                        </p:tgtEl>
                                        <p:attrNameLst>
                                          <p:attrName>style.color</p:attrName>
                                        </p:attrNameLst>
                                      </p:cBhvr>
                                      <p:to>
                                        <a:schemeClr val="accent2"/>
                                      </p:to>
                                    </p:animClr>
                                    <p:animClr clrSpc="rgb" dir="cw">
                                      <p:cBhvr>
                                        <p:cTn id="7" dur="100" fill="hold"/>
                                        <p:tgtEl>
                                          <p:spTgt spid="9"/>
                                        </p:tgtEl>
                                        <p:attrNameLst>
                                          <p:attrName>fillcolor</p:attrName>
                                        </p:attrNameLst>
                                      </p:cBhvr>
                                      <p:to>
                                        <a:schemeClr val="accent2"/>
                                      </p:to>
                                    </p:animClr>
                                    <p:set>
                                      <p:cBhvr>
                                        <p:cTn id="8" dur="100" fill="hold"/>
                                        <p:tgtEl>
                                          <p:spTgt spid="9"/>
                                        </p:tgtEl>
                                        <p:attrNameLst>
                                          <p:attrName>fill.type</p:attrName>
                                        </p:attrNameLst>
                                      </p:cBhvr>
                                      <p:to>
                                        <p:strVal val="solid"/>
                                      </p:to>
                                    </p:set>
                                    <p:set>
                                      <p:cBhvr>
                                        <p:cTn id="9" dur="100" fill="hold"/>
                                        <p:tgtEl>
                                          <p:spTgt spid="9"/>
                                        </p:tgtEl>
                                        <p:attrNameLst>
                                          <p:attrName>fill.on</p:attrName>
                                        </p:attrNameLst>
                                      </p:cBhvr>
                                      <p:to>
                                        <p:strVal val="true"/>
                                      </p:to>
                                    </p:se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par>
                          <p:cTn id="18" fill="hold" nodeType="afterGroup">
                            <p:stCondLst>
                              <p:cond delay="3000"/>
                            </p:stCondLst>
                            <p:childTnLst>
                              <p:par>
                                <p:cTn id="19" presetID="2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1000"/>
                                        <p:tgtEl>
                                          <p:spTgt spid="30"/>
                                        </p:tgtEl>
                                      </p:cBhvr>
                                    </p:animEffect>
                                  </p:childTnLst>
                                </p:cTn>
                              </p:par>
                            </p:childTnLst>
                          </p:cTn>
                        </p:par>
                        <p:par>
                          <p:cTn id="22" fill="hold" nodeType="afterGroup">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000"/>
                                        <p:tgtEl>
                                          <p:spTgt spid="38"/>
                                        </p:tgtEl>
                                      </p:cBhvr>
                                    </p:animEffec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B25A00D2-E949-4061-B446-2124A818D8A2}" type="slidenum">
              <a:rPr lang="en-US" smtClean="0"/>
              <a:pPr/>
              <a:t>13</a:t>
            </a:fld>
            <a:endParaRPr lang="en-US" smtClean="0"/>
          </a:p>
        </p:txBody>
      </p:sp>
      <p:sp>
        <p:nvSpPr>
          <p:cNvPr id="13315" name="Rectangle 30"/>
          <p:cNvSpPr>
            <a:spLocks noGrp="1" noChangeArrowheads="1"/>
          </p:cNvSpPr>
          <p:nvPr>
            <p:ph type="title"/>
          </p:nvPr>
        </p:nvSpPr>
        <p:spPr>
          <a:xfrm>
            <a:off x="685800" y="0"/>
            <a:ext cx="7772400" cy="1143000"/>
          </a:xfrm>
        </p:spPr>
        <p:txBody>
          <a:bodyPr/>
          <a:lstStyle/>
          <a:p>
            <a:pPr eaLnBrk="1" hangingPunct="1"/>
            <a:r>
              <a:rPr lang="en-US" altLang="en-US" sz="4000" smtClean="0">
                <a:solidFill>
                  <a:schemeClr val="tx1"/>
                </a:solidFill>
                <a:latin typeface="Palatino Linotype" pitchFamily="18" charset="0"/>
              </a:rPr>
              <a:t>Pavlov’s Experiments</a:t>
            </a:r>
            <a:endParaRPr lang="en-US" sz="4000" smtClean="0">
              <a:solidFill>
                <a:schemeClr val="tx1"/>
              </a:solidFill>
              <a:latin typeface="Palatino Linotype" pitchFamily="18" charset="0"/>
            </a:endParaRPr>
          </a:p>
        </p:txBody>
      </p:sp>
      <p:pic>
        <p:nvPicPr>
          <p:cNvPr id="13316" name="Picture 35" descr="Before Conditioning"/>
          <p:cNvPicPr>
            <a:picLocks noChangeAspect="1" noChangeArrowheads="1"/>
          </p:cNvPicPr>
          <p:nvPr/>
        </p:nvPicPr>
        <p:blipFill>
          <a:blip r:embed="rId3" cstate="print"/>
          <a:srcRect/>
          <a:stretch>
            <a:fillRect/>
          </a:stretch>
        </p:blipFill>
        <p:spPr bwMode="auto">
          <a:xfrm>
            <a:off x="71438" y="3429000"/>
            <a:ext cx="9072562" cy="2590800"/>
          </a:xfrm>
          <a:prstGeom prst="rect">
            <a:avLst/>
          </a:prstGeom>
          <a:noFill/>
          <a:ln w="9525">
            <a:noFill/>
            <a:miter lim="800000"/>
            <a:headEnd/>
            <a:tailEnd/>
          </a:ln>
        </p:spPr>
      </p:pic>
      <p:sp>
        <p:nvSpPr>
          <p:cNvPr id="13317" name="Rectangle 36"/>
          <p:cNvSpPr>
            <a:spLocks noChangeArrowheads="1"/>
          </p:cNvSpPr>
          <p:nvPr/>
        </p:nvSpPr>
        <p:spPr bwMode="auto">
          <a:xfrm>
            <a:off x="533400" y="1066800"/>
            <a:ext cx="8048625" cy="1847850"/>
          </a:xfrm>
          <a:prstGeom prst="rect">
            <a:avLst/>
          </a:prstGeom>
          <a:noFill/>
          <a:ln w="9525">
            <a:noFill/>
            <a:miter lim="800000"/>
            <a:headEnd/>
            <a:tailEnd/>
          </a:ln>
        </p:spPr>
        <p:txBody>
          <a:bodyPr/>
          <a:lstStyle/>
          <a:p>
            <a:pPr>
              <a:spcBef>
                <a:spcPct val="20000"/>
              </a:spcBef>
              <a:spcAft>
                <a:spcPct val="20000"/>
              </a:spcAft>
              <a:buFont typeface="Wingdings" pitchFamily="2" charset="2"/>
              <a:buNone/>
            </a:pPr>
            <a:r>
              <a:rPr lang="en-US" altLang="en-US" sz="2800">
                <a:latin typeface="Palatino Linotype" pitchFamily="18" charset="0"/>
              </a:rPr>
              <a:t>Before conditioning, food (</a:t>
            </a:r>
            <a:r>
              <a:rPr lang="en-US" altLang="en-US" sz="2800">
                <a:solidFill>
                  <a:srgbClr val="3333FF"/>
                </a:solidFill>
                <a:latin typeface="Palatino Linotype" pitchFamily="18" charset="0"/>
              </a:rPr>
              <a:t>Unconditioned Stimulus, US</a:t>
            </a:r>
            <a:r>
              <a:rPr lang="en-US" altLang="en-US" sz="2800">
                <a:latin typeface="Palatino Linotype" pitchFamily="18" charset="0"/>
              </a:rPr>
              <a:t>) produces salivation (</a:t>
            </a:r>
            <a:r>
              <a:rPr lang="en-US" altLang="en-US" sz="2800">
                <a:solidFill>
                  <a:srgbClr val="3333FF"/>
                </a:solidFill>
                <a:latin typeface="Palatino Linotype" pitchFamily="18" charset="0"/>
              </a:rPr>
              <a:t>Unconditioned Response, UR</a:t>
            </a:r>
            <a:r>
              <a:rPr lang="en-US" altLang="en-US" sz="2800">
                <a:latin typeface="Palatino Linotype" pitchFamily="18" charset="0"/>
              </a:rPr>
              <a:t>). However, the tone (</a:t>
            </a:r>
            <a:r>
              <a:rPr lang="en-US" altLang="en-US" sz="2800">
                <a:solidFill>
                  <a:srgbClr val="3333FF"/>
                </a:solidFill>
                <a:latin typeface="Palatino Linotype" pitchFamily="18" charset="0"/>
              </a:rPr>
              <a:t>neutral stimulus</a:t>
            </a:r>
            <a:r>
              <a:rPr lang="en-US" altLang="en-US" sz="2800">
                <a:latin typeface="Palatino Linotype" pitchFamily="18" charset="0"/>
              </a:rPr>
              <a:t>) does not.</a:t>
            </a:r>
            <a:endParaRPr lang="en-US" sz="2800">
              <a:solidFill>
                <a:srgbClr val="3333FF"/>
              </a:solidFill>
              <a:latin typeface="Palatino Linotype"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BD9AE3C2-19D2-419D-BFBC-D96E34906DBC}" type="slidenum">
              <a:rPr lang="en-US" smtClean="0"/>
              <a:pPr/>
              <a:t>14</a:t>
            </a:fld>
            <a:endParaRPr lang="en-US" smtClean="0"/>
          </a:p>
        </p:txBody>
      </p:sp>
      <p:sp>
        <p:nvSpPr>
          <p:cNvPr id="14339" name="Rectangle 1034"/>
          <p:cNvSpPr>
            <a:spLocks noGrp="1" noChangeArrowheads="1"/>
          </p:cNvSpPr>
          <p:nvPr>
            <p:ph type="title"/>
          </p:nvPr>
        </p:nvSpPr>
        <p:spPr>
          <a:xfrm>
            <a:off x="685800" y="0"/>
            <a:ext cx="7772400" cy="1143000"/>
          </a:xfrm>
          <a:noFill/>
        </p:spPr>
        <p:txBody>
          <a:bodyPr/>
          <a:lstStyle/>
          <a:p>
            <a:pPr eaLnBrk="1" hangingPunct="1"/>
            <a:r>
              <a:rPr lang="en-US" altLang="en-US" sz="4000" smtClean="0">
                <a:latin typeface="Palatino Linotype" pitchFamily="18" charset="0"/>
              </a:rPr>
              <a:t>Pavlov’s Experiments</a:t>
            </a:r>
            <a:endParaRPr lang="en-US" sz="4000" smtClean="0">
              <a:latin typeface="Palatino Linotype" pitchFamily="18" charset="0"/>
            </a:endParaRPr>
          </a:p>
        </p:txBody>
      </p:sp>
      <p:sp>
        <p:nvSpPr>
          <p:cNvPr id="14340" name="Rectangle 1035"/>
          <p:cNvSpPr>
            <a:spLocks noChangeArrowheads="1"/>
          </p:cNvSpPr>
          <p:nvPr/>
        </p:nvSpPr>
        <p:spPr bwMode="auto">
          <a:xfrm>
            <a:off x="533400" y="1066800"/>
            <a:ext cx="8124825" cy="2305050"/>
          </a:xfrm>
          <a:prstGeom prst="rect">
            <a:avLst/>
          </a:prstGeom>
          <a:noFill/>
          <a:ln w="9525">
            <a:noFill/>
            <a:miter lim="800000"/>
            <a:headEnd/>
            <a:tailEnd/>
          </a:ln>
        </p:spPr>
        <p:txBody>
          <a:bodyPr/>
          <a:lstStyle/>
          <a:p>
            <a:pPr>
              <a:spcBef>
                <a:spcPct val="20000"/>
              </a:spcBef>
              <a:spcAft>
                <a:spcPct val="20000"/>
              </a:spcAft>
              <a:buFont typeface="Wingdings" pitchFamily="2" charset="2"/>
              <a:buNone/>
            </a:pPr>
            <a:r>
              <a:rPr lang="en-US" altLang="en-US" sz="2800">
                <a:latin typeface="Palatino Linotype" pitchFamily="18" charset="0"/>
              </a:rPr>
              <a:t>During conditioning, the </a:t>
            </a:r>
            <a:r>
              <a:rPr lang="en-US" altLang="en-US" sz="2800">
                <a:solidFill>
                  <a:srgbClr val="3333FF"/>
                </a:solidFill>
                <a:latin typeface="Palatino Linotype" pitchFamily="18" charset="0"/>
              </a:rPr>
              <a:t>neutral stimulus </a:t>
            </a:r>
            <a:r>
              <a:rPr lang="en-US" altLang="en-US" sz="2800">
                <a:latin typeface="Palatino Linotype" pitchFamily="18" charset="0"/>
              </a:rPr>
              <a:t>(tone) and the </a:t>
            </a:r>
            <a:r>
              <a:rPr lang="en-US" altLang="en-US" sz="2800">
                <a:solidFill>
                  <a:srgbClr val="3333FF"/>
                </a:solidFill>
                <a:latin typeface="Palatino Linotype" pitchFamily="18" charset="0"/>
              </a:rPr>
              <a:t>US</a:t>
            </a:r>
            <a:r>
              <a:rPr lang="en-US" altLang="en-US" sz="2800">
                <a:latin typeface="Palatino Linotype" pitchFamily="18" charset="0"/>
              </a:rPr>
              <a:t> (food) are paired, resulting in salivation (</a:t>
            </a:r>
            <a:r>
              <a:rPr lang="en-US" altLang="en-US" sz="2800">
                <a:solidFill>
                  <a:srgbClr val="3333FF"/>
                </a:solidFill>
                <a:latin typeface="Palatino Linotype" pitchFamily="18" charset="0"/>
              </a:rPr>
              <a:t>UR</a:t>
            </a:r>
            <a:r>
              <a:rPr lang="en-US" altLang="en-US" sz="2800">
                <a:latin typeface="Palatino Linotype" pitchFamily="18" charset="0"/>
              </a:rPr>
              <a:t>). After conditioning, the neutral stimulus (</a:t>
            </a:r>
            <a:r>
              <a:rPr lang="en-US" altLang="en-US" sz="2800">
                <a:solidFill>
                  <a:srgbClr val="3333FF"/>
                </a:solidFill>
                <a:latin typeface="Palatino Linotype" pitchFamily="18" charset="0"/>
              </a:rPr>
              <a:t>now Conditioned Stimulus, CS</a:t>
            </a:r>
            <a:r>
              <a:rPr lang="en-US" altLang="en-US" sz="2800">
                <a:latin typeface="Palatino Linotype" pitchFamily="18" charset="0"/>
              </a:rPr>
              <a:t>) elicits salivation (</a:t>
            </a:r>
            <a:r>
              <a:rPr lang="en-US" altLang="en-US" sz="2800">
                <a:solidFill>
                  <a:srgbClr val="3333FF"/>
                </a:solidFill>
                <a:latin typeface="Palatino Linotype" pitchFamily="18" charset="0"/>
              </a:rPr>
              <a:t>now Conditioned Response, CR</a:t>
            </a:r>
            <a:r>
              <a:rPr lang="en-US" altLang="en-US" sz="2800">
                <a:latin typeface="Palatino Linotype" pitchFamily="18" charset="0"/>
              </a:rPr>
              <a:t>)</a:t>
            </a:r>
            <a:endParaRPr lang="en-US" sz="2800">
              <a:solidFill>
                <a:srgbClr val="3333FF"/>
              </a:solidFill>
              <a:latin typeface="Palatino Linotype" pitchFamily="18" charset="0"/>
            </a:endParaRPr>
          </a:p>
        </p:txBody>
      </p:sp>
      <p:pic>
        <p:nvPicPr>
          <p:cNvPr id="14341" name="Picture 1037" descr="After Conditioning"/>
          <p:cNvPicPr>
            <a:picLocks noChangeAspect="1" noChangeArrowheads="1"/>
          </p:cNvPicPr>
          <p:nvPr/>
        </p:nvPicPr>
        <p:blipFill>
          <a:blip r:embed="rId3" cstate="print"/>
          <a:srcRect/>
          <a:stretch>
            <a:fillRect/>
          </a:stretch>
        </p:blipFill>
        <p:spPr bwMode="auto">
          <a:xfrm>
            <a:off x="38100" y="3687763"/>
            <a:ext cx="9105900" cy="248443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217488" y="246063"/>
            <a:ext cx="7246937" cy="522287"/>
          </a:xfrm>
          <a:prstGeom prst="rect">
            <a:avLst/>
          </a:prstGeom>
          <a:noFill/>
          <a:ln w="9525">
            <a:noFill/>
            <a:miter lim="800000"/>
            <a:headEnd/>
            <a:tailEnd/>
          </a:ln>
        </p:spPr>
        <p:txBody>
          <a:bodyPr>
            <a:spAutoFit/>
          </a:bodyPr>
          <a:lstStyle/>
          <a:p>
            <a:pPr marL="342900" indent="-342900">
              <a:spcBef>
                <a:spcPct val="20000"/>
              </a:spcBef>
            </a:pPr>
            <a:r>
              <a:rPr lang="en-US" sz="2800" b="1">
                <a:solidFill>
                  <a:srgbClr val="AA7A2B"/>
                </a:solidFill>
                <a:latin typeface="Calibri" pitchFamily="34" charset="0"/>
              </a:rPr>
              <a:t>Find the US, UR, NS, CS, CR in the following:</a:t>
            </a:r>
          </a:p>
        </p:txBody>
      </p:sp>
      <p:grpSp>
        <p:nvGrpSpPr>
          <p:cNvPr id="45059" name="Group 12"/>
          <p:cNvGrpSpPr>
            <a:grpSpLocks/>
          </p:cNvGrpSpPr>
          <p:nvPr/>
        </p:nvGrpSpPr>
        <p:grpSpPr bwMode="auto">
          <a:xfrm>
            <a:off x="377825" y="985838"/>
            <a:ext cx="8550275" cy="1268412"/>
            <a:chOff x="378142" y="985520"/>
            <a:chExt cx="8549640" cy="1269255"/>
          </a:xfrm>
        </p:grpSpPr>
        <p:sp>
          <p:nvSpPr>
            <p:cNvPr id="5" name="Freeform 4"/>
            <p:cNvSpPr/>
            <p:nvPr/>
          </p:nvSpPr>
          <p:spPr>
            <a:xfrm>
              <a:off x="378142" y="985520"/>
              <a:ext cx="8549640" cy="1269255"/>
            </a:xfrm>
            <a:custGeom>
              <a:avLst/>
              <a:gdLst>
                <a:gd name="connsiteX0" fmla="*/ 0 w 8549640"/>
                <a:gd name="connsiteY0" fmla="*/ 126926 h 1269255"/>
                <a:gd name="connsiteX1" fmla="*/ 126926 w 8549640"/>
                <a:gd name="connsiteY1" fmla="*/ 0 h 1269255"/>
                <a:gd name="connsiteX2" fmla="*/ 8422715 w 8549640"/>
                <a:gd name="connsiteY2" fmla="*/ 0 h 1269255"/>
                <a:gd name="connsiteX3" fmla="*/ 8549641 w 8549640"/>
                <a:gd name="connsiteY3" fmla="*/ 126926 h 1269255"/>
                <a:gd name="connsiteX4" fmla="*/ 8549640 w 8549640"/>
                <a:gd name="connsiteY4" fmla="*/ 1142330 h 1269255"/>
                <a:gd name="connsiteX5" fmla="*/ 8422714 w 8549640"/>
                <a:gd name="connsiteY5" fmla="*/ 1269256 h 1269255"/>
                <a:gd name="connsiteX6" fmla="*/ 126926 w 8549640"/>
                <a:gd name="connsiteY6" fmla="*/ 1269255 h 1269255"/>
                <a:gd name="connsiteX7" fmla="*/ 0 w 8549640"/>
                <a:gd name="connsiteY7" fmla="*/ 1142329 h 1269255"/>
                <a:gd name="connsiteX8" fmla="*/ 0 w 8549640"/>
                <a:gd name="connsiteY8" fmla="*/ 126926 h 126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9640" h="1269255">
                  <a:moveTo>
                    <a:pt x="0" y="126926"/>
                  </a:moveTo>
                  <a:cubicBezTo>
                    <a:pt x="0" y="56827"/>
                    <a:pt x="56827" y="0"/>
                    <a:pt x="126926" y="0"/>
                  </a:cubicBezTo>
                  <a:lnTo>
                    <a:pt x="8422715" y="0"/>
                  </a:lnTo>
                  <a:cubicBezTo>
                    <a:pt x="8492814" y="0"/>
                    <a:pt x="8549641" y="56827"/>
                    <a:pt x="8549641" y="126926"/>
                  </a:cubicBezTo>
                  <a:cubicBezTo>
                    <a:pt x="8549641" y="465394"/>
                    <a:pt x="8549640" y="803862"/>
                    <a:pt x="8549640" y="1142330"/>
                  </a:cubicBezTo>
                  <a:cubicBezTo>
                    <a:pt x="8549640" y="1212429"/>
                    <a:pt x="8492813" y="1269256"/>
                    <a:pt x="8422714" y="1269256"/>
                  </a:cubicBezTo>
                  <a:lnTo>
                    <a:pt x="126926" y="1269255"/>
                  </a:lnTo>
                  <a:cubicBezTo>
                    <a:pt x="56827" y="1269255"/>
                    <a:pt x="0" y="1212428"/>
                    <a:pt x="0" y="1142329"/>
                  </a:cubicBezTo>
                  <a:lnTo>
                    <a:pt x="0" y="126926"/>
                  </a:lnTo>
                  <a:close/>
                </a:path>
              </a:pathLst>
            </a:custGeom>
            <a:solidFill>
              <a:srgbClr val="F36F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293" tIns="91440" rIns="91441" bIns="91440" anchor="ctr"/>
            <a:lstStyle/>
            <a:p>
              <a:pPr defTabSz="1066800">
                <a:lnSpc>
                  <a:spcPts val="2400"/>
                </a:lnSpc>
                <a:spcAft>
                  <a:spcPct val="35000"/>
                </a:spcAft>
              </a:pPr>
              <a:r>
                <a:rPr lang="en-US" sz="2400">
                  <a:solidFill>
                    <a:srgbClr val="FFFFFF"/>
                  </a:solidFill>
                  <a:cs typeface="Arial" pitchFamily="34" charset="0"/>
                </a:rPr>
                <a:t>Your romantic partner always uses the same shampoo. Soon, the smell of that shampoo makes you feel happy.</a:t>
              </a:r>
            </a:p>
          </p:txBody>
        </p:sp>
        <p:sp>
          <p:nvSpPr>
            <p:cNvPr id="6" name="Rounded Rectangle 5"/>
            <p:cNvSpPr/>
            <p:nvPr/>
          </p:nvSpPr>
          <p:spPr>
            <a:xfrm>
              <a:off x="505067" y="1112445"/>
              <a:ext cx="1709928" cy="1015404"/>
            </a:xfrm>
            <a:prstGeom prst="roundRect">
              <a:avLst>
                <a:gd name="adj" fmla="val 10000"/>
              </a:avLst>
            </a:prstGeom>
            <a:blipFill>
              <a:blip r:embed="rId3" cstate="print">
                <a:extLst/>
              </a:blip>
              <a:srcRect/>
              <a:stretch>
                <a:fillRect t="-72000" b="-7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5060" name="Group 13"/>
          <p:cNvGrpSpPr>
            <a:grpSpLocks/>
          </p:cNvGrpSpPr>
          <p:nvPr/>
        </p:nvGrpSpPr>
        <p:grpSpPr bwMode="auto">
          <a:xfrm>
            <a:off x="377825" y="2381250"/>
            <a:ext cx="8550275" cy="1270000"/>
            <a:chOff x="378142" y="2381701"/>
            <a:chExt cx="8549640" cy="1269255"/>
          </a:xfrm>
        </p:grpSpPr>
        <p:sp>
          <p:nvSpPr>
            <p:cNvPr id="7" name="Freeform 6"/>
            <p:cNvSpPr/>
            <p:nvPr/>
          </p:nvSpPr>
          <p:spPr>
            <a:xfrm>
              <a:off x="378142" y="2381701"/>
              <a:ext cx="8549640" cy="1269255"/>
            </a:xfrm>
            <a:custGeom>
              <a:avLst/>
              <a:gdLst>
                <a:gd name="connsiteX0" fmla="*/ 0 w 8549640"/>
                <a:gd name="connsiteY0" fmla="*/ 126926 h 1269255"/>
                <a:gd name="connsiteX1" fmla="*/ 126926 w 8549640"/>
                <a:gd name="connsiteY1" fmla="*/ 0 h 1269255"/>
                <a:gd name="connsiteX2" fmla="*/ 8422715 w 8549640"/>
                <a:gd name="connsiteY2" fmla="*/ 0 h 1269255"/>
                <a:gd name="connsiteX3" fmla="*/ 8549641 w 8549640"/>
                <a:gd name="connsiteY3" fmla="*/ 126926 h 1269255"/>
                <a:gd name="connsiteX4" fmla="*/ 8549640 w 8549640"/>
                <a:gd name="connsiteY4" fmla="*/ 1142330 h 1269255"/>
                <a:gd name="connsiteX5" fmla="*/ 8422714 w 8549640"/>
                <a:gd name="connsiteY5" fmla="*/ 1269256 h 1269255"/>
                <a:gd name="connsiteX6" fmla="*/ 126926 w 8549640"/>
                <a:gd name="connsiteY6" fmla="*/ 1269255 h 1269255"/>
                <a:gd name="connsiteX7" fmla="*/ 0 w 8549640"/>
                <a:gd name="connsiteY7" fmla="*/ 1142329 h 1269255"/>
                <a:gd name="connsiteX8" fmla="*/ 0 w 8549640"/>
                <a:gd name="connsiteY8" fmla="*/ 126926 h 126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9640" h="1269255">
                  <a:moveTo>
                    <a:pt x="0" y="126926"/>
                  </a:moveTo>
                  <a:cubicBezTo>
                    <a:pt x="0" y="56827"/>
                    <a:pt x="56827" y="0"/>
                    <a:pt x="126926" y="0"/>
                  </a:cubicBezTo>
                  <a:lnTo>
                    <a:pt x="8422715" y="0"/>
                  </a:lnTo>
                  <a:cubicBezTo>
                    <a:pt x="8492814" y="0"/>
                    <a:pt x="8549641" y="56827"/>
                    <a:pt x="8549641" y="126926"/>
                  </a:cubicBezTo>
                  <a:cubicBezTo>
                    <a:pt x="8549641" y="465394"/>
                    <a:pt x="8549640" y="803862"/>
                    <a:pt x="8549640" y="1142330"/>
                  </a:cubicBezTo>
                  <a:cubicBezTo>
                    <a:pt x="8549640" y="1212429"/>
                    <a:pt x="8492813" y="1269256"/>
                    <a:pt x="8422714" y="1269256"/>
                  </a:cubicBezTo>
                  <a:lnTo>
                    <a:pt x="126926" y="1269255"/>
                  </a:lnTo>
                  <a:cubicBezTo>
                    <a:pt x="56827" y="1269255"/>
                    <a:pt x="0" y="1212428"/>
                    <a:pt x="0" y="1142329"/>
                  </a:cubicBezTo>
                  <a:lnTo>
                    <a:pt x="0" y="126926"/>
                  </a:lnTo>
                  <a:close/>
                </a:path>
              </a:pathLst>
            </a:custGeom>
            <a:solidFill>
              <a:srgbClr val="3AA0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293" tIns="91440" rIns="91441" bIns="91440" anchor="ctr"/>
            <a:lstStyle/>
            <a:p>
              <a:pPr defTabSz="1066800">
                <a:lnSpc>
                  <a:spcPts val="2400"/>
                </a:lnSpc>
                <a:spcAft>
                  <a:spcPct val="35000"/>
                </a:spcAft>
              </a:pPr>
              <a:r>
                <a:rPr lang="en-US" sz="2400">
                  <a:solidFill>
                    <a:srgbClr val="FFFFFF"/>
                  </a:solidFill>
                  <a:cs typeface="Arial" pitchFamily="34" charset="0"/>
                </a:rPr>
                <a:t>The door to your house squeaks loudly when you open it. Soon, your dog begins wagging its tail when the door squeaks.</a:t>
              </a:r>
            </a:p>
          </p:txBody>
        </p:sp>
        <p:sp>
          <p:nvSpPr>
            <p:cNvPr id="8" name="Rounded Rectangle 7"/>
            <p:cNvSpPr/>
            <p:nvPr/>
          </p:nvSpPr>
          <p:spPr>
            <a:xfrm>
              <a:off x="505067" y="2508627"/>
              <a:ext cx="1709928" cy="1015404"/>
            </a:xfrm>
            <a:prstGeom prst="roundRect">
              <a:avLst>
                <a:gd name="adj" fmla="val 10000"/>
              </a:avLst>
            </a:prstGeom>
            <a:blipFill>
              <a:blip r:embed="rId4" cstate="print">
                <a:extLst/>
              </a:blip>
              <a:srcRect/>
              <a:stretch>
                <a:fillRect t="-72000" b="-7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5061" name="Group 14"/>
          <p:cNvGrpSpPr>
            <a:grpSpLocks/>
          </p:cNvGrpSpPr>
          <p:nvPr/>
        </p:nvGrpSpPr>
        <p:grpSpPr bwMode="auto">
          <a:xfrm>
            <a:off x="377825" y="3778250"/>
            <a:ext cx="8550275" cy="1268413"/>
            <a:chOff x="378142" y="3777882"/>
            <a:chExt cx="8549640" cy="1269255"/>
          </a:xfrm>
        </p:grpSpPr>
        <p:sp>
          <p:nvSpPr>
            <p:cNvPr id="9" name="Freeform 8"/>
            <p:cNvSpPr/>
            <p:nvPr/>
          </p:nvSpPr>
          <p:spPr>
            <a:xfrm>
              <a:off x="378142" y="3777882"/>
              <a:ext cx="8549640" cy="1269255"/>
            </a:xfrm>
            <a:custGeom>
              <a:avLst/>
              <a:gdLst>
                <a:gd name="connsiteX0" fmla="*/ 0 w 8549640"/>
                <a:gd name="connsiteY0" fmla="*/ 126926 h 1269255"/>
                <a:gd name="connsiteX1" fmla="*/ 126926 w 8549640"/>
                <a:gd name="connsiteY1" fmla="*/ 0 h 1269255"/>
                <a:gd name="connsiteX2" fmla="*/ 8422715 w 8549640"/>
                <a:gd name="connsiteY2" fmla="*/ 0 h 1269255"/>
                <a:gd name="connsiteX3" fmla="*/ 8549641 w 8549640"/>
                <a:gd name="connsiteY3" fmla="*/ 126926 h 1269255"/>
                <a:gd name="connsiteX4" fmla="*/ 8549640 w 8549640"/>
                <a:gd name="connsiteY4" fmla="*/ 1142330 h 1269255"/>
                <a:gd name="connsiteX5" fmla="*/ 8422714 w 8549640"/>
                <a:gd name="connsiteY5" fmla="*/ 1269256 h 1269255"/>
                <a:gd name="connsiteX6" fmla="*/ 126926 w 8549640"/>
                <a:gd name="connsiteY6" fmla="*/ 1269255 h 1269255"/>
                <a:gd name="connsiteX7" fmla="*/ 0 w 8549640"/>
                <a:gd name="connsiteY7" fmla="*/ 1142329 h 1269255"/>
                <a:gd name="connsiteX8" fmla="*/ 0 w 8549640"/>
                <a:gd name="connsiteY8" fmla="*/ 126926 h 126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9640" h="1269255">
                  <a:moveTo>
                    <a:pt x="0" y="126926"/>
                  </a:moveTo>
                  <a:cubicBezTo>
                    <a:pt x="0" y="56827"/>
                    <a:pt x="56827" y="0"/>
                    <a:pt x="126926" y="0"/>
                  </a:cubicBezTo>
                  <a:lnTo>
                    <a:pt x="8422715" y="0"/>
                  </a:lnTo>
                  <a:cubicBezTo>
                    <a:pt x="8492814" y="0"/>
                    <a:pt x="8549641" y="56827"/>
                    <a:pt x="8549641" y="126926"/>
                  </a:cubicBezTo>
                  <a:cubicBezTo>
                    <a:pt x="8549641" y="465394"/>
                    <a:pt x="8549640" y="803862"/>
                    <a:pt x="8549640" y="1142330"/>
                  </a:cubicBezTo>
                  <a:cubicBezTo>
                    <a:pt x="8549640" y="1212429"/>
                    <a:pt x="8492813" y="1269256"/>
                    <a:pt x="8422714" y="1269256"/>
                  </a:cubicBezTo>
                  <a:lnTo>
                    <a:pt x="126926" y="1269255"/>
                  </a:lnTo>
                  <a:cubicBezTo>
                    <a:pt x="56827" y="1269255"/>
                    <a:pt x="0" y="1212428"/>
                    <a:pt x="0" y="1142329"/>
                  </a:cubicBezTo>
                  <a:lnTo>
                    <a:pt x="0" y="126926"/>
                  </a:lnTo>
                  <a:close/>
                </a:path>
              </a:pathLst>
            </a:custGeom>
            <a:solidFill>
              <a:srgbClr val="A036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293" tIns="91440" rIns="91441" bIns="91440" anchor="ctr"/>
            <a:lstStyle/>
            <a:p>
              <a:pPr defTabSz="1066800">
                <a:lnSpc>
                  <a:spcPts val="2400"/>
                </a:lnSpc>
                <a:spcAft>
                  <a:spcPct val="35000"/>
                </a:spcAft>
              </a:pPr>
              <a:r>
                <a:rPr lang="en-US" sz="2400">
                  <a:solidFill>
                    <a:srgbClr val="FFFFFF"/>
                  </a:solidFill>
                  <a:cs typeface="Arial" pitchFamily="34" charset="0"/>
                </a:rPr>
                <a:t>The nurse says, “This won’t hurt a bit,” just before stabbing you with a needle. The next time you hear “This won’t hurt,” you cringe in fear.</a:t>
              </a:r>
            </a:p>
          </p:txBody>
        </p:sp>
        <p:sp>
          <p:nvSpPr>
            <p:cNvPr id="10" name="Rounded Rectangle 9"/>
            <p:cNvSpPr/>
            <p:nvPr/>
          </p:nvSpPr>
          <p:spPr>
            <a:xfrm>
              <a:off x="505067" y="3904808"/>
              <a:ext cx="1709928" cy="1015404"/>
            </a:xfrm>
            <a:prstGeom prst="roundRect">
              <a:avLst>
                <a:gd name="adj" fmla="val 10000"/>
              </a:avLst>
            </a:prstGeom>
            <a:blipFill>
              <a:blip r:embed="rId5" cstate="print">
                <a:extLst/>
              </a:blip>
              <a:srcRect/>
              <a:stretch>
                <a:fillRect t="-7000" b="-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5062" name="Group 15"/>
          <p:cNvGrpSpPr>
            <a:grpSpLocks/>
          </p:cNvGrpSpPr>
          <p:nvPr/>
        </p:nvGrpSpPr>
        <p:grpSpPr bwMode="auto">
          <a:xfrm>
            <a:off x="377825" y="5173663"/>
            <a:ext cx="8550275" cy="1270000"/>
            <a:chOff x="378142" y="5174064"/>
            <a:chExt cx="8549640" cy="1269255"/>
          </a:xfrm>
        </p:grpSpPr>
        <p:sp>
          <p:nvSpPr>
            <p:cNvPr id="11" name="Freeform 10"/>
            <p:cNvSpPr/>
            <p:nvPr/>
          </p:nvSpPr>
          <p:spPr>
            <a:xfrm>
              <a:off x="378142" y="5174064"/>
              <a:ext cx="8549640" cy="1269255"/>
            </a:xfrm>
            <a:custGeom>
              <a:avLst/>
              <a:gdLst>
                <a:gd name="connsiteX0" fmla="*/ 0 w 8549640"/>
                <a:gd name="connsiteY0" fmla="*/ 126926 h 1269255"/>
                <a:gd name="connsiteX1" fmla="*/ 126926 w 8549640"/>
                <a:gd name="connsiteY1" fmla="*/ 0 h 1269255"/>
                <a:gd name="connsiteX2" fmla="*/ 8422715 w 8549640"/>
                <a:gd name="connsiteY2" fmla="*/ 0 h 1269255"/>
                <a:gd name="connsiteX3" fmla="*/ 8549641 w 8549640"/>
                <a:gd name="connsiteY3" fmla="*/ 126926 h 1269255"/>
                <a:gd name="connsiteX4" fmla="*/ 8549640 w 8549640"/>
                <a:gd name="connsiteY4" fmla="*/ 1142330 h 1269255"/>
                <a:gd name="connsiteX5" fmla="*/ 8422714 w 8549640"/>
                <a:gd name="connsiteY5" fmla="*/ 1269256 h 1269255"/>
                <a:gd name="connsiteX6" fmla="*/ 126926 w 8549640"/>
                <a:gd name="connsiteY6" fmla="*/ 1269255 h 1269255"/>
                <a:gd name="connsiteX7" fmla="*/ 0 w 8549640"/>
                <a:gd name="connsiteY7" fmla="*/ 1142329 h 1269255"/>
                <a:gd name="connsiteX8" fmla="*/ 0 w 8549640"/>
                <a:gd name="connsiteY8" fmla="*/ 126926 h 126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9640" h="1269255">
                  <a:moveTo>
                    <a:pt x="0" y="126926"/>
                  </a:moveTo>
                  <a:cubicBezTo>
                    <a:pt x="0" y="56827"/>
                    <a:pt x="56827" y="0"/>
                    <a:pt x="126926" y="0"/>
                  </a:cubicBezTo>
                  <a:lnTo>
                    <a:pt x="8422715" y="0"/>
                  </a:lnTo>
                  <a:cubicBezTo>
                    <a:pt x="8492814" y="0"/>
                    <a:pt x="8549641" y="56827"/>
                    <a:pt x="8549641" y="126926"/>
                  </a:cubicBezTo>
                  <a:cubicBezTo>
                    <a:pt x="8549641" y="465394"/>
                    <a:pt x="8549640" y="803862"/>
                    <a:pt x="8549640" y="1142330"/>
                  </a:cubicBezTo>
                  <a:cubicBezTo>
                    <a:pt x="8549640" y="1212429"/>
                    <a:pt x="8492813" y="1269256"/>
                    <a:pt x="8422714" y="1269256"/>
                  </a:cubicBezTo>
                  <a:lnTo>
                    <a:pt x="126926" y="1269255"/>
                  </a:lnTo>
                  <a:cubicBezTo>
                    <a:pt x="56827" y="1269255"/>
                    <a:pt x="0" y="1212428"/>
                    <a:pt x="0" y="1142329"/>
                  </a:cubicBezTo>
                  <a:lnTo>
                    <a:pt x="0" y="126926"/>
                  </a:lnTo>
                  <a:close/>
                </a:path>
              </a:pathLst>
            </a:custGeom>
            <a:solidFill>
              <a:srgbClr val="44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293" tIns="91440" rIns="91441" bIns="91440" anchor="ctr"/>
            <a:lstStyle/>
            <a:p>
              <a:pPr defTabSz="1066800">
                <a:lnSpc>
                  <a:spcPts val="2400"/>
                </a:lnSpc>
                <a:spcAft>
                  <a:spcPct val="35000"/>
                </a:spcAft>
              </a:pPr>
              <a:r>
                <a:rPr lang="en-US" sz="2400">
                  <a:solidFill>
                    <a:srgbClr val="FFFFFF"/>
                  </a:solidFill>
                  <a:cs typeface="Arial" pitchFamily="34" charset="0"/>
                </a:rPr>
                <a:t>You have a meal at a fast food restaurant that causes food poisoning. The next time you see a sign for that restaurant, you feel nauseated.</a:t>
              </a:r>
            </a:p>
          </p:txBody>
        </p:sp>
        <p:sp>
          <p:nvSpPr>
            <p:cNvPr id="12" name="Rounded Rectangle 11"/>
            <p:cNvSpPr/>
            <p:nvPr/>
          </p:nvSpPr>
          <p:spPr>
            <a:xfrm>
              <a:off x="505067" y="5300989"/>
              <a:ext cx="1709928" cy="1015404"/>
            </a:xfrm>
            <a:prstGeom prst="roundRect">
              <a:avLst>
                <a:gd name="adj" fmla="val 10000"/>
              </a:avLst>
            </a:prstGeom>
            <a:blipFill>
              <a:blip r:embed="rId6" cstate="print">
                <a:extLst/>
              </a:blip>
              <a:srcRect/>
              <a:stretch>
                <a:fillRect t="-14000" b="-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bwMode="auto">
          <a:xfrm>
            <a:off x="0" y="1627188"/>
            <a:ext cx="6564313" cy="4705350"/>
          </a:xfrm>
          <a:prstGeom prst="rect">
            <a:avLst/>
          </a:prstGeom>
          <a:noFill/>
          <a:ln w="9525">
            <a:noFill/>
            <a:miter lim="800000"/>
            <a:headEnd/>
            <a:tailEnd/>
          </a:ln>
        </p:spPr>
        <p:txBody>
          <a:bodyPr anchor="ctr"/>
          <a:lstStyle/>
          <a:p>
            <a:pPr marL="342900" indent="-342900">
              <a:lnSpc>
                <a:spcPts val="2600"/>
              </a:lnSpc>
              <a:spcAft>
                <a:spcPts val="600"/>
              </a:spcAft>
              <a:buFont typeface="Wingdings" pitchFamily="2" charset="2"/>
              <a:buChar char="§"/>
            </a:pPr>
            <a:r>
              <a:rPr lang="en-US" sz="2600">
                <a:latin typeface="Calibri" pitchFamily="34" charset="0"/>
              </a:rPr>
              <a:t>If the dog becomes conditioned to salivate at the sound of a bell, can the dog be conditioned to salivate when a light flashes…by associating it with the BELL instead of with food?  </a:t>
            </a:r>
          </a:p>
          <a:p>
            <a:pPr marL="342900" indent="-342900">
              <a:lnSpc>
                <a:spcPts val="2600"/>
              </a:lnSpc>
              <a:spcAft>
                <a:spcPts val="600"/>
              </a:spcAft>
              <a:buFont typeface="Wingdings" pitchFamily="2" charset="2"/>
              <a:buChar char="§"/>
            </a:pPr>
            <a:r>
              <a:rPr lang="en-US" sz="2600">
                <a:latin typeface="Calibri" pitchFamily="34" charset="0"/>
              </a:rPr>
              <a:t>Yes! The conditioned response can be transferred from the US to a CS, then from there to another CS.</a:t>
            </a:r>
          </a:p>
          <a:p>
            <a:pPr marL="342900" indent="-342900">
              <a:lnSpc>
                <a:spcPts val="2600"/>
              </a:lnSpc>
              <a:spcAft>
                <a:spcPts val="600"/>
              </a:spcAft>
              <a:buFont typeface="Wingdings" pitchFamily="2" charset="2"/>
              <a:buChar char="§"/>
            </a:pPr>
            <a:r>
              <a:rPr lang="en-US" sz="2600">
                <a:latin typeface="Calibri" pitchFamily="34" charset="0"/>
              </a:rPr>
              <a:t>This is </a:t>
            </a:r>
            <a:r>
              <a:rPr lang="en-US" sz="2600" b="1">
                <a:solidFill>
                  <a:srgbClr val="444EA2"/>
                </a:solidFill>
                <a:latin typeface="Calibri" pitchFamily="34" charset="0"/>
              </a:rPr>
              <a:t>higher-order conditioning</a:t>
            </a:r>
            <a:r>
              <a:rPr lang="en-US" sz="2600">
                <a:latin typeface="Calibri" pitchFamily="34" charset="0"/>
              </a:rPr>
              <a:t>: turning a NS into a CS by associating it with another CS. </a:t>
            </a:r>
          </a:p>
          <a:p>
            <a:pPr marL="342900" indent="-342900">
              <a:lnSpc>
                <a:spcPts val="2600"/>
              </a:lnSpc>
              <a:spcAft>
                <a:spcPts val="600"/>
              </a:spcAft>
              <a:buFont typeface="Wingdings" pitchFamily="2" charset="2"/>
              <a:buNone/>
            </a:pPr>
            <a:r>
              <a:rPr lang="en-US" sz="2600">
                <a:latin typeface="Calibri" pitchFamily="34" charset="0"/>
                <a:sym typeface="Wingdings" pitchFamily="2" charset="2"/>
              </a:rPr>
              <a:t></a:t>
            </a:r>
            <a:r>
              <a:rPr lang="en-US" sz="2600">
                <a:latin typeface="Calibri" pitchFamily="34" charset="0"/>
              </a:rPr>
              <a:t>A man who was conditioned to associate joy with coffee, could then learn to associate joy with a restaurant if he was served coffee there every time he walked in to the restaurant.</a:t>
            </a:r>
          </a:p>
        </p:txBody>
      </p:sp>
      <p:sp>
        <p:nvSpPr>
          <p:cNvPr id="47107" name="Title 1"/>
          <p:cNvSpPr>
            <a:spLocks noGrp="1"/>
          </p:cNvSpPr>
          <p:nvPr>
            <p:ph type="title"/>
          </p:nvPr>
        </p:nvSpPr>
        <p:spPr>
          <a:xfrm>
            <a:off x="0" y="0"/>
            <a:ext cx="9144000" cy="1131888"/>
          </a:xfrm>
          <a:solidFill>
            <a:srgbClr val="3AA082"/>
          </a:solidFill>
        </p:spPr>
        <p:txBody>
          <a:bodyPr lIns="274320"/>
          <a:lstStyle/>
          <a:p>
            <a:pPr algn="l" eaLnBrk="1" hangingPunct="1">
              <a:lnSpc>
                <a:spcPts val="4200"/>
              </a:lnSpc>
            </a:pPr>
            <a:r>
              <a:rPr lang="en-US" b="1" smtClean="0">
                <a:solidFill>
                  <a:srgbClr val="F8F6E3"/>
                </a:solidFill>
              </a:rPr>
              <a:t>Higher-Order Conditioning</a:t>
            </a:r>
            <a:endParaRPr lang="en-US" b="1" i="1" smtClean="0">
              <a:solidFill>
                <a:srgbClr val="F8F6E3"/>
              </a:solidFill>
            </a:endParaRPr>
          </a:p>
        </p:txBody>
      </p:sp>
      <p:pic>
        <p:nvPicPr>
          <p:cNvPr id="8194" name="Picture 2" descr="E:\Retail, Shopping and Small Business PhotoDisc vol 21\21015.jpg"/>
          <p:cNvPicPr>
            <a:picLocks noChangeAspect="1" noChangeArrowheads="1"/>
          </p:cNvPicPr>
          <p:nvPr/>
        </p:nvPicPr>
        <p:blipFill>
          <a:blip r:embed="rId3" cstate="print"/>
          <a:srcRect/>
          <a:stretch>
            <a:fillRect/>
          </a:stretch>
        </p:blipFill>
        <p:spPr bwMode="auto">
          <a:xfrm>
            <a:off x="6542088" y="1501775"/>
            <a:ext cx="2601912" cy="3879850"/>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fade">
                                      <p:cBhvr>
                                        <p:cTn id="2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b="2809"/>
          <a:stretch>
            <a:fillRect/>
          </a:stretch>
        </p:blipFill>
        <p:spPr bwMode="auto">
          <a:xfrm>
            <a:off x="5327650" y="1711325"/>
            <a:ext cx="3816350" cy="4414838"/>
          </a:xfrm>
          <a:prstGeom prst="rect">
            <a:avLst/>
          </a:prstGeom>
          <a:noFill/>
          <a:ln w="9525">
            <a:noFill/>
            <a:miter lim="800000"/>
            <a:headEnd/>
            <a:tailEnd/>
          </a:ln>
        </p:spPr>
      </p:pic>
      <p:sp>
        <p:nvSpPr>
          <p:cNvPr id="49155" name="Slide Number Placeholder 5"/>
          <p:cNvSpPr>
            <a:spLocks noGrp="1"/>
          </p:cNvSpPr>
          <p:nvPr>
            <p:ph type="sldNum" sz="quarter" idx="12"/>
          </p:nvPr>
        </p:nvSpPr>
        <p:spPr bwMode="auto">
          <a:noFill/>
          <a:ln>
            <a:miter lim="800000"/>
            <a:headEnd/>
            <a:tailEnd/>
          </a:ln>
        </p:spPr>
        <p:txBody>
          <a:bodyPr/>
          <a:lstStyle/>
          <a:p>
            <a:fld id="{57EC6603-C16D-4171-80B3-AF0E7EDB7837}" type="slidenum">
              <a:rPr lang="en-US"/>
              <a:pPr/>
              <a:t>17</a:t>
            </a:fld>
            <a:endParaRPr lang="en-US"/>
          </a:p>
        </p:txBody>
      </p:sp>
      <p:sp>
        <p:nvSpPr>
          <p:cNvPr id="49156" name="Rectangle 5"/>
          <p:cNvSpPr>
            <a:spLocks noGrp="1" noChangeArrowheads="1"/>
          </p:cNvSpPr>
          <p:nvPr>
            <p:ph type="title"/>
          </p:nvPr>
        </p:nvSpPr>
        <p:spPr>
          <a:xfrm>
            <a:off x="0" y="0"/>
            <a:ext cx="9144000" cy="1143000"/>
          </a:xfrm>
          <a:solidFill>
            <a:srgbClr val="F36F21"/>
          </a:solidFill>
        </p:spPr>
        <p:txBody>
          <a:bodyPr lIns="274320"/>
          <a:lstStyle/>
          <a:p>
            <a:pPr algn="l" eaLnBrk="1" hangingPunct="1">
              <a:lnSpc>
                <a:spcPts val="4200"/>
              </a:lnSpc>
            </a:pPr>
            <a:r>
              <a:rPr lang="en-US" b="1" smtClean="0">
                <a:solidFill>
                  <a:srgbClr val="F8F6E3"/>
                </a:solidFill>
              </a:rPr>
              <a:t>Acquisition</a:t>
            </a:r>
          </a:p>
        </p:txBody>
      </p:sp>
      <p:sp>
        <p:nvSpPr>
          <p:cNvPr id="569350" name="Rectangle 6"/>
          <p:cNvSpPr>
            <a:spLocks noGrp="1" noChangeArrowheads="1"/>
          </p:cNvSpPr>
          <p:nvPr>
            <p:ph type="body" idx="1"/>
          </p:nvPr>
        </p:nvSpPr>
        <p:spPr>
          <a:xfrm>
            <a:off x="304800" y="1241425"/>
            <a:ext cx="5186363" cy="2895600"/>
          </a:xfrm>
        </p:spPr>
        <p:txBody>
          <a:bodyPr/>
          <a:lstStyle/>
          <a:p>
            <a:pPr marL="0" indent="0" eaLnBrk="1" hangingPunct="1">
              <a:lnSpc>
                <a:spcPct val="90000"/>
              </a:lnSpc>
              <a:spcBef>
                <a:spcPts val="600"/>
              </a:spcBef>
              <a:buFont typeface="Wingdings" pitchFamily="2" charset="2"/>
              <a:buNone/>
            </a:pPr>
            <a:r>
              <a:rPr lang="en-US" sz="2400" smtClean="0">
                <a:solidFill>
                  <a:srgbClr val="A0366C"/>
                </a:solidFill>
              </a:rPr>
              <a:t>What gets “acquired”? </a:t>
            </a:r>
          </a:p>
          <a:p>
            <a:pPr marL="0" indent="0" eaLnBrk="1" hangingPunct="1">
              <a:lnSpc>
                <a:spcPct val="90000"/>
              </a:lnSpc>
              <a:spcBef>
                <a:spcPts val="600"/>
              </a:spcBef>
              <a:buFont typeface="Wingdings" pitchFamily="2" charset="2"/>
              <a:buNone/>
            </a:pPr>
            <a:r>
              <a:rPr lang="en-US" sz="2400" smtClean="0">
                <a:sym typeface="Wingdings" pitchFamily="2" charset="2"/>
              </a:rPr>
              <a:t> T</a:t>
            </a:r>
            <a:r>
              <a:rPr lang="en-US" sz="2400" smtClean="0"/>
              <a:t>he association between a neutral stimulus (NS) and an unconditioned stimulus (US).</a:t>
            </a:r>
          </a:p>
          <a:p>
            <a:pPr marL="0" indent="0" eaLnBrk="1" hangingPunct="1">
              <a:lnSpc>
                <a:spcPct val="90000"/>
              </a:lnSpc>
              <a:spcBef>
                <a:spcPts val="600"/>
              </a:spcBef>
              <a:buFont typeface="Wingdings" pitchFamily="2" charset="2"/>
              <a:buNone/>
            </a:pPr>
            <a:r>
              <a:rPr lang="en-US" sz="2400" smtClean="0"/>
              <a:t> </a:t>
            </a:r>
            <a:r>
              <a:rPr lang="en-US" sz="2400" smtClean="0">
                <a:solidFill>
                  <a:srgbClr val="A0366C"/>
                </a:solidFill>
              </a:rPr>
              <a:t>How can we tell that acquisition has occurred? </a:t>
            </a:r>
          </a:p>
          <a:p>
            <a:pPr marL="0" indent="0" eaLnBrk="1" hangingPunct="1">
              <a:lnSpc>
                <a:spcPct val="90000"/>
              </a:lnSpc>
              <a:spcBef>
                <a:spcPct val="0"/>
              </a:spcBef>
              <a:buFont typeface="Wingdings" pitchFamily="2" charset="2"/>
              <a:buNone/>
            </a:pPr>
            <a:r>
              <a:rPr lang="en-US" sz="2400" smtClean="0">
                <a:sym typeface="Wingdings" pitchFamily="2" charset="2"/>
              </a:rPr>
              <a:t> </a:t>
            </a:r>
            <a:r>
              <a:rPr lang="en-US" sz="2400" smtClean="0"/>
              <a:t>The UR now gets triggered by a CS </a:t>
            </a:r>
          </a:p>
          <a:p>
            <a:pPr marL="0" indent="0" eaLnBrk="1" hangingPunct="1">
              <a:lnSpc>
                <a:spcPct val="90000"/>
              </a:lnSpc>
              <a:spcBef>
                <a:spcPct val="0"/>
              </a:spcBef>
              <a:buFont typeface="Wingdings" pitchFamily="2" charset="2"/>
              <a:buNone/>
            </a:pPr>
            <a:r>
              <a:rPr lang="en-US" sz="2400" smtClean="0"/>
              <a:t>(drooling now gets triggered by a bell). </a:t>
            </a:r>
          </a:p>
        </p:txBody>
      </p:sp>
      <p:sp>
        <p:nvSpPr>
          <p:cNvPr id="569351" name="Rectangle 7"/>
          <p:cNvSpPr>
            <a:spLocks noChangeArrowheads="1"/>
          </p:cNvSpPr>
          <p:nvPr/>
        </p:nvSpPr>
        <p:spPr bwMode="auto">
          <a:xfrm>
            <a:off x="377825" y="4297363"/>
            <a:ext cx="5019675" cy="2209800"/>
          </a:xfrm>
          <a:prstGeom prst="rect">
            <a:avLst/>
          </a:prstGeom>
          <a:noFill/>
          <a:ln w="9525">
            <a:noFill/>
            <a:miter lim="800000"/>
            <a:headEnd/>
            <a:tailEnd/>
          </a:ln>
        </p:spPr>
        <p:txBody>
          <a:bodyPr/>
          <a:lstStyle/>
          <a:p>
            <a:pPr>
              <a:lnSpc>
                <a:spcPts val="2400"/>
              </a:lnSpc>
            </a:pPr>
            <a:r>
              <a:rPr lang="en-US" sz="2400" b="1" dirty="0">
                <a:latin typeface="Calibri" pitchFamily="34" charset="0"/>
              </a:rPr>
              <a:t>Timing </a:t>
            </a:r>
          </a:p>
          <a:p>
            <a:pPr>
              <a:lnSpc>
                <a:spcPts val="2400"/>
              </a:lnSpc>
            </a:pPr>
            <a:r>
              <a:rPr lang="en-US" sz="2400" dirty="0">
                <a:latin typeface="Calibri" pitchFamily="34" charset="0"/>
              </a:rPr>
              <a:t>For the association to be acquired, </a:t>
            </a:r>
          </a:p>
          <a:p>
            <a:pPr>
              <a:lnSpc>
                <a:spcPts val="2400"/>
              </a:lnSpc>
            </a:pPr>
            <a:r>
              <a:rPr lang="en-US" sz="2400" dirty="0">
                <a:latin typeface="Calibri" pitchFamily="34" charset="0"/>
              </a:rPr>
              <a:t>the neutral stimulus (NS) needs to repeatedly appear </a:t>
            </a:r>
            <a:r>
              <a:rPr lang="en-US" sz="2400" b="1" dirty="0">
                <a:latin typeface="Calibri" pitchFamily="34" charset="0"/>
              </a:rPr>
              <a:t>before</a:t>
            </a:r>
            <a:r>
              <a:rPr lang="en-US" sz="2400" dirty="0">
                <a:latin typeface="Calibri" pitchFamily="34" charset="0"/>
              </a:rPr>
              <a:t> the unconditioned stimulus (US)…</a:t>
            </a:r>
            <a:r>
              <a:rPr lang="en-US" sz="2400" b="1" dirty="0">
                <a:solidFill>
                  <a:srgbClr val="FF0000"/>
                </a:solidFill>
                <a:latin typeface="Calibri" pitchFamily="34" charset="0"/>
              </a:rPr>
              <a:t>about a half-second before</a:t>
            </a:r>
            <a:r>
              <a:rPr lang="en-US" sz="2400" dirty="0">
                <a:latin typeface="Calibri" pitchFamily="34" charset="0"/>
              </a:rPr>
              <a:t>, in most cases. The bell must come right </a:t>
            </a:r>
            <a:r>
              <a:rPr lang="en-US" sz="2400" b="1" dirty="0">
                <a:latin typeface="Calibri" pitchFamily="34" charset="0"/>
              </a:rPr>
              <a:t>before</a:t>
            </a:r>
            <a:r>
              <a:rPr lang="en-US" sz="2400" dirty="0">
                <a:latin typeface="Calibri" pitchFamily="34" charset="0"/>
              </a:rPr>
              <a:t> the food.</a:t>
            </a:r>
          </a:p>
        </p:txBody>
      </p:sp>
      <p:sp>
        <p:nvSpPr>
          <p:cNvPr id="49159" name="Rectangle 1"/>
          <p:cNvSpPr>
            <a:spLocks noChangeArrowheads="1"/>
          </p:cNvSpPr>
          <p:nvPr/>
        </p:nvSpPr>
        <p:spPr bwMode="auto">
          <a:xfrm>
            <a:off x="3189288" y="163513"/>
            <a:ext cx="4071937" cy="830262"/>
          </a:xfrm>
          <a:prstGeom prst="rect">
            <a:avLst/>
          </a:prstGeom>
          <a:solidFill>
            <a:srgbClr val="F8F6E3"/>
          </a:solidFill>
          <a:ln w="9525">
            <a:noFill/>
            <a:miter lim="800000"/>
            <a:headEnd/>
            <a:tailEnd/>
          </a:ln>
        </p:spPr>
        <p:txBody>
          <a:bodyPr>
            <a:spAutoFit/>
          </a:bodyPr>
          <a:lstStyle/>
          <a:p>
            <a:r>
              <a:rPr lang="en-US" sz="2400" b="1">
                <a:solidFill>
                  <a:srgbClr val="444EA2"/>
                </a:solidFill>
                <a:latin typeface="Calibri" pitchFamily="34" charset="0"/>
              </a:rPr>
              <a:t>Acquisition </a:t>
            </a:r>
            <a:r>
              <a:rPr lang="en-US" sz="2400" i="1">
                <a:solidFill>
                  <a:srgbClr val="000000"/>
                </a:solidFill>
                <a:latin typeface="Calibri" pitchFamily="34" charset="0"/>
              </a:rPr>
              <a:t>refers to the initial stage of learning/conditioning.</a:t>
            </a:r>
            <a:endParaRPr lang="en-US" sz="2400">
              <a:solidFill>
                <a:srgbClr val="000000"/>
              </a:solidFill>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9350"/>
                                        </p:tgtEl>
                                        <p:attrNameLst>
                                          <p:attrName>style.visibility</p:attrName>
                                        </p:attrNameLst>
                                      </p:cBhvr>
                                      <p:to>
                                        <p:strVal val="visible"/>
                                      </p:to>
                                    </p:set>
                                    <p:animEffect transition="in" filter="fade">
                                      <p:cBhvr>
                                        <p:cTn id="7" dur="500"/>
                                        <p:tgtEl>
                                          <p:spTgt spid="569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9351"/>
                                        </p:tgtEl>
                                        <p:attrNameLst>
                                          <p:attrName>style.visibility</p:attrName>
                                        </p:attrNameLst>
                                      </p:cBhvr>
                                      <p:to>
                                        <p:strVal val="visible"/>
                                      </p:to>
                                    </p:set>
                                    <p:animEffect transition="in" filter="dissolve">
                                      <p:cBhvr>
                                        <p:cTn id="12" dur="500"/>
                                        <p:tgtEl>
                                          <p:spTgt spid="569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0" grpId="0"/>
      <p:bldP spid="5693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1143000"/>
          </a:xfrm>
          <a:solidFill>
            <a:srgbClr val="F36F21"/>
          </a:solidFill>
        </p:spPr>
        <p:txBody>
          <a:bodyPr lIns="274320"/>
          <a:lstStyle/>
          <a:p>
            <a:pPr eaLnBrk="1" hangingPunct="1">
              <a:lnSpc>
                <a:spcPts val="4200"/>
              </a:lnSpc>
            </a:pPr>
            <a:r>
              <a:rPr lang="en-US" b="1" smtClean="0">
                <a:solidFill>
                  <a:srgbClr val="F8F6E3"/>
                </a:solidFill>
              </a:rPr>
              <a:t>Acquisition and Extinction</a:t>
            </a:r>
          </a:p>
        </p:txBody>
      </p:sp>
      <p:sp>
        <p:nvSpPr>
          <p:cNvPr id="51203" name="Content Placeholder 2"/>
          <p:cNvSpPr>
            <a:spLocks noGrp="1"/>
          </p:cNvSpPr>
          <p:nvPr>
            <p:ph idx="1"/>
          </p:nvPr>
        </p:nvSpPr>
        <p:spPr>
          <a:xfrm>
            <a:off x="149225" y="1295400"/>
            <a:ext cx="8858250" cy="2209800"/>
          </a:xfrm>
        </p:spPr>
        <p:txBody>
          <a:bodyPr/>
          <a:lstStyle/>
          <a:p>
            <a:pPr eaLnBrk="1" hangingPunct="1">
              <a:lnSpc>
                <a:spcPts val="2400"/>
              </a:lnSpc>
              <a:buFont typeface="Wingdings" pitchFamily="2" charset="2"/>
              <a:buChar char="§"/>
            </a:pPr>
            <a:r>
              <a:rPr lang="en-US" sz="2400" dirty="0" smtClean="0"/>
              <a:t>The strength of a CR grows with conditioning. </a:t>
            </a:r>
          </a:p>
          <a:p>
            <a:pPr eaLnBrk="1" hangingPunct="1">
              <a:lnSpc>
                <a:spcPts val="2400"/>
              </a:lnSpc>
              <a:buFont typeface="Wingdings" pitchFamily="2" charset="2"/>
              <a:buChar char="§"/>
            </a:pPr>
            <a:r>
              <a:rPr lang="en-US" sz="2400" b="1" dirty="0" smtClean="0">
                <a:solidFill>
                  <a:srgbClr val="0000FF"/>
                </a:solidFill>
              </a:rPr>
              <a:t>Extinction</a:t>
            </a:r>
            <a:r>
              <a:rPr lang="en-US" sz="2400" b="1" dirty="0" smtClean="0"/>
              <a:t> </a:t>
            </a:r>
            <a:r>
              <a:rPr lang="en-US" sz="2400" dirty="0" smtClean="0"/>
              <a:t>refers to the diminishing of a conditioned response. If the US (food) stops appearing with the CS (bell), the CR decreases.</a:t>
            </a:r>
          </a:p>
        </p:txBody>
      </p:sp>
      <p:pic>
        <p:nvPicPr>
          <p:cNvPr id="51204" name="Picture 2"/>
          <p:cNvPicPr>
            <a:picLocks noChangeAspect="1" noChangeArrowheads="1"/>
          </p:cNvPicPr>
          <p:nvPr/>
        </p:nvPicPr>
        <p:blipFill>
          <a:blip r:embed="rId3" cstate="print"/>
          <a:srcRect/>
          <a:stretch>
            <a:fillRect/>
          </a:stretch>
        </p:blipFill>
        <p:spPr bwMode="auto">
          <a:xfrm>
            <a:off x="1268413" y="2349500"/>
            <a:ext cx="6129337" cy="4508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sz="4000" b="1" smtClean="0">
                <a:solidFill>
                  <a:srgbClr val="F8F6E3"/>
                </a:solidFill>
              </a:rPr>
              <a:t>Spontaneous Recovery [Return of the CR]</a:t>
            </a:r>
          </a:p>
        </p:txBody>
      </p:sp>
      <p:sp>
        <p:nvSpPr>
          <p:cNvPr id="53251" name="Content Placeholder 2"/>
          <p:cNvSpPr>
            <a:spLocks noGrp="1"/>
          </p:cNvSpPr>
          <p:nvPr>
            <p:ph idx="1"/>
          </p:nvPr>
        </p:nvSpPr>
        <p:spPr>
          <a:xfrm>
            <a:off x="149225" y="1295400"/>
            <a:ext cx="8858250" cy="2209800"/>
          </a:xfrm>
        </p:spPr>
        <p:txBody>
          <a:bodyPr/>
          <a:lstStyle/>
          <a:p>
            <a:pPr marL="0" indent="0" eaLnBrk="1" hangingPunct="1">
              <a:lnSpc>
                <a:spcPts val="2400"/>
              </a:lnSpc>
              <a:buFont typeface="Arial" pitchFamily="34" charset="0"/>
              <a:buNone/>
            </a:pPr>
            <a:r>
              <a:rPr lang="en-US" sz="2400" dirty="0" smtClean="0"/>
              <a:t>After a CR (salivation) has been conditioned and then extinguished:</a:t>
            </a:r>
          </a:p>
          <a:p>
            <a:pPr marL="0" indent="0" eaLnBrk="1" hangingPunct="1">
              <a:lnSpc>
                <a:spcPts val="2400"/>
              </a:lnSpc>
            </a:pPr>
            <a:r>
              <a:rPr lang="en-US" sz="2400" dirty="0" smtClean="0"/>
              <a:t>following a rest period, presenting the tone alone might lead to a </a:t>
            </a:r>
            <a:r>
              <a:rPr lang="en-US" sz="2400" b="1" dirty="0" smtClean="0">
                <a:solidFill>
                  <a:srgbClr val="0000FF"/>
                </a:solidFill>
              </a:rPr>
              <a:t>spontaneous recovery</a:t>
            </a:r>
            <a:r>
              <a:rPr lang="en-US" sz="2400" dirty="0" smtClean="0">
                <a:solidFill>
                  <a:srgbClr val="0000FF"/>
                </a:solidFill>
              </a:rPr>
              <a:t> </a:t>
            </a:r>
            <a:r>
              <a:rPr lang="en-US" sz="2400" dirty="0" smtClean="0"/>
              <a:t>(</a:t>
            </a:r>
            <a:r>
              <a:rPr lang="en-US" sz="2400" i="1" dirty="0" smtClean="0"/>
              <a:t>a return of the conditioned response despite a lack of further conditioning)</a:t>
            </a:r>
            <a:r>
              <a:rPr lang="en-US" sz="2400" dirty="0" smtClean="0"/>
              <a:t>.</a:t>
            </a:r>
          </a:p>
          <a:p>
            <a:pPr marL="0" indent="0" eaLnBrk="1" hangingPunct="1">
              <a:lnSpc>
                <a:spcPts val="2400"/>
              </a:lnSpc>
            </a:pPr>
            <a:r>
              <a:rPr lang="en-US" sz="2400" dirty="0" smtClean="0"/>
              <a:t>if the CS (tone) is again presented repeatedly without the US, the CR becomes extinct again.</a:t>
            </a:r>
          </a:p>
        </p:txBody>
      </p:sp>
      <p:pic>
        <p:nvPicPr>
          <p:cNvPr id="53252" name="Picture 2"/>
          <p:cNvPicPr>
            <a:picLocks noChangeAspect="1" noChangeArrowheads="1"/>
          </p:cNvPicPr>
          <p:nvPr/>
        </p:nvPicPr>
        <p:blipFill>
          <a:blip r:embed="rId3" cstate="print"/>
          <a:srcRect/>
          <a:stretch>
            <a:fillRect/>
          </a:stretch>
        </p:blipFill>
        <p:spPr bwMode="auto">
          <a:xfrm>
            <a:off x="720725" y="3363913"/>
            <a:ext cx="7143750" cy="33702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9D4CF899-3E41-43AB-8647-9699E1D29282}" type="slidenum">
              <a:rPr lang="en-US" smtClean="0"/>
              <a:pPr/>
              <a:t>2</a:t>
            </a:fld>
            <a:endParaRPr lang="en-US" smtClean="0"/>
          </a:p>
        </p:txBody>
      </p:sp>
      <p:sp>
        <p:nvSpPr>
          <p:cNvPr id="8195" name="Rectangle 2"/>
          <p:cNvSpPr>
            <a:spLocks noGrp="1" noChangeArrowheads="1"/>
          </p:cNvSpPr>
          <p:nvPr>
            <p:ph type="title"/>
          </p:nvPr>
        </p:nvSpPr>
        <p:spPr>
          <a:xfrm>
            <a:off x="685800" y="152400"/>
            <a:ext cx="7772400" cy="1143000"/>
          </a:xfrm>
        </p:spPr>
        <p:txBody>
          <a:bodyPr/>
          <a:lstStyle/>
          <a:p>
            <a:pPr eaLnBrk="1" hangingPunct="1"/>
            <a:r>
              <a:rPr lang="en-US" sz="4000" smtClean="0">
                <a:latin typeface="Palatino Linotype" pitchFamily="18" charset="0"/>
              </a:rPr>
              <a:t>Associative Learning I</a:t>
            </a:r>
          </a:p>
        </p:txBody>
      </p:sp>
      <p:pic>
        <p:nvPicPr>
          <p:cNvPr id="8196" name="Picture 5" descr="ASSOCI"/>
          <p:cNvPicPr>
            <a:picLocks noGrp="1" noChangeAspect="1" noChangeArrowheads="1"/>
          </p:cNvPicPr>
          <p:nvPr>
            <p:ph idx="1"/>
          </p:nvPr>
        </p:nvPicPr>
        <p:blipFill>
          <a:blip r:embed="rId2" cstate="print"/>
          <a:srcRect l="2425" t="4355" r="5037" b="48868"/>
          <a:stretch>
            <a:fillRect/>
          </a:stretch>
        </p:blipFill>
        <p:spPr>
          <a:xfrm>
            <a:off x="595313" y="2319338"/>
            <a:ext cx="7924800" cy="4005262"/>
          </a:xfrm>
          <a:noFill/>
        </p:spPr>
      </p:pic>
      <p:sp>
        <p:nvSpPr>
          <p:cNvPr id="8197" name="Text Box 7"/>
          <p:cNvSpPr txBox="1">
            <a:spLocks noChangeArrowheads="1"/>
          </p:cNvSpPr>
          <p:nvPr/>
        </p:nvSpPr>
        <p:spPr bwMode="auto">
          <a:xfrm>
            <a:off x="1760538" y="1603375"/>
            <a:ext cx="5602287" cy="946150"/>
          </a:xfrm>
          <a:prstGeom prst="rect">
            <a:avLst/>
          </a:prstGeom>
          <a:noFill/>
          <a:ln w="9525">
            <a:noFill/>
            <a:miter lim="800000"/>
            <a:headEnd/>
            <a:tailEnd/>
          </a:ln>
        </p:spPr>
        <p:txBody>
          <a:bodyPr wrap="none">
            <a:spAutoFit/>
          </a:bodyPr>
          <a:lstStyle/>
          <a:p>
            <a:r>
              <a:rPr lang="en-US" sz="2800">
                <a:latin typeface="Palatino Linotype" pitchFamily="18" charset="0"/>
              </a:rPr>
              <a:t>Learning to associate one stimulus</a:t>
            </a:r>
          </a:p>
          <a:p>
            <a:r>
              <a:rPr lang="en-US" sz="2800">
                <a:latin typeface="Palatino Linotype" pitchFamily="18" charset="0"/>
              </a:rPr>
              <a:t>with another.</a:t>
            </a:r>
          </a:p>
        </p:txBody>
      </p:sp>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0"/>
            <a:ext cx="9144000" cy="1600200"/>
          </a:xfrm>
          <a:solidFill>
            <a:srgbClr val="444EA2"/>
          </a:solidFill>
        </p:spPr>
        <p:txBody>
          <a:bodyPr lIns="274320"/>
          <a:lstStyle/>
          <a:p>
            <a:pPr algn="l" eaLnBrk="1" hangingPunct="1">
              <a:lnSpc>
                <a:spcPts val="4200"/>
              </a:lnSpc>
            </a:pPr>
            <a:r>
              <a:rPr lang="en-US" b="1" smtClean="0">
                <a:solidFill>
                  <a:srgbClr val="F8F6E3"/>
                </a:solidFill>
              </a:rPr>
              <a:t>Generalization and Discrimination </a:t>
            </a:r>
            <a:r>
              <a:rPr lang="en-US" sz="3200" b="1" i="1" smtClean="0">
                <a:solidFill>
                  <a:srgbClr val="F8F6E3"/>
                </a:solidFill>
              </a:rPr>
              <a:t>Please notice the narrow, psychological definition .</a:t>
            </a:r>
          </a:p>
        </p:txBody>
      </p:sp>
      <p:sp>
        <p:nvSpPr>
          <p:cNvPr id="55299" name="Text Placeholder 2"/>
          <p:cNvSpPr>
            <a:spLocks noGrp="1"/>
          </p:cNvSpPr>
          <p:nvPr>
            <p:ph type="body" sz="half" idx="1"/>
          </p:nvPr>
        </p:nvSpPr>
        <p:spPr>
          <a:xfrm>
            <a:off x="315913" y="1771650"/>
            <a:ext cx="4038600" cy="1731963"/>
          </a:xfrm>
        </p:spPr>
        <p:txBody>
          <a:bodyPr/>
          <a:lstStyle/>
          <a:p>
            <a:pPr marL="0" indent="0" eaLnBrk="1" hangingPunct="1">
              <a:lnSpc>
                <a:spcPts val="2800"/>
              </a:lnSpc>
              <a:buFont typeface="Arial" pitchFamily="34" charset="0"/>
              <a:buNone/>
            </a:pPr>
            <a:r>
              <a:rPr lang="en-US" sz="2800" smtClean="0"/>
              <a:t>Ivan Pavlov conditioned dogs to drool when rubbed; they then also drooled when scratched.</a:t>
            </a:r>
          </a:p>
        </p:txBody>
      </p:sp>
      <p:sp>
        <p:nvSpPr>
          <p:cNvPr id="55300" name="Content Placeholder 3"/>
          <p:cNvSpPr>
            <a:spLocks noGrp="1"/>
          </p:cNvSpPr>
          <p:nvPr>
            <p:ph sz="half" idx="2"/>
          </p:nvPr>
        </p:nvSpPr>
        <p:spPr>
          <a:xfrm>
            <a:off x="4572000" y="1676400"/>
            <a:ext cx="4418013" cy="1898650"/>
          </a:xfrm>
        </p:spPr>
        <p:txBody>
          <a:bodyPr/>
          <a:lstStyle/>
          <a:p>
            <a:pPr marL="0" indent="0" eaLnBrk="1" hangingPunct="1">
              <a:lnSpc>
                <a:spcPts val="2800"/>
              </a:lnSpc>
              <a:buFont typeface="Arial" pitchFamily="34" charset="0"/>
              <a:buNone/>
            </a:pPr>
            <a:r>
              <a:rPr lang="en-US" sz="2800" smtClean="0"/>
              <a:t>Ivan Pavlov conditioned dogs to drool at bells of a certain pitch; slightly different pitches did not trigger drooling. </a:t>
            </a:r>
          </a:p>
        </p:txBody>
      </p:sp>
      <p:sp>
        <p:nvSpPr>
          <p:cNvPr id="5" name="Down Arrow Callout 4"/>
          <p:cNvSpPr>
            <a:spLocks noChangeArrowheads="1"/>
          </p:cNvSpPr>
          <p:nvPr/>
        </p:nvSpPr>
        <p:spPr bwMode="auto">
          <a:xfrm>
            <a:off x="163513" y="3584575"/>
            <a:ext cx="4278312" cy="2343150"/>
          </a:xfrm>
          <a:prstGeom prst="downArrowCallout">
            <a:avLst>
              <a:gd name="adj1" fmla="val 25004"/>
              <a:gd name="adj2" fmla="val 25004"/>
              <a:gd name="adj3" fmla="val 25000"/>
              <a:gd name="adj4" fmla="val 64977"/>
            </a:avLst>
          </a:prstGeom>
          <a:solidFill>
            <a:srgbClr val="3AA082"/>
          </a:solidFill>
          <a:ln w="9525">
            <a:noFill/>
            <a:miter lim="800000"/>
            <a:headEnd/>
            <a:tailEnd/>
          </a:ln>
        </p:spPr>
        <p:txBody>
          <a:bodyPr anchor="ctr">
            <a:spAutoFit/>
          </a:bodyPr>
          <a:lstStyle/>
          <a:p>
            <a:pPr algn="ctr">
              <a:lnSpc>
                <a:spcPts val="2800"/>
              </a:lnSpc>
              <a:spcBef>
                <a:spcPct val="20000"/>
              </a:spcBef>
            </a:pPr>
            <a:r>
              <a:rPr lang="en-US" sz="2800" b="1">
                <a:solidFill>
                  <a:srgbClr val="F8F6E3"/>
                </a:solidFill>
                <a:latin typeface="Calibri" pitchFamily="34" charset="0"/>
              </a:rPr>
              <a:t>Generalization </a:t>
            </a:r>
            <a:r>
              <a:rPr lang="en-US" sz="2800">
                <a:solidFill>
                  <a:srgbClr val="F8F6E3"/>
                </a:solidFill>
                <a:latin typeface="Calibri" pitchFamily="34" charset="0"/>
              </a:rPr>
              <a:t>refers to the tendency to have conditioned responses triggered by related stimuli.</a:t>
            </a:r>
          </a:p>
        </p:txBody>
      </p:sp>
      <p:sp>
        <p:nvSpPr>
          <p:cNvPr id="6" name="Rectangle 5"/>
          <p:cNvSpPr>
            <a:spLocks noChangeArrowheads="1"/>
          </p:cNvSpPr>
          <p:nvPr/>
        </p:nvSpPr>
        <p:spPr bwMode="auto">
          <a:xfrm>
            <a:off x="0" y="6049963"/>
            <a:ext cx="4456113" cy="457200"/>
          </a:xfrm>
          <a:prstGeom prst="rect">
            <a:avLst/>
          </a:prstGeom>
          <a:noFill/>
          <a:ln w="9525">
            <a:noFill/>
            <a:miter lim="800000"/>
            <a:headEnd/>
            <a:tailEnd/>
          </a:ln>
        </p:spPr>
        <p:txBody>
          <a:bodyPr>
            <a:spAutoFit/>
          </a:bodyPr>
          <a:lstStyle/>
          <a:p>
            <a:pPr algn="ctr">
              <a:lnSpc>
                <a:spcPts val="2800"/>
              </a:lnSpc>
              <a:spcBef>
                <a:spcPct val="20000"/>
              </a:spcBef>
            </a:pPr>
            <a:r>
              <a:rPr lang="en-US" sz="2800">
                <a:solidFill>
                  <a:srgbClr val="000000"/>
                </a:solidFill>
                <a:latin typeface="Calibri" pitchFamily="34" charset="0"/>
              </a:rPr>
              <a:t>MORE stuff makes you drool.</a:t>
            </a:r>
          </a:p>
        </p:txBody>
      </p:sp>
      <p:sp>
        <p:nvSpPr>
          <p:cNvPr id="7" name="Down Arrow Callout 6"/>
          <p:cNvSpPr>
            <a:spLocks noChangeArrowheads="1"/>
          </p:cNvSpPr>
          <p:nvPr/>
        </p:nvSpPr>
        <p:spPr bwMode="auto">
          <a:xfrm>
            <a:off x="4618038" y="3560763"/>
            <a:ext cx="4525962" cy="2341562"/>
          </a:xfrm>
          <a:prstGeom prst="downArrowCallout">
            <a:avLst>
              <a:gd name="adj1" fmla="val 25002"/>
              <a:gd name="adj2" fmla="val 25011"/>
              <a:gd name="adj3" fmla="val 25000"/>
              <a:gd name="adj4" fmla="val 64977"/>
            </a:avLst>
          </a:prstGeom>
          <a:solidFill>
            <a:srgbClr val="3AA082"/>
          </a:solidFill>
          <a:ln w="9525">
            <a:noFill/>
            <a:miter lim="800000"/>
            <a:headEnd/>
            <a:tailEnd/>
          </a:ln>
        </p:spPr>
        <p:txBody>
          <a:bodyPr anchor="ctr">
            <a:spAutoFit/>
          </a:bodyPr>
          <a:lstStyle/>
          <a:p>
            <a:pPr algn="ctr">
              <a:lnSpc>
                <a:spcPts val="2800"/>
              </a:lnSpc>
              <a:spcBef>
                <a:spcPct val="20000"/>
              </a:spcBef>
            </a:pPr>
            <a:r>
              <a:rPr lang="en-US" sz="2800" b="1">
                <a:solidFill>
                  <a:srgbClr val="F8F6E3"/>
                </a:solidFill>
                <a:latin typeface="Calibri" pitchFamily="34" charset="0"/>
              </a:rPr>
              <a:t>Discrimination </a:t>
            </a:r>
            <a:r>
              <a:rPr lang="en-US" sz="2800">
                <a:solidFill>
                  <a:srgbClr val="F8F6E3"/>
                </a:solidFill>
                <a:latin typeface="Calibri" pitchFamily="34" charset="0"/>
              </a:rPr>
              <a:t>refers to the learned ability to only respond to a specific stimuli, preventing generalization.</a:t>
            </a:r>
          </a:p>
        </p:txBody>
      </p:sp>
      <p:sp>
        <p:nvSpPr>
          <p:cNvPr id="8" name="Rectangle 7"/>
          <p:cNvSpPr>
            <a:spLocks noChangeArrowheads="1"/>
          </p:cNvSpPr>
          <p:nvPr/>
        </p:nvSpPr>
        <p:spPr bwMode="auto">
          <a:xfrm>
            <a:off x="4702175" y="6049963"/>
            <a:ext cx="4359275" cy="457200"/>
          </a:xfrm>
          <a:prstGeom prst="rect">
            <a:avLst/>
          </a:prstGeom>
          <a:noFill/>
          <a:ln w="9525">
            <a:noFill/>
            <a:miter lim="800000"/>
            <a:headEnd/>
            <a:tailEnd/>
          </a:ln>
        </p:spPr>
        <p:txBody>
          <a:bodyPr>
            <a:spAutoFit/>
          </a:bodyPr>
          <a:lstStyle/>
          <a:p>
            <a:pPr algn="ctr">
              <a:lnSpc>
                <a:spcPts val="2800"/>
              </a:lnSpc>
              <a:spcBef>
                <a:spcPct val="20000"/>
              </a:spcBef>
            </a:pPr>
            <a:r>
              <a:rPr lang="en-US" sz="2800">
                <a:solidFill>
                  <a:srgbClr val="000000"/>
                </a:solidFill>
                <a:latin typeface="Calibri" pitchFamily="34" charset="0"/>
              </a:rPr>
              <a:t>LESS stuff makes you drool.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p>
            <a:fld id="{88FEF127-7F33-44F4-986A-EE527CB4197C}" type="slidenum">
              <a:rPr lang="en-US" smtClean="0"/>
              <a:pPr/>
              <a:t>21</a:t>
            </a:fld>
            <a:endParaRPr lang="en-US" smtClean="0"/>
          </a:p>
        </p:txBody>
      </p:sp>
      <p:pic>
        <p:nvPicPr>
          <p:cNvPr id="18435" name="Picture 10" descr="Generalization Dog"/>
          <p:cNvPicPr>
            <a:picLocks noChangeAspect="1" noChangeArrowheads="1"/>
          </p:cNvPicPr>
          <p:nvPr/>
        </p:nvPicPr>
        <p:blipFill>
          <a:blip r:embed="rId2" cstate="print"/>
          <a:srcRect/>
          <a:stretch>
            <a:fillRect/>
          </a:stretch>
        </p:blipFill>
        <p:spPr bwMode="auto">
          <a:xfrm>
            <a:off x="5586413" y="4572000"/>
            <a:ext cx="3200400" cy="1727200"/>
          </a:xfrm>
          <a:prstGeom prst="rect">
            <a:avLst/>
          </a:prstGeom>
          <a:noFill/>
          <a:ln w="9525">
            <a:noFill/>
            <a:miter lim="800000"/>
            <a:headEnd/>
            <a:tailEnd/>
          </a:ln>
        </p:spPr>
      </p:pic>
      <p:pic>
        <p:nvPicPr>
          <p:cNvPr id="18436" name="Picture 6" descr="figure-20-05"/>
          <p:cNvPicPr>
            <a:picLocks noGrp="1" noChangeAspect="1" noChangeArrowheads="1"/>
          </p:cNvPicPr>
          <p:nvPr>
            <p:ph sz="half" idx="2"/>
          </p:nvPr>
        </p:nvPicPr>
        <p:blipFill>
          <a:blip r:embed="rId3" cstate="print"/>
          <a:srcRect/>
          <a:stretch>
            <a:fillRect/>
          </a:stretch>
        </p:blipFill>
        <p:spPr>
          <a:xfrm>
            <a:off x="5029200" y="1219200"/>
            <a:ext cx="3144838" cy="3429000"/>
          </a:xfrm>
          <a:noFill/>
        </p:spPr>
      </p:pic>
      <p:sp>
        <p:nvSpPr>
          <p:cNvPr id="18437" name="Rectangle 2"/>
          <p:cNvSpPr>
            <a:spLocks noGrp="1" noChangeArrowheads="1"/>
          </p:cNvSpPr>
          <p:nvPr>
            <p:ph type="title"/>
          </p:nvPr>
        </p:nvSpPr>
        <p:spPr>
          <a:xfrm>
            <a:off x="685800" y="261938"/>
            <a:ext cx="7772400" cy="1143000"/>
          </a:xfrm>
        </p:spPr>
        <p:txBody>
          <a:bodyPr/>
          <a:lstStyle/>
          <a:p>
            <a:pPr eaLnBrk="1" hangingPunct="1"/>
            <a:r>
              <a:rPr lang="en-US" altLang="en-US" sz="4000" smtClean="0">
                <a:solidFill>
                  <a:schemeClr val="tx1"/>
                </a:solidFill>
                <a:latin typeface="Palatino Linotype" pitchFamily="18" charset="0"/>
              </a:rPr>
              <a:t>Stimulus Generalization</a:t>
            </a:r>
            <a:endParaRPr lang="en-US" sz="4000" smtClean="0">
              <a:solidFill>
                <a:schemeClr val="tx1"/>
              </a:solidFill>
              <a:latin typeface="Palatino Linotype" pitchFamily="18" charset="0"/>
            </a:endParaRPr>
          </a:p>
        </p:txBody>
      </p:sp>
      <p:sp>
        <p:nvSpPr>
          <p:cNvPr id="18438" name="Rectangle 3"/>
          <p:cNvSpPr>
            <a:spLocks noGrp="1" noChangeArrowheads="1"/>
          </p:cNvSpPr>
          <p:nvPr>
            <p:ph type="body" sz="half" idx="1"/>
          </p:nvPr>
        </p:nvSpPr>
        <p:spPr>
          <a:xfrm>
            <a:off x="457200" y="1676400"/>
            <a:ext cx="4714875" cy="4543425"/>
          </a:xfrm>
        </p:spPr>
        <p:txBody>
          <a:bodyPr/>
          <a:lstStyle/>
          <a:p>
            <a:pPr marL="0" indent="0" algn="ctr" eaLnBrk="1" hangingPunct="1">
              <a:buFont typeface="Wingdings" pitchFamily="2" charset="2"/>
              <a:buNone/>
            </a:pPr>
            <a:r>
              <a:rPr lang="en-US" altLang="en-US" sz="2800" smtClean="0">
                <a:latin typeface="Palatino Linotype" pitchFamily="18" charset="0"/>
              </a:rPr>
              <a:t>Tendency to respond to stimuli similar to the CS is called </a:t>
            </a:r>
            <a:r>
              <a:rPr lang="en-US" altLang="en-US" sz="2800" smtClean="0">
                <a:solidFill>
                  <a:srgbClr val="3333FF"/>
                </a:solidFill>
                <a:latin typeface="Palatino Linotype" pitchFamily="18" charset="0"/>
              </a:rPr>
              <a:t>generalization</a:t>
            </a:r>
            <a:r>
              <a:rPr lang="en-US" altLang="en-US" sz="2800" smtClean="0">
                <a:latin typeface="Palatino Linotype" pitchFamily="18" charset="0"/>
              </a:rPr>
              <a:t>. Pavlov conditioned the dog’s salivation (CR) by using miniature vibrators (CS) on the thigh. When he subsequently stimulated other parts of the dog’s body, salivation dropped.</a:t>
            </a:r>
            <a:endParaRPr lang="en-US" sz="2800" smtClean="0">
              <a:latin typeface="Palatino Linotype"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E08A62B5-69A2-4807-ACF8-C9D8DA510F85}" type="slidenum">
              <a:rPr lang="en-US" smtClean="0"/>
              <a:pPr/>
              <a:t>22</a:t>
            </a:fld>
            <a:endParaRPr lang="en-US" smtClean="0"/>
          </a:p>
        </p:txBody>
      </p:sp>
      <p:sp>
        <p:nvSpPr>
          <p:cNvPr id="19459" name="Rectangle 2"/>
          <p:cNvSpPr>
            <a:spLocks noGrp="1" noChangeArrowheads="1"/>
          </p:cNvSpPr>
          <p:nvPr>
            <p:ph type="title"/>
          </p:nvPr>
        </p:nvSpPr>
        <p:spPr>
          <a:xfrm>
            <a:off x="685800" y="276225"/>
            <a:ext cx="7772400" cy="1143000"/>
          </a:xfrm>
        </p:spPr>
        <p:txBody>
          <a:bodyPr/>
          <a:lstStyle/>
          <a:p>
            <a:pPr eaLnBrk="1" hangingPunct="1"/>
            <a:r>
              <a:rPr lang="en-US" altLang="en-US" sz="4000" smtClean="0">
                <a:solidFill>
                  <a:schemeClr val="tx1"/>
                </a:solidFill>
                <a:latin typeface="Palatino Linotype" pitchFamily="18" charset="0"/>
              </a:rPr>
              <a:t>Stimulus Discrimination</a:t>
            </a:r>
            <a:endParaRPr lang="en-US" sz="4000" smtClean="0">
              <a:solidFill>
                <a:schemeClr val="tx1"/>
              </a:solidFill>
              <a:latin typeface="Palatino Linotype" pitchFamily="18" charset="0"/>
            </a:endParaRPr>
          </a:p>
        </p:txBody>
      </p:sp>
      <p:sp>
        <p:nvSpPr>
          <p:cNvPr id="19460" name="Rectangle 3"/>
          <p:cNvSpPr>
            <a:spLocks noGrp="1" noChangeArrowheads="1"/>
          </p:cNvSpPr>
          <p:nvPr>
            <p:ph type="body" sz="half" idx="1"/>
          </p:nvPr>
        </p:nvSpPr>
        <p:spPr>
          <a:xfrm>
            <a:off x="742950" y="1600200"/>
            <a:ext cx="7620000" cy="1447800"/>
          </a:xfrm>
        </p:spPr>
        <p:txBody>
          <a:bodyPr/>
          <a:lstStyle/>
          <a:p>
            <a:pPr marL="0" indent="0" algn="ctr" eaLnBrk="1" hangingPunct="1">
              <a:buFont typeface="Wingdings" pitchFamily="2" charset="2"/>
              <a:buNone/>
            </a:pPr>
            <a:r>
              <a:rPr lang="en-US" altLang="en-US" sz="2400" smtClean="0">
                <a:solidFill>
                  <a:srgbClr val="3333FF"/>
                </a:solidFill>
                <a:latin typeface="Palatino Linotype" pitchFamily="18" charset="0"/>
              </a:rPr>
              <a:t>Discrimination</a:t>
            </a:r>
            <a:r>
              <a:rPr lang="en-US" altLang="en-US" sz="2400" smtClean="0">
                <a:latin typeface="Palatino Linotype" pitchFamily="18" charset="0"/>
              </a:rPr>
              <a:t> is the learned ability to distinguish between a conditioned stimulus and other stimuli that do not signal an unconditioned stimulus.</a:t>
            </a:r>
          </a:p>
        </p:txBody>
      </p:sp>
      <p:pic>
        <p:nvPicPr>
          <p:cNvPr id="19461" name="Picture 10" descr="Discrimination Dog"/>
          <p:cNvPicPr>
            <a:picLocks noChangeAspect="1" noChangeArrowheads="1"/>
          </p:cNvPicPr>
          <p:nvPr/>
        </p:nvPicPr>
        <p:blipFill>
          <a:blip r:embed="rId3" cstate="print"/>
          <a:srcRect/>
          <a:stretch>
            <a:fillRect/>
          </a:stretch>
        </p:blipFill>
        <p:spPr bwMode="auto">
          <a:xfrm>
            <a:off x="2354263" y="3062288"/>
            <a:ext cx="4406900" cy="353218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7E913B5B-0475-4F28-BF71-396BC6041306}" type="slidenum">
              <a:rPr lang="en-US" smtClean="0"/>
              <a:pPr/>
              <a:t>23</a:t>
            </a:fld>
            <a:endParaRPr lang="en-US" smtClean="0"/>
          </a:p>
        </p:txBody>
      </p:sp>
      <p:sp>
        <p:nvSpPr>
          <p:cNvPr id="28675" name="Rectangle 1028"/>
          <p:cNvSpPr>
            <a:spLocks noGrp="1" noChangeArrowheads="1"/>
          </p:cNvSpPr>
          <p:nvPr>
            <p:ph type="title"/>
          </p:nvPr>
        </p:nvSpPr>
        <p:spPr>
          <a:xfrm>
            <a:off x="609600" y="0"/>
            <a:ext cx="7772400" cy="714375"/>
          </a:xfrm>
        </p:spPr>
        <p:txBody>
          <a:bodyPr/>
          <a:lstStyle/>
          <a:p>
            <a:pPr eaLnBrk="1" hangingPunct="1"/>
            <a:r>
              <a:rPr lang="en-US" altLang="en-US" sz="3600" smtClean="0">
                <a:solidFill>
                  <a:schemeClr val="tx1"/>
                </a:solidFill>
                <a:latin typeface="Palatino Linotype" pitchFamily="18" charset="0"/>
              </a:rPr>
              <a:t>The Little Albert Experiment</a:t>
            </a:r>
            <a:endParaRPr lang="en-US" sz="3600" smtClean="0">
              <a:solidFill>
                <a:schemeClr val="tx1"/>
              </a:solidFill>
              <a:latin typeface="Palatino Linotype" pitchFamily="18" charset="0"/>
            </a:endParaRPr>
          </a:p>
        </p:txBody>
      </p:sp>
      <p:pic>
        <p:nvPicPr>
          <p:cNvPr id="28676" name="Picture 13" descr="12673_MyersPsy8e_ProUN07"/>
          <p:cNvPicPr>
            <a:picLocks noGrp="1" noChangeAspect="1" noChangeArrowheads="1"/>
          </p:cNvPicPr>
          <p:nvPr>
            <p:ph idx="1"/>
          </p:nvPr>
        </p:nvPicPr>
        <p:blipFill>
          <a:blip r:embed="rId3" cstate="print"/>
          <a:srcRect/>
          <a:stretch>
            <a:fillRect/>
          </a:stretch>
        </p:blipFill>
        <p:spPr>
          <a:xfrm>
            <a:off x="228600" y="990600"/>
            <a:ext cx="5140325" cy="5410200"/>
          </a:xfrm>
          <a:noFill/>
        </p:spPr>
      </p:pic>
      <p:pic>
        <p:nvPicPr>
          <p:cNvPr id="28677" name="Picture 2" descr="http://karishmap55.blog.com/files/2011/09/Little-Albert-experiment-image-300x200.jpg"/>
          <p:cNvPicPr>
            <a:picLocks noChangeAspect="1" noChangeArrowheads="1"/>
          </p:cNvPicPr>
          <p:nvPr/>
        </p:nvPicPr>
        <p:blipFill>
          <a:blip r:embed="rId4" cstate="print"/>
          <a:srcRect/>
          <a:stretch>
            <a:fillRect/>
          </a:stretch>
        </p:blipFill>
        <p:spPr bwMode="auto">
          <a:xfrm>
            <a:off x="5486400" y="1092200"/>
            <a:ext cx="3505200" cy="2336800"/>
          </a:xfrm>
          <a:prstGeom prst="rect">
            <a:avLst/>
          </a:prstGeom>
          <a:noFill/>
          <a:ln w="9525">
            <a:noFill/>
            <a:miter lim="800000"/>
            <a:headEnd/>
            <a:tailEnd/>
          </a:ln>
        </p:spPr>
      </p:pic>
      <p:pic>
        <p:nvPicPr>
          <p:cNvPr id="28678" name="Picture 4" descr="http://2.bp.blogspot.com/-ScoHTZ5VZNo/TlRGM4QXrTI/AAAAAAAAAMM/KsaLCUa4F-Y/s1600/little-albert4.jpg"/>
          <p:cNvPicPr>
            <a:picLocks noChangeAspect="1" noChangeArrowheads="1"/>
          </p:cNvPicPr>
          <p:nvPr/>
        </p:nvPicPr>
        <p:blipFill>
          <a:blip r:embed="rId5" cstate="print"/>
          <a:srcRect/>
          <a:stretch>
            <a:fillRect/>
          </a:stretch>
        </p:blipFill>
        <p:spPr bwMode="auto">
          <a:xfrm>
            <a:off x="5408613" y="3810000"/>
            <a:ext cx="3735387" cy="24098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9144000" cy="1308100"/>
          </a:xfrm>
          <a:solidFill>
            <a:srgbClr val="A0366C"/>
          </a:solidFill>
        </p:spPr>
        <p:txBody>
          <a:bodyPr lIns="274320"/>
          <a:lstStyle/>
          <a:p>
            <a:pPr algn="l" eaLnBrk="1" hangingPunct="1">
              <a:lnSpc>
                <a:spcPts val="4200"/>
              </a:lnSpc>
            </a:pPr>
            <a:r>
              <a:rPr lang="en-US" b="1" smtClean="0">
                <a:solidFill>
                  <a:srgbClr val="F8F6E3"/>
                </a:solidFill>
              </a:rPr>
              <a:t>John B. Watson and Classical Conditioning: Playing with Fear</a:t>
            </a:r>
          </a:p>
        </p:txBody>
      </p:sp>
      <p:sp>
        <p:nvSpPr>
          <p:cNvPr id="3" name="Content Placeholder 2"/>
          <p:cNvSpPr>
            <a:spLocks noGrp="1"/>
          </p:cNvSpPr>
          <p:nvPr>
            <p:ph idx="1"/>
          </p:nvPr>
        </p:nvSpPr>
        <p:spPr>
          <a:xfrm>
            <a:off x="219075" y="1757363"/>
            <a:ext cx="7113588" cy="1811337"/>
          </a:xfrm>
        </p:spPr>
        <p:txBody>
          <a:bodyPr anchor="ctr"/>
          <a:lstStyle/>
          <a:p>
            <a:pPr eaLnBrk="1" hangingPunct="1">
              <a:lnSpc>
                <a:spcPts val="2600"/>
              </a:lnSpc>
              <a:spcBef>
                <a:spcPct val="0"/>
              </a:spcBef>
              <a:spcAft>
                <a:spcPts val="1200"/>
              </a:spcAft>
              <a:buFont typeface="Wingdings" pitchFamily="2" charset="2"/>
              <a:buChar char="§"/>
            </a:pPr>
            <a:r>
              <a:rPr lang="en-US" sz="2600" smtClean="0"/>
              <a:t>In 1920, 9-month-old Little Albert was not afraid of rats.</a:t>
            </a:r>
          </a:p>
          <a:p>
            <a:pPr eaLnBrk="1" hangingPunct="1">
              <a:lnSpc>
                <a:spcPts val="2600"/>
              </a:lnSpc>
              <a:spcBef>
                <a:spcPct val="0"/>
              </a:spcBef>
              <a:spcAft>
                <a:spcPts val="1200"/>
              </a:spcAft>
              <a:buFont typeface="Wingdings" pitchFamily="2" charset="2"/>
              <a:buChar char="§"/>
            </a:pPr>
            <a:r>
              <a:rPr lang="en-US" sz="2600" smtClean="0"/>
              <a:t>John B. Watson and Rosalie Rayner then clanged a steel bar every time a rat was presented to Albert.</a:t>
            </a:r>
          </a:p>
          <a:p>
            <a:pPr eaLnBrk="1" hangingPunct="1">
              <a:lnSpc>
                <a:spcPts val="2600"/>
              </a:lnSpc>
              <a:spcBef>
                <a:spcPct val="0"/>
              </a:spcBef>
              <a:spcAft>
                <a:spcPts val="1200"/>
              </a:spcAft>
              <a:buFont typeface="Wingdings" pitchFamily="2" charset="2"/>
              <a:buChar char="§"/>
            </a:pPr>
            <a:r>
              <a:rPr lang="en-US" sz="2600" smtClean="0"/>
              <a:t>Albert acquired a fear of rats, and generalized this fear to other soft and furry things. </a:t>
            </a:r>
          </a:p>
        </p:txBody>
      </p:sp>
      <p:pic>
        <p:nvPicPr>
          <p:cNvPr id="5122" name="Picture 2"/>
          <p:cNvPicPr>
            <a:picLocks noChangeAspect="1" noChangeArrowheads="1"/>
          </p:cNvPicPr>
          <p:nvPr/>
        </p:nvPicPr>
        <p:blipFill>
          <a:blip r:embed="rId3" cstate="print"/>
          <a:srcRect/>
          <a:stretch>
            <a:fillRect/>
          </a:stretch>
        </p:blipFill>
        <p:spPr bwMode="auto">
          <a:xfrm>
            <a:off x="7332022" y="819397"/>
            <a:ext cx="1609725" cy="2803454"/>
          </a:xfrm>
          <a:prstGeom prst="ellipse">
            <a:avLst/>
          </a:prstGeom>
          <a:ln w="63500" cap="rnd">
            <a:noFill/>
          </a:ln>
          <a:effectLst>
            <a:glow rad="228600">
              <a:srgbClr val="3AA082">
                <a:alpha val="40000"/>
              </a:srgb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290" name="Picture 2"/>
          <p:cNvPicPr>
            <a:picLocks noChangeAspect="1" noChangeArrowheads="1"/>
          </p:cNvPicPr>
          <p:nvPr/>
        </p:nvPicPr>
        <p:blipFill>
          <a:blip r:embed="rId4" cstate="print"/>
          <a:srcRect/>
          <a:stretch>
            <a:fillRect/>
          </a:stretch>
        </p:blipFill>
        <p:spPr bwMode="auto">
          <a:xfrm>
            <a:off x="371475" y="3979863"/>
            <a:ext cx="4981575" cy="2600325"/>
          </a:xfrm>
          <a:prstGeom prst="rect">
            <a:avLst/>
          </a:prstGeom>
          <a:noFill/>
          <a:ln w="9525">
            <a:noFill/>
            <a:miter lim="800000"/>
            <a:headEnd/>
            <a:tailEnd/>
          </a:ln>
          <a:effectLst>
            <a:outerShdw dist="139700" dir="2700000" algn="tl" rotWithShape="0">
              <a:srgbClr val="333333">
                <a:alpha val="64998"/>
              </a:srgbClr>
            </a:outerShdw>
          </a:effectLst>
        </p:spPr>
      </p:pic>
      <p:sp>
        <p:nvSpPr>
          <p:cNvPr id="4" name="Rectangle 3"/>
          <p:cNvSpPr>
            <a:spLocks noChangeArrowheads="1"/>
          </p:cNvSpPr>
          <p:nvPr/>
        </p:nvSpPr>
        <p:spPr bwMode="auto">
          <a:xfrm>
            <a:off x="5497513" y="4094163"/>
            <a:ext cx="3444875" cy="2092325"/>
          </a:xfrm>
          <a:prstGeom prst="rect">
            <a:avLst/>
          </a:prstGeom>
          <a:noFill/>
          <a:ln w="9525">
            <a:noFill/>
            <a:miter lim="800000"/>
            <a:headEnd/>
            <a:tailEnd/>
          </a:ln>
        </p:spPr>
        <p:txBody>
          <a:bodyPr>
            <a:spAutoFit/>
          </a:bodyPr>
          <a:lstStyle/>
          <a:p>
            <a:pPr marL="342900" indent="-342900">
              <a:lnSpc>
                <a:spcPts val="2600"/>
              </a:lnSpc>
              <a:spcAft>
                <a:spcPts val="1200"/>
              </a:spcAft>
              <a:buFont typeface="Wingdings" pitchFamily="2" charset="2"/>
              <a:buChar char="§"/>
            </a:pPr>
            <a:r>
              <a:rPr lang="en-US" sz="2600">
                <a:solidFill>
                  <a:srgbClr val="000000"/>
                </a:solidFill>
                <a:latin typeface="Calibri" pitchFamily="34" charset="0"/>
              </a:rPr>
              <a:t>Watson prided himself in his ability to shape people’s emotions. He later went into advertising.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fade">
                                      <p:cBhvr>
                                        <p:cTn id="21" dur="500"/>
                                        <p:tgtEl>
                                          <p:spTgt spid="122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ry\AppData\Local\Microsoft\Windows\Temporary Internet Files\Content.IE5\1DCTTXDG\MP910221098[1].jpg"/>
          <p:cNvPicPr>
            <a:picLocks noChangeAspect="1" noChangeArrowheads="1"/>
          </p:cNvPicPr>
          <p:nvPr/>
        </p:nvPicPr>
        <p:blipFill>
          <a:blip r:embed="rId3" cstate="print"/>
          <a:srcRect l="10526"/>
          <a:stretch>
            <a:fillRect/>
          </a:stretch>
        </p:blipFill>
        <p:spPr bwMode="auto">
          <a:xfrm>
            <a:off x="244475" y="1703388"/>
            <a:ext cx="3108325" cy="1604962"/>
          </a:xfrm>
          <a:prstGeom prst="rect">
            <a:avLst/>
          </a:prstGeom>
          <a:noFill/>
          <a:ln w="9525">
            <a:noFill/>
            <a:miter lim="800000"/>
            <a:headEnd/>
            <a:tailEnd/>
          </a:ln>
        </p:spPr>
      </p:pic>
      <p:pic>
        <p:nvPicPr>
          <p:cNvPr id="1027" name="Picture 3" descr="C:\Users\Perry\AppData\Local\Microsoft\Windows\Temporary Internet Files\Content.IE5\S6M386JT\MP900314253[1].jpg"/>
          <p:cNvPicPr>
            <a:picLocks noChangeAspect="1" noChangeArrowheads="1"/>
          </p:cNvPicPr>
          <p:nvPr/>
        </p:nvPicPr>
        <p:blipFill>
          <a:blip r:embed="rId4" cstate="print"/>
          <a:srcRect/>
          <a:stretch>
            <a:fillRect/>
          </a:stretch>
        </p:blipFill>
        <p:spPr bwMode="auto">
          <a:xfrm>
            <a:off x="200025" y="4327525"/>
            <a:ext cx="3106738" cy="1708150"/>
          </a:xfrm>
          <a:prstGeom prst="rect">
            <a:avLst/>
          </a:prstGeom>
          <a:noFill/>
          <a:ln w="9525">
            <a:noFill/>
            <a:miter lim="800000"/>
            <a:headEnd/>
            <a:tailEnd/>
          </a:ln>
        </p:spPr>
      </p:pic>
      <p:sp>
        <p:nvSpPr>
          <p:cNvPr id="9" name="TextBox 8"/>
          <p:cNvSpPr txBox="1">
            <a:spLocks noChangeArrowheads="1"/>
          </p:cNvSpPr>
          <p:nvPr/>
        </p:nvSpPr>
        <p:spPr bwMode="auto">
          <a:xfrm>
            <a:off x="217488" y="215900"/>
            <a:ext cx="3363912" cy="977900"/>
          </a:xfrm>
          <a:prstGeom prst="rect">
            <a:avLst/>
          </a:prstGeom>
          <a:noFill/>
          <a:ln w="9525">
            <a:noFill/>
            <a:miter lim="800000"/>
            <a:headEnd/>
            <a:tailEnd/>
          </a:ln>
        </p:spPr>
        <p:txBody>
          <a:bodyPr>
            <a:spAutoFit/>
          </a:bodyPr>
          <a:lstStyle/>
          <a:p>
            <a:pPr>
              <a:lnSpc>
                <a:spcPts val="3400"/>
              </a:lnSpc>
            </a:pPr>
            <a:r>
              <a:rPr lang="en-US" sz="3600" b="1">
                <a:solidFill>
                  <a:srgbClr val="AA7A2B"/>
                </a:solidFill>
                <a:latin typeface="Calibri" pitchFamily="34" charset="0"/>
              </a:rPr>
              <a:t>Before Conditioning</a:t>
            </a:r>
          </a:p>
        </p:txBody>
      </p:sp>
      <p:pic>
        <p:nvPicPr>
          <p:cNvPr id="1029" name="Picture 5"/>
          <p:cNvPicPr>
            <a:picLocks noChangeAspect="1" noChangeArrowheads="1"/>
          </p:cNvPicPr>
          <p:nvPr/>
        </p:nvPicPr>
        <p:blipFill>
          <a:blip r:embed="rId5" cstate="print"/>
          <a:srcRect/>
          <a:stretch>
            <a:fillRect/>
          </a:stretch>
        </p:blipFill>
        <p:spPr bwMode="auto">
          <a:xfrm>
            <a:off x="5883275" y="773113"/>
            <a:ext cx="2332038" cy="2778125"/>
          </a:xfrm>
          <a:prstGeom prst="rect">
            <a:avLst/>
          </a:prstGeom>
          <a:noFill/>
          <a:ln w="9525">
            <a:noFill/>
            <a:miter lim="800000"/>
            <a:headEnd/>
            <a:tailEnd/>
          </a:ln>
          <a:effectLst>
            <a:outerShdw dist="139700" dir="2700000" algn="tl" rotWithShape="0">
              <a:srgbClr val="333333">
                <a:alpha val="64998"/>
              </a:srgbClr>
            </a:outerShdw>
          </a:effectLst>
        </p:spPr>
      </p:pic>
      <p:pic>
        <p:nvPicPr>
          <p:cNvPr id="1030" name="Picture 6"/>
          <p:cNvPicPr>
            <a:picLocks noChangeAspect="1" noChangeArrowheads="1"/>
          </p:cNvPicPr>
          <p:nvPr/>
        </p:nvPicPr>
        <p:blipFill>
          <a:blip r:embed="rId6" cstate="print"/>
          <a:srcRect/>
          <a:stretch>
            <a:fillRect/>
          </a:stretch>
        </p:blipFill>
        <p:spPr bwMode="auto">
          <a:xfrm>
            <a:off x="5943600" y="3748088"/>
            <a:ext cx="2332038" cy="2835275"/>
          </a:xfrm>
          <a:prstGeom prst="rect">
            <a:avLst/>
          </a:prstGeom>
          <a:noFill/>
          <a:ln w="9525">
            <a:noFill/>
            <a:miter lim="800000"/>
            <a:headEnd/>
            <a:tailEnd/>
          </a:ln>
          <a:effectLst>
            <a:outerShdw dist="139700" dir="2700000" algn="tl" rotWithShape="0">
              <a:srgbClr val="333333">
                <a:alpha val="64998"/>
              </a:srgbClr>
            </a:outerShdw>
          </a:effectLst>
        </p:spPr>
      </p:pic>
      <p:cxnSp>
        <p:nvCxnSpPr>
          <p:cNvPr id="15" name="Straight Arrow Connector 14"/>
          <p:cNvCxnSpPr/>
          <p:nvPr/>
        </p:nvCxnSpPr>
        <p:spPr>
          <a:xfrm>
            <a:off x="3032125" y="2193925"/>
            <a:ext cx="3109913" cy="15875"/>
          </a:xfrm>
          <a:prstGeom prst="straightConnector1">
            <a:avLst/>
          </a:prstGeom>
          <a:ln w="76200">
            <a:solidFill>
              <a:srgbClr val="3AA082"/>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998788" y="4968875"/>
            <a:ext cx="3113087" cy="38100"/>
          </a:xfrm>
          <a:prstGeom prst="straightConnector1">
            <a:avLst/>
          </a:prstGeom>
          <a:ln w="76200">
            <a:solidFill>
              <a:srgbClr val="3AA082"/>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925513" y="3114675"/>
            <a:ext cx="2178050" cy="369888"/>
          </a:xfrm>
          <a:prstGeom prst="rect">
            <a:avLst/>
          </a:prstGeom>
          <a:noFill/>
          <a:ln w="9525">
            <a:noFill/>
            <a:miter lim="800000"/>
            <a:headEnd/>
            <a:tailEnd/>
          </a:ln>
        </p:spPr>
        <p:txBody>
          <a:bodyPr>
            <a:spAutoFit/>
          </a:bodyPr>
          <a:lstStyle/>
          <a:p>
            <a:pPr algn="ctr"/>
            <a:r>
              <a:rPr lang="en-US" b="1">
                <a:solidFill>
                  <a:srgbClr val="343434"/>
                </a:solidFill>
                <a:latin typeface="Calibri" pitchFamily="34" charset="0"/>
              </a:rPr>
              <a:t>NS: rat</a:t>
            </a:r>
          </a:p>
        </p:txBody>
      </p:sp>
      <p:sp>
        <p:nvSpPr>
          <p:cNvPr id="23" name="TextBox 22"/>
          <p:cNvSpPr txBox="1">
            <a:spLocks noChangeArrowheads="1"/>
          </p:cNvSpPr>
          <p:nvPr/>
        </p:nvSpPr>
        <p:spPr bwMode="auto">
          <a:xfrm>
            <a:off x="4435475" y="1798638"/>
            <a:ext cx="1630363" cy="368300"/>
          </a:xfrm>
          <a:prstGeom prst="rect">
            <a:avLst/>
          </a:prstGeom>
          <a:noFill/>
          <a:ln w="9525">
            <a:noFill/>
            <a:miter lim="800000"/>
            <a:headEnd/>
            <a:tailEnd/>
          </a:ln>
        </p:spPr>
        <p:txBody>
          <a:bodyPr>
            <a:spAutoFit/>
          </a:bodyPr>
          <a:lstStyle/>
          <a:p>
            <a:pPr algn="ctr"/>
            <a:r>
              <a:rPr lang="en-US" b="1">
                <a:solidFill>
                  <a:srgbClr val="343434"/>
                </a:solidFill>
                <a:latin typeface="Calibri" pitchFamily="34" charset="0"/>
              </a:rPr>
              <a:t>No fear</a:t>
            </a:r>
          </a:p>
        </p:txBody>
      </p:sp>
      <p:sp>
        <p:nvSpPr>
          <p:cNvPr id="24" name="TextBox 23"/>
          <p:cNvSpPr txBox="1">
            <a:spLocks noChangeArrowheads="1"/>
          </p:cNvSpPr>
          <p:nvPr/>
        </p:nvSpPr>
        <p:spPr bwMode="auto">
          <a:xfrm>
            <a:off x="2671763" y="4132263"/>
            <a:ext cx="2179637" cy="646112"/>
          </a:xfrm>
          <a:prstGeom prst="rect">
            <a:avLst/>
          </a:prstGeom>
          <a:noFill/>
          <a:ln w="9525">
            <a:noFill/>
            <a:miter lim="800000"/>
            <a:headEnd/>
            <a:tailEnd/>
          </a:ln>
        </p:spPr>
        <p:txBody>
          <a:bodyPr>
            <a:spAutoFit/>
          </a:bodyPr>
          <a:lstStyle/>
          <a:p>
            <a:pPr algn="ctr"/>
            <a:r>
              <a:rPr lang="en-US" b="1">
                <a:solidFill>
                  <a:srgbClr val="343434"/>
                </a:solidFill>
                <a:latin typeface="Calibri" pitchFamily="34" charset="0"/>
              </a:rPr>
              <a:t>UCS: steel bar hit with hammer</a:t>
            </a:r>
          </a:p>
        </p:txBody>
      </p:sp>
      <p:sp>
        <p:nvSpPr>
          <p:cNvPr id="25" name="TextBox 24"/>
          <p:cNvSpPr txBox="1">
            <a:spLocks noChangeArrowheads="1"/>
          </p:cNvSpPr>
          <p:nvPr/>
        </p:nvSpPr>
        <p:spPr bwMode="auto">
          <a:xfrm>
            <a:off x="3765550" y="5705475"/>
            <a:ext cx="2178050" cy="646113"/>
          </a:xfrm>
          <a:prstGeom prst="rect">
            <a:avLst/>
          </a:prstGeom>
          <a:noFill/>
          <a:ln w="9525">
            <a:noFill/>
            <a:miter lim="800000"/>
            <a:headEnd/>
            <a:tailEnd/>
          </a:ln>
        </p:spPr>
        <p:txBody>
          <a:bodyPr>
            <a:spAutoFit/>
          </a:bodyPr>
          <a:lstStyle/>
          <a:p>
            <a:pPr algn="r"/>
            <a:r>
              <a:rPr lang="en-US" b="1">
                <a:solidFill>
                  <a:srgbClr val="343434"/>
                </a:solidFill>
                <a:latin typeface="Calibri" pitchFamily="34" charset="0"/>
              </a:rPr>
              <a:t>Natural reflex:</a:t>
            </a:r>
          </a:p>
          <a:p>
            <a:pPr algn="r"/>
            <a:r>
              <a:rPr lang="en-US" b="1">
                <a:solidFill>
                  <a:srgbClr val="343434"/>
                </a:solidFill>
                <a:latin typeface="Calibri" pitchFamily="34" charset="0"/>
              </a:rPr>
              <a:t>fear</a:t>
            </a:r>
          </a:p>
        </p:txBody>
      </p:sp>
      <p:sp>
        <p:nvSpPr>
          <p:cNvPr id="14" name="TextBox 13"/>
          <p:cNvSpPr txBox="1"/>
          <p:nvPr/>
        </p:nvSpPr>
        <p:spPr>
          <a:xfrm>
            <a:off x="3825875" y="0"/>
            <a:ext cx="5318125" cy="646113"/>
          </a:xfrm>
          <a:prstGeom prst="rect">
            <a:avLst/>
          </a:prstGeom>
          <a:noFill/>
        </p:spPr>
        <p:txBody>
          <a:bodyPr>
            <a:spAutoFit/>
          </a:bodyPr>
          <a:lstStyle/>
          <a:p>
            <a:pPr algn="ctr" fontAlgn="auto">
              <a:spcBef>
                <a:spcPts val="0"/>
              </a:spcBef>
              <a:spcAft>
                <a:spcPts val="0"/>
              </a:spcAft>
              <a:defRPr/>
            </a:pPr>
            <a:r>
              <a:rPr lang="en-US" sz="3600" b="1" dirty="0">
                <a:ln w="18415" cmpd="sng">
                  <a:noFill/>
                  <a:prstDash val="solid"/>
                </a:ln>
                <a:solidFill>
                  <a:srgbClr val="444EA2"/>
                </a:solidFill>
                <a:latin typeface="+mn-lt"/>
                <a:ea typeface="+mj-ea"/>
                <a:cs typeface="+mj-cs"/>
              </a:rPr>
              <a:t>Little Albert Experiment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additive="base">
                                        <p:cTn id="9" dur="500" fill="hold"/>
                                        <p:tgtEl>
                                          <p:spTgt spid="1026"/>
                                        </p:tgtEl>
                                        <p:attrNameLst>
                                          <p:attrName>ppt_x</p:attrName>
                                        </p:attrNameLst>
                                      </p:cBhvr>
                                      <p:tavLst>
                                        <p:tav tm="0">
                                          <p:val>
                                            <p:strVal val="0-#ppt_w/2"/>
                                          </p:val>
                                        </p:tav>
                                        <p:tav tm="100000">
                                          <p:val>
                                            <p:strVal val="#ppt_x"/>
                                          </p:val>
                                        </p:tav>
                                      </p:tavLst>
                                    </p:anim>
                                    <p:anim calcmode="lin" valueType="num">
                                      <p:cBhvr additive="base">
                                        <p:cTn id="10" dur="500" fill="hold"/>
                                        <p:tgtEl>
                                          <p:spTgt spid="1026"/>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par>
                          <p:cTn id="15" fill="hold" nodeType="afterGroup">
                            <p:stCondLst>
                              <p:cond delay="250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2000"/>
                                        <p:tgtEl>
                                          <p:spTgt spid="1029"/>
                                        </p:tgtEl>
                                      </p:cBhvr>
                                    </p:animEffect>
                                  </p:childTnLst>
                                </p:cTn>
                              </p:par>
                            </p:childTnLst>
                          </p:cTn>
                        </p:par>
                        <p:par>
                          <p:cTn id="23" fill="hold" nodeType="afterGroup">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20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2000"/>
                                        <p:tgtEl>
                                          <p:spTgt spid="10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childTnLst>
                          </p:cTn>
                        </p:par>
                        <p:par>
                          <p:cTn id="35" fill="hold" nodeType="afterGroup">
                            <p:stCondLst>
                              <p:cond delay="2000"/>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nodeType="afterGroup">
                            <p:stCondLst>
                              <p:cond delay="2500"/>
                            </p:stCondLst>
                            <p:childTnLst>
                              <p:par>
                                <p:cTn id="40" presetID="10" presetClass="entr" presetSubtype="0" fill="hold" nodeType="after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2000"/>
                                        <p:tgtEl>
                                          <p:spTgt spid="1030"/>
                                        </p:tgtEl>
                                      </p:cBhvr>
                                    </p:animEffect>
                                  </p:childTnLst>
                                </p:cTn>
                              </p:par>
                            </p:childTnLst>
                          </p:cTn>
                        </p:par>
                        <p:par>
                          <p:cTn id="43" fill="hold" nodeType="afterGroup">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ry\AppData\Local\Microsoft\Windows\Temporary Internet Files\Content.IE5\1DCTTXDG\MP910221098[1].jpg"/>
          <p:cNvPicPr>
            <a:picLocks noChangeAspect="1" noChangeArrowheads="1"/>
          </p:cNvPicPr>
          <p:nvPr/>
        </p:nvPicPr>
        <p:blipFill>
          <a:blip r:embed="rId3" cstate="print"/>
          <a:srcRect/>
          <a:stretch>
            <a:fillRect/>
          </a:stretch>
        </p:blipFill>
        <p:spPr bwMode="auto">
          <a:xfrm>
            <a:off x="808038" y="1493838"/>
            <a:ext cx="3727450" cy="1938337"/>
          </a:xfrm>
          <a:prstGeom prst="rect">
            <a:avLst/>
          </a:prstGeom>
          <a:noFill/>
          <a:ln w="9525">
            <a:noFill/>
            <a:miter lim="800000"/>
            <a:headEnd/>
            <a:tailEnd/>
          </a:ln>
        </p:spPr>
      </p:pic>
      <p:pic>
        <p:nvPicPr>
          <p:cNvPr id="1027" name="Picture 3" descr="C:\Users\Perry\AppData\Local\Microsoft\Windows\Temporary Internet Files\Content.IE5\S6M386JT\MP900314253[1].jpg"/>
          <p:cNvPicPr>
            <a:picLocks noChangeAspect="1" noChangeArrowheads="1"/>
          </p:cNvPicPr>
          <p:nvPr/>
        </p:nvPicPr>
        <p:blipFill>
          <a:blip r:embed="rId4" cstate="print"/>
          <a:srcRect/>
          <a:stretch>
            <a:fillRect/>
          </a:stretch>
        </p:blipFill>
        <p:spPr bwMode="auto">
          <a:xfrm>
            <a:off x="4846638" y="927100"/>
            <a:ext cx="4038600" cy="2219325"/>
          </a:xfrm>
          <a:prstGeom prst="rect">
            <a:avLst/>
          </a:prstGeom>
          <a:noFill/>
          <a:ln w="9525">
            <a:noFill/>
            <a:miter lim="800000"/>
            <a:headEnd/>
            <a:tailEnd/>
          </a:ln>
        </p:spPr>
      </p:pic>
      <p:sp>
        <p:nvSpPr>
          <p:cNvPr id="9" name="TextBox 8"/>
          <p:cNvSpPr txBox="1">
            <a:spLocks noChangeArrowheads="1"/>
          </p:cNvSpPr>
          <p:nvPr/>
        </p:nvSpPr>
        <p:spPr bwMode="auto">
          <a:xfrm>
            <a:off x="263525" y="5367338"/>
            <a:ext cx="3363913" cy="977900"/>
          </a:xfrm>
          <a:prstGeom prst="rect">
            <a:avLst/>
          </a:prstGeom>
          <a:noFill/>
          <a:ln w="9525">
            <a:noFill/>
            <a:miter lim="800000"/>
            <a:headEnd/>
            <a:tailEnd/>
          </a:ln>
        </p:spPr>
        <p:txBody>
          <a:bodyPr>
            <a:spAutoFit/>
          </a:bodyPr>
          <a:lstStyle/>
          <a:p>
            <a:pPr>
              <a:lnSpc>
                <a:spcPts val="3400"/>
              </a:lnSpc>
            </a:pPr>
            <a:r>
              <a:rPr lang="en-US" sz="3600" b="1">
                <a:solidFill>
                  <a:srgbClr val="AA7A2B"/>
                </a:solidFill>
                <a:latin typeface="Calibri" pitchFamily="34" charset="0"/>
              </a:rPr>
              <a:t>During Conditioning</a:t>
            </a:r>
          </a:p>
        </p:txBody>
      </p:sp>
      <p:pic>
        <p:nvPicPr>
          <p:cNvPr id="1030" name="Picture 6"/>
          <p:cNvPicPr>
            <a:picLocks noChangeAspect="1" noChangeArrowheads="1"/>
          </p:cNvPicPr>
          <p:nvPr/>
        </p:nvPicPr>
        <p:blipFill>
          <a:blip r:embed="rId5" cstate="print"/>
          <a:srcRect/>
          <a:stretch>
            <a:fillRect/>
          </a:stretch>
        </p:blipFill>
        <p:spPr bwMode="auto">
          <a:xfrm>
            <a:off x="4767263" y="3978275"/>
            <a:ext cx="2368550" cy="2879725"/>
          </a:xfrm>
          <a:prstGeom prst="rect">
            <a:avLst/>
          </a:prstGeom>
          <a:noFill/>
          <a:ln w="9525">
            <a:noFill/>
            <a:miter lim="800000"/>
            <a:headEnd/>
            <a:tailEnd/>
          </a:ln>
          <a:effectLst>
            <a:outerShdw dist="139700" dir="2700000" algn="tl" rotWithShape="0">
              <a:srgbClr val="333333">
                <a:alpha val="64998"/>
              </a:srgbClr>
            </a:outerShdw>
          </a:effectLst>
        </p:spPr>
      </p:pic>
      <p:sp>
        <p:nvSpPr>
          <p:cNvPr id="22" name="TextBox 21"/>
          <p:cNvSpPr txBox="1">
            <a:spLocks noChangeArrowheads="1"/>
          </p:cNvSpPr>
          <p:nvPr/>
        </p:nvSpPr>
        <p:spPr bwMode="auto">
          <a:xfrm>
            <a:off x="1670050" y="3155950"/>
            <a:ext cx="2179638" cy="369888"/>
          </a:xfrm>
          <a:prstGeom prst="rect">
            <a:avLst/>
          </a:prstGeom>
          <a:noFill/>
          <a:ln w="9525">
            <a:noFill/>
            <a:miter lim="800000"/>
            <a:headEnd/>
            <a:tailEnd/>
          </a:ln>
        </p:spPr>
        <p:txBody>
          <a:bodyPr>
            <a:spAutoFit/>
          </a:bodyPr>
          <a:lstStyle/>
          <a:p>
            <a:pPr algn="ctr"/>
            <a:r>
              <a:rPr lang="en-US" b="1">
                <a:solidFill>
                  <a:srgbClr val="343434"/>
                </a:solidFill>
                <a:latin typeface="Calibri" pitchFamily="34" charset="0"/>
              </a:rPr>
              <a:t>NS: rat</a:t>
            </a:r>
          </a:p>
        </p:txBody>
      </p:sp>
      <p:sp>
        <p:nvSpPr>
          <p:cNvPr id="24" name="TextBox 23"/>
          <p:cNvSpPr txBox="1">
            <a:spLocks noChangeArrowheads="1"/>
          </p:cNvSpPr>
          <p:nvPr/>
        </p:nvSpPr>
        <p:spPr bwMode="auto">
          <a:xfrm>
            <a:off x="5624513" y="2986088"/>
            <a:ext cx="2178050" cy="646112"/>
          </a:xfrm>
          <a:prstGeom prst="rect">
            <a:avLst/>
          </a:prstGeom>
          <a:noFill/>
          <a:ln w="9525">
            <a:noFill/>
            <a:miter lim="800000"/>
            <a:headEnd/>
            <a:tailEnd/>
          </a:ln>
        </p:spPr>
        <p:txBody>
          <a:bodyPr>
            <a:spAutoFit/>
          </a:bodyPr>
          <a:lstStyle/>
          <a:p>
            <a:pPr algn="ctr"/>
            <a:r>
              <a:rPr lang="en-US" b="1">
                <a:solidFill>
                  <a:srgbClr val="343434"/>
                </a:solidFill>
                <a:latin typeface="Calibri" pitchFamily="34" charset="0"/>
              </a:rPr>
              <a:t>UCS: steel bar hit with hammer</a:t>
            </a:r>
          </a:p>
        </p:txBody>
      </p:sp>
      <p:sp>
        <p:nvSpPr>
          <p:cNvPr id="25" name="TextBox 24"/>
          <p:cNvSpPr txBox="1">
            <a:spLocks noChangeArrowheads="1"/>
          </p:cNvSpPr>
          <p:nvPr/>
        </p:nvSpPr>
        <p:spPr bwMode="auto">
          <a:xfrm>
            <a:off x="2727325" y="4757738"/>
            <a:ext cx="1905000" cy="646112"/>
          </a:xfrm>
          <a:prstGeom prst="rect">
            <a:avLst/>
          </a:prstGeom>
          <a:noFill/>
          <a:ln w="9525">
            <a:noFill/>
            <a:miter lim="800000"/>
            <a:headEnd/>
            <a:tailEnd/>
          </a:ln>
        </p:spPr>
        <p:txBody>
          <a:bodyPr>
            <a:spAutoFit/>
          </a:bodyPr>
          <a:lstStyle/>
          <a:p>
            <a:pPr algn="r"/>
            <a:r>
              <a:rPr lang="en-US" b="1">
                <a:solidFill>
                  <a:srgbClr val="343434"/>
                </a:solidFill>
                <a:latin typeface="Calibri" pitchFamily="34" charset="0"/>
              </a:rPr>
              <a:t>Natural reflex:</a:t>
            </a:r>
          </a:p>
          <a:p>
            <a:pPr algn="r"/>
            <a:r>
              <a:rPr lang="en-US" b="1">
                <a:solidFill>
                  <a:srgbClr val="343434"/>
                </a:solidFill>
                <a:latin typeface="Calibri" pitchFamily="34" charset="0"/>
              </a:rPr>
              <a:t>fear</a:t>
            </a:r>
          </a:p>
        </p:txBody>
      </p:sp>
      <p:sp>
        <p:nvSpPr>
          <p:cNvPr id="14" name="Plus 13"/>
          <p:cNvSpPr/>
          <p:nvPr/>
        </p:nvSpPr>
        <p:spPr>
          <a:xfrm>
            <a:off x="4545013" y="1968500"/>
            <a:ext cx="858837" cy="914400"/>
          </a:xfrm>
          <a:prstGeom prst="mathPlus">
            <a:avLst/>
          </a:prstGeom>
          <a:solidFill>
            <a:srgbClr val="3AA08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dirty="0"/>
          </a:p>
        </p:txBody>
      </p:sp>
      <p:cxnSp>
        <p:nvCxnSpPr>
          <p:cNvPr id="30" name="Elbow Connector 29"/>
          <p:cNvCxnSpPr/>
          <p:nvPr/>
        </p:nvCxnSpPr>
        <p:spPr>
          <a:xfrm rot="5400000">
            <a:off x="6149181" y="2645570"/>
            <a:ext cx="1997075" cy="1674812"/>
          </a:xfrm>
          <a:prstGeom prst="bentConnector3">
            <a:avLst>
              <a:gd name="adj1" fmla="val 57628"/>
            </a:avLst>
          </a:prstGeom>
          <a:ln w="76200">
            <a:solidFill>
              <a:srgbClr val="3AA082"/>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25875" y="0"/>
            <a:ext cx="5318125" cy="646113"/>
          </a:xfrm>
          <a:prstGeom prst="rect">
            <a:avLst/>
          </a:prstGeom>
          <a:noFill/>
        </p:spPr>
        <p:txBody>
          <a:bodyPr>
            <a:spAutoFit/>
          </a:bodyPr>
          <a:lstStyle/>
          <a:p>
            <a:pPr algn="ctr" fontAlgn="auto">
              <a:spcBef>
                <a:spcPts val="0"/>
              </a:spcBef>
              <a:spcAft>
                <a:spcPts val="0"/>
              </a:spcAft>
              <a:defRPr/>
            </a:pPr>
            <a:r>
              <a:rPr lang="en-US" sz="3600" b="1" dirty="0">
                <a:ln w="18415" cmpd="sng">
                  <a:noFill/>
                  <a:prstDash val="solid"/>
                </a:ln>
                <a:solidFill>
                  <a:srgbClr val="444EA2"/>
                </a:solidFill>
                <a:latin typeface="+mn-lt"/>
                <a:ea typeface="+mj-ea"/>
                <a:cs typeface="+mj-cs"/>
              </a:rPr>
              <a:t>Little Albert Experiment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additive="base">
                                        <p:cTn id="9" dur="500" fill="hold"/>
                                        <p:tgtEl>
                                          <p:spTgt spid="1026"/>
                                        </p:tgtEl>
                                        <p:attrNameLst>
                                          <p:attrName>ppt_x</p:attrName>
                                        </p:attrNameLst>
                                      </p:cBhvr>
                                      <p:tavLst>
                                        <p:tav tm="0">
                                          <p:val>
                                            <p:strVal val="0-#ppt_w/2"/>
                                          </p:val>
                                        </p:tav>
                                        <p:tav tm="100000">
                                          <p:val>
                                            <p:strVal val="#ppt_x"/>
                                          </p:val>
                                        </p:tav>
                                      </p:tavLst>
                                    </p:anim>
                                    <p:anim calcmode="lin" valueType="num">
                                      <p:cBhvr additive="base">
                                        <p:cTn id="10" dur="500" fill="hold"/>
                                        <p:tgtEl>
                                          <p:spTgt spid="1026"/>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par>
                          <p:cTn id="15" fill="hold" nodeType="afterGroup">
                            <p:stCondLst>
                              <p:cond delay="2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nodeType="afterGroup">
                            <p:stCondLst>
                              <p:cond delay="2500"/>
                            </p:stCondLst>
                            <p:childTnLst>
                              <p:par>
                                <p:cTn id="19" presetID="10"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2000"/>
                                        <p:tgtEl>
                                          <p:spTgt spid="10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par>
                          <p:cTn id="25" fill="hold" nodeType="afterGroup">
                            <p:stCondLst>
                              <p:cond delay="4500"/>
                            </p:stCondLst>
                            <p:childTnLst>
                              <p:par>
                                <p:cTn id="26" presetID="22" presetClass="entr" presetSubtype="1"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par>
                          <p:cTn id="29" fill="hold" nodeType="afterGroup">
                            <p:stCondLst>
                              <p:cond delay="5000"/>
                            </p:stCondLst>
                            <p:childTnLst>
                              <p:par>
                                <p:cTn id="30" presetID="10" presetClass="entr" presetSubtype="0" fill="hold" nodeType="after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2000"/>
                                        <p:tgtEl>
                                          <p:spTgt spid="1030"/>
                                        </p:tgtEl>
                                      </p:cBhvr>
                                    </p:animEffect>
                                  </p:childTnLst>
                                </p:cTn>
                              </p:par>
                            </p:childTnLst>
                          </p:cTn>
                        </p:par>
                        <p:par>
                          <p:cTn id="33" fill="hold" nodeType="afterGroup">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ry\AppData\Local\Microsoft\Windows\Temporary Internet Files\Content.IE5\1DCTTXDG\MP910221098[1].jpg"/>
          <p:cNvPicPr>
            <a:picLocks noChangeAspect="1" noChangeArrowheads="1"/>
          </p:cNvPicPr>
          <p:nvPr/>
        </p:nvPicPr>
        <p:blipFill>
          <a:blip r:embed="rId3" cstate="print"/>
          <a:srcRect/>
          <a:stretch>
            <a:fillRect/>
          </a:stretch>
        </p:blipFill>
        <p:spPr bwMode="auto">
          <a:xfrm>
            <a:off x="365125" y="1524000"/>
            <a:ext cx="4460875" cy="2319338"/>
          </a:xfrm>
          <a:prstGeom prst="rect">
            <a:avLst/>
          </a:prstGeom>
          <a:noFill/>
          <a:ln w="9525">
            <a:noFill/>
            <a:miter lim="800000"/>
            <a:headEnd/>
            <a:tailEnd/>
          </a:ln>
        </p:spPr>
      </p:pic>
      <p:sp>
        <p:nvSpPr>
          <p:cNvPr id="9" name="TextBox 8"/>
          <p:cNvSpPr txBox="1">
            <a:spLocks noChangeArrowheads="1"/>
          </p:cNvSpPr>
          <p:nvPr/>
        </p:nvSpPr>
        <p:spPr bwMode="auto">
          <a:xfrm>
            <a:off x="279400" y="5383213"/>
            <a:ext cx="3363913" cy="977900"/>
          </a:xfrm>
          <a:prstGeom prst="rect">
            <a:avLst/>
          </a:prstGeom>
          <a:noFill/>
          <a:ln w="9525">
            <a:noFill/>
            <a:miter lim="800000"/>
            <a:headEnd/>
            <a:tailEnd/>
          </a:ln>
        </p:spPr>
        <p:txBody>
          <a:bodyPr>
            <a:spAutoFit/>
          </a:bodyPr>
          <a:lstStyle/>
          <a:p>
            <a:pPr>
              <a:lnSpc>
                <a:spcPts val="3400"/>
              </a:lnSpc>
            </a:pPr>
            <a:r>
              <a:rPr lang="en-US" sz="3600" b="1">
                <a:solidFill>
                  <a:srgbClr val="AA7A2B"/>
                </a:solidFill>
                <a:latin typeface="Calibri" pitchFamily="34" charset="0"/>
              </a:rPr>
              <a:t>After Conditioning</a:t>
            </a:r>
          </a:p>
        </p:txBody>
      </p:sp>
      <p:pic>
        <p:nvPicPr>
          <p:cNvPr id="1030" name="Picture 6"/>
          <p:cNvPicPr>
            <a:picLocks noChangeAspect="1" noChangeArrowheads="1"/>
          </p:cNvPicPr>
          <p:nvPr/>
        </p:nvPicPr>
        <p:blipFill>
          <a:blip r:embed="rId4" cstate="print"/>
          <a:srcRect/>
          <a:stretch>
            <a:fillRect/>
          </a:stretch>
        </p:blipFill>
        <p:spPr bwMode="auto">
          <a:xfrm>
            <a:off x="4999038" y="4040188"/>
            <a:ext cx="2316162" cy="2817812"/>
          </a:xfrm>
          <a:prstGeom prst="rect">
            <a:avLst/>
          </a:prstGeom>
          <a:noFill/>
          <a:ln w="9525">
            <a:noFill/>
            <a:miter lim="800000"/>
            <a:headEnd/>
            <a:tailEnd/>
          </a:ln>
          <a:effectLst>
            <a:outerShdw dist="139700" dir="2700000" algn="tl" rotWithShape="0">
              <a:srgbClr val="333333">
                <a:alpha val="64998"/>
              </a:srgbClr>
            </a:outerShdw>
          </a:effectLst>
        </p:spPr>
      </p:pic>
      <p:sp>
        <p:nvSpPr>
          <p:cNvPr id="22" name="TextBox 21"/>
          <p:cNvSpPr txBox="1">
            <a:spLocks noChangeArrowheads="1"/>
          </p:cNvSpPr>
          <p:nvPr/>
        </p:nvSpPr>
        <p:spPr bwMode="auto">
          <a:xfrm>
            <a:off x="984250" y="1541463"/>
            <a:ext cx="2179638" cy="368300"/>
          </a:xfrm>
          <a:prstGeom prst="rect">
            <a:avLst/>
          </a:prstGeom>
          <a:noFill/>
          <a:ln w="9525">
            <a:noFill/>
            <a:miter lim="800000"/>
            <a:headEnd/>
            <a:tailEnd/>
          </a:ln>
        </p:spPr>
        <p:txBody>
          <a:bodyPr>
            <a:spAutoFit/>
          </a:bodyPr>
          <a:lstStyle/>
          <a:p>
            <a:pPr algn="ctr"/>
            <a:r>
              <a:rPr lang="en-US">
                <a:solidFill>
                  <a:srgbClr val="343434"/>
                </a:solidFill>
                <a:latin typeface="Adobe Fan Heiti Std B" pitchFamily="34" charset="-128"/>
              </a:rPr>
              <a:t>NS: rat</a:t>
            </a:r>
          </a:p>
        </p:txBody>
      </p:sp>
      <p:sp>
        <p:nvSpPr>
          <p:cNvPr id="25" name="TextBox 24"/>
          <p:cNvSpPr txBox="1">
            <a:spLocks noChangeArrowheads="1"/>
          </p:cNvSpPr>
          <p:nvPr/>
        </p:nvSpPr>
        <p:spPr bwMode="auto">
          <a:xfrm>
            <a:off x="7451725" y="4392613"/>
            <a:ext cx="1692275" cy="922337"/>
          </a:xfrm>
          <a:prstGeom prst="rect">
            <a:avLst/>
          </a:prstGeom>
          <a:noFill/>
          <a:ln w="9525">
            <a:noFill/>
            <a:miter lim="800000"/>
            <a:headEnd/>
            <a:tailEnd/>
          </a:ln>
        </p:spPr>
        <p:txBody>
          <a:bodyPr>
            <a:spAutoFit/>
          </a:bodyPr>
          <a:lstStyle/>
          <a:p>
            <a:r>
              <a:rPr lang="en-US" b="1">
                <a:solidFill>
                  <a:srgbClr val="343434"/>
                </a:solidFill>
                <a:latin typeface="Calibri" pitchFamily="34" charset="0"/>
              </a:rPr>
              <a:t>Conditioned reflex:</a:t>
            </a:r>
          </a:p>
          <a:p>
            <a:r>
              <a:rPr lang="en-US" b="1">
                <a:solidFill>
                  <a:srgbClr val="343434"/>
                </a:solidFill>
                <a:latin typeface="Calibri" pitchFamily="34" charset="0"/>
              </a:rPr>
              <a:t>fear</a:t>
            </a:r>
          </a:p>
        </p:txBody>
      </p:sp>
      <p:cxnSp>
        <p:nvCxnSpPr>
          <p:cNvPr id="30" name="Elbow Connector 29"/>
          <p:cNvCxnSpPr/>
          <p:nvPr/>
        </p:nvCxnSpPr>
        <p:spPr>
          <a:xfrm>
            <a:off x="2547938" y="3148013"/>
            <a:ext cx="2451100" cy="1377950"/>
          </a:xfrm>
          <a:prstGeom prst="bentConnector3">
            <a:avLst>
              <a:gd name="adj1" fmla="val -999"/>
            </a:avLst>
          </a:prstGeom>
          <a:ln w="76200">
            <a:solidFill>
              <a:srgbClr val="3AA082"/>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25875" y="0"/>
            <a:ext cx="5318125" cy="646113"/>
          </a:xfrm>
          <a:prstGeom prst="rect">
            <a:avLst/>
          </a:prstGeom>
          <a:noFill/>
        </p:spPr>
        <p:txBody>
          <a:bodyPr>
            <a:spAutoFit/>
          </a:bodyPr>
          <a:lstStyle/>
          <a:p>
            <a:pPr algn="ctr" fontAlgn="auto">
              <a:spcBef>
                <a:spcPts val="0"/>
              </a:spcBef>
              <a:spcAft>
                <a:spcPts val="0"/>
              </a:spcAft>
              <a:defRPr/>
            </a:pPr>
            <a:r>
              <a:rPr lang="en-US" sz="3600" b="1" dirty="0">
                <a:ln w="18415" cmpd="sng">
                  <a:noFill/>
                  <a:prstDash val="solid"/>
                </a:ln>
                <a:solidFill>
                  <a:srgbClr val="444EA2"/>
                </a:solidFill>
                <a:latin typeface="+mn-lt"/>
                <a:ea typeface="+mj-ea"/>
                <a:cs typeface="+mj-cs"/>
              </a:rPr>
              <a:t>Little Albert Experiment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additive="base">
                                        <p:cTn id="9" dur="500" fill="hold"/>
                                        <p:tgtEl>
                                          <p:spTgt spid="1026"/>
                                        </p:tgtEl>
                                        <p:attrNameLst>
                                          <p:attrName>ppt_x</p:attrName>
                                        </p:attrNameLst>
                                      </p:cBhvr>
                                      <p:tavLst>
                                        <p:tav tm="0">
                                          <p:val>
                                            <p:strVal val="0-#ppt_w/2"/>
                                          </p:val>
                                        </p:tav>
                                        <p:tav tm="100000">
                                          <p:val>
                                            <p:strVal val="#ppt_x"/>
                                          </p:val>
                                        </p:tav>
                                      </p:tavLst>
                                    </p:anim>
                                    <p:anim calcmode="lin" valueType="num">
                                      <p:cBhvr additive="base">
                                        <p:cTn id="10" dur="500" fill="hold"/>
                                        <p:tgtEl>
                                          <p:spTgt spid="1026"/>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par>
                          <p:cTn id="15" fill="hold" nodeType="afterGroup">
                            <p:stCondLst>
                              <p:cond delay="2500"/>
                            </p:stCondLst>
                            <p:childTnLst>
                              <p:par>
                                <p:cTn id="16" presetID="22" presetClass="entr" presetSubtype="8"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2000"/>
                                        <p:tgtEl>
                                          <p:spTgt spid="1030"/>
                                        </p:tgtEl>
                                      </p:cBhvr>
                                    </p:animEffect>
                                  </p:childTnLst>
                                </p:cTn>
                              </p:par>
                            </p:childTnLst>
                          </p:cTn>
                        </p:par>
                        <p:par>
                          <p:cTn id="23" fill="hold" nodeType="afterGroup">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641876C1-B7F0-4B0C-8243-60D39A0D89ED}" type="slidenum">
              <a:rPr lang="en-US" smtClean="0"/>
              <a:pPr/>
              <a:t>28</a:t>
            </a:fld>
            <a:endParaRPr lang="en-US" smtClean="0"/>
          </a:p>
        </p:txBody>
      </p:sp>
      <p:pic>
        <p:nvPicPr>
          <p:cNvPr id="27651" name="Picture 1026" descr="un08-p298-top"/>
          <p:cNvPicPr>
            <a:picLocks noChangeAspect="1" noChangeArrowheads="1"/>
          </p:cNvPicPr>
          <p:nvPr/>
        </p:nvPicPr>
        <p:blipFill>
          <a:blip r:embed="rId3" cstate="print"/>
          <a:srcRect/>
          <a:stretch>
            <a:fillRect/>
          </a:stretch>
        </p:blipFill>
        <p:spPr bwMode="auto">
          <a:xfrm>
            <a:off x="5562600" y="1600200"/>
            <a:ext cx="2730500" cy="4267200"/>
          </a:xfrm>
          <a:prstGeom prst="rect">
            <a:avLst/>
          </a:prstGeom>
          <a:noFill/>
          <a:ln w="9525">
            <a:noFill/>
            <a:miter lim="800000"/>
            <a:headEnd/>
            <a:tailEnd/>
          </a:ln>
        </p:spPr>
      </p:pic>
      <p:sp>
        <p:nvSpPr>
          <p:cNvPr id="27652" name="Rectangle 1027"/>
          <p:cNvSpPr>
            <a:spLocks noGrp="1" noChangeArrowheads="1"/>
          </p:cNvSpPr>
          <p:nvPr>
            <p:ph type="body" idx="1"/>
          </p:nvPr>
        </p:nvSpPr>
        <p:spPr>
          <a:xfrm>
            <a:off x="533400" y="2133600"/>
            <a:ext cx="4800600" cy="3657600"/>
          </a:xfrm>
        </p:spPr>
        <p:txBody>
          <a:bodyPr/>
          <a:lstStyle/>
          <a:p>
            <a:pPr marL="0" indent="0" algn="ctr" eaLnBrk="1" hangingPunct="1">
              <a:buFont typeface="Wingdings" pitchFamily="2" charset="2"/>
              <a:buNone/>
            </a:pPr>
            <a:r>
              <a:rPr lang="en-US" altLang="en-US" sz="2800" smtClean="0">
                <a:latin typeface="Palatino Linotype" pitchFamily="18" charset="0"/>
              </a:rPr>
              <a:t>Watson used classical conditioning procedures to develop advertising campaigns for a number of organizations, including Maxwell House, making the “coffee break” an American custom.</a:t>
            </a:r>
            <a:endParaRPr lang="en-US" sz="2800" smtClean="0">
              <a:latin typeface="Palatino Linotype" pitchFamily="18" charset="0"/>
            </a:endParaRPr>
          </a:p>
        </p:txBody>
      </p:sp>
      <p:sp>
        <p:nvSpPr>
          <p:cNvPr id="27653" name="Rectangle 1028"/>
          <p:cNvSpPr>
            <a:spLocks noGrp="1" noChangeArrowheads="1"/>
          </p:cNvSpPr>
          <p:nvPr>
            <p:ph type="title"/>
          </p:nvPr>
        </p:nvSpPr>
        <p:spPr>
          <a:xfrm>
            <a:off x="671513" y="276225"/>
            <a:ext cx="7772400" cy="1143000"/>
          </a:xfrm>
        </p:spPr>
        <p:txBody>
          <a:bodyPr/>
          <a:lstStyle/>
          <a:p>
            <a:pPr eaLnBrk="1" hangingPunct="1"/>
            <a:r>
              <a:rPr lang="en-US" altLang="en-US" sz="3600" smtClean="0">
                <a:solidFill>
                  <a:schemeClr val="tx1"/>
                </a:solidFill>
                <a:latin typeface="Palatino Linotype" pitchFamily="18" charset="0"/>
              </a:rPr>
              <a:t>Applications of Classical Conditioning</a:t>
            </a:r>
            <a:endParaRPr lang="en-US" sz="3600" smtClean="0">
              <a:solidFill>
                <a:schemeClr val="tx1"/>
              </a:solidFill>
              <a:latin typeface="Palatino Linotype" pitchFamily="18" charset="0"/>
            </a:endParaRPr>
          </a:p>
        </p:txBody>
      </p:sp>
      <p:sp>
        <p:nvSpPr>
          <p:cNvPr id="27654" name="Rectangle 1029"/>
          <p:cNvSpPr>
            <a:spLocks noChangeArrowheads="1"/>
          </p:cNvSpPr>
          <p:nvPr/>
        </p:nvSpPr>
        <p:spPr bwMode="auto">
          <a:xfrm>
            <a:off x="6000750" y="5924550"/>
            <a:ext cx="1905000" cy="396875"/>
          </a:xfrm>
          <a:prstGeom prst="rect">
            <a:avLst/>
          </a:prstGeom>
          <a:noFill/>
          <a:ln w="9525">
            <a:noFill/>
            <a:miter lim="800000"/>
            <a:headEnd/>
            <a:tailEnd/>
          </a:ln>
        </p:spPr>
        <p:txBody>
          <a:bodyPr wrap="none">
            <a:spAutoFit/>
          </a:bodyPr>
          <a:lstStyle/>
          <a:p>
            <a:pPr algn="l"/>
            <a:r>
              <a:rPr lang="en-US" altLang="en-US" sz="2000">
                <a:latin typeface="Palatino Linotype" pitchFamily="18" charset="0"/>
              </a:rPr>
              <a:t>John B. Watson</a:t>
            </a:r>
            <a:endParaRPr lang="en-US" sz="2000">
              <a:latin typeface="Palatino Linotype"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p:spPr>
        <p:txBody>
          <a:bodyPr/>
          <a:lstStyle/>
          <a:p>
            <a:fld id="{0216A7AA-4832-40E7-9DBC-F8ECE90A3E56}" type="slidenum">
              <a:rPr lang="en-US" smtClean="0"/>
              <a:pPr/>
              <a:t>29</a:t>
            </a:fld>
            <a:endParaRPr lang="en-US" smtClean="0"/>
          </a:p>
        </p:txBody>
      </p:sp>
      <p:sp>
        <p:nvSpPr>
          <p:cNvPr id="20483" name="Rectangle 1026"/>
          <p:cNvSpPr>
            <a:spLocks noGrp="1" noChangeArrowheads="1"/>
          </p:cNvSpPr>
          <p:nvPr>
            <p:ph type="title"/>
          </p:nvPr>
        </p:nvSpPr>
        <p:spPr>
          <a:xfrm>
            <a:off x="685800" y="276225"/>
            <a:ext cx="7772400" cy="1143000"/>
          </a:xfrm>
        </p:spPr>
        <p:txBody>
          <a:bodyPr/>
          <a:lstStyle/>
          <a:p>
            <a:pPr eaLnBrk="1" hangingPunct="1"/>
            <a:r>
              <a:rPr lang="en-US" altLang="en-US" sz="3600" smtClean="0">
                <a:solidFill>
                  <a:schemeClr val="tx1"/>
                </a:solidFill>
                <a:latin typeface="Palatino Linotype" pitchFamily="18" charset="0"/>
              </a:rPr>
              <a:t>Extending Pavlov’s Understanding</a:t>
            </a:r>
            <a:endParaRPr lang="en-US" sz="3600" smtClean="0">
              <a:solidFill>
                <a:schemeClr val="tx1"/>
              </a:solidFill>
              <a:latin typeface="Palatino Linotype" pitchFamily="18" charset="0"/>
            </a:endParaRPr>
          </a:p>
        </p:txBody>
      </p:sp>
      <p:sp>
        <p:nvSpPr>
          <p:cNvPr id="20484" name="Rectangle 1027"/>
          <p:cNvSpPr>
            <a:spLocks noGrp="1" noChangeArrowheads="1"/>
          </p:cNvSpPr>
          <p:nvPr>
            <p:ph type="body" sz="half" idx="1"/>
          </p:nvPr>
        </p:nvSpPr>
        <p:spPr>
          <a:xfrm>
            <a:off x="838200" y="2209800"/>
            <a:ext cx="7620000" cy="2514600"/>
          </a:xfrm>
        </p:spPr>
        <p:txBody>
          <a:bodyPr/>
          <a:lstStyle/>
          <a:p>
            <a:pPr marL="0" indent="0" algn="ctr" eaLnBrk="1" hangingPunct="1">
              <a:buFont typeface="Wingdings" pitchFamily="2" charset="2"/>
              <a:buNone/>
            </a:pPr>
            <a:r>
              <a:rPr lang="en-US" altLang="en-US" sz="2800" smtClean="0">
                <a:latin typeface="Palatino Linotype" pitchFamily="18" charset="0"/>
              </a:rPr>
              <a:t>Pavlov and Watson considered consciousness, or mind, unfit for the scientific study of psychology. However, they underestimated the importance of </a:t>
            </a:r>
            <a:r>
              <a:rPr lang="en-US" altLang="en-US" sz="2800" smtClean="0">
                <a:solidFill>
                  <a:srgbClr val="3333FF"/>
                </a:solidFill>
                <a:latin typeface="Palatino Linotype" pitchFamily="18" charset="0"/>
              </a:rPr>
              <a:t>cognitive processes</a:t>
            </a:r>
            <a:r>
              <a:rPr lang="en-US" altLang="en-US" sz="2800" smtClean="0">
                <a:latin typeface="Palatino Linotype" pitchFamily="18" charset="0"/>
              </a:rPr>
              <a:t> and </a:t>
            </a:r>
            <a:r>
              <a:rPr lang="en-US" altLang="en-US" sz="2800" smtClean="0">
                <a:solidFill>
                  <a:srgbClr val="3333FF"/>
                </a:solidFill>
                <a:latin typeface="Palatino Linotype" pitchFamily="18" charset="0"/>
              </a:rPr>
              <a:t>biological constraints</a:t>
            </a:r>
            <a:r>
              <a:rPr lang="en-US" altLang="en-US" sz="2800" smtClean="0">
                <a:latin typeface="Palatino Linotype" pitchFamily="18"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ry\AppData\Local\Microsoft\Windows\Temporary Internet Files\Content.IE5\1DCTTXDG\MP900407565[1].jpg"/>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a:off x="0" y="0"/>
            <a:ext cx="9144000" cy="6858000"/>
          </a:xfrm>
          <a:prstGeom prst="rect">
            <a:avLst/>
          </a:prstGeom>
          <a:ln w="76200">
            <a:noFill/>
          </a:ln>
          <a:effectLst>
            <a:outerShdw blurRad="50800" dist="38100" dir="5400000" algn="t" rotWithShape="0">
              <a:prstClr val="black">
                <a:alpha val="40000"/>
              </a:prstClr>
            </a:outerShdw>
          </a:effectLst>
        </p:spPr>
      </p:pic>
      <p:sp>
        <p:nvSpPr>
          <p:cNvPr id="12" name="TextBox 11"/>
          <p:cNvSpPr txBox="1">
            <a:spLocks noChangeArrowheads="1"/>
          </p:cNvSpPr>
          <p:nvPr/>
        </p:nvSpPr>
        <p:spPr bwMode="auto">
          <a:xfrm>
            <a:off x="180975" y="1231900"/>
            <a:ext cx="5016500" cy="3649663"/>
          </a:xfrm>
          <a:prstGeom prst="rect">
            <a:avLst/>
          </a:prstGeom>
          <a:noFill/>
          <a:ln w="9525">
            <a:noFill/>
            <a:miter lim="800000"/>
            <a:headEnd/>
            <a:tailEnd/>
          </a:ln>
        </p:spPr>
        <p:txBody>
          <a:bodyPr/>
          <a:lstStyle/>
          <a:p>
            <a:pPr>
              <a:lnSpc>
                <a:spcPts val="2800"/>
              </a:lnSpc>
              <a:spcBef>
                <a:spcPct val="20000"/>
              </a:spcBef>
              <a:spcAft>
                <a:spcPts val="600"/>
              </a:spcAft>
              <a:buFont typeface="+mj-lt" charset="0"/>
              <a:buNone/>
            </a:pPr>
            <a:r>
              <a:rPr lang="en-US" sz="2800">
                <a:latin typeface="Calibri" pitchFamily="34" charset="0"/>
              </a:rPr>
              <a:t>How it works: after repeated exposure to two stimuli occurring in sequence, we associate those stimuli with each other. </a:t>
            </a:r>
          </a:p>
          <a:p>
            <a:pPr>
              <a:lnSpc>
                <a:spcPts val="2800"/>
              </a:lnSpc>
              <a:spcBef>
                <a:spcPct val="20000"/>
              </a:spcBef>
              <a:spcAft>
                <a:spcPts val="600"/>
              </a:spcAft>
              <a:buFont typeface="+mj-lt" charset="0"/>
              <a:buNone/>
            </a:pPr>
            <a:r>
              <a:rPr lang="en-US" sz="2800">
                <a:latin typeface="Calibri" pitchFamily="34" charset="0"/>
              </a:rPr>
              <a:t>Result: our natural response to one stimulus now can be triggered by the new, predictive stimulus.</a:t>
            </a:r>
          </a:p>
        </p:txBody>
      </p:sp>
      <p:sp>
        <p:nvSpPr>
          <p:cNvPr id="26628" name="TextBox 18"/>
          <p:cNvSpPr txBox="1">
            <a:spLocks noChangeArrowheads="1"/>
          </p:cNvSpPr>
          <p:nvPr/>
        </p:nvSpPr>
        <p:spPr bwMode="auto">
          <a:xfrm>
            <a:off x="95250" y="96838"/>
            <a:ext cx="6494463" cy="1135062"/>
          </a:xfrm>
          <a:prstGeom prst="rect">
            <a:avLst/>
          </a:prstGeom>
          <a:noFill/>
          <a:ln w="9525">
            <a:noFill/>
            <a:miter lim="800000"/>
            <a:headEnd/>
            <a:tailEnd/>
          </a:ln>
        </p:spPr>
        <p:txBody>
          <a:bodyPr anchor="ctr"/>
          <a:lstStyle/>
          <a:p>
            <a:pPr>
              <a:lnSpc>
                <a:spcPts val="4000"/>
              </a:lnSpc>
            </a:pPr>
            <a:r>
              <a:rPr lang="en-US" sz="3200" b="1" i="1">
                <a:solidFill>
                  <a:srgbClr val="A0366C"/>
                </a:solidFill>
                <a:latin typeface="Calibri" pitchFamily="34" charset="0"/>
              </a:rPr>
              <a:t>Associative Learning: </a:t>
            </a:r>
          </a:p>
          <a:p>
            <a:pPr>
              <a:lnSpc>
                <a:spcPts val="4000"/>
              </a:lnSpc>
            </a:pPr>
            <a:r>
              <a:rPr lang="en-US" sz="4400" b="1">
                <a:solidFill>
                  <a:srgbClr val="A0366C"/>
                </a:solidFill>
                <a:latin typeface="Calibri" pitchFamily="34" charset="0"/>
              </a:rPr>
              <a:t>Classical Conditioning</a:t>
            </a:r>
          </a:p>
        </p:txBody>
      </p:sp>
      <p:sp>
        <p:nvSpPr>
          <p:cNvPr id="20" name="Rounded Rectangle 19"/>
          <p:cNvSpPr>
            <a:spLocks noChangeArrowheads="1"/>
          </p:cNvSpPr>
          <p:nvPr/>
        </p:nvSpPr>
        <p:spPr bwMode="auto">
          <a:xfrm>
            <a:off x="5210175" y="2493963"/>
            <a:ext cx="3784600" cy="1449387"/>
          </a:xfrm>
          <a:prstGeom prst="roundRect">
            <a:avLst>
              <a:gd name="adj" fmla="val 16667"/>
            </a:avLst>
          </a:prstGeom>
          <a:solidFill>
            <a:srgbClr val="F36F21"/>
          </a:solidFill>
          <a:ln w="9525">
            <a:noFill/>
            <a:round/>
            <a:headEnd/>
            <a:tailEnd/>
          </a:ln>
        </p:spPr>
        <p:txBody>
          <a:bodyPr anchor="ctr"/>
          <a:lstStyle/>
          <a:p>
            <a:pPr marL="0" lvl="1">
              <a:lnSpc>
                <a:spcPts val="2800"/>
              </a:lnSpc>
              <a:spcBef>
                <a:spcPct val="20000"/>
              </a:spcBef>
            </a:pPr>
            <a:r>
              <a:rPr lang="en-US" sz="2800">
                <a:solidFill>
                  <a:srgbClr val="F8F6E3"/>
                </a:solidFill>
                <a:latin typeface="Calibri" pitchFamily="34" charset="0"/>
              </a:rPr>
              <a:t>Here, our response to thunder becomes associated with lightning.</a:t>
            </a:r>
          </a:p>
        </p:txBody>
      </p:sp>
      <p:sp>
        <p:nvSpPr>
          <p:cNvPr id="21" name="TextBox 20"/>
          <p:cNvSpPr txBox="1">
            <a:spLocks noChangeArrowheads="1"/>
          </p:cNvSpPr>
          <p:nvPr/>
        </p:nvSpPr>
        <p:spPr bwMode="auto">
          <a:xfrm>
            <a:off x="5926138" y="547688"/>
            <a:ext cx="2260600" cy="830262"/>
          </a:xfrm>
          <a:prstGeom prst="rect">
            <a:avLst/>
          </a:prstGeom>
          <a:noFill/>
          <a:ln w="9525">
            <a:noFill/>
            <a:miter lim="800000"/>
            <a:headEnd/>
            <a:tailEnd/>
          </a:ln>
        </p:spPr>
        <p:txBody>
          <a:bodyPr>
            <a:spAutoFit/>
          </a:bodyPr>
          <a:lstStyle/>
          <a:p>
            <a:r>
              <a:rPr lang="en-US" sz="2400" b="1">
                <a:latin typeface="Calibri" pitchFamily="34" charset="0"/>
              </a:rPr>
              <a:t>Stimulus 1: See lightning</a:t>
            </a:r>
          </a:p>
        </p:txBody>
      </p:sp>
      <p:sp>
        <p:nvSpPr>
          <p:cNvPr id="22" name="TextBox 21"/>
          <p:cNvSpPr txBox="1">
            <a:spLocks noChangeArrowheads="1"/>
          </p:cNvSpPr>
          <p:nvPr/>
        </p:nvSpPr>
        <p:spPr bwMode="auto">
          <a:xfrm>
            <a:off x="5930900" y="1466850"/>
            <a:ext cx="2260600" cy="831850"/>
          </a:xfrm>
          <a:prstGeom prst="rect">
            <a:avLst/>
          </a:prstGeom>
          <a:noFill/>
          <a:ln w="9525">
            <a:noFill/>
            <a:miter lim="800000"/>
            <a:headEnd/>
            <a:tailEnd/>
          </a:ln>
        </p:spPr>
        <p:txBody>
          <a:bodyPr>
            <a:spAutoFit/>
          </a:bodyPr>
          <a:lstStyle/>
          <a:p>
            <a:r>
              <a:rPr lang="en-US" sz="2400" b="1">
                <a:latin typeface="Calibri" pitchFamily="34" charset="0"/>
              </a:rPr>
              <a:t>Stimulus 2: Hear thunder</a:t>
            </a:r>
          </a:p>
        </p:txBody>
      </p:sp>
      <p:sp>
        <p:nvSpPr>
          <p:cNvPr id="11" name="TextBox 10"/>
          <p:cNvSpPr txBox="1">
            <a:spLocks noChangeArrowheads="1"/>
          </p:cNvSpPr>
          <p:nvPr/>
        </p:nvSpPr>
        <p:spPr bwMode="auto">
          <a:xfrm>
            <a:off x="180975" y="4691063"/>
            <a:ext cx="5029200" cy="461962"/>
          </a:xfrm>
          <a:prstGeom prst="rect">
            <a:avLst/>
          </a:prstGeom>
          <a:noFill/>
          <a:ln w="9525">
            <a:noFill/>
            <a:miter lim="800000"/>
            <a:headEnd/>
            <a:tailEnd/>
          </a:ln>
        </p:spPr>
        <p:txBody>
          <a:bodyPr>
            <a:spAutoFit/>
          </a:bodyPr>
          <a:lstStyle/>
          <a:p>
            <a:r>
              <a:rPr lang="en-US" sz="2400" b="1" i="1">
                <a:latin typeface="Calibri" pitchFamily="34" charset="0"/>
              </a:rPr>
              <a:t>After Repetition</a:t>
            </a:r>
          </a:p>
        </p:txBody>
      </p:sp>
      <p:sp>
        <p:nvSpPr>
          <p:cNvPr id="23" name="TextBox 22"/>
          <p:cNvSpPr txBox="1">
            <a:spLocks noChangeArrowheads="1"/>
          </p:cNvSpPr>
          <p:nvPr/>
        </p:nvSpPr>
        <p:spPr bwMode="auto">
          <a:xfrm>
            <a:off x="188913" y="5153025"/>
            <a:ext cx="5016500" cy="461963"/>
          </a:xfrm>
          <a:prstGeom prst="rect">
            <a:avLst/>
          </a:prstGeom>
          <a:noFill/>
          <a:ln w="9525">
            <a:noFill/>
            <a:miter lim="800000"/>
            <a:headEnd/>
            <a:tailEnd/>
          </a:ln>
        </p:spPr>
        <p:txBody>
          <a:bodyPr>
            <a:spAutoFit/>
          </a:bodyPr>
          <a:lstStyle/>
          <a:p>
            <a:r>
              <a:rPr lang="en-US" sz="2400" b="1">
                <a:latin typeface="Calibri" pitchFamily="34" charset="0"/>
              </a:rPr>
              <a:t>Stimulus: See lightning</a:t>
            </a:r>
            <a:endParaRPr lang="en-US" sz="2400">
              <a:solidFill>
                <a:schemeClr val="bg1"/>
              </a:solidFill>
              <a:latin typeface="Adobe Fan Heiti Std B" pitchFamily="34" charset="-128"/>
            </a:endParaRPr>
          </a:p>
        </p:txBody>
      </p:sp>
      <p:pic>
        <p:nvPicPr>
          <p:cNvPr id="28" name="Picture 27" descr="loud noise.jpg"/>
          <p:cNvPicPr>
            <a:picLocks noChangeAspect="1"/>
          </p:cNvPicPr>
          <p:nvPr/>
        </p:nvPicPr>
        <p:blipFill>
          <a:blip r:embed="rId4" cstate="print"/>
          <a:srcRect/>
          <a:stretch>
            <a:fillRect/>
          </a:stretch>
        </p:blipFill>
        <p:spPr bwMode="auto">
          <a:xfrm>
            <a:off x="5354638" y="4264025"/>
            <a:ext cx="3422650" cy="2281238"/>
          </a:xfrm>
          <a:prstGeom prst="rect">
            <a:avLst/>
          </a:prstGeom>
          <a:noFill/>
          <a:ln w="9525">
            <a:noFill/>
            <a:miter lim="800000"/>
            <a:headEnd/>
            <a:tailEnd/>
          </a:ln>
          <a:effectLst>
            <a:outerShdw dist="139700" dir="2700000" algn="tl" rotWithShape="0">
              <a:srgbClr val="333333">
                <a:alpha val="64998"/>
              </a:srgbClr>
            </a:outerShdw>
          </a:effectLst>
        </p:spPr>
      </p:pic>
      <p:sp>
        <p:nvSpPr>
          <p:cNvPr id="24" name="TextBox 23"/>
          <p:cNvSpPr txBox="1">
            <a:spLocks noChangeArrowheads="1"/>
          </p:cNvSpPr>
          <p:nvPr/>
        </p:nvSpPr>
        <p:spPr bwMode="auto">
          <a:xfrm>
            <a:off x="193675" y="5611813"/>
            <a:ext cx="5008563" cy="461962"/>
          </a:xfrm>
          <a:prstGeom prst="rect">
            <a:avLst/>
          </a:prstGeom>
          <a:noFill/>
          <a:ln w="9525">
            <a:noFill/>
            <a:miter lim="800000"/>
            <a:headEnd/>
            <a:tailEnd/>
          </a:ln>
        </p:spPr>
        <p:txBody>
          <a:bodyPr>
            <a:spAutoFit/>
          </a:bodyPr>
          <a:lstStyle/>
          <a:p>
            <a:r>
              <a:rPr lang="en-US" sz="2400" b="1">
                <a:latin typeface="Calibri" pitchFamily="34" charset="0"/>
              </a:rPr>
              <a:t>Response: Cover ears to avoid sound</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5000" fill="hold" nodeType="afterEffect">
                                  <p:stCondLst>
                                    <p:cond delay="250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par>
                          <p:cTn id="15" fill="hold" nodeType="afterGroup">
                            <p:stCondLst>
                              <p:cond delay="0"/>
                            </p:stCondLst>
                            <p:childTnLst>
                              <p:par>
                                <p:cTn id="16" presetID="10" presetClass="exit" presetSubtype="0" fill="hold" grpId="1" nodeType="afterEffect">
                                  <p:stCondLst>
                                    <p:cond delay="250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grpId="1" nodeType="withEffect">
                                  <p:stCondLst>
                                    <p:cond delay="250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grpId="0" nodeType="withEffect">
                                  <p:stCondLst>
                                    <p:cond delay="250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par>
                          <p:cTn id="25" fill="hold" nodeType="afterGroup">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4000"/>
                            </p:stCondLst>
                            <p:childTnLst>
                              <p:par>
                                <p:cTn id="33" presetID="1" presetClass="entr" presetSubtype="0" fill="hold" grpId="0" nodeType="afterEffect">
                                  <p:stCondLst>
                                    <p:cond delay="150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nodeType="afterGroup">
                            <p:stCondLst>
                              <p:cond delay="5500"/>
                            </p:stCondLst>
                            <p:childTnLst>
                              <p:par>
                                <p:cTn id="36" presetID="1" presetClass="entr" presetSubtype="0" fill="hold" grpId="0" nodeType="afterEffect">
                                  <p:stCondLst>
                                    <p:cond delay="1100"/>
                                  </p:stCondLst>
                                  <p:childTnLst>
                                    <p:set>
                                      <p:cBhvr>
                                        <p:cTn id="37" dur="1" fill="hold">
                                          <p:stCondLst>
                                            <p:cond delay="0"/>
                                          </p:stCondLst>
                                        </p:cTn>
                                        <p:tgtEl>
                                          <p:spTgt spid="23"/>
                                        </p:tgtEl>
                                        <p:attrNameLst>
                                          <p:attrName>style.visibility</p:attrName>
                                        </p:attrNameLst>
                                      </p:cBhvr>
                                      <p:to>
                                        <p:strVal val="visible"/>
                                      </p:to>
                                    </p:set>
                                  </p:childTnLst>
                                </p:cTn>
                              </p:par>
                              <p:par>
                                <p:cTn id="38" presetID="26" presetClass="emph" presetSubtype="0" repeatCount="5000" fill="hold" nodeType="withEffect">
                                  <p:stCondLst>
                                    <p:cond delay="900"/>
                                  </p:stCondLst>
                                  <p:childTnLst>
                                    <p:animEffect transition="out" filter="fade">
                                      <p:cBhvr>
                                        <p:cTn id="39" dur="500" tmFilter="0, 0; .2, .5; .8, .5; 1, 0"/>
                                        <p:tgtEl>
                                          <p:spTgt spid="1026"/>
                                        </p:tgtEl>
                                      </p:cBhvr>
                                    </p:animEffect>
                                    <p:animScale>
                                      <p:cBhvr>
                                        <p:cTn id="40" dur="250" autoRev="1" fill="hold"/>
                                        <p:tgtEl>
                                          <p:spTgt spid="1026"/>
                                        </p:tgtEl>
                                      </p:cBhvr>
                                      <p:by x="105000" y="105000"/>
                                    </p:animScale>
                                  </p:childTnLst>
                                </p:cTn>
                              </p:par>
                            </p:childTnLst>
                          </p:cTn>
                        </p:par>
                        <p:par>
                          <p:cTn id="41" fill="hold" nodeType="afterGroup">
                            <p:stCondLst>
                              <p:cond delay="8900"/>
                            </p:stCondLst>
                            <p:childTnLst>
                              <p:par>
                                <p:cTn id="42" presetID="10" presetClass="entr" presetSubtype="0" fill="hold" nodeType="afterEffect">
                                  <p:stCondLst>
                                    <p:cond delay="4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2000"/>
                                        <p:tgtEl>
                                          <p:spTgt spid="28"/>
                                        </p:tgtEl>
                                      </p:cBhvr>
                                    </p:animEffect>
                                  </p:childTnLst>
                                </p:cTn>
                              </p:par>
                              <p:par>
                                <p:cTn id="45" presetID="10" presetClass="entr" presetSubtype="0" fill="hold" grpId="0" nodeType="withEffect">
                                  <p:stCondLst>
                                    <p:cond delay="19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p:bldP spid="21" grpId="1"/>
      <p:bldP spid="22" grpId="0"/>
      <p:bldP spid="22" grpId="1"/>
      <p:bldP spid="11"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12"/>
          </p:nvPr>
        </p:nvSpPr>
        <p:spPr>
          <a:noFill/>
        </p:spPr>
        <p:txBody>
          <a:bodyPr/>
          <a:lstStyle/>
          <a:p>
            <a:fld id="{32B46235-5366-4C20-85A7-1388F1357BD5}" type="slidenum">
              <a:rPr lang="en-US" smtClean="0"/>
              <a:pPr/>
              <a:t>30</a:t>
            </a:fld>
            <a:endParaRPr lang="en-US" smtClean="0"/>
          </a:p>
        </p:txBody>
      </p:sp>
      <p:sp>
        <p:nvSpPr>
          <p:cNvPr id="21507" name="Rectangle 2"/>
          <p:cNvSpPr>
            <a:spLocks noGrp="1" noChangeArrowheads="1"/>
          </p:cNvSpPr>
          <p:nvPr>
            <p:ph type="title"/>
          </p:nvPr>
        </p:nvSpPr>
        <p:spPr>
          <a:xfrm>
            <a:off x="685800" y="276225"/>
            <a:ext cx="7772400" cy="1143000"/>
          </a:xfrm>
        </p:spPr>
        <p:txBody>
          <a:bodyPr/>
          <a:lstStyle/>
          <a:p>
            <a:pPr eaLnBrk="1" hangingPunct="1"/>
            <a:r>
              <a:rPr lang="en-US" altLang="en-US" sz="4000" smtClean="0">
                <a:solidFill>
                  <a:schemeClr val="tx1"/>
                </a:solidFill>
                <a:latin typeface="Palatino Linotype" pitchFamily="18" charset="0"/>
              </a:rPr>
              <a:t>Cognitive Processes</a:t>
            </a:r>
            <a:endParaRPr lang="en-US" sz="4000" smtClean="0">
              <a:solidFill>
                <a:schemeClr val="tx1"/>
              </a:solidFill>
              <a:latin typeface="Palatino Linotype" pitchFamily="18" charset="0"/>
            </a:endParaRPr>
          </a:p>
        </p:txBody>
      </p:sp>
      <p:sp>
        <p:nvSpPr>
          <p:cNvPr id="21508" name="Rectangle 3"/>
          <p:cNvSpPr>
            <a:spLocks noGrp="1" noChangeArrowheads="1"/>
          </p:cNvSpPr>
          <p:nvPr>
            <p:ph type="body" sz="half" idx="1"/>
          </p:nvPr>
        </p:nvSpPr>
        <p:spPr>
          <a:xfrm>
            <a:off x="742950" y="1600200"/>
            <a:ext cx="7620000" cy="1524000"/>
          </a:xfrm>
        </p:spPr>
        <p:txBody>
          <a:bodyPr/>
          <a:lstStyle/>
          <a:p>
            <a:pPr marL="0" indent="0" algn="ctr" eaLnBrk="1" hangingPunct="1">
              <a:buFont typeface="Wingdings" pitchFamily="2" charset="2"/>
              <a:buNone/>
            </a:pPr>
            <a:r>
              <a:rPr lang="en-US" altLang="en-US" sz="2800" smtClean="0">
                <a:latin typeface="Palatino Linotype" pitchFamily="18" charset="0"/>
              </a:rPr>
              <a:t>Early behaviorists believed that learned behaviors of various animals could be reduced to mindless mechanisms.</a:t>
            </a:r>
          </a:p>
        </p:txBody>
      </p:sp>
      <p:sp>
        <p:nvSpPr>
          <p:cNvPr id="674820" name="Rectangle 4"/>
          <p:cNvSpPr>
            <a:spLocks noChangeArrowheads="1"/>
          </p:cNvSpPr>
          <p:nvPr/>
        </p:nvSpPr>
        <p:spPr bwMode="auto">
          <a:xfrm>
            <a:off x="742950" y="3810000"/>
            <a:ext cx="7639050" cy="1981200"/>
          </a:xfrm>
          <a:prstGeom prst="rect">
            <a:avLst/>
          </a:prstGeom>
          <a:noFill/>
          <a:ln w="9525">
            <a:noFill/>
            <a:miter lim="800000"/>
            <a:headEnd/>
            <a:tailEnd/>
          </a:ln>
        </p:spPr>
        <p:txBody>
          <a:bodyPr/>
          <a:lstStyle/>
          <a:p>
            <a:pPr>
              <a:spcBef>
                <a:spcPct val="20000"/>
              </a:spcBef>
              <a:buFont typeface="Wingdings" pitchFamily="2" charset="2"/>
              <a:buNone/>
            </a:pPr>
            <a:r>
              <a:rPr lang="en-US" altLang="en-US" sz="2800">
                <a:latin typeface="Palatino Linotype" pitchFamily="18" charset="0"/>
              </a:rPr>
              <a:t>However, later behaviorists suggested that animals learn the predictability of a stimulus, meaning they learn </a:t>
            </a:r>
            <a:r>
              <a:rPr lang="en-US" altLang="en-US" sz="2800" i="1">
                <a:latin typeface="Palatino Linotype" pitchFamily="18" charset="0"/>
              </a:rPr>
              <a:t>expectancy</a:t>
            </a:r>
            <a:r>
              <a:rPr lang="en-US" altLang="en-US" sz="2800">
                <a:latin typeface="Palatino Linotype" pitchFamily="18" charset="0"/>
              </a:rPr>
              <a:t> or </a:t>
            </a:r>
            <a:r>
              <a:rPr lang="en-US" altLang="en-US" sz="2800" i="1">
                <a:latin typeface="Palatino Linotype" pitchFamily="18" charset="0"/>
              </a:rPr>
              <a:t>awareness</a:t>
            </a:r>
            <a:r>
              <a:rPr lang="en-US" altLang="en-US" sz="2800">
                <a:latin typeface="Palatino Linotype" pitchFamily="18" charset="0"/>
              </a:rPr>
              <a:t> of a stimulus (Rescorla &amp; Wagner, 1972).</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4820"/>
                                        </p:tgtEl>
                                        <p:attrNameLst>
                                          <p:attrName>style.visibility</p:attrName>
                                        </p:attrNameLst>
                                      </p:cBhvr>
                                      <p:to>
                                        <p:strVal val="visible"/>
                                      </p:to>
                                    </p:set>
                                    <p:animEffect transition="in" filter="dissolve">
                                      <p:cBhvr>
                                        <p:cTn id="7" dur="500"/>
                                        <p:tgtEl>
                                          <p:spTgt spid="67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p:spPr>
        <p:txBody>
          <a:bodyPr/>
          <a:lstStyle/>
          <a:p>
            <a:fld id="{DC0408A0-056C-4476-B5D2-92DE9CC15929}" type="slidenum">
              <a:rPr lang="en-US" smtClean="0"/>
              <a:pPr/>
              <a:t>31</a:t>
            </a:fld>
            <a:endParaRPr lang="en-US" smtClean="0"/>
          </a:p>
        </p:txBody>
      </p:sp>
      <p:sp>
        <p:nvSpPr>
          <p:cNvPr id="22531" name="Rectangle 2"/>
          <p:cNvSpPr>
            <a:spLocks noGrp="1" noChangeArrowheads="1"/>
          </p:cNvSpPr>
          <p:nvPr>
            <p:ph type="title"/>
          </p:nvPr>
        </p:nvSpPr>
        <p:spPr>
          <a:xfrm>
            <a:off x="685800" y="276225"/>
            <a:ext cx="7772400" cy="1143000"/>
          </a:xfrm>
        </p:spPr>
        <p:txBody>
          <a:bodyPr/>
          <a:lstStyle/>
          <a:p>
            <a:pPr eaLnBrk="1" hangingPunct="1"/>
            <a:r>
              <a:rPr lang="en-US" altLang="en-US" sz="4000" smtClean="0">
                <a:solidFill>
                  <a:schemeClr val="tx1"/>
                </a:solidFill>
                <a:latin typeface="Palatino Linotype" pitchFamily="18" charset="0"/>
              </a:rPr>
              <a:t>Biological Predispositions</a:t>
            </a:r>
            <a:endParaRPr lang="en-US" sz="4000" smtClean="0">
              <a:solidFill>
                <a:schemeClr val="tx1"/>
              </a:solidFill>
              <a:latin typeface="Palatino Linotype" pitchFamily="18" charset="0"/>
            </a:endParaRPr>
          </a:p>
        </p:txBody>
      </p:sp>
      <p:sp>
        <p:nvSpPr>
          <p:cNvPr id="22532" name="Rectangle 3"/>
          <p:cNvSpPr>
            <a:spLocks noGrp="1" noChangeArrowheads="1"/>
          </p:cNvSpPr>
          <p:nvPr>
            <p:ph type="body" sz="half" idx="1"/>
          </p:nvPr>
        </p:nvSpPr>
        <p:spPr>
          <a:xfrm>
            <a:off x="742950" y="1600200"/>
            <a:ext cx="7639050" cy="1828800"/>
          </a:xfrm>
        </p:spPr>
        <p:txBody>
          <a:bodyPr/>
          <a:lstStyle/>
          <a:p>
            <a:pPr marL="0" indent="0" algn="ctr" eaLnBrk="1" hangingPunct="1">
              <a:buFont typeface="Wingdings" pitchFamily="2" charset="2"/>
              <a:buNone/>
            </a:pPr>
            <a:r>
              <a:rPr lang="en-US" altLang="en-US" sz="2800" smtClean="0">
                <a:latin typeface="Palatino Linotype" pitchFamily="18" charset="0"/>
              </a:rPr>
              <a:t>Pavlov and Watson believed that laws of learning were similar for all animals. Therefore, a pigeon and a person do not differ in their learning.</a:t>
            </a:r>
          </a:p>
        </p:txBody>
      </p:sp>
      <p:sp>
        <p:nvSpPr>
          <p:cNvPr id="676868" name="Rectangle 4"/>
          <p:cNvSpPr>
            <a:spLocks noChangeArrowheads="1"/>
          </p:cNvSpPr>
          <p:nvPr/>
        </p:nvSpPr>
        <p:spPr bwMode="auto">
          <a:xfrm>
            <a:off x="742950" y="3810000"/>
            <a:ext cx="7620000" cy="1295400"/>
          </a:xfrm>
          <a:prstGeom prst="rect">
            <a:avLst/>
          </a:prstGeom>
          <a:noFill/>
          <a:ln w="9525">
            <a:noFill/>
            <a:miter lim="800000"/>
            <a:headEnd/>
            <a:tailEnd/>
          </a:ln>
        </p:spPr>
        <p:txBody>
          <a:bodyPr/>
          <a:lstStyle/>
          <a:p>
            <a:pPr>
              <a:spcBef>
                <a:spcPct val="20000"/>
              </a:spcBef>
              <a:buFont typeface="Wingdings" pitchFamily="2" charset="2"/>
              <a:buNone/>
            </a:pPr>
            <a:r>
              <a:rPr lang="en-US" altLang="en-US" sz="2800">
                <a:latin typeface="Palatino Linotype" pitchFamily="18" charset="0"/>
              </a:rPr>
              <a:t>However, behaviorists later suggested that learning is constrained by an animal’s biology.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6868"/>
                                        </p:tgtEl>
                                        <p:attrNameLst>
                                          <p:attrName>style.visibility</p:attrName>
                                        </p:attrNameLst>
                                      </p:cBhvr>
                                      <p:to>
                                        <p:strVal val="visible"/>
                                      </p:to>
                                    </p:set>
                                    <p:animEffect transition="in" filter="dissolve">
                                      <p:cBhvr>
                                        <p:cTn id="7" dur="500"/>
                                        <p:tgtEl>
                                          <p:spTgt spid="67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7"/>
          <p:cNvSpPr>
            <a:spLocks noGrp="1"/>
          </p:cNvSpPr>
          <p:nvPr>
            <p:ph type="sldNum" sz="quarter" idx="12"/>
          </p:nvPr>
        </p:nvSpPr>
        <p:spPr>
          <a:noFill/>
        </p:spPr>
        <p:txBody>
          <a:bodyPr/>
          <a:lstStyle/>
          <a:p>
            <a:fld id="{ECCF3677-93E7-4E3A-AF68-A25514E4F702}" type="slidenum">
              <a:rPr lang="en-US" smtClean="0"/>
              <a:pPr/>
              <a:t>32</a:t>
            </a:fld>
            <a:endParaRPr lang="en-US" smtClean="0"/>
          </a:p>
        </p:txBody>
      </p:sp>
      <p:sp>
        <p:nvSpPr>
          <p:cNvPr id="23555" name="Rectangle 1026"/>
          <p:cNvSpPr>
            <a:spLocks noGrp="1" noChangeArrowheads="1"/>
          </p:cNvSpPr>
          <p:nvPr>
            <p:ph type="title"/>
          </p:nvPr>
        </p:nvSpPr>
        <p:spPr>
          <a:xfrm>
            <a:off x="685800" y="261938"/>
            <a:ext cx="7772400" cy="1143000"/>
          </a:xfrm>
        </p:spPr>
        <p:txBody>
          <a:bodyPr/>
          <a:lstStyle/>
          <a:p>
            <a:pPr eaLnBrk="1" hangingPunct="1"/>
            <a:r>
              <a:rPr lang="en-US" altLang="en-US" sz="4000" smtClean="0">
                <a:solidFill>
                  <a:schemeClr val="tx1"/>
                </a:solidFill>
                <a:latin typeface="Palatino Linotype" pitchFamily="18" charset="0"/>
              </a:rPr>
              <a:t>Biological Predispositions</a:t>
            </a:r>
            <a:endParaRPr lang="en-US" sz="4000" smtClean="0">
              <a:solidFill>
                <a:schemeClr val="tx1"/>
              </a:solidFill>
              <a:latin typeface="Palatino Linotype" pitchFamily="18" charset="0"/>
            </a:endParaRPr>
          </a:p>
        </p:txBody>
      </p:sp>
      <p:pic>
        <p:nvPicPr>
          <p:cNvPr id="23556" name="Picture 1029" descr="12673_MyersPsy8e_8UN07"/>
          <p:cNvPicPr>
            <a:picLocks noGrp="1" noChangeAspect="1" noChangeArrowheads="1"/>
          </p:cNvPicPr>
          <p:nvPr>
            <p:ph sz="quarter" idx="2"/>
          </p:nvPr>
        </p:nvPicPr>
        <p:blipFill>
          <a:blip r:embed="rId3" cstate="print"/>
          <a:srcRect/>
          <a:stretch>
            <a:fillRect/>
          </a:stretch>
        </p:blipFill>
        <p:spPr>
          <a:xfrm>
            <a:off x="6400800" y="1943100"/>
            <a:ext cx="2341563" cy="2971800"/>
          </a:xfrm>
          <a:noFill/>
        </p:spPr>
      </p:pic>
      <p:sp>
        <p:nvSpPr>
          <p:cNvPr id="23557" name="Text Box 1031"/>
          <p:cNvSpPr txBox="1">
            <a:spLocks noChangeArrowheads="1"/>
          </p:cNvSpPr>
          <p:nvPr/>
        </p:nvSpPr>
        <p:spPr bwMode="auto">
          <a:xfrm>
            <a:off x="6858000" y="4953000"/>
            <a:ext cx="1500188" cy="396875"/>
          </a:xfrm>
          <a:prstGeom prst="rect">
            <a:avLst/>
          </a:prstGeom>
          <a:noFill/>
          <a:ln w="9525">
            <a:noFill/>
            <a:miter lim="800000"/>
            <a:headEnd/>
            <a:tailEnd/>
          </a:ln>
        </p:spPr>
        <p:txBody>
          <a:bodyPr wrap="none">
            <a:spAutoFit/>
          </a:bodyPr>
          <a:lstStyle/>
          <a:p>
            <a:r>
              <a:rPr lang="en-US" sz="2000">
                <a:latin typeface="Palatino Linotype" pitchFamily="18" charset="0"/>
              </a:rPr>
              <a:t>John Garcia</a:t>
            </a:r>
          </a:p>
        </p:txBody>
      </p:sp>
      <p:sp>
        <p:nvSpPr>
          <p:cNvPr id="23558" name="Text Box 1335"/>
          <p:cNvSpPr txBox="1">
            <a:spLocks noChangeArrowheads="1"/>
          </p:cNvSpPr>
          <p:nvPr/>
        </p:nvSpPr>
        <p:spPr bwMode="auto">
          <a:xfrm>
            <a:off x="533400" y="3657600"/>
            <a:ext cx="5257800" cy="2647950"/>
          </a:xfrm>
          <a:prstGeom prst="rect">
            <a:avLst/>
          </a:prstGeom>
          <a:noFill/>
          <a:ln w="9525">
            <a:noFill/>
            <a:miter lim="800000"/>
            <a:headEnd/>
            <a:tailEnd/>
          </a:ln>
        </p:spPr>
        <p:txBody>
          <a:bodyPr>
            <a:spAutoFit/>
          </a:bodyPr>
          <a:lstStyle/>
          <a:p>
            <a:r>
              <a:rPr lang="en-US" sz="2400">
                <a:latin typeface="Palatino Linotype" pitchFamily="18" charset="0"/>
              </a:rPr>
              <a:t>Garcia showed that the duration between the CS and the US may be long (hours), but yet result in conditioning. A biologically adaptive CS (taste) led to conditioning but other stimuli (sight or sound) did not. </a:t>
            </a:r>
          </a:p>
        </p:txBody>
      </p:sp>
      <p:pic>
        <p:nvPicPr>
          <p:cNvPr id="23559" name="Picture 1336" descr="Garcia"/>
          <p:cNvPicPr>
            <a:picLocks noChangeAspect="1" noChangeArrowheads="1"/>
          </p:cNvPicPr>
          <p:nvPr/>
        </p:nvPicPr>
        <p:blipFill>
          <a:blip r:embed="rId4" cstate="print"/>
          <a:srcRect/>
          <a:stretch>
            <a:fillRect/>
          </a:stretch>
        </p:blipFill>
        <p:spPr bwMode="auto">
          <a:xfrm>
            <a:off x="228600" y="1598613"/>
            <a:ext cx="5867400" cy="1830387"/>
          </a:xfrm>
          <a:prstGeom prst="rect">
            <a:avLst/>
          </a:prstGeom>
          <a:noFill/>
          <a:ln w="9525">
            <a:noFill/>
            <a:miter lim="800000"/>
            <a:headEnd/>
            <a:tailEnd/>
          </a:ln>
        </p:spPr>
      </p:pic>
      <p:sp>
        <p:nvSpPr>
          <p:cNvPr id="23560" name="Text Box 1337"/>
          <p:cNvSpPr txBox="1">
            <a:spLocks noChangeArrowheads="1"/>
          </p:cNvSpPr>
          <p:nvPr/>
        </p:nvSpPr>
        <p:spPr bwMode="auto">
          <a:xfrm rot="5400000">
            <a:off x="8096250" y="4171950"/>
            <a:ext cx="1425575" cy="244475"/>
          </a:xfrm>
          <a:prstGeom prst="rect">
            <a:avLst/>
          </a:prstGeom>
          <a:noFill/>
          <a:ln w="9525">
            <a:noFill/>
            <a:miter lim="800000"/>
            <a:headEnd/>
            <a:tailEnd/>
          </a:ln>
        </p:spPr>
        <p:txBody>
          <a:bodyPr wrap="none">
            <a:spAutoFit/>
          </a:bodyPr>
          <a:lstStyle/>
          <a:p>
            <a:r>
              <a:rPr lang="en-US"/>
              <a:t>Courtesy of John Garcia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7"/>
          <p:cNvSpPr>
            <a:spLocks noGrp="1"/>
          </p:cNvSpPr>
          <p:nvPr>
            <p:ph type="sldNum" sz="quarter" idx="12"/>
          </p:nvPr>
        </p:nvSpPr>
        <p:spPr>
          <a:noFill/>
        </p:spPr>
        <p:txBody>
          <a:bodyPr/>
          <a:lstStyle/>
          <a:p>
            <a:fld id="{738A28F6-03BF-459F-97D2-0E8FD3BBBE21}" type="slidenum">
              <a:rPr lang="en-US" smtClean="0"/>
              <a:pPr/>
              <a:t>33</a:t>
            </a:fld>
            <a:endParaRPr lang="en-US" smtClean="0"/>
          </a:p>
        </p:txBody>
      </p:sp>
      <p:sp>
        <p:nvSpPr>
          <p:cNvPr id="24579" name="Rectangle 1026"/>
          <p:cNvSpPr>
            <a:spLocks noGrp="1" noChangeArrowheads="1"/>
          </p:cNvSpPr>
          <p:nvPr>
            <p:ph type="title"/>
          </p:nvPr>
        </p:nvSpPr>
        <p:spPr>
          <a:xfrm>
            <a:off x="685800" y="271463"/>
            <a:ext cx="7772400" cy="1143000"/>
          </a:xfrm>
        </p:spPr>
        <p:txBody>
          <a:bodyPr/>
          <a:lstStyle/>
          <a:p>
            <a:pPr eaLnBrk="1" hangingPunct="1"/>
            <a:r>
              <a:rPr lang="en-US" altLang="en-US" sz="4000" smtClean="0">
                <a:solidFill>
                  <a:schemeClr val="tx1"/>
                </a:solidFill>
                <a:latin typeface="Palatino Linotype" pitchFamily="18" charset="0"/>
              </a:rPr>
              <a:t>Biological Predispositions</a:t>
            </a:r>
            <a:endParaRPr lang="en-US" sz="4000" smtClean="0">
              <a:solidFill>
                <a:schemeClr val="tx1"/>
              </a:solidFill>
              <a:latin typeface="Palatino Linotype" pitchFamily="18" charset="0"/>
            </a:endParaRPr>
          </a:p>
        </p:txBody>
      </p:sp>
      <p:sp>
        <p:nvSpPr>
          <p:cNvPr id="24580" name="Text Box 1029"/>
          <p:cNvSpPr txBox="1">
            <a:spLocks noChangeArrowheads="1"/>
          </p:cNvSpPr>
          <p:nvPr/>
        </p:nvSpPr>
        <p:spPr bwMode="auto">
          <a:xfrm>
            <a:off x="595313" y="1600200"/>
            <a:ext cx="7924800" cy="946150"/>
          </a:xfrm>
          <a:prstGeom prst="rect">
            <a:avLst/>
          </a:prstGeom>
          <a:noFill/>
          <a:ln w="9525">
            <a:noFill/>
            <a:miter lim="800000"/>
            <a:headEnd/>
            <a:tailEnd/>
          </a:ln>
        </p:spPr>
        <p:txBody>
          <a:bodyPr>
            <a:spAutoFit/>
          </a:bodyPr>
          <a:lstStyle/>
          <a:p>
            <a:r>
              <a:rPr lang="en-US" sz="2800">
                <a:latin typeface="Palatino Linotype" pitchFamily="18" charset="0"/>
              </a:rPr>
              <a:t>Even humans can develop classically to conditioned nausea.</a:t>
            </a:r>
          </a:p>
        </p:txBody>
      </p:sp>
      <p:pic>
        <p:nvPicPr>
          <p:cNvPr id="24581" name="Picture 1032" descr="12673_MyersPsy8e_fig"/>
          <p:cNvPicPr>
            <a:picLocks noChangeAspect="1" noChangeArrowheads="1"/>
          </p:cNvPicPr>
          <p:nvPr/>
        </p:nvPicPr>
        <p:blipFill>
          <a:blip r:embed="rId3" cstate="print"/>
          <a:srcRect/>
          <a:stretch>
            <a:fillRect/>
          </a:stretch>
        </p:blipFill>
        <p:spPr bwMode="auto">
          <a:xfrm>
            <a:off x="457200" y="2971800"/>
            <a:ext cx="8229600" cy="32924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7" name="Title 1"/>
          <p:cNvSpPr>
            <a:spLocks noGrp="1"/>
          </p:cNvSpPr>
          <p:nvPr>
            <p:ph type="title"/>
          </p:nvPr>
        </p:nvSpPr>
        <p:spPr>
          <a:xfrm>
            <a:off x="457200" y="274638"/>
            <a:ext cx="8229600" cy="868362"/>
          </a:xfrm>
        </p:spPr>
        <p:txBody>
          <a:bodyPr/>
          <a:lstStyle/>
          <a:p>
            <a:pPr eaLnBrk="1" hangingPunct="1"/>
            <a:r>
              <a:rPr lang="en-US" b="1" smtClean="0">
                <a:solidFill>
                  <a:srgbClr val="A0366C"/>
                </a:solidFill>
              </a:rPr>
              <a:t>Ivan Pavlov’s Legacy</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8063" y="1057275"/>
            <a:ext cx="4325937" cy="3490913"/>
          </a:xfrm>
          <a:solidFill>
            <a:srgbClr val="444EA2"/>
          </a:solidFill>
        </p:spPr>
        <p:txBody>
          <a:bodyPr/>
          <a:lstStyle/>
          <a:p>
            <a:pPr marL="0" indent="0" eaLnBrk="1" hangingPunct="1">
              <a:lnSpc>
                <a:spcPts val="2000"/>
              </a:lnSpc>
              <a:spcAft>
                <a:spcPts val="600"/>
              </a:spcAft>
              <a:buFont typeface="Arial" pitchFamily="34" charset="0"/>
              <a:buNone/>
            </a:pPr>
            <a:r>
              <a:rPr lang="en-US" sz="2400" smtClean="0">
                <a:solidFill>
                  <a:srgbClr val="F8F6E3"/>
                </a:solidFill>
              </a:rPr>
              <a:t>How it works: </a:t>
            </a:r>
          </a:p>
          <a:p>
            <a:pPr marL="0" indent="0" eaLnBrk="1" hangingPunct="1">
              <a:lnSpc>
                <a:spcPts val="2000"/>
              </a:lnSpc>
              <a:spcAft>
                <a:spcPts val="600"/>
              </a:spcAft>
              <a:buFont typeface="Arial" pitchFamily="34" charset="0"/>
              <a:buNone/>
            </a:pPr>
            <a:r>
              <a:rPr lang="en-US" sz="2400" smtClean="0">
                <a:solidFill>
                  <a:srgbClr val="F8F6E3"/>
                </a:solidFill>
              </a:rPr>
              <a:t>An act of chosen behavior (a “response”) is followed by a reward or punitive feedback from the environment. </a:t>
            </a:r>
          </a:p>
          <a:p>
            <a:pPr marL="0" indent="0" eaLnBrk="1" hangingPunct="1">
              <a:lnSpc>
                <a:spcPts val="2000"/>
              </a:lnSpc>
              <a:spcAft>
                <a:spcPts val="600"/>
              </a:spcAft>
              <a:buFont typeface="Arial" pitchFamily="34" charset="0"/>
              <a:buNone/>
            </a:pPr>
            <a:r>
              <a:rPr lang="en-US" sz="2400" smtClean="0">
                <a:solidFill>
                  <a:srgbClr val="F8F6E3"/>
                </a:solidFill>
              </a:rPr>
              <a:t>Results:</a:t>
            </a:r>
          </a:p>
          <a:p>
            <a:pPr marL="0" indent="0" eaLnBrk="1" hangingPunct="1">
              <a:lnSpc>
                <a:spcPts val="2000"/>
              </a:lnSpc>
              <a:spcAft>
                <a:spcPts val="600"/>
              </a:spcAft>
              <a:buFont typeface="Wingdings" pitchFamily="2" charset="2"/>
              <a:buChar char="§"/>
            </a:pPr>
            <a:r>
              <a:rPr lang="en-US" sz="2400" b="1" smtClean="0">
                <a:solidFill>
                  <a:srgbClr val="F8F6E3"/>
                </a:solidFill>
              </a:rPr>
              <a:t>Reinforced</a:t>
            </a:r>
            <a:r>
              <a:rPr lang="en-US" sz="2400" smtClean="0">
                <a:solidFill>
                  <a:srgbClr val="F8F6E3"/>
                </a:solidFill>
              </a:rPr>
              <a:t> behavior is more likely to be tried again. </a:t>
            </a:r>
          </a:p>
          <a:p>
            <a:pPr marL="0" indent="0" eaLnBrk="1" hangingPunct="1">
              <a:lnSpc>
                <a:spcPts val="2000"/>
              </a:lnSpc>
              <a:spcAft>
                <a:spcPts val="600"/>
              </a:spcAft>
              <a:buFont typeface="Wingdings" pitchFamily="2" charset="2"/>
              <a:buChar char="§"/>
            </a:pPr>
            <a:r>
              <a:rPr lang="en-US" sz="2400" b="1" smtClean="0">
                <a:solidFill>
                  <a:srgbClr val="F8F6E3"/>
                </a:solidFill>
              </a:rPr>
              <a:t>Punished</a:t>
            </a:r>
            <a:r>
              <a:rPr lang="en-US" sz="2400" smtClean="0">
                <a:solidFill>
                  <a:srgbClr val="F8F6E3"/>
                </a:solidFill>
              </a:rPr>
              <a:t> behavior is less likely to be chosen in the future.</a:t>
            </a:r>
          </a:p>
        </p:txBody>
      </p:sp>
      <p:sp>
        <p:nvSpPr>
          <p:cNvPr id="67587" name="Title 1"/>
          <p:cNvSpPr>
            <a:spLocks noGrp="1"/>
          </p:cNvSpPr>
          <p:nvPr>
            <p:ph type="title"/>
          </p:nvPr>
        </p:nvSpPr>
        <p:spPr>
          <a:xfrm>
            <a:off x="0" y="0"/>
            <a:ext cx="9144000" cy="1076325"/>
          </a:xfrm>
          <a:solidFill>
            <a:srgbClr val="F36F21"/>
          </a:solidFill>
        </p:spPr>
        <p:txBody>
          <a:bodyPr lIns="274320"/>
          <a:lstStyle/>
          <a:p>
            <a:pPr algn="l" eaLnBrk="1" hangingPunct="1">
              <a:lnSpc>
                <a:spcPts val="4200"/>
              </a:lnSpc>
            </a:pPr>
            <a:r>
              <a:rPr lang="en-US" b="1" smtClean="0">
                <a:solidFill>
                  <a:srgbClr val="F8F6E3"/>
                </a:solidFill>
              </a:rPr>
              <a:t>Operant Conditioning</a:t>
            </a:r>
          </a:p>
        </p:txBody>
      </p:sp>
      <p:grpSp>
        <p:nvGrpSpPr>
          <p:cNvPr id="2" name="Group 10"/>
          <p:cNvGrpSpPr>
            <a:grpSpLocks/>
          </p:cNvGrpSpPr>
          <p:nvPr/>
        </p:nvGrpSpPr>
        <p:grpSpPr bwMode="auto">
          <a:xfrm>
            <a:off x="0" y="4548188"/>
            <a:ext cx="9144000" cy="2398712"/>
            <a:chOff x="0" y="4168384"/>
            <a:chExt cx="9144000" cy="2778681"/>
          </a:xfrm>
        </p:grpSpPr>
        <p:sp>
          <p:nvSpPr>
            <p:cNvPr id="10" name="Rectangle 9"/>
            <p:cNvSpPr/>
            <p:nvPr/>
          </p:nvSpPr>
          <p:spPr>
            <a:xfrm>
              <a:off x="0" y="4168384"/>
              <a:ext cx="9144000" cy="2778681"/>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7591" name="Group 3"/>
            <p:cNvGrpSpPr>
              <a:grpSpLocks/>
            </p:cNvGrpSpPr>
            <p:nvPr/>
          </p:nvGrpSpPr>
          <p:grpSpPr bwMode="auto">
            <a:xfrm>
              <a:off x="469323" y="4289964"/>
              <a:ext cx="8259040" cy="2564786"/>
              <a:chOff x="219942" y="2509652"/>
              <a:chExt cx="8924058" cy="3084712"/>
            </a:xfrm>
          </p:grpSpPr>
          <p:pic>
            <p:nvPicPr>
              <p:cNvPr id="67592" name="Picture 9" descr="12673_MyersPsy8e_fig"/>
              <p:cNvPicPr>
                <a:picLocks noChangeAspect="1" noChangeArrowheads="1"/>
              </p:cNvPicPr>
              <p:nvPr/>
            </p:nvPicPr>
            <p:blipFill>
              <a:blip r:embed="rId3" cstate="print"/>
              <a:srcRect/>
              <a:stretch>
                <a:fillRect/>
              </a:stretch>
            </p:blipFill>
            <p:spPr bwMode="auto">
              <a:xfrm>
                <a:off x="219944" y="2509652"/>
                <a:ext cx="8924056" cy="2590800"/>
              </a:xfrm>
              <a:prstGeom prst="rect">
                <a:avLst/>
              </a:prstGeom>
              <a:noFill/>
              <a:ln w="9525">
                <a:noFill/>
                <a:miter lim="800000"/>
                <a:headEnd/>
                <a:tailEnd/>
              </a:ln>
            </p:spPr>
          </p:pic>
          <p:sp>
            <p:nvSpPr>
              <p:cNvPr id="67593" name="TextBox 1"/>
              <p:cNvSpPr txBox="1">
                <a:spLocks noChangeArrowheads="1"/>
              </p:cNvSpPr>
              <p:nvPr/>
            </p:nvSpPr>
            <p:spPr bwMode="auto">
              <a:xfrm>
                <a:off x="219942" y="4766802"/>
                <a:ext cx="2392627" cy="827562"/>
              </a:xfrm>
              <a:prstGeom prst="rect">
                <a:avLst/>
              </a:prstGeom>
              <a:solidFill>
                <a:srgbClr val="3AA082"/>
              </a:solidFill>
              <a:ln w="9525">
                <a:noFill/>
                <a:miter lim="800000"/>
                <a:headEnd/>
                <a:tailEnd/>
              </a:ln>
            </p:spPr>
            <p:txBody>
              <a:bodyPr>
                <a:spAutoFit/>
              </a:bodyPr>
              <a:lstStyle/>
              <a:p>
                <a:pPr algn="ctr">
                  <a:lnSpc>
                    <a:spcPts val="2200"/>
                  </a:lnSpc>
                </a:pPr>
                <a:r>
                  <a:rPr lang="en-US" sz="2400" b="1">
                    <a:solidFill>
                      <a:srgbClr val="F8F6E3"/>
                    </a:solidFill>
                    <a:latin typeface="Calibri" pitchFamily="34" charset="0"/>
                  </a:rPr>
                  <a:t>Response: balancing a ball</a:t>
                </a:r>
              </a:p>
            </p:txBody>
          </p:sp>
          <p:sp>
            <p:nvSpPr>
              <p:cNvPr id="67594" name="TextBox 6"/>
              <p:cNvSpPr txBox="1">
                <a:spLocks noChangeArrowheads="1"/>
              </p:cNvSpPr>
              <p:nvPr/>
            </p:nvSpPr>
            <p:spPr bwMode="auto">
              <a:xfrm>
                <a:off x="3527223" y="4772157"/>
                <a:ext cx="2309500" cy="822207"/>
              </a:xfrm>
              <a:prstGeom prst="rect">
                <a:avLst/>
              </a:prstGeom>
              <a:solidFill>
                <a:srgbClr val="3AA082"/>
              </a:solidFill>
              <a:ln w="9525">
                <a:noFill/>
                <a:miter lim="800000"/>
                <a:headEnd/>
                <a:tailEnd/>
              </a:ln>
            </p:spPr>
            <p:txBody>
              <a:bodyPr>
                <a:spAutoFit/>
              </a:bodyPr>
              <a:lstStyle/>
              <a:p>
                <a:pPr algn="ctr">
                  <a:lnSpc>
                    <a:spcPts val="2200"/>
                  </a:lnSpc>
                </a:pPr>
                <a:r>
                  <a:rPr lang="en-US" sz="2400" b="1">
                    <a:solidFill>
                      <a:srgbClr val="F8F6E3"/>
                    </a:solidFill>
                    <a:latin typeface="Calibri" pitchFamily="34" charset="0"/>
                  </a:rPr>
                  <a:t>Consequence: receiving food</a:t>
                </a:r>
              </a:p>
            </p:txBody>
          </p:sp>
          <p:sp>
            <p:nvSpPr>
              <p:cNvPr id="67595" name="TextBox 7"/>
              <p:cNvSpPr txBox="1">
                <a:spLocks noChangeArrowheads="1"/>
              </p:cNvSpPr>
              <p:nvPr/>
            </p:nvSpPr>
            <p:spPr bwMode="auto">
              <a:xfrm>
                <a:off x="6834500" y="4772157"/>
                <a:ext cx="2309500" cy="822207"/>
              </a:xfrm>
              <a:prstGeom prst="rect">
                <a:avLst/>
              </a:prstGeom>
              <a:solidFill>
                <a:srgbClr val="3AA082"/>
              </a:solidFill>
              <a:ln w="9525">
                <a:noFill/>
                <a:miter lim="800000"/>
                <a:headEnd/>
                <a:tailEnd/>
              </a:ln>
            </p:spPr>
            <p:txBody>
              <a:bodyPr>
                <a:spAutoFit/>
              </a:bodyPr>
              <a:lstStyle/>
              <a:p>
                <a:pPr algn="ctr">
                  <a:lnSpc>
                    <a:spcPts val="2200"/>
                  </a:lnSpc>
                </a:pPr>
                <a:r>
                  <a:rPr lang="en-US" sz="2400" b="1">
                    <a:solidFill>
                      <a:srgbClr val="F8F6E3"/>
                    </a:solidFill>
                    <a:latin typeface="Calibri" pitchFamily="34" charset="0"/>
                  </a:rPr>
                  <a:t>Behavior strengthened</a:t>
                </a:r>
              </a:p>
            </p:txBody>
          </p:sp>
        </p:grpSp>
      </p:grpSp>
      <p:sp>
        <p:nvSpPr>
          <p:cNvPr id="9" name="Rectangle 8"/>
          <p:cNvSpPr>
            <a:spLocks noChangeArrowheads="1"/>
          </p:cNvSpPr>
          <p:nvPr/>
        </p:nvSpPr>
        <p:spPr bwMode="auto">
          <a:xfrm>
            <a:off x="0" y="1147763"/>
            <a:ext cx="4818063" cy="3292475"/>
          </a:xfrm>
          <a:prstGeom prst="rect">
            <a:avLst/>
          </a:prstGeom>
          <a:noFill/>
          <a:ln w="9525">
            <a:noFill/>
            <a:miter lim="800000"/>
            <a:headEnd/>
            <a:tailEnd/>
          </a:ln>
        </p:spPr>
        <p:txBody>
          <a:bodyPr>
            <a:spAutoFit/>
          </a:bodyPr>
          <a:lstStyle/>
          <a:p>
            <a:pPr>
              <a:lnSpc>
                <a:spcPts val="2000"/>
              </a:lnSpc>
              <a:spcAft>
                <a:spcPts val="600"/>
              </a:spcAft>
            </a:pPr>
            <a:r>
              <a:rPr lang="en-US" sz="2400">
                <a:latin typeface="Calibri" pitchFamily="34" charset="0"/>
              </a:rPr>
              <a:t>Operant conditioning involves adjusting to the consequences of our behaviors, so we can easily learn to do more of what works, and less of what doesn’t work. Examples </a:t>
            </a:r>
            <a:r>
              <a:rPr lang="en-US" sz="2400">
                <a:latin typeface="Calibri" pitchFamily="34" charset="0"/>
                <a:sym typeface="Wingdings" pitchFamily="2" charset="2"/>
              </a:rPr>
              <a:t></a:t>
            </a:r>
          </a:p>
          <a:p>
            <a:pPr>
              <a:lnSpc>
                <a:spcPts val="2000"/>
              </a:lnSpc>
              <a:spcBef>
                <a:spcPct val="20000"/>
              </a:spcBef>
              <a:spcAft>
                <a:spcPts val="600"/>
              </a:spcAft>
              <a:buFont typeface="Wingdings" pitchFamily="2" charset="2"/>
              <a:buChar char="§"/>
            </a:pPr>
            <a:r>
              <a:rPr lang="en-US" sz="2400">
                <a:latin typeface="Calibri" pitchFamily="34" charset="0"/>
              </a:rPr>
              <a:t>We may smile more at work after this repeatedly gets us bigger tips.</a:t>
            </a:r>
          </a:p>
          <a:p>
            <a:pPr>
              <a:lnSpc>
                <a:spcPts val="2000"/>
              </a:lnSpc>
              <a:spcBef>
                <a:spcPct val="20000"/>
              </a:spcBef>
              <a:spcAft>
                <a:spcPts val="600"/>
              </a:spcAft>
              <a:buFont typeface="Wingdings" pitchFamily="2" charset="2"/>
              <a:buChar char="§"/>
            </a:pPr>
            <a:r>
              <a:rPr lang="en-US" sz="2400">
                <a:latin typeface="Calibri" pitchFamily="34" charset="0"/>
              </a:rPr>
              <a:t>We learn how to ride a bike using the strategies that don’t make us crash.</a:t>
            </a:r>
          </a:p>
          <a:p>
            <a:pPr>
              <a:lnSpc>
                <a:spcPts val="2000"/>
              </a:lnSpc>
              <a:spcAft>
                <a:spcPts val="600"/>
              </a:spcAft>
            </a:pPr>
            <a:endParaRPr lang="en-US" sz="2400">
              <a:latin typeface="Calibri"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fade">
                                      <p:cBhvr>
                                        <p:cTn id="22" dur="500"/>
                                        <p:tgtEl>
                                          <p:spTgt spid="3">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050" y="0"/>
            <a:ext cx="9112250" cy="687070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9635" name="Title 1"/>
          <p:cNvSpPr>
            <a:spLocks noGrp="1"/>
          </p:cNvSpPr>
          <p:nvPr>
            <p:ph type="title"/>
          </p:nvPr>
        </p:nvSpPr>
        <p:spPr>
          <a:xfrm>
            <a:off x="-165100" y="1179513"/>
            <a:ext cx="4857750" cy="981075"/>
          </a:xfrm>
        </p:spPr>
        <p:txBody>
          <a:bodyPr lIns="274320"/>
          <a:lstStyle/>
          <a:p>
            <a:pPr eaLnBrk="1" hangingPunct="1">
              <a:lnSpc>
                <a:spcPts val="2400"/>
              </a:lnSpc>
              <a:spcAft>
                <a:spcPts val="600"/>
              </a:spcAft>
            </a:pPr>
            <a:r>
              <a:rPr lang="en-US" sz="3200" b="1" smtClean="0">
                <a:solidFill>
                  <a:srgbClr val="F8F6E3"/>
                </a:solidFill>
              </a:rPr>
              <a:t>Classical conditioning:</a:t>
            </a:r>
          </a:p>
        </p:txBody>
      </p:sp>
      <p:sp>
        <p:nvSpPr>
          <p:cNvPr id="69636" name="Rectangle 8"/>
          <p:cNvSpPr>
            <a:spLocks noChangeArrowheads="1"/>
          </p:cNvSpPr>
          <p:nvPr/>
        </p:nvSpPr>
        <p:spPr bwMode="auto">
          <a:xfrm>
            <a:off x="104775" y="2774950"/>
            <a:ext cx="4306888" cy="3476625"/>
          </a:xfrm>
          <a:prstGeom prst="rect">
            <a:avLst/>
          </a:prstGeom>
          <a:noFill/>
          <a:ln w="9525">
            <a:noFill/>
            <a:miter lim="800000"/>
            <a:headEnd/>
            <a:tailEnd/>
          </a:ln>
        </p:spPr>
        <p:txBody>
          <a:bodyPr anchor="ctr"/>
          <a:lstStyle/>
          <a:p>
            <a:pPr>
              <a:lnSpc>
                <a:spcPts val="2400"/>
              </a:lnSpc>
              <a:spcAft>
                <a:spcPts val="600"/>
              </a:spcAft>
            </a:pPr>
            <a:endParaRPr lang="en-US" sz="2800">
              <a:solidFill>
                <a:srgbClr val="F8F6E3"/>
              </a:solidFill>
              <a:latin typeface="Calibri" pitchFamily="34" charset="0"/>
            </a:endParaRPr>
          </a:p>
        </p:txBody>
      </p:sp>
      <p:sp>
        <p:nvSpPr>
          <p:cNvPr id="69637" name="TextBox 1"/>
          <p:cNvSpPr txBox="1">
            <a:spLocks noChangeArrowheads="1"/>
          </p:cNvSpPr>
          <p:nvPr/>
        </p:nvSpPr>
        <p:spPr bwMode="auto">
          <a:xfrm>
            <a:off x="4552950" y="12700"/>
            <a:ext cx="4597400" cy="6858000"/>
          </a:xfrm>
          <a:prstGeom prst="rect">
            <a:avLst/>
          </a:prstGeom>
          <a:solidFill>
            <a:srgbClr val="3AA082"/>
          </a:solidFill>
          <a:ln w="9525">
            <a:noFill/>
            <a:miter lim="800000"/>
            <a:headEnd/>
            <a:tailEnd/>
          </a:ln>
        </p:spPr>
        <p:txBody>
          <a:bodyPr anchor="b"/>
          <a:lstStyle/>
          <a:p>
            <a:pPr>
              <a:lnSpc>
                <a:spcPts val="2400"/>
              </a:lnSpc>
              <a:spcAft>
                <a:spcPts val="1200"/>
              </a:spcAft>
            </a:pPr>
            <a:endParaRPr lang="en-US" sz="2800">
              <a:solidFill>
                <a:srgbClr val="F8F6E3"/>
              </a:solidFill>
              <a:latin typeface="Calibri" pitchFamily="34" charset="0"/>
            </a:endParaRPr>
          </a:p>
        </p:txBody>
      </p:sp>
      <p:sp>
        <p:nvSpPr>
          <p:cNvPr id="69638" name="Title 1"/>
          <p:cNvSpPr txBox="1">
            <a:spLocks/>
          </p:cNvSpPr>
          <p:nvPr/>
        </p:nvSpPr>
        <p:spPr bwMode="auto">
          <a:xfrm>
            <a:off x="4857750" y="1104900"/>
            <a:ext cx="4286250" cy="979488"/>
          </a:xfrm>
          <a:prstGeom prst="rect">
            <a:avLst/>
          </a:prstGeom>
          <a:noFill/>
          <a:ln w="9525">
            <a:noFill/>
            <a:miter lim="800000"/>
            <a:headEnd/>
            <a:tailEnd/>
          </a:ln>
        </p:spPr>
        <p:txBody>
          <a:bodyPr lIns="274320" anchor="ctr"/>
          <a:lstStyle/>
          <a:p>
            <a:pPr>
              <a:lnSpc>
                <a:spcPts val="4200"/>
              </a:lnSpc>
            </a:pPr>
            <a:r>
              <a:rPr lang="en-US" sz="3200" b="1">
                <a:solidFill>
                  <a:srgbClr val="F8F6E3"/>
                </a:solidFill>
                <a:latin typeface="Calibri" pitchFamily="34" charset="0"/>
              </a:rPr>
              <a:t>Operant conditioning:</a:t>
            </a:r>
          </a:p>
        </p:txBody>
      </p:sp>
      <p:sp>
        <p:nvSpPr>
          <p:cNvPr id="69639" name="Title 1"/>
          <p:cNvSpPr txBox="1">
            <a:spLocks/>
          </p:cNvSpPr>
          <p:nvPr/>
        </p:nvSpPr>
        <p:spPr bwMode="auto">
          <a:xfrm>
            <a:off x="-50800" y="12700"/>
            <a:ext cx="9194800" cy="1325563"/>
          </a:xfrm>
          <a:prstGeom prst="rect">
            <a:avLst/>
          </a:prstGeom>
          <a:solidFill>
            <a:srgbClr val="F36F21"/>
          </a:solidFill>
          <a:ln w="9525">
            <a:noFill/>
            <a:miter lim="800000"/>
            <a:headEnd/>
            <a:tailEnd/>
          </a:ln>
        </p:spPr>
        <p:txBody>
          <a:bodyPr lIns="274320" anchor="ctr"/>
          <a:lstStyle/>
          <a:p>
            <a:pPr>
              <a:lnSpc>
                <a:spcPts val="4200"/>
              </a:lnSpc>
            </a:pPr>
            <a:r>
              <a:rPr lang="en-US" sz="4000" b="1">
                <a:solidFill>
                  <a:srgbClr val="F8F6E3"/>
                </a:solidFill>
                <a:latin typeface="Calibri" pitchFamily="34" charset="0"/>
              </a:rPr>
              <a:t>Operant and Classical Conditioning are Different Forms of Associative Learning </a:t>
            </a:r>
          </a:p>
        </p:txBody>
      </p:sp>
      <p:sp>
        <p:nvSpPr>
          <p:cNvPr id="69640" name="Rectangle 2"/>
          <p:cNvSpPr>
            <a:spLocks noChangeArrowheads="1"/>
          </p:cNvSpPr>
          <p:nvPr/>
        </p:nvSpPr>
        <p:spPr bwMode="auto">
          <a:xfrm>
            <a:off x="-19050" y="1895475"/>
            <a:ext cx="4565650" cy="2913063"/>
          </a:xfrm>
          <a:prstGeom prst="rect">
            <a:avLst/>
          </a:prstGeom>
          <a:noFill/>
          <a:ln w="9525">
            <a:noFill/>
            <a:miter lim="800000"/>
            <a:headEnd/>
            <a:tailEnd/>
          </a:ln>
        </p:spPr>
        <p:txBody>
          <a:bodyPr>
            <a:spAutoFit/>
          </a:bodyPr>
          <a:lstStyle/>
          <a:p>
            <a:pPr marL="457200" indent="-457200">
              <a:lnSpc>
                <a:spcPts val="2200"/>
              </a:lnSpc>
              <a:buFont typeface="Wingdings" pitchFamily="2" charset="2"/>
              <a:buChar char="§"/>
            </a:pPr>
            <a:r>
              <a:rPr lang="en-US" sz="2400" dirty="0">
                <a:solidFill>
                  <a:srgbClr val="F8F6E3"/>
                </a:solidFill>
                <a:latin typeface="Calibri" pitchFamily="34" charset="0"/>
              </a:rPr>
              <a:t>involves </a:t>
            </a:r>
            <a:r>
              <a:rPr lang="en-US" sz="2400" b="1" i="1" dirty="0">
                <a:solidFill>
                  <a:srgbClr val="0000FF"/>
                </a:solidFill>
                <a:latin typeface="Calibri" pitchFamily="34" charset="0"/>
              </a:rPr>
              <a:t>respondent behavior</a:t>
            </a:r>
            <a:r>
              <a:rPr lang="en-US" sz="2400" i="1" dirty="0">
                <a:solidFill>
                  <a:srgbClr val="F8F6E3"/>
                </a:solidFill>
                <a:latin typeface="Calibri" pitchFamily="34" charset="0"/>
              </a:rPr>
              <a:t>,</a:t>
            </a:r>
            <a:r>
              <a:rPr lang="en-US" sz="2400" b="1" i="1" dirty="0">
                <a:solidFill>
                  <a:srgbClr val="F8F6E3"/>
                </a:solidFill>
                <a:latin typeface="Calibri" pitchFamily="34" charset="0"/>
              </a:rPr>
              <a:t> </a:t>
            </a:r>
            <a:r>
              <a:rPr lang="en-US" sz="2400" i="1" u="sng" dirty="0">
                <a:solidFill>
                  <a:srgbClr val="F8F6E3"/>
                </a:solidFill>
                <a:latin typeface="Calibri" pitchFamily="34" charset="0"/>
              </a:rPr>
              <a:t>reflexive, automatic reactions </a:t>
            </a:r>
            <a:r>
              <a:rPr lang="en-US" sz="2400" i="1" dirty="0">
                <a:solidFill>
                  <a:srgbClr val="F8F6E3"/>
                </a:solidFill>
                <a:latin typeface="Calibri" pitchFamily="34" charset="0"/>
              </a:rPr>
              <a:t>such as fear or craving</a:t>
            </a:r>
          </a:p>
          <a:p>
            <a:pPr marL="457200" indent="-457200">
              <a:lnSpc>
                <a:spcPts val="2200"/>
              </a:lnSpc>
              <a:buFont typeface="Wingdings" pitchFamily="2" charset="2"/>
              <a:buChar char="§"/>
            </a:pPr>
            <a:endParaRPr lang="en-US" sz="2400" i="1" dirty="0">
              <a:solidFill>
                <a:srgbClr val="F8F6E3"/>
              </a:solidFill>
              <a:latin typeface="Calibri" pitchFamily="34" charset="0"/>
            </a:endParaRPr>
          </a:p>
          <a:p>
            <a:pPr marL="457200" indent="-457200">
              <a:lnSpc>
                <a:spcPts val="2200"/>
              </a:lnSpc>
              <a:buFont typeface="Wingdings" pitchFamily="2" charset="2"/>
              <a:buChar char="§"/>
            </a:pPr>
            <a:r>
              <a:rPr lang="en-US" sz="2400" dirty="0">
                <a:solidFill>
                  <a:srgbClr val="F8F6E3"/>
                </a:solidFill>
                <a:latin typeface="Calibri" pitchFamily="34" charset="0"/>
              </a:rPr>
              <a:t>these reactions to unconditioned stimuli (US) become </a:t>
            </a:r>
            <a:r>
              <a:rPr lang="en-US" sz="2400" dirty="0">
                <a:solidFill>
                  <a:srgbClr val="FAC090"/>
                </a:solidFill>
                <a:latin typeface="Calibri" pitchFamily="34" charset="0"/>
              </a:rPr>
              <a:t>associated</a:t>
            </a:r>
            <a:r>
              <a:rPr lang="en-US" sz="2400" dirty="0">
                <a:solidFill>
                  <a:srgbClr val="F8F6E3"/>
                </a:solidFill>
                <a:latin typeface="Calibri" pitchFamily="34" charset="0"/>
              </a:rPr>
              <a:t> with neutral (</a:t>
            </a:r>
            <a:r>
              <a:rPr lang="en-US" sz="2400" dirty="0" err="1">
                <a:solidFill>
                  <a:srgbClr val="F8F6E3"/>
                </a:solidFill>
                <a:latin typeface="Calibri" pitchFamily="34" charset="0"/>
              </a:rPr>
              <a:t>then</a:t>
            </a:r>
            <a:r>
              <a:rPr lang="en-US" sz="2400" dirty="0" err="1">
                <a:solidFill>
                  <a:srgbClr val="F8F6E3"/>
                </a:solidFill>
                <a:latin typeface="Calibri" pitchFamily="34" charset="0"/>
                <a:sym typeface="Wingdings" pitchFamily="2" charset="2"/>
              </a:rPr>
              <a:t>c</a:t>
            </a:r>
            <a:r>
              <a:rPr lang="en-US" sz="2400" dirty="0" err="1">
                <a:solidFill>
                  <a:srgbClr val="F8F6E3"/>
                </a:solidFill>
                <a:latin typeface="Calibri" pitchFamily="34" charset="0"/>
              </a:rPr>
              <a:t>onditioned</a:t>
            </a:r>
            <a:r>
              <a:rPr lang="en-US" sz="2400" dirty="0">
                <a:solidFill>
                  <a:srgbClr val="F8F6E3"/>
                </a:solidFill>
                <a:latin typeface="Calibri" pitchFamily="34" charset="0"/>
              </a:rPr>
              <a:t>) stimuli</a:t>
            </a:r>
            <a:br>
              <a:rPr lang="en-US" sz="2400" dirty="0">
                <a:solidFill>
                  <a:srgbClr val="F8F6E3"/>
                </a:solidFill>
                <a:latin typeface="Calibri" pitchFamily="34" charset="0"/>
              </a:rPr>
            </a:br>
            <a:endParaRPr lang="en-US" sz="2400" dirty="0">
              <a:latin typeface="Calibri" pitchFamily="34" charset="0"/>
            </a:endParaRPr>
          </a:p>
        </p:txBody>
      </p:sp>
      <p:sp>
        <p:nvSpPr>
          <p:cNvPr id="69641" name="Rectangle 3"/>
          <p:cNvSpPr>
            <a:spLocks noChangeArrowheads="1"/>
          </p:cNvSpPr>
          <p:nvPr/>
        </p:nvSpPr>
        <p:spPr bwMode="auto">
          <a:xfrm>
            <a:off x="4659313" y="1893888"/>
            <a:ext cx="4484687" cy="2503249"/>
          </a:xfrm>
          <a:prstGeom prst="rect">
            <a:avLst/>
          </a:prstGeom>
          <a:noFill/>
          <a:ln w="9525">
            <a:noFill/>
            <a:miter lim="800000"/>
            <a:headEnd/>
            <a:tailEnd/>
          </a:ln>
        </p:spPr>
        <p:txBody>
          <a:bodyPr>
            <a:spAutoFit/>
          </a:bodyPr>
          <a:lstStyle/>
          <a:p>
            <a:pPr marL="457200" indent="-457200">
              <a:lnSpc>
                <a:spcPts val="2200"/>
              </a:lnSpc>
              <a:spcAft>
                <a:spcPts val="1200"/>
              </a:spcAft>
              <a:buFont typeface="Wingdings" pitchFamily="2" charset="2"/>
              <a:buChar char="§"/>
            </a:pPr>
            <a:r>
              <a:rPr lang="en-US" sz="2400" dirty="0">
                <a:solidFill>
                  <a:srgbClr val="F8F6E3"/>
                </a:solidFill>
                <a:latin typeface="Calibri" pitchFamily="34" charset="0"/>
              </a:rPr>
              <a:t>involves </a:t>
            </a:r>
            <a:r>
              <a:rPr lang="en-US" sz="2400" b="1" dirty="0">
                <a:solidFill>
                  <a:srgbClr val="0000FF"/>
                </a:solidFill>
                <a:latin typeface="Calibri" pitchFamily="34" charset="0"/>
              </a:rPr>
              <a:t>operant behavior</a:t>
            </a:r>
            <a:r>
              <a:rPr lang="en-US" sz="2400" dirty="0">
                <a:solidFill>
                  <a:srgbClr val="F8F6E3"/>
                </a:solidFill>
                <a:latin typeface="Calibri" pitchFamily="34" charset="0"/>
              </a:rPr>
              <a:t>, </a:t>
            </a:r>
            <a:r>
              <a:rPr lang="en-US" sz="2400" i="1" dirty="0">
                <a:solidFill>
                  <a:srgbClr val="F8F6E3"/>
                </a:solidFill>
                <a:latin typeface="Calibri" pitchFamily="34" charset="0"/>
              </a:rPr>
              <a:t>chosen behaviors which “operate” on the environment</a:t>
            </a:r>
          </a:p>
          <a:p>
            <a:pPr marL="457200" indent="-457200">
              <a:lnSpc>
                <a:spcPts val="2200"/>
              </a:lnSpc>
              <a:spcAft>
                <a:spcPts val="1200"/>
              </a:spcAft>
              <a:buFont typeface="Wingdings" pitchFamily="2" charset="2"/>
              <a:buChar char="§"/>
            </a:pPr>
            <a:r>
              <a:rPr lang="en-US" sz="2300" dirty="0">
                <a:solidFill>
                  <a:srgbClr val="F8F6E3"/>
                </a:solidFill>
                <a:latin typeface="Calibri" pitchFamily="34" charset="0"/>
              </a:rPr>
              <a:t>these behaviors become associated with </a:t>
            </a:r>
            <a:r>
              <a:rPr lang="en-US" sz="2300" dirty="0" smtClean="0">
                <a:solidFill>
                  <a:srgbClr val="F8F6E3"/>
                </a:solidFill>
                <a:latin typeface="Calibri" pitchFamily="34" charset="0"/>
              </a:rPr>
              <a:t>produced consequences </a:t>
            </a:r>
            <a:r>
              <a:rPr lang="en-US" sz="2300" dirty="0">
                <a:solidFill>
                  <a:srgbClr val="F8F6E3"/>
                </a:solidFill>
                <a:latin typeface="Calibri" pitchFamily="34" charset="0"/>
              </a:rPr>
              <a:t>which </a:t>
            </a:r>
            <a:r>
              <a:rPr lang="en-US" sz="2300" b="1" dirty="0">
                <a:solidFill>
                  <a:srgbClr val="FF0000"/>
                </a:solidFill>
                <a:latin typeface="Calibri" pitchFamily="34" charset="0"/>
              </a:rPr>
              <a:t>punish</a:t>
            </a:r>
            <a:r>
              <a:rPr lang="en-US" sz="2300" b="1" dirty="0">
                <a:solidFill>
                  <a:srgbClr val="F8F6E3"/>
                </a:solidFill>
                <a:latin typeface="Calibri" pitchFamily="34" charset="0"/>
              </a:rPr>
              <a:t> </a:t>
            </a:r>
            <a:r>
              <a:rPr lang="en-US" sz="2300" dirty="0">
                <a:solidFill>
                  <a:srgbClr val="F8F6E3"/>
                </a:solidFill>
                <a:latin typeface="Calibri" pitchFamily="34" charset="0"/>
              </a:rPr>
              <a:t>(decrease) or </a:t>
            </a:r>
            <a:r>
              <a:rPr lang="en-US" sz="2300" b="1" dirty="0">
                <a:solidFill>
                  <a:srgbClr val="FF0000"/>
                </a:solidFill>
                <a:latin typeface="Calibri" pitchFamily="34" charset="0"/>
              </a:rPr>
              <a:t>reinforce</a:t>
            </a:r>
            <a:r>
              <a:rPr lang="en-US" sz="2300" b="1" dirty="0">
                <a:solidFill>
                  <a:srgbClr val="F8F6E3"/>
                </a:solidFill>
                <a:latin typeface="Calibri" pitchFamily="34" charset="0"/>
              </a:rPr>
              <a:t> </a:t>
            </a:r>
            <a:r>
              <a:rPr lang="en-US" sz="2300" dirty="0">
                <a:solidFill>
                  <a:srgbClr val="F8F6E3"/>
                </a:solidFill>
                <a:latin typeface="Calibri" pitchFamily="34" charset="0"/>
              </a:rPr>
              <a:t>(increase) the operant behavior</a:t>
            </a:r>
          </a:p>
        </p:txBody>
      </p:sp>
      <p:sp>
        <p:nvSpPr>
          <p:cNvPr id="5" name="Rounded Rectangle 4"/>
          <p:cNvSpPr>
            <a:spLocks noChangeArrowheads="1"/>
          </p:cNvSpPr>
          <p:nvPr/>
        </p:nvSpPr>
        <p:spPr bwMode="auto">
          <a:xfrm>
            <a:off x="1685925" y="4406900"/>
            <a:ext cx="5451475" cy="738188"/>
          </a:xfrm>
          <a:prstGeom prst="roundRect">
            <a:avLst>
              <a:gd name="adj" fmla="val 16667"/>
            </a:avLst>
          </a:prstGeom>
          <a:solidFill>
            <a:srgbClr val="F8F6E3"/>
          </a:solidFill>
          <a:ln w="9525">
            <a:noFill/>
            <a:round/>
            <a:headEnd/>
            <a:tailEnd/>
          </a:ln>
        </p:spPr>
        <p:txBody>
          <a:bodyPr>
            <a:spAutoFit/>
          </a:bodyPr>
          <a:lstStyle/>
          <a:p>
            <a:pPr>
              <a:lnSpc>
                <a:spcPts val="2200"/>
              </a:lnSpc>
            </a:pPr>
            <a:r>
              <a:rPr lang="en-US" sz="2400">
                <a:latin typeface="Calibri" pitchFamily="34" charset="0"/>
              </a:rPr>
              <a:t>There is a contrast in the </a:t>
            </a:r>
            <a:r>
              <a:rPr lang="en-US" sz="2400" b="1">
                <a:latin typeface="Calibri" pitchFamily="34" charset="0"/>
              </a:rPr>
              <a:t>process</a:t>
            </a:r>
            <a:r>
              <a:rPr lang="en-US" sz="2400">
                <a:latin typeface="Calibri" pitchFamily="34" charset="0"/>
              </a:rPr>
              <a:t> of conditioning.</a:t>
            </a:r>
          </a:p>
        </p:txBody>
      </p:sp>
      <p:sp>
        <p:nvSpPr>
          <p:cNvPr id="10" name="Rectangle 9"/>
          <p:cNvSpPr>
            <a:spLocks noChangeArrowheads="1"/>
          </p:cNvSpPr>
          <p:nvPr/>
        </p:nvSpPr>
        <p:spPr bwMode="auto">
          <a:xfrm>
            <a:off x="63500" y="5278438"/>
            <a:ext cx="4389438" cy="1220787"/>
          </a:xfrm>
          <a:prstGeom prst="rect">
            <a:avLst/>
          </a:prstGeom>
          <a:solidFill>
            <a:schemeClr val="tx1"/>
          </a:solidFill>
          <a:ln w="9525">
            <a:noFill/>
            <a:miter lim="800000"/>
            <a:headEnd/>
            <a:tailEnd/>
          </a:ln>
        </p:spPr>
        <p:txBody>
          <a:bodyPr anchor="ctr">
            <a:spAutoFit/>
          </a:bodyPr>
          <a:lstStyle/>
          <a:p>
            <a:pPr>
              <a:lnSpc>
                <a:spcPts val="2200"/>
              </a:lnSpc>
            </a:pPr>
            <a:r>
              <a:rPr lang="en-US" sz="2400">
                <a:solidFill>
                  <a:srgbClr val="F8F6E3"/>
                </a:solidFill>
                <a:latin typeface="Calibri" pitchFamily="34" charset="0"/>
              </a:rPr>
              <a:t>The experimental (neutral) stimulus repeatedly </a:t>
            </a:r>
            <a:r>
              <a:rPr lang="en-US" sz="2400" b="1">
                <a:solidFill>
                  <a:srgbClr val="F8F6E3"/>
                </a:solidFill>
                <a:latin typeface="Calibri" pitchFamily="34" charset="0"/>
              </a:rPr>
              <a:t>precedes</a:t>
            </a:r>
            <a:r>
              <a:rPr lang="en-US" sz="2400">
                <a:solidFill>
                  <a:srgbClr val="F8F6E3"/>
                </a:solidFill>
                <a:latin typeface="Calibri" pitchFamily="34" charset="0"/>
              </a:rPr>
              <a:t> the respondent behavior, and eventually triggers that behavior.</a:t>
            </a:r>
          </a:p>
        </p:txBody>
      </p:sp>
      <p:sp>
        <p:nvSpPr>
          <p:cNvPr id="12" name="Rectangle 11"/>
          <p:cNvSpPr>
            <a:spLocks noChangeArrowheads="1"/>
          </p:cNvSpPr>
          <p:nvPr/>
        </p:nvSpPr>
        <p:spPr bwMode="auto">
          <a:xfrm>
            <a:off x="4659313" y="5278438"/>
            <a:ext cx="4389437" cy="1501775"/>
          </a:xfrm>
          <a:prstGeom prst="rect">
            <a:avLst/>
          </a:prstGeom>
          <a:solidFill>
            <a:schemeClr val="tx1"/>
          </a:solidFill>
          <a:ln w="9525">
            <a:noFill/>
            <a:miter lim="800000"/>
            <a:headEnd/>
            <a:tailEnd/>
          </a:ln>
        </p:spPr>
        <p:txBody>
          <a:bodyPr anchor="ctr">
            <a:spAutoFit/>
          </a:bodyPr>
          <a:lstStyle/>
          <a:p>
            <a:pPr>
              <a:lnSpc>
                <a:spcPts val="2200"/>
              </a:lnSpc>
            </a:pPr>
            <a:r>
              <a:rPr lang="en-US" sz="2400">
                <a:solidFill>
                  <a:srgbClr val="F8F6E3"/>
                </a:solidFill>
                <a:latin typeface="Calibri" pitchFamily="34" charset="0"/>
              </a:rPr>
              <a:t>The experimental (consequence) stimulus repeatedly </a:t>
            </a:r>
            <a:r>
              <a:rPr lang="en-US" sz="2400" b="1">
                <a:solidFill>
                  <a:srgbClr val="F8F6E3"/>
                </a:solidFill>
                <a:latin typeface="Calibri" pitchFamily="34" charset="0"/>
              </a:rPr>
              <a:t>follows</a:t>
            </a:r>
            <a:r>
              <a:rPr lang="en-US" sz="2400">
                <a:solidFill>
                  <a:srgbClr val="F8F6E3"/>
                </a:solidFill>
                <a:latin typeface="Calibri" pitchFamily="34" charset="0"/>
              </a:rPr>
              <a:t> the operant behavior, and eventually punishes or reinforces that behavior.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9A8C510A-79FC-4F20-A2EC-B469C73680DB}" type="slidenum">
              <a:rPr lang="en-US" smtClean="0"/>
              <a:pPr/>
              <a:t>37</a:t>
            </a:fld>
            <a:endParaRPr lang="en-US" smtClean="0"/>
          </a:p>
        </p:txBody>
      </p:sp>
      <p:sp>
        <p:nvSpPr>
          <p:cNvPr id="31747" name="Rectangle 1026"/>
          <p:cNvSpPr>
            <a:spLocks noGrp="1" noChangeArrowheads="1"/>
          </p:cNvSpPr>
          <p:nvPr>
            <p:ph type="title"/>
          </p:nvPr>
        </p:nvSpPr>
        <p:spPr>
          <a:xfrm>
            <a:off x="685800" y="261938"/>
            <a:ext cx="7772400" cy="1143000"/>
          </a:xfrm>
        </p:spPr>
        <p:txBody>
          <a:bodyPr/>
          <a:lstStyle/>
          <a:p>
            <a:pPr eaLnBrk="1" hangingPunct="1"/>
            <a:r>
              <a:rPr lang="en-US" altLang="en-US" sz="4000" smtClean="0">
                <a:solidFill>
                  <a:schemeClr val="tx1"/>
                </a:solidFill>
                <a:latin typeface="Palatino Linotype" pitchFamily="18" charset="0"/>
              </a:rPr>
              <a:t>Skinner’s Experiments</a:t>
            </a:r>
            <a:endParaRPr lang="en-US" sz="4000" smtClean="0">
              <a:solidFill>
                <a:schemeClr val="tx1"/>
              </a:solidFill>
              <a:latin typeface="Palatino Linotype" pitchFamily="18" charset="0"/>
            </a:endParaRPr>
          </a:p>
        </p:txBody>
      </p:sp>
      <p:sp>
        <p:nvSpPr>
          <p:cNvPr id="31748" name="Rectangle 1027"/>
          <p:cNvSpPr>
            <a:spLocks noGrp="1" noChangeArrowheads="1"/>
          </p:cNvSpPr>
          <p:nvPr>
            <p:ph type="body" idx="1"/>
          </p:nvPr>
        </p:nvSpPr>
        <p:spPr>
          <a:xfrm>
            <a:off x="304800" y="1447800"/>
            <a:ext cx="8382000" cy="1447800"/>
          </a:xfrm>
        </p:spPr>
        <p:txBody>
          <a:bodyPr/>
          <a:lstStyle/>
          <a:p>
            <a:pPr marL="0" indent="0" algn="ctr" eaLnBrk="1" hangingPunct="1">
              <a:lnSpc>
                <a:spcPct val="90000"/>
              </a:lnSpc>
              <a:buFont typeface="Wingdings" pitchFamily="2" charset="2"/>
              <a:buNone/>
            </a:pPr>
            <a:r>
              <a:rPr lang="en-US" altLang="en-US" sz="2800" smtClean="0">
                <a:latin typeface="Palatino Linotype" pitchFamily="18" charset="0"/>
              </a:rPr>
              <a:t>Skinner’s experiments extend </a:t>
            </a:r>
            <a:r>
              <a:rPr lang="en-US" altLang="en-US" sz="2800" smtClean="0">
                <a:solidFill>
                  <a:srgbClr val="FF0000"/>
                </a:solidFill>
                <a:latin typeface="Palatino Linotype" pitchFamily="18" charset="0"/>
              </a:rPr>
              <a:t>Thorndike</a:t>
            </a:r>
            <a:r>
              <a:rPr lang="en-US" altLang="en-US" sz="2800" smtClean="0">
                <a:latin typeface="Palatino Linotype" pitchFamily="18" charset="0"/>
              </a:rPr>
              <a:t>’s thinking, especially his </a:t>
            </a:r>
            <a:r>
              <a:rPr lang="en-US" altLang="en-US" sz="2800" smtClean="0">
                <a:solidFill>
                  <a:srgbClr val="3333FF"/>
                </a:solidFill>
                <a:latin typeface="Palatino Linotype" pitchFamily="18" charset="0"/>
              </a:rPr>
              <a:t>Law of Effect. </a:t>
            </a:r>
            <a:r>
              <a:rPr lang="en-US" altLang="en-US" sz="2800" smtClean="0">
                <a:latin typeface="Palatino Linotype" pitchFamily="18" charset="0"/>
              </a:rPr>
              <a:t>This law</a:t>
            </a:r>
            <a:r>
              <a:rPr lang="en-US" altLang="en-US" sz="2800" smtClean="0">
                <a:solidFill>
                  <a:srgbClr val="3333FF"/>
                </a:solidFill>
                <a:latin typeface="Palatino Linotype" pitchFamily="18" charset="0"/>
              </a:rPr>
              <a:t> </a:t>
            </a:r>
            <a:r>
              <a:rPr lang="en-US" altLang="en-US" sz="2800" smtClean="0">
                <a:latin typeface="Palatino Linotype" pitchFamily="18" charset="0"/>
              </a:rPr>
              <a:t>states that rewarded behavior is likely to occur again.</a:t>
            </a:r>
          </a:p>
        </p:txBody>
      </p:sp>
      <p:pic>
        <p:nvPicPr>
          <p:cNvPr id="31749" name="Picture 1028" descr="12673_MyersPsy8e_fig"/>
          <p:cNvPicPr>
            <a:picLocks noChangeAspect="1" noChangeArrowheads="1"/>
          </p:cNvPicPr>
          <p:nvPr/>
        </p:nvPicPr>
        <p:blipFill>
          <a:blip r:embed="rId3" cstate="print"/>
          <a:srcRect/>
          <a:stretch>
            <a:fillRect/>
          </a:stretch>
        </p:blipFill>
        <p:spPr bwMode="auto">
          <a:xfrm>
            <a:off x="457200" y="3200400"/>
            <a:ext cx="8229600" cy="24812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0"/>
            <a:ext cx="9144000" cy="1143000"/>
          </a:xfrm>
          <a:solidFill>
            <a:srgbClr val="AA7A2B"/>
          </a:solidFill>
        </p:spPr>
        <p:txBody>
          <a:bodyPr lIns="274320"/>
          <a:lstStyle/>
          <a:p>
            <a:pPr algn="l" eaLnBrk="1" hangingPunct="1">
              <a:lnSpc>
                <a:spcPts val="4200"/>
              </a:lnSpc>
            </a:pPr>
            <a:r>
              <a:rPr lang="en-US" sz="4000" b="1" smtClean="0">
                <a:solidFill>
                  <a:srgbClr val="F8F6E3"/>
                </a:solidFill>
              </a:rPr>
              <a:t>B.F. Skinner: Behavioral Control</a:t>
            </a:r>
          </a:p>
        </p:txBody>
      </p:sp>
      <p:sp>
        <p:nvSpPr>
          <p:cNvPr id="3" name="Content Placeholder 2"/>
          <p:cNvSpPr>
            <a:spLocks noGrp="1"/>
          </p:cNvSpPr>
          <p:nvPr>
            <p:ph idx="1"/>
          </p:nvPr>
        </p:nvSpPr>
        <p:spPr>
          <a:xfrm>
            <a:off x="193675" y="1135063"/>
            <a:ext cx="5464175" cy="5387975"/>
          </a:xfrm>
        </p:spPr>
        <p:txBody>
          <a:bodyPr>
            <a:spAutoFit/>
          </a:bodyPr>
          <a:lstStyle/>
          <a:p>
            <a:pPr marL="0" indent="0" eaLnBrk="1" hangingPunct="1">
              <a:lnSpc>
                <a:spcPts val="2600"/>
              </a:lnSpc>
              <a:spcAft>
                <a:spcPts val="600"/>
              </a:spcAft>
              <a:buFont typeface="Arial" pitchFamily="34" charset="0"/>
              <a:buNone/>
            </a:pPr>
            <a:r>
              <a:rPr lang="en-US" sz="2600" smtClean="0"/>
              <a:t>B. F. Skinner saw potential for exploring and using Edward Thorndike’s principles much more broadly. He wondered: </a:t>
            </a:r>
          </a:p>
          <a:p>
            <a:pPr lvl="1" eaLnBrk="1" hangingPunct="1">
              <a:lnSpc>
                <a:spcPts val="2600"/>
              </a:lnSpc>
              <a:spcAft>
                <a:spcPts val="600"/>
              </a:spcAft>
              <a:buFont typeface="Wingdings" pitchFamily="2" charset="2"/>
              <a:buChar char="§"/>
            </a:pPr>
            <a:r>
              <a:rPr lang="en-US" sz="2600" smtClean="0"/>
              <a:t>how can we more carefully measure the effect of consequences on chosen behavior?</a:t>
            </a:r>
          </a:p>
          <a:p>
            <a:pPr lvl="1" eaLnBrk="1" hangingPunct="1">
              <a:lnSpc>
                <a:spcPts val="2600"/>
              </a:lnSpc>
              <a:spcAft>
                <a:spcPts val="600"/>
              </a:spcAft>
              <a:buFont typeface="Wingdings" pitchFamily="2" charset="2"/>
              <a:buChar char="§"/>
            </a:pPr>
            <a:r>
              <a:rPr lang="en-US" sz="2600" smtClean="0"/>
              <a:t>what else can creatures be taught to do by controlling consequences? </a:t>
            </a:r>
          </a:p>
          <a:p>
            <a:pPr lvl="1" eaLnBrk="1" hangingPunct="1">
              <a:lnSpc>
                <a:spcPts val="2600"/>
              </a:lnSpc>
              <a:spcAft>
                <a:spcPts val="600"/>
              </a:spcAft>
              <a:buFont typeface="Wingdings" pitchFamily="2" charset="2"/>
              <a:buChar char="§"/>
            </a:pPr>
            <a:r>
              <a:rPr lang="en-US" sz="2600" smtClean="0"/>
              <a:t>what happens when we change the timing of reinforcement?</a:t>
            </a:r>
          </a:p>
          <a:p>
            <a:pPr marL="0" indent="0" eaLnBrk="1" hangingPunct="1">
              <a:lnSpc>
                <a:spcPts val="2600"/>
              </a:lnSpc>
              <a:spcAft>
                <a:spcPts val="600"/>
              </a:spcAft>
              <a:buFont typeface="Wingdings" pitchFamily="2" charset="2"/>
              <a:buChar char="§"/>
            </a:pPr>
            <a:endParaRPr lang="en-US" sz="2600" smtClean="0"/>
          </a:p>
        </p:txBody>
      </p:sp>
      <p:pic>
        <p:nvPicPr>
          <p:cNvPr id="4" name="Picture 11" descr="MyersPsy8e_12UN22"/>
          <p:cNvPicPr>
            <a:picLocks noChangeAspect="1" noChangeArrowheads="1"/>
          </p:cNvPicPr>
          <p:nvPr/>
        </p:nvPicPr>
        <p:blipFill>
          <a:blip r:embed="rId3" cstate="print"/>
          <a:srcRect l="22034" r="16949"/>
          <a:stretch>
            <a:fillRect/>
          </a:stretch>
        </p:blipFill>
        <p:spPr bwMode="auto">
          <a:xfrm>
            <a:off x="5810250" y="1420813"/>
            <a:ext cx="2743200" cy="2951162"/>
          </a:xfrm>
          <a:prstGeom prst="rect">
            <a:avLst/>
          </a:prstGeom>
          <a:noFill/>
          <a:ln w="9525">
            <a:noFill/>
            <a:miter lim="800000"/>
            <a:headEnd/>
            <a:tailEnd/>
          </a:ln>
          <a:effectLst>
            <a:outerShdw dist="139700" dir="2700000" algn="tl" rotWithShape="0">
              <a:srgbClr val="333333">
                <a:alpha val="64998"/>
              </a:srgbClr>
            </a:outerShdw>
          </a:effectLst>
        </p:spPr>
      </p:pic>
      <p:sp>
        <p:nvSpPr>
          <p:cNvPr id="71685" name="TextBox 5"/>
          <p:cNvSpPr txBox="1">
            <a:spLocks noChangeArrowheads="1"/>
          </p:cNvSpPr>
          <p:nvPr/>
        </p:nvSpPr>
        <p:spPr bwMode="auto">
          <a:xfrm>
            <a:off x="5962650" y="4483100"/>
            <a:ext cx="2590800" cy="1501775"/>
          </a:xfrm>
          <a:prstGeom prst="rect">
            <a:avLst/>
          </a:prstGeom>
          <a:noFill/>
          <a:ln w="9525">
            <a:noFill/>
            <a:miter lim="800000"/>
            <a:headEnd/>
            <a:tailEnd/>
          </a:ln>
        </p:spPr>
        <p:txBody>
          <a:bodyPr>
            <a:spAutoFit/>
          </a:bodyPr>
          <a:lstStyle/>
          <a:p>
            <a:pPr>
              <a:lnSpc>
                <a:spcPts val="2200"/>
              </a:lnSpc>
            </a:pPr>
            <a:r>
              <a:rPr lang="en-US" sz="2400" b="1">
                <a:latin typeface="Calibri" pitchFamily="34" charset="0"/>
              </a:rPr>
              <a:t>B.F. Skinner trained pigeons to play ping pong, and guide a video game missile.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58775" y="0"/>
            <a:ext cx="8380413" cy="1143000"/>
          </a:xfrm>
        </p:spPr>
        <p:txBody>
          <a:bodyPr/>
          <a:lstStyle/>
          <a:p>
            <a:pPr eaLnBrk="1" hangingPunct="1"/>
            <a:r>
              <a:rPr lang="en-US" b="1" smtClean="0">
                <a:solidFill>
                  <a:srgbClr val="444EA2"/>
                </a:solidFill>
              </a:rPr>
              <a:t>B.F. Skinner: The Operant Chamber</a:t>
            </a:r>
          </a:p>
        </p:txBody>
      </p:sp>
      <p:sp>
        <p:nvSpPr>
          <p:cNvPr id="3" name="Content Placeholder 2"/>
          <p:cNvSpPr>
            <a:spLocks noGrp="1"/>
          </p:cNvSpPr>
          <p:nvPr>
            <p:ph idx="1"/>
          </p:nvPr>
        </p:nvSpPr>
        <p:spPr>
          <a:xfrm>
            <a:off x="312738" y="1017588"/>
            <a:ext cx="8705850" cy="2406650"/>
          </a:xfrm>
        </p:spPr>
        <p:txBody>
          <a:bodyPr>
            <a:spAutoFit/>
          </a:bodyPr>
          <a:lstStyle/>
          <a:p>
            <a:pPr eaLnBrk="1" hangingPunct="1">
              <a:lnSpc>
                <a:spcPts val="2600"/>
              </a:lnSpc>
              <a:spcAft>
                <a:spcPts val="600"/>
              </a:spcAft>
              <a:buFont typeface="Wingdings" pitchFamily="2" charset="2"/>
              <a:buChar char="§"/>
            </a:pPr>
            <a:r>
              <a:rPr lang="en-US" sz="2600" dirty="0" smtClean="0"/>
              <a:t>B. F. Skinner, like Ivan Pavlov, pioneered more controlled methods of studying conditioning.</a:t>
            </a:r>
          </a:p>
          <a:p>
            <a:pPr eaLnBrk="1" hangingPunct="1">
              <a:lnSpc>
                <a:spcPts val="2600"/>
              </a:lnSpc>
              <a:spcAft>
                <a:spcPts val="600"/>
              </a:spcAft>
              <a:buFont typeface="Wingdings" pitchFamily="2" charset="2"/>
              <a:buChar char="§"/>
            </a:pPr>
            <a:r>
              <a:rPr lang="en-US" sz="2600" dirty="0" smtClean="0"/>
              <a:t>The operant chamber, often called “the Skinner box,” allowed detailed tracking of rates of behavior change in response to different rates of </a:t>
            </a:r>
            <a:r>
              <a:rPr lang="en-US" sz="2600" b="1" dirty="0" smtClean="0">
                <a:solidFill>
                  <a:srgbClr val="FF0000"/>
                </a:solidFill>
              </a:rPr>
              <a:t>reinforcement</a:t>
            </a:r>
            <a:r>
              <a:rPr lang="en-US" sz="2600" dirty="0" smtClean="0"/>
              <a:t>.</a:t>
            </a:r>
          </a:p>
          <a:p>
            <a:pPr eaLnBrk="1" hangingPunct="1">
              <a:lnSpc>
                <a:spcPts val="2600"/>
              </a:lnSpc>
              <a:spcAft>
                <a:spcPts val="600"/>
              </a:spcAft>
              <a:buFont typeface="Wingdings" pitchFamily="2" charset="2"/>
              <a:buChar char="§"/>
            </a:pPr>
            <a:endParaRPr lang="en-US" sz="2600" dirty="0" smtClean="0"/>
          </a:p>
        </p:txBody>
      </p:sp>
      <p:grpSp>
        <p:nvGrpSpPr>
          <p:cNvPr id="2" name="Group 3"/>
          <p:cNvGrpSpPr>
            <a:grpSpLocks/>
          </p:cNvGrpSpPr>
          <p:nvPr/>
        </p:nvGrpSpPr>
        <p:grpSpPr bwMode="auto">
          <a:xfrm>
            <a:off x="174625" y="2746375"/>
            <a:ext cx="8501063" cy="4054475"/>
            <a:chOff x="175260" y="2747010"/>
            <a:chExt cx="8499792" cy="4054614"/>
          </a:xfrm>
        </p:grpSpPr>
        <p:pic>
          <p:nvPicPr>
            <p:cNvPr id="73733" name="Picture 2"/>
            <p:cNvPicPr>
              <a:picLocks noChangeAspect="1" noChangeArrowheads="1"/>
            </p:cNvPicPr>
            <p:nvPr/>
          </p:nvPicPr>
          <p:blipFill>
            <a:blip r:embed="rId3" cstate="print"/>
            <a:srcRect l="2997"/>
            <a:stretch>
              <a:fillRect/>
            </a:stretch>
          </p:blipFill>
          <p:spPr bwMode="auto">
            <a:xfrm>
              <a:off x="2486818" y="3178615"/>
              <a:ext cx="5376863" cy="3517460"/>
            </a:xfrm>
            <a:prstGeom prst="rect">
              <a:avLst/>
            </a:prstGeom>
            <a:noFill/>
            <a:ln w="9525">
              <a:noFill/>
              <a:miter lim="800000"/>
              <a:headEnd/>
              <a:tailEnd/>
            </a:ln>
          </p:spPr>
        </p:pic>
        <p:sp>
          <p:nvSpPr>
            <p:cNvPr id="6" name="Rounded Rectangle 5"/>
            <p:cNvSpPr/>
            <p:nvPr/>
          </p:nvSpPr>
          <p:spPr>
            <a:xfrm>
              <a:off x="6663990" y="2747010"/>
              <a:ext cx="2011062" cy="623909"/>
            </a:xfrm>
            <a:prstGeom prst="roundRect">
              <a:avLst/>
            </a:prstGeom>
            <a:solidFill>
              <a:srgbClr val="A0366C"/>
            </a:solidFill>
            <a:ln w="76200">
              <a:solidFill>
                <a:schemeClr val="bg1"/>
              </a:solidFill>
            </a:ln>
            <a:effectLst/>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lnSpc>
                  <a:spcPts val="1800"/>
                </a:lnSpc>
                <a:buClr>
                  <a:srgbClr val="C00000"/>
                </a:buClr>
                <a:buSzPct val="80000"/>
              </a:pPr>
              <a:r>
                <a:rPr lang="en-US" sz="2000" b="1">
                  <a:solidFill>
                    <a:srgbClr val="F8F6E3"/>
                  </a:solidFill>
                  <a:cs typeface="Arial" pitchFamily="34" charset="0"/>
                </a:rPr>
                <a:t>Recording device</a:t>
              </a:r>
            </a:p>
          </p:txBody>
        </p:sp>
        <p:sp>
          <p:nvSpPr>
            <p:cNvPr id="7" name="Rounded Rectangle 6"/>
            <p:cNvSpPr/>
            <p:nvPr/>
          </p:nvSpPr>
          <p:spPr>
            <a:xfrm>
              <a:off x="948257" y="3863061"/>
              <a:ext cx="1934873" cy="1646293"/>
            </a:xfrm>
            <a:prstGeom prst="roundRect">
              <a:avLst/>
            </a:prstGeom>
            <a:solidFill>
              <a:srgbClr val="A0366C"/>
            </a:solidFill>
            <a:ln w="76200">
              <a:solidFill>
                <a:schemeClr val="bg1"/>
              </a:solidFill>
            </a:ln>
            <a:effectLst/>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lnSpc>
                  <a:spcPts val="1800"/>
                </a:lnSpc>
                <a:buClr>
                  <a:srgbClr val="C00000"/>
                </a:buClr>
                <a:buSzPct val="80000"/>
              </a:pPr>
              <a:r>
                <a:rPr lang="en-US" sz="2000" b="1">
                  <a:solidFill>
                    <a:srgbClr val="F8F6E3"/>
                  </a:solidFill>
                  <a:cs typeface="Arial" pitchFamily="34" charset="0"/>
                </a:rPr>
                <a:t>Bar or lever that an animal presses, randomly at first, later for reward</a:t>
              </a:r>
            </a:p>
          </p:txBody>
        </p:sp>
        <p:sp>
          <p:nvSpPr>
            <p:cNvPr id="8" name="Rounded Rectangle 7"/>
            <p:cNvSpPr/>
            <p:nvPr/>
          </p:nvSpPr>
          <p:spPr>
            <a:xfrm>
              <a:off x="175260" y="6177716"/>
              <a:ext cx="2839613" cy="623908"/>
            </a:xfrm>
            <a:prstGeom prst="roundRect">
              <a:avLst/>
            </a:prstGeom>
            <a:solidFill>
              <a:srgbClr val="A0366C"/>
            </a:solidFill>
            <a:ln w="76200">
              <a:solidFill>
                <a:schemeClr val="bg1"/>
              </a:solidFill>
            </a:ln>
            <a:effectLst/>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lnSpc>
                  <a:spcPts val="1800"/>
                </a:lnSpc>
                <a:buClr>
                  <a:srgbClr val="C00000"/>
                </a:buClr>
                <a:buSzPct val="80000"/>
              </a:pPr>
              <a:r>
                <a:rPr lang="en-US" sz="2000" b="1">
                  <a:solidFill>
                    <a:srgbClr val="F8F6E3"/>
                  </a:solidFill>
                  <a:cs typeface="Arial" pitchFamily="34" charset="0"/>
                </a:rPr>
                <a:t>Food/water dispenser to provide the reward</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D8C44891-7C47-476F-A10E-4365448655B4}" type="slidenum">
              <a:rPr lang="en-US" smtClean="0"/>
              <a:pPr/>
              <a:t>4</a:t>
            </a:fld>
            <a:endParaRPr lang="en-US" smtClean="0"/>
          </a:p>
        </p:txBody>
      </p:sp>
      <p:sp>
        <p:nvSpPr>
          <p:cNvPr id="10243" name="Rectangle 2"/>
          <p:cNvSpPr>
            <a:spLocks noGrp="1" noChangeArrowheads="1"/>
          </p:cNvSpPr>
          <p:nvPr>
            <p:ph type="title"/>
          </p:nvPr>
        </p:nvSpPr>
        <p:spPr>
          <a:xfrm>
            <a:off x="685800" y="257175"/>
            <a:ext cx="7772400" cy="1343025"/>
          </a:xfrm>
        </p:spPr>
        <p:txBody>
          <a:bodyPr/>
          <a:lstStyle/>
          <a:p>
            <a:pPr eaLnBrk="1" hangingPunct="1"/>
            <a:r>
              <a:rPr lang="en-US" sz="3600" smtClean="0">
                <a:latin typeface="Palatino Linotype" pitchFamily="18" charset="0"/>
              </a:rPr>
              <a:t>Associative Learning II</a:t>
            </a:r>
          </a:p>
        </p:txBody>
      </p:sp>
      <p:sp>
        <p:nvSpPr>
          <p:cNvPr id="10244" name="Text Box 4"/>
          <p:cNvSpPr txBox="1">
            <a:spLocks noChangeArrowheads="1"/>
          </p:cNvSpPr>
          <p:nvPr/>
        </p:nvSpPr>
        <p:spPr bwMode="auto">
          <a:xfrm>
            <a:off x="1943100" y="1614488"/>
            <a:ext cx="5238750" cy="946150"/>
          </a:xfrm>
          <a:prstGeom prst="rect">
            <a:avLst/>
          </a:prstGeom>
          <a:noFill/>
          <a:ln w="9525">
            <a:noFill/>
            <a:miter lim="800000"/>
            <a:headEnd/>
            <a:tailEnd/>
          </a:ln>
        </p:spPr>
        <p:txBody>
          <a:bodyPr wrap="none">
            <a:spAutoFit/>
          </a:bodyPr>
          <a:lstStyle/>
          <a:p>
            <a:r>
              <a:rPr lang="en-US" sz="2800">
                <a:latin typeface="Palatino Linotype" pitchFamily="18" charset="0"/>
              </a:rPr>
              <a:t>Learning to associate a response</a:t>
            </a:r>
          </a:p>
          <a:p>
            <a:r>
              <a:rPr lang="en-US" sz="2800">
                <a:latin typeface="Palatino Linotype" pitchFamily="18" charset="0"/>
              </a:rPr>
              <a:t>with a consequence.</a:t>
            </a:r>
          </a:p>
        </p:txBody>
      </p:sp>
      <p:pic>
        <p:nvPicPr>
          <p:cNvPr id="10245" name="Picture 9" descr="12673_MyersPsy8e_fig"/>
          <p:cNvPicPr>
            <a:picLocks noChangeAspect="1" noChangeArrowheads="1"/>
          </p:cNvPicPr>
          <p:nvPr/>
        </p:nvPicPr>
        <p:blipFill>
          <a:blip r:embed="rId2" cstate="print"/>
          <a:srcRect/>
          <a:stretch>
            <a:fillRect/>
          </a:stretch>
        </p:blipFill>
        <p:spPr bwMode="auto">
          <a:xfrm>
            <a:off x="195263" y="3124200"/>
            <a:ext cx="8720137" cy="2532063"/>
          </a:xfrm>
          <a:prstGeom prst="rect">
            <a:avLst/>
          </a:prstGeom>
          <a:noFill/>
          <a:ln w="9525">
            <a:noFill/>
            <a:miter lim="800000"/>
            <a:headEnd/>
            <a:tailEnd/>
          </a:ln>
        </p:spPr>
      </p:pic>
    </p:spTree>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A1FF1678-EBD8-4735-92DE-E861EBBAAC8E}" type="slidenum">
              <a:rPr lang="en-US" smtClean="0"/>
              <a:pPr/>
              <a:t>40</a:t>
            </a:fld>
            <a:endParaRPr lang="en-US" smtClean="0"/>
          </a:p>
        </p:txBody>
      </p:sp>
      <p:sp>
        <p:nvSpPr>
          <p:cNvPr id="34819" name="Rectangle 2"/>
          <p:cNvSpPr>
            <a:spLocks noGrp="1" noChangeArrowheads="1"/>
          </p:cNvSpPr>
          <p:nvPr>
            <p:ph type="title"/>
          </p:nvPr>
        </p:nvSpPr>
        <p:spPr>
          <a:xfrm>
            <a:off x="685800" y="257175"/>
            <a:ext cx="7772400" cy="1143000"/>
          </a:xfrm>
        </p:spPr>
        <p:txBody>
          <a:bodyPr/>
          <a:lstStyle/>
          <a:p>
            <a:pPr eaLnBrk="1" hangingPunct="1"/>
            <a:r>
              <a:rPr lang="en-US" altLang="en-US" sz="4000" smtClean="0">
                <a:solidFill>
                  <a:schemeClr val="tx1"/>
                </a:solidFill>
                <a:latin typeface="Palatino Linotype" pitchFamily="18" charset="0"/>
              </a:rPr>
              <a:t>Shaping</a:t>
            </a:r>
            <a:endParaRPr lang="en-US" sz="4000" smtClean="0">
              <a:solidFill>
                <a:schemeClr val="tx1"/>
              </a:solidFill>
              <a:latin typeface="Palatino Linotype" pitchFamily="18" charset="0"/>
            </a:endParaRPr>
          </a:p>
        </p:txBody>
      </p:sp>
      <p:sp>
        <p:nvSpPr>
          <p:cNvPr id="34820" name="Rectangle 3"/>
          <p:cNvSpPr>
            <a:spLocks noGrp="1" noChangeArrowheads="1"/>
          </p:cNvSpPr>
          <p:nvPr>
            <p:ph type="body" idx="1"/>
          </p:nvPr>
        </p:nvSpPr>
        <p:spPr>
          <a:xfrm>
            <a:off x="609600" y="1371600"/>
            <a:ext cx="7867650" cy="1828800"/>
          </a:xfrm>
        </p:spPr>
        <p:txBody>
          <a:bodyPr/>
          <a:lstStyle/>
          <a:p>
            <a:pPr marL="0" indent="0" algn="ctr" eaLnBrk="1" hangingPunct="1">
              <a:buFont typeface="Wingdings" pitchFamily="2" charset="2"/>
              <a:buNone/>
            </a:pPr>
            <a:r>
              <a:rPr lang="en-US" altLang="en-US" sz="2800" dirty="0" smtClean="0">
                <a:latin typeface="Palatino Linotype" pitchFamily="18" charset="0"/>
              </a:rPr>
              <a:t>Shaping is the operant conditioning procedure in which </a:t>
            </a:r>
            <a:r>
              <a:rPr lang="en-US" altLang="en-US" sz="2800" dirty="0" err="1" smtClean="0">
                <a:latin typeface="Palatino Linotype" pitchFamily="18" charset="0"/>
              </a:rPr>
              <a:t>reinforcers</a:t>
            </a:r>
            <a:r>
              <a:rPr lang="en-US" altLang="en-US" sz="2800" dirty="0" smtClean="0">
                <a:latin typeface="Palatino Linotype" pitchFamily="18" charset="0"/>
              </a:rPr>
              <a:t> guide behavior towards the desired target behavior through successive approximations.</a:t>
            </a:r>
            <a:endParaRPr lang="en-US" sz="2800" dirty="0" smtClean="0">
              <a:latin typeface="Palatino Linotype" pitchFamily="18" charset="0"/>
            </a:endParaRPr>
          </a:p>
        </p:txBody>
      </p:sp>
      <p:pic>
        <p:nvPicPr>
          <p:cNvPr id="34821" name="Picture 4" descr="12673_MyersPsy8e_8UN11"/>
          <p:cNvPicPr>
            <a:picLocks noChangeAspect="1" noChangeArrowheads="1"/>
          </p:cNvPicPr>
          <p:nvPr/>
        </p:nvPicPr>
        <p:blipFill>
          <a:blip r:embed="rId3" cstate="print"/>
          <a:srcRect/>
          <a:stretch>
            <a:fillRect/>
          </a:stretch>
        </p:blipFill>
        <p:spPr bwMode="auto">
          <a:xfrm>
            <a:off x="1295400" y="3429000"/>
            <a:ext cx="1685925" cy="2514600"/>
          </a:xfrm>
          <a:prstGeom prst="rect">
            <a:avLst/>
          </a:prstGeom>
          <a:noFill/>
          <a:ln w="9525">
            <a:noFill/>
            <a:miter lim="800000"/>
            <a:headEnd/>
            <a:tailEnd/>
          </a:ln>
        </p:spPr>
      </p:pic>
      <p:pic>
        <p:nvPicPr>
          <p:cNvPr id="34822" name="Picture 5" descr="12673_MyersPsy8e_8UN12"/>
          <p:cNvPicPr>
            <a:picLocks noChangeAspect="1" noChangeArrowheads="1"/>
          </p:cNvPicPr>
          <p:nvPr/>
        </p:nvPicPr>
        <p:blipFill>
          <a:blip r:embed="rId4" cstate="print"/>
          <a:srcRect/>
          <a:stretch>
            <a:fillRect/>
          </a:stretch>
        </p:blipFill>
        <p:spPr bwMode="auto">
          <a:xfrm>
            <a:off x="4114800" y="3429000"/>
            <a:ext cx="3775075" cy="2516188"/>
          </a:xfrm>
          <a:prstGeom prst="rect">
            <a:avLst/>
          </a:prstGeom>
          <a:noFill/>
          <a:ln w="9525">
            <a:noFill/>
            <a:miter lim="800000"/>
            <a:headEnd/>
            <a:tailEnd/>
          </a:ln>
        </p:spPr>
      </p:pic>
      <p:sp>
        <p:nvSpPr>
          <p:cNvPr id="34823" name="Text Box 6"/>
          <p:cNvSpPr txBox="1">
            <a:spLocks noChangeArrowheads="1"/>
          </p:cNvSpPr>
          <p:nvPr/>
        </p:nvSpPr>
        <p:spPr bwMode="auto">
          <a:xfrm>
            <a:off x="955675" y="5943600"/>
            <a:ext cx="7183438" cy="701675"/>
          </a:xfrm>
          <a:prstGeom prst="rect">
            <a:avLst/>
          </a:prstGeom>
          <a:noFill/>
          <a:ln w="9525">
            <a:noFill/>
            <a:miter lim="800000"/>
            <a:headEnd/>
            <a:tailEnd/>
          </a:ln>
        </p:spPr>
        <p:txBody>
          <a:bodyPr wrap="none">
            <a:spAutoFit/>
          </a:bodyPr>
          <a:lstStyle/>
          <a:p>
            <a:r>
              <a:rPr lang="en-US" sz="2000">
                <a:latin typeface="Palatino Linotype" pitchFamily="18" charset="0"/>
              </a:rPr>
              <a:t>A rat shaped to sniff mines. A manatee shaped to discriminate</a:t>
            </a:r>
          </a:p>
          <a:p>
            <a:r>
              <a:rPr lang="en-US" sz="2000">
                <a:latin typeface="Palatino Linotype" pitchFamily="18" charset="0"/>
              </a:rPr>
              <a:t>objects of different shapes, colors and sizes.</a:t>
            </a:r>
          </a:p>
        </p:txBody>
      </p:sp>
    </p:spTree>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741863" y="1320800"/>
            <a:ext cx="4029075" cy="4743450"/>
          </a:xfrm>
          <a:prstGeom prst="rect">
            <a:avLst/>
          </a:prstGeom>
          <a:noFill/>
          <a:ln w="9525">
            <a:noFill/>
            <a:miter lim="800000"/>
            <a:headEnd/>
            <a:tailEnd/>
          </a:ln>
          <a:effectLst>
            <a:outerShdw dist="139700" dir="2700000" algn="tl" rotWithShape="0">
              <a:srgbClr val="333333">
                <a:alpha val="64998"/>
              </a:srgbClr>
            </a:outerShdw>
          </a:effectLst>
        </p:spPr>
      </p:pic>
      <p:sp>
        <p:nvSpPr>
          <p:cNvPr id="75779"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smtClean="0">
                <a:solidFill>
                  <a:srgbClr val="F8F6E3"/>
                </a:solidFill>
              </a:rPr>
              <a:t>Reinforcement</a:t>
            </a:r>
          </a:p>
        </p:txBody>
      </p:sp>
      <p:sp>
        <p:nvSpPr>
          <p:cNvPr id="3" name="Content Placeholder 2"/>
          <p:cNvSpPr>
            <a:spLocks noGrp="1"/>
          </p:cNvSpPr>
          <p:nvPr>
            <p:ph idx="1"/>
          </p:nvPr>
        </p:nvSpPr>
        <p:spPr>
          <a:xfrm>
            <a:off x="320675" y="1425575"/>
            <a:ext cx="4068763" cy="4525963"/>
          </a:xfrm>
        </p:spPr>
        <p:txBody>
          <a:bodyPr/>
          <a:lstStyle/>
          <a:p>
            <a:pPr eaLnBrk="1" hangingPunct="1">
              <a:lnSpc>
                <a:spcPts val="2600"/>
              </a:lnSpc>
              <a:buFont typeface="Wingdings" pitchFamily="2" charset="2"/>
              <a:buChar char="§"/>
            </a:pPr>
            <a:r>
              <a:rPr lang="en-US" sz="2800" b="1" smtClean="0"/>
              <a:t>Reinforcement</a:t>
            </a:r>
            <a:r>
              <a:rPr lang="en-US" sz="2800" smtClean="0"/>
              <a:t> </a:t>
            </a:r>
            <a:r>
              <a:rPr lang="en-US" sz="2800" i="1" smtClean="0"/>
              <a:t>refers to any feedback from the environment that makes a behavior more likely to recur.</a:t>
            </a:r>
          </a:p>
          <a:p>
            <a:pPr lvl="1" eaLnBrk="1" hangingPunct="1">
              <a:lnSpc>
                <a:spcPts val="2600"/>
              </a:lnSpc>
              <a:buFont typeface="Wingdings" pitchFamily="2" charset="2"/>
              <a:buChar char="§"/>
            </a:pPr>
            <a:r>
              <a:rPr lang="en-US" smtClean="0"/>
              <a:t>Positive (adding) reinforcement: </a:t>
            </a:r>
            <a:r>
              <a:rPr lang="en-US" b="1" smtClean="0"/>
              <a:t>adding</a:t>
            </a:r>
            <a:r>
              <a:rPr lang="en-US" smtClean="0"/>
              <a:t> something desirable (e.g., warmth)</a:t>
            </a:r>
          </a:p>
          <a:p>
            <a:pPr lvl="1" eaLnBrk="1" hangingPunct="1">
              <a:lnSpc>
                <a:spcPts val="2600"/>
              </a:lnSpc>
              <a:buFont typeface="Wingdings" pitchFamily="2" charset="2"/>
              <a:buChar char="§"/>
            </a:pPr>
            <a:r>
              <a:rPr lang="en-US" smtClean="0"/>
              <a:t>Negative (taking away) reinforcement: </a:t>
            </a:r>
            <a:r>
              <a:rPr lang="en-US" b="1" smtClean="0"/>
              <a:t>ending</a:t>
            </a:r>
            <a:r>
              <a:rPr lang="en-US" smtClean="0"/>
              <a:t> something unpleasant (e.g., the cold)</a:t>
            </a:r>
          </a:p>
          <a:p>
            <a:pPr eaLnBrk="1" hangingPunct="1">
              <a:lnSpc>
                <a:spcPts val="2600"/>
              </a:lnSpc>
              <a:buFont typeface="Wingdings" pitchFamily="2" charset="2"/>
              <a:buChar char="§"/>
            </a:pPr>
            <a:endParaRPr lang="en-US" sz="2800" smtClean="0"/>
          </a:p>
          <a:p>
            <a:pPr eaLnBrk="1" hangingPunct="1">
              <a:lnSpc>
                <a:spcPts val="2600"/>
              </a:lnSpc>
              <a:buFont typeface="Wingdings" pitchFamily="2" charset="2"/>
              <a:buChar char="§"/>
            </a:pPr>
            <a:endParaRPr lang="en-US" sz="2800" smtClean="0"/>
          </a:p>
        </p:txBody>
      </p:sp>
      <p:sp>
        <p:nvSpPr>
          <p:cNvPr id="5" name="TextBox 4"/>
          <p:cNvSpPr txBox="1">
            <a:spLocks noChangeArrowheads="1"/>
          </p:cNvSpPr>
          <p:nvPr/>
        </p:nvSpPr>
        <p:spPr bwMode="auto">
          <a:xfrm>
            <a:off x="4857750" y="4346575"/>
            <a:ext cx="2438400" cy="938213"/>
          </a:xfrm>
          <a:prstGeom prst="rect">
            <a:avLst/>
          </a:prstGeom>
          <a:noFill/>
          <a:ln w="9525">
            <a:noFill/>
            <a:miter lim="800000"/>
            <a:headEnd/>
            <a:tailEnd/>
          </a:ln>
        </p:spPr>
        <p:txBody>
          <a:bodyPr>
            <a:spAutoFit/>
          </a:bodyPr>
          <a:lstStyle/>
          <a:p>
            <a:pPr>
              <a:lnSpc>
                <a:spcPts val="2200"/>
              </a:lnSpc>
            </a:pPr>
            <a:r>
              <a:rPr lang="en-US" sz="2400" b="1" i="1">
                <a:latin typeface="Calibri" pitchFamily="34" charset="0"/>
              </a:rPr>
              <a:t>For the meerkat, this warm light is desirable. </a:t>
            </a:r>
          </a:p>
        </p:txBody>
      </p:sp>
      <p:sp>
        <p:nvSpPr>
          <p:cNvPr id="6" name="TextBox 5"/>
          <p:cNvSpPr txBox="1">
            <a:spLocks noChangeArrowheads="1"/>
          </p:cNvSpPr>
          <p:nvPr/>
        </p:nvSpPr>
        <p:spPr bwMode="auto">
          <a:xfrm>
            <a:off x="5537200" y="1425575"/>
            <a:ext cx="3070225" cy="938213"/>
          </a:xfrm>
          <a:prstGeom prst="rect">
            <a:avLst/>
          </a:prstGeom>
          <a:noFill/>
          <a:ln w="9525">
            <a:noFill/>
            <a:miter lim="800000"/>
            <a:headEnd/>
            <a:tailEnd/>
          </a:ln>
        </p:spPr>
        <p:txBody>
          <a:bodyPr>
            <a:spAutoFit/>
          </a:bodyPr>
          <a:lstStyle/>
          <a:p>
            <a:pPr>
              <a:lnSpc>
                <a:spcPts val="2200"/>
              </a:lnSpc>
            </a:pPr>
            <a:r>
              <a:rPr lang="en-US" sz="2400" b="1" i="1">
                <a:latin typeface="Calibri" pitchFamily="34" charset="0"/>
              </a:rPr>
              <a:t>This meerkat has just completed a task out in the cold</a:t>
            </a:r>
          </a:p>
        </p:txBody>
      </p:sp>
      <p:sp>
        <p:nvSpPr>
          <p:cNvPr id="7" name="Rounded Rectangular Callout 6" descr="Word Up!"/>
          <p:cNvSpPr/>
          <p:nvPr/>
        </p:nvSpPr>
        <p:spPr>
          <a:xfrm>
            <a:off x="6096000" y="2298700"/>
            <a:ext cx="1460500" cy="508000"/>
          </a:xfrm>
          <a:prstGeom prst="wedgeRoundRectCallout">
            <a:avLst>
              <a:gd name="adj1" fmla="val 53950"/>
              <a:gd name="adj2" fmla="val 7765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Word up!</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B0CE2075-B2E2-4CC8-BE08-37E16D7DA3E6}" type="slidenum">
              <a:rPr lang="en-US" smtClean="0"/>
              <a:pPr/>
              <a:t>42</a:t>
            </a:fld>
            <a:endParaRPr lang="en-US" smtClean="0"/>
          </a:p>
        </p:txBody>
      </p:sp>
      <p:sp>
        <p:nvSpPr>
          <p:cNvPr id="35843" name="Rectangle 2"/>
          <p:cNvSpPr>
            <a:spLocks noGrp="1" noChangeArrowheads="1"/>
          </p:cNvSpPr>
          <p:nvPr>
            <p:ph type="title"/>
          </p:nvPr>
        </p:nvSpPr>
        <p:spPr>
          <a:xfrm>
            <a:off x="685800" y="0"/>
            <a:ext cx="7772400" cy="685800"/>
          </a:xfrm>
        </p:spPr>
        <p:txBody>
          <a:bodyPr/>
          <a:lstStyle/>
          <a:p>
            <a:pPr eaLnBrk="1" hangingPunct="1"/>
            <a:r>
              <a:rPr lang="en-US" altLang="en-US" sz="4000" dirty="0" smtClean="0">
                <a:solidFill>
                  <a:schemeClr val="tx1"/>
                </a:solidFill>
                <a:latin typeface="Palatino Linotype" pitchFamily="18" charset="0"/>
              </a:rPr>
              <a:t>Types of </a:t>
            </a:r>
            <a:r>
              <a:rPr lang="en-US" altLang="en-US" sz="4000" dirty="0" err="1" smtClean="0">
                <a:solidFill>
                  <a:schemeClr val="tx1"/>
                </a:solidFill>
                <a:latin typeface="Palatino Linotype" pitchFamily="18" charset="0"/>
              </a:rPr>
              <a:t>Reinforcers</a:t>
            </a:r>
            <a:endParaRPr lang="en-US" sz="4000" dirty="0" smtClean="0">
              <a:solidFill>
                <a:schemeClr val="tx1"/>
              </a:solidFill>
              <a:latin typeface="Palatino Linotype" pitchFamily="18" charset="0"/>
            </a:endParaRPr>
          </a:p>
        </p:txBody>
      </p:sp>
      <p:pic>
        <p:nvPicPr>
          <p:cNvPr id="35845" name="Picture 5" descr="Reinforcement"/>
          <p:cNvPicPr>
            <a:picLocks noChangeAspect="1" noChangeArrowheads="1"/>
          </p:cNvPicPr>
          <p:nvPr/>
        </p:nvPicPr>
        <p:blipFill>
          <a:blip r:embed="rId3" cstate="print"/>
          <a:srcRect/>
          <a:stretch>
            <a:fillRect/>
          </a:stretch>
        </p:blipFill>
        <p:spPr bwMode="auto">
          <a:xfrm>
            <a:off x="1063326" y="668800"/>
            <a:ext cx="6836074" cy="6189200"/>
          </a:xfrm>
          <a:prstGeom prst="rect">
            <a:avLst/>
          </a:prstGeom>
          <a:noFill/>
          <a:ln w="9525">
            <a:noFill/>
            <a:miter lim="800000"/>
            <a:headEnd/>
            <a:tailEnd/>
          </a:ln>
        </p:spPr>
      </p:pic>
    </p:spTree>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E:\Childcare BananaStock\CCA051.jpg"/>
          <p:cNvPicPr>
            <a:picLocks noChangeAspect="1" noChangeArrowheads="1"/>
          </p:cNvPicPr>
          <p:nvPr/>
        </p:nvPicPr>
        <p:blipFill>
          <a:blip r:embed="rId3" cstate="print"/>
          <a:srcRect l="30177" r="2107"/>
          <a:stretch>
            <a:fillRect/>
          </a:stretch>
        </p:blipFill>
        <p:spPr bwMode="auto">
          <a:xfrm>
            <a:off x="5692775" y="0"/>
            <a:ext cx="3451225" cy="6870700"/>
          </a:xfrm>
          <a:prstGeom prst="rect">
            <a:avLst/>
          </a:prstGeom>
          <a:noFill/>
          <a:ln w="9525">
            <a:noFill/>
            <a:miter lim="800000"/>
            <a:headEnd/>
            <a:tailEnd/>
          </a:ln>
        </p:spPr>
      </p:pic>
      <p:sp>
        <p:nvSpPr>
          <p:cNvPr id="77827" name="Title 1"/>
          <p:cNvSpPr>
            <a:spLocks noGrp="1"/>
          </p:cNvSpPr>
          <p:nvPr>
            <p:ph type="title"/>
          </p:nvPr>
        </p:nvSpPr>
        <p:spPr>
          <a:xfrm>
            <a:off x="222250" y="149225"/>
            <a:ext cx="5200650" cy="1371600"/>
          </a:xfrm>
        </p:spPr>
        <p:txBody>
          <a:bodyPr/>
          <a:lstStyle/>
          <a:p>
            <a:pPr algn="l" eaLnBrk="1" hangingPunct="1">
              <a:lnSpc>
                <a:spcPts val="4000"/>
              </a:lnSpc>
            </a:pPr>
            <a:r>
              <a:rPr lang="en-US" sz="4000" b="1" smtClean="0">
                <a:solidFill>
                  <a:srgbClr val="444EA2"/>
                </a:solidFill>
              </a:rPr>
              <a:t>A cycle of mutual reinforcement</a:t>
            </a:r>
          </a:p>
        </p:txBody>
      </p:sp>
      <p:sp>
        <p:nvSpPr>
          <p:cNvPr id="77828" name="Slide Number Placeholder 4"/>
          <p:cNvSpPr>
            <a:spLocks noGrp="1"/>
          </p:cNvSpPr>
          <p:nvPr>
            <p:ph type="sldNum" sz="quarter" idx="12"/>
          </p:nvPr>
        </p:nvSpPr>
        <p:spPr bwMode="auto">
          <a:noFill/>
          <a:ln>
            <a:miter lim="800000"/>
            <a:headEnd/>
            <a:tailEnd/>
          </a:ln>
        </p:spPr>
        <p:txBody>
          <a:bodyPr/>
          <a:lstStyle/>
          <a:p>
            <a:fld id="{6987F085-561A-49A0-B98F-A31D9BD2AC15}" type="slidenum">
              <a:rPr lang="en-US"/>
              <a:pPr/>
              <a:t>43</a:t>
            </a:fld>
            <a:endParaRPr lang="en-US"/>
          </a:p>
        </p:txBody>
      </p:sp>
      <p:sp>
        <p:nvSpPr>
          <p:cNvPr id="2" name="Rectangle 1"/>
          <p:cNvSpPr>
            <a:spLocks noChangeArrowheads="1"/>
          </p:cNvSpPr>
          <p:nvPr/>
        </p:nvSpPr>
        <p:spPr bwMode="auto">
          <a:xfrm>
            <a:off x="149225" y="1360488"/>
            <a:ext cx="5348288" cy="5510212"/>
          </a:xfrm>
          <a:prstGeom prst="rect">
            <a:avLst/>
          </a:prstGeom>
          <a:noFill/>
          <a:ln w="9525">
            <a:noFill/>
            <a:miter lim="800000"/>
            <a:headEnd/>
            <a:tailEnd/>
          </a:ln>
        </p:spPr>
        <p:txBody>
          <a:bodyPr anchor="ctr"/>
          <a:lstStyle/>
          <a:p>
            <a:pPr>
              <a:lnSpc>
                <a:spcPts val="2400"/>
              </a:lnSpc>
              <a:spcAft>
                <a:spcPts val="600"/>
              </a:spcAft>
            </a:pPr>
            <a:r>
              <a:rPr lang="en-US" sz="2600" dirty="0">
                <a:latin typeface="Calibri" pitchFamily="34" charset="0"/>
              </a:rPr>
              <a:t>Children who have a temper tantrum when they are frustrated may get </a:t>
            </a:r>
            <a:r>
              <a:rPr lang="en-US" sz="2600" i="1" u="sng" dirty="0">
                <a:latin typeface="Calibri" pitchFamily="34" charset="0"/>
              </a:rPr>
              <a:t>positively reinforced</a:t>
            </a:r>
            <a:r>
              <a:rPr lang="en-US" sz="2600" dirty="0">
                <a:latin typeface="Calibri" pitchFamily="34" charset="0"/>
              </a:rPr>
              <a:t> for this behavior when parents occasionally respond by giving in to a child’s demands. </a:t>
            </a:r>
          </a:p>
          <a:p>
            <a:pPr lvl="1">
              <a:lnSpc>
                <a:spcPts val="2400"/>
              </a:lnSpc>
              <a:spcAft>
                <a:spcPts val="600"/>
              </a:spcAft>
            </a:pPr>
            <a:r>
              <a:rPr lang="en-US" sz="2600" i="1" dirty="0">
                <a:latin typeface="Calibri" pitchFamily="34" charset="0"/>
              </a:rPr>
              <a:t>Result</a:t>
            </a:r>
            <a:r>
              <a:rPr lang="en-US" sz="2600" dirty="0">
                <a:latin typeface="Calibri" pitchFamily="34" charset="0"/>
              </a:rPr>
              <a:t>: stronger, more frequent tantrums</a:t>
            </a:r>
          </a:p>
          <a:p>
            <a:pPr>
              <a:lnSpc>
                <a:spcPts val="2400"/>
              </a:lnSpc>
              <a:spcAft>
                <a:spcPts val="600"/>
              </a:spcAft>
            </a:pPr>
            <a:r>
              <a:rPr lang="en-US" sz="2600" dirty="0">
                <a:latin typeface="Calibri" pitchFamily="34" charset="0"/>
              </a:rPr>
              <a:t>Parents who occasionally give in to tantrums may get </a:t>
            </a:r>
            <a:r>
              <a:rPr lang="en-US" sz="2600" i="1" u="sng" dirty="0">
                <a:latin typeface="Calibri" pitchFamily="34" charset="0"/>
              </a:rPr>
              <a:t>negatively reinforced</a:t>
            </a:r>
            <a:r>
              <a:rPr lang="en-US" sz="2600" dirty="0">
                <a:latin typeface="Calibri" pitchFamily="34" charset="0"/>
              </a:rPr>
              <a:t> when the child responds by ending the tantrum. </a:t>
            </a:r>
          </a:p>
          <a:p>
            <a:pPr lvl="1">
              <a:lnSpc>
                <a:spcPts val="2400"/>
              </a:lnSpc>
              <a:spcAft>
                <a:spcPts val="600"/>
              </a:spcAft>
            </a:pPr>
            <a:r>
              <a:rPr lang="en-US" sz="2600" i="1" dirty="0">
                <a:latin typeface="Calibri" pitchFamily="34" charset="0"/>
              </a:rPr>
              <a:t>Result</a:t>
            </a:r>
            <a:r>
              <a:rPr lang="en-US" sz="2600" dirty="0">
                <a:latin typeface="Calibri" pitchFamily="34" charset="0"/>
              </a:rPr>
              <a:t>: parents giving-in behavior is strengthened (giving in sooner and more often)</a:t>
            </a:r>
          </a:p>
          <a:p>
            <a:pPr>
              <a:lnSpc>
                <a:spcPts val="2400"/>
              </a:lnSpc>
              <a:spcAft>
                <a:spcPts val="600"/>
              </a:spcAft>
              <a:buFont typeface="Wingdings" pitchFamily="2" charset="2"/>
              <a:buChar char="§"/>
            </a:pPr>
            <a:endParaRPr lang="en-US" sz="2600" dirty="0">
              <a:latin typeface="Calibri"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0"/>
            <a:ext cx="5514975" cy="1143000"/>
          </a:xfrm>
          <a:solidFill>
            <a:srgbClr val="F36F21"/>
          </a:solidFill>
        </p:spPr>
        <p:txBody>
          <a:bodyPr lIns="274320"/>
          <a:lstStyle/>
          <a:p>
            <a:pPr algn="l" eaLnBrk="1" hangingPunct="1">
              <a:lnSpc>
                <a:spcPts val="4200"/>
              </a:lnSpc>
            </a:pPr>
            <a:r>
              <a:rPr lang="en-US" b="1" smtClean="0">
                <a:solidFill>
                  <a:srgbClr val="F8F6E3"/>
                </a:solidFill>
              </a:rPr>
              <a:t>Discrimination</a:t>
            </a:r>
          </a:p>
        </p:txBody>
      </p:sp>
      <p:sp>
        <p:nvSpPr>
          <p:cNvPr id="3" name="Content Placeholder 2"/>
          <p:cNvSpPr>
            <a:spLocks noGrp="1"/>
          </p:cNvSpPr>
          <p:nvPr>
            <p:ph idx="1"/>
          </p:nvPr>
        </p:nvSpPr>
        <p:spPr>
          <a:xfrm>
            <a:off x="206375" y="1600200"/>
            <a:ext cx="5486400" cy="4724400"/>
          </a:xfrm>
        </p:spPr>
        <p:txBody>
          <a:bodyPr anchor="ctr"/>
          <a:lstStyle/>
          <a:p>
            <a:pPr marL="457200" indent="-457200" eaLnBrk="1" hangingPunct="1">
              <a:lnSpc>
                <a:spcPts val="2400"/>
              </a:lnSpc>
              <a:spcAft>
                <a:spcPts val="600"/>
              </a:spcAft>
              <a:buFont typeface="Wingdings" pitchFamily="2" charset="2"/>
              <a:buChar char="§"/>
            </a:pPr>
            <a:r>
              <a:rPr lang="en-US" sz="2600" b="1" smtClean="0"/>
              <a:t>Discrimination</a:t>
            </a:r>
            <a:r>
              <a:rPr lang="en-US" sz="2600" smtClean="0"/>
              <a:t> refers to the ability to become more and more specific in what situations trigger a response.</a:t>
            </a:r>
          </a:p>
          <a:p>
            <a:pPr marL="457200" indent="-457200" eaLnBrk="1" hangingPunct="1">
              <a:lnSpc>
                <a:spcPts val="2400"/>
              </a:lnSpc>
              <a:spcAft>
                <a:spcPts val="600"/>
              </a:spcAft>
              <a:buFont typeface="Wingdings" pitchFamily="2" charset="2"/>
              <a:buChar char="§"/>
            </a:pPr>
            <a:r>
              <a:rPr lang="en-US" sz="2600" smtClean="0"/>
              <a:t>Shaping can increase discrimination, if reinforcement only comes for certain </a:t>
            </a:r>
            <a:r>
              <a:rPr lang="en-US" sz="2600" b="1" smtClean="0"/>
              <a:t>discriminative stimuli.</a:t>
            </a:r>
          </a:p>
          <a:p>
            <a:pPr marL="457200" indent="-457200" eaLnBrk="1" hangingPunct="1">
              <a:lnSpc>
                <a:spcPts val="2400"/>
              </a:lnSpc>
              <a:spcAft>
                <a:spcPts val="600"/>
              </a:spcAft>
              <a:buFont typeface="Wingdings" pitchFamily="2" charset="2"/>
              <a:buChar char="§"/>
            </a:pPr>
            <a:r>
              <a:rPr lang="en-US" sz="2600" smtClean="0"/>
              <a:t>For examples, dogs, rats, and even spiders can be trained to search for very specific smells, from drugs to explosives. </a:t>
            </a:r>
          </a:p>
          <a:p>
            <a:pPr marL="457200" indent="-457200" eaLnBrk="1" hangingPunct="1">
              <a:lnSpc>
                <a:spcPts val="2400"/>
              </a:lnSpc>
              <a:spcAft>
                <a:spcPts val="600"/>
              </a:spcAft>
              <a:buFont typeface="Wingdings" pitchFamily="2" charset="2"/>
              <a:buChar char="§"/>
            </a:pPr>
            <a:r>
              <a:rPr lang="en-US" sz="2600" smtClean="0"/>
              <a:t>Pigeons, seals, and manatees have been trained to respond to specific shapes, colors, and categories.</a:t>
            </a:r>
          </a:p>
        </p:txBody>
      </p:sp>
      <p:grpSp>
        <p:nvGrpSpPr>
          <p:cNvPr id="2" name="Group 3"/>
          <p:cNvGrpSpPr>
            <a:grpSpLocks/>
          </p:cNvGrpSpPr>
          <p:nvPr/>
        </p:nvGrpSpPr>
        <p:grpSpPr bwMode="auto">
          <a:xfrm>
            <a:off x="5514975" y="0"/>
            <a:ext cx="3629025" cy="4700588"/>
            <a:chOff x="5515171" y="0"/>
            <a:chExt cx="3628829" cy="4700070"/>
          </a:xfrm>
        </p:grpSpPr>
        <p:pic>
          <p:nvPicPr>
            <p:cNvPr id="79882" name="Picture 2"/>
            <p:cNvPicPr>
              <a:picLocks noChangeAspect="1" noChangeArrowheads="1"/>
            </p:cNvPicPr>
            <p:nvPr/>
          </p:nvPicPr>
          <p:blipFill>
            <a:blip r:embed="rId3" cstate="print"/>
            <a:srcRect l="4872"/>
            <a:stretch>
              <a:fillRect/>
            </a:stretch>
          </p:blipFill>
          <p:spPr bwMode="auto">
            <a:xfrm>
              <a:off x="5515171" y="0"/>
              <a:ext cx="3628829" cy="4700070"/>
            </a:xfrm>
            <a:prstGeom prst="rect">
              <a:avLst/>
            </a:prstGeom>
            <a:noFill/>
            <a:ln w="9525">
              <a:noFill/>
              <a:miter lim="800000"/>
              <a:headEnd/>
              <a:tailEnd/>
            </a:ln>
          </p:spPr>
        </p:pic>
        <p:sp>
          <p:nvSpPr>
            <p:cNvPr id="79883" name="TextBox 5"/>
            <p:cNvSpPr txBox="1">
              <a:spLocks noChangeArrowheads="1"/>
            </p:cNvSpPr>
            <p:nvPr/>
          </p:nvSpPr>
          <p:spPr bwMode="auto">
            <a:xfrm>
              <a:off x="5707380" y="4084320"/>
              <a:ext cx="2362200" cy="385170"/>
            </a:xfrm>
            <a:prstGeom prst="rect">
              <a:avLst/>
            </a:prstGeom>
            <a:noFill/>
            <a:ln w="9525">
              <a:noFill/>
              <a:miter lim="800000"/>
              <a:headEnd/>
              <a:tailEnd/>
            </a:ln>
          </p:spPr>
          <p:txBody>
            <a:bodyPr>
              <a:spAutoFit/>
            </a:bodyPr>
            <a:lstStyle/>
            <a:p>
              <a:pPr>
                <a:lnSpc>
                  <a:spcPts val="2200"/>
                </a:lnSpc>
              </a:pPr>
              <a:r>
                <a:rPr lang="en-US" sz="2400" b="1">
                  <a:solidFill>
                    <a:srgbClr val="F8F6E3"/>
                  </a:solidFill>
                  <a:latin typeface="Calibri" pitchFamily="34" charset="0"/>
                </a:rPr>
                <a:t>Bomb-finding rat</a:t>
              </a:r>
            </a:p>
          </p:txBody>
        </p:sp>
      </p:grpSp>
      <p:grpSp>
        <p:nvGrpSpPr>
          <p:cNvPr id="4" name="Group 7"/>
          <p:cNvGrpSpPr>
            <a:grpSpLocks/>
          </p:cNvGrpSpPr>
          <p:nvPr/>
        </p:nvGrpSpPr>
        <p:grpSpPr bwMode="auto">
          <a:xfrm>
            <a:off x="5514975" y="4654550"/>
            <a:ext cx="3629025" cy="2203450"/>
            <a:chOff x="5515171" y="4655088"/>
            <a:chExt cx="3628829" cy="2202912"/>
          </a:xfrm>
        </p:grpSpPr>
        <p:pic>
          <p:nvPicPr>
            <p:cNvPr id="79880" name="Picture 5" descr="12673_MyersPsy8e_8UN12"/>
            <p:cNvPicPr>
              <a:picLocks noChangeAspect="1" noChangeArrowheads="1"/>
            </p:cNvPicPr>
            <p:nvPr/>
          </p:nvPicPr>
          <p:blipFill>
            <a:blip r:embed="rId4" cstate="print"/>
            <a:srcRect l="15134" t="22707"/>
            <a:stretch>
              <a:fillRect/>
            </a:stretch>
          </p:blipFill>
          <p:spPr bwMode="auto">
            <a:xfrm>
              <a:off x="5515171" y="4655088"/>
              <a:ext cx="3628829" cy="2202912"/>
            </a:xfrm>
            <a:prstGeom prst="rect">
              <a:avLst/>
            </a:prstGeom>
            <a:noFill/>
            <a:ln w="9525">
              <a:noFill/>
              <a:miter lim="800000"/>
              <a:headEnd/>
              <a:tailEnd/>
            </a:ln>
          </p:spPr>
        </p:pic>
        <p:sp>
          <p:nvSpPr>
            <p:cNvPr id="79881" name="TextBox 6"/>
            <p:cNvSpPr txBox="1">
              <a:spLocks noChangeArrowheads="1"/>
            </p:cNvSpPr>
            <p:nvPr/>
          </p:nvSpPr>
          <p:spPr bwMode="auto">
            <a:xfrm>
              <a:off x="5707380" y="6031230"/>
              <a:ext cx="2362200" cy="667299"/>
            </a:xfrm>
            <a:prstGeom prst="rect">
              <a:avLst/>
            </a:prstGeom>
            <a:noFill/>
            <a:ln w="9525">
              <a:noFill/>
              <a:miter lim="800000"/>
              <a:headEnd/>
              <a:tailEnd/>
            </a:ln>
          </p:spPr>
          <p:txBody>
            <a:bodyPr>
              <a:spAutoFit/>
            </a:bodyPr>
            <a:lstStyle/>
            <a:p>
              <a:pPr>
                <a:lnSpc>
                  <a:spcPts val="2200"/>
                </a:lnSpc>
              </a:pPr>
              <a:r>
                <a:rPr lang="en-US" sz="2400" b="1">
                  <a:solidFill>
                    <a:srgbClr val="F8F6E3"/>
                  </a:solidFill>
                  <a:latin typeface="Calibri" pitchFamily="34" charset="0"/>
                </a:rPr>
                <a:t>Manatee that selects shapes</a:t>
              </a:r>
            </a:p>
          </p:txBody>
        </p:sp>
      </p:grpSp>
      <p:cxnSp>
        <p:nvCxnSpPr>
          <p:cNvPr id="10" name="Straight Connector 9"/>
          <p:cNvCxnSpPr/>
          <p:nvPr/>
        </p:nvCxnSpPr>
        <p:spPr>
          <a:xfrm>
            <a:off x="5514975" y="4654550"/>
            <a:ext cx="3629025" cy="0"/>
          </a:xfrm>
          <a:prstGeom prst="line">
            <a:avLst/>
          </a:prstGeom>
          <a:ln w="76200">
            <a:solidFill>
              <a:srgbClr val="F8F6E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514975" y="0"/>
            <a:ext cx="0" cy="6858000"/>
          </a:xfrm>
          <a:prstGeom prst="line">
            <a:avLst/>
          </a:prstGeom>
          <a:ln w="76200">
            <a:solidFill>
              <a:srgbClr val="F8F6E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5E56F8CD-1240-478C-8D02-E290D74E6FB7}" type="slidenum">
              <a:rPr lang="en-US" smtClean="0"/>
              <a:pPr/>
              <a:t>45</a:t>
            </a:fld>
            <a:endParaRPr lang="en-US" smtClean="0"/>
          </a:p>
        </p:txBody>
      </p:sp>
      <p:sp>
        <p:nvSpPr>
          <p:cNvPr id="36867" name="Rectangle 5"/>
          <p:cNvSpPr>
            <a:spLocks noGrp="1" noChangeArrowheads="1"/>
          </p:cNvSpPr>
          <p:nvPr>
            <p:ph type="body" idx="1"/>
          </p:nvPr>
        </p:nvSpPr>
        <p:spPr>
          <a:xfrm>
            <a:off x="685800" y="1595438"/>
            <a:ext cx="7772400" cy="3509962"/>
          </a:xfrm>
        </p:spPr>
        <p:txBody>
          <a:bodyPr/>
          <a:lstStyle/>
          <a:p>
            <a:pPr marL="609600" indent="-609600" eaLnBrk="1" hangingPunct="1">
              <a:buFont typeface="Wingdings" pitchFamily="2" charset="2"/>
              <a:buAutoNum type="arabicPeriod"/>
            </a:pPr>
            <a:r>
              <a:rPr lang="en-US" altLang="en-US" sz="2800" smtClean="0">
                <a:solidFill>
                  <a:srgbClr val="0000FF"/>
                </a:solidFill>
                <a:latin typeface="Palatino Linotype" pitchFamily="18" charset="0"/>
              </a:rPr>
              <a:t>Primary Reinforcer:</a:t>
            </a:r>
            <a:r>
              <a:rPr lang="en-US" altLang="en-US" sz="2800" smtClean="0">
                <a:solidFill>
                  <a:srgbClr val="6600CC"/>
                </a:solidFill>
                <a:latin typeface="Palatino Linotype" pitchFamily="18" charset="0"/>
              </a:rPr>
              <a:t> </a:t>
            </a:r>
            <a:r>
              <a:rPr lang="en-US" altLang="en-US" sz="2800" smtClean="0">
                <a:latin typeface="Palatino Linotype" pitchFamily="18" charset="0"/>
              </a:rPr>
              <a:t>An</a:t>
            </a:r>
            <a:r>
              <a:rPr lang="en-US" altLang="en-US" sz="2800" smtClean="0">
                <a:solidFill>
                  <a:srgbClr val="6600CC"/>
                </a:solidFill>
                <a:latin typeface="Palatino Linotype" pitchFamily="18" charset="0"/>
              </a:rPr>
              <a:t> </a:t>
            </a:r>
            <a:r>
              <a:rPr lang="en-US" altLang="en-US" sz="2800" smtClean="0">
                <a:latin typeface="Palatino Linotype" pitchFamily="18" charset="0"/>
              </a:rPr>
              <a:t>innately reinforcing stimulus like food or drink.</a:t>
            </a:r>
          </a:p>
          <a:p>
            <a:pPr marL="609600" indent="-609600" eaLnBrk="1" hangingPunct="1">
              <a:buFont typeface="Wingdings" pitchFamily="2" charset="2"/>
              <a:buAutoNum type="arabicPeriod"/>
            </a:pPr>
            <a:endParaRPr lang="en-US" altLang="en-US" sz="2800" smtClean="0">
              <a:latin typeface="Palatino Linotype" pitchFamily="18" charset="0"/>
            </a:endParaRPr>
          </a:p>
          <a:p>
            <a:pPr marL="609600" indent="-609600" eaLnBrk="1" hangingPunct="1">
              <a:buFont typeface="Wingdings" pitchFamily="2" charset="2"/>
              <a:buAutoNum type="arabicPeriod"/>
            </a:pPr>
            <a:r>
              <a:rPr lang="en-US" altLang="en-US" sz="2800" smtClean="0">
                <a:solidFill>
                  <a:srgbClr val="0000FF"/>
                </a:solidFill>
                <a:latin typeface="Palatino Linotype" pitchFamily="18" charset="0"/>
              </a:rPr>
              <a:t>Secondary Reinforcer:</a:t>
            </a:r>
            <a:r>
              <a:rPr lang="en-US" altLang="en-US" sz="2800" smtClean="0">
                <a:solidFill>
                  <a:srgbClr val="6600CC"/>
                </a:solidFill>
                <a:latin typeface="Palatino Linotype" pitchFamily="18" charset="0"/>
              </a:rPr>
              <a:t> </a:t>
            </a:r>
            <a:r>
              <a:rPr lang="en-US" altLang="en-US" sz="2800" smtClean="0">
                <a:latin typeface="Palatino Linotype" pitchFamily="18" charset="0"/>
              </a:rPr>
              <a:t>A learned reinforcer that gets its reinforcing power through association with the primary reinforcer.</a:t>
            </a:r>
            <a:endParaRPr lang="en-US" sz="2800" smtClean="0">
              <a:latin typeface="Palatino Linotype" pitchFamily="18" charset="0"/>
            </a:endParaRPr>
          </a:p>
        </p:txBody>
      </p:sp>
      <p:sp>
        <p:nvSpPr>
          <p:cNvPr id="36868" name="Rectangle 6"/>
          <p:cNvSpPr>
            <a:spLocks noGrp="1" noChangeArrowheads="1"/>
          </p:cNvSpPr>
          <p:nvPr>
            <p:ph type="title"/>
          </p:nvPr>
        </p:nvSpPr>
        <p:spPr>
          <a:xfrm>
            <a:off x="685800" y="276225"/>
            <a:ext cx="7772400" cy="1143000"/>
          </a:xfrm>
        </p:spPr>
        <p:txBody>
          <a:bodyPr/>
          <a:lstStyle/>
          <a:p>
            <a:pPr eaLnBrk="1" hangingPunct="1"/>
            <a:r>
              <a:rPr lang="en-US" sz="3600" smtClean="0">
                <a:latin typeface="Palatino Linotype" pitchFamily="18" charset="0"/>
              </a:rPr>
              <a:t>Primary &amp; Secondary Reinforcers</a:t>
            </a:r>
          </a:p>
        </p:txBody>
      </p:sp>
    </p:spTree>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93D3A85D-9FDA-472C-BDCB-52426225742D}" type="slidenum">
              <a:rPr lang="en-US" smtClean="0"/>
              <a:pPr/>
              <a:t>46</a:t>
            </a:fld>
            <a:endParaRPr lang="en-US" smtClean="0"/>
          </a:p>
        </p:txBody>
      </p:sp>
      <p:sp>
        <p:nvSpPr>
          <p:cNvPr id="37891" name="Rectangle 2"/>
          <p:cNvSpPr>
            <a:spLocks noGrp="1" noChangeArrowheads="1"/>
          </p:cNvSpPr>
          <p:nvPr>
            <p:ph type="body" idx="1"/>
          </p:nvPr>
        </p:nvSpPr>
        <p:spPr>
          <a:xfrm>
            <a:off x="685800" y="1595438"/>
            <a:ext cx="7772400" cy="2747962"/>
          </a:xfrm>
        </p:spPr>
        <p:txBody>
          <a:bodyPr/>
          <a:lstStyle/>
          <a:p>
            <a:pPr marL="609600" indent="-609600" eaLnBrk="1" hangingPunct="1">
              <a:lnSpc>
                <a:spcPct val="90000"/>
              </a:lnSpc>
              <a:buFont typeface="Wingdings" pitchFamily="2" charset="2"/>
              <a:buAutoNum type="arabicPeriod"/>
            </a:pPr>
            <a:r>
              <a:rPr lang="en-US" altLang="en-US" sz="2800" smtClean="0">
                <a:solidFill>
                  <a:srgbClr val="0000FF"/>
                </a:solidFill>
                <a:latin typeface="Palatino Linotype" pitchFamily="18" charset="0"/>
              </a:rPr>
              <a:t>Immediate Reinforcer:</a:t>
            </a:r>
            <a:r>
              <a:rPr lang="en-US" altLang="en-US" sz="2800" smtClean="0">
                <a:solidFill>
                  <a:srgbClr val="6600CC"/>
                </a:solidFill>
                <a:latin typeface="Palatino Linotype" pitchFamily="18" charset="0"/>
              </a:rPr>
              <a:t> </a:t>
            </a:r>
            <a:r>
              <a:rPr lang="en-US" altLang="en-US" sz="2800" smtClean="0">
                <a:latin typeface="Palatino Linotype" pitchFamily="18" charset="0"/>
              </a:rPr>
              <a:t>A reinforcer that occurs instantly after a behavior. A rat gets a food pellet for a bar press.</a:t>
            </a:r>
          </a:p>
          <a:p>
            <a:pPr marL="609600" indent="-609600" eaLnBrk="1" hangingPunct="1">
              <a:lnSpc>
                <a:spcPct val="90000"/>
              </a:lnSpc>
              <a:buFont typeface="Wingdings" pitchFamily="2" charset="2"/>
              <a:buAutoNum type="arabicPeriod"/>
            </a:pPr>
            <a:endParaRPr lang="en-US" altLang="en-US" sz="2800" smtClean="0">
              <a:latin typeface="Palatino Linotype" pitchFamily="18" charset="0"/>
            </a:endParaRPr>
          </a:p>
          <a:p>
            <a:pPr marL="609600" indent="-609600" eaLnBrk="1" hangingPunct="1">
              <a:lnSpc>
                <a:spcPct val="90000"/>
              </a:lnSpc>
              <a:buFont typeface="Wingdings" pitchFamily="2" charset="2"/>
              <a:buAutoNum type="arabicPeriod"/>
            </a:pPr>
            <a:r>
              <a:rPr lang="en-US" altLang="en-US" sz="2800" smtClean="0">
                <a:solidFill>
                  <a:srgbClr val="0000FF"/>
                </a:solidFill>
                <a:latin typeface="Palatino Linotype" pitchFamily="18" charset="0"/>
              </a:rPr>
              <a:t>Delayed Reinforcer:</a:t>
            </a:r>
            <a:r>
              <a:rPr lang="en-US" altLang="en-US" sz="2800" smtClean="0">
                <a:solidFill>
                  <a:srgbClr val="6600CC"/>
                </a:solidFill>
                <a:latin typeface="Palatino Linotype" pitchFamily="18" charset="0"/>
              </a:rPr>
              <a:t> </a:t>
            </a:r>
            <a:r>
              <a:rPr lang="en-US" altLang="en-US" sz="2800" smtClean="0">
                <a:latin typeface="Palatino Linotype" pitchFamily="18" charset="0"/>
              </a:rPr>
              <a:t>A reinforcer that is delayed in time for a certain behavior. A paycheck that comes at the end of a week.</a:t>
            </a:r>
            <a:endParaRPr lang="en-US" sz="2800" smtClean="0">
              <a:latin typeface="Palatino Linotype" pitchFamily="18" charset="0"/>
            </a:endParaRPr>
          </a:p>
        </p:txBody>
      </p:sp>
      <p:sp>
        <p:nvSpPr>
          <p:cNvPr id="37892" name="Rectangle 3"/>
          <p:cNvSpPr>
            <a:spLocks noGrp="1" noChangeArrowheads="1"/>
          </p:cNvSpPr>
          <p:nvPr>
            <p:ph type="title"/>
          </p:nvPr>
        </p:nvSpPr>
        <p:spPr>
          <a:xfrm>
            <a:off x="685800" y="276225"/>
            <a:ext cx="7772400" cy="1143000"/>
          </a:xfrm>
        </p:spPr>
        <p:txBody>
          <a:bodyPr/>
          <a:lstStyle/>
          <a:p>
            <a:pPr eaLnBrk="1" hangingPunct="1"/>
            <a:r>
              <a:rPr lang="en-US" sz="3600" smtClean="0">
                <a:latin typeface="Palatino Linotype" pitchFamily="18" charset="0"/>
              </a:rPr>
              <a:t>Immediate &amp; Delayed Reinforcers</a:t>
            </a:r>
          </a:p>
        </p:txBody>
      </p:sp>
      <p:sp>
        <p:nvSpPr>
          <p:cNvPr id="696324" name="Text Box 4"/>
          <p:cNvSpPr txBox="1">
            <a:spLocks noChangeArrowheads="1"/>
          </p:cNvSpPr>
          <p:nvPr/>
        </p:nvSpPr>
        <p:spPr bwMode="auto">
          <a:xfrm>
            <a:off x="557213" y="5072063"/>
            <a:ext cx="8001000" cy="1552575"/>
          </a:xfrm>
          <a:prstGeom prst="rect">
            <a:avLst/>
          </a:prstGeom>
          <a:noFill/>
          <a:ln w="9525">
            <a:noFill/>
            <a:miter lim="800000"/>
            <a:headEnd/>
            <a:tailEnd/>
          </a:ln>
        </p:spPr>
        <p:txBody>
          <a:bodyPr>
            <a:spAutoFit/>
          </a:bodyPr>
          <a:lstStyle/>
          <a:p>
            <a:r>
              <a:rPr lang="en-US" sz="2400">
                <a:latin typeface="Palatino Linotype" pitchFamily="18" charset="0"/>
              </a:rPr>
              <a:t>We may be inclined to engage in small immediate reinforcers (watching TV) rather than large delayed reinforcers (getting an A in a course) which require consistent study.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24"/>
                                        </p:tgtEl>
                                        <p:attrNameLst>
                                          <p:attrName>style.visibility</p:attrName>
                                        </p:attrNameLst>
                                      </p:cBhvr>
                                      <p:to>
                                        <p:strVal val="visible"/>
                                      </p:to>
                                    </p:set>
                                    <p:animEffect transition="in" filter="dissolve">
                                      <p:cBhvr>
                                        <p:cTn id="7" dur="500"/>
                                        <p:tgtEl>
                                          <p:spTgt spid="69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michael\Documents\CityStyle\Worth Publishers\Myers\Single Purchase RFs ©2002 to ©2010\GLW0002080.jpg"/>
          <p:cNvPicPr>
            <a:picLocks noChangeAspect="1" noChangeArrowheads="1"/>
          </p:cNvPicPr>
          <p:nvPr/>
        </p:nvPicPr>
        <p:blipFill>
          <a:blip r:embed="rId3" cstate="print"/>
          <a:srcRect r="11208"/>
          <a:stretch>
            <a:fillRect/>
          </a:stretch>
        </p:blipFill>
        <p:spPr bwMode="auto">
          <a:xfrm>
            <a:off x="0" y="0"/>
            <a:ext cx="9144000" cy="6858000"/>
          </a:xfrm>
          <a:prstGeom prst="rect">
            <a:avLst/>
          </a:prstGeom>
          <a:noFill/>
          <a:ln w="9525">
            <a:noFill/>
            <a:miter lim="800000"/>
            <a:headEnd/>
            <a:tailEnd/>
          </a:ln>
        </p:spPr>
      </p:pic>
      <p:sp>
        <p:nvSpPr>
          <p:cNvPr id="81923" name="Title 1"/>
          <p:cNvSpPr>
            <a:spLocks noGrp="1"/>
          </p:cNvSpPr>
          <p:nvPr>
            <p:ph type="title"/>
          </p:nvPr>
        </p:nvSpPr>
        <p:spPr/>
        <p:txBody>
          <a:bodyPr/>
          <a:lstStyle/>
          <a:p>
            <a:pPr eaLnBrk="1" hangingPunct="1"/>
            <a:r>
              <a:rPr lang="en-US" b="1" smtClean="0">
                <a:solidFill>
                  <a:srgbClr val="444EA2"/>
                </a:solidFill>
              </a:rPr>
              <a:t>How often should we reinforce?</a:t>
            </a:r>
          </a:p>
        </p:txBody>
      </p:sp>
      <p:sp>
        <p:nvSpPr>
          <p:cNvPr id="3" name="Content Placeholder 2"/>
          <p:cNvSpPr>
            <a:spLocks noGrp="1"/>
          </p:cNvSpPr>
          <p:nvPr>
            <p:ph idx="1"/>
          </p:nvPr>
        </p:nvSpPr>
        <p:spPr>
          <a:xfrm>
            <a:off x="457200" y="2171700"/>
            <a:ext cx="8229600" cy="4351338"/>
          </a:xfrm>
          <a:solidFill>
            <a:srgbClr val="F8F6E3">
              <a:alpha val="72156"/>
            </a:srgbClr>
          </a:solidFill>
        </p:spPr>
        <p:txBody>
          <a:bodyPr/>
          <a:lstStyle/>
          <a:p>
            <a:pPr eaLnBrk="1" hangingPunct="1">
              <a:lnSpc>
                <a:spcPts val="2400"/>
              </a:lnSpc>
              <a:buFont typeface="Wingdings" pitchFamily="2" charset="2"/>
              <a:buChar char="§"/>
            </a:pPr>
            <a:r>
              <a:rPr lang="en-US" sz="2800" smtClean="0"/>
              <a:t>Do we need to give a reward every single time? Or is that even best?</a:t>
            </a:r>
          </a:p>
          <a:p>
            <a:pPr eaLnBrk="1" hangingPunct="1">
              <a:lnSpc>
                <a:spcPts val="2400"/>
              </a:lnSpc>
              <a:buFont typeface="Wingdings" pitchFamily="2" charset="2"/>
              <a:buChar char="§"/>
            </a:pPr>
            <a:r>
              <a:rPr lang="en-US" sz="2800" smtClean="0"/>
              <a:t>B.F. Skinner experimented with the effects of giving reinforcements in different patterns or “schedules” to determine what worked best to </a:t>
            </a:r>
            <a:r>
              <a:rPr lang="en-US" sz="2800" u="sng" smtClean="0"/>
              <a:t>establish</a:t>
            </a:r>
            <a:r>
              <a:rPr lang="en-US" sz="2800" smtClean="0"/>
              <a:t> and </a:t>
            </a:r>
            <a:r>
              <a:rPr lang="en-US" sz="2800" u="sng" smtClean="0"/>
              <a:t>maintain</a:t>
            </a:r>
            <a:r>
              <a:rPr lang="en-US" sz="2800" smtClean="0"/>
              <a:t> a target behavior. </a:t>
            </a:r>
          </a:p>
          <a:p>
            <a:pPr eaLnBrk="1" hangingPunct="1">
              <a:lnSpc>
                <a:spcPts val="2400"/>
              </a:lnSpc>
              <a:buFont typeface="Wingdings" pitchFamily="2" charset="2"/>
              <a:buChar char="§"/>
            </a:pPr>
            <a:r>
              <a:rPr lang="en-US" sz="2800" smtClean="0"/>
              <a:t>In </a:t>
            </a:r>
            <a:r>
              <a:rPr lang="en-US" sz="2800" b="1" smtClean="0">
                <a:solidFill>
                  <a:srgbClr val="444EA2"/>
                </a:solidFill>
              </a:rPr>
              <a:t>continuous reinforcement </a:t>
            </a:r>
            <a:r>
              <a:rPr lang="en-US" sz="2800" smtClean="0"/>
              <a:t>(giving a reward after the target every single time), the subject acquires the desired behavior quickly.</a:t>
            </a:r>
          </a:p>
          <a:p>
            <a:pPr eaLnBrk="1" hangingPunct="1">
              <a:lnSpc>
                <a:spcPts val="2400"/>
              </a:lnSpc>
              <a:buFont typeface="Wingdings" pitchFamily="2" charset="2"/>
              <a:buChar char="§"/>
            </a:pPr>
            <a:r>
              <a:rPr lang="en-US" sz="2800" smtClean="0"/>
              <a:t>In </a:t>
            </a:r>
            <a:r>
              <a:rPr lang="en-US" sz="2800" b="1" smtClean="0">
                <a:solidFill>
                  <a:srgbClr val="444EA2"/>
                </a:solidFill>
              </a:rPr>
              <a:t>partial/intermittent reinforcement </a:t>
            </a:r>
            <a:r>
              <a:rPr lang="en-US" sz="2800" smtClean="0">
                <a:sym typeface="Wingdings" pitchFamily="2" charset="2"/>
              </a:rPr>
              <a:t>(</a:t>
            </a:r>
            <a:r>
              <a:rPr lang="en-US" sz="2800" smtClean="0"/>
              <a:t>giving rewards part of the time), the target behavior takes longer to be acquired/established but persists longer without reward.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292475" y="4300538"/>
            <a:ext cx="5851525" cy="2062162"/>
          </a:xfrm>
          <a:custGeom>
            <a:avLst/>
            <a:gdLst>
              <a:gd name="connsiteX0" fmla="*/ 343456 w 2060695"/>
              <a:gd name="connsiteY0" fmla="*/ 0 h 5852160"/>
              <a:gd name="connsiteX1" fmla="*/ 1717239 w 2060695"/>
              <a:gd name="connsiteY1" fmla="*/ 0 h 5852160"/>
              <a:gd name="connsiteX2" fmla="*/ 2060695 w 2060695"/>
              <a:gd name="connsiteY2" fmla="*/ 343456 h 5852160"/>
              <a:gd name="connsiteX3" fmla="*/ 2060695 w 2060695"/>
              <a:gd name="connsiteY3" fmla="*/ 5852160 h 5852160"/>
              <a:gd name="connsiteX4" fmla="*/ 2060695 w 2060695"/>
              <a:gd name="connsiteY4" fmla="*/ 5852160 h 5852160"/>
              <a:gd name="connsiteX5" fmla="*/ 0 w 2060695"/>
              <a:gd name="connsiteY5" fmla="*/ 5852160 h 5852160"/>
              <a:gd name="connsiteX6" fmla="*/ 0 w 2060695"/>
              <a:gd name="connsiteY6" fmla="*/ 5852160 h 5852160"/>
              <a:gd name="connsiteX7" fmla="*/ 0 w 2060695"/>
              <a:gd name="connsiteY7" fmla="*/ 343456 h 5852160"/>
              <a:gd name="connsiteX8" fmla="*/ 343456 w 2060695"/>
              <a:gd name="connsiteY8" fmla="*/ 0 h 585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0695" h="5852160">
                <a:moveTo>
                  <a:pt x="2060695" y="975380"/>
                </a:moveTo>
                <a:lnTo>
                  <a:pt x="2060695" y="4876780"/>
                </a:lnTo>
                <a:cubicBezTo>
                  <a:pt x="2060695" y="5415468"/>
                  <a:pt x="2006548" y="5852159"/>
                  <a:pt x="1939755" y="5852159"/>
                </a:cubicBezTo>
                <a:lnTo>
                  <a:pt x="0" y="5852159"/>
                </a:lnTo>
                <a:lnTo>
                  <a:pt x="0" y="5852159"/>
                </a:lnTo>
                <a:lnTo>
                  <a:pt x="0" y="1"/>
                </a:lnTo>
                <a:lnTo>
                  <a:pt x="0" y="1"/>
                </a:lnTo>
                <a:lnTo>
                  <a:pt x="1939755" y="1"/>
                </a:lnTo>
                <a:cubicBezTo>
                  <a:pt x="2006548" y="1"/>
                  <a:pt x="2060695" y="436692"/>
                  <a:pt x="2060695" y="97538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224420" rIns="348245" bIns="224421" anchor="ctr"/>
          <a:lstStyle/>
          <a:p>
            <a:pPr lvl="1" indent="-457200" defTabSz="1244600">
              <a:lnSpc>
                <a:spcPts val="2800"/>
              </a:lnSpc>
              <a:spcAft>
                <a:spcPct val="15000"/>
              </a:spcAft>
              <a:buFont typeface="Wingdings" pitchFamily="2" charset="2"/>
              <a:buChar char="§"/>
            </a:pPr>
            <a:r>
              <a:rPr lang="en-US" sz="2800" b="1" dirty="0">
                <a:solidFill>
                  <a:srgbClr val="444EA2"/>
                </a:solidFill>
                <a:cs typeface="Arial" pitchFamily="34" charset="0"/>
              </a:rPr>
              <a:t>Fixed interval schedule: </a:t>
            </a:r>
            <a:r>
              <a:rPr lang="en-US" sz="2800" dirty="0">
                <a:solidFill>
                  <a:schemeClr val="tx1"/>
                </a:solidFill>
                <a:cs typeface="Arial" pitchFamily="34" charset="0"/>
              </a:rPr>
              <a:t>reward</a:t>
            </a:r>
            <a:r>
              <a:rPr lang="en-US" sz="2800" dirty="0">
                <a:solidFill>
                  <a:srgbClr val="444EA2"/>
                </a:solidFill>
                <a:cs typeface="Arial" pitchFamily="34" charset="0"/>
              </a:rPr>
              <a:t> </a:t>
            </a:r>
            <a:r>
              <a:rPr lang="en-US" sz="2800" dirty="0">
                <a:solidFill>
                  <a:srgbClr val="000000"/>
                </a:solidFill>
                <a:cs typeface="Arial" pitchFamily="34" charset="0"/>
              </a:rPr>
              <a:t>every hour</a:t>
            </a:r>
          </a:p>
          <a:p>
            <a:pPr lvl="1" indent="-457200" defTabSz="1244600">
              <a:lnSpc>
                <a:spcPts val="2800"/>
              </a:lnSpc>
              <a:spcAft>
                <a:spcPct val="15000"/>
              </a:spcAft>
              <a:buFont typeface="Wingdings" pitchFamily="2" charset="2"/>
              <a:buChar char="§"/>
            </a:pPr>
            <a:r>
              <a:rPr lang="en-US" sz="2800" b="1" dirty="0">
                <a:solidFill>
                  <a:srgbClr val="444EA2"/>
                </a:solidFill>
                <a:cs typeface="Arial" pitchFamily="34" charset="0"/>
              </a:rPr>
              <a:t>Variable interval schedule: </a:t>
            </a:r>
            <a:r>
              <a:rPr lang="en-US" sz="2800" dirty="0">
                <a:solidFill>
                  <a:schemeClr val="tx1"/>
                </a:solidFill>
                <a:cs typeface="Arial" pitchFamily="34" charset="0"/>
              </a:rPr>
              <a:t>reward </a:t>
            </a:r>
            <a:r>
              <a:rPr lang="en-US" sz="2800" dirty="0">
                <a:solidFill>
                  <a:srgbClr val="000000"/>
                </a:solidFill>
                <a:cs typeface="Arial" pitchFamily="34" charset="0"/>
              </a:rPr>
              <a:t>after a changing/random amount of time passes</a:t>
            </a:r>
          </a:p>
        </p:txBody>
      </p:sp>
      <p:sp>
        <p:nvSpPr>
          <p:cNvPr id="6" name="Freeform 5"/>
          <p:cNvSpPr/>
          <p:nvPr/>
        </p:nvSpPr>
        <p:spPr>
          <a:xfrm>
            <a:off x="0" y="4017963"/>
            <a:ext cx="3292475" cy="2576512"/>
          </a:xfrm>
          <a:custGeom>
            <a:avLst/>
            <a:gdLst>
              <a:gd name="connsiteX0" fmla="*/ 0 w 3291840"/>
              <a:gd name="connsiteY0" fmla="*/ 429320 h 2575868"/>
              <a:gd name="connsiteX1" fmla="*/ 429320 w 3291840"/>
              <a:gd name="connsiteY1" fmla="*/ 0 h 2575868"/>
              <a:gd name="connsiteX2" fmla="*/ 2862520 w 3291840"/>
              <a:gd name="connsiteY2" fmla="*/ 0 h 2575868"/>
              <a:gd name="connsiteX3" fmla="*/ 3291840 w 3291840"/>
              <a:gd name="connsiteY3" fmla="*/ 429320 h 2575868"/>
              <a:gd name="connsiteX4" fmla="*/ 3291840 w 3291840"/>
              <a:gd name="connsiteY4" fmla="*/ 2146548 h 2575868"/>
              <a:gd name="connsiteX5" fmla="*/ 2862520 w 3291840"/>
              <a:gd name="connsiteY5" fmla="*/ 2575868 h 2575868"/>
              <a:gd name="connsiteX6" fmla="*/ 429320 w 3291840"/>
              <a:gd name="connsiteY6" fmla="*/ 2575868 h 2575868"/>
              <a:gd name="connsiteX7" fmla="*/ 0 w 3291840"/>
              <a:gd name="connsiteY7" fmla="*/ 2146548 h 2575868"/>
              <a:gd name="connsiteX8" fmla="*/ 0 w 3291840"/>
              <a:gd name="connsiteY8" fmla="*/ 429320 h 257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2575868">
                <a:moveTo>
                  <a:pt x="0" y="429320"/>
                </a:moveTo>
                <a:cubicBezTo>
                  <a:pt x="0" y="192213"/>
                  <a:pt x="192213" y="0"/>
                  <a:pt x="429320" y="0"/>
                </a:cubicBezTo>
                <a:lnTo>
                  <a:pt x="2862520" y="0"/>
                </a:lnTo>
                <a:cubicBezTo>
                  <a:pt x="3099627" y="0"/>
                  <a:pt x="3291840" y="192213"/>
                  <a:pt x="3291840" y="429320"/>
                </a:cubicBezTo>
                <a:lnTo>
                  <a:pt x="3291840" y="2146548"/>
                </a:lnTo>
                <a:cubicBezTo>
                  <a:pt x="3291840" y="2383655"/>
                  <a:pt x="3099627" y="2575868"/>
                  <a:pt x="2862520" y="2575868"/>
                </a:cubicBezTo>
                <a:lnTo>
                  <a:pt x="429320" y="2575868"/>
                </a:lnTo>
                <a:cubicBezTo>
                  <a:pt x="192213" y="2575868"/>
                  <a:pt x="0" y="2383655"/>
                  <a:pt x="0" y="2146548"/>
                </a:cubicBezTo>
                <a:lnTo>
                  <a:pt x="0" y="429320"/>
                </a:lnTo>
                <a:close/>
              </a:path>
            </a:pathLst>
          </a:custGeom>
          <a:solidFill>
            <a:srgbClr val="F36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2424" tIns="179084" rIns="232424" bIns="179084" spcCol="1270" anchor="ctr"/>
          <a:lstStyle/>
          <a:p>
            <a:pPr algn="ctr" defTabSz="1244600" fontAlgn="auto">
              <a:lnSpc>
                <a:spcPct val="90000"/>
              </a:lnSpc>
              <a:spcAft>
                <a:spcPct val="35000"/>
              </a:spcAft>
              <a:defRPr/>
            </a:pPr>
            <a:r>
              <a:rPr lang="en-US" sz="2800" dirty="0"/>
              <a:t>We may schedule our reinforcements based on an </a:t>
            </a:r>
            <a:r>
              <a:rPr lang="en-US" sz="2800" b="1" dirty="0"/>
              <a:t>interval</a:t>
            </a:r>
            <a:r>
              <a:rPr lang="en-US" sz="2800" dirty="0"/>
              <a:t> of time that has gone by.</a:t>
            </a:r>
          </a:p>
        </p:txBody>
      </p:sp>
      <p:sp>
        <p:nvSpPr>
          <p:cNvPr id="7" name="Freeform 6"/>
          <p:cNvSpPr/>
          <p:nvPr/>
        </p:nvSpPr>
        <p:spPr>
          <a:xfrm>
            <a:off x="3292475" y="1557338"/>
            <a:ext cx="5851525" cy="2060575"/>
          </a:xfrm>
          <a:custGeom>
            <a:avLst/>
            <a:gdLst>
              <a:gd name="connsiteX0" fmla="*/ 343456 w 2060695"/>
              <a:gd name="connsiteY0" fmla="*/ 0 h 5852160"/>
              <a:gd name="connsiteX1" fmla="*/ 1717239 w 2060695"/>
              <a:gd name="connsiteY1" fmla="*/ 0 h 5852160"/>
              <a:gd name="connsiteX2" fmla="*/ 2060695 w 2060695"/>
              <a:gd name="connsiteY2" fmla="*/ 343456 h 5852160"/>
              <a:gd name="connsiteX3" fmla="*/ 2060695 w 2060695"/>
              <a:gd name="connsiteY3" fmla="*/ 5852160 h 5852160"/>
              <a:gd name="connsiteX4" fmla="*/ 2060695 w 2060695"/>
              <a:gd name="connsiteY4" fmla="*/ 5852160 h 5852160"/>
              <a:gd name="connsiteX5" fmla="*/ 0 w 2060695"/>
              <a:gd name="connsiteY5" fmla="*/ 5852160 h 5852160"/>
              <a:gd name="connsiteX6" fmla="*/ 0 w 2060695"/>
              <a:gd name="connsiteY6" fmla="*/ 5852160 h 5852160"/>
              <a:gd name="connsiteX7" fmla="*/ 0 w 2060695"/>
              <a:gd name="connsiteY7" fmla="*/ 343456 h 5852160"/>
              <a:gd name="connsiteX8" fmla="*/ 343456 w 2060695"/>
              <a:gd name="connsiteY8" fmla="*/ 0 h 585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0695" h="5852160">
                <a:moveTo>
                  <a:pt x="2060695" y="975380"/>
                </a:moveTo>
                <a:lnTo>
                  <a:pt x="2060695" y="4876780"/>
                </a:lnTo>
                <a:cubicBezTo>
                  <a:pt x="2060695" y="5415468"/>
                  <a:pt x="2006548" y="5852159"/>
                  <a:pt x="1939755" y="5852159"/>
                </a:cubicBezTo>
                <a:lnTo>
                  <a:pt x="0" y="5852159"/>
                </a:lnTo>
                <a:lnTo>
                  <a:pt x="0" y="5852159"/>
                </a:lnTo>
                <a:lnTo>
                  <a:pt x="0" y="1"/>
                </a:lnTo>
                <a:lnTo>
                  <a:pt x="0" y="1"/>
                </a:lnTo>
                <a:lnTo>
                  <a:pt x="1939755" y="1"/>
                </a:lnTo>
                <a:cubicBezTo>
                  <a:pt x="2006548" y="1"/>
                  <a:pt x="2060695" y="436692"/>
                  <a:pt x="2060695" y="97538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224421" rIns="348245" bIns="224420" anchor="ctr"/>
          <a:lstStyle/>
          <a:p>
            <a:pPr lvl="1" indent="-457200" defTabSz="1244600">
              <a:lnSpc>
                <a:spcPts val="2800"/>
              </a:lnSpc>
              <a:spcAft>
                <a:spcPct val="15000"/>
              </a:spcAft>
              <a:buFont typeface="Wingdings" pitchFamily="2" charset="2"/>
              <a:buChar char="§"/>
            </a:pPr>
            <a:r>
              <a:rPr lang="en-US" sz="2800" b="1" dirty="0">
                <a:solidFill>
                  <a:srgbClr val="444EA2"/>
                </a:solidFill>
                <a:cs typeface="Arial" pitchFamily="34" charset="0"/>
              </a:rPr>
              <a:t>Fixed ratio schedule: </a:t>
            </a:r>
            <a:r>
              <a:rPr lang="en-US" sz="2800" dirty="0">
                <a:solidFill>
                  <a:schemeClr val="tx1"/>
                </a:solidFill>
                <a:cs typeface="Arial" pitchFamily="34" charset="0"/>
              </a:rPr>
              <a:t>reward</a:t>
            </a:r>
            <a:r>
              <a:rPr lang="en-US" sz="2800" dirty="0">
                <a:solidFill>
                  <a:srgbClr val="444EA2"/>
                </a:solidFill>
                <a:cs typeface="Arial" pitchFamily="34" charset="0"/>
              </a:rPr>
              <a:t> </a:t>
            </a:r>
            <a:r>
              <a:rPr lang="en-US" sz="2800" dirty="0">
                <a:solidFill>
                  <a:srgbClr val="000000"/>
                </a:solidFill>
                <a:cs typeface="Arial" pitchFamily="34" charset="0"/>
              </a:rPr>
              <a:t>every five targeted behaviors</a:t>
            </a:r>
          </a:p>
          <a:p>
            <a:pPr lvl="1" indent="-457200" defTabSz="1244600">
              <a:lnSpc>
                <a:spcPts val="2800"/>
              </a:lnSpc>
              <a:spcAft>
                <a:spcPct val="15000"/>
              </a:spcAft>
              <a:buFont typeface="Wingdings" pitchFamily="2" charset="2"/>
              <a:buChar char="§"/>
            </a:pPr>
            <a:r>
              <a:rPr lang="en-US" sz="2800" b="1" dirty="0">
                <a:solidFill>
                  <a:srgbClr val="444EA2"/>
                </a:solidFill>
                <a:cs typeface="Arial" pitchFamily="34" charset="0"/>
              </a:rPr>
              <a:t>Variable ratio schedule: </a:t>
            </a:r>
            <a:r>
              <a:rPr lang="en-US" sz="2800" dirty="0">
                <a:solidFill>
                  <a:srgbClr val="000000"/>
                </a:solidFill>
                <a:cs typeface="Arial" pitchFamily="34" charset="0"/>
              </a:rPr>
              <a:t>reward after a randomly chosen instance of the target behavior</a:t>
            </a:r>
          </a:p>
        </p:txBody>
      </p:sp>
      <p:sp>
        <p:nvSpPr>
          <p:cNvPr id="8" name="Freeform 7"/>
          <p:cNvSpPr/>
          <p:nvPr/>
        </p:nvSpPr>
        <p:spPr>
          <a:xfrm>
            <a:off x="0" y="1262063"/>
            <a:ext cx="3292475" cy="2576512"/>
          </a:xfrm>
          <a:custGeom>
            <a:avLst/>
            <a:gdLst>
              <a:gd name="connsiteX0" fmla="*/ 0 w 3291840"/>
              <a:gd name="connsiteY0" fmla="*/ 429320 h 2575868"/>
              <a:gd name="connsiteX1" fmla="*/ 429320 w 3291840"/>
              <a:gd name="connsiteY1" fmla="*/ 0 h 2575868"/>
              <a:gd name="connsiteX2" fmla="*/ 2862520 w 3291840"/>
              <a:gd name="connsiteY2" fmla="*/ 0 h 2575868"/>
              <a:gd name="connsiteX3" fmla="*/ 3291840 w 3291840"/>
              <a:gd name="connsiteY3" fmla="*/ 429320 h 2575868"/>
              <a:gd name="connsiteX4" fmla="*/ 3291840 w 3291840"/>
              <a:gd name="connsiteY4" fmla="*/ 2146548 h 2575868"/>
              <a:gd name="connsiteX5" fmla="*/ 2862520 w 3291840"/>
              <a:gd name="connsiteY5" fmla="*/ 2575868 h 2575868"/>
              <a:gd name="connsiteX6" fmla="*/ 429320 w 3291840"/>
              <a:gd name="connsiteY6" fmla="*/ 2575868 h 2575868"/>
              <a:gd name="connsiteX7" fmla="*/ 0 w 3291840"/>
              <a:gd name="connsiteY7" fmla="*/ 2146548 h 2575868"/>
              <a:gd name="connsiteX8" fmla="*/ 0 w 3291840"/>
              <a:gd name="connsiteY8" fmla="*/ 429320 h 257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2575868">
                <a:moveTo>
                  <a:pt x="0" y="429320"/>
                </a:moveTo>
                <a:cubicBezTo>
                  <a:pt x="0" y="192213"/>
                  <a:pt x="192213" y="0"/>
                  <a:pt x="429320" y="0"/>
                </a:cubicBezTo>
                <a:lnTo>
                  <a:pt x="2862520" y="0"/>
                </a:lnTo>
                <a:cubicBezTo>
                  <a:pt x="3099627" y="0"/>
                  <a:pt x="3291840" y="192213"/>
                  <a:pt x="3291840" y="429320"/>
                </a:cubicBezTo>
                <a:lnTo>
                  <a:pt x="3291840" y="2146548"/>
                </a:lnTo>
                <a:cubicBezTo>
                  <a:pt x="3291840" y="2383655"/>
                  <a:pt x="3099627" y="2575868"/>
                  <a:pt x="2862520" y="2575868"/>
                </a:cubicBezTo>
                <a:lnTo>
                  <a:pt x="429320" y="2575868"/>
                </a:lnTo>
                <a:cubicBezTo>
                  <a:pt x="192213" y="2575868"/>
                  <a:pt x="0" y="2383655"/>
                  <a:pt x="0" y="2146548"/>
                </a:cubicBezTo>
                <a:lnTo>
                  <a:pt x="0" y="429320"/>
                </a:lnTo>
                <a:close/>
              </a:path>
            </a:pathLst>
          </a:custGeom>
          <a:solidFill>
            <a:srgbClr val="F36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2424" tIns="179084" rIns="232424" bIns="179084" spcCol="1270" anchor="ctr"/>
          <a:lstStyle/>
          <a:p>
            <a:pPr algn="ctr" defTabSz="1244600" fontAlgn="auto">
              <a:lnSpc>
                <a:spcPct val="90000"/>
              </a:lnSpc>
              <a:spcAft>
                <a:spcPct val="35000"/>
              </a:spcAft>
              <a:defRPr/>
            </a:pPr>
            <a:r>
              <a:rPr lang="en-US" sz="2800" dirty="0"/>
              <a:t>We may plan for a certain </a:t>
            </a:r>
            <a:r>
              <a:rPr lang="en-US" sz="2800" b="1" dirty="0"/>
              <a:t>ratio</a:t>
            </a:r>
            <a:r>
              <a:rPr lang="en-US" sz="2800" dirty="0"/>
              <a:t> of rewards per number of instances of the desired behavior. </a:t>
            </a:r>
          </a:p>
        </p:txBody>
      </p:sp>
      <p:sp>
        <p:nvSpPr>
          <p:cNvPr id="83974" name="Title 1"/>
          <p:cNvSpPr txBox="1">
            <a:spLocks/>
          </p:cNvSpPr>
          <p:nvPr/>
        </p:nvSpPr>
        <p:spPr bwMode="auto">
          <a:xfrm>
            <a:off x="479425" y="-136525"/>
            <a:ext cx="8229600" cy="1719263"/>
          </a:xfrm>
          <a:prstGeom prst="rect">
            <a:avLst/>
          </a:prstGeom>
          <a:noFill/>
          <a:ln w="9525">
            <a:noFill/>
            <a:miter lim="800000"/>
            <a:headEnd/>
            <a:tailEnd/>
          </a:ln>
        </p:spPr>
        <p:txBody>
          <a:bodyPr anchor="ctr"/>
          <a:lstStyle/>
          <a:p>
            <a:pPr algn="ctr">
              <a:lnSpc>
                <a:spcPts val="4000"/>
              </a:lnSpc>
            </a:pPr>
            <a:r>
              <a:rPr lang="en-US" sz="4000" b="1">
                <a:solidFill>
                  <a:srgbClr val="444EA2"/>
                </a:solidFill>
                <a:latin typeface="Calibri" pitchFamily="34" charset="0"/>
              </a:rPr>
              <a:t>Different Schedules of Partial/Intermittent Reinforcement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35"/>
          <p:cNvGrpSpPr>
            <a:grpSpLocks/>
          </p:cNvGrpSpPr>
          <p:nvPr/>
        </p:nvGrpSpPr>
        <p:grpSpPr bwMode="auto">
          <a:xfrm>
            <a:off x="3962400" y="1654175"/>
            <a:ext cx="4572000" cy="3603625"/>
            <a:chOff x="2955925" y="2589213"/>
            <a:chExt cx="4480367" cy="3449637"/>
          </a:xfrm>
        </p:grpSpPr>
        <p:pic>
          <p:nvPicPr>
            <p:cNvPr id="90122" name="Picture 2" descr="fig_7_11_Slides-13-16-1.png"/>
            <p:cNvPicPr>
              <a:picLocks noChangeAspect="1"/>
            </p:cNvPicPr>
            <p:nvPr/>
          </p:nvPicPr>
          <p:blipFill>
            <a:blip r:embed="rId3" cstate="print"/>
            <a:srcRect r="20856"/>
            <a:stretch>
              <a:fillRect/>
            </a:stretch>
          </p:blipFill>
          <p:spPr bwMode="auto">
            <a:xfrm>
              <a:off x="2955925" y="2589213"/>
              <a:ext cx="4480367" cy="3449637"/>
            </a:xfrm>
            <a:prstGeom prst="rect">
              <a:avLst/>
            </a:prstGeom>
            <a:noFill/>
            <a:ln w="9525">
              <a:noFill/>
              <a:miter lim="800000"/>
              <a:headEnd/>
              <a:tailEnd/>
            </a:ln>
          </p:spPr>
        </p:pic>
        <p:sp>
          <p:nvSpPr>
            <p:cNvPr id="90123" name="TextBox 39"/>
            <p:cNvSpPr txBox="1">
              <a:spLocks noChangeArrowheads="1"/>
            </p:cNvSpPr>
            <p:nvPr/>
          </p:nvSpPr>
          <p:spPr bwMode="auto">
            <a:xfrm>
              <a:off x="6165499" y="3081002"/>
              <a:ext cx="1170403" cy="392907"/>
            </a:xfrm>
            <a:prstGeom prst="rect">
              <a:avLst/>
            </a:prstGeom>
            <a:solidFill>
              <a:srgbClr val="F8F6E3"/>
            </a:solidFill>
            <a:ln w="9525">
              <a:solidFill>
                <a:srgbClr val="444EA2"/>
              </a:solidFill>
              <a:miter lim="800000"/>
              <a:headEnd/>
              <a:tailEnd/>
            </a:ln>
          </p:spPr>
          <p:txBody>
            <a:bodyPr wrap="none" anchor="ctr"/>
            <a:lstStyle/>
            <a:p>
              <a:pPr algn="ctr"/>
              <a:r>
                <a:rPr lang="en-US">
                  <a:solidFill>
                    <a:srgbClr val="002060"/>
                  </a:solidFill>
                  <a:latin typeface="Calibri" pitchFamily="34" charset="0"/>
                </a:rPr>
                <a:t>Reinforcers</a:t>
              </a:r>
            </a:p>
          </p:txBody>
        </p:sp>
        <p:cxnSp>
          <p:nvCxnSpPr>
            <p:cNvPr id="41" name="Straight Connector 40"/>
            <p:cNvCxnSpPr>
              <a:stCxn id="90123" idx="1"/>
            </p:cNvCxnSpPr>
            <p:nvPr/>
          </p:nvCxnSpPr>
          <p:spPr>
            <a:xfrm flipH="1">
              <a:off x="4786964" y="3277621"/>
              <a:ext cx="1378335" cy="45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90123" idx="1"/>
            </p:cNvCxnSpPr>
            <p:nvPr/>
          </p:nvCxnSpPr>
          <p:spPr>
            <a:xfrm flipH="1" flipV="1">
              <a:off x="4914530" y="3262425"/>
              <a:ext cx="1250769" cy="15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115"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sz="3200" b="1" i="1" smtClean="0">
                <a:solidFill>
                  <a:srgbClr val="F8F6E3"/>
                </a:solidFill>
              </a:rPr>
              <a:t>Effectiveness of the ratio schedules of </a:t>
            </a:r>
            <a:r>
              <a:rPr lang="en-US" b="1" smtClean="0">
                <a:solidFill>
                  <a:srgbClr val="F8F6E3"/>
                </a:solidFill>
              </a:rPr>
              <a:t>Reinforcement</a:t>
            </a:r>
          </a:p>
        </p:txBody>
      </p:sp>
      <p:sp>
        <p:nvSpPr>
          <p:cNvPr id="3" name="Content Placeholder 2"/>
          <p:cNvSpPr>
            <a:spLocks noGrp="1"/>
          </p:cNvSpPr>
          <p:nvPr>
            <p:ph idx="1"/>
          </p:nvPr>
        </p:nvSpPr>
        <p:spPr>
          <a:xfrm>
            <a:off x="228600" y="1447800"/>
            <a:ext cx="3886200" cy="4657725"/>
          </a:xfrm>
        </p:spPr>
        <p:txBody>
          <a:bodyPr>
            <a:spAutoFit/>
          </a:bodyPr>
          <a:lstStyle/>
          <a:p>
            <a:pPr eaLnBrk="1" hangingPunct="1">
              <a:lnSpc>
                <a:spcPts val="2600"/>
              </a:lnSpc>
              <a:spcBef>
                <a:spcPct val="0"/>
              </a:spcBef>
              <a:spcAft>
                <a:spcPts val="600"/>
              </a:spcAft>
              <a:buFont typeface="Wingdings" pitchFamily="2" charset="2"/>
              <a:buChar char="§"/>
            </a:pPr>
            <a:r>
              <a:rPr lang="en-US" sz="2600" b="1" smtClean="0">
                <a:solidFill>
                  <a:srgbClr val="000000"/>
                </a:solidFill>
              </a:rPr>
              <a:t>Fixed ratio</a:t>
            </a:r>
            <a:r>
              <a:rPr lang="en-US" sz="2600" smtClean="0">
                <a:solidFill>
                  <a:srgbClr val="000000"/>
                </a:solidFill>
              </a:rPr>
              <a:t>: high rate of responding</a:t>
            </a:r>
          </a:p>
          <a:p>
            <a:pPr marL="400050" lvl="1" indent="0" eaLnBrk="1" hangingPunct="1">
              <a:lnSpc>
                <a:spcPts val="2600"/>
              </a:lnSpc>
              <a:spcBef>
                <a:spcPct val="0"/>
              </a:spcBef>
              <a:spcAft>
                <a:spcPts val="600"/>
              </a:spcAft>
              <a:buFont typeface="Arial" pitchFamily="34" charset="0"/>
              <a:buNone/>
            </a:pPr>
            <a:r>
              <a:rPr lang="en-US" sz="2400" i="1" smtClean="0">
                <a:solidFill>
                  <a:srgbClr val="000000"/>
                </a:solidFill>
              </a:rPr>
              <a:t>Buy two drinks, get one free? I’ll buy a lot of them!</a:t>
            </a:r>
          </a:p>
          <a:p>
            <a:pPr eaLnBrk="1" hangingPunct="1">
              <a:lnSpc>
                <a:spcPts val="2600"/>
              </a:lnSpc>
              <a:spcBef>
                <a:spcPct val="0"/>
              </a:spcBef>
              <a:spcAft>
                <a:spcPts val="600"/>
              </a:spcAft>
              <a:buFont typeface="Wingdings" pitchFamily="2" charset="2"/>
              <a:buChar char="§"/>
            </a:pPr>
            <a:r>
              <a:rPr lang="en-US" sz="2600" b="1" smtClean="0">
                <a:solidFill>
                  <a:srgbClr val="000000"/>
                </a:solidFill>
              </a:rPr>
              <a:t>Variable ratio</a:t>
            </a:r>
            <a:r>
              <a:rPr lang="en-US" sz="2600" smtClean="0">
                <a:solidFill>
                  <a:srgbClr val="000000"/>
                </a:solidFill>
              </a:rPr>
              <a:t>: high, </a:t>
            </a:r>
            <a:r>
              <a:rPr lang="en-US" sz="2600" u="sng" smtClean="0">
                <a:solidFill>
                  <a:srgbClr val="000000"/>
                </a:solidFill>
              </a:rPr>
              <a:t>consistent</a:t>
            </a:r>
            <a:r>
              <a:rPr lang="en-US" sz="2600" smtClean="0">
                <a:solidFill>
                  <a:srgbClr val="000000"/>
                </a:solidFill>
              </a:rPr>
              <a:t> responding, even if reinforcement stops (resists extinction)</a:t>
            </a:r>
          </a:p>
          <a:p>
            <a:pPr marL="400050" lvl="1" indent="0" eaLnBrk="1" hangingPunct="1">
              <a:lnSpc>
                <a:spcPts val="2600"/>
              </a:lnSpc>
              <a:spcBef>
                <a:spcPct val="0"/>
              </a:spcBef>
              <a:spcAft>
                <a:spcPts val="600"/>
              </a:spcAft>
              <a:buFont typeface="Arial" pitchFamily="34" charset="0"/>
              <a:buNone/>
            </a:pPr>
            <a:r>
              <a:rPr lang="en-US" sz="2400" i="1" smtClean="0">
                <a:solidFill>
                  <a:srgbClr val="000000"/>
                </a:solidFill>
              </a:rPr>
              <a:t>If the slot machine sometimes pays, I’ll pull the lever as many times as possible because it may pay this time! </a:t>
            </a:r>
          </a:p>
        </p:txBody>
      </p:sp>
      <p:pic>
        <p:nvPicPr>
          <p:cNvPr id="90117" name="Picture 5" descr="fig_7_11_Slides-13-16-2.png"/>
          <p:cNvPicPr>
            <a:picLocks noChangeAspect="1"/>
          </p:cNvPicPr>
          <p:nvPr/>
        </p:nvPicPr>
        <p:blipFill>
          <a:blip r:embed="rId4" cstate="print"/>
          <a:srcRect l="11395" r="54373"/>
          <a:stretch>
            <a:fillRect/>
          </a:stretch>
        </p:blipFill>
        <p:spPr bwMode="auto">
          <a:xfrm>
            <a:off x="4805363" y="1695450"/>
            <a:ext cx="1831975" cy="3752850"/>
          </a:xfrm>
          <a:prstGeom prst="rect">
            <a:avLst/>
          </a:prstGeom>
          <a:noFill/>
          <a:ln w="9525">
            <a:noFill/>
            <a:miter lim="800000"/>
            <a:headEnd/>
            <a:tailEnd/>
          </a:ln>
        </p:spPr>
      </p:pic>
      <p:grpSp>
        <p:nvGrpSpPr>
          <p:cNvPr id="4" name="Group 5"/>
          <p:cNvGrpSpPr>
            <a:grpSpLocks/>
          </p:cNvGrpSpPr>
          <p:nvPr/>
        </p:nvGrpSpPr>
        <p:grpSpPr bwMode="auto">
          <a:xfrm>
            <a:off x="5383213" y="1776413"/>
            <a:ext cx="3048000" cy="3190875"/>
            <a:chOff x="4432485" y="1790344"/>
            <a:chExt cx="3048000" cy="3191121"/>
          </a:xfrm>
        </p:grpSpPr>
        <p:pic>
          <p:nvPicPr>
            <p:cNvPr id="90120" name="Picture 16" descr="fig_7_11_Slides-13-16-3.png"/>
            <p:cNvPicPr>
              <a:picLocks noChangeAspect="1"/>
            </p:cNvPicPr>
            <p:nvPr/>
          </p:nvPicPr>
          <p:blipFill>
            <a:blip r:embed="rId5" cstate="print"/>
            <a:srcRect l="27759" r="20107" b="18031"/>
            <a:stretch>
              <a:fillRect/>
            </a:stretch>
          </p:blipFill>
          <p:spPr bwMode="auto">
            <a:xfrm>
              <a:off x="4432485" y="1790344"/>
              <a:ext cx="3048000" cy="3191121"/>
            </a:xfrm>
            <a:prstGeom prst="rect">
              <a:avLst/>
            </a:prstGeom>
            <a:noFill/>
            <a:ln w="9525">
              <a:noFill/>
              <a:miter lim="800000"/>
              <a:headEnd/>
              <a:tailEnd/>
            </a:ln>
          </p:spPr>
        </p:pic>
        <p:sp>
          <p:nvSpPr>
            <p:cNvPr id="90121" name="TextBox 13"/>
            <p:cNvSpPr>
              <a:spLocks/>
            </p:cNvSpPr>
            <p:nvPr/>
          </p:nvSpPr>
          <p:spPr bwMode="auto">
            <a:xfrm>
              <a:off x="5362271" y="3879537"/>
              <a:ext cx="1623487" cy="369332"/>
            </a:xfrm>
            <a:prstGeom prst="borderCallout1">
              <a:avLst>
                <a:gd name="adj1" fmla="val 49699"/>
                <a:gd name="adj2" fmla="val 116"/>
                <a:gd name="adj3" fmla="val -39144"/>
                <a:gd name="adj4" fmla="val -24954"/>
              </a:avLst>
            </a:prstGeom>
            <a:solidFill>
              <a:schemeClr val="bg1"/>
            </a:solidFill>
            <a:ln w="28575">
              <a:solidFill>
                <a:srgbClr val="92D050"/>
              </a:solidFill>
              <a:miter lim="800000"/>
              <a:headEnd/>
              <a:tailEnd/>
            </a:ln>
          </p:spPr>
          <p:txBody>
            <a:bodyPr>
              <a:spAutoFit/>
            </a:bodyPr>
            <a:lstStyle/>
            <a:p>
              <a:r>
                <a:rPr lang="en-US" dirty="0">
                  <a:latin typeface="Calibri" pitchFamily="34" charset="0"/>
                </a:rPr>
                <a:t>Variable ratio</a:t>
              </a:r>
            </a:p>
          </p:txBody>
        </p:sp>
      </p:grpSp>
      <p:sp>
        <p:nvSpPr>
          <p:cNvPr id="17" name="TextBox 16"/>
          <p:cNvSpPr txBox="1"/>
          <p:nvPr/>
        </p:nvSpPr>
        <p:spPr>
          <a:xfrm>
            <a:off x="5118100" y="1236663"/>
            <a:ext cx="1206500" cy="369887"/>
          </a:xfrm>
          <a:prstGeom prst="borderCallout1">
            <a:avLst>
              <a:gd name="adj1" fmla="val 99214"/>
              <a:gd name="adj2" fmla="val 47503"/>
              <a:gd name="adj3" fmla="val 205343"/>
              <a:gd name="adj4" fmla="val 66714"/>
            </a:avLst>
          </a:prstGeom>
          <a:solidFill>
            <a:schemeClr val="bg1"/>
          </a:solidFill>
          <a:ln w="28575">
            <a:solidFill>
              <a:schemeClr val="accent1">
                <a:lumMod val="75000"/>
              </a:schemeClr>
            </a:solidFill>
          </a:ln>
        </p:spPr>
        <p:txBody>
          <a:bodyPr>
            <a:spAutoFit/>
          </a:bodyPr>
          <a:lstStyle/>
          <a:p>
            <a:pPr fontAlgn="auto">
              <a:spcBef>
                <a:spcPts val="0"/>
              </a:spcBef>
              <a:spcAft>
                <a:spcPts val="0"/>
              </a:spcAft>
              <a:defRPr/>
            </a:pPr>
            <a:r>
              <a:rPr lang="en-US" dirty="0">
                <a:latin typeface="+mn-lt"/>
                <a:cs typeface="+mn-cs"/>
              </a:rPr>
              <a:t>Fixed ratio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44488" y="1146175"/>
            <a:ext cx="8382000" cy="2057400"/>
          </a:xfrm>
        </p:spPr>
        <p:txBody>
          <a:bodyPr/>
          <a:lstStyle/>
          <a:p>
            <a:pPr marL="0" lvl="1" eaLnBrk="1" hangingPunct="1">
              <a:lnSpc>
                <a:spcPct val="90000"/>
              </a:lnSpc>
              <a:buFont typeface="Wingdings" pitchFamily="2" charset="2"/>
              <a:buChar char="§"/>
            </a:pPr>
            <a:r>
              <a:rPr lang="en-US" sz="2400" smtClean="0"/>
              <a:t>Child associates his “response” (behavior) with consequences.</a:t>
            </a:r>
          </a:p>
          <a:p>
            <a:pPr marL="0" lvl="1" eaLnBrk="1" hangingPunct="1">
              <a:lnSpc>
                <a:spcPct val="90000"/>
              </a:lnSpc>
              <a:buFont typeface="Wingdings" pitchFamily="2" charset="2"/>
              <a:buChar char="§"/>
            </a:pPr>
            <a:r>
              <a:rPr lang="en-US" sz="2400" smtClean="0"/>
              <a:t>Child learns to repeat behaviors (saying “please”) which were followed by desirable results (cookie).</a:t>
            </a:r>
          </a:p>
          <a:p>
            <a:pPr marL="0" lvl="1" eaLnBrk="1" hangingPunct="1">
              <a:lnSpc>
                <a:spcPct val="90000"/>
              </a:lnSpc>
              <a:buFont typeface="Wingdings" pitchFamily="2" charset="2"/>
              <a:buChar char="§"/>
            </a:pPr>
            <a:r>
              <a:rPr lang="en-US" sz="2400" smtClean="0"/>
              <a:t>Child learns to avoid behaviors (yelling “gimme!”) which were followed by undesirable results (scolding or loss of dessert). </a:t>
            </a:r>
          </a:p>
        </p:txBody>
      </p:sp>
      <p:sp>
        <p:nvSpPr>
          <p:cNvPr id="28675" name="Title 1"/>
          <p:cNvSpPr>
            <a:spLocks noGrp="1"/>
          </p:cNvSpPr>
          <p:nvPr>
            <p:ph type="title"/>
          </p:nvPr>
        </p:nvSpPr>
        <p:spPr>
          <a:xfrm>
            <a:off x="296863" y="182563"/>
            <a:ext cx="8229600" cy="868362"/>
          </a:xfrm>
        </p:spPr>
        <p:txBody>
          <a:bodyPr/>
          <a:lstStyle/>
          <a:p>
            <a:pPr algn="l" eaLnBrk="1" hangingPunct="1">
              <a:lnSpc>
                <a:spcPts val="4000"/>
              </a:lnSpc>
            </a:pPr>
            <a:r>
              <a:rPr lang="en-US" sz="3200" b="1" i="1" smtClean="0">
                <a:solidFill>
                  <a:srgbClr val="3AA082"/>
                </a:solidFill>
              </a:rPr>
              <a:t>Associative Learning: </a:t>
            </a:r>
            <a:br>
              <a:rPr lang="en-US" sz="3200" b="1" i="1" smtClean="0">
                <a:solidFill>
                  <a:srgbClr val="3AA082"/>
                </a:solidFill>
              </a:rPr>
            </a:br>
            <a:r>
              <a:rPr lang="en-US" b="1" smtClean="0">
                <a:solidFill>
                  <a:srgbClr val="3AA082"/>
                </a:solidFill>
              </a:rPr>
              <a:t>Operant Conditioning</a:t>
            </a:r>
          </a:p>
        </p:txBody>
      </p:sp>
      <p:pic>
        <p:nvPicPr>
          <p:cNvPr id="28676" name="Picture 2"/>
          <p:cNvPicPr>
            <a:picLocks noChangeAspect="1" noChangeArrowheads="1"/>
          </p:cNvPicPr>
          <p:nvPr/>
        </p:nvPicPr>
        <p:blipFill>
          <a:blip r:embed="rId3" cstate="print"/>
          <a:srcRect/>
          <a:stretch>
            <a:fillRect/>
          </a:stretch>
        </p:blipFill>
        <p:spPr bwMode="auto">
          <a:xfrm>
            <a:off x="358775" y="3121025"/>
            <a:ext cx="8367713" cy="3587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31"/>
          <p:cNvGrpSpPr>
            <a:grpSpLocks/>
          </p:cNvGrpSpPr>
          <p:nvPr/>
        </p:nvGrpSpPr>
        <p:grpSpPr bwMode="auto">
          <a:xfrm>
            <a:off x="3397250" y="2330450"/>
            <a:ext cx="5770563" cy="3649663"/>
            <a:chOff x="3265965" y="2095500"/>
            <a:chExt cx="5770563" cy="3886200"/>
          </a:xfrm>
        </p:grpSpPr>
        <p:grpSp>
          <p:nvGrpSpPr>
            <p:cNvPr id="88073" name="Group 15"/>
            <p:cNvGrpSpPr>
              <a:grpSpLocks/>
            </p:cNvGrpSpPr>
            <p:nvPr/>
          </p:nvGrpSpPr>
          <p:grpSpPr bwMode="auto">
            <a:xfrm>
              <a:off x="3265965" y="2095500"/>
              <a:ext cx="5770563" cy="3886200"/>
              <a:chOff x="3265965" y="2095500"/>
              <a:chExt cx="5770563" cy="3886200"/>
            </a:xfrm>
          </p:grpSpPr>
          <p:grpSp>
            <p:nvGrpSpPr>
              <p:cNvPr id="88075" name="Group 30"/>
              <p:cNvGrpSpPr>
                <a:grpSpLocks/>
              </p:cNvGrpSpPr>
              <p:nvPr/>
            </p:nvGrpSpPr>
            <p:grpSpPr bwMode="auto">
              <a:xfrm>
                <a:off x="3265965" y="2095500"/>
                <a:ext cx="5770563" cy="3886200"/>
                <a:chOff x="1858505" y="2863850"/>
                <a:chExt cx="6675895" cy="3994150"/>
              </a:xfrm>
            </p:grpSpPr>
            <p:grpSp>
              <p:nvGrpSpPr>
                <p:cNvPr id="88080" name="Group 29"/>
                <p:cNvGrpSpPr>
                  <a:grpSpLocks/>
                </p:cNvGrpSpPr>
                <p:nvPr/>
              </p:nvGrpSpPr>
              <p:grpSpPr bwMode="auto">
                <a:xfrm>
                  <a:off x="1905000" y="2863850"/>
                  <a:ext cx="6629400" cy="3917950"/>
                  <a:chOff x="1905000" y="2863850"/>
                  <a:chExt cx="6629400" cy="3917950"/>
                </a:xfrm>
              </p:grpSpPr>
              <p:pic>
                <p:nvPicPr>
                  <p:cNvPr id="88082" name="Picture 2" descr="fig_7_11_Slides-13-16-1.png"/>
                  <p:cNvPicPr>
                    <a:picLocks noChangeAspect="1"/>
                  </p:cNvPicPr>
                  <p:nvPr/>
                </p:nvPicPr>
                <p:blipFill>
                  <a:blip r:embed="rId3" cstate="print"/>
                  <a:srcRect/>
                  <a:stretch>
                    <a:fillRect/>
                  </a:stretch>
                </p:blipFill>
                <p:spPr bwMode="auto">
                  <a:xfrm>
                    <a:off x="1905000" y="2863850"/>
                    <a:ext cx="6629400" cy="3917950"/>
                  </a:xfrm>
                  <a:prstGeom prst="rect">
                    <a:avLst/>
                  </a:prstGeom>
                  <a:noFill/>
                  <a:ln w="9525">
                    <a:noFill/>
                    <a:miter lim="800000"/>
                    <a:headEnd/>
                    <a:tailEnd/>
                  </a:ln>
                </p:spPr>
              </p:pic>
              <p:sp>
                <p:nvSpPr>
                  <p:cNvPr id="8" name="TextBox 7"/>
                  <p:cNvSpPr txBox="1"/>
                  <p:nvPr/>
                </p:nvSpPr>
                <p:spPr>
                  <a:xfrm>
                    <a:off x="4725375" y="3887145"/>
                    <a:ext cx="1651067" cy="608070"/>
                  </a:xfrm>
                  <a:prstGeom prst="rect">
                    <a:avLst/>
                  </a:prstGeom>
                  <a:solidFill>
                    <a:schemeClr val="accent1">
                      <a:lumMod val="20000"/>
                      <a:lumOff val="80000"/>
                    </a:schemeClr>
                  </a:solidFill>
                </p:spPr>
                <p:txBody>
                  <a:bodyPr anchor="ctr">
                    <a:normAutofit fontScale="62500" lnSpcReduction="20000"/>
                  </a:bodyPr>
                  <a:lstStyle/>
                  <a:p>
                    <a:pPr algn="ctr" fontAlgn="auto">
                      <a:spcBef>
                        <a:spcPts val="0"/>
                      </a:spcBef>
                      <a:spcAft>
                        <a:spcPts val="0"/>
                      </a:spcAft>
                      <a:defRPr/>
                    </a:pPr>
                    <a:r>
                      <a:rPr lang="en-US" dirty="0">
                        <a:latin typeface="+mn-lt"/>
                        <a:cs typeface="+mn-cs"/>
                      </a:rPr>
                      <a:t>Rapid responding near time for reinforcement</a:t>
                    </a:r>
                  </a:p>
                </p:txBody>
              </p:sp>
              <p:cxnSp>
                <p:nvCxnSpPr>
                  <p:cNvPr id="9" name="Straight Connector 8"/>
                  <p:cNvCxnSpPr>
                    <a:endCxn id="8" idx="3"/>
                  </p:cNvCxnSpPr>
                  <p:nvPr/>
                </p:nvCxnSpPr>
                <p:spPr>
                  <a:xfrm rot="10800000">
                    <a:off x="6376442" y="4189443"/>
                    <a:ext cx="405880" cy="154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4589" y="3744683"/>
                    <a:ext cx="1219476" cy="269287"/>
                  </a:xfrm>
                  <a:prstGeom prst="rect">
                    <a:avLst/>
                  </a:prstGeom>
                  <a:noFill/>
                </p:spPr>
                <p:txBody>
                  <a:bodyPr wrap="none" anchor="ctr">
                    <a:normAutofit fontScale="62500" lnSpcReduction="20000"/>
                  </a:bodyPr>
                  <a:lstStyle/>
                  <a:p>
                    <a:pPr algn="ctr" fontAlgn="auto">
                      <a:spcBef>
                        <a:spcPts val="0"/>
                      </a:spcBef>
                      <a:spcAft>
                        <a:spcPts val="0"/>
                      </a:spcAft>
                      <a:defRPr/>
                    </a:pPr>
                    <a:r>
                      <a:rPr lang="en-US" b="1" dirty="0">
                        <a:latin typeface="+mn-lt"/>
                        <a:cs typeface="+mn-cs"/>
                      </a:rPr>
                      <a:t>Fixed interval</a:t>
                    </a:r>
                  </a:p>
                </p:txBody>
              </p:sp>
            </p:grpSp>
            <p:pic>
              <p:nvPicPr>
                <p:cNvPr id="88081" name="Picture 24" descr="fig_7_11_Slides-13-16-4.png"/>
                <p:cNvPicPr>
                  <a:picLocks noChangeAspect="1"/>
                </p:cNvPicPr>
                <p:nvPr/>
              </p:nvPicPr>
              <p:blipFill>
                <a:blip r:embed="rId4" cstate="print"/>
                <a:srcRect/>
                <a:stretch>
                  <a:fillRect/>
                </a:stretch>
              </p:blipFill>
              <p:spPr bwMode="auto">
                <a:xfrm>
                  <a:off x="1858505" y="2967070"/>
                  <a:ext cx="6583680" cy="3890930"/>
                </a:xfrm>
                <a:prstGeom prst="rect">
                  <a:avLst/>
                </a:prstGeom>
                <a:noFill/>
                <a:ln w="9525">
                  <a:noFill/>
                  <a:miter lim="800000"/>
                  <a:headEnd/>
                  <a:tailEnd/>
                </a:ln>
              </p:spPr>
            </p:pic>
          </p:grpSp>
          <p:cxnSp>
            <p:nvCxnSpPr>
              <p:cNvPr id="13" name="Straight Arrow Connector 12"/>
              <p:cNvCxnSpPr/>
              <p:nvPr/>
            </p:nvCxnSpPr>
            <p:spPr>
              <a:xfrm flipV="1">
                <a:off x="8009415" y="3386956"/>
                <a:ext cx="109538" cy="51894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514115" y="3691225"/>
                <a:ext cx="381000" cy="4564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078" name="TextBox 11"/>
              <p:cNvSpPr txBox="1">
                <a:spLocks noChangeArrowheads="1"/>
              </p:cNvSpPr>
              <p:nvPr/>
            </p:nvSpPr>
            <p:spPr bwMode="auto">
              <a:xfrm>
                <a:off x="5545605" y="2721463"/>
                <a:ext cx="1733797" cy="1025665"/>
              </a:xfrm>
              <a:prstGeom prst="rect">
                <a:avLst/>
              </a:prstGeom>
              <a:solidFill>
                <a:srgbClr val="A0366C"/>
              </a:solidFill>
              <a:ln w="9525">
                <a:noFill/>
                <a:miter lim="800000"/>
                <a:headEnd/>
                <a:tailEnd/>
              </a:ln>
            </p:spPr>
            <p:txBody>
              <a:bodyPr>
                <a:spAutoFit/>
              </a:bodyPr>
              <a:lstStyle/>
              <a:p>
                <a:pPr algn="ctr">
                  <a:lnSpc>
                    <a:spcPts val="1800"/>
                  </a:lnSpc>
                </a:pPr>
                <a:r>
                  <a:rPr lang="en-US" sz="2000" b="1">
                    <a:solidFill>
                      <a:srgbClr val="F8F6E3"/>
                    </a:solidFill>
                    <a:latin typeface="Calibri" pitchFamily="34" charset="0"/>
                  </a:rPr>
                  <a:t>Rapid responding near time for reinforcement</a:t>
                </a:r>
              </a:p>
            </p:txBody>
          </p:sp>
          <p:pic>
            <p:nvPicPr>
              <p:cNvPr id="88079" name="Picture 85" descr="figure-21-02"/>
              <p:cNvPicPr>
                <a:picLocks noChangeAspect="1" noChangeArrowheads="1"/>
              </p:cNvPicPr>
              <p:nvPr/>
            </p:nvPicPr>
            <p:blipFill>
              <a:blip r:embed="rId5" cstate="print"/>
              <a:srcRect l="63077" t="22968" r="22154" b="70473"/>
              <a:stretch>
                <a:fillRect/>
              </a:stretch>
            </p:blipFill>
            <p:spPr bwMode="auto">
              <a:xfrm>
                <a:off x="7655132" y="3905614"/>
                <a:ext cx="1193471" cy="397824"/>
              </a:xfrm>
              <a:prstGeom prst="rect">
                <a:avLst/>
              </a:prstGeom>
              <a:noFill/>
              <a:ln w="9525">
                <a:solidFill>
                  <a:srgbClr val="444EA2"/>
                </a:solidFill>
                <a:miter lim="800000"/>
                <a:headEnd/>
                <a:tailEnd/>
              </a:ln>
            </p:spPr>
          </p:pic>
        </p:grpSp>
        <p:sp>
          <p:nvSpPr>
            <p:cNvPr id="88074" name="TextBox 30"/>
            <p:cNvSpPr>
              <a:spLocks/>
            </p:cNvSpPr>
            <p:nvPr/>
          </p:nvSpPr>
          <p:spPr bwMode="auto">
            <a:xfrm>
              <a:off x="7347002" y="2781201"/>
              <a:ext cx="1501601" cy="369332"/>
            </a:xfrm>
            <a:prstGeom prst="borderCallout1">
              <a:avLst>
                <a:gd name="adj1" fmla="val 96120"/>
                <a:gd name="adj2" fmla="val 45713"/>
                <a:gd name="adj3" fmla="val 223912"/>
                <a:gd name="adj4" fmla="val 27130"/>
              </a:avLst>
            </a:prstGeom>
            <a:solidFill>
              <a:schemeClr val="bg1"/>
            </a:solidFill>
            <a:ln w="28575">
              <a:solidFill>
                <a:srgbClr val="F36F21"/>
              </a:solidFill>
              <a:miter lim="800000"/>
              <a:headEnd/>
              <a:tailEnd/>
            </a:ln>
          </p:spPr>
          <p:txBody>
            <a:bodyPr>
              <a:spAutoFit/>
            </a:bodyPr>
            <a:lstStyle/>
            <a:p>
              <a:r>
                <a:rPr lang="en-US">
                  <a:latin typeface="Calibri" pitchFamily="34" charset="0"/>
                </a:rPr>
                <a:t>Fixed interval</a:t>
              </a:r>
            </a:p>
          </p:txBody>
        </p:sp>
      </p:grpSp>
      <p:sp>
        <p:nvSpPr>
          <p:cNvPr id="88067" name="Title 1"/>
          <p:cNvSpPr>
            <a:spLocks noGrp="1"/>
          </p:cNvSpPr>
          <p:nvPr>
            <p:ph type="title"/>
          </p:nvPr>
        </p:nvSpPr>
        <p:spPr>
          <a:xfrm>
            <a:off x="0" y="0"/>
            <a:ext cx="9144000" cy="2097088"/>
          </a:xfrm>
          <a:solidFill>
            <a:srgbClr val="A0366C"/>
          </a:solidFill>
        </p:spPr>
        <p:txBody>
          <a:bodyPr lIns="274320"/>
          <a:lstStyle/>
          <a:p>
            <a:pPr algn="l" eaLnBrk="1" hangingPunct="1">
              <a:lnSpc>
                <a:spcPts val="4200"/>
              </a:lnSpc>
            </a:pPr>
            <a:r>
              <a:rPr lang="en-US" sz="3200" b="1" i="1" smtClean="0">
                <a:solidFill>
                  <a:srgbClr val="F8F6E3"/>
                </a:solidFill>
              </a:rPr>
              <a:t>Results of the different schedules of reinforcement </a:t>
            </a:r>
            <a:r>
              <a:rPr lang="en-US" sz="4000" b="1" smtClean="0">
                <a:solidFill>
                  <a:srgbClr val="F8F6E3"/>
                </a:solidFill>
              </a:rPr>
              <a:t>Which reinforcements produce more “responding” (more target behavior)?</a:t>
            </a:r>
          </a:p>
        </p:txBody>
      </p:sp>
      <p:sp>
        <p:nvSpPr>
          <p:cNvPr id="3" name="Content Placeholder 2"/>
          <p:cNvSpPr>
            <a:spLocks noGrp="1"/>
          </p:cNvSpPr>
          <p:nvPr>
            <p:ph idx="1"/>
          </p:nvPr>
        </p:nvSpPr>
        <p:spPr>
          <a:xfrm>
            <a:off x="182563" y="2533650"/>
            <a:ext cx="4030662" cy="4324350"/>
          </a:xfrm>
        </p:spPr>
        <p:txBody>
          <a:bodyPr>
            <a:spAutoFit/>
          </a:bodyPr>
          <a:lstStyle/>
          <a:p>
            <a:pPr eaLnBrk="1" hangingPunct="1">
              <a:lnSpc>
                <a:spcPts val="2600"/>
              </a:lnSpc>
              <a:spcBef>
                <a:spcPct val="0"/>
              </a:spcBef>
              <a:spcAft>
                <a:spcPts val="600"/>
              </a:spcAft>
              <a:buFont typeface="Wingdings" pitchFamily="2" charset="2"/>
              <a:buChar char="§"/>
            </a:pPr>
            <a:r>
              <a:rPr lang="en-US" sz="2600" b="1" smtClean="0">
                <a:solidFill>
                  <a:srgbClr val="000000"/>
                </a:solidFill>
              </a:rPr>
              <a:t>Fixed interval: </a:t>
            </a:r>
            <a:r>
              <a:rPr lang="en-US" sz="2600" smtClean="0">
                <a:solidFill>
                  <a:srgbClr val="000000"/>
                </a:solidFill>
              </a:rPr>
              <a:t>slow, </a:t>
            </a:r>
            <a:r>
              <a:rPr lang="en-US" sz="2600" u="sng" smtClean="0">
                <a:solidFill>
                  <a:srgbClr val="000000"/>
                </a:solidFill>
              </a:rPr>
              <a:t>unsustained</a:t>
            </a:r>
            <a:r>
              <a:rPr lang="en-US" sz="2600" smtClean="0">
                <a:solidFill>
                  <a:srgbClr val="000000"/>
                </a:solidFill>
              </a:rPr>
              <a:t> responding </a:t>
            </a:r>
          </a:p>
          <a:p>
            <a:pPr marL="400050" lvl="1" indent="0" eaLnBrk="1" hangingPunct="1">
              <a:lnSpc>
                <a:spcPts val="2600"/>
              </a:lnSpc>
              <a:spcBef>
                <a:spcPct val="0"/>
              </a:spcBef>
              <a:spcAft>
                <a:spcPts val="600"/>
              </a:spcAft>
              <a:buFont typeface="Arial" pitchFamily="34" charset="0"/>
              <a:buNone/>
            </a:pPr>
            <a:r>
              <a:rPr lang="en-US" sz="2400" i="1" smtClean="0">
                <a:solidFill>
                  <a:srgbClr val="000000"/>
                </a:solidFill>
              </a:rPr>
              <a:t>If I’m only paid for my Saturday work, I’m not going to work as hard on the other days.</a:t>
            </a:r>
          </a:p>
          <a:p>
            <a:pPr eaLnBrk="1" hangingPunct="1">
              <a:lnSpc>
                <a:spcPts val="2600"/>
              </a:lnSpc>
              <a:spcBef>
                <a:spcPct val="0"/>
              </a:spcBef>
              <a:spcAft>
                <a:spcPts val="600"/>
              </a:spcAft>
              <a:buFont typeface="Wingdings" pitchFamily="2" charset="2"/>
              <a:buChar char="§"/>
            </a:pPr>
            <a:r>
              <a:rPr lang="en-US" sz="2600" b="1" smtClean="0">
                <a:solidFill>
                  <a:srgbClr val="000000"/>
                </a:solidFill>
              </a:rPr>
              <a:t>Variable interval</a:t>
            </a:r>
            <a:r>
              <a:rPr lang="en-US" sz="2600" smtClean="0">
                <a:solidFill>
                  <a:srgbClr val="000000"/>
                </a:solidFill>
              </a:rPr>
              <a:t>: slow, </a:t>
            </a:r>
            <a:r>
              <a:rPr lang="en-US" sz="2600" u="sng" smtClean="0">
                <a:solidFill>
                  <a:srgbClr val="000000"/>
                </a:solidFill>
              </a:rPr>
              <a:t>consistent</a:t>
            </a:r>
            <a:r>
              <a:rPr lang="en-US" sz="2600" smtClean="0">
                <a:solidFill>
                  <a:srgbClr val="000000"/>
                </a:solidFill>
              </a:rPr>
              <a:t> responding </a:t>
            </a:r>
          </a:p>
          <a:p>
            <a:pPr marL="400050" lvl="1" indent="0" eaLnBrk="1" hangingPunct="1">
              <a:lnSpc>
                <a:spcPts val="2600"/>
              </a:lnSpc>
              <a:spcBef>
                <a:spcPct val="0"/>
              </a:spcBef>
              <a:spcAft>
                <a:spcPts val="600"/>
              </a:spcAft>
              <a:buFont typeface="Arial" pitchFamily="34" charset="0"/>
              <a:buNone/>
            </a:pPr>
            <a:r>
              <a:rPr lang="en-US" sz="2400" i="1" smtClean="0">
                <a:solidFill>
                  <a:srgbClr val="000000"/>
                </a:solidFill>
              </a:rPr>
              <a:t>If I never know which day my lucky lottery number will pay off, I better play it every day.</a:t>
            </a:r>
          </a:p>
        </p:txBody>
      </p:sp>
      <p:grpSp>
        <p:nvGrpSpPr>
          <p:cNvPr id="7" name="Group 33"/>
          <p:cNvGrpSpPr>
            <a:grpSpLocks/>
          </p:cNvGrpSpPr>
          <p:nvPr/>
        </p:nvGrpSpPr>
        <p:grpSpPr bwMode="auto">
          <a:xfrm>
            <a:off x="4727575" y="3827463"/>
            <a:ext cx="4573588" cy="1649412"/>
            <a:chOff x="4727791" y="3827923"/>
            <a:chExt cx="4573094" cy="1648983"/>
          </a:xfrm>
        </p:grpSpPr>
        <p:pic>
          <p:nvPicPr>
            <p:cNvPr id="88070" name="Picture 8" descr="fig_7_11_Slides-13-16-5.png"/>
            <p:cNvPicPr>
              <a:picLocks noChangeAspect="1"/>
            </p:cNvPicPr>
            <p:nvPr/>
          </p:nvPicPr>
          <p:blipFill>
            <a:blip r:embed="rId6" cstate="print"/>
            <a:srcRect l="40057" t="41986" b="15782"/>
            <a:stretch>
              <a:fillRect/>
            </a:stretch>
          </p:blipFill>
          <p:spPr bwMode="auto">
            <a:xfrm>
              <a:off x="5612138" y="3827923"/>
              <a:ext cx="3688747" cy="1546113"/>
            </a:xfrm>
            <a:prstGeom prst="rect">
              <a:avLst/>
            </a:prstGeom>
            <a:noFill/>
            <a:ln w="9525">
              <a:noFill/>
              <a:miter lim="800000"/>
              <a:headEnd/>
              <a:tailEnd/>
            </a:ln>
          </p:spPr>
        </p:pic>
        <p:sp>
          <p:nvSpPr>
            <p:cNvPr id="88071" name="TextBox 26"/>
            <p:cNvSpPr txBox="1">
              <a:spLocks noChangeArrowheads="1"/>
            </p:cNvSpPr>
            <p:nvPr/>
          </p:nvSpPr>
          <p:spPr bwMode="auto">
            <a:xfrm>
              <a:off x="7456511" y="4912905"/>
              <a:ext cx="1733797" cy="564001"/>
            </a:xfrm>
            <a:prstGeom prst="rect">
              <a:avLst/>
            </a:prstGeom>
            <a:solidFill>
              <a:srgbClr val="A0366C"/>
            </a:solidFill>
            <a:ln w="9525">
              <a:noFill/>
              <a:miter lim="800000"/>
              <a:headEnd/>
              <a:tailEnd/>
            </a:ln>
          </p:spPr>
          <p:txBody>
            <a:bodyPr>
              <a:spAutoFit/>
            </a:bodyPr>
            <a:lstStyle/>
            <a:p>
              <a:pPr algn="ctr">
                <a:lnSpc>
                  <a:spcPts val="1800"/>
                </a:lnSpc>
              </a:pPr>
              <a:r>
                <a:rPr lang="en-US" sz="2000" b="1">
                  <a:solidFill>
                    <a:srgbClr val="F8F6E3"/>
                  </a:solidFill>
                  <a:latin typeface="Calibri" pitchFamily="34" charset="0"/>
                </a:rPr>
                <a:t>Steady responding</a:t>
              </a:r>
            </a:p>
          </p:txBody>
        </p:sp>
        <p:sp>
          <p:nvSpPr>
            <p:cNvPr id="29" name="TextBox 28"/>
            <p:cNvSpPr txBox="1"/>
            <p:nvPr/>
          </p:nvSpPr>
          <p:spPr>
            <a:xfrm>
              <a:off x="4727791" y="4584963"/>
              <a:ext cx="1768284" cy="368204"/>
            </a:xfrm>
            <a:prstGeom prst="borderCallout1">
              <a:avLst>
                <a:gd name="adj1" fmla="val 96119"/>
                <a:gd name="adj2" fmla="val 49829"/>
                <a:gd name="adj3" fmla="val 127974"/>
                <a:gd name="adj4" fmla="val 85099"/>
              </a:avLst>
            </a:prstGeom>
            <a:solidFill>
              <a:schemeClr val="bg1"/>
            </a:solidFill>
            <a:ln w="28575">
              <a:solidFill>
                <a:schemeClr val="accent4">
                  <a:lumMod val="60000"/>
                  <a:lumOff val="40000"/>
                </a:schemeClr>
              </a:solidFill>
            </a:ln>
          </p:spPr>
          <p:txBody>
            <a:bodyPr>
              <a:spAutoFit/>
            </a:bodyPr>
            <a:lstStyle/>
            <a:p>
              <a:pPr fontAlgn="auto">
                <a:spcBef>
                  <a:spcPts val="0"/>
                </a:spcBef>
                <a:spcAft>
                  <a:spcPts val="0"/>
                </a:spcAft>
                <a:defRPr/>
              </a:pPr>
              <a:r>
                <a:rPr lang="en-US" dirty="0">
                  <a:latin typeface="+mn-lt"/>
                  <a:cs typeface="+mn-cs"/>
                </a:rPr>
                <a:t>Variable interval</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0"/>
            <a:ext cx="9144000" cy="1211263"/>
          </a:xfrm>
        </p:spPr>
        <p:txBody>
          <a:bodyPr/>
          <a:lstStyle/>
          <a:p>
            <a:pPr eaLnBrk="1" hangingPunct="1"/>
            <a:r>
              <a:rPr lang="en-US" b="1" smtClean="0">
                <a:solidFill>
                  <a:srgbClr val="444EA2"/>
                </a:solidFill>
              </a:rPr>
              <a:t>Operant Effect: Punishment</a:t>
            </a:r>
          </a:p>
        </p:txBody>
      </p:sp>
      <p:sp>
        <p:nvSpPr>
          <p:cNvPr id="40963" name="Rectangle 3"/>
          <p:cNvSpPr>
            <a:spLocks noGrp="1" noChangeArrowheads="1"/>
          </p:cNvSpPr>
          <p:nvPr>
            <p:ph type="body" idx="1"/>
          </p:nvPr>
        </p:nvSpPr>
        <p:spPr>
          <a:xfrm>
            <a:off x="352425" y="1069975"/>
            <a:ext cx="8624888" cy="1200150"/>
          </a:xfrm>
        </p:spPr>
        <p:txBody>
          <a:bodyPr/>
          <a:lstStyle/>
          <a:p>
            <a:pPr marL="0" indent="0" eaLnBrk="1" hangingPunct="1">
              <a:lnSpc>
                <a:spcPts val="2800"/>
              </a:lnSpc>
              <a:buFont typeface="Arial" pitchFamily="34" charset="0"/>
              <a:buNone/>
            </a:pPr>
            <a:r>
              <a:rPr lang="en-US" sz="2800" u="sng" smtClean="0"/>
              <a:t>Punishments</a:t>
            </a:r>
            <a:r>
              <a:rPr lang="en-US" sz="2800" smtClean="0"/>
              <a:t> have the opposite effects of reinforcement. These consequences make the target behavior less likely to occur in the future.</a:t>
            </a:r>
          </a:p>
        </p:txBody>
      </p:sp>
      <p:sp>
        <p:nvSpPr>
          <p:cNvPr id="2" name="Oval 1"/>
          <p:cNvSpPr>
            <a:spLocks noChangeArrowheads="1"/>
          </p:cNvSpPr>
          <p:nvPr/>
        </p:nvSpPr>
        <p:spPr bwMode="auto">
          <a:xfrm>
            <a:off x="182563" y="2301875"/>
            <a:ext cx="4378325" cy="3048000"/>
          </a:xfrm>
          <a:prstGeom prst="ellipse">
            <a:avLst/>
          </a:prstGeom>
          <a:solidFill>
            <a:srgbClr val="3AA082"/>
          </a:solidFill>
          <a:ln w="9525">
            <a:noFill/>
            <a:round/>
            <a:headEnd/>
            <a:tailEnd/>
          </a:ln>
        </p:spPr>
        <p:txBody>
          <a:bodyPr anchor="ctr"/>
          <a:lstStyle/>
          <a:p>
            <a:pPr algn="ctr">
              <a:lnSpc>
                <a:spcPts val="2600"/>
              </a:lnSpc>
              <a:spcBef>
                <a:spcPct val="20000"/>
              </a:spcBef>
            </a:pPr>
            <a:r>
              <a:rPr lang="en-US" sz="2600" b="1">
                <a:solidFill>
                  <a:srgbClr val="F8F6E3"/>
                </a:solidFill>
                <a:latin typeface="Calibri" pitchFamily="34" charset="0"/>
              </a:rPr>
              <a:t>+ Positive Punishment</a:t>
            </a:r>
            <a:endParaRPr lang="en-US" sz="2600">
              <a:solidFill>
                <a:srgbClr val="F8F6E3"/>
              </a:solidFill>
              <a:latin typeface="Calibri" pitchFamily="34" charset="0"/>
            </a:endParaRPr>
          </a:p>
          <a:p>
            <a:pPr algn="ctr">
              <a:lnSpc>
                <a:spcPts val="2600"/>
              </a:lnSpc>
              <a:spcBef>
                <a:spcPct val="20000"/>
              </a:spcBef>
            </a:pPr>
            <a:r>
              <a:rPr lang="en-US" sz="2600">
                <a:solidFill>
                  <a:srgbClr val="F8F6E3"/>
                </a:solidFill>
                <a:latin typeface="Calibri" pitchFamily="34" charset="0"/>
              </a:rPr>
              <a:t> You ADD something unpleasant/aversive (ex: spank the child) </a:t>
            </a:r>
          </a:p>
        </p:txBody>
      </p:sp>
      <p:sp>
        <p:nvSpPr>
          <p:cNvPr id="3" name="Oval 2"/>
          <p:cNvSpPr>
            <a:spLocks noChangeArrowheads="1"/>
          </p:cNvSpPr>
          <p:nvPr/>
        </p:nvSpPr>
        <p:spPr bwMode="auto">
          <a:xfrm>
            <a:off x="4665663" y="2301875"/>
            <a:ext cx="4425950" cy="3048000"/>
          </a:xfrm>
          <a:prstGeom prst="ellipse">
            <a:avLst/>
          </a:prstGeom>
          <a:solidFill>
            <a:srgbClr val="3AA082"/>
          </a:solidFill>
          <a:ln w="9525">
            <a:noFill/>
            <a:round/>
            <a:headEnd/>
            <a:tailEnd/>
          </a:ln>
        </p:spPr>
        <p:txBody>
          <a:bodyPr anchor="ctr"/>
          <a:lstStyle/>
          <a:p>
            <a:pPr algn="ctr">
              <a:lnSpc>
                <a:spcPts val="2600"/>
              </a:lnSpc>
              <a:spcBef>
                <a:spcPct val="20000"/>
              </a:spcBef>
            </a:pPr>
            <a:r>
              <a:rPr lang="en-US" sz="2600">
                <a:solidFill>
                  <a:srgbClr val="F8F6E3"/>
                </a:solidFill>
                <a:latin typeface="Calibri" pitchFamily="34" charset="0"/>
              </a:rPr>
              <a:t> </a:t>
            </a:r>
            <a:r>
              <a:rPr lang="en-US" sz="2600" b="1">
                <a:solidFill>
                  <a:srgbClr val="F8F6E3"/>
                </a:solidFill>
                <a:latin typeface="Calibri" pitchFamily="34" charset="0"/>
              </a:rPr>
              <a:t>- Negative Punishment</a:t>
            </a:r>
          </a:p>
          <a:p>
            <a:pPr algn="ctr">
              <a:lnSpc>
                <a:spcPts val="2600"/>
              </a:lnSpc>
              <a:spcBef>
                <a:spcPct val="20000"/>
              </a:spcBef>
            </a:pPr>
            <a:r>
              <a:rPr lang="en-US" sz="2600" b="1">
                <a:solidFill>
                  <a:srgbClr val="F8F6E3"/>
                </a:solidFill>
                <a:latin typeface="Calibri" pitchFamily="34" charset="0"/>
              </a:rPr>
              <a:t> </a:t>
            </a:r>
            <a:r>
              <a:rPr lang="en-US" sz="2600">
                <a:solidFill>
                  <a:srgbClr val="F8F6E3"/>
                </a:solidFill>
                <a:latin typeface="Calibri" pitchFamily="34" charset="0"/>
              </a:rPr>
              <a:t>You TAKE AWAY something pleasant/ desired (ex: no TV time, no attention)--MINUS is the “negative” here</a:t>
            </a:r>
          </a:p>
        </p:txBody>
      </p:sp>
      <p:sp>
        <p:nvSpPr>
          <p:cNvPr id="4" name="Rectangle 3"/>
          <p:cNvSpPr>
            <a:spLocks noChangeArrowheads="1"/>
          </p:cNvSpPr>
          <p:nvPr/>
        </p:nvSpPr>
        <p:spPr bwMode="auto">
          <a:xfrm>
            <a:off x="520700" y="5694363"/>
            <a:ext cx="8289925" cy="954087"/>
          </a:xfrm>
          <a:prstGeom prst="rect">
            <a:avLst/>
          </a:prstGeom>
          <a:noFill/>
          <a:ln w="9525">
            <a:noFill/>
            <a:miter lim="800000"/>
            <a:headEnd/>
            <a:tailEnd/>
          </a:ln>
        </p:spPr>
        <p:txBody>
          <a:bodyPr>
            <a:spAutoFit/>
          </a:bodyPr>
          <a:lstStyle/>
          <a:p>
            <a:r>
              <a:rPr lang="en-US" sz="2800" dirty="0">
                <a:solidFill>
                  <a:srgbClr val="000000"/>
                </a:solidFill>
                <a:latin typeface="Calibri" pitchFamily="34" charset="0"/>
                <a:sym typeface="Wingdings" pitchFamily="2" charset="2"/>
              </a:rPr>
              <a:t></a:t>
            </a:r>
            <a:r>
              <a:rPr lang="en-US" sz="2800" dirty="0">
                <a:solidFill>
                  <a:srgbClr val="000000"/>
                </a:solidFill>
                <a:latin typeface="Calibri" pitchFamily="34" charset="0"/>
              </a:rPr>
              <a:t>Positive does </a:t>
            </a:r>
            <a:r>
              <a:rPr lang="en-US" sz="2800" b="1" u="sng" dirty="0">
                <a:solidFill>
                  <a:srgbClr val="000000"/>
                </a:solidFill>
                <a:latin typeface="Calibri" pitchFamily="34" charset="0"/>
              </a:rPr>
              <a:t>not</a:t>
            </a:r>
            <a:r>
              <a:rPr lang="en-US" sz="2800" dirty="0">
                <a:solidFill>
                  <a:srgbClr val="000000"/>
                </a:solidFill>
                <a:latin typeface="Calibri" pitchFamily="34" charset="0"/>
              </a:rPr>
              <a:t> mean “good” or “desirable” </a:t>
            </a:r>
            <a:r>
              <a:rPr lang="en-US" sz="2800" dirty="0" smtClean="0">
                <a:solidFill>
                  <a:srgbClr val="000000"/>
                </a:solidFill>
                <a:latin typeface="Calibri" pitchFamily="34" charset="0"/>
              </a:rPr>
              <a:t>and</a:t>
            </a:r>
          </a:p>
          <a:p>
            <a:r>
              <a:rPr lang="en-US" sz="2800" dirty="0">
                <a:solidFill>
                  <a:srgbClr val="000000"/>
                </a:solidFill>
                <a:latin typeface="Calibri" pitchFamily="34" charset="0"/>
              </a:rPr>
              <a:t> </a:t>
            </a:r>
            <a:r>
              <a:rPr lang="en-US" sz="2800" dirty="0" smtClean="0">
                <a:solidFill>
                  <a:srgbClr val="000000"/>
                </a:solidFill>
                <a:latin typeface="Calibri" pitchFamily="34" charset="0"/>
              </a:rPr>
              <a:t>   negative </a:t>
            </a:r>
            <a:r>
              <a:rPr lang="en-US" sz="2800" dirty="0">
                <a:solidFill>
                  <a:srgbClr val="000000"/>
                </a:solidFill>
                <a:latin typeface="Calibri" pitchFamily="34" charset="0"/>
              </a:rPr>
              <a:t>does </a:t>
            </a:r>
            <a:r>
              <a:rPr lang="en-US" sz="2800" b="1" u="sng" dirty="0">
                <a:solidFill>
                  <a:srgbClr val="000000"/>
                </a:solidFill>
                <a:latin typeface="Calibri" pitchFamily="34" charset="0"/>
              </a:rPr>
              <a:t>not</a:t>
            </a:r>
            <a:r>
              <a:rPr lang="en-US" sz="2800" dirty="0">
                <a:solidFill>
                  <a:srgbClr val="000000"/>
                </a:solidFill>
                <a:latin typeface="Calibri" pitchFamily="34" charset="0"/>
              </a:rPr>
              <a:t> mean “bad” or “undesirable.”</a:t>
            </a:r>
            <a:endParaRPr lang="en-US" dirty="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2" grpId="0" animBg="1"/>
      <p:bldP spid="3" grpId="0" animBg="1"/>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6DA88C63-AC85-472C-9A44-072FE44CEC43}" type="slidenum">
              <a:rPr lang="en-US" smtClean="0"/>
              <a:pPr/>
              <a:t>52</a:t>
            </a:fld>
            <a:endParaRPr lang="en-US" smtClean="0"/>
          </a:p>
        </p:txBody>
      </p:sp>
      <p:sp>
        <p:nvSpPr>
          <p:cNvPr id="38915" name="Rectangle 5"/>
          <p:cNvSpPr>
            <a:spLocks noGrp="1" noChangeArrowheads="1"/>
          </p:cNvSpPr>
          <p:nvPr>
            <p:ph type="title"/>
          </p:nvPr>
        </p:nvSpPr>
        <p:spPr>
          <a:xfrm>
            <a:off x="685800" y="0"/>
            <a:ext cx="7772400" cy="1143000"/>
          </a:xfrm>
        </p:spPr>
        <p:txBody>
          <a:bodyPr/>
          <a:lstStyle/>
          <a:p>
            <a:pPr eaLnBrk="1" hangingPunct="1"/>
            <a:r>
              <a:rPr lang="en-US" altLang="en-US" sz="4000" smtClean="0">
                <a:solidFill>
                  <a:schemeClr val="tx1"/>
                </a:solidFill>
                <a:latin typeface="Palatino Linotype" pitchFamily="18" charset="0"/>
              </a:rPr>
              <a:t>Punishment</a:t>
            </a:r>
            <a:endParaRPr lang="en-US" sz="4000" smtClean="0">
              <a:solidFill>
                <a:schemeClr val="tx1"/>
              </a:solidFill>
              <a:latin typeface="Palatino Linotype" pitchFamily="18" charset="0"/>
            </a:endParaRPr>
          </a:p>
        </p:txBody>
      </p:sp>
      <p:sp>
        <p:nvSpPr>
          <p:cNvPr id="38916" name="Rectangle 6"/>
          <p:cNvSpPr>
            <a:spLocks noGrp="1" noChangeArrowheads="1"/>
          </p:cNvSpPr>
          <p:nvPr>
            <p:ph type="body" idx="1"/>
          </p:nvPr>
        </p:nvSpPr>
        <p:spPr>
          <a:xfrm>
            <a:off x="685800" y="914400"/>
            <a:ext cx="7772400" cy="1143000"/>
          </a:xfrm>
        </p:spPr>
        <p:txBody>
          <a:bodyPr/>
          <a:lstStyle/>
          <a:p>
            <a:pPr marL="0" indent="0" algn="ctr" eaLnBrk="1" hangingPunct="1">
              <a:buFont typeface="Wingdings" pitchFamily="2" charset="2"/>
              <a:buNone/>
            </a:pPr>
            <a:r>
              <a:rPr lang="en-US" altLang="en-US" sz="2800" smtClean="0">
                <a:latin typeface="Palatino Linotype" pitchFamily="18" charset="0"/>
              </a:rPr>
              <a:t>An aversive event that </a:t>
            </a:r>
            <a:r>
              <a:rPr lang="en-US" altLang="en-US" sz="2800" smtClean="0">
                <a:solidFill>
                  <a:srgbClr val="FF0000"/>
                </a:solidFill>
                <a:latin typeface="Palatino Linotype" pitchFamily="18" charset="0"/>
              </a:rPr>
              <a:t>decreases</a:t>
            </a:r>
            <a:r>
              <a:rPr lang="en-US" altLang="en-US" sz="2800" smtClean="0">
                <a:latin typeface="Palatino Linotype" pitchFamily="18" charset="0"/>
              </a:rPr>
              <a:t> the behavior it follows. </a:t>
            </a:r>
            <a:endParaRPr lang="en-US" sz="2800" smtClean="0">
              <a:latin typeface="Palatino Linotype" pitchFamily="18" charset="0"/>
            </a:endParaRPr>
          </a:p>
        </p:txBody>
      </p:sp>
      <p:pic>
        <p:nvPicPr>
          <p:cNvPr id="38917" name="Picture 8" descr="Punishment"/>
          <p:cNvPicPr>
            <a:picLocks noChangeAspect="1" noChangeArrowheads="1"/>
          </p:cNvPicPr>
          <p:nvPr/>
        </p:nvPicPr>
        <p:blipFill>
          <a:blip r:embed="rId3" cstate="print"/>
          <a:srcRect/>
          <a:stretch>
            <a:fillRect/>
          </a:stretch>
        </p:blipFill>
        <p:spPr bwMode="auto">
          <a:xfrm>
            <a:off x="212725" y="1905000"/>
            <a:ext cx="8718550" cy="4486275"/>
          </a:xfrm>
          <a:prstGeom prst="rect">
            <a:avLst/>
          </a:prstGeom>
          <a:noFill/>
          <a:ln w="9525">
            <a:noFill/>
            <a:miter lim="800000"/>
            <a:headEnd/>
            <a:tailEnd/>
          </a:ln>
        </p:spPr>
      </p:pic>
    </p:spTree>
  </p:cSld>
  <p:clrMapOvr>
    <a:masterClrMapping/>
  </p:clrMapOvr>
  <p:transition xmlns:p14="http://schemas.microsoft.com/office/powerpoint/2010/mai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125413" y="274638"/>
            <a:ext cx="5292725" cy="1143000"/>
          </a:xfrm>
        </p:spPr>
        <p:txBody>
          <a:bodyPr/>
          <a:lstStyle/>
          <a:p>
            <a:pPr eaLnBrk="1" hangingPunct="1">
              <a:lnSpc>
                <a:spcPts val="4400"/>
              </a:lnSpc>
            </a:pPr>
            <a:r>
              <a:rPr lang="en-US" b="1" smtClean="0">
                <a:solidFill>
                  <a:srgbClr val="444EA2"/>
                </a:solidFill>
              </a:rPr>
              <a:t>When is punishment effective?</a:t>
            </a:r>
          </a:p>
        </p:txBody>
      </p:sp>
      <p:pic>
        <p:nvPicPr>
          <p:cNvPr id="94211" name="Picture 2" descr="E:\Hands EyeWire Images\HAN_086L.JPG"/>
          <p:cNvPicPr>
            <a:picLocks noChangeAspect="1" noChangeArrowheads="1"/>
          </p:cNvPicPr>
          <p:nvPr/>
        </p:nvPicPr>
        <p:blipFill>
          <a:blip r:embed="rId3" cstate="print"/>
          <a:srcRect l="-22221" t="-3580" r="22221" b="3580"/>
          <a:stretch>
            <a:fillRect/>
          </a:stretch>
        </p:blipFill>
        <p:spPr bwMode="auto">
          <a:xfrm>
            <a:off x="4405313" y="-250825"/>
            <a:ext cx="4738687" cy="7108825"/>
          </a:xfrm>
          <a:prstGeom prst="rect">
            <a:avLst/>
          </a:prstGeom>
          <a:noFill/>
          <a:ln w="9525">
            <a:noFill/>
            <a:miter lim="800000"/>
            <a:headEnd/>
            <a:tailEnd/>
          </a:ln>
        </p:spPr>
      </p:pic>
      <p:sp>
        <p:nvSpPr>
          <p:cNvPr id="3" name="Content Placeholder 2"/>
          <p:cNvSpPr>
            <a:spLocks noGrp="1"/>
          </p:cNvSpPr>
          <p:nvPr>
            <p:ph idx="1"/>
          </p:nvPr>
        </p:nvSpPr>
        <p:spPr>
          <a:xfrm>
            <a:off x="92075" y="1452563"/>
            <a:ext cx="5233988" cy="4662487"/>
          </a:xfrm>
        </p:spPr>
        <p:txBody>
          <a:bodyPr/>
          <a:lstStyle/>
          <a:p>
            <a:pPr eaLnBrk="1" hangingPunct="1">
              <a:lnSpc>
                <a:spcPts val="2400"/>
              </a:lnSpc>
              <a:buFont typeface="Wingdings" pitchFamily="2" charset="2"/>
              <a:buChar char="§"/>
            </a:pPr>
            <a:r>
              <a:rPr lang="en-US" sz="2600" smtClean="0"/>
              <a:t>Punishment works best in natural settings when we encounter punishing consequences from actions such as reaching into a fire; in that case, operant conditioning helps us to avoid dangers. </a:t>
            </a:r>
          </a:p>
          <a:p>
            <a:pPr eaLnBrk="1" hangingPunct="1">
              <a:lnSpc>
                <a:spcPts val="2400"/>
              </a:lnSpc>
              <a:buFont typeface="Wingdings" pitchFamily="2" charset="2"/>
              <a:buChar char="§"/>
            </a:pPr>
            <a:r>
              <a:rPr lang="en-US" sz="2600" smtClean="0"/>
              <a:t>Punishment is effective when we try to artificially create punishing consequences for other’s choices; these work best when consequences happen as they do in nature. </a:t>
            </a:r>
          </a:p>
          <a:p>
            <a:pPr marL="400050" lvl="1" indent="0" eaLnBrk="1" hangingPunct="1">
              <a:lnSpc>
                <a:spcPts val="2400"/>
              </a:lnSpc>
              <a:buFont typeface="Arial" pitchFamily="34" charset="0"/>
              <a:buNone/>
            </a:pPr>
            <a:r>
              <a:rPr lang="en-US" sz="2600" b="1" smtClean="0">
                <a:sym typeface="Wingdings" pitchFamily="2" charset="2"/>
              </a:rPr>
              <a:t></a:t>
            </a:r>
            <a:r>
              <a:rPr lang="en-US" sz="2600" b="1" smtClean="0"/>
              <a:t>Severity</a:t>
            </a:r>
            <a:r>
              <a:rPr lang="en-US" sz="2600" smtClean="0"/>
              <a:t> of punishments is </a:t>
            </a:r>
            <a:r>
              <a:rPr lang="en-US" sz="2600" b="1" smtClean="0"/>
              <a:t>not</a:t>
            </a:r>
            <a:r>
              <a:rPr lang="en-US" sz="2600" smtClean="0"/>
              <a:t> as helpful as making the punishments </a:t>
            </a:r>
            <a:r>
              <a:rPr lang="en-US" sz="2600" b="1" smtClean="0"/>
              <a:t>immediate</a:t>
            </a:r>
            <a:r>
              <a:rPr lang="en-US" sz="2600" smtClean="0"/>
              <a:t> and </a:t>
            </a:r>
            <a:r>
              <a:rPr lang="en-US" sz="2600" b="1" smtClean="0"/>
              <a:t>certain</a:t>
            </a:r>
            <a:r>
              <a:rPr lang="en-US" sz="2600" smtClean="0"/>
              <a:t>.</a:t>
            </a:r>
          </a:p>
          <a:p>
            <a:pPr eaLnBrk="1" hangingPunct="1">
              <a:lnSpc>
                <a:spcPts val="2400"/>
              </a:lnSpc>
              <a:buFont typeface="Wingdings" pitchFamily="2" charset="2"/>
              <a:buChar char="§"/>
            </a:pPr>
            <a:endParaRPr lang="en-US" sz="26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65275"/>
            <a:ext cx="5840413" cy="4525963"/>
          </a:xfrm>
        </p:spPr>
        <p:txBody>
          <a:bodyPr/>
          <a:lstStyle/>
          <a:p>
            <a:pPr eaLnBrk="1" hangingPunct="1">
              <a:lnSpc>
                <a:spcPts val="2400"/>
              </a:lnSpc>
              <a:buFont typeface="Wingdings" pitchFamily="2" charset="2"/>
              <a:buChar char="§"/>
            </a:pPr>
            <a:r>
              <a:rPr lang="en-US" sz="2600" smtClean="0"/>
              <a:t>Punished behaviors may restart when the punishment is over; learning is not lasting.</a:t>
            </a:r>
          </a:p>
          <a:p>
            <a:pPr eaLnBrk="1" hangingPunct="1">
              <a:lnSpc>
                <a:spcPts val="2400"/>
              </a:lnSpc>
              <a:buFont typeface="Wingdings" pitchFamily="2" charset="2"/>
              <a:buChar char="§"/>
            </a:pPr>
            <a:r>
              <a:rPr lang="en-US" sz="2600" smtClean="0"/>
              <a:t>Instead of learning </a:t>
            </a:r>
            <a:r>
              <a:rPr lang="en-US" sz="2600" b="1" smtClean="0"/>
              <a:t>behaviors</a:t>
            </a:r>
            <a:r>
              <a:rPr lang="en-US" sz="2600" smtClean="0"/>
              <a:t>, the child may learn to </a:t>
            </a:r>
            <a:r>
              <a:rPr lang="en-US" sz="2600" b="1" smtClean="0"/>
              <a:t>discriminate</a:t>
            </a:r>
            <a:r>
              <a:rPr lang="en-US" sz="2600" smtClean="0"/>
              <a:t> among </a:t>
            </a:r>
            <a:r>
              <a:rPr lang="en-US" sz="2600" b="1" smtClean="0"/>
              <a:t>situations</a:t>
            </a:r>
            <a:r>
              <a:rPr lang="en-US" sz="2600" smtClean="0"/>
              <a:t>, and avoid those in which punishment might occur.</a:t>
            </a:r>
          </a:p>
          <a:p>
            <a:pPr eaLnBrk="1" hangingPunct="1">
              <a:lnSpc>
                <a:spcPts val="2400"/>
              </a:lnSpc>
              <a:buFont typeface="Wingdings" pitchFamily="2" charset="2"/>
              <a:buChar char="§"/>
            </a:pPr>
            <a:r>
              <a:rPr lang="en-US" sz="2600" smtClean="0"/>
              <a:t>Instead of </a:t>
            </a:r>
            <a:r>
              <a:rPr lang="en-US" sz="2600" b="1" smtClean="0"/>
              <a:t>behaviors</a:t>
            </a:r>
            <a:r>
              <a:rPr lang="en-US" sz="2600" smtClean="0"/>
              <a:t>, the child might learn an </a:t>
            </a:r>
            <a:r>
              <a:rPr lang="en-US" sz="2600" b="1" smtClean="0"/>
              <a:t>attitude of fear or hatred</a:t>
            </a:r>
            <a:r>
              <a:rPr lang="en-US" sz="2600" smtClean="0"/>
              <a:t>, which can interfere with learning. This can </a:t>
            </a:r>
            <a:r>
              <a:rPr lang="en-US" sz="2600" b="1" smtClean="0"/>
              <a:t>generalize </a:t>
            </a:r>
            <a:r>
              <a:rPr lang="en-US" sz="2600" smtClean="0"/>
              <a:t>to a fear/hatred of all adults or many settings. </a:t>
            </a:r>
          </a:p>
          <a:p>
            <a:pPr eaLnBrk="1" hangingPunct="1">
              <a:lnSpc>
                <a:spcPts val="2400"/>
              </a:lnSpc>
              <a:buFont typeface="Wingdings" pitchFamily="2" charset="2"/>
              <a:buChar char="§"/>
            </a:pPr>
            <a:r>
              <a:rPr lang="en-US" sz="2600" smtClean="0"/>
              <a:t>Physical punishment models aggression and control as a method of dealing with problems.</a:t>
            </a:r>
          </a:p>
        </p:txBody>
      </p:sp>
      <p:sp>
        <p:nvSpPr>
          <p:cNvPr id="96259" name="Title 1"/>
          <p:cNvSpPr>
            <a:spLocks noGrp="1"/>
          </p:cNvSpPr>
          <p:nvPr>
            <p:ph type="title"/>
          </p:nvPr>
        </p:nvSpPr>
        <p:spPr>
          <a:xfrm>
            <a:off x="0" y="0"/>
            <a:ext cx="9144000" cy="1349375"/>
          </a:xfrm>
          <a:solidFill>
            <a:srgbClr val="AA7A2B"/>
          </a:solidFill>
        </p:spPr>
        <p:txBody>
          <a:bodyPr lIns="274320"/>
          <a:lstStyle/>
          <a:p>
            <a:pPr algn="l" eaLnBrk="1" hangingPunct="1">
              <a:lnSpc>
                <a:spcPts val="4200"/>
              </a:lnSpc>
            </a:pPr>
            <a:r>
              <a:rPr lang="en-US" sz="3200" b="1" i="1" smtClean="0">
                <a:solidFill>
                  <a:srgbClr val="F8F6E3"/>
                </a:solidFill>
              </a:rPr>
              <a:t>Applying operant conditioning to parenting</a:t>
            </a:r>
            <a:br>
              <a:rPr lang="en-US" sz="3200" b="1" i="1" smtClean="0">
                <a:solidFill>
                  <a:srgbClr val="F8F6E3"/>
                </a:solidFill>
              </a:rPr>
            </a:br>
            <a:r>
              <a:rPr lang="en-US" sz="4000" b="1" smtClean="0">
                <a:solidFill>
                  <a:srgbClr val="F8F6E3"/>
                </a:solidFill>
              </a:rPr>
              <a:t>Problems with Physical Punishment</a:t>
            </a:r>
          </a:p>
        </p:txBody>
      </p:sp>
      <p:pic>
        <p:nvPicPr>
          <p:cNvPr id="12290" name="Picture 2" descr="C:\Users\michael\Documents\CityStyle\Worth Publishers\Myers\Single Purchase RFs ©2002 to ©2010\744463.jpg"/>
          <p:cNvPicPr>
            <a:picLocks noChangeAspect="1" noChangeArrowheads="1"/>
          </p:cNvPicPr>
          <p:nvPr/>
        </p:nvPicPr>
        <p:blipFill>
          <a:blip r:embed="rId3" cstate="print"/>
          <a:srcRect/>
          <a:stretch>
            <a:fillRect/>
          </a:stretch>
        </p:blipFill>
        <p:spPr bwMode="auto">
          <a:xfrm>
            <a:off x="6232525" y="1936750"/>
            <a:ext cx="2557463" cy="3835400"/>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E:\Liquid Library Photos Sampler\030H1002.JPG"/>
          <p:cNvPicPr>
            <a:picLocks noChangeAspect="1" noChangeArrowheads="1"/>
          </p:cNvPicPr>
          <p:nvPr/>
        </p:nvPicPr>
        <p:blipFill>
          <a:blip r:embed="rId3" cstate="print"/>
          <a:srcRect t="43750"/>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633413"/>
            <a:ext cx="8229600" cy="792162"/>
          </a:xfrm>
        </p:spPr>
        <p:txBody>
          <a:bodyPr/>
          <a:lstStyle/>
          <a:p>
            <a:pPr eaLnBrk="1" hangingPunct="1"/>
            <a:r>
              <a:rPr lang="en-US" b="1" smtClean="0">
                <a:solidFill>
                  <a:srgbClr val="F8F6E3"/>
                </a:solidFill>
              </a:rPr>
              <a:t>Don’t think about the beach</a:t>
            </a:r>
          </a:p>
        </p:txBody>
      </p:sp>
      <p:sp>
        <p:nvSpPr>
          <p:cNvPr id="3" name="Content Placeholder 2"/>
          <p:cNvSpPr>
            <a:spLocks noGrp="1"/>
          </p:cNvSpPr>
          <p:nvPr>
            <p:ph idx="1"/>
          </p:nvPr>
        </p:nvSpPr>
        <p:spPr>
          <a:xfrm>
            <a:off x="258763" y="3195638"/>
            <a:ext cx="4313237" cy="1547812"/>
          </a:xfrm>
        </p:spPr>
        <p:txBody>
          <a:bodyPr/>
          <a:lstStyle/>
          <a:p>
            <a:pPr marL="0" indent="0" eaLnBrk="1" hangingPunct="1">
              <a:lnSpc>
                <a:spcPts val="2200"/>
              </a:lnSpc>
              <a:buFont typeface="Arial" pitchFamily="34" charset="0"/>
              <a:buNone/>
            </a:pPr>
            <a:r>
              <a:rPr lang="en-US" sz="2400" smtClean="0">
                <a:solidFill>
                  <a:srgbClr val="000000"/>
                </a:solidFill>
              </a:rPr>
              <a:t>Don’t think about the waves, the sand, the towels and sunscreen, the sailboats and surfboards. Don’t think about the beach. </a:t>
            </a:r>
          </a:p>
        </p:txBody>
      </p:sp>
      <p:sp>
        <p:nvSpPr>
          <p:cNvPr id="4" name="Rectangle 3"/>
          <p:cNvSpPr>
            <a:spLocks noChangeArrowheads="1"/>
          </p:cNvSpPr>
          <p:nvPr/>
        </p:nvSpPr>
        <p:spPr bwMode="auto">
          <a:xfrm>
            <a:off x="282575" y="4641850"/>
            <a:ext cx="4083050" cy="1512888"/>
          </a:xfrm>
          <a:prstGeom prst="rect">
            <a:avLst/>
          </a:prstGeom>
          <a:noFill/>
          <a:ln w="9525">
            <a:noFill/>
            <a:miter lim="800000"/>
            <a:headEnd/>
            <a:tailEnd/>
          </a:ln>
        </p:spPr>
        <p:txBody>
          <a:bodyPr>
            <a:spAutoFit/>
          </a:bodyPr>
          <a:lstStyle/>
          <a:p>
            <a:pPr>
              <a:lnSpc>
                <a:spcPts val="2200"/>
              </a:lnSpc>
              <a:spcBef>
                <a:spcPct val="20000"/>
              </a:spcBef>
            </a:pPr>
            <a:r>
              <a:rPr lang="en-US" sz="2400">
                <a:solidFill>
                  <a:srgbClr val="000000"/>
                </a:solidFill>
                <a:latin typeface="Calibri" pitchFamily="34" charset="0"/>
              </a:rPr>
              <a:t>Are you obeying the instruction? </a:t>
            </a:r>
            <a:r>
              <a:rPr lang="en-US" sz="2400" u="sng">
                <a:solidFill>
                  <a:srgbClr val="000000"/>
                </a:solidFill>
                <a:latin typeface="Calibri" pitchFamily="34" charset="0"/>
              </a:rPr>
              <a:t>Would you obey this instruction more if you were punished</a:t>
            </a:r>
            <a:r>
              <a:rPr lang="en-US" sz="2400">
                <a:solidFill>
                  <a:srgbClr val="000000"/>
                </a:solidFill>
                <a:latin typeface="Calibri" pitchFamily="34" charset="0"/>
              </a:rPr>
              <a:t> for thinking about the beach?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grpId="1" nodeType="withEffect">
                                  <p:stCondLst>
                                    <p:cond delay="0"/>
                                  </p:stCondLst>
                                  <p:childTnLst>
                                    <p:animEffect transition="out" filter="fade">
                                      <p:cBhvr>
                                        <p:cTn id="9" dur="7000"/>
                                        <p:tgtEl>
                                          <p:spTgt spid="2"/>
                                        </p:tgtEl>
                                      </p:cBhvr>
                                    </p:animEffect>
                                    <p:set>
                                      <p:cBhvr>
                                        <p:cTn id="10" dur="1" fill="hold">
                                          <p:stCondLst>
                                            <p:cond delay="69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nodeType="afterGroup">
                            <p:stCondLst>
                              <p:cond delay="7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E:\Liquid Library Photos Sampler\030H1002.JPG"/>
          <p:cNvPicPr>
            <a:picLocks noChangeAspect="1" noChangeArrowheads="1"/>
          </p:cNvPicPr>
          <p:nvPr/>
        </p:nvPicPr>
        <p:blipFill>
          <a:blip r:embed="rId3" cstate="print"/>
          <a:srcRect t="43750"/>
          <a:stretch>
            <a:fillRect/>
          </a:stretch>
        </p:blipFill>
        <p:spPr bwMode="auto">
          <a:xfrm>
            <a:off x="0" y="0"/>
            <a:ext cx="9144000" cy="6858000"/>
          </a:xfrm>
          <a:prstGeom prst="rect">
            <a:avLst/>
          </a:prstGeom>
          <a:noFill/>
          <a:ln w="9525">
            <a:noFill/>
            <a:miter lim="800000"/>
            <a:headEnd/>
            <a:tailEnd/>
          </a:ln>
        </p:spPr>
      </p:pic>
      <p:sp>
        <p:nvSpPr>
          <p:cNvPr id="4" name="Rounded Rectangle 3"/>
          <p:cNvSpPr>
            <a:spLocks noChangeArrowheads="1"/>
          </p:cNvSpPr>
          <p:nvPr/>
        </p:nvSpPr>
        <p:spPr bwMode="auto">
          <a:xfrm>
            <a:off x="261938" y="217488"/>
            <a:ext cx="8620125" cy="3044825"/>
          </a:xfrm>
          <a:prstGeom prst="roundRect">
            <a:avLst>
              <a:gd name="adj" fmla="val 16667"/>
            </a:avLst>
          </a:prstGeom>
          <a:solidFill>
            <a:srgbClr val="3AA082"/>
          </a:solidFill>
          <a:ln w="9525">
            <a:noFill/>
            <a:round/>
            <a:headEnd/>
            <a:tailEnd/>
          </a:ln>
        </p:spPr>
        <p:txBody>
          <a:bodyPr>
            <a:spAutoFit/>
          </a:bodyPr>
          <a:lstStyle/>
          <a:p>
            <a:pPr>
              <a:lnSpc>
                <a:spcPts val="2600"/>
              </a:lnSpc>
              <a:spcBef>
                <a:spcPct val="20000"/>
              </a:spcBef>
              <a:spcAft>
                <a:spcPts val="600"/>
              </a:spcAft>
            </a:pPr>
            <a:r>
              <a:rPr lang="en-US" sz="2800">
                <a:solidFill>
                  <a:srgbClr val="F8F6E3"/>
                </a:solidFill>
                <a:latin typeface="Calibri" pitchFamily="34" charset="0"/>
              </a:rPr>
              <a:t>Problem: </a:t>
            </a:r>
          </a:p>
          <a:p>
            <a:pPr>
              <a:lnSpc>
                <a:spcPts val="2600"/>
              </a:lnSpc>
              <a:spcBef>
                <a:spcPct val="20000"/>
              </a:spcBef>
              <a:spcAft>
                <a:spcPts val="600"/>
              </a:spcAft>
            </a:pPr>
            <a:r>
              <a:rPr lang="en-US" sz="2800" i="1">
                <a:solidFill>
                  <a:srgbClr val="F8F6E3"/>
                </a:solidFill>
                <a:latin typeface="Calibri" pitchFamily="34" charset="0"/>
              </a:rPr>
              <a:t>Punishing focuses on what NOT to do, which does not guide people to a </a:t>
            </a:r>
            <a:r>
              <a:rPr lang="en-US" sz="2800" b="1" i="1">
                <a:solidFill>
                  <a:srgbClr val="F8F6E3"/>
                </a:solidFill>
                <a:latin typeface="Calibri" pitchFamily="34" charset="0"/>
              </a:rPr>
              <a:t>desired </a:t>
            </a:r>
            <a:r>
              <a:rPr lang="en-US" sz="2800" i="1">
                <a:solidFill>
                  <a:srgbClr val="F8F6E3"/>
                </a:solidFill>
                <a:latin typeface="Calibri" pitchFamily="34" charset="0"/>
              </a:rPr>
              <a:t>behavior.</a:t>
            </a:r>
          </a:p>
          <a:p>
            <a:pPr>
              <a:lnSpc>
                <a:spcPts val="2600"/>
              </a:lnSpc>
              <a:spcBef>
                <a:spcPct val="20000"/>
              </a:spcBef>
              <a:spcAft>
                <a:spcPts val="600"/>
              </a:spcAft>
              <a:buFont typeface="Wingdings" pitchFamily="2" charset="2"/>
              <a:buChar char="§"/>
            </a:pPr>
            <a:r>
              <a:rPr lang="en-US" sz="2800">
                <a:solidFill>
                  <a:srgbClr val="F8F6E3"/>
                </a:solidFill>
                <a:latin typeface="Calibri" pitchFamily="34" charset="0"/>
              </a:rPr>
              <a:t>Even if undesirable behaviors do stop, another problem behavior may emerge that serves the same purpose, especially if no replacement behaviors are taught and reinforced.</a:t>
            </a:r>
          </a:p>
        </p:txBody>
      </p:sp>
      <p:sp>
        <p:nvSpPr>
          <p:cNvPr id="7" name="Rounded Rectangle 6"/>
          <p:cNvSpPr>
            <a:spLocks noChangeArrowheads="1"/>
          </p:cNvSpPr>
          <p:nvPr/>
        </p:nvSpPr>
        <p:spPr bwMode="auto">
          <a:xfrm>
            <a:off x="215900" y="3711575"/>
            <a:ext cx="4192588" cy="2127250"/>
          </a:xfrm>
          <a:prstGeom prst="roundRect">
            <a:avLst>
              <a:gd name="adj" fmla="val 16667"/>
            </a:avLst>
          </a:prstGeom>
          <a:solidFill>
            <a:srgbClr val="444EA2"/>
          </a:solidFill>
          <a:ln w="9525">
            <a:noFill/>
            <a:round/>
            <a:headEnd/>
            <a:tailEnd/>
          </a:ln>
        </p:spPr>
        <p:txBody>
          <a:bodyPr>
            <a:spAutoFit/>
          </a:bodyPr>
          <a:lstStyle/>
          <a:p>
            <a:pPr>
              <a:lnSpc>
                <a:spcPts val="2600"/>
              </a:lnSpc>
              <a:spcBef>
                <a:spcPct val="20000"/>
              </a:spcBef>
              <a:spcAft>
                <a:spcPts val="600"/>
              </a:spcAft>
            </a:pPr>
            <a:r>
              <a:rPr lang="en-US" sz="2800">
                <a:solidFill>
                  <a:srgbClr val="F8F6E3"/>
                </a:solidFill>
                <a:latin typeface="Calibri" pitchFamily="34" charset="0"/>
              </a:rPr>
              <a:t>Lesson: </a:t>
            </a:r>
          </a:p>
          <a:p>
            <a:pPr>
              <a:lnSpc>
                <a:spcPts val="2600"/>
              </a:lnSpc>
              <a:spcBef>
                <a:spcPct val="20000"/>
              </a:spcBef>
              <a:spcAft>
                <a:spcPts val="600"/>
              </a:spcAft>
            </a:pPr>
            <a:r>
              <a:rPr lang="en-US" sz="2800">
                <a:solidFill>
                  <a:srgbClr val="F8F6E3"/>
                </a:solidFill>
                <a:latin typeface="Calibri" pitchFamily="34" charset="0"/>
              </a:rPr>
              <a:t>In order to teach desired behavior, reinforce what’s right more often than punishing what’s wrong.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descr="E:\Active Families Fancy-SuperStock\1824R-3202.jpg"/>
          <p:cNvPicPr>
            <a:picLocks noChangeAspect="1" noChangeArrowheads="1"/>
          </p:cNvPicPr>
          <p:nvPr/>
        </p:nvPicPr>
        <p:blipFill>
          <a:blip r:embed="rId3" cstate="print"/>
          <a:srcRect/>
          <a:stretch>
            <a:fillRect/>
          </a:stretch>
        </p:blipFill>
        <p:spPr bwMode="auto">
          <a:xfrm>
            <a:off x="5573713" y="1508125"/>
            <a:ext cx="3570287" cy="5368925"/>
          </a:xfrm>
          <a:prstGeom prst="rect">
            <a:avLst/>
          </a:prstGeom>
          <a:noFill/>
          <a:ln w="9525">
            <a:noFill/>
            <a:miter lim="800000"/>
            <a:headEnd/>
            <a:tailEnd/>
          </a:ln>
        </p:spPr>
      </p:pic>
      <p:sp>
        <p:nvSpPr>
          <p:cNvPr id="102403" name="Title 1"/>
          <p:cNvSpPr>
            <a:spLocks noGrp="1"/>
          </p:cNvSpPr>
          <p:nvPr>
            <p:ph type="title"/>
          </p:nvPr>
        </p:nvSpPr>
        <p:spPr>
          <a:xfrm>
            <a:off x="0" y="0"/>
            <a:ext cx="9144000" cy="1565275"/>
          </a:xfrm>
          <a:solidFill>
            <a:srgbClr val="F36F21"/>
          </a:solidFill>
        </p:spPr>
        <p:txBody>
          <a:bodyPr lIns="274320"/>
          <a:lstStyle/>
          <a:p>
            <a:pPr algn="l" eaLnBrk="1" hangingPunct="1">
              <a:lnSpc>
                <a:spcPts val="4200"/>
              </a:lnSpc>
            </a:pPr>
            <a:r>
              <a:rPr lang="en-US" sz="3600" b="1" smtClean="0">
                <a:solidFill>
                  <a:srgbClr val="F8F6E3"/>
                </a:solidFill>
              </a:rPr>
              <a:t>More effective forms of operant conditioning</a:t>
            </a:r>
            <a:r>
              <a:rPr lang="en-US" sz="4000" b="1" smtClean="0">
                <a:solidFill>
                  <a:srgbClr val="F8F6E3"/>
                </a:solidFill>
              </a:rPr>
              <a:t> </a:t>
            </a:r>
            <a:r>
              <a:rPr lang="en-US" b="1" smtClean="0">
                <a:solidFill>
                  <a:srgbClr val="F8F6E3"/>
                </a:solidFill>
              </a:rPr>
              <a:t>The Power of Rephrasing </a:t>
            </a:r>
          </a:p>
        </p:txBody>
      </p:sp>
      <p:sp>
        <p:nvSpPr>
          <p:cNvPr id="32771" name="Content Placeholder 2"/>
          <p:cNvSpPr>
            <a:spLocks noGrp="1"/>
          </p:cNvSpPr>
          <p:nvPr>
            <p:ph idx="1"/>
          </p:nvPr>
        </p:nvSpPr>
        <p:spPr>
          <a:xfrm>
            <a:off x="285750" y="1779588"/>
            <a:ext cx="5097463" cy="4849812"/>
          </a:xfrm>
        </p:spPr>
        <p:txBody>
          <a:bodyPr/>
          <a:lstStyle/>
          <a:p>
            <a:pPr eaLnBrk="1" hangingPunct="1">
              <a:lnSpc>
                <a:spcPts val="2400"/>
              </a:lnSpc>
              <a:buFont typeface="Wingdings" pitchFamily="2" charset="2"/>
              <a:buChar char="§"/>
            </a:pPr>
            <a:r>
              <a:rPr lang="en-US" sz="2600" b="1" smtClean="0"/>
              <a:t>Positive punishment: </a:t>
            </a:r>
            <a:r>
              <a:rPr lang="en-US" sz="2600" smtClean="0"/>
              <a:t>“You’re playing video games instead of practicing the piano, so I am justified in YELLING at you.”</a:t>
            </a:r>
          </a:p>
          <a:p>
            <a:pPr eaLnBrk="1" hangingPunct="1">
              <a:lnSpc>
                <a:spcPts val="2400"/>
              </a:lnSpc>
              <a:buFont typeface="Wingdings" pitchFamily="2" charset="2"/>
              <a:buChar char="§"/>
            </a:pPr>
            <a:r>
              <a:rPr lang="en-US" sz="2600" b="1" smtClean="0"/>
              <a:t>Negative punishment: </a:t>
            </a:r>
            <a:r>
              <a:rPr lang="en-US" sz="2600" smtClean="0"/>
              <a:t>“You’re avoiding practicing, so I’m turning off your game.”</a:t>
            </a:r>
          </a:p>
          <a:p>
            <a:pPr eaLnBrk="1" hangingPunct="1">
              <a:lnSpc>
                <a:spcPts val="2400"/>
              </a:lnSpc>
              <a:buFont typeface="Wingdings" pitchFamily="2" charset="2"/>
              <a:buChar char="§"/>
            </a:pPr>
            <a:r>
              <a:rPr lang="en-US" sz="2600" b="1" smtClean="0"/>
              <a:t>Negative reinforcement: </a:t>
            </a:r>
            <a:r>
              <a:rPr lang="en-US" sz="2600" smtClean="0"/>
              <a:t>“I will stop staring at you and bugging you as soon as I see that you are practicing.”</a:t>
            </a:r>
          </a:p>
          <a:p>
            <a:pPr eaLnBrk="1" hangingPunct="1">
              <a:lnSpc>
                <a:spcPts val="2400"/>
              </a:lnSpc>
              <a:buFont typeface="Wingdings" pitchFamily="2" charset="2"/>
              <a:buChar char="§"/>
            </a:pPr>
            <a:r>
              <a:rPr lang="en-US" sz="2600" b="1" smtClean="0"/>
              <a:t>Positive reinforcement: </a:t>
            </a:r>
            <a:r>
              <a:rPr lang="en-US" sz="2600" smtClean="0"/>
              <a:t>“After you practice, we’ll play a game!”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04800" y="307975"/>
            <a:ext cx="8229600" cy="1096963"/>
          </a:xfrm>
        </p:spPr>
        <p:txBody>
          <a:bodyPr/>
          <a:lstStyle/>
          <a:p>
            <a:pPr eaLnBrk="1" hangingPunct="1">
              <a:lnSpc>
                <a:spcPts val="3800"/>
              </a:lnSpc>
            </a:pPr>
            <a:r>
              <a:rPr lang="en-US" b="1" smtClean="0">
                <a:solidFill>
                  <a:srgbClr val="3AA082"/>
                </a:solidFill>
              </a:rPr>
              <a:t>Summary: Types of Consequences</a:t>
            </a:r>
          </a:p>
        </p:txBody>
      </p:sp>
      <p:graphicFrame>
        <p:nvGraphicFramePr>
          <p:cNvPr id="5" name="Content Placeholder 3"/>
          <p:cNvGraphicFramePr>
            <a:graphicFrameLocks noGrp="1"/>
          </p:cNvGraphicFramePr>
          <p:nvPr>
            <p:ph idx="1"/>
          </p:nvPr>
        </p:nvGraphicFramePr>
        <p:xfrm>
          <a:off x="304800" y="1524000"/>
          <a:ext cx="8229600" cy="3667126"/>
        </p:xfrm>
        <a:graphic>
          <a:graphicData uri="http://schemas.openxmlformats.org/drawingml/2006/table">
            <a:tbl>
              <a:tblPr/>
              <a:tblGrid>
                <a:gridCol w="2743200"/>
                <a:gridCol w="2743200"/>
                <a:gridCol w="2743200"/>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8F6E3"/>
                          </a:solidFill>
                          <a:effectLst/>
                          <a:latin typeface="Calibri" pitchFamily="34" charset="0"/>
                          <a:cs typeface="Arial" pitchFamily="34" charset="0"/>
                        </a:rPr>
                        <a:t>Adding stimuli</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036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8F6E3"/>
                          </a:solidFill>
                          <a:effectLst/>
                          <a:latin typeface="Calibri" pitchFamily="34" charset="0"/>
                          <a:cs typeface="Arial" pitchFamily="34" charset="0"/>
                        </a:rPr>
                        <a:t>Subtract stimuli</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036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8F6E3"/>
                          </a:solidFill>
                          <a:effectLst/>
                          <a:latin typeface="Calibri" pitchFamily="34" charset="0"/>
                          <a:cs typeface="Arial" pitchFamily="34" charset="0"/>
                        </a:rPr>
                        <a:t>Outcome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0366C"/>
                    </a:solidFill>
                  </a:tcPr>
                </a:tc>
              </a:tr>
              <a:tr h="152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Positive + Reinforcement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(You get candy)</a:t>
                      </a:r>
                      <a:endParaRPr kumimoji="0" lang="en-US" sz="2400" b="0" i="0" u="none" strike="noStrike" cap="none" normalizeH="0" baseline="0" smtClean="0">
                        <a:ln>
                          <a:noFill/>
                        </a:ln>
                        <a:solidFill>
                          <a:srgbClr val="000000"/>
                        </a:solidFill>
                        <a:effectLst/>
                        <a:latin typeface="Calibri" pitchFamily="34" charset="0"/>
                        <a:cs typeface="Arial" pitchFamily="34"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6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Negative –Reinforcement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(I stop yelling)</a:t>
                      </a:r>
                      <a:endParaRPr kumimoji="0" lang="en-US" sz="2400" b="0" i="0" u="none" strike="noStrike" cap="none" normalizeH="0" baseline="0" smtClean="0">
                        <a:ln>
                          <a:noFill/>
                        </a:ln>
                        <a:solidFill>
                          <a:srgbClr val="000000"/>
                        </a:solidFill>
                        <a:effectLst/>
                        <a:latin typeface="Calibri" pitchFamily="34" charset="0"/>
                        <a:cs typeface="Arial" pitchFamily="34"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8F6E3"/>
                          </a:solidFill>
                          <a:effectLst/>
                          <a:latin typeface="Calibri" pitchFamily="34" charset="0"/>
                          <a:cs typeface="Arial" pitchFamily="34" charset="0"/>
                        </a:rPr>
                        <a:t>Strengthens target behavior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8F6E3"/>
                          </a:solidFill>
                          <a:effectLst/>
                          <a:latin typeface="Calibri" pitchFamily="34" charset="0"/>
                          <a:cs typeface="Arial" pitchFamily="34" charset="0"/>
                        </a:rPr>
                        <a:t>(You do chores)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AA082"/>
                    </a:solidFill>
                  </a:tcPr>
                </a:tc>
              </a:tr>
              <a:tr h="152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Positive + Punishment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(You get spanked)</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Negative –Punishment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(No cell phone)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6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8F6E3"/>
                          </a:solidFill>
                          <a:effectLst/>
                          <a:latin typeface="Calibri" pitchFamily="34" charset="0"/>
                          <a:cs typeface="Arial" pitchFamily="34" charset="0"/>
                        </a:rPr>
                        <a:t>Reduces target behavior</a:t>
                      </a:r>
                      <a:r>
                        <a:rPr kumimoji="0" lang="en-US" sz="2800" b="0" i="0" u="none" strike="noStrike" cap="none" normalizeH="0" baseline="0" smtClean="0">
                          <a:ln>
                            <a:noFill/>
                          </a:ln>
                          <a:solidFill>
                            <a:srgbClr val="F8F6E3"/>
                          </a:solidFill>
                          <a:effectLst/>
                          <a:latin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8F6E3"/>
                          </a:solidFill>
                          <a:effectLst/>
                          <a:latin typeface="Calibri" pitchFamily="34" charset="0"/>
                          <a:cs typeface="Arial" pitchFamily="34" charset="0"/>
                        </a:rPr>
                        <a:t>(cursing)</a:t>
                      </a:r>
                      <a:endParaRPr kumimoji="0" lang="en-US" sz="2800" b="1" i="0" u="none" strike="noStrike" cap="none" normalizeH="0" baseline="0" smtClean="0">
                        <a:ln>
                          <a:noFill/>
                        </a:ln>
                        <a:solidFill>
                          <a:srgbClr val="F8F6E3"/>
                        </a:solidFill>
                        <a:effectLst/>
                        <a:latin typeface="Calibri" pitchFamily="34" charset="0"/>
                        <a:cs typeface="Arial" pitchFamily="34"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AA082"/>
                    </a:solidFill>
                  </a:tcPr>
                </a:tc>
              </a:tr>
            </a:tbl>
          </a:graphicData>
        </a:graphic>
      </p:graphicFrame>
      <p:sp>
        <p:nvSpPr>
          <p:cNvPr id="6" name="Rounded Rectangle 5"/>
          <p:cNvSpPr/>
          <p:nvPr/>
        </p:nvSpPr>
        <p:spPr>
          <a:xfrm>
            <a:off x="457200" y="5638800"/>
            <a:ext cx="685800" cy="609600"/>
          </a:xfrm>
          <a:prstGeom prst="roundRect">
            <a:avLst/>
          </a:prstGeom>
          <a:solidFill>
            <a:srgbClr val="F8F6E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470" name="TextBox 6"/>
          <p:cNvSpPr txBox="1">
            <a:spLocks noChangeArrowheads="1"/>
          </p:cNvSpPr>
          <p:nvPr/>
        </p:nvSpPr>
        <p:spPr bwMode="auto">
          <a:xfrm>
            <a:off x="1143000" y="5562600"/>
            <a:ext cx="2667000" cy="830263"/>
          </a:xfrm>
          <a:prstGeom prst="rect">
            <a:avLst/>
          </a:prstGeom>
          <a:noFill/>
          <a:ln w="9525">
            <a:noFill/>
            <a:miter lim="800000"/>
            <a:headEnd/>
            <a:tailEnd/>
          </a:ln>
        </p:spPr>
        <p:txBody>
          <a:bodyPr>
            <a:spAutoFit/>
          </a:bodyPr>
          <a:lstStyle/>
          <a:p>
            <a:pPr algn="ctr"/>
            <a:r>
              <a:rPr lang="en-US" sz="2400">
                <a:latin typeface="Calibri" pitchFamily="34" charset="0"/>
              </a:rPr>
              <a:t>= uses desirable stimuli</a:t>
            </a:r>
          </a:p>
        </p:txBody>
      </p:sp>
      <p:sp>
        <p:nvSpPr>
          <p:cNvPr id="8" name="Rounded Rectangle 7"/>
          <p:cNvSpPr/>
          <p:nvPr/>
        </p:nvSpPr>
        <p:spPr>
          <a:xfrm>
            <a:off x="4419600" y="5638800"/>
            <a:ext cx="685800" cy="609600"/>
          </a:xfrm>
          <a:prstGeom prst="round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472" name="TextBox 8"/>
          <p:cNvSpPr txBox="1">
            <a:spLocks noChangeArrowheads="1"/>
          </p:cNvSpPr>
          <p:nvPr/>
        </p:nvSpPr>
        <p:spPr bwMode="auto">
          <a:xfrm>
            <a:off x="5105400" y="5527675"/>
            <a:ext cx="2667000" cy="831850"/>
          </a:xfrm>
          <a:prstGeom prst="rect">
            <a:avLst/>
          </a:prstGeom>
          <a:noFill/>
          <a:ln w="9525">
            <a:noFill/>
            <a:miter lim="800000"/>
            <a:headEnd/>
            <a:tailEnd/>
          </a:ln>
        </p:spPr>
        <p:txBody>
          <a:bodyPr>
            <a:spAutoFit/>
          </a:bodyPr>
          <a:lstStyle/>
          <a:p>
            <a:pPr algn="ctr"/>
            <a:r>
              <a:rPr lang="en-US" sz="2400">
                <a:latin typeface="Calibri" pitchFamily="34" charset="0"/>
              </a:rPr>
              <a:t>= uses unpleasant stimuli</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0" y="0"/>
            <a:ext cx="9144000" cy="879475"/>
          </a:xfrm>
          <a:solidFill>
            <a:srgbClr val="AA7A2B"/>
          </a:solidFill>
        </p:spPr>
        <p:txBody>
          <a:bodyPr lIns="274320"/>
          <a:lstStyle/>
          <a:p>
            <a:pPr algn="l" eaLnBrk="1" hangingPunct="1">
              <a:lnSpc>
                <a:spcPts val="4200"/>
              </a:lnSpc>
            </a:pPr>
            <a:r>
              <a:rPr lang="en-US" sz="4000" b="1" smtClean="0">
                <a:solidFill>
                  <a:srgbClr val="F8F6E3"/>
                </a:solidFill>
              </a:rPr>
              <a:t>More Operant Conditioning Applications</a:t>
            </a:r>
          </a:p>
        </p:txBody>
      </p:sp>
      <p:sp>
        <p:nvSpPr>
          <p:cNvPr id="3" name="Content Placeholder 2"/>
          <p:cNvSpPr>
            <a:spLocks noGrp="1"/>
          </p:cNvSpPr>
          <p:nvPr>
            <p:ph idx="1"/>
          </p:nvPr>
        </p:nvSpPr>
        <p:spPr>
          <a:xfrm>
            <a:off x="250825" y="1028700"/>
            <a:ext cx="8699500" cy="4983163"/>
          </a:xfrm>
        </p:spPr>
        <p:txBody>
          <a:bodyPr/>
          <a:lstStyle/>
          <a:p>
            <a:pPr marL="0" indent="0" eaLnBrk="1" hangingPunct="1">
              <a:lnSpc>
                <a:spcPts val="2400"/>
              </a:lnSpc>
              <a:spcBef>
                <a:spcPct val="0"/>
              </a:spcBef>
              <a:spcAft>
                <a:spcPts val="600"/>
              </a:spcAft>
              <a:buFont typeface="Arial" pitchFamily="34" charset="0"/>
              <a:buNone/>
            </a:pPr>
            <a:r>
              <a:rPr lang="en-US" sz="2400" b="1" smtClean="0"/>
              <a:t>Parenting </a:t>
            </a:r>
          </a:p>
          <a:p>
            <a:pPr marL="0" indent="0" eaLnBrk="1" hangingPunct="1">
              <a:lnSpc>
                <a:spcPts val="2400"/>
              </a:lnSpc>
              <a:spcBef>
                <a:spcPct val="0"/>
              </a:spcBef>
              <a:spcAft>
                <a:spcPts val="600"/>
              </a:spcAft>
              <a:buFont typeface="Calibri" pitchFamily="34" charset="0"/>
              <a:buAutoNum type="arabicPeriod"/>
            </a:pPr>
            <a:r>
              <a:rPr lang="en-US" sz="2400" smtClean="0"/>
              <a:t>Rewarding small improvements toward desired behaviors works better than expecting complete success, and also works better than punishing problem behaviors.</a:t>
            </a:r>
          </a:p>
          <a:p>
            <a:pPr marL="0" indent="0" eaLnBrk="1" hangingPunct="1">
              <a:lnSpc>
                <a:spcPts val="2400"/>
              </a:lnSpc>
              <a:spcBef>
                <a:spcPct val="0"/>
              </a:spcBef>
              <a:spcAft>
                <a:spcPts val="600"/>
              </a:spcAft>
              <a:buFont typeface="Calibri" pitchFamily="34" charset="0"/>
              <a:buAutoNum type="arabicPeriod"/>
            </a:pPr>
            <a:r>
              <a:rPr lang="en-US" sz="2400" smtClean="0"/>
              <a:t>Giving in to temper tantrums stops them in the short run but increases them in the long run.</a:t>
            </a:r>
          </a:p>
        </p:txBody>
      </p:sp>
      <p:pic>
        <p:nvPicPr>
          <p:cNvPr id="106500" name="Picture 2"/>
          <p:cNvPicPr>
            <a:picLocks noChangeAspect="1" noChangeArrowheads="1"/>
          </p:cNvPicPr>
          <p:nvPr/>
        </p:nvPicPr>
        <p:blipFill>
          <a:blip r:embed="rId3" cstate="print"/>
          <a:srcRect/>
          <a:stretch>
            <a:fillRect/>
          </a:stretch>
        </p:blipFill>
        <p:spPr bwMode="auto">
          <a:xfrm>
            <a:off x="4697413" y="2914650"/>
            <a:ext cx="4092575" cy="3703638"/>
          </a:xfrm>
          <a:prstGeom prst="rect">
            <a:avLst/>
          </a:prstGeom>
          <a:noFill/>
          <a:ln w="9525">
            <a:noFill/>
            <a:miter lim="800000"/>
            <a:headEnd/>
            <a:tailEnd/>
          </a:ln>
        </p:spPr>
      </p:pic>
      <p:sp>
        <p:nvSpPr>
          <p:cNvPr id="4" name="Rectangle 3"/>
          <p:cNvSpPr>
            <a:spLocks noChangeArrowheads="1"/>
          </p:cNvSpPr>
          <p:nvPr/>
        </p:nvSpPr>
        <p:spPr bwMode="auto">
          <a:xfrm>
            <a:off x="241300" y="3246438"/>
            <a:ext cx="4137025" cy="2016125"/>
          </a:xfrm>
          <a:prstGeom prst="rect">
            <a:avLst/>
          </a:prstGeom>
          <a:noFill/>
          <a:ln w="9525">
            <a:noFill/>
            <a:miter lim="800000"/>
            <a:headEnd/>
            <a:tailEnd/>
          </a:ln>
        </p:spPr>
        <p:txBody>
          <a:bodyPr>
            <a:spAutoFit/>
          </a:bodyPr>
          <a:lstStyle/>
          <a:p>
            <a:pPr>
              <a:lnSpc>
                <a:spcPts val="2400"/>
              </a:lnSpc>
              <a:spcAft>
                <a:spcPts val="600"/>
              </a:spcAft>
            </a:pPr>
            <a:r>
              <a:rPr lang="en-US" sz="2400" b="1">
                <a:solidFill>
                  <a:srgbClr val="000000"/>
                </a:solidFill>
                <a:latin typeface="Calibri" pitchFamily="34" charset="0"/>
              </a:rPr>
              <a:t>Self-Improvement </a:t>
            </a:r>
          </a:p>
          <a:p>
            <a:pPr>
              <a:lnSpc>
                <a:spcPts val="2400"/>
              </a:lnSpc>
              <a:spcAft>
                <a:spcPts val="600"/>
              </a:spcAft>
            </a:pPr>
            <a:r>
              <a:rPr lang="en-US" sz="2400">
                <a:solidFill>
                  <a:srgbClr val="000000"/>
                </a:solidFill>
                <a:latin typeface="Calibri" pitchFamily="34" charset="0"/>
              </a:rPr>
              <a:t>Reward yourself for steps you take toward your goals. As you establish good habits, then make your rewards more infrequent (intermittent).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17488" y="0"/>
            <a:ext cx="8926512" cy="1039813"/>
          </a:xfrm>
        </p:spPr>
        <p:txBody>
          <a:bodyPr/>
          <a:lstStyle/>
          <a:p>
            <a:pPr algn="l" eaLnBrk="1" hangingPunct="1">
              <a:lnSpc>
                <a:spcPts val="4000"/>
              </a:lnSpc>
            </a:pPr>
            <a:r>
              <a:rPr lang="en-US" b="1" smtClean="0">
                <a:solidFill>
                  <a:srgbClr val="3AA082"/>
                </a:solidFill>
              </a:rPr>
              <a:t>Cognitive Learning</a:t>
            </a:r>
          </a:p>
        </p:txBody>
      </p:sp>
      <p:sp>
        <p:nvSpPr>
          <p:cNvPr id="6" name="Content Placeholder 2"/>
          <p:cNvSpPr>
            <a:spLocks/>
          </p:cNvSpPr>
          <p:nvPr/>
        </p:nvSpPr>
        <p:spPr bwMode="auto">
          <a:xfrm>
            <a:off x="396875" y="860425"/>
            <a:ext cx="8301038" cy="2994025"/>
          </a:xfrm>
          <a:prstGeom prst="roundRect">
            <a:avLst>
              <a:gd name="adj" fmla="val 16667"/>
            </a:avLst>
          </a:prstGeom>
          <a:solidFill>
            <a:srgbClr val="F36F21"/>
          </a:solidFill>
          <a:ln w="9525">
            <a:noFill/>
            <a:round/>
            <a:headEnd/>
            <a:tailEnd/>
          </a:ln>
        </p:spPr>
        <p:txBody>
          <a:bodyPr anchor="ctr"/>
          <a:lstStyle/>
          <a:p>
            <a:pPr>
              <a:lnSpc>
                <a:spcPts val="2400"/>
              </a:lnSpc>
              <a:spcAft>
                <a:spcPts val="1200"/>
              </a:spcAft>
              <a:buFont typeface="Arial" pitchFamily="34" charset="0"/>
              <a:buNone/>
            </a:pPr>
            <a:r>
              <a:rPr lang="en-US" sz="2800" b="1">
                <a:solidFill>
                  <a:srgbClr val="FAC090"/>
                </a:solidFill>
                <a:latin typeface="Calibri" pitchFamily="34" charset="0"/>
              </a:rPr>
              <a:t>Cognitive learning </a:t>
            </a:r>
            <a:r>
              <a:rPr lang="en-US" sz="2800" i="1">
                <a:solidFill>
                  <a:srgbClr val="F8F6E3"/>
                </a:solidFill>
                <a:latin typeface="Calibri" pitchFamily="34" charset="0"/>
              </a:rPr>
              <a:t>refers to acquiring new behaviors and information mentally, rather than by direct experience.</a:t>
            </a:r>
          </a:p>
          <a:p>
            <a:pPr>
              <a:lnSpc>
                <a:spcPts val="2400"/>
              </a:lnSpc>
              <a:spcAft>
                <a:spcPts val="1200"/>
              </a:spcAft>
              <a:buFont typeface="Arial" pitchFamily="34" charset="0"/>
              <a:buNone/>
            </a:pPr>
            <a:r>
              <a:rPr lang="en-US" sz="2800" i="1">
                <a:solidFill>
                  <a:srgbClr val="F8F6E3"/>
                </a:solidFill>
                <a:latin typeface="Calibri" pitchFamily="34" charset="0"/>
              </a:rPr>
              <a:t>Cognitive learning occurs: </a:t>
            </a:r>
          </a:p>
          <a:p>
            <a:pPr>
              <a:lnSpc>
                <a:spcPts val="2400"/>
              </a:lnSpc>
              <a:spcAft>
                <a:spcPts val="1200"/>
              </a:spcAft>
              <a:buFont typeface="Calibri" pitchFamily="34" charset="0"/>
              <a:buAutoNum type="arabicPeriod"/>
            </a:pPr>
            <a:r>
              <a:rPr lang="en-US" sz="2800" i="1">
                <a:solidFill>
                  <a:srgbClr val="F8F6E3"/>
                </a:solidFill>
                <a:latin typeface="Calibri" pitchFamily="34" charset="0"/>
              </a:rPr>
              <a:t>by observing events and the behavior of others. </a:t>
            </a:r>
          </a:p>
          <a:p>
            <a:pPr>
              <a:lnSpc>
                <a:spcPts val="2400"/>
              </a:lnSpc>
              <a:spcAft>
                <a:spcPts val="1200"/>
              </a:spcAft>
              <a:buFont typeface="Calibri" pitchFamily="34" charset="0"/>
              <a:buAutoNum type="arabicPeriod"/>
            </a:pPr>
            <a:r>
              <a:rPr lang="en-US" sz="2800" i="1">
                <a:solidFill>
                  <a:srgbClr val="F8F6E3"/>
                </a:solidFill>
                <a:latin typeface="Calibri" pitchFamily="34" charset="0"/>
              </a:rPr>
              <a:t>by using language to acquire information about events experienced by others. </a:t>
            </a:r>
          </a:p>
        </p:txBody>
      </p:sp>
      <p:pic>
        <p:nvPicPr>
          <p:cNvPr id="1026" name="Picture 2" descr="E:\Educating Children Image 100 SuperStock\10042072.JPG"/>
          <p:cNvPicPr>
            <a:picLocks noChangeAspect="1" noChangeArrowheads="1"/>
          </p:cNvPicPr>
          <p:nvPr/>
        </p:nvPicPr>
        <p:blipFill>
          <a:blip r:embed="rId3" cstate="print"/>
          <a:srcRect b="19649"/>
          <a:stretch>
            <a:fillRect/>
          </a:stretch>
        </p:blipFill>
        <p:spPr bwMode="auto">
          <a:xfrm>
            <a:off x="1865313" y="3962400"/>
            <a:ext cx="5459412" cy="2600325"/>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r="52167"/>
          <a:stretch>
            <a:fillRect/>
          </a:stretch>
        </p:blipFill>
        <p:spPr bwMode="auto">
          <a:xfrm>
            <a:off x="7011988" y="944563"/>
            <a:ext cx="2017712" cy="2609850"/>
          </a:xfrm>
          <a:prstGeom prst="rect">
            <a:avLst/>
          </a:prstGeom>
          <a:noFill/>
          <a:ln w="9525">
            <a:noFill/>
            <a:miter lim="800000"/>
            <a:headEnd/>
            <a:tailEnd/>
          </a:ln>
        </p:spPr>
      </p:pic>
      <p:sp>
        <p:nvSpPr>
          <p:cNvPr id="108547" name="Title 1"/>
          <p:cNvSpPr>
            <a:spLocks noGrp="1"/>
          </p:cNvSpPr>
          <p:nvPr>
            <p:ph type="title"/>
          </p:nvPr>
        </p:nvSpPr>
        <p:spPr>
          <a:xfrm>
            <a:off x="0" y="0"/>
            <a:ext cx="9144000" cy="868363"/>
          </a:xfrm>
          <a:solidFill>
            <a:srgbClr val="F36F21"/>
          </a:solidFill>
        </p:spPr>
        <p:txBody>
          <a:bodyPr lIns="274320"/>
          <a:lstStyle/>
          <a:p>
            <a:pPr eaLnBrk="1" hangingPunct="1">
              <a:lnSpc>
                <a:spcPts val="4200"/>
              </a:lnSpc>
            </a:pPr>
            <a:r>
              <a:rPr lang="en-US" sz="4000" b="1" smtClean="0">
                <a:solidFill>
                  <a:srgbClr val="F8F6E3"/>
                </a:solidFill>
              </a:rPr>
              <a:t>Role of Biology in Conditioning</a:t>
            </a:r>
          </a:p>
        </p:txBody>
      </p:sp>
      <p:sp>
        <p:nvSpPr>
          <p:cNvPr id="3" name="Content Placeholder 2"/>
          <p:cNvSpPr>
            <a:spLocks noGrp="1"/>
          </p:cNvSpPr>
          <p:nvPr>
            <p:ph idx="1"/>
          </p:nvPr>
        </p:nvSpPr>
        <p:spPr>
          <a:xfrm>
            <a:off x="285750" y="1063625"/>
            <a:ext cx="6457950" cy="4983163"/>
          </a:xfrm>
        </p:spPr>
        <p:txBody>
          <a:bodyPr/>
          <a:lstStyle/>
          <a:p>
            <a:pPr algn="ctr" eaLnBrk="1" hangingPunct="1">
              <a:lnSpc>
                <a:spcPts val="2600"/>
              </a:lnSpc>
              <a:buFont typeface="Arial" pitchFamily="34" charset="0"/>
              <a:buNone/>
            </a:pPr>
            <a:r>
              <a:rPr lang="en-US" b="1" smtClean="0"/>
              <a:t>Classical Conditioning </a:t>
            </a:r>
            <a:endParaRPr lang="en-US" sz="2800" b="1" smtClean="0"/>
          </a:p>
          <a:p>
            <a:pPr eaLnBrk="1" hangingPunct="1">
              <a:lnSpc>
                <a:spcPts val="2600"/>
              </a:lnSpc>
              <a:buFont typeface="Wingdings" pitchFamily="2" charset="2"/>
              <a:buChar char="§"/>
            </a:pPr>
            <a:r>
              <a:rPr lang="en-US" sz="2600" smtClean="0"/>
              <a:t>John Garcia and others found it was easier to learn associations that make sense for survival.</a:t>
            </a:r>
          </a:p>
          <a:p>
            <a:pPr eaLnBrk="1" hangingPunct="1">
              <a:lnSpc>
                <a:spcPts val="2600"/>
              </a:lnSpc>
              <a:buFont typeface="Wingdings" pitchFamily="2" charset="2"/>
              <a:buChar char="§"/>
            </a:pPr>
            <a:r>
              <a:rPr lang="en-US" sz="2600" smtClean="0"/>
              <a:t>Food aversions can be acquired even if the UR (nausea) does NOT immediately follow the NS. When acquiring food aversions during pregnancy or illness, the body associates nausea with whatever food was eaten. </a:t>
            </a:r>
          </a:p>
          <a:p>
            <a:pPr eaLnBrk="1" hangingPunct="1">
              <a:lnSpc>
                <a:spcPts val="2600"/>
              </a:lnSpc>
              <a:buFont typeface="Wingdings" pitchFamily="2" charset="2"/>
              <a:buChar char="§"/>
            </a:pPr>
            <a:r>
              <a:rPr lang="en-US" sz="2600" smtClean="0"/>
              <a:t>Males in one study were more likely to see a pictured woman as attractive if the picture had a red border.</a:t>
            </a:r>
          </a:p>
          <a:p>
            <a:pPr eaLnBrk="1" hangingPunct="1">
              <a:lnSpc>
                <a:spcPts val="2600"/>
              </a:lnSpc>
              <a:buFont typeface="Wingdings" pitchFamily="2" charset="2"/>
              <a:buChar char="§"/>
            </a:pPr>
            <a:r>
              <a:rPr lang="en-US" sz="2600" smtClean="0"/>
              <a:t>Quail can have a sexual response linked to a fake quail more readily and strongly than to a red light.</a:t>
            </a:r>
          </a:p>
        </p:txBody>
      </p:sp>
      <p:pic>
        <p:nvPicPr>
          <p:cNvPr id="5" name="Picture 2"/>
          <p:cNvPicPr>
            <a:picLocks noChangeAspect="1" noChangeArrowheads="1"/>
          </p:cNvPicPr>
          <p:nvPr/>
        </p:nvPicPr>
        <p:blipFill>
          <a:blip r:embed="rId3" cstate="print"/>
          <a:srcRect l="52077" t="803" b="-803"/>
          <a:stretch>
            <a:fillRect/>
          </a:stretch>
        </p:blipFill>
        <p:spPr bwMode="auto">
          <a:xfrm>
            <a:off x="7007225" y="3725863"/>
            <a:ext cx="2022475" cy="2609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050" y="0"/>
            <a:ext cx="9112250" cy="68707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0595" name="Title 1"/>
          <p:cNvSpPr>
            <a:spLocks noGrp="1"/>
          </p:cNvSpPr>
          <p:nvPr>
            <p:ph type="title"/>
          </p:nvPr>
        </p:nvSpPr>
        <p:spPr>
          <a:xfrm>
            <a:off x="-165100" y="760413"/>
            <a:ext cx="4857750" cy="979487"/>
          </a:xfrm>
        </p:spPr>
        <p:txBody>
          <a:bodyPr lIns="274320"/>
          <a:lstStyle/>
          <a:p>
            <a:pPr eaLnBrk="1" hangingPunct="1">
              <a:lnSpc>
                <a:spcPts val="2400"/>
              </a:lnSpc>
              <a:spcAft>
                <a:spcPts val="600"/>
              </a:spcAft>
            </a:pPr>
            <a:r>
              <a:rPr lang="en-US" sz="3200" b="1" smtClean="0">
                <a:solidFill>
                  <a:srgbClr val="F8F6E3"/>
                </a:solidFill>
              </a:rPr>
              <a:t>In classical conditioning</a:t>
            </a:r>
          </a:p>
        </p:txBody>
      </p:sp>
      <p:sp>
        <p:nvSpPr>
          <p:cNvPr id="110596" name="Rectangle 8"/>
          <p:cNvSpPr>
            <a:spLocks noChangeArrowheads="1"/>
          </p:cNvSpPr>
          <p:nvPr/>
        </p:nvSpPr>
        <p:spPr bwMode="auto">
          <a:xfrm>
            <a:off x="104775" y="2774950"/>
            <a:ext cx="4306888" cy="3476625"/>
          </a:xfrm>
          <a:prstGeom prst="rect">
            <a:avLst/>
          </a:prstGeom>
          <a:noFill/>
          <a:ln w="9525">
            <a:noFill/>
            <a:miter lim="800000"/>
            <a:headEnd/>
            <a:tailEnd/>
          </a:ln>
        </p:spPr>
        <p:txBody>
          <a:bodyPr anchor="ctr"/>
          <a:lstStyle/>
          <a:p>
            <a:pPr>
              <a:lnSpc>
                <a:spcPts val="2400"/>
              </a:lnSpc>
              <a:spcAft>
                <a:spcPts val="600"/>
              </a:spcAft>
            </a:pPr>
            <a:endParaRPr lang="en-US" sz="2800">
              <a:solidFill>
                <a:srgbClr val="F8F6E3"/>
              </a:solidFill>
              <a:latin typeface="Calibri" pitchFamily="34" charset="0"/>
            </a:endParaRPr>
          </a:p>
        </p:txBody>
      </p:sp>
      <p:sp>
        <p:nvSpPr>
          <p:cNvPr id="110597" name="TextBox 1"/>
          <p:cNvSpPr txBox="1">
            <a:spLocks noChangeArrowheads="1"/>
          </p:cNvSpPr>
          <p:nvPr/>
        </p:nvSpPr>
        <p:spPr bwMode="auto">
          <a:xfrm>
            <a:off x="4552950" y="12700"/>
            <a:ext cx="4597400" cy="6858000"/>
          </a:xfrm>
          <a:prstGeom prst="rect">
            <a:avLst/>
          </a:prstGeom>
          <a:solidFill>
            <a:srgbClr val="3AA082"/>
          </a:solidFill>
          <a:ln w="9525">
            <a:noFill/>
            <a:miter lim="800000"/>
            <a:headEnd/>
            <a:tailEnd/>
          </a:ln>
        </p:spPr>
        <p:txBody>
          <a:bodyPr anchor="b"/>
          <a:lstStyle/>
          <a:p>
            <a:pPr>
              <a:lnSpc>
                <a:spcPts val="2400"/>
              </a:lnSpc>
              <a:spcAft>
                <a:spcPts val="1200"/>
              </a:spcAft>
            </a:pPr>
            <a:endParaRPr lang="en-US" sz="2800">
              <a:solidFill>
                <a:srgbClr val="F8F6E3"/>
              </a:solidFill>
              <a:latin typeface="Calibri" pitchFamily="34" charset="0"/>
            </a:endParaRPr>
          </a:p>
        </p:txBody>
      </p:sp>
      <p:sp>
        <p:nvSpPr>
          <p:cNvPr id="110598" name="Title 1"/>
          <p:cNvSpPr txBox="1">
            <a:spLocks/>
          </p:cNvSpPr>
          <p:nvPr/>
        </p:nvSpPr>
        <p:spPr bwMode="auto">
          <a:xfrm>
            <a:off x="4484688" y="728663"/>
            <a:ext cx="4608512" cy="981075"/>
          </a:xfrm>
          <a:prstGeom prst="rect">
            <a:avLst/>
          </a:prstGeom>
          <a:noFill/>
          <a:ln w="9525">
            <a:noFill/>
            <a:miter lim="800000"/>
            <a:headEnd/>
            <a:tailEnd/>
          </a:ln>
        </p:spPr>
        <p:txBody>
          <a:bodyPr lIns="274320" anchor="ctr"/>
          <a:lstStyle/>
          <a:p>
            <a:pPr>
              <a:lnSpc>
                <a:spcPts val="4200"/>
              </a:lnSpc>
            </a:pPr>
            <a:r>
              <a:rPr lang="en-US" sz="3200" b="1">
                <a:solidFill>
                  <a:srgbClr val="F8F6E3"/>
                </a:solidFill>
                <a:latin typeface="Calibri" pitchFamily="34" charset="0"/>
              </a:rPr>
              <a:t>In operant conditioning</a:t>
            </a:r>
          </a:p>
        </p:txBody>
      </p:sp>
      <p:sp>
        <p:nvSpPr>
          <p:cNvPr id="110599" name="Title 1"/>
          <p:cNvSpPr txBox="1">
            <a:spLocks/>
          </p:cNvSpPr>
          <p:nvPr/>
        </p:nvSpPr>
        <p:spPr bwMode="auto">
          <a:xfrm>
            <a:off x="-19050" y="0"/>
            <a:ext cx="9194800" cy="901700"/>
          </a:xfrm>
          <a:prstGeom prst="rect">
            <a:avLst/>
          </a:prstGeom>
          <a:solidFill>
            <a:srgbClr val="000000"/>
          </a:solidFill>
          <a:ln w="9525">
            <a:noFill/>
            <a:miter lim="800000"/>
            <a:headEnd/>
            <a:tailEnd/>
          </a:ln>
        </p:spPr>
        <p:txBody>
          <a:bodyPr lIns="274320" anchor="ctr"/>
          <a:lstStyle/>
          <a:p>
            <a:pPr algn="ctr">
              <a:lnSpc>
                <a:spcPts val="4200"/>
              </a:lnSpc>
            </a:pPr>
            <a:r>
              <a:rPr lang="en-US" sz="4000" b="1">
                <a:solidFill>
                  <a:srgbClr val="F8F6E3"/>
                </a:solidFill>
                <a:latin typeface="Calibri" pitchFamily="34" charset="0"/>
              </a:rPr>
              <a:t>Cognitive Processes</a:t>
            </a:r>
          </a:p>
        </p:txBody>
      </p:sp>
      <p:sp>
        <p:nvSpPr>
          <p:cNvPr id="3" name="Rectangle 2"/>
          <p:cNvSpPr>
            <a:spLocks noChangeArrowheads="1"/>
          </p:cNvSpPr>
          <p:nvPr/>
        </p:nvSpPr>
        <p:spPr bwMode="auto">
          <a:xfrm>
            <a:off x="-19050" y="1471613"/>
            <a:ext cx="4565650" cy="5470525"/>
          </a:xfrm>
          <a:prstGeom prst="rect">
            <a:avLst/>
          </a:prstGeom>
          <a:noFill/>
          <a:ln w="9525">
            <a:noFill/>
            <a:miter lim="800000"/>
            <a:headEnd/>
            <a:tailEnd/>
          </a:ln>
        </p:spPr>
        <p:txBody>
          <a:bodyPr>
            <a:spAutoFit/>
          </a:bodyPr>
          <a:lstStyle/>
          <a:p>
            <a:pPr marL="457200" indent="-457200">
              <a:lnSpc>
                <a:spcPts val="2000"/>
              </a:lnSpc>
              <a:spcAft>
                <a:spcPts val="600"/>
              </a:spcAft>
              <a:buFont typeface="Wingdings" pitchFamily="2" charset="2"/>
              <a:buChar char="§"/>
            </a:pPr>
            <a:r>
              <a:rPr lang="en-US" sz="2400">
                <a:solidFill>
                  <a:srgbClr val="F8F6E3"/>
                </a:solidFill>
                <a:latin typeface="Calibri" pitchFamily="34" charset="0"/>
              </a:rPr>
              <a:t>When the dog salivates at the bell, it may be due to cognition (learning to predict, even expect, the food).</a:t>
            </a:r>
          </a:p>
          <a:p>
            <a:pPr marL="457200" indent="-457200">
              <a:lnSpc>
                <a:spcPts val="2000"/>
              </a:lnSpc>
              <a:spcAft>
                <a:spcPts val="600"/>
              </a:spcAft>
              <a:buFont typeface="Wingdings" pitchFamily="2" charset="2"/>
              <a:buChar char="§"/>
            </a:pPr>
            <a:r>
              <a:rPr lang="en-US" sz="2400">
                <a:solidFill>
                  <a:srgbClr val="F8F6E3"/>
                </a:solidFill>
                <a:latin typeface="Calibri" pitchFamily="34" charset="0"/>
              </a:rPr>
              <a:t>Conditioned responses can alter attitudes, even when we know the change is caused by conditioning.</a:t>
            </a:r>
          </a:p>
          <a:p>
            <a:pPr marL="457200" indent="-457200">
              <a:lnSpc>
                <a:spcPts val="2000"/>
              </a:lnSpc>
              <a:spcAft>
                <a:spcPts val="600"/>
              </a:spcAft>
              <a:buFont typeface="Wingdings" pitchFamily="2" charset="2"/>
              <a:buChar char="§"/>
            </a:pPr>
            <a:r>
              <a:rPr lang="en-US" sz="2400">
                <a:solidFill>
                  <a:srgbClr val="F8F6E3"/>
                </a:solidFill>
                <a:latin typeface="Calibri" pitchFamily="34" charset="0"/>
              </a:rPr>
              <a:t>However, knowing that our reactions are caused by conditioning gives us the option of mentally breaking the association, e.g. deciding that nausea associated with a food aversion was actually caused by an illness.</a:t>
            </a:r>
          </a:p>
          <a:p>
            <a:pPr marL="457200" indent="-457200">
              <a:lnSpc>
                <a:spcPts val="2000"/>
              </a:lnSpc>
              <a:spcAft>
                <a:spcPts val="600"/>
              </a:spcAft>
              <a:buFont typeface="Wingdings" pitchFamily="2" charset="2"/>
              <a:buChar char="§"/>
            </a:pPr>
            <a:r>
              <a:rPr lang="en-US" sz="2400">
                <a:solidFill>
                  <a:srgbClr val="F8F6E3"/>
                </a:solidFill>
                <a:latin typeface="Calibri" pitchFamily="34" charset="0"/>
              </a:rPr>
              <a:t>Higher-order conditioning involves some cognition; the </a:t>
            </a:r>
            <a:r>
              <a:rPr lang="en-US" sz="2400" b="1" u="sng">
                <a:solidFill>
                  <a:srgbClr val="F8F6E3"/>
                </a:solidFill>
                <a:latin typeface="Calibri" pitchFamily="34" charset="0"/>
              </a:rPr>
              <a:t>name</a:t>
            </a:r>
            <a:r>
              <a:rPr lang="en-US" sz="2400">
                <a:solidFill>
                  <a:srgbClr val="F8F6E3"/>
                </a:solidFill>
                <a:latin typeface="Calibri" pitchFamily="34" charset="0"/>
              </a:rPr>
              <a:t> of a food may trigger salivation.</a:t>
            </a:r>
          </a:p>
        </p:txBody>
      </p:sp>
      <p:sp>
        <p:nvSpPr>
          <p:cNvPr id="4" name="Rectangle 3"/>
          <p:cNvSpPr>
            <a:spLocks noChangeArrowheads="1"/>
          </p:cNvSpPr>
          <p:nvPr/>
        </p:nvSpPr>
        <p:spPr bwMode="auto">
          <a:xfrm>
            <a:off x="4578350" y="1452563"/>
            <a:ext cx="4484688" cy="5468937"/>
          </a:xfrm>
          <a:prstGeom prst="rect">
            <a:avLst/>
          </a:prstGeom>
          <a:noFill/>
          <a:ln w="9525">
            <a:noFill/>
            <a:miter lim="800000"/>
            <a:headEnd/>
            <a:tailEnd/>
          </a:ln>
        </p:spPr>
        <p:txBody>
          <a:bodyPr>
            <a:spAutoFit/>
          </a:bodyPr>
          <a:lstStyle/>
          <a:p>
            <a:pPr marL="457200" indent="-457200">
              <a:lnSpc>
                <a:spcPts val="2000"/>
              </a:lnSpc>
              <a:spcAft>
                <a:spcPts val="600"/>
              </a:spcAft>
              <a:buFont typeface="Wingdings" pitchFamily="2" charset="2"/>
              <a:buChar char="§"/>
            </a:pPr>
            <a:r>
              <a:rPr lang="en-US" sz="2400">
                <a:solidFill>
                  <a:srgbClr val="F8F6E3"/>
                </a:solidFill>
                <a:latin typeface="Calibri" pitchFamily="34" charset="0"/>
              </a:rPr>
              <a:t>In fixed-interval reinforcement, animals do more target behaviors/responses around the time that the reward is more likely, as if </a:t>
            </a:r>
            <a:r>
              <a:rPr lang="en-US" sz="2400" i="1">
                <a:solidFill>
                  <a:srgbClr val="F8F6E3"/>
                </a:solidFill>
                <a:latin typeface="Calibri" pitchFamily="34" charset="0"/>
              </a:rPr>
              <a:t>expecting</a:t>
            </a:r>
            <a:r>
              <a:rPr lang="en-US" sz="2400">
                <a:solidFill>
                  <a:srgbClr val="F8F6E3"/>
                </a:solidFill>
                <a:latin typeface="Calibri" pitchFamily="34" charset="0"/>
              </a:rPr>
              <a:t> the reward.</a:t>
            </a:r>
          </a:p>
          <a:p>
            <a:pPr marL="457200" indent="-457200">
              <a:lnSpc>
                <a:spcPts val="2000"/>
              </a:lnSpc>
              <a:spcAft>
                <a:spcPts val="600"/>
              </a:spcAft>
              <a:buFont typeface="Wingdings" pitchFamily="2" charset="2"/>
              <a:buChar char="§"/>
            </a:pPr>
            <a:r>
              <a:rPr lang="en-US" sz="2400">
                <a:solidFill>
                  <a:srgbClr val="F8F6E3"/>
                </a:solidFill>
                <a:latin typeface="Calibri" pitchFamily="34" charset="0"/>
              </a:rPr>
              <a:t>Expectation as a cognitive skill is even more evident in the ability of humans to respond to </a:t>
            </a:r>
            <a:r>
              <a:rPr lang="en-US" sz="2400" i="1">
                <a:solidFill>
                  <a:srgbClr val="F8F6E3"/>
                </a:solidFill>
                <a:latin typeface="Calibri" pitchFamily="34" charset="0"/>
              </a:rPr>
              <a:t>delayed</a:t>
            </a:r>
            <a:r>
              <a:rPr lang="en-US" sz="2400">
                <a:solidFill>
                  <a:srgbClr val="F8F6E3"/>
                </a:solidFill>
                <a:latin typeface="Calibri" pitchFamily="34" charset="0"/>
              </a:rPr>
              <a:t> reinforcers such as a paycheck.</a:t>
            </a:r>
          </a:p>
          <a:p>
            <a:pPr marL="457200" indent="-457200">
              <a:lnSpc>
                <a:spcPts val="2000"/>
              </a:lnSpc>
              <a:spcAft>
                <a:spcPts val="600"/>
              </a:spcAft>
              <a:buFont typeface="Wingdings" pitchFamily="2" charset="2"/>
              <a:buChar char="§"/>
            </a:pPr>
            <a:r>
              <a:rPr lang="en-US" sz="2400" i="1">
                <a:solidFill>
                  <a:srgbClr val="F8F6E3"/>
                </a:solidFill>
                <a:latin typeface="Calibri" pitchFamily="34" charset="0"/>
              </a:rPr>
              <a:t>Higher-order conditioning </a:t>
            </a:r>
            <a:r>
              <a:rPr lang="en-US" sz="2400">
                <a:solidFill>
                  <a:srgbClr val="F8F6E3"/>
                </a:solidFill>
                <a:latin typeface="Calibri" pitchFamily="34" charset="0"/>
              </a:rPr>
              <a:t>can be enabled with cognition; e.g., seeing something such as money as a reward because of its indirect value.</a:t>
            </a:r>
          </a:p>
          <a:p>
            <a:pPr marL="457200" indent="-457200">
              <a:lnSpc>
                <a:spcPts val="2000"/>
              </a:lnSpc>
              <a:spcAft>
                <a:spcPts val="600"/>
              </a:spcAft>
              <a:buFont typeface="Wingdings" pitchFamily="2" charset="2"/>
              <a:buChar char="§"/>
            </a:pPr>
            <a:r>
              <a:rPr lang="en-US" sz="2400">
                <a:solidFill>
                  <a:srgbClr val="F8F6E3"/>
                </a:solidFill>
                <a:latin typeface="Calibri" pitchFamily="34" charset="0"/>
              </a:rPr>
              <a:t>Humans can set behavioral goals for self and others, and plan their own reinforcers.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5292A83A-9B8D-4671-84E2-DDC304D20FB7}" type="slidenum">
              <a:rPr lang="en-US" smtClean="0"/>
              <a:pPr/>
              <a:t>62</a:t>
            </a:fld>
            <a:endParaRPr lang="en-US" smtClean="0"/>
          </a:p>
        </p:txBody>
      </p:sp>
      <p:sp>
        <p:nvSpPr>
          <p:cNvPr id="54275" name="Rectangle 6"/>
          <p:cNvSpPr>
            <a:spLocks noGrp="1" noChangeArrowheads="1"/>
          </p:cNvSpPr>
          <p:nvPr>
            <p:ph type="title"/>
          </p:nvPr>
        </p:nvSpPr>
        <p:spPr>
          <a:xfrm>
            <a:off x="685800" y="276225"/>
            <a:ext cx="7772400" cy="1143000"/>
          </a:xfrm>
        </p:spPr>
        <p:txBody>
          <a:bodyPr/>
          <a:lstStyle/>
          <a:p>
            <a:pPr eaLnBrk="1" hangingPunct="1"/>
            <a:r>
              <a:rPr lang="en-US" altLang="en-US" sz="3600" smtClean="0">
                <a:solidFill>
                  <a:schemeClr val="tx1"/>
                </a:solidFill>
                <a:latin typeface="Palatino Linotype" pitchFamily="18" charset="0"/>
              </a:rPr>
              <a:t>Operant vs. Classical Conditioning</a:t>
            </a:r>
            <a:endParaRPr lang="en-US" sz="3600" smtClean="0">
              <a:solidFill>
                <a:schemeClr val="tx1"/>
              </a:solidFill>
              <a:latin typeface="Palatino Linotype" pitchFamily="18" charset="0"/>
            </a:endParaRPr>
          </a:p>
        </p:txBody>
      </p:sp>
      <p:pic>
        <p:nvPicPr>
          <p:cNvPr id="54276" name="Picture 13" descr="ClassOperCond"/>
          <p:cNvPicPr>
            <a:picLocks noGrp="1" noChangeAspect="1" noChangeArrowheads="1"/>
          </p:cNvPicPr>
          <p:nvPr>
            <p:ph idx="1"/>
          </p:nvPr>
        </p:nvPicPr>
        <p:blipFill>
          <a:blip r:embed="rId3" cstate="print"/>
          <a:srcRect/>
          <a:stretch>
            <a:fillRect/>
          </a:stretch>
        </p:blipFill>
        <p:spPr>
          <a:xfrm>
            <a:off x="80074" y="1143000"/>
            <a:ext cx="9063926" cy="5328018"/>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7" descr="12673_MyersPsy8e_8UN18"/>
          <p:cNvPicPr>
            <a:picLocks noChangeAspect="1" noChangeArrowheads="1"/>
          </p:cNvPicPr>
          <p:nvPr/>
        </p:nvPicPr>
        <p:blipFill>
          <a:blip r:embed="rId3" cstate="print"/>
          <a:srcRect/>
          <a:stretch>
            <a:fillRect/>
          </a:stretch>
        </p:blipFill>
        <p:spPr bwMode="auto">
          <a:xfrm>
            <a:off x="4979988" y="1154113"/>
            <a:ext cx="4164012" cy="5703887"/>
          </a:xfrm>
          <a:prstGeom prst="rect">
            <a:avLst/>
          </a:prstGeom>
          <a:noFill/>
          <a:ln w="9525">
            <a:noFill/>
            <a:miter lim="800000"/>
            <a:headEnd/>
            <a:tailEnd/>
          </a:ln>
        </p:spPr>
      </p:pic>
      <p:sp>
        <p:nvSpPr>
          <p:cNvPr id="112643" name="Title 1"/>
          <p:cNvSpPr>
            <a:spLocks noGrp="1"/>
          </p:cNvSpPr>
          <p:nvPr>
            <p:ph type="title"/>
          </p:nvPr>
        </p:nvSpPr>
        <p:spPr>
          <a:xfrm>
            <a:off x="0" y="0"/>
            <a:ext cx="9144000" cy="1143000"/>
          </a:xfrm>
          <a:solidFill>
            <a:srgbClr val="444EA2"/>
          </a:solidFill>
        </p:spPr>
        <p:txBody>
          <a:bodyPr lIns="274320"/>
          <a:lstStyle/>
          <a:p>
            <a:pPr eaLnBrk="1" hangingPunct="1">
              <a:lnSpc>
                <a:spcPts val="4200"/>
              </a:lnSpc>
            </a:pPr>
            <a:r>
              <a:rPr lang="en-US" sz="4000" b="1" dirty="0" smtClean="0">
                <a:solidFill>
                  <a:srgbClr val="F8F6E3"/>
                </a:solidFill>
              </a:rPr>
              <a:t>Learning, Rewards, and Motivation</a:t>
            </a:r>
          </a:p>
        </p:txBody>
      </p:sp>
      <p:sp>
        <p:nvSpPr>
          <p:cNvPr id="3" name="Content Placeholder 2"/>
          <p:cNvSpPr>
            <a:spLocks noGrp="1"/>
          </p:cNvSpPr>
          <p:nvPr>
            <p:ph idx="1"/>
          </p:nvPr>
        </p:nvSpPr>
        <p:spPr>
          <a:xfrm>
            <a:off x="141288" y="1206500"/>
            <a:ext cx="4624387" cy="5202238"/>
          </a:xfrm>
        </p:spPr>
        <p:txBody>
          <a:bodyPr/>
          <a:lstStyle/>
          <a:p>
            <a:pPr eaLnBrk="1" hangingPunct="1">
              <a:lnSpc>
                <a:spcPct val="80000"/>
              </a:lnSpc>
              <a:spcBef>
                <a:spcPts val="600"/>
              </a:spcBef>
              <a:buFont typeface="Wingdings" pitchFamily="2" charset="2"/>
              <a:buChar char="§"/>
            </a:pPr>
            <a:r>
              <a:rPr lang="en-US" sz="2600" b="1" smtClean="0">
                <a:solidFill>
                  <a:srgbClr val="444EA2"/>
                </a:solidFill>
              </a:rPr>
              <a:t>Intrinsic motivation </a:t>
            </a:r>
            <a:r>
              <a:rPr lang="en-US" sz="2600" smtClean="0"/>
              <a:t>refers to </a:t>
            </a:r>
            <a:r>
              <a:rPr lang="en-US" sz="2600" i="1" smtClean="0"/>
              <a:t>the desire to perform a behavior well for its own sake</a:t>
            </a:r>
            <a:r>
              <a:rPr lang="en-US" sz="2600" smtClean="0"/>
              <a:t>. The reward is internalized as a feeling of satisfaction.</a:t>
            </a:r>
          </a:p>
          <a:p>
            <a:pPr eaLnBrk="1" hangingPunct="1">
              <a:lnSpc>
                <a:spcPct val="80000"/>
              </a:lnSpc>
              <a:spcBef>
                <a:spcPts val="600"/>
              </a:spcBef>
              <a:buFont typeface="Wingdings" pitchFamily="2" charset="2"/>
              <a:buChar char="§"/>
            </a:pPr>
            <a:r>
              <a:rPr lang="en-US" sz="2600" b="1" smtClean="0">
                <a:solidFill>
                  <a:srgbClr val="444EA2"/>
                </a:solidFill>
              </a:rPr>
              <a:t>Extrinsic motivation</a:t>
            </a:r>
            <a:r>
              <a:rPr lang="en-US" sz="2600" smtClean="0"/>
              <a:t> refers to </a:t>
            </a:r>
            <a:r>
              <a:rPr lang="en-US" sz="2600" i="1" smtClean="0"/>
              <a:t>doing a behavior to receive rewards from others</a:t>
            </a:r>
            <a:r>
              <a:rPr lang="en-US" sz="2600" smtClean="0"/>
              <a:t>. </a:t>
            </a:r>
          </a:p>
          <a:p>
            <a:pPr eaLnBrk="1" hangingPunct="1">
              <a:lnSpc>
                <a:spcPct val="80000"/>
              </a:lnSpc>
              <a:spcBef>
                <a:spcPts val="600"/>
              </a:spcBef>
              <a:buFont typeface="Wingdings" pitchFamily="2" charset="2"/>
              <a:buChar char="§"/>
            </a:pPr>
            <a:r>
              <a:rPr lang="en-US" sz="2600" smtClean="0"/>
              <a:t>Intrinsic motivation can sometimes be reduced by external rewards, and can be prevented by using continuous reinforcement. </a:t>
            </a:r>
          </a:p>
          <a:p>
            <a:pPr eaLnBrk="1" hangingPunct="1">
              <a:lnSpc>
                <a:spcPct val="80000"/>
              </a:lnSpc>
              <a:spcBef>
                <a:spcPts val="600"/>
              </a:spcBef>
              <a:buFont typeface="Wingdings" pitchFamily="2" charset="2"/>
              <a:buChar char="§"/>
            </a:pPr>
            <a:r>
              <a:rPr lang="en-US" sz="2600" smtClean="0"/>
              <a:t>One principle for maintaining behavior is to use as few rewards as possible, and fade the rewards over time.</a:t>
            </a:r>
          </a:p>
        </p:txBody>
      </p:sp>
      <p:sp>
        <p:nvSpPr>
          <p:cNvPr id="6" name="TextBox 5"/>
          <p:cNvSpPr txBox="1">
            <a:spLocks noChangeArrowheads="1"/>
          </p:cNvSpPr>
          <p:nvPr/>
        </p:nvSpPr>
        <p:spPr bwMode="auto">
          <a:xfrm>
            <a:off x="5399088" y="5010150"/>
            <a:ext cx="2727325" cy="1785938"/>
          </a:xfrm>
          <a:prstGeom prst="rect">
            <a:avLst/>
          </a:prstGeom>
          <a:noFill/>
          <a:ln w="9525">
            <a:noFill/>
            <a:miter lim="800000"/>
            <a:headEnd/>
            <a:tailEnd/>
          </a:ln>
        </p:spPr>
        <p:txBody>
          <a:bodyPr>
            <a:spAutoFit/>
          </a:bodyPr>
          <a:lstStyle/>
          <a:p>
            <a:pPr>
              <a:lnSpc>
                <a:spcPts val="2200"/>
              </a:lnSpc>
            </a:pPr>
            <a:r>
              <a:rPr lang="en-US" sz="2400">
                <a:solidFill>
                  <a:srgbClr val="F8F6E3"/>
                </a:solidFill>
                <a:latin typeface="Calibri" pitchFamily="34" charset="0"/>
              </a:rPr>
              <a:t>What might happen if we begin to reward a behavior someone was already doing and enjoying?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0" y="0"/>
            <a:ext cx="9144000" cy="1020763"/>
          </a:xfrm>
          <a:solidFill>
            <a:srgbClr val="A0366C"/>
          </a:solidFill>
        </p:spPr>
        <p:txBody>
          <a:bodyPr lIns="274320"/>
          <a:lstStyle/>
          <a:p>
            <a:pPr algn="l" eaLnBrk="1" hangingPunct="1">
              <a:lnSpc>
                <a:spcPts val="4200"/>
              </a:lnSpc>
            </a:pPr>
            <a:r>
              <a:rPr lang="en-US" sz="4000" b="1" smtClean="0">
                <a:solidFill>
                  <a:srgbClr val="F8F6E3"/>
                </a:solidFill>
              </a:rPr>
              <a:t>Learning by Observation</a:t>
            </a:r>
          </a:p>
        </p:txBody>
      </p:sp>
      <p:sp>
        <p:nvSpPr>
          <p:cNvPr id="3" name="Content Placeholder 2"/>
          <p:cNvSpPr>
            <a:spLocks noGrp="1"/>
          </p:cNvSpPr>
          <p:nvPr>
            <p:ph idx="1"/>
          </p:nvPr>
        </p:nvSpPr>
        <p:spPr>
          <a:xfrm>
            <a:off x="320675" y="1096963"/>
            <a:ext cx="8686800" cy="2995612"/>
          </a:xfrm>
        </p:spPr>
        <p:txBody>
          <a:bodyPr/>
          <a:lstStyle/>
          <a:p>
            <a:pPr eaLnBrk="1" hangingPunct="1">
              <a:lnSpc>
                <a:spcPts val="2400"/>
              </a:lnSpc>
              <a:buFont typeface="Wingdings" pitchFamily="2" charset="2"/>
              <a:buChar char="§"/>
            </a:pPr>
            <a:r>
              <a:rPr lang="en-US" sz="2600" smtClean="0"/>
              <a:t>Can we learn new behaviors and skills without conditioning and reward?</a:t>
            </a:r>
          </a:p>
          <a:p>
            <a:pPr eaLnBrk="1" hangingPunct="1">
              <a:lnSpc>
                <a:spcPts val="2400"/>
              </a:lnSpc>
              <a:buFont typeface="Wingdings" pitchFamily="2" charset="2"/>
              <a:buChar char="§"/>
            </a:pPr>
            <a:r>
              <a:rPr lang="en-US" sz="2600" smtClean="0"/>
              <a:t>Yes, and one of the ways we do so is by </a:t>
            </a:r>
            <a:r>
              <a:rPr lang="en-US" sz="2600" b="1" smtClean="0">
                <a:solidFill>
                  <a:srgbClr val="0070C0"/>
                </a:solidFill>
              </a:rPr>
              <a:t>observational learning: </a:t>
            </a:r>
            <a:r>
              <a:rPr lang="en-US" sz="2600" i="1" smtClean="0"/>
              <a:t>watching what happens when other people do a behavior and learning from their experience</a:t>
            </a:r>
            <a:r>
              <a:rPr lang="en-US" sz="2600" smtClean="0"/>
              <a:t>.</a:t>
            </a:r>
          </a:p>
          <a:p>
            <a:pPr eaLnBrk="1" hangingPunct="1">
              <a:lnSpc>
                <a:spcPts val="2400"/>
              </a:lnSpc>
              <a:buFont typeface="Wingdings" pitchFamily="2" charset="2"/>
              <a:buChar char="§"/>
            </a:pPr>
            <a:r>
              <a:rPr lang="en-US" sz="2600" smtClean="0"/>
              <a:t>Skills required: </a:t>
            </a:r>
            <a:r>
              <a:rPr lang="en-US" sz="2600" b="1" smtClean="0"/>
              <a:t>mirroring</a:t>
            </a:r>
            <a:r>
              <a:rPr lang="en-US" sz="2600" smtClean="0"/>
              <a:t>, </a:t>
            </a:r>
            <a:r>
              <a:rPr lang="en-US" sz="2600" i="1" smtClean="0"/>
              <a:t>being able to picture ourselves doing the same action</a:t>
            </a:r>
            <a:r>
              <a:rPr lang="en-US" sz="2600" smtClean="0"/>
              <a:t>, and </a:t>
            </a:r>
            <a:r>
              <a:rPr lang="en-US" sz="2600" b="1" smtClean="0"/>
              <a:t>cognition</a:t>
            </a:r>
            <a:r>
              <a:rPr lang="en-US" sz="2600" smtClean="0"/>
              <a:t>, </a:t>
            </a:r>
            <a:r>
              <a:rPr lang="en-US" sz="2600" i="1" smtClean="0"/>
              <a:t>noticing consequences and associations</a:t>
            </a:r>
            <a:r>
              <a:rPr lang="en-US" sz="2600" smtClean="0"/>
              <a:t>.</a:t>
            </a:r>
          </a:p>
        </p:txBody>
      </p:sp>
      <p:graphicFrame>
        <p:nvGraphicFramePr>
          <p:cNvPr id="4" name="Table 3"/>
          <p:cNvGraphicFramePr>
            <a:graphicFrameLocks noGrp="1"/>
          </p:cNvGraphicFramePr>
          <p:nvPr/>
        </p:nvGraphicFramePr>
        <p:xfrm>
          <a:off x="266700" y="4586288"/>
          <a:ext cx="8626475" cy="1961487"/>
        </p:xfrm>
        <a:graphic>
          <a:graphicData uri="http://schemas.openxmlformats.org/drawingml/2006/table">
            <a:tbl>
              <a:tblPr/>
              <a:tblGrid>
                <a:gridCol w="1858963"/>
                <a:gridCol w="6767512"/>
              </a:tblGrid>
              <a:tr h="854075">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34" charset="0"/>
                          <a:cs typeface="Arial" pitchFamily="34" charset="0"/>
                        </a:rPr>
                        <a:t>Modeling</a:t>
                      </a:r>
                    </a:p>
                  </a:txBody>
                  <a:tcPr marL="91447" marR="91447" marT="45706" marB="45706" anchor="ctr" horzOverflow="overflow">
                    <a:lnL w="38100" cap="flat" cmpd="sng" algn="ctr">
                      <a:solidFill>
                        <a:srgbClr val="F8F6E3"/>
                      </a:solidFill>
                      <a:prstDash val="solid"/>
                      <a:round/>
                      <a:headEnd type="none" w="med" len="med"/>
                      <a:tailEnd type="none" w="med" len="med"/>
                    </a:lnL>
                    <a:lnR w="38100" cap="flat" cmpd="sng" algn="ctr">
                      <a:solidFill>
                        <a:srgbClr val="F8F6E3"/>
                      </a:solidFill>
                      <a:prstDash val="solid"/>
                      <a:round/>
                      <a:headEnd type="none" w="med" len="med"/>
                      <a:tailEnd type="none" w="med" len="med"/>
                    </a:lnR>
                    <a:lnT w="38100" cap="flat" cmpd="sng" algn="ctr">
                      <a:solidFill>
                        <a:srgbClr val="F8F6E3"/>
                      </a:solidFill>
                      <a:prstDash val="solid"/>
                      <a:round/>
                      <a:headEnd type="none" w="med" len="med"/>
                      <a:tailEnd type="none" w="med" len="med"/>
                    </a:lnT>
                    <a:lnB w="38100" cap="flat" cmpd="sng" algn="ctr">
                      <a:solidFill>
                        <a:srgbClr val="F8F6E3"/>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Calibri" pitchFamily="34" charset="0"/>
                          <a:cs typeface="Arial" pitchFamily="34" charset="0"/>
                        </a:rPr>
                        <a:t>The behavior of others serves as a </a:t>
                      </a:r>
                      <a:r>
                        <a:rPr kumimoji="0" lang="en-US" sz="2400" b="1" i="0" u="none" strike="noStrike" cap="none" normalizeH="0" baseline="0" smtClean="0">
                          <a:ln>
                            <a:noFill/>
                          </a:ln>
                          <a:solidFill>
                            <a:srgbClr val="FFFFFF"/>
                          </a:solidFill>
                          <a:effectLst/>
                          <a:latin typeface="Calibri" pitchFamily="34" charset="0"/>
                          <a:cs typeface="Arial" pitchFamily="34" charset="0"/>
                        </a:rPr>
                        <a:t>model, </a:t>
                      </a:r>
                      <a:r>
                        <a:rPr kumimoji="0" lang="en-US" sz="2400" b="0" i="1" u="none" strike="noStrike" cap="none" normalizeH="0" baseline="0" smtClean="0">
                          <a:ln>
                            <a:noFill/>
                          </a:ln>
                          <a:solidFill>
                            <a:srgbClr val="FFFFFF"/>
                          </a:solidFill>
                          <a:effectLst/>
                          <a:latin typeface="Calibri" pitchFamily="34" charset="0"/>
                          <a:cs typeface="Arial" pitchFamily="34" charset="0"/>
                        </a:rPr>
                        <a:t>an example of how to respond to a situation</a:t>
                      </a:r>
                      <a:r>
                        <a:rPr kumimoji="0" lang="en-US" sz="2400" b="0" i="0" u="none" strike="noStrike" cap="none" normalizeH="0" baseline="0" smtClean="0">
                          <a:ln>
                            <a:noFill/>
                          </a:ln>
                          <a:solidFill>
                            <a:srgbClr val="FFFFFF"/>
                          </a:solidFill>
                          <a:effectLst/>
                          <a:latin typeface="Calibri" pitchFamily="34" charset="0"/>
                          <a:cs typeface="Arial" pitchFamily="34" charset="0"/>
                        </a:rPr>
                        <a:t>; we may try this model regardless of reinforcement.</a:t>
                      </a:r>
                    </a:p>
                  </a:txBody>
                  <a:tcPr marL="91447" marR="91447" marT="45706" marB="45706" horzOverflow="overflow">
                    <a:lnL w="38100" cap="flat" cmpd="sng" algn="ctr">
                      <a:solidFill>
                        <a:srgbClr val="F8F6E3"/>
                      </a:solidFill>
                      <a:prstDash val="solid"/>
                      <a:round/>
                      <a:headEnd type="none" w="med" len="med"/>
                      <a:tailEnd type="none" w="med" len="med"/>
                    </a:lnL>
                    <a:lnR w="38100" cap="flat" cmpd="sng" algn="ctr">
                      <a:solidFill>
                        <a:srgbClr val="F8F6E3"/>
                      </a:solidFill>
                      <a:prstDash val="solid"/>
                      <a:round/>
                      <a:headEnd type="none" w="med" len="med"/>
                      <a:tailEnd type="none" w="med" len="med"/>
                    </a:lnR>
                    <a:lnT w="38100" cap="flat" cmpd="sng" algn="ctr">
                      <a:solidFill>
                        <a:srgbClr val="F8F6E3"/>
                      </a:solidFill>
                      <a:prstDash val="solid"/>
                      <a:round/>
                      <a:headEnd type="none" w="med" len="med"/>
                      <a:tailEnd type="none" w="med" len="med"/>
                    </a:lnT>
                    <a:lnB w="38100" cap="flat" cmpd="sng" algn="ctr">
                      <a:solidFill>
                        <a:srgbClr val="F8F6E3"/>
                      </a:solidFill>
                      <a:prstDash val="solid"/>
                      <a:round/>
                      <a:headEnd type="none" w="med" len="med"/>
                      <a:tailEnd type="none" w="med" len="med"/>
                    </a:lnB>
                    <a:lnTlToBr>
                      <a:noFill/>
                    </a:lnTlToBr>
                    <a:lnBlToTr>
                      <a:noFill/>
                    </a:lnBlToTr>
                    <a:solidFill>
                      <a:srgbClr val="F79646"/>
                    </a:solidFill>
                  </a:tcPr>
                </a:tc>
              </a:tr>
              <a:tr h="1106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34" charset="0"/>
                          <a:cs typeface="Arial" pitchFamily="34" charset="0"/>
                        </a:rPr>
                        <a:t>Vicarious Conditioning</a:t>
                      </a:r>
                    </a:p>
                    <a:p>
                      <a:pPr marL="0" marR="0" lvl="0" indent="0" algn="ctr" defTabSz="914400" rtl="0" eaLnBrk="1" fontAlgn="base" latinLnBrk="0" hangingPunct="1">
                        <a:lnSpc>
                          <a:spcPts val="2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latin typeface="Calibri" pitchFamily="34" charset="0"/>
                        <a:cs typeface="Arial" pitchFamily="34" charset="0"/>
                      </a:endParaRPr>
                    </a:p>
                  </a:txBody>
                  <a:tcPr marL="91447" marR="91447" marT="45706" marB="45706" anchor="ctr" horzOverflow="overflow">
                    <a:lnL w="38100" cap="flat" cmpd="sng" algn="ctr">
                      <a:solidFill>
                        <a:srgbClr val="F8F6E3"/>
                      </a:solidFill>
                      <a:prstDash val="solid"/>
                      <a:round/>
                      <a:headEnd type="none" w="med" len="med"/>
                      <a:tailEnd type="none" w="med" len="med"/>
                    </a:lnL>
                    <a:lnR w="38100" cap="flat" cmpd="sng" algn="ctr">
                      <a:solidFill>
                        <a:srgbClr val="F8F6E3"/>
                      </a:solidFill>
                      <a:prstDash val="solid"/>
                      <a:round/>
                      <a:headEnd type="none" w="med" len="med"/>
                      <a:tailEnd type="none" w="med" len="med"/>
                    </a:lnR>
                    <a:lnT w="38100" cap="flat" cmpd="sng" algn="ctr">
                      <a:solidFill>
                        <a:srgbClr val="F8F6E3"/>
                      </a:solidFill>
                      <a:prstDash val="solid"/>
                      <a:round/>
                      <a:headEnd type="none" w="med" len="med"/>
                      <a:tailEnd type="none" w="med" len="med"/>
                    </a:lnT>
                    <a:lnB w="38100" cap="flat" cmpd="sng" algn="ctr">
                      <a:solidFill>
                        <a:srgbClr val="F8F6E3"/>
                      </a:solidFill>
                      <a:prstDash val="solid"/>
                      <a:round/>
                      <a:headEnd type="none" w="med" len="med"/>
                      <a:tailEnd type="none" w="med" len="med"/>
                    </a:lnB>
                    <a:lnTlToBr>
                      <a:noFill/>
                    </a:lnTlToBr>
                    <a:lnBlToTr>
                      <a:noFill/>
                    </a:lnBlToTr>
                    <a:solidFill>
                      <a:srgbClr val="F79646"/>
                    </a:solidFill>
                  </a:tcPr>
                </a:tc>
                <a:tc>
                  <a:txBody>
                    <a:bodyPr/>
                    <a:lstStyle/>
                    <a:p>
                      <a:pPr marL="285750" marR="0" lvl="0" indent="-285750" algn="l" defTabSz="914400" rtl="0" eaLnBrk="1" fontAlgn="base" latinLnBrk="0" hangingPunct="1">
                        <a:lnSpc>
                          <a:spcPts val="2000"/>
                        </a:lnSpc>
                        <a:spcBef>
                          <a:spcPct val="0"/>
                        </a:spcBef>
                        <a:spcAft>
                          <a:spcPct val="0"/>
                        </a:spcAft>
                        <a:buClr>
                          <a:srgbClr val="F8F6E3"/>
                        </a:buClr>
                        <a:buSzTx/>
                        <a:buFont typeface="Wingdings" pitchFamily="2" charset="2"/>
                        <a:buChar char="§"/>
                        <a:tabLst/>
                      </a:pPr>
                      <a:r>
                        <a:rPr kumimoji="0" lang="en-US" sz="2400" b="0" i="0" u="none" strike="noStrike" cap="none" normalizeH="0" baseline="0" smtClean="0">
                          <a:ln>
                            <a:noFill/>
                          </a:ln>
                          <a:solidFill>
                            <a:srgbClr val="FFFFFF"/>
                          </a:solidFill>
                          <a:effectLst/>
                          <a:latin typeface="Calibri" pitchFamily="34" charset="0"/>
                          <a:cs typeface="Arial" pitchFamily="34" charset="0"/>
                        </a:rPr>
                        <a:t>Vicarious: </a:t>
                      </a:r>
                      <a:r>
                        <a:rPr kumimoji="0" lang="en-US" sz="2400" b="0" i="1" u="none" strike="noStrike" cap="none" normalizeH="0" baseline="0" smtClean="0">
                          <a:ln>
                            <a:noFill/>
                          </a:ln>
                          <a:solidFill>
                            <a:srgbClr val="FFFFFF"/>
                          </a:solidFill>
                          <a:effectLst/>
                          <a:latin typeface="Calibri" pitchFamily="34" charset="0"/>
                          <a:cs typeface="Arial" pitchFamily="34" charset="0"/>
                        </a:rPr>
                        <a:t>experienced indirectly, through others</a:t>
                      </a:r>
                    </a:p>
                    <a:p>
                      <a:pPr marL="285750" marR="0" lvl="0" indent="-285750" algn="l" defTabSz="914400" rtl="0" eaLnBrk="1" fontAlgn="base" latinLnBrk="0" hangingPunct="1">
                        <a:lnSpc>
                          <a:spcPts val="2000"/>
                        </a:lnSpc>
                        <a:spcBef>
                          <a:spcPct val="0"/>
                        </a:spcBef>
                        <a:spcAft>
                          <a:spcPct val="0"/>
                        </a:spcAft>
                        <a:buClr>
                          <a:srgbClr val="F8F6E3"/>
                        </a:buClr>
                        <a:buSzTx/>
                        <a:buFont typeface="Wingdings" pitchFamily="2" charset="2"/>
                        <a:buChar char="§"/>
                        <a:tabLst/>
                      </a:pPr>
                      <a:r>
                        <a:rPr kumimoji="0" lang="en-US" sz="2400" b="0" i="0" u="none" strike="noStrike" cap="none" normalizeH="0" baseline="0" smtClean="0">
                          <a:ln>
                            <a:noFill/>
                          </a:ln>
                          <a:solidFill>
                            <a:srgbClr val="444EA2"/>
                          </a:solidFill>
                          <a:effectLst/>
                          <a:latin typeface="Calibri" pitchFamily="34" charset="0"/>
                          <a:cs typeface="Arial" pitchFamily="34" charset="0"/>
                        </a:rPr>
                        <a:t>Vicarious reinforcement </a:t>
                      </a:r>
                      <a:r>
                        <a:rPr kumimoji="0" lang="en-US" sz="2400" b="0" i="0" u="none" strike="noStrike" cap="none" normalizeH="0" baseline="0" smtClean="0">
                          <a:ln>
                            <a:noFill/>
                          </a:ln>
                          <a:solidFill>
                            <a:srgbClr val="FFFFFF"/>
                          </a:solidFill>
                          <a:effectLst/>
                          <a:latin typeface="Calibri" pitchFamily="34" charset="0"/>
                          <a:cs typeface="Arial" pitchFamily="34" charset="0"/>
                        </a:rPr>
                        <a:t>and </a:t>
                      </a:r>
                      <a:r>
                        <a:rPr kumimoji="0" lang="en-US" sz="2400" b="0" i="0" u="none" strike="noStrike" cap="none" normalizeH="0" baseline="0" smtClean="0">
                          <a:ln>
                            <a:noFill/>
                          </a:ln>
                          <a:solidFill>
                            <a:srgbClr val="444EA2"/>
                          </a:solidFill>
                          <a:effectLst/>
                          <a:latin typeface="Calibri" pitchFamily="34" charset="0"/>
                          <a:cs typeface="Arial" pitchFamily="34" charset="0"/>
                        </a:rPr>
                        <a:t>punishment </a:t>
                      </a:r>
                      <a:r>
                        <a:rPr kumimoji="0" lang="en-US" sz="2400" b="0" i="0" u="none" strike="noStrike" cap="none" normalizeH="0" baseline="0" smtClean="0">
                          <a:ln>
                            <a:noFill/>
                          </a:ln>
                          <a:solidFill>
                            <a:srgbClr val="FFFFFF"/>
                          </a:solidFill>
                          <a:effectLst/>
                          <a:latin typeface="Calibri" pitchFamily="34" charset="0"/>
                          <a:cs typeface="Arial" pitchFamily="34" charset="0"/>
                        </a:rPr>
                        <a:t>means our choices are affected as we see others get consequences for their behaviors.</a:t>
                      </a:r>
                    </a:p>
                  </a:txBody>
                  <a:tcPr marL="91447" marR="91447" marT="45706" marB="45706" horzOverflow="overflow">
                    <a:lnL w="38100" cap="flat" cmpd="sng" algn="ctr">
                      <a:solidFill>
                        <a:srgbClr val="F8F6E3"/>
                      </a:solidFill>
                      <a:prstDash val="solid"/>
                      <a:round/>
                      <a:headEnd type="none" w="med" len="med"/>
                      <a:tailEnd type="none" w="med" len="med"/>
                    </a:lnL>
                    <a:lnR w="38100" cap="flat" cmpd="sng" algn="ctr">
                      <a:solidFill>
                        <a:srgbClr val="F8F6E3"/>
                      </a:solidFill>
                      <a:prstDash val="solid"/>
                      <a:round/>
                      <a:headEnd type="none" w="med" len="med"/>
                      <a:tailEnd type="none" w="med" len="med"/>
                    </a:lnR>
                    <a:lnT w="38100" cap="flat" cmpd="sng" algn="ctr">
                      <a:solidFill>
                        <a:srgbClr val="F8F6E3"/>
                      </a:solidFill>
                      <a:prstDash val="solid"/>
                      <a:round/>
                      <a:headEnd type="none" w="med" len="med"/>
                      <a:tailEnd type="none" w="med" len="med"/>
                    </a:lnT>
                    <a:lnB w="38100" cap="flat" cmpd="sng" algn="ctr">
                      <a:solidFill>
                        <a:srgbClr val="F8F6E3"/>
                      </a:solidFill>
                      <a:prstDash val="solid"/>
                      <a:round/>
                      <a:headEnd type="none" w="med" len="med"/>
                      <a:tailEnd type="none" w="med" len="med"/>
                    </a:lnB>
                    <a:lnTlToBr>
                      <a:noFill/>
                    </a:lnTlToBr>
                    <a:lnBlToTr>
                      <a:noFill/>
                    </a:lnBlToTr>
                    <a:solidFill>
                      <a:srgbClr val="F79646"/>
                    </a:solidFill>
                  </a:tcPr>
                </a:tc>
              </a:tr>
            </a:tbl>
          </a:graphicData>
        </a:graphic>
      </p:graphicFrame>
      <p:sp>
        <p:nvSpPr>
          <p:cNvPr id="5" name="TextBox 4"/>
          <p:cNvSpPr txBox="1">
            <a:spLocks noChangeArrowheads="1"/>
          </p:cNvSpPr>
          <p:nvPr/>
        </p:nvSpPr>
        <p:spPr bwMode="auto">
          <a:xfrm>
            <a:off x="263525" y="3998913"/>
            <a:ext cx="7223125" cy="584200"/>
          </a:xfrm>
          <a:prstGeom prst="rect">
            <a:avLst/>
          </a:prstGeom>
          <a:noFill/>
          <a:ln w="9525">
            <a:noFill/>
            <a:miter lim="800000"/>
            <a:headEnd/>
            <a:tailEnd/>
          </a:ln>
        </p:spPr>
        <p:txBody>
          <a:bodyPr>
            <a:spAutoFit/>
          </a:bodyPr>
          <a:lstStyle/>
          <a:p>
            <a:r>
              <a:rPr lang="en-US" sz="3200" b="1">
                <a:solidFill>
                  <a:srgbClr val="A0366C"/>
                </a:solidFill>
                <a:latin typeface="Calibri" pitchFamily="34" charset="0"/>
              </a:rPr>
              <a:t>Observational Learning Processes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0" y="274638"/>
            <a:ext cx="9144000" cy="792162"/>
          </a:xfrm>
        </p:spPr>
        <p:txBody>
          <a:bodyPr/>
          <a:lstStyle/>
          <a:p>
            <a:pPr eaLnBrk="1" hangingPunct="1"/>
            <a:r>
              <a:rPr lang="en-US" sz="3600" b="1" smtClean="0">
                <a:solidFill>
                  <a:srgbClr val="AA7A2B"/>
                </a:solidFill>
              </a:rPr>
              <a:t>Albert Bandura’s Bobo Doll Experiment (1961)</a:t>
            </a:r>
          </a:p>
        </p:txBody>
      </p:sp>
      <p:sp>
        <p:nvSpPr>
          <p:cNvPr id="3" name="Content Placeholder 2"/>
          <p:cNvSpPr>
            <a:spLocks noGrp="1"/>
          </p:cNvSpPr>
          <p:nvPr>
            <p:ph idx="1"/>
          </p:nvPr>
        </p:nvSpPr>
        <p:spPr>
          <a:xfrm>
            <a:off x="457200" y="1066800"/>
            <a:ext cx="8229600" cy="1425575"/>
          </a:xfrm>
        </p:spPr>
        <p:txBody>
          <a:bodyPr/>
          <a:lstStyle/>
          <a:p>
            <a:pPr eaLnBrk="1" hangingPunct="1">
              <a:lnSpc>
                <a:spcPts val="2400"/>
              </a:lnSpc>
              <a:buFont typeface="Wingdings" pitchFamily="2" charset="2"/>
              <a:buChar char="§"/>
            </a:pPr>
            <a:r>
              <a:rPr lang="en-US" sz="2600" smtClean="0"/>
              <a:t>Kids saw adults punching an inflated doll while narrating their aggressive behaviors such as “kick him.”</a:t>
            </a:r>
          </a:p>
          <a:p>
            <a:pPr eaLnBrk="1" hangingPunct="1">
              <a:lnSpc>
                <a:spcPts val="2400"/>
              </a:lnSpc>
              <a:buFont typeface="Wingdings" pitchFamily="2" charset="2"/>
              <a:buChar char="§"/>
            </a:pPr>
            <a:r>
              <a:rPr lang="en-US" sz="2600" smtClean="0"/>
              <a:t>These kids were then put in a toy-deprived situation… and acted out the same behaviors they had seen.</a:t>
            </a:r>
          </a:p>
        </p:txBody>
      </p:sp>
      <p:pic>
        <p:nvPicPr>
          <p:cNvPr id="11266" name="Picture 2"/>
          <p:cNvPicPr>
            <a:picLocks noChangeAspect="1" noChangeArrowheads="1"/>
          </p:cNvPicPr>
          <p:nvPr/>
        </p:nvPicPr>
        <p:blipFill>
          <a:blip r:embed="rId3" cstate="print"/>
          <a:srcRect/>
          <a:stretch>
            <a:fillRect/>
          </a:stretch>
        </p:blipFill>
        <p:spPr bwMode="auto">
          <a:xfrm>
            <a:off x="354013" y="2549525"/>
            <a:ext cx="2606675" cy="4181475"/>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3394075" y="2549525"/>
            <a:ext cx="2627313" cy="4191000"/>
          </a:xfrm>
          <a:prstGeom prst="rect">
            <a:avLst/>
          </a:prstGeom>
          <a:noFill/>
          <a:ln w="9525">
            <a:no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6400800" y="2554288"/>
            <a:ext cx="2573338" cy="41576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cTn>
                              </p:par>
                            </p:childTnLst>
                          </p:cTn>
                        </p:par>
                        <p:par>
                          <p:cTn id="18" fill="hold" nodeType="afterGroup">
                            <p:stCondLst>
                              <p:cond delay="500"/>
                            </p:stCondLst>
                            <p:childTnLst>
                              <p:par>
                                <p:cTn id="19" presetID="10" presetClass="entr" presetSubtype="0" fill="hold" nodeType="afterEffect">
                                  <p:stCondLst>
                                    <p:cond delay="2000"/>
                                  </p:stCondLst>
                                  <p:childTnLst>
                                    <p:set>
                                      <p:cBhvr>
                                        <p:cTn id="20" dur="1" fill="hold">
                                          <p:stCondLst>
                                            <p:cond delay="0"/>
                                          </p:stCondLst>
                                        </p:cTn>
                                        <p:tgtEl>
                                          <p:spTgt spid="11267"/>
                                        </p:tgtEl>
                                        <p:attrNameLst>
                                          <p:attrName>style.visibility</p:attrName>
                                        </p:attrNameLst>
                                      </p:cBhvr>
                                      <p:to>
                                        <p:strVal val="visible"/>
                                      </p:to>
                                    </p:set>
                                    <p:animEffect transition="in" filter="fade">
                                      <p:cBhvr>
                                        <p:cTn id="21" dur="500"/>
                                        <p:tgtEl>
                                          <p:spTgt spid="11267"/>
                                        </p:tgtEl>
                                      </p:cBhvr>
                                    </p:animEffect>
                                  </p:childTnLst>
                                </p:cTn>
                              </p:par>
                            </p:childTnLst>
                          </p:cTn>
                        </p:par>
                        <p:par>
                          <p:cTn id="22" fill="hold" nodeType="afterGroup">
                            <p:stCondLst>
                              <p:cond delay="3000"/>
                            </p:stCondLst>
                            <p:childTnLst>
                              <p:par>
                                <p:cTn id="23" presetID="10" presetClass="entr" presetSubtype="0" fill="hold" nodeType="afterEffect">
                                  <p:stCondLst>
                                    <p:cond delay="2000"/>
                                  </p:stCondLst>
                                  <p:childTnLst>
                                    <p:set>
                                      <p:cBhvr>
                                        <p:cTn id="24" dur="1" fill="hold">
                                          <p:stCondLst>
                                            <p:cond delay="0"/>
                                          </p:stCondLst>
                                        </p:cTn>
                                        <p:tgtEl>
                                          <p:spTgt spid="11268"/>
                                        </p:tgtEl>
                                        <p:attrNameLst>
                                          <p:attrName>style.visibility</p:attrName>
                                        </p:attrNameLst>
                                      </p:cBhvr>
                                      <p:to>
                                        <p:strVal val="visible"/>
                                      </p:to>
                                    </p:set>
                                    <p:animEffect transition="in" filter="fade">
                                      <p:cBhvr>
                                        <p:cTn id="25"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28625" y="103188"/>
            <a:ext cx="8229600" cy="868362"/>
          </a:xfrm>
        </p:spPr>
        <p:txBody>
          <a:bodyPr/>
          <a:lstStyle/>
          <a:p>
            <a:pPr eaLnBrk="1" hangingPunct="1"/>
            <a:r>
              <a:rPr lang="en-US" b="1" smtClean="0">
                <a:solidFill>
                  <a:srgbClr val="444EA2"/>
                </a:solidFill>
              </a:rPr>
              <a:t>Mirroring in the Brain</a:t>
            </a:r>
          </a:p>
        </p:txBody>
      </p:sp>
      <p:sp>
        <p:nvSpPr>
          <p:cNvPr id="3" name="Content Placeholder 2"/>
          <p:cNvSpPr>
            <a:spLocks noGrp="1"/>
          </p:cNvSpPr>
          <p:nvPr>
            <p:ph idx="1"/>
          </p:nvPr>
        </p:nvSpPr>
        <p:spPr>
          <a:xfrm>
            <a:off x="428625" y="1108075"/>
            <a:ext cx="8229600" cy="4754563"/>
          </a:xfrm>
        </p:spPr>
        <p:txBody>
          <a:bodyPr/>
          <a:lstStyle/>
          <a:p>
            <a:pPr eaLnBrk="1" hangingPunct="1">
              <a:lnSpc>
                <a:spcPts val="2800"/>
              </a:lnSpc>
              <a:buFont typeface="Wingdings" pitchFamily="2" charset="2"/>
              <a:buChar char="§"/>
            </a:pPr>
            <a:r>
              <a:rPr lang="en-US" sz="2800" smtClean="0"/>
              <a:t>When we watch others doing or feeling something, neurons fire in patterns that would fire </a:t>
            </a:r>
            <a:r>
              <a:rPr lang="en-US" sz="2800" i="1" smtClean="0"/>
              <a:t>if we were doing the action or having the feeling ourselves</a:t>
            </a:r>
            <a:r>
              <a:rPr lang="en-US" sz="2800" smtClean="0"/>
              <a:t>.</a:t>
            </a:r>
          </a:p>
          <a:p>
            <a:pPr eaLnBrk="1" hangingPunct="1">
              <a:lnSpc>
                <a:spcPts val="2800"/>
              </a:lnSpc>
              <a:buFont typeface="Wingdings" pitchFamily="2" charset="2"/>
              <a:buChar char="§"/>
            </a:pPr>
            <a:r>
              <a:rPr lang="en-US" sz="2800" smtClean="0"/>
              <a:t>These neurons are referred to as </a:t>
            </a:r>
            <a:r>
              <a:rPr lang="en-US" sz="2800" b="1" smtClean="0">
                <a:solidFill>
                  <a:srgbClr val="444EA2"/>
                </a:solidFill>
              </a:rPr>
              <a:t>mirror neurons</a:t>
            </a:r>
            <a:r>
              <a:rPr lang="en-US" sz="2800" smtClean="0"/>
              <a:t>, and they </a:t>
            </a:r>
            <a:r>
              <a:rPr lang="en-US" sz="2800" i="1" smtClean="0"/>
              <a:t>fire only to reflect the actions or feelings of others</a:t>
            </a:r>
            <a:r>
              <a:rPr lang="en-US" sz="2800" smtClean="0"/>
              <a:t>.</a:t>
            </a:r>
          </a:p>
          <a:p>
            <a:pPr eaLnBrk="1" hangingPunct="1">
              <a:lnSpc>
                <a:spcPts val="2800"/>
              </a:lnSpc>
              <a:buFont typeface="Wingdings" pitchFamily="2" charset="2"/>
              <a:buChar char="§"/>
            </a:pPr>
            <a:endParaRPr lang="en-US" sz="2800" smtClean="0"/>
          </a:p>
        </p:txBody>
      </p:sp>
      <p:pic>
        <p:nvPicPr>
          <p:cNvPr id="118788" name="Picture 5" descr="12673_MyersPsy8e_fig"/>
          <p:cNvPicPr>
            <a:picLocks noChangeAspect="1" noChangeArrowheads="1"/>
          </p:cNvPicPr>
          <p:nvPr/>
        </p:nvPicPr>
        <p:blipFill>
          <a:blip r:embed="rId3" cstate="print"/>
          <a:srcRect/>
          <a:stretch>
            <a:fillRect/>
          </a:stretch>
        </p:blipFill>
        <p:spPr bwMode="auto">
          <a:xfrm>
            <a:off x="-76200" y="3486150"/>
            <a:ext cx="9237663" cy="3371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509588" y="103188"/>
            <a:ext cx="8229600" cy="944562"/>
          </a:xfrm>
        </p:spPr>
        <p:txBody>
          <a:bodyPr/>
          <a:lstStyle/>
          <a:p>
            <a:pPr eaLnBrk="1" hangingPunct="1"/>
            <a:r>
              <a:rPr lang="en-US" b="1" smtClean="0">
                <a:solidFill>
                  <a:srgbClr val="3AA082"/>
                </a:solidFill>
              </a:rPr>
              <a:t>From Mirroring to Imitation</a:t>
            </a:r>
          </a:p>
        </p:txBody>
      </p:sp>
      <p:sp>
        <p:nvSpPr>
          <p:cNvPr id="3" name="Content Placeholder 2"/>
          <p:cNvSpPr>
            <a:spLocks noGrp="1"/>
          </p:cNvSpPr>
          <p:nvPr>
            <p:ph idx="1"/>
          </p:nvPr>
        </p:nvSpPr>
        <p:spPr>
          <a:xfrm>
            <a:off x="304800" y="1066800"/>
            <a:ext cx="8458200" cy="2441575"/>
          </a:xfrm>
        </p:spPr>
        <p:txBody>
          <a:bodyPr/>
          <a:lstStyle/>
          <a:p>
            <a:pPr eaLnBrk="1" hangingPunct="1">
              <a:lnSpc>
                <a:spcPts val="2400"/>
              </a:lnSpc>
              <a:buFont typeface="Wingdings" pitchFamily="2" charset="2"/>
              <a:buChar char="§"/>
            </a:pPr>
            <a:r>
              <a:rPr lang="en-US" sz="2600" smtClean="0"/>
              <a:t>Humans are prone to spontaneous imitation of both behaviors and emotions (“emotional contagion”).</a:t>
            </a:r>
          </a:p>
          <a:p>
            <a:pPr eaLnBrk="1" hangingPunct="1">
              <a:lnSpc>
                <a:spcPts val="2400"/>
              </a:lnSpc>
              <a:buFont typeface="Wingdings" pitchFamily="2" charset="2"/>
              <a:buChar char="§"/>
            </a:pPr>
            <a:r>
              <a:rPr lang="en-US" sz="2600" smtClean="0"/>
              <a:t>This includes even </a:t>
            </a:r>
            <a:r>
              <a:rPr lang="en-US" sz="2600" b="1" smtClean="0"/>
              <a:t>overimitating</a:t>
            </a:r>
            <a:r>
              <a:rPr lang="en-US" sz="2600" smtClean="0"/>
              <a:t>, that is, copying adult behaviors that have no function and no reward.</a:t>
            </a:r>
          </a:p>
          <a:p>
            <a:pPr eaLnBrk="1" hangingPunct="1">
              <a:lnSpc>
                <a:spcPts val="2400"/>
              </a:lnSpc>
              <a:buFont typeface="Wingdings" pitchFamily="2" charset="2"/>
              <a:buChar char="§"/>
            </a:pPr>
            <a:r>
              <a:rPr lang="en-US" sz="2600" b="1" smtClean="0"/>
              <a:t>Children with autism </a:t>
            </a:r>
            <a:r>
              <a:rPr lang="en-US" sz="2600" smtClean="0"/>
              <a:t>are less likely to cognitively “mirror,” and less likely to follow someone else’s gaze as a neurotypical toddler (left) is doing below.</a:t>
            </a:r>
          </a:p>
        </p:txBody>
      </p:sp>
      <p:pic>
        <p:nvPicPr>
          <p:cNvPr id="12290" name="Picture 2"/>
          <p:cNvPicPr>
            <a:picLocks noChangeAspect="1" noChangeArrowheads="1"/>
          </p:cNvPicPr>
          <p:nvPr/>
        </p:nvPicPr>
        <p:blipFill>
          <a:blip r:embed="rId3" cstate="print"/>
          <a:srcRect/>
          <a:stretch>
            <a:fillRect/>
          </a:stretch>
        </p:blipFill>
        <p:spPr bwMode="auto">
          <a:xfrm>
            <a:off x="0" y="3989388"/>
            <a:ext cx="9201150" cy="1781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3"/>
          </a:xfrm>
        </p:spPr>
        <p:txBody>
          <a:bodyPr>
            <a:normAutofit/>
          </a:bodyPr>
          <a:lstStyle/>
          <a:p>
            <a:pPr eaLnBrk="1" hangingPunct="1"/>
            <a:r>
              <a:rPr lang="en-US" sz="4000" b="1" smtClean="0">
                <a:solidFill>
                  <a:srgbClr val="A0366C"/>
                </a:solidFill>
              </a:rPr>
              <a:t>Mirroring Plus Vicarious Reinforcement</a:t>
            </a:r>
          </a:p>
        </p:txBody>
      </p:sp>
      <p:sp>
        <p:nvSpPr>
          <p:cNvPr id="3" name="Content Placeholder 2"/>
          <p:cNvSpPr>
            <a:spLocks noGrp="1"/>
          </p:cNvSpPr>
          <p:nvPr>
            <p:ph idx="1"/>
          </p:nvPr>
        </p:nvSpPr>
        <p:spPr>
          <a:xfrm>
            <a:off x="220663" y="827088"/>
            <a:ext cx="8702675" cy="3352800"/>
          </a:xfrm>
        </p:spPr>
        <p:txBody>
          <a:bodyPr/>
          <a:lstStyle/>
          <a:p>
            <a:pPr eaLnBrk="1" hangingPunct="1">
              <a:lnSpc>
                <a:spcPts val="2600"/>
              </a:lnSpc>
              <a:buFont typeface="Wingdings" pitchFamily="2" charset="2"/>
              <a:buChar char="§"/>
            </a:pPr>
            <a:r>
              <a:rPr lang="en-US" sz="2600" smtClean="0"/>
              <a:t>Mirroring enables observational learning; we cognitively practice a behavior just by watching it.</a:t>
            </a:r>
          </a:p>
          <a:p>
            <a:pPr eaLnBrk="1" hangingPunct="1">
              <a:lnSpc>
                <a:spcPts val="2600"/>
              </a:lnSpc>
              <a:buFont typeface="Wingdings" pitchFamily="2" charset="2"/>
              <a:buChar char="§"/>
            </a:pPr>
            <a:r>
              <a:rPr lang="en-US" sz="2600" smtClean="0"/>
              <a:t>If you combine this with vicarious reinforcement, we are even more likely to get imitation. </a:t>
            </a:r>
          </a:p>
          <a:p>
            <a:pPr eaLnBrk="1" hangingPunct="1">
              <a:lnSpc>
                <a:spcPts val="2600"/>
              </a:lnSpc>
              <a:buFont typeface="Wingdings" pitchFamily="2" charset="2"/>
              <a:buChar char="§"/>
            </a:pPr>
            <a:r>
              <a:rPr lang="en-US" sz="2600" smtClean="0"/>
              <a:t>Monkey A saw Monkey B getting a banana after pressing four symbols. Monkey A then pressed the same four symbols (even though the symbols were in different locations). </a:t>
            </a:r>
          </a:p>
          <a:p>
            <a:pPr eaLnBrk="1" hangingPunct="1">
              <a:lnSpc>
                <a:spcPts val="2600"/>
              </a:lnSpc>
              <a:buFont typeface="Wingdings" pitchFamily="2" charset="2"/>
              <a:buChar char="§"/>
            </a:pPr>
            <a:endParaRPr lang="en-US" sz="2600" smtClean="0"/>
          </a:p>
        </p:txBody>
      </p:sp>
      <p:pic>
        <p:nvPicPr>
          <p:cNvPr id="73732" name="Picture 2"/>
          <p:cNvPicPr>
            <a:picLocks noChangeAspect="1" noChangeArrowheads="1"/>
          </p:cNvPicPr>
          <p:nvPr/>
        </p:nvPicPr>
        <p:blipFill>
          <a:blip r:embed="rId3" cstate="print"/>
          <a:srcRect/>
          <a:stretch>
            <a:fillRect/>
          </a:stretch>
        </p:blipFill>
        <p:spPr bwMode="auto">
          <a:xfrm>
            <a:off x="0" y="3433763"/>
            <a:ext cx="9144000" cy="34242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73732"/>
                                        </p:tgtEl>
                                        <p:attrNameLst>
                                          <p:attrName>style.visibility</p:attrName>
                                        </p:attrNameLst>
                                      </p:cBhvr>
                                      <p:to>
                                        <p:strVal val="visible"/>
                                      </p:to>
                                    </p:set>
                                    <p:animEffect transition="in" filter="fade">
                                      <p:cBhvr>
                                        <p:cTn id="21"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0"/>
            <a:ext cx="9144000" cy="1246188"/>
          </a:xfrm>
          <a:solidFill>
            <a:srgbClr val="A0366C"/>
          </a:solidFill>
        </p:spPr>
        <p:txBody>
          <a:bodyPr lIns="274320"/>
          <a:lstStyle/>
          <a:p>
            <a:pPr algn="l" eaLnBrk="1" hangingPunct="1">
              <a:lnSpc>
                <a:spcPts val="4200"/>
              </a:lnSpc>
            </a:pPr>
            <a:r>
              <a:rPr lang="en-US" sz="3800" b="1" smtClean="0">
                <a:solidFill>
                  <a:srgbClr val="F8F6E3"/>
                </a:solidFill>
              </a:rPr>
              <a:t>Prosocial Effects of Observational Learning</a:t>
            </a:r>
          </a:p>
        </p:txBody>
      </p:sp>
      <p:sp>
        <p:nvSpPr>
          <p:cNvPr id="3" name="Content Placeholder 2"/>
          <p:cNvSpPr>
            <a:spLocks noGrp="1"/>
          </p:cNvSpPr>
          <p:nvPr>
            <p:ph idx="1"/>
          </p:nvPr>
        </p:nvSpPr>
        <p:spPr>
          <a:xfrm>
            <a:off x="457200" y="1371600"/>
            <a:ext cx="3497263" cy="5181600"/>
          </a:xfrm>
        </p:spPr>
        <p:txBody>
          <a:bodyPr/>
          <a:lstStyle/>
          <a:p>
            <a:pPr eaLnBrk="1" hangingPunct="1">
              <a:lnSpc>
                <a:spcPts val="2400"/>
              </a:lnSpc>
              <a:buFont typeface="Wingdings" pitchFamily="2" charset="2"/>
              <a:buChar char="§"/>
            </a:pPr>
            <a:r>
              <a:rPr lang="en-US" sz="2600" b="1" smtClean="0"/>
              <a:t>Prosocial behavior </a:t>
            </a:r>
            <a:r>
              <a:rPr lang="en-US" sz="2600" smtClean="0"/>
              <a:t>refers to actions which benefit others, contribute value to groups, and follow moral codes and social norms.</a:t>
            </a:r>
          </a:p>
          <a:p>
            <a:pPr eaLnBrk="1" hangingPunct="1">
              <a:lnSpc>
                <a:spcPts val="2400"/>
              </a:lnSpc>
              <a:buFont typeface="Wingdings" pitchFamily="2" charset="2"/>
              <a:buChar char="§"/>
            </a:pPr>
            <a:r>
              <a:rPr lang="en-US" sz="2600" smtClean="0"/>
              <a:t>Parents try to teach this behavior through </a:t>
            </a:r>
            <a:r>
              <a:rPr lang="en-US" sz="2600" i="1" smtClean="0"/>
              <a:t>lectures</a:t>
            </a:r>
            <a:r>
              <a:rPr lang="en-US" sz="2600" smtClean="0"/>
              <a:t>, but it may be taught best through </a:t>
            </a:r>
            <a:r>
              <a:rPr lang="en-US" sz="2600" b="1" smtClean="0"/>
              <a:t>modeling</a:t>
            </a:r>
            <a:r>
              <a:rPr lang="en-US" sz="2600" smtClean="0"/>
              <a:t>… especially if kids can see the benefits of the behavior to oneself or others.</a:t>
            </a:r>
          </a:p>
        </p:txBody>
      </p:sp>
      <p:pic>
        <p:nvPicPr>
          <p:cNvPr id="4" name="Picture 4" descr="12673_MyersPsy8e_8UN25"/>
          <p:cNvPicPr>
            <a:picLocks noChangeAspect="1" noChangeArrowheads="1"/>
          </p:cNvPicPr>
          <p:nvPr/>
        </p:nvPicPr>
        <p:blipFill>
          <a:blip r:embed="rId3" cstate="print"/>
          <a:srcRect r="24129"/>
          <a:stretch>
            <a:fillRect/>
          </a:stretch>
        </p:blipFill>
        <p:spPr bwMode="auto">
          <a:xfrm>
            <a:off x="5662613" y="1371600"/>
            <a:ext cx="3252787" cy="2590800"/>
          </a:xfrm>
          <a:prstGeom prst="rect">
            <a:avLst/>
          </a:prstGeom>
          <a:noFill/>
          <a:ln w="9525">
            <a:noFill/>
            <a:miter lim="800000"/>
            <a:headEnd/>
            <a:tailEnd/>
          </a:ln>
          <a:effectLst>
            <a:outerShdw dist="139700" dir="2700000" algn="tl" rotWithShape="0">
              <a:srgbClr val="333333">
                <a:alpha val="64998"/>
              </a:srgbClr>
            </a:outerShdw>
          </a:effectLst>
        </p:spPr>
      </p:pic>
      <p:pic>
        <p:nvPicPr>
          <p:cNvPr id="14338" name="Picture 2"/>
          <p:cNvPicPr>
            <a:picLocks noChangeAspect="1" noChangeArrowheads="1"/>
          </p:cNvPicPr>
          <p:nvPr/>
        </p:nvPicPr>
        <p:blipFill>
          <a:blip r:embed="rId4" cstate="print"/>
          <a:srcRect/>
          <a:stretch>
            <a:fillRect/>
          </a:stretch>
        </p:blipFill>
        <p:spPr bwMode="auto">
          <a:xfrm>
            <a:off x="4241800" y="3381375"/>
            <a:ext cx="3473450" cy="2870200"/>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944563"/>
          </a:xfrm>
          <a:solidFill>
            <a:srgbClr val="444EA2"/>
          </a:solidFill>
        </p:spPr>
        <p:txBody>
          <a:bodyPr lIns="274320"/>
          <a:lstStyle/>
          <a:p>
            <a:pPr algn="l" eaLnBrk="1" hangingPunct="1">
              <a:lnSpc>
                <a:spcPts val="4200"/>
              </a:lnSpc>
            </a:pPr>
            <a:r>
              <a:rPr lang="en-US" b="1" smtClean="0">
                <a:solidFill>
                  <a:srgbClr val="F8F6E3"/>
                </a:solidFill>
              </a:rPr>
              <a:t>Behaviorism</a:t>
            </a:r>
          </a:p>
        </p:txBody>
      </p:sp>
      <p:sp>
        <p:nvSpPr>
          <p:cNvPr id="3" name="Content Placeholder 2"/>
          <p:cNvSpPr>
            <a:spLocks noGrp="1"/>
          </p:cNvSpPr>
          <p:nvPr>
            <p:ph idx="1"/>
          </p:nvPr>
        </p:nvSpPr>
        <p:spPr>
          <a:xfrm>
            <a:off x="400050" y="1006475"/>
            <a:ext cx="8229600" cy="4754563"/>
          </a:xfrm>
        </p:spPr>
        <p:txBody>
          <a:bodyPr/>
          <a:lstStyle/>
          <a:p>
            <a:pPr eaLnBrk="1" hangingPunct="1">
              <a:lnSpc>
                <a:spcPts val="2800"/>
              </a:lnSpc>
              <a:spcAft>
                <a:spcPts val="600"/>
              </a:spcAft>
              <a:buFont typeface="Wingdings" pitchFamily="2" charset="2"/>
              <a:buChar char="§"/>
            </a:pPr>
            <a:r>
              <a:rPr lang="en-US" sz="2800" smtClean="0"/>
              <a:t>The term </a:t>
            </a:r>
            <a:r>
              <a:rPr lang="en-US" sz="2800" b="1" i="1" smtClean="0"/>
              <a:t>behaviorism</a:t>
            </a:r>
            <a:r>
              <a:rPr lang="en-US" sz="2800" i="1" smtClean="0"/>
              <a:t> </a:t>
            </a:r>
            <a:r>
              <a:rPr lang="en-US" sz="2800" smtClean="0"/>
              <a:t>was used by John B. Watson (1878-1958), a proponent of </a:t>
            </a:r>
            <a:r>
              <a:rPr lang="en-US" sz="2800" b="1" smtClean="0"/>
              <a:t>classical </a:t>
            </a:r>
            <a:r>
              <a:rPr lang="en-US" sz="2800" smtClean="0"/>
              <a:t>conditioning, as well as by B.F. Skinner (1904-1990), a leader in research about </a:t>
            </a:r>
            <a:r>
              <a:rPr lang="en-US" sz="2800" b="1" smtClean="0"/>
              <a:t>operant</a:t>
            </a:r>
            <a:r>
              <a:rPr lang="en-US" sz="2800" smtClean="0"/>
              <a:t> conditioning.</a:t>
            </a:r>
          </a:p>
          <a:p>
            <a:pPr eaLnBrk="1" hangingPunct="1">
              <a:lnSpc>
                <a:spcPts val="2800"/>
              </a:lnSpc>
              <a:spcAft>
                <a:spcPts val="600"/>
              </a:spcAft>
              <a:buFont typeface="Wingdings" pitchFamily="2" charset="2"/>
              <a:buChar char="§"/>
            </a:pPr>
            <a:r>
              <a:rPr lang="en-US" sz="2800" smtClean="0"/>
              <a:t> Both scientists believed the </a:t>
            </a:r>
            <a:r>
              <a:rPr lang="en-US" sz="2800" i="1" smtClean="0"/>
              <a:t>mental life was much less important than behavior </a:t>
            </a:r>
            <a:r>
              <a:rPr lang="en-US" sz="2800" smtClean="0"/>
              <a:t>as a foundation for psychological science.</a:t>
            </a:r>
          </a:p>
          <a:p>
            <a:pPr eaLnBrk="1" hangingPunct="1">
              <a:lnSpc>
                <a:spcPts val="2800"/>
              </a:lnSpc>
              <a:spcAft>
                <a:spcPts val="600"/>
              </a:spcAft>
              <a:buFont typeface="Wingdings" pitchFamily="2" charset="2"/>
              <a:buChar char="§"/>
            </a:pPr>
            <a:r>
              <a:rPr lang="en-US" sz="2800" smtClean="0"/>
              <a:t>Both foresaw applications in controlling human behavior: </a:t>
            </a:r>
          </a:p>
        </p:txBody>
      </p:sp>
      <p:pic>
        <p:nvPicPr>
          <p:cNvPr id="32772" name="Picture 3" descr="Skinner_slide5.jpg"/>
          <p:cNvPicPr>
            <a:picLocks noChangeAspect="1"/>
          </p:cNvPicPr>
          <p:nvPr/>
        </p:nvPicPr>
        <p:blipFill>
          <a:blip r:embed="rId3" cstate="print">
            <a:grayscl/>
          </a:blip>
          <a:srcRect b="6483"/>
          <a:stretch>
            <a:fillRect/>
          </a:stretch>
        </p:blipFill>
        <p:spPr bwMode="auto">
          <a:xfrm>
            <a:off x="4457700" y="4219575"/>
            <a:ext cx="2198688" cy="2638425"/>
          </a:xfrm>
          <a:prstGeom prst="rect">
            <a:avLst/>
          </a:prstGeom>
          <a:noFill/>
          <a:ln w="9525">
            <a:noFill/>
            <a:miter lim="800000"/>
            <a:headEnd/>
            <a:tailEnd/>
          </a:ln>
        </p:spPr>
      </p:pic>
      <p:pic>
        <p:nvPicPr>
          <p:cNvPr id="32773" name="Picture 4" descr="Watson_slide5.jpg"/>
          <p:cNvPicPr>
            <a:picLocks noChangeAspect="1"/>
          </p:cNvPicPr>
          <p:nvPr/>
        </p:nvPicPr>
        <p:blipFill>
          <a:blip r:embed="rId4" cstate="print">
            <a:grayscl/>
          </a:blip>
          <a:srcRect b="22765"/>
          <a:stretch>
            <a:fillRect/>
          </a:stretch>
        </p:blipFill>
        <p:spPr bwMode="auto">
          <a:xfrm>
            <a:off x="6446838" y="4189413"/>
            <a:ext cx="2846387" cy="2698750"/>
          </a:xfrm>
          <a:prstGeom prst="rect">
            <a:avLst/>
          </a:prstGeom>
          <a:noFill/>
          <a:ln w="9525">
            <a:noFill/>
            <a:miter lim="800000"/>
            <a:headEnd/>
            <a:tailEnd/>
          </a:ln>
        </p:spPr>
      </p:pic>
      <p:sp>
        <p:nvSpPr>
          <p:cNvPr id="6" name="Rectangle 5"/>
          <p:cNvSpPr>
            <a:spLocks noChangeArrowheads="1"/>
          </p:cNvSpPr>
          <p:nvPr/>
        </p:nvSpPr>
        <p:spPr bwMode="auto">
          <a:xfrm>
            <a:off x="698500" y="4691063"/>
            <a:ext cx="4206875" cy="2050818"/>
          </a:xfrm>
          <a:prstGeom prst="rect">
            <a:avLst/>
          </a:prstGeom>
          <a:noFill/>
          <a:ln w="9525">
            <a:noFill/>
            <a:miter lim="800000"/>
            <a:headEnd/>
            <a:tailEnd/>
          </a:ln>
        </p:spPr>
        <p:txBody>
          <a:bodyPr>
            <a:spAutoFit/>
          </a:bodyPr>
          <a:lstStyle/>
          <a:p>
            <a:pPr marL="0" lvl="1">
              <a:lnSpc>
                <a:spcPts val="2800"/>
              </a:lnSpc>
              <a:spcBef>
                <a:spcPct val="20000"/>
              </a:spcBef>
              <a:spcAft>
                <a:spcPts val="600"/>
              </a:spcAft>
            </a:pPr>
            <a:r>
              <a:rPr lang="en-US" sz="2800" dirty="0">
                <a:solidFill>
                  <a:srgbClr val="000000"/>
                </a:solidFill>
                <a:latin typeface="Calibri" pitchFamily="34" charset="0"/>
              </a:rPr>
              <a:t>Skinner conceived of utopian communities.</a:t>
            </a:r>
          </a:p>
          <a:p>
            <a:pPr marL="0" lvl="1">
              <a:lnSpc>
                <a:spcPts val="2800"/>
              </a:lnSpc>
              <a:spcBef>
                <a:spcPct val="20000"/>
              </a:spcBef>
              <a:spcAft>
                <a:spcPts val="600"/>
              </a:spcAft>
            </a:pPr>
            <a:r>
              <a:rPr lang="en-US" sz="2800" dirty="0">
                <a:solidFill>
                  <a:srgbClr val="000000"/>
                </a:solidFill>
                <a:latin typeface="Calibri" pitchFamily="34" charset="0"/>
              </a:rPr>
              <a:t>Watson went into </a:t>
            </a:r>
            <a:r>
              <a:rPr lang="en-US" sz="2800" dirty="0" smtClean="0">
                <a:solidFill>
                  <a:srgbClr val="000000"/>
                </a:solidFill>
                <a:latin typeface="Calibri" pitchFamily="34" charset="0"/>
              </a:rPr>
              <a:t>advertising (based on poor decision making).</a:t>
            </a:r>
            <a:endParaRPr lang="en-US" sz="2800" dirty="0">
              <a:solidFill>
                <a:srgbClr val="000000"/>
              </a:solidFill>
              <a:latin typeface="Calibri"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4" descr="spank doll, imitate, punish"/>
          <p:cNvPicPr>
            <a:picLocks noChangeAspect="1" noChangeArrowheads="1"/>
          </p:cNvPicPr>
          <p:nvPr/>
        </p:nvPicPr>
        <p:blipFill>
          <a:blip r:embed="rId3" cstate="print"/>
          <a:srcRect l="22479" r="7088"/>
          <a:stretch>
            <a:fillRect/>
          </a:stretch>
        </p:blipFill>
        <p:spPr bwMode="auto">
          <a:xfrm>
            <a:off x="6194425" y="1211263"/>
            <a:ext cx="2949575" cy="5646737"/>
          </a:xfrm>
          <a:prstGeom prst="rect">
            <a:avLst/>
          </a:prstGeom>
          <a:noFill/>
          <a:ln w="9525">
            <a:noFill/>
            <a:miter lim="800000"/>
            <a:headEnd/>
            <a:tailEnd/>
          </a:ln>
        </p:spPr>
      </p:pic>
      <p:sp>
        <p:nvSpPr>
          <p:cNvPr id="126979" name="Title 1"/>
          <p:cNvSpPr>
            <a:spLocks noGrp="1"/>
          </p:cNvSpPr>
          <p:nvPr>
            <p:ph type="title"/>
          </p:nvPr>
        </p:nvSpPr>
        <p:spPr>
          <a:xfrm>
            <a:off x="0" y="0"/>
            <a:ext cx="9144000" cy="1246188"/>
          </a:xfrm>
          <a:solidFill>
            <a:srgbClr val="A0366C"/>
          </a:solidFill>
        </p:spPr>
        <p:txBody>
          <a:bodyPr lIns="274320"/>
          <a:lstStyle/>
          <a:p>
            <a:pPr algn="l" eaLnBrk="1" hangingPunct="1">
              <a:lnSpc>
                <a:spcPts val="4200"/>
              </a:lnSpc>
            </a:pPr>
            <a:r>
              <a:rPr lang="en-US" sz="3800" b="1" smtClean="0">
                <a:solidFill>
                  <a:srgbClr val="F8F6E3"/>
                </a:solidFill>
              </a:rPr>
              <a:t>Antisocial Effects of Observational Learning</a:t>
            </a:r>
          </a:p>
        </p:txBody>
      </p:sp>
      <p:sp>
        <p:nvSpPr>
          <p:cNvPr id="3" name="Content Placeholder 2"/>
          <p:cNvSpPr>
            <a:spLocks noGrp="1"/>
          </p:cNvSpPr>
          <p:nvPr>
            <p:ph idx="1"/>
          </p:nvPr>
        </p:nvSpPr>
        <p:spPr>
          <a:xfrm>
            <a:off x="457200" y="1371600"/>
            <a:ext cx="5554663" cy="5181600"/>
          </a:xfrm>
        </p:spPr>
        <p:txBody>
          <a:bodyPr/>
          <a:lstStyle/>
          <a:p>
            <a:pPr eaLnBrk="1" hangingPunct="1">
              <a:lnSpc>
                <a:spcPts val="2400"/>
              </a:lnSpc>
              <a:buFont typeface="Wingdings" pitchFamily="2" charset="2"/>
              <a:buChar char="§"/>
            </a:pPr>
            <a:r>
              <a:rPr lang="en-US" sz="2800" smtClean="0"/>
              <a:t>What happens when we learn from models who demonstrate </a:t>
            </a:r>
            <a:r>
              <a:rPr lang="en-US" sz="2800" b="1" smtClean="0">
                <a:solidFill>
                  <a:srgbClr val="A0366C"/>
                </a:solidFill>
              </a:rPr>
              <a:t>antisocial behavior</a:t>
            </a:r>
            <a:r>
              <a:rPr lang="en-US" sz="2800" i="1" smtClean="0"/>
              <a:t>, actions that are harmful to individuals and societ</a:t>
            </a:r>
            <a:r>
              <a:rPr lang="en-US" sz="2800" smtClean="0"/>
              <a:t>y?</a:t>
            </a:r>
          </a:p>
          <a:p>
            <a:pPr eaLnBrk="1" hangingPunct="1">
              <a:lnSpc>
                <a:spcPts val="2400"/>
              </a:lnSpc>
              <a:buFont typeface="Wingdings" pitchFamily="2" charset="2"/>
              <a:buChar char="§"/>
            </a:pPr>
            <a:r>
              <a:rPr lang="en-US" sz="2800" smtClean="0"/>
              <a:t>Children who witness violence in their homes, but are not physically harmed themselves, may hate violence but still may become violent more often than the average child. </a:t>
            </a:r>
          </a:p>
          <a:p>
            <a:pPr eaLnBrk="1" hangingPunct="1">
              <a:lnSpc>
                <a:spcPts val="2400"/>
              </a:lnSpc>
              <a:buFont typeface="Wingdings" pitchFamily="2" charset="2"/>
              <a:buChar char="§"/>
            </a:pPr>
            <a:r>
              <a:rPr lang="en-US" sz="2800" smtClean="0"/>
              <a:t>Perhaps this is a result of “the Bobo doll effect”? Under stress, we do what has been modeled for us.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00050" y="268288"/>
            <a:ext cx="8229600" cy="1114425"/>
          </a:xfrm>
        </p:spPr>
        <p:txBody>
          <a:bodyPr/>
          <a:lstStyle/>
          <a:p>
            <a:pPr eaLnBrk="1" hangingPunct="1">
              <a:lnSpc>
                <a:spcPts val="3200"/>
              </a:lnSpc>
            </a:pPr>
            <a:r>
              <a:rPr lang="en-US" sz="5300" b="1" smtClean="0">
                <a:solidFill>
                  <a:srgbClr val="3AA082"/>
                </a:solidFill>
              </a:rPr>
              <a:t> Media Models of Violence</a:t>
            </a:r>
            <a:endParaRPr lang="en-US" b="1" smtClean="0">
              <a:solidFill>
                <a:srgbClr val="3AA082"/>
              </a:solidFill>
            </a:endParaRPr>
          </a:p>
        </p:txBody>
      </p:sp>
      <p:sp>
        <p:nvSpPr>
          <p:cNvPr id="129027" name="Content Placeholder 2"/>
          <p:cNvSpPr>
            <a:spLocks noGrp="1"/>
          </p:cNvSpPr>
          <p:nvPr>
            <p:ph idx="1"/>
          </p:nvPr>
        </p:nvSpPr>
        <p:spPr>
          <a:xfrm>
            <a:off x="449263" y="1446213"/>
            <a:ext cx="2157412" cy="1460500"/>
          </a:xfrm>
        </p:spPr>
        <p:txBody>
          <a:bodyPr/>
          <a:lstStyle/>
          <a:p>
            <a:pPr marL="0" indent="0" eaLnBrk="1" hangingPunct="1">
              <a:lnSpc>
                <a:spcPts val="2400"/>
              </a:lnSpc>
              <a:buFont typeface="Arial" pitchFamily="34" charset="0"/>
              <a:buNone/>
            </a:pPr>
            <a:r>
              <a:rPr lang="en-US" sz="2800" smtClean="0"/>
              <a:t>Do we learn antisocial behavior such as violence from indirect observations of others in the media? </a:t>
            </a:r>
          </a:p>
        </p:txBody>
      </p:sp>
      <p:pic>
        <p:nvPicPr>
          <p:cNvPr id="129028" name="Picture 4" descr="12673_MyersPsy8e_8UN26"/>
          <p:cNvPicPr>
            <a:picLocks noChangeAspect="1" noChangeArrowheads="1"/>
          </p:cNvPicPr>
          <p:nvPr/>
        </p:nvPicPr>
        <p:blipFill>
          <a:blip r:embed="rId3" cstate="print"/>
          <a:srcRect/>
          <a:stretch>
            <a:fillRect/>
          </a:stretch>
        </p:blipFill>
        <p:spPr bwMode="auto">
          <a:xfrm>
            <a:off x="3017838" y="1084263"/>
            <a:ext cx="5992812" cy="3644900"/>
          </a:xfrm>
          <a:prstGeom prst="rect">
            <a:avLst/>
          </a:prstGeom>
          <a:noFill/>
          <a:ln w="9525">
            <a:noFill/>
            <a:miter lim="800000"/>
            <a:headEnd/>
            <a:tailEnd/>
          </a:ln>
        </p:spPr>
      </p:pic>
      <p:sp>
        <p:nvSpPr>
          <p:cNvPr id="6" name="Rectangle 5"/>
          <p:cNvSpPr>
            <a:spLocks noChangeArrowheads="1"/>
          </p:cNvSpPr>
          <p:nvPr/>
        </p:nvSpPr>
        <p:spPr bwMode="auto">
          <a:xfrm>
            <a:off x="0" y="4818063"/>
            <a:ext cx="9144000" cy="2046287"/>
          </a:xfrm>
          <a:prstGeom prst="rect">
            <a:avLst/>
          </a:prstGeom>
          <a:solidFill>
            <a:srgbClr val="3AA082"/>
          </a:solidFill>
          <a:ln w="9525">
            <a:noFill/>
            <a:miter lim="800000"/>
            <a:headEnd/>
            <a:tailEnd/>
          </a:ln>
        </p:spPr>
        <p:txBody>
          <a:bodyPr>
            <a:spAutoFit/>
          </a:bodyPr>
          <a:lstStyle/>
          <a:p>
            <a:pPr>
              <a:lnSpc>
                <a:spcPts val="2800"/>
              </a:lnSpc>
              <a:spcAft>
                <a:spcPts val="1200"/>
              </a:spcAft>
            </a:pPr>
            <a:r>
              <a:rPr lang="en-US" sz="2800">
                <a:solidFill>
                  <a:srgbClr val="F8F6E3"/>
                </a:solidFill>
                <a:latin typeface="Calibri" pitchFamily="34" charset="0"/>
              </a:rPr>
              <a:t>Research shows that viewing media violence leads to increased aggression (fights) and reduced prosocial behavior (such as helping an injured person)</a:t>
            </a:r>
            <a:r>
              <a:rPr lang="en-US" sz="2800" i="1">
                <a:solidFill>
                  <a:srgbClr val="F8F6E3"/>
                </a:solidFill>
                <a:latin typeface="Calibri" pitchFamily="34" charset="0"/>
              </a:rPr>
              <a:t>.</a:t>
            </a:r>
          </a:p>
          <a:p>
            <a:pPr>
              <a:lnSpc>
                <a:spcPts val="2800"/>
              </a:lnSpc>
              <a:spcAft>
                <a:spcPts val="1200"/>
              </a:spcAft>
            </a:pPr>
            <a:r>
              <a:rPr lang="en-US" sz="2800">
                <a:solidFill>
                  <a:srgbClr val="F8F6E3"/>
                </a:solidFill>
                <a:latin typeface="Calibri" pitchFamily="34" charset="0"/>
              </a:rPr>
              <a:t>This </a:t>
            </a:r>
            <a:r>
              <a:rPr lang="en-US" sz="2800" b="1">
                <a:solidFill>
                  <a:srgbClr val="F8F6E3"/>
                </a:solidFill>
                <a:latin typeface="Calibri" pitchFamily="34" charset="0"/>
              </a:rPr>
              <a:t>violence-viewing effect </a:t>
            </a:r>
            <a:r>
              <a:rPr lang="en-US" sz="2800">
                <a:solidFill>
                  <a:srgbClr val="F8F6E3"/>
                </a:solidFill>
                <a:latin typeface="Calibri" pitchFamily="34" charset="0"/>
              </a:rPr>
              <a:t>might be explained by </a:t>
            </a:r>
            <a:r>
              <a:rPr lang="en-US" sz="2800" i="1">
                <a:solidFill>
                  <a:srgbClr val="F8F6E3"/>
                </a:solidFill>
                <a:latin typeface="Calibri" pitchFamily="34" charset="0"/>
              </a:rPr>
              <a:t>imitation</a:t>
            </a:r>
            <a:r>
              <a:rPr lang="en-US" sz="2800">
                <a:solidFill>
                  <a:srgbClr val="F8F6E3"/>
                </a:solidFill>
                <a:latin typeface="Calibri" pitchFamily="34" charset="0"/>
              </a:rPr>
              <a:t>, and also by </a:t>
            </a:r>
            <a:r>
              <a:rPr lang="en-US" sz="2800" i="1">
                <a:solidFill>
                  <a:srgbClr val="F8F6E3"/>
                </a:solidFill>
                <a:latin typeface="Calibri" pitchFamily="34" charset="0"/>
              </a:rPr>
              <a:t>desensitization</a:t>
            </a:r>
            <a:r>
              <a:rPr lang="en-US" sz="2800">
                <a:solidFill>
                  <a:srgbClr val="F8F6E3"/>
                </a:solidFill>
                <a:latin typeface="Calibri" pitchFamily="34" charset="0"/>
              </a:rPr>
              <a:t> toward pain in others.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dog.jpg"/>
          <p:cNvPicPr>
            <a:picLocks noChangeAspect="1"/>
          </p:cNvPicPr>
          <p:nvPr/>
        </p:nvPicPr>
        <p:blipFill>
          <a:blip r:embed="rId3" cstate="print"/>
          <a:srcRect l="15021" r="-15021" b="23369"/>
          <a:stretch>
            <a:fillRect/>
          </a:stretch>
        </p:blipFill>
        <p:spPr bwMode="auto">
          <a:xfrm>
            <a:off x="4618038" y="714375"/>
            <a:ext cx="5326062" cy="6143625"/>
          </a:xfrm>
          <a:prstGeom prst="rect">
            <a:avLst/>
          </a:prstGeom>
          <a:noFill/>
          <a:ln w="9525">
            <a:noFill/>
            <a:miter lim="800000"/>
            <a:headEnd/>
            <a:tailEnd/>
          </a:ln>
        </p:spPr>
      </p:pic>
      <p:sp>
        <p:nvSpPr>
          <p:cNvPr id="34819"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smtClean="0">
                <a:solidFill>
                  <a:srgbClr val="F8F6E3"/>
                </a:solidFill>
              </a:rPr>
              <a:t>Ivan Pavlov’s Discovery</a:t>
            </a:r>
          </a:p>
        </p:txBody>
      </p:sp>
      <p:sp>
        <p:nvSpPr>
          <p:cNvPr id="3" name="Content Placeholder 2"/>
          <p:cNvSpPr>
            <a:spLocks noGrp="1"/>
          </p:cNvSpPr>
          <p:nvPr>
            <p:ph idx="1"/>
          </p:nvPr>
        </p:nvSpPr>
        <p:spPr>
          <a:xfrm>
            <a:off x="457200" y="1371600"/>
            <a:ext cx="4618038" cy="4754563"/>
          </a:xfrm>
        </p:spPr>
        <p:txBody>
          <a:bodyPr/>
          <a:lstStyle/>
          <a:p>
            <a:pPr marL="0" indent="0" eaLnBrk="1" hangingPunct="1">
              <a:lnSpc>
                <a:spcPts val="2800"/>
              </a:lnSpc>
              <a:spcAft>
                <a:spcPts val="600"/>
              </a:spcAft>
              <a:buFont typeface="Arial" pitchFamily="34" charset="0"/>
              <a:buNone/>
            </a:pPr>
            <a:r>
              <a:rPr lang="en-US" sz="2800" smtClean="0"/>
              <a:t>While studying salivation in dogs, Ivan Pavlov found that salivation from eating food was eventually triggered by what should have been </a:t>
            </a:r>
            <a:r>
              <a:rPr lang="en-US" sz="2800" b="1" smtClean="0"/>
              <a:t>neutral stimuli </a:t>
            </a:r>
            <a:r>
              <a:rPr lang="en-US" sz="2800" smtClean="0"/>
              <a:t>such as: </a:t>
            </a:r>
          </a:p>
          <a:p>
            <a:pPr lvl="1" eaLnBrk="1" hangingPunct="1">
              <a:buFont typeface="Wingdings" pitchFamily="2" charset="2"/>
              <a:buChar char="§"/>
            </a:pPr>
            <a:r>
              <a:rPr lang="en-US" smtClean="0"/>
              <a:t>just seeing the food.</a:t>
            </a:r>
          </a:p>
          <a:p>
            <a:pPr lvl="1" eaLnBrk="1" hangingPunct="1">
              <a:buFont typeface="Wingdings" pitchFamily="2" charset="2"/>
              <a:buChar char="§"/>
            </a:pPr>
            <a:r>
              <a:rPr lang="en-US" smtClean="0"/>
              <a:t>seeing the dish. </a:t>
            </a:r>
          </a:p>
          <a:p>
            <a:pPr lvl="1" eaLnBrk="1" hangingPunct="1">
              <a:buFont typeface="Wingdings" pitchFamily="2" charset="2"/>
              <a:buChar char="§"/>
            </a:pPr>
            <a:r>
              <a:rPr lang="en-US" smtClean="0"/>
              <a:t>seeing the person who brought the food.</a:t>
            </a:r>
          </a:p>
          <a:p>
            <a:pPr lvl="1" eaLnBrk="1" hangingPunct="1">
              <a:buFont typeface="Wingdings" pitchFamily="2" charset="2"/>
              <a:buChar char="§"/>
            </a:pPr>
            <a:r>
              <a:rPr lang="en-US" smtClean="0"/>
              <a:t>just hearing that person’s footsteps.</a:t>
            </a:r>
          </a:p>
          <a:p>
            <a:pPr lvl="1" eaLnBrk="1" hangingPunct="1"/>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descr="dog.jpg"/>
          <p:cNvPicPr>
            <a:picLocks noChangeAspect="1"/>
          </p:cNvPicPr>
          <p:nvPr/>
        </p:nvPicPr>
        <p:blipFill>
          <a:blip r:embed="rId3" cstate="print"/>
          <a:srcRect l="10178" t="2467" b="23369"/>
          <a:stretch>
            <a:fillRect/>
          </a:stretch>
        </p:blipFill>
        <p:spPr bwMode="auto">
          <a:xfrm>
            <a:off x="5584825" y="2435225"/>
            <a:ext cx="3559175" cy="4422775"/>
          </a:xfrm>
          <a:prstGeom prst="rect">
            <a:avLst/>
          </a:prstGeom>
          <a:noFill/>
          <a:ln w="9525">
            <a:noFill/>
            <a:miter lim="800000"/>
            <a:headEnd/>
            <a:tailEnd/>
          </a:ln>
        </p:spPr>
      </p:pic>
      <p:pic>
        <p:nvPicPr>
          <p:cNvPr id="35" name="Picture 34" descr="bell.jpg"/>
          <p:cNvPicPr>
            <a:picLocks noChangeAspect="1"/>
          </p:cNvPicPr>
          <p:nvPr/>
        </p:nvPicPr>
        <p:blipFill>
          <a:blip r:embed="rId4" cstate="print"/>
          <a:srcRect/>
          <a:stretch>
            <a:fillRect/>
          </a:stretch>
        </p:blipFill>
        <p:spPr bwMode="auto">
          <a:xfrm>
            <a:off x="419100" y="3649663"/>
            <a:ext cx="2247900" cy="2570162"/>
          </a:xfrm>
          <a:prstGeom prst="rect">
            <a:avLst/>
          </a:prstGeom>
          <a:noFill/>
          <a:ln w="9525">
            <a:noFill/>
            <a:miter lim="800000"/>
            <a:headEnd/>
            <a:tailEnd/>
          </a:ln>
        </p:spPr>
      </p:pic>
      <p:cxnSp>
        <p:nvCxnSpPr>
          <p:cNvPr id="18" name="Straight Arrow Connector 17"/>
          <p:cNvCxnSpPr/>
          <p:nvPr/>
        </p:nvCxnSpPr>
        <p:spPr>
          <a:xfrm flipV="1">
            <a:off x="2514600" y="4572000"/>
            <a:ext cx="3867150" cy="38100"/>
          </a:xfrm>
          <a:prstGeom prst="straightConnector1">
            <a:avLst/>
          </a:prstGeom>
          <a:ln w="76200">
            <a:solidFill>
              <a:srgbClr val="F36F2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5605" name="TextBox 15"/>
          <p:cNvSpPr txBox="1">
            <a:spLocks noChangeArrowheads="1"/>
          </p:cNvSpPr>
          <p:nvPr/>
        </p:nvSpPr>
        <p:spPr bwMode="auto">
          <a:xfrm>
            <a:off x="2286000" y="304800"/>
            <a:ext cx="4646613" cy="708025"/>
          </a:xfrm>
          <a:prstGeom prst="rect">
            <a:avLst/>
          </a:prstGeom>
          <a:noFill/>
          <a:ln w="9525">
            <a:noFill/>
            <a:miter lim="800000"/>
            <a:headEnd/>
            <a:tailEnd/>
          </a:ln>
        </p:spPr>
        <p:txBody>
          <a:bodyPr>
            <a:spAutoFit/>
          </a:bodyPr>
          <a:lstStyle/>
          <a:p>
            <a:pPr algn="ctr" fontAlgn="auto">
              <a:spcBef>
                <a:spcPts val="0"/>
              </a:spcBef>
              <a:spcAft>
                <a:spcPts val="0"/>
              </a:spcAft>
              <a:defRPr/>
            </a:pPr>
            <a:r>
              <a:rPr lang="en-US" sz="4000" b="1" dirty="0">
                <a:solidFill>
                  <a:srgbClr val="A0366C"/>
                </a:solidFill>
                <a:latin typeface="+mj-lt"/>
                <a:cs typeface="+mn-cs"/>
              </a:rPr>
              <a:t>Before Conditioning</a:t>
            </a:r>
          </a:p>
        </p:txBody>
      </p:sp>
      <p:sp>
        <p:nvSpPr>
          <p:cNvPr id="22" name="TextBox 21"/>
          <p:cNvSpPr txBox="1">
            <a:spLocks noChangeArrowheads="1"/>
          </p:cNvSpPr>
          <p:nvPr/>
        </p:nvSpPr>
        <p:spPr bwMode="auto">
          <a:xfrm>
            <a:off x="4495800" y="3733800"/>
            <a:ext cx="2178050" cy="461963"/>
          </a:xfrm>
          <a:prstGeom prst="rect">
            <a:avLst/>
          </a:prstGeom>
          <a:noFill/>
          <a:ln w="9525">
            <a:noFill/>
            <a:miter lim="800000"/>
            <a:headEnd/>
            <a:tailEnd/>
          </a:ln>
        </p:spPr>
        <p:txBody>
          <a:bodyPr>
            <a:spAutoFit/>
          </a:bodyPr>
          <a:lstStyle/>
          <a:p>
            <a:pPr algn="ctr"/>
            <a:r>
              <a:rPr lang="en-US" sz="2400" b="1">
                <a:solidFill>
                  <a:srgbClr val="343434"/>
                </a:solidFill>
                <a:latin typeface="Calibri" pitchFamily="34" charset="0"/>
              </a:rPr>
              <a:t>No response</a:t>
            </a:r>
          </a:p>
        </p:txBody>
      </p:sp>
      <p:sp>
        <p:nvSpPr>
          <p:cNvPr id="33" name="TextBox 32"/>
          <p:cNvSpPr txBox="1">
            <a:spLocks noChangeArrowheads="1"/>
          </p:cNvSpPr>
          <p:nvPr/>
        </p:nvSpPr>
        <p:spPr bwMode="auto">
          <a:xfrm>
            <a:off x="549275" y="2819400"/>
            <a:ext cx="1311275" cy="1200150"/>
          </a:xfrm>
          <a:prstGeom prst="rect">
            <a:avLst/>
          </a:prstGeom>
          <a:noFill/>
          <a:ln w="9525">
            <a:noFill/>
            <a:miter lim="800000"/>
            <a:headEnd/>
            <a:tailEnd/>
          </a:ln>
        </p:spPr>
        <p:txBody>
          <a:bodyPr>
            <a:spAutoFit/>
          </a:bodyPr>
          <a:lstStyle/>
          <a:p>
            <a:pPr algn="ctr"/>
            <a:r>
              <a:rPr lang="en-US" sz="2400" b="1">
                <a:solidFill>
                  <a:srgbClr val="343434"/>
                </a:solidFill>
                <a:latin typeface="Calibri" pitchFamily="34" charset="0"/>
              </a:rPr>
              <a:t>Neutral </a:t>
            </a:r>
          </a:p>
          <a:p>
            <a:pPr algn="ctr"/>
            <a:r>
              <a:rPr lang="en-US" sz="2400" b="1">
                <a:solidFill>
                  <a:srgbClr val="343434"/>
                </a:solidFill>
                <a:latin typeface="Calibri" pitchFamily="34" charset="0"/>
              </a:rPr>
              <a:t>stimulus (NS)</a:t>
            </a:r>
          </a:p>
        </p:txBody>
      </p:sp>
      <p:sp>
        <p:nvSpPr>
          <p:cNvPr id="36872" name="TextBox 36"/>
          <p:cNvSpPr txBox="1">
            <a:spLocks noChangeArrowheads="1"/>
          </p:cNvSpPr>
          <p:nvPr/>
        </p:nvSpPr>
        <p:spPr bwMode="auto">
          <a:xfrm>
            <a:off x="0" y="1012825"/>
            <a:ext cx="9144000" cy="919163"/>
          </a:xfrm>
          <a:prstGeom prst="rect">
            <a:avLst/>
          </a:prstGeom>
          <a:noFill/>
          <a:ln w="9525">
            <a:noFill/>
            <a:miter lim="800000"/>
            <a:headEnd/>
            <a:tailEnd/>
          </a:ln>
        </p:spPr>
        <p:txBody>
          <a:bodyPr>
            <a:spAutoFit/>
          </a:bodyPr>
          <a:lstStyle/>
          <a:p>
            <a:pPr algn="ctr">
              <a:lnSpc>
                <a:spcPts val="3200"/>
              </a:lnSpc>
            </a:pPr>
            <a:r>
              <a:rPr lang="en-US" sz="3200">
                <a:latin typeface="Calibri" pitchFamily="34" charset="0"/>
              </a:rPr>
              <a:t> </a:t>
            </a:r>
            <a:r>
              <a:rPr lang="en-US" sz="3200" b="1">
                <a:solidFill>
                  <a:srgbClr val="444EA2"/>
                </a:solidFill>
                <a:latin typeface="Calibri" pitchFamily="34" charset="0"/>
              </a:rPr>
              <a:t>Neutral stimulus</a:t>
            </a:r>
            <a:r>
              <a:rPr lang="en-US" sz="3200">
                <a:solidFill>
                  <a:srgbClr val="444EA2"/>
                </a:solidFill>
                <a:latin typeface="Calibri" pitchFamily="34" charset="0"/>
              </a:rPr>
              <a:t>: </a:t>
            </a:r>
          </a:p>
          <a:p>
            <a:pPr algn="ctr">
              <a:lnSpc>
                <a:spcPts val="3200"/>
              </a:lnSpc>
            </a:pPr>
            <a:r>
              <a:rPr lang="en-US" sz="3200" i="1">
                <a:latin typeface="Calibri" pitchFamily="34" charset="0"/>
              </a:rPr>
              <a:t>a stimulus which does not trigger a response</a:t>
            </a:r>
            <a:endParaRPr lang="en-US" sz="3200">
              <a:latin typeface="Calibri"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repeatCount="3000" fill="hold" nodeType="clickEffect">
                                  <p:stCondLst>
                                    <p:cond delay="0"/>
                                  </p:stCondLst>
                                  <p:childTnLst>
                                    <p:animClr clrSpc="rgb" dir="cw">
                                      <p:cBhvr override="childStyle">
                                        <p:cTn id="6" dur="100" fill="hold"/>
                                        <p:tgtEl>
                                          <p:spTgt spid="35"/>
                                        </p:tgtEl>
                                        <p:attrNameLst>
                                          <p:attrName>style.color</p:attrName>
                                        </p:attrNameLst>
                                      </p:cBhvr>
                                      <p:to>
                                        <a:schemeClr val="accent2"/>
                                      </p:to>
                                    </p:animClr>
                                    <p:animClr clrSpc="rgb" dir="cw">
                                      <p:cBhvr>
                                        <p:cTn id="7" dur="100" fill="hold"/>
                                        <p:tgtEl>
                                          <p:spTgt spid="35"/>
                                        </p:tgtEl>
                                        <p:attrNameLst>
                                          <p:attrName>fillcolor</p:attrName>
                                        </p:attrNameLst>
                                      </p:cBhvr>
                                      <p:to>
                                        <a:schemeClr val="accent2"/>
                                      </p:to>
                                    </p:animClr>
                                    <p:set>
                                      <p:cBhvr>
                                        <p:cTn id="8" dur="100" fill="hold"/>
                                        <p:tgtEl>
                                          <p:spTgt spid="35"/>
                                        </p:tgtEl>
                                        <p:attrNameLst>
                                          <p:attrName>fill.type</p:attrName>
                                        </p:attrNameLst>
                                      </p:cBhvr>
                                      <p:to>
                                        <p:strVal val="solid"/>
                                      </p:to>
                                    </p:set>
                                    <p:set>
                                      <p:cBhvr>
                                        <p:cTn id="9" dur="100" fill="hold"/>
                                        <p:tgtEl>
                                          <p:spTgt spid="35"/>
                                        </p:tgtEl>
                                        <p:attrNameLst>
                                          <p:attrName>fill.on</p:attrName>
                                        </p:attrNameLst>
                                      </p:cBhvr>
                                      <p:to>
                                        <p:strVal val="true"/>
                                      </p:to>
                                    </p:set>
                                    <p:animRot by="120000">
                                      <p:cBhvr>
                                        <p:cTn id="10" dur="100" fill="hold">
                                          <p:stCondLst>
                                            <p:cond delay="0"/>
                                          </p:stCondLst>
                                        </p:cTn>
                                        <p:tgtEl>
                                          <p:spTgt spid="35"/>
                                        </p:tgtEl>
                                        <p:attrNameLst>
                                          <p:attrName>r</p:attrName>
                                        </p:attrNameLst>
                                      </p:cBhvr>
                                    </p:animRot>
                                    <p:animRot by="-240000">
                                      <p:cBhvr>
                                        <p:cTn id="11" dur="200" fill="hold">
                                          <p:stCondLst>
                                            <p:cond delay="200"/>
                                          </p:stCondLst>
                                        </p:cTn>
                                        <p:tgtEl>
                                          <p:spTgt spid="35"/>
                                        </p:tgtEl>
                                        <p:attrNameLst>
                                          <p:attrName>r</p:attrName>
                                        </p:attrNameLst>
                                      </p:cBhvr>
                                    </p:animRot>
                                    <p:animRot by="240000">
                                      <p:cBhvr>
                                        <p:cTn id="12" dur="200" fill="hold">
                                          <p:stCondLst>
                                            <p:cond delay="400"/>
                                          </p:stCondLst>
                                        </p:cTn>
                                        <p:tgtEl>
                                          <p:spTgt spid="35"/>
                                        </p:tgtEl>
                                        <p:attrNameLst>
                                          <p:attrName>r</p:attrName>
                                        </p:attrNameLst>
                                      </p:cBhvr>
                                    </p:animRot>
                                    <p:animRot by="-240000">
                                      <p:cBhvr>
                                        <p:cTn id="13" dur="200" fill="hold">
                                          <p:stCondLst>
                                            <p:cond delay="600"/>
                                          </p:stCondLst>
                                        </p:cTn>
                                        <p:tgtEl>
                                          <p:spTgt spid="35"/>
                                        </p:tgtEl>
                                        <p:attrNameLst>
                                          <p:attrName>r</p:attrName>
                                        </p:attrNameLst>
                                      </p:cBhvr>
                                    </p:animRot>
                                    <p:animRot by="120000">
                                      <p:cBhvr>
                                        <p:cTn id="14" dur="200" fill="hold">
                                          <p:stCondLst>
                                            <p:cond delay="800"/>
                                          </p:stCondLst>
                                        </p:cTn>
                                        <p:tgtEl>
                                          <p:spTgt spid="35"/>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par>
                          <p:cTn id="18" fill="hold" nodeType="afterGroup">
                            <p:stCondLst>
                              <p:cond delay="3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12489</TotalTime>
  <Words>6744</Words>
  <Application>Microsoft Macintosh PowerPoint</Application>
  <PresentationFormat>On-screen Show (4:3)</PresentationFormat>
  <Paragraphs>572</Paragraphs>
  <Slides>71</Slides>
  <Notes>66</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Types of Learning</vt:lpstr>
      <vt:lpstr>Associative Learning I</vt:lpstr>
      <vt:lpstr>PowerPoint Presentation</vt:lpstr>
      <vt:lpstr>Associative Learning II</vt:lpstr>
      <vt:lpstr>Associative Learning:  Operant Conditioning</vt:lpstr>
      <vt:lpstr>Cognitive Learning</vt:lpstr>
      <vt:lpstr>Behaviorism</vt:lpstr>
      <vt:lpstr>Ivan Pavlov’s Discovery</vt:lpstr>
      <vt:lpstr>PowerPoint Presentation</vt:lpstr>
      <vt:lpstr>PowerPoint Presentation</vt:lpstr>
      <vt:lpstr>PowerPoint Presentation</vt:lpstr>
      <vt:lpstr>PowerPoint Presentation</vt:lpstr>
      <vt:lpstr>Pavlov’s Experiments</vt:lpstr>
      <vt:lpstr>Pavlov’s Experiments</vt:lpstr>
      <vt:lpstr>PowerPoint Presentation</vt:lpstr>
      <vt:lpstr>Higher-Order Conditioning</vt:lpstr>
      <vt:lpstr>Acquisition</vt:lpstr>
      <vt:lpstr>Acquisition and Extinction</vt:lpstr>
      <vt:lpstr>Spontaneous Recovery [Return of the CR]</vt:lpstr>
      <vt:lpstr>Generalization and Discrimination Please notice the narrow, psychological definition .</vt:lpstr>
      <vt:lpstr>Stimulus Generalization</vt:lpstr>
      <vt:lpstr>Stimulus Discrimination</vt:lpstr>
      <vt:lpstr>The Little Albert Experiment</vt:lpstr>
      <vt:lpstr>John B. Watson and Classical Conditioning: Playing with Fear</vt:lpstr>
      <vt:lpstr>PowerPoint Presentation</vt:lpstr>
      <vt:lpstr>PowerPoint Presentation</vt:lpstr>
      <vt:lpstr>PowerPoint Presentation</vt:lpstr>
      <vt:lpstr>Applications of Classical Conditioning</vt:lpstr>
      <vt:lpstr>Extending Pavlov’s Understanding</vt:lpstr>
      <vt:lpstr>Cognitive Processes</vt:lpstr>
      <vt:lpstr>Biological Predispositions</vt:lpstr>
      <vt:lpstr>Biological Predispositions</vt:lpstr>
      <vt:lpstr>Biological Predispositions</vt:lpstr>
      <vt:lpstr>Ivan Pavlov’s Legacy</vt:lpstr>
      <vt:lpstr>Operant Conditioning</vt:lpstr>
      <vt:lpstr>Classical conditioning:</vt:lpstr>
      <vt:lpstr>Skinner’s Experiments</vt:lpstr>
      <vt:lpstr>B.F. Skinner: Behavioral Control</vt:lpstr>
      <vt:lpstr>B.F. Skinner: The Operant Chamber</vt:lpstr>
      <vt:lpstr>Shaping</vt:lpstr>
      <vt:lpstr>Reinforcement</vt:lpstr>
      <vt:lpstr>Types of Reinforcers</vt:lpstr>
      <vt:lpstr>A cycle of mutual reinforcement</vt:lpstr>
      <vt:lpstr>Discrimination</vt:lpstr>
      <vt:lpstr>Primary &amp; Secondary Reinforcers</vt:lpstr>
      <vt:lpstr>Immediate &amp; Delayed Reinforcers</vt:lpstr>
      <vt:lpstr>How often should we reinforce?</vt:lpstr>
      <vt:lpstr>PowerPoint Presentation</vt:lpstr>
      <vt:lpstr>Effectiveness of the ratio schedules of Reinforcement</vt:lpstr>
      <vt:lpstr>Results of the different schedules of reinforcement Which reinforcements produce more “responding” (more target behavior)?</vt:lpstr>
      <vt:lpstr>Operant Effect: Punishment</vt:lpstr>
      <vt:lpstr>Punishment</vt:lpstr>
      <vt:lpstr>When is punishment effective?</vt:lpstr>
      <vt:lpstr>Applying operant conditioning to parenting Problems with Physical Punishment</vt:lpstr>
      <vt:lpstr>Don’t think about the beach</vt:lpstr>
      <vt:lpstr>PowerPoint Presentation</vt:lpstr>
      <vt:lpstr>More effective forms of operant conditioning The Power of Rephrasing </vt:lpstr>
      <vt:lpstr>Summary: Types of Consequences</vt:lpstr>
      <vt:lpstr>More Operant Conditioning Applications</vt:lpstr>
      <vt:lpstr>Role of Biology in Conditioning</vt:lpstr>
      <vt:lpstr>In classical conditioning</vt:lpstr>
      <vt:lpstr>Operant vs. Classical Conditioning</vt:lpstr>
      <vt:lpstr>Learning, Rewards, and Motivation</vt:lpstr>
      <vt:lpstr>Learning by Observation</vt:lpstr>
      <vt:lpstr>Albert Bandura’s Bobo Doll Experiment (1961)</vt:lpstr>
      <vt:lpstr>Mirroring in the Brain</vt:lpstr>
      <vt:lpstr>From Mirroring to Imitation</vt:lpstr>
      <vt:lpstr>Mirroring Plus Vicarious Reinforcement</vt:lpstr>
      <vt:lpstr>Prosocial Effects of Observational Learning</vt:lpstr>
      <vt:lpstr>Antisocial Effects of Observational Learning</vt:lpstr>
      <vt:lpstr> Media Models of Violence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creator>James Foley</dc:creator>
  <cp:lastModifiedBy>Justin Wisdom</cp:lastModifiedBy>
  <cp:revision>606</cp:revision>
  <dcterms:created xsi:type="dcterms:W3CDTF">2012-10-13T19:52:16Z</dcterms:created>
  <dcterms:modified xsi:type="dcterms:W3CDTF">2015-02-13T19:27:47Z</dcterms:modified>
</cp:coreProperties>
</file>