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63" r:id="rId2"/>
    <p:sldId id="583" r:id="rId3"/>
    <p:sldId id="584" r:id="rId4"/>
    <p:sldId id="631" r:id="rId5"/>
    <p:sldId id="586" r:id="rId6"/>
    <p:sldId id="587" r:id="rId7"/>
    <p:sldId id="632" r:id="rId8"/>
    <p:sldId id="588" r:id="rId9"/>
    <p:sldId id="592" r:id="rId10"/>
    <p:sldId id="633" r:id="rId11"/>
    <p:sldId id="434" r:id="rId12"/>
    <p:sldId id="634" r:id="rId13"/>
    <p:sldId id="531" r:id="rId14"/>
    <p:sldId id="594" r:id="rId15"/>
    <p:sldId id="635" r:id="rId16"/>
    <p:sldId id="636" r:id="rId17"/>
    <p:sldId id="598" r:id="rId18"/>
    <p:sldId id="599" r:id="rId19"/>
    <p:sldId id="600" r:id="rId20"/>
    <p:sldId id="637" r:id="rId21"/>
    <p:sldId id="638" r:id="rId22"/>
    <p:sldId id="641" r:id="rId23"/>
    <p:sldId id="629" r:id="rId24"/>
    <p:sldId id="639" r:id="rId25"/>
    <p:sldId id="640" r:id="rId26"/>
    <p:sldId id="608" r:id="rId27"/>
    <p:sldId id="609" r:id="rId28"/>
    <p:sldId id="610" r:id="rId29"/>
    <p:sldId id="611" r:id="rId30"/>
    <p:sldId id="612" r:id="rId31"/>
    <p:sldId id="613" r:id="rId32"/>
    <p:sldId id="642" r:id="rId33"/>
    <p:sldId id="643" r:id="rId34"/>
    <p:sldId id="644" r:id="rId35"/>
    <p:sldId id="645" r:id="rId36"/>
    <p:sldId id="646" r:id="rId37"/>
    <p:sldId id="647" r:id="rId38"/>
    <p:sldId id="648" r:id="rId39"/>
    <p:sldId id="621" r:id="rId40"/>
    <p:sldId id="649" r:id="rId41"/>
    <p:sldId id="623" r:id="rId42"/>
    <p:sldId id="558"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366C"/>
    <a:srgbClr val="444EA2"/>
    <a:srgbClr val="F8F6E3"/>
    <a:srgbClr val="AA7A2B"/>
    <a:srgbClr val="A93971"/>
    <a:srgbClr val="3AA082"/>
    <a:srgbClr val="EAE4AC"/>
    <a:srgbClr val="F36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76" autoAdjust="0"/>
    <p:restoredTop sz="79390" autoAdjust="0"/>
  </p:normalViewPr>
  <p:slideViewPr>
    <p:cSldViewPr snapToGrid="0">
      <p:cViewPr varScale="1">
        <p:scale>
          <a:sx n="56" d="100"/>
          <a:sy n="56" d="100"/>
        </p:scale>
        <p:origin x="-1688" y="-112"/>
      </p:cViewPr>
      <p:guideLst>
        <p:guide orient="horz" pos="2160"/>
        <p:guide pos="2880"/>
      </p:guideLst>
    </p:cSldViewPr>
  </p:slideViewPr>
  <p:notesTextViewPr>
    <p:cViewPr>
      <p:scale>
        <a:sx n="100" d="100"/>
        <a:sy n="100" d="100"/>
      </p:scale>
      <p:origin x="0" y="16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01CF26B3-CA81-495A-B401-6B79CB67AF02}" type="datetime1">
              <a:rPr lang="en-US"/>
              <a:pPr/>
              <a:t>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2B9565E-16B2-487B-BEFC-CEB2155B2950}" type="slidenum">
              <a:rPr lang="en-US"/>
              <a:pPr/>
              <a:t>‹#›</a:t>
            </a:fld>
            <a:endParaRPr lang="en-US"/>
          </a:p>
        </p:txBody>
      </p:sp>
    </p:spTree>
    <p:extLst>
      <p:ext uri="{BB962C8B-B14F-4D97-AF65-F5344CB8AC3E}">
        <p14:creationId xmlns:p14="http://schemas.microsoft.com/office/powerpoint/2010/main" val="641862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www.darwinawards.com/old/main200306a.html"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pPr eaLnBrk="1" hangingPunct="1">
              <a:spcBef>
                <a:spcPct val="0"/>
              </a:spcBef>
            </a:pPr>
            <a:r>
              <a:rPr lang="en-US" b="1" dirty="0" smtClean="0"/>
              <a:t>Click to reveal bullets.</a:t>
            </a:r>
          </a:p>
          <a:p>
            <a:pPr eaLnBrk="1" hangingPunct="1">
              <a:spcBef>
                <a:spcPct val="0"/>
              </a:spcBef>
            </a:pPr>
            <a:r>
              <a:rPr lang="en-US" dirty="0" smtClean="0"/>
              <a:t>It is hard to argue with this definition  of intelligence other than to point out that it’s pretty much a tautology (a circular reasoning statement that really doesn’t say much). However, the text goes out on a limb and puts a little meaning into the concept (next slide).</a:t>
            </a:r>
          </a:p>
          <a:p>
            <a:pPr>
              <a:lnSpc>
                <a:spcPts val="2400"/>
              </a:lnSpc>
              <a:spcBef>
                <a:spcPct val="20000"/>
              </a:spcBef>
            </a:pPr>
            <a:endParaRPr lang="en-US" b="1" dirty="0" smtClean="0">
              <a:solidFill>
                <a:srgbClr val="F8F6E3"/>
              </a:solidFill>
            </a:endParaRPr>
          </a:p>
          <a:p>
            <a:pPr>
              <a:lnSpc>
                <a:spcPts val="2400"/>
              </a:lnSpc>
              <a:spcBef>
                <a:spcPct val="20000"/>
              </a:spcBef>
            </a:pPr>
            <a:r>
              <a:rPr lang="en-US" b="1" dirty="0" smtClean="0">
                <a:solidFill>
                  <a:srgbClr val="F8F6E3"/>
                </a:solidFill>
              </a:rPr>
              <a:t>Overall question to consider:</a:t>
            </a:r>
          </a:p>
          <a:p>
            <a:pPr>
              <a:lnSpc>
                <a:spcPts val="2400"/>
              </a:lnSpc>
              <a:spcBef>
                <a:spcPct val="20000"/>
              </a:spcBef>
            </a:pPr>
            <a:r>
              <a:rPr lang="en-US" dirty="0" smtClean="0">
                <a:solidFill>
                  <a:srgbClr val="F8F6E3"/>
                </a:solidFill>
              </a:rPr>
              <a:t>does each of us have an inborn level of talent, a general mental capacity or set of abilities, and can that level be measured and represented by a score on a test?</a:t>
            </a:r>
          </a:p>
          <a:p>
            <a:pPr eaLnBrk="1" hangingPunct="1">
              <a:spcBef>
                <a:spcPct val="0"/>
              </a:spcBef>
            </a:pPr>
            <a:endParaRPr lang="en-US" dirty="0" smtClean="0"/>
          </a:p>
          <a:p>
            <a:pPr eaLnBrk="1" hangingPunct="1">
              <a:lnSpc>
                <a:spcPts val="2800"/>
              </a:lnSpc>
              <a:spcAft>
                <a:spcPts val="600"/>
              </a:spcAft>
              <a:buFont typeface="Wingdings" panose="05000000000000000000" pitchFamily="2" charset="2"/>
              <a:buChar char="§"/>
            </a:pPr>
            <a:r>
              <a:rPr lang="en-US" sz="2800" dirty="0" smtClean="0"/>
              <a:t>Definitions of intelligence  </a:t>
            </a:r>
          </a:p>
          <a:p>
            <a:pPr lvl="1" eaLnBrk="1" hangingPunct="1">
              <a:lnSpc>
                <a:spcPts val="2800"/>
              </a:lnSpc>
              <a:spcAft>
                <a:spcPts val="600"/>
              </a:spcAft>
              <a:buFont typeface="Wingdings" panose="05000000000000000000" pitchFamily="2" charset="2"/>
              <a:buChar char="§"/>
            </a:pPr>
            <a:r>
              <a:rPr lang="en-US" dirty="0" smtClean="0">
                <a:ea typeface="ＭＳ Ｐゴシック" panose="020B0600070205080204" pitchFamily="34" charset="-128"/>
              </a:rPr>
              <a:t>One ability or many?  </a:t>
            </a:r>
          </a:p>
          <a:p>
            <a:pPr lvl="1" eaLnBrk="1" hangingPunct="1">
              <a:lnSpc>
                <a:spcPts val="2800"/>
              </a:lnSpc>
              <a:spcAft>
                <a:spcPts val="600"/>
              </a:spcAft>
              <a:buFont typeface="Wingdings" panose="05000000000000000000" pitchFamily="2" charset="2"/>
              <a:buChar char="§"/>
            </a:pPr>
            <a:r>
              <a:rPr lang="en-US" dirty="0" smtClean="0">
                <a:ea typeface="ＭＳ Ｐゴシック" panose="020B0600070205080204" pitchFamily="34" charset="-128"/>
              </a:rPr>
              <a:t>The role of creativity and emotional intelligence</a:t>
            </a:r>
          </a:p>
          <a:p>
            <a:pPr eaLnBrk="1" hangingPunct="1">
              <a:lnSpc>
                <a:spcPts val="2800"/>
              </a:lnSpc>
              <a:spcAft>
                <a:spcPts val="600"/>
              </a:spcAft>
              <a:buFont typeface="Wingdings" panose="05000000000000000000" pitchFamily="2" charset="2"/>
              <a:buChar char="§"/>
            </a:pPr>
            <a:r>
              <a:rPr lang="en-US" sz="2800" dirty="0" smtClean="0"/>
              <a:t>How to construct tests to try to assess intelligence</a:t>
            </a:r>
          </a:p>
          <a:p>
            <a:pPr eaLnBrk="1" hangingPunct="1">
              <a:lnSpc>
                <a:spcPts val="2800"/>
              </a:lnSpc>
              <a:spcAft>
                <a:spcPts val="600"/>
              </a:spcAft>
              <a:buFont typeface="Wingdings" panose="05000000000000000000" pitchFamily="2" charset="2"/>
              <a:buChar char="§"/>
            </a:pPr>
            <a:r>
              <a:rPr lang="en-US" sz="2800" dirty="0" smtClean="0"/>
              <a:t>Intelligence stability, change, and extremes</a:t>
            </a:r>
          </a:p>
          <a:p>
            <a:pPr eaLnBrk="1" hangingPunct="1">
              <a:lnSpc>
                <a:spcPts val="2800"/>
              </a:lnSpc>
              <a:spcAft>
                <a:spcPts val="600"/>
              </a:spcAft>
              <a:buFont typeface="Wingdings" panose="05000000000000000000" pitchFamily="2" charset="2"/>
              <a:buChar char="§"/>
            </a:pPr>
            <a:r>
              <a:rPr lang="en-US" sz="2800" dirty="0" smtClean="0"/>
              <a:t>Genetic vs. environmental influences</a:t>
            </a:r>
          </a:p>
          <a:p>
            <a:pPr eaLnBrk="1" hangingPunct="1">
              <a:lnSpc>
                <a:spcPts val="2800"/>
              </a:lnSpc>
              <a:spcAft>
                <a:spcPts val="600"/>
              </a:spcAft>
              <a:buFont typeface="Wingdings" panose="05000000000000000000" pitchFamily="2" charset="2"/>
              <a:buChar char="§"/>
            </a:pPr>
            <a:r>
              <a:rPr lang="en-US" sz="2800" dirty="0" smtClean="0"/>
              <a:t>Group differences in ability</a:t>
            </a:r>
          </a:p>
          <a:p>
            <a:pPr eaLnBrk="1" hangingPunct="1">
              <a:lnSpc>
                <a:spcPts val="2800"/>
              </a:lnSpc>
              <a:spcAft>
                <a:spcPts val="600"/>
              </a:spcAft>
              <a:buFont typeface="Wingdings" panose="05000000000000000000" pitchFamily="2" charset="2"/>
              <a:buChar char="§"/>
            </a:pPr>
            <a:r>
              <a:rPr lang="en-US" sz="2800" dirty="0" smtClean="0"/>
              <a:t>  Racial difference or cultural test bias?</a:t>
            </a:r>
          </a:p>
          <a:p>
            <a:pPr eaLnBrk="1" hangingPunct="1">
              <a:spcBef>
                <a:spcPct val="0"/>
              </a:spcBef>
            </a:pPr>
            <a:endParaRPr lang="en-US" dirty="0" smtClean="0"/>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D10F7B8-0597-4DFE-84F1-EE6313FEA9B9}" type="slidenum">
              <a:rPr lang="en-US" sz="1200">
                <a:latin typeface="Calibri" panose="020F0502020204030204" pitchFamily="34" charset="0"/>
              </a:rPr>
              <a:pPr eaLnBrk="1" hangingPunct="1"/>
              <a:t>1</a:t>
            </a:fld>
            <a:endParaRPr lang="en-US" sz="1200">
              <a:latin typeface="Calibri" panose="020F0502020204030204" pitchFamily="34" charset="0"/>
            </a:endParaRPr>
          </a:p>
        </p:txBody>
      </p:sp>
    </p:spTree>
    <p:extLst>
      <p:ext uri="{BB962C8B-B14F-4D97-AF65-F5344CB8AC3E}">
        <p14:creationId xmlns:p14="http://schemas.microsoft.com/office/powerpoint/2010/main" val="77398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A01EA19D-3552-4A20-973B-AEE55F547104}" type="slidenum">
              <a:rPr lang="en-US" sz="1200">
                <a:latin typeface="Times New Roman" panose="02020603050405020304" pitchFamily="18" charset="0"/>
              </a:rPr>
              <a:pPr eaLnBrk="1" hangingPunct="1"/>
              <a:t>10</a:t>
            </a:fld>
            <a:endParaRPr lang="en-US" sz="120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cs typeface="Arial" panose="020B0604020202020204" pitchFamily="34" charset="0"/>
            </a:endParaRPr>
          </a:p>
        </p:txBody>
      </p:sp>
    </p:spTree>
    <p:extLst>
      <p:ext uri="{BB962C8B-B14F-4D97-AF65-F5344CB8AC3E}">
        <p14:creationId xmlns:p14="http://schemas.microsoft.com/office/powerpoint/2010/main" val="1571684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Instructor: either before or after the bullets (or both), you could ask students, “would you say that intelligence correlates with the size of the brain, or with the brain’s complexity?</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844EE25-FC52-4A66-B7DA-C6B7A7C9D060}" type="slidenum">
              <a:rPr lang="en-US" sz="1200">
                <a:latin typeface="Calibri" panose="020F0502020204030204" pitchFamily="34" charset="0"/>
              </a:rPr>
              <a:pPr eaLnBrk="1" hangingPunct="1"/>
              <a:t>11</a:t>
            </a:fld>
            <a:endParaRPr lang="en-US" sz="1200">
              <a:latin typeface="Calibri" panose="020F0502020204030204" pitchFamily="34" charset="0"/>
            </a:endParaRPr>
          </a:p>
        </p:txBody>
      </p:sp>
    </p:spTree>
    <p:extLst>
      <p:ext uri="{BB962C8B-B14F-4D97-AF65-F5344CB8AC3E}">
        <p14:creationId xmlns:p14="http://schemas.microsoft.com/office/powerpoint/2010/main" val="3421339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484BDFE8-74A8-427A-A49E-2BEDEA0FAF0A}" type="slidenum">
              <a:rPr lang="en-US" sz="1200">
                <a:latin typeface="Times New Roman" panose="02020603050405020304" pitchFamily="18" charset="0"/>
              </a:rPr>
              <a:pPr eaLnBrk="1" hangingPunct="1"/>
              <a:t>12</a:t>
            </a:fld>
            <a:endParaRPr lang="en-US" sz="120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OBJECTIVE 6</a:t>
            </a:r>
            <a:r>
              <a:rPr lang="en-US" b="1" smtClean="0">
                <a:cs typeface="Arial" panose="020B0604020202020204" pitchFamily="34" charset="0"/>
              </a:rPr>
              <a:t>| Describe the relationship between intelligence and brain anatomy.</a:t>
            </a:r>
          </a:p>
        </p:txBody>
      </p:sp>
    </p:spTree>
    <p:extLst>
      <p:ext uri="{BB962C8B-B14F-4D97-AF65-F5344CB8AC3E}">
        <p14:creationId xmlns:p14="http://schemas.microsoft.com/office/powerpoint/2010/main" val="2631464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en-US" b="1" smtClean="0"/>
              <a:t>Click to reveal bullets.</a:t>
            </a:r>
          </a:p>
          <a:p>
            <a:pPr eaLnBrk="1" hangingPunct="1">
              <a:spcBef>
                <a:spcPct val="0"/>
              </a:spcBef>
            </a:pPr>
            <a:r>
              <a:rPr lang="en-US" smtClean="0"/>
              <a:t>Left sidebar: This material is optional, with a definition not made clear in the text and a reference to validity and reliability that doesn’t show up at this point in the book. Delete the whole box if you feel it’s unnecessary.</a:t>
            </a:r>
          </a:p>
          <a:p>
            <a:pPr eaLnBrk="1" hangingPunct="1"/>
            <a:r>
              <a:rPr lang="en-US" smtClean="0"/>
              <a:t>     The word </a:t>
            </a:r>
            <a:r>
              <a:rPr lang="en-US" i="1" smtClean="0"/>
              <a:t>eugenics</a:t>
            </a:r>
            <a:r>
              <a:rPr lang="en-US" smtClean="0"/>
              <a:t> was invented by the Englishman Francis Galton in 1883 to denote the ‘science of the biological improvement of humans. The first half of the 1900s saw governments use laws, and sometimes violence, to interfere in reproductive decisions; these actions ranged from enforced sterilization to mass murder. In the 1920s and 1930s, the United States led the world in eugenic legislation. By 1938, 29 states had passed sterilization laws and doctors had performed more than 30,000 involuntary vasectomies (for males) and salpingectomies (for females). Most Americans saw eugenics as a beneficial and progressive policy. A poll by a national magazine in 1937 reported that 63 percent of Americans supported the compulsory sterilization of habitual criminals while 66 percent endorsed the sterilization of mental defectives.</a:t>
            </a:r>
          </a:p>
          <a:p>
            <a:pPr eaLnBrk="1" hangingPunct="1"/>
            <a:r>
              <a:rPr lang="en-US" smtClean="0"/>
              <a:t>     Remind students that eugenics was supported by many famous American scientists and psychologists who defended involuntary sterilization by claiming it was “socially responsible” scientific activism. They were willing to force a medical procedure on other people, denying them children, in the hope of improving humanity. In </a:t>
            </a:r>
            <a:r>
              <a:rPr lang="en-US" i="1" smtClean="0"/>
              <a:t>Buck v. Bell </a:t>
            </a:r>
            <a:r>
              <a:rPr lang="en-US" smtClean="0"/>
              <a:t>(1927), the U.S. Supreme Court ruled (8-1) that Virginia could forcibly sterilize the “unfit” for the supposed “protection and health of the state.” The decision is considered one of the worst in the history of the Supreme Court.</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6BCA649-ACF4-4712-A536-26C7EE448BFF}" type="slidenum">
              <a:rPr lang="en-US" sz="1200">
                <a:latin typeface="Calibri" panose="020F0502020204030204" pitchFamily="34" charset="0"/>
              </a:rPr>
              <a:pPr eaLnBrk="1" hangingPunct="1"/>
              <a:t>13</a:t>
            </a:fld>
            <a:endParaRPr lang="en-US" sz="1200">
              <a:latin typeface="Calibri" panose="020F0502020204030204" pitchFamily="34" charset="0"/>
            </a:endParaRPr>
          </a:p>
        </p:txBody>
      </p:sp>
    </p:spTree>
    <p:extLst>
      <p:ext uri="{BB962C8B-B14F-4D97-AF65-F5344CB8AC3E}">
        <p14:creationId xmlns:p14="http://schemas.microsoft.com/office/powerpoint/2010/main" val="4276070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Click to reveal bullets.</a:t>
            </a:r>
          </a:p>
          <a:p>
            <a:pPr eaLnBrk="1" hangingPunct="1">
              <a:spcBef>
                <a:spcPct val="0"/>
              </a:spcBef>
            </a:pPr>
            <a:r>
              <a:rPr lang="en-US" dirty="0" smtClean="0"/>
              <a:t>The plan, and the hope of France’s minister of public education, was to assess children in a systematic way rather than relying on teacher judgment (which might be biased, but was also not “scientific” even if it was more accurate).</a:t>
            </a:r>
          </a:p>
          <a:p>
            <a:pPr eaLnBrk="1" hangingPunct="1">
              <a:spcBef>
                <a:spcPct val="0"/>
              </a:spcBef>
            </a:pPr>
            <a:endParaRPr lang="en-US" dirty="0" smtClean="0"/>
          </a:p>
          <a:p>
            <a:pPr eaLnBrk="1" hangingPunct="1">
              <a:lnSpc>
                <a:spcPts val="2600"/>
              </a:lnSpc>
              <a:spcAft>
                <a:spcPts val="600"/>
              </a:spcAft>
              <a:buFont typeface="Wingdings" panose="05000000000000000000" pitchFamily="2" charset="2"/>
              <a:buChar char="§"/>
            </a:pPr>
            <a:r>
              <a:rPr lang="en-US" dirty="0" smtClean="0"/>
              <a:t>Alfred </a:t>
            </a:r>
            <a:r>
              <a:rPr lang="en-US" dirty="0" err="1" smtClean="0"/>
              <a:t>Binet</a:t>
            </a:r>
            <a:r>
              <a:rPr lang="en-US" dirty="0" smtClean="0"/>
              <a:t> assumed that all children follow the same course of development, some going more quickly, and others more slowly.</a:t>
            </a:r>
          </a:p>
          <a:p>
            <a:pPr eaLnBrk="1" hangingPunct="1">
              <a:lnSpc>
                <a:spcPts val="2600"/>
              </a:lnSpc>
              <a:spcAft>
                <a:spcPts val="600"/>
              </a:spcAft>
              <a:buFont typeface="Wingdings" panose="05000000000000000000" pitchFamily="2" charset="2"/>
              <a:buChar char="§"/>
            </a:pPr>
            <a:r>
              <a:rPr lang="en-US" dirty="0" err="1" smtClean="0"/>
              <a:t>Binet’s</a:t>
            </a:r>
            <a:r>
              <a:rPr lang="en-US" dirty="0" smtClean="0"/>
              <a:t> tests attempted to measure </a:t>
            </a:r>
            <a:r>
              <a:rPr lang="en-US" b="1" dirty="0" smtClean="0">
                <a:solidFill>
                  <a:srgbClr val="444EA2"/>
                </a:solidFill>
              </a:rPr>
              <a:t>mental age</a:t>
            </a:r>
            <a:r>
              <a:rPr lang="en-US" dirty="0" smtClean="0"/>
              <a:t>--h</a:t>
            </a:r>
            <a:r>
              <a:rPr lang="en-US" i="1" dirty="0" smtClean="0"/>
              <a:t>ow far the child had come along on the “normal” developmental pathway.</a:t>
            </a:r>
          </a:p>
          <a:p>
            <a:pPr eaLnBrk="1" hangingPunct="1">
              <a:lnSpc>
                <a:spcPts val="2600"/>
              </a:lnSpc>
              <a:spcAft>
                <a:spcPts val="600"/>
              </a:spcAft>
              <a:buFont typeface="Wingdings" panose="05000000000000000000" pitchFamily="2" charset="2"/>
              <a:buChar char="§"/>
            </a:pPr>
            <a:r>
              <a:rPr lang="en-US" dirty="0" smtClean="0"/>
              <a:t>The implication was that children with lower ability were </a:t>
            </a:r>
            <a:r>
              <a:rPr lang="en-US" u="sng" dirty="0" smtClean="0"/>
              <a:t>delayed</a:t>
            </a:r>
            <a:r>
              <a:rPr lang="en-US" dirty="0" smtClean="0"/>
              <a:t> (with a mental age below their chronological age), and not </a:t>
            </a:r>
            <a:r>
              <a:rPr lang="en-US" u="sng" dirty="0" smtClean="0"/>
              <a:t>disabled</a:t>
            </a:r>
            <a:r>
              <a:rPr lang="en-US" dirty="0" smtClean="0"/>
              <a:t>; with help, they could improve.</a:t>
            </a:r>
          </a:p>
          <a:p>
            <a:pPr eaLnBrk="1" hangingPunct="1">
              <a:spcBef>
                <a:spcPct val="0"/>
              </a:spcBef>
            </a:pPr>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DE7CC47-37B3-4FE7-B6BE-1DC9E3B2D04B}" type="slidenum">
              <a:rPr lang="en-US" sz="1200">
                <a:latin typeface="Calibri" panose="020F0502020204030204" pitchFamily="34" charset="0"/>
              </a:rPr>
              <a:pPr eaLnBrk="1" hangingPunct="1"/>
              <a:t>14</a:t>
            </a:fld>
            <a:endParaRPr lang="en-US" sz="1200">
              <a:latin typeface="Calibri" panose="020F0502020204030204" pitchFamily="34" charset="0"/>
            </a:endParaRPr>
          </a:p>
        </p:txBody>
      </p:sp>
    </p:spTree>
    <p:extLst>
      <p:ext uri="{BB962C8B-B14F-4D97-AF65-F5344CB8AC3E}">
        <p14:creationId xmlns:p14="http://schemas.microsoft.com/office/powerpoint/2010/main" val="3415603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Click to reveal bullets.</a:t>
            </a:r>
          </a:p>
          <a:p>
            <a:pPr eaLnBrk="1" hangingPunct="1">
              <a:spcBef>
                <a:spcPct val="0"/>
              </a:spcBef>
            </a:pPr>
            <a:r>
              <a:rPr lang="en-US" dirty="0" smtClean="0"/>
              <a:t>The plan, and the hope of France’s minister of public education, was to assess children in a systematic way rather than relying on teacher judgment (which might be biased, but was also not “scientific” even if it was more accurate).</a:t>
            </a:r>
          </a:p>
          <a:p>
            <a:pPr eaLnBrk="1" hangingPunct="1">
              <a:spcBef>
                <a:spcPct val="0"/>
              </a:spcBef>
            </a:pPr>
            <a:endParaRPr lang="en-US" dirty="0" smtClean="0"/>
          </a:p>
          <a:p>
            <a:pPr eaLnBrk="1" hangingPunct="1">
              <a:lnSpc>
                <a:spcPts val="2600"/>
              </a:lnSpc>
              <a:spcAft>
                <a:spcPts val="600"/>
              </a:spcAft>
              <a:buFont typeface="Wingdings" panose="05000000000000000000" pitchFamily="2" charset="2"/>
              <a:buChar char="§"/>
            </a:pPr>
            <a:r>
              <a:rPr lang="en-US" dirty="0" smtClean="0"/>
              <a:t>Alfred </a:t>
            </a:r>
            <a:r>
              <a:rPr lang="en-US" dirty="0" err="1" smtClean="0"/>
              <a:t>Binet</a:t>
            </a:r>
            <a:r>
              <a:rPr lang="en-US" dirty="0" smtClean="0"/>
              <a:t> assumed that all children follow the same course of development, some going more quickly, and others more slowly.</a:t>
            </a:r>
          </a:p>
          <a:p>
            <a:pPr eaLnBrk="1" hangingPunct="1">
              <a:lnSpc>
                <a:spcPts val="2600"/>
              </a:lnSpc>
              <a:spcAft>
                <a:spcPts val="600"/>
              </a:spcAft>
              <a:buFont typeface="Wingdings" panose="05000000000000000000" pitchFamily="2" charset="2"/>
              <a:buChar char="§"/>
            </a:pPr>
            <a:r>
              <a:rPr lang="en-US" dirty="0" err="1" smtClean="0"/>
              <a:t>Binet’s</a:t>
            </a:r>
            <a:r>
              <a:rPr lang="en-US" dirty="0" smtClean="0"/>
              <a:t> tests attempted to measure </a:t>
            </a:r>
            <a:r>
              <a:rPr lang="en-US" b="1" dirty="0" smtClean="0">
                <a:solidFill>
                  <a:srgbClr val="444EA2"/>
                </a:solidFill>
              </a:rPr>
              <a:t>mental age</a:t>
            </a:r>
            <a:r>
              <a:rPr lang="en-US" dirty="0" smtClean="0"/>
              <a:t>--h</a:t>
            </a:r>
            <a:r>
              <a:rPr lang="en-US" i="1" dirty="0" smtClean="0"/>
              <a:t>ow far the child had come along on the “normal” developmental pathway.</a:t>
            </a:r>
          </a:p>
          <a:p>
            <a:pPr eaLnBrk="1" hangingPunct="1">
              <a:lnSpc>
                <a:spcPts val="2600"/>
              </a:lnSpc>
              <a:spcAft>
                <a:spcPts val="600"/>
              </a:spcAft>
              <a:buFont typeface="Wingdings" panose="05000000000000000000" pitchFamily="2" charset="2"/>
              <a:buChar char="§"/>
            </a:pPr>
            <a:r>
              <a:rPr lang="en-US" dirty="0" smtClean="0"/>
              <a:t>The implication was that children with lower ability were </a:t>
            </a:r>
            <a:r>
              <a:rPr lang="en-US" u="sng" dirty="0" smtClean="0"/>
              <a:t>delayed</a:t>
            </a:r>
            <a:r>
              <a:rPr lang="en-US" dirty="0" smtClean="0"/>
              <a:t> (with a mental age below their chronological age), and not </a:t>
            </a:r>
            <a:r>
              <a:rPr lang="en-US" u="sng" dirty="0" smtClean="0"/>
              <a:t>disabled</a:t>
            </a:r>
            <a:r>
              <a:rPr lang="en-US" dirty="0" smtClean="0"/>
              <a:t>; with help, they could improve.</a:t>
            </a:r>
          </a:p>
          <a:p>
            <a:pPr eaLnBrk="1" hangingPunct="1">
              <a:spcBef>
                <a:spcPct val="0"/>
              </a:spcBef>
            </a:pPr>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DE7CC47-37B3-4FE7-B6BE-1DC9E3B2D04B}" type="slidenum">
              <a:rPr lang="en-US" sz="1200">
                <a:latin typeface="Calibri" panose="020F0502020204030204" pitchFamily="34" charset="0"/>
              </a:rPr>
              <a:pPr eaLnBrk="1" hangingPunct="1"/>
              <a:t>15</a:t>
            </a:fld>
            <a:endParaRPr lang="en-US" sz="1200">
              <a:latin typeface="Calibri" panose="020F0502020204030204" pitchFamily="34" charset="0"/>
            </a:endParaRPr>
          </a:p>
        </p:txBody>
      </p:sp>
    </p:spTree>
    <p:extLst>
      <p:ext uri="{BB962C8B-B14F-4D97-AF65-F5344CB8AC3E}">
        <p14:creationId xmlns:p14="http://schemas.microsoft.com/office/powerpoint/2010/main" val="1654550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D7712343-6428-4BEF-85A6-4B11DEA5640B}" type="slidenum">
              <a:rPr lang="en-US" sz="1200">
                <a:latin typeface="Times New Roman" panose="02020603050405020304" pitchFamily="18" charset="0"/>
              </a:rPr>
              <a:pPr eaLnBrk="1" hangingPunct="1"/>
              <a:t>16</a:t>
            </a:fld>
            <a:endParaRPr lang="en-US" sz="1200">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cs typeface="Arial" panose="020B0604020202020204" pitchFamily="34" charset="0"/>
            </a:endParaRPr>
          </a:p>
        </p:txBody>
      </p:sp>
    </p:spTree>
    <p:extLst>
      <p:ext uri="{BB962C8B-B14F-4D97-AF65-F5344CB8AC3E}">
        <p14:creationId xmlns:p14="http://schemas.microsoft.com/office/powerpoint/2010/main" val="2190591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p:txBody>
          <a:bodyPr wrap="square" numCol="1" anchor="t" anchorCtr="0" compatLnSpc="1">
            <a:prstTxWarp prst="textNoShape">
              <a:avLst/>
            </a:prstTxWarp>
            <a:normAutofit fontScale="32500" lnSpcReduction="20000"/>
          </a:bodyPr>
          <a:lstStyle/>
          <a:p>
            <a:pPr eaLnBrk="1" hangingPunct="1">
              <a:spcBef>
                <a:spcPct val="0"/>
              </a:spcBef>
            </a:pPr>
            <a:r>
              <a:rPr lang="en-US" dirty="0" smtClean="0"/>
              <a:t>Answer to the question on the slide: the 10-year-old is scored as 8/10 x 100 = 80.</a:t>
            </a:r>
          </a:p>
          <a:p>
            <a:pPr eaLnBrk="1" hangingPunct="1">
              <a:spcBef>
                <a:spcPct val="0"/>
              </a:spcBef>
            </a:pPr>
            <a:r>
              <a:rPr lang="en-US" dirty="0" smtClean="0"/>
              <a:t>You can now ask students: “Is William Stern’s calculation of IQ a better way of presenting a score than “mental age?” Lets test it by seeing if it works with adults, as </a:t>
            </a:r>
            <a:r>
              <a:rPr lang="en-US" dirty="0" err="1" smtClean="0"/>
              <a:t>Terman</a:t>
            </a:r>
            <a:r>
              <a:rPr lang="en-US" dirty="0" smtClean="0"/>
              <a:t> hoped. What IQ do you get if a 16 year old scores as well as a 20 year old (20/16 = 5/4 = IQ 125). Now try it with a 50 year old scoring as well as a typical 20 year old. Oops…IQ would be 20/50... IQ = 40.</a:t>
            </a:r>
          </a:p>
          <a:p>
            <a:pPr eaLnBrk="1" hangingPunct="1">
              <a:spcBef>
                <a:spcPct val="0"/>
              </a:spcBef>
            </a:pPr>
            <a:r>
              <a:rPr lang="en-US" dirty="0" smtClean="0"/>
              <a:t>Coming up soon, under the topic of standardization, is a new way of calculating IQ by simply comparing your raw score to the general population of adults who took the test. We will soon see why the book says here, “about 2/3 of people fall between 85 and 115 [in IQ].”</a:t>
            </a:r>
          </a:p>
          <a:p>
            <a:pPr eaLnBrk="1" hangingPunct="1">
              <a:spcBef>
                <a:spcPct val="0"/>
              </a:spcBef>
            </a:pPr>
            <a:r>
              <a:rPr lang="en-US" dirty="0" err="1" smtClean="0"/>
              <a:t>Terman</a:t>
            </a:r>
            <a:r>
              <a:rPr lang="en-US" dirty="0" smtClean="0"/>
              <a:t> proposed using IQ tests to classify children; he believed IQ was inherited and was the strongest predictor of one's ultimate success in life. </a:t>
            </a:r>
            <a:r>
              <a:rPr lang="en-US" dirty="0" err="1" smtClean="0"/>
              <a:t>Terman</a:t>
            </a:r>
            <a:r>
              <a:rPr lang="en-US" dirty="0" smtClean="0"/>
              <a:t> was a prominent member of the Human Betterment Foundation, which supported the promotion and enforcement of compulsory and involuntary sterilization laws in California.</a:t>
            </a:r>
          </a:p>
          <a:p>
            <a:pPr eaLnBrk="1" hangingPunct="1">
              <a:spcBef>
                <a:spcPct val="0"/>
              </a:spcBef>
            </a:pPr>
            <a:endParaRPr lang="en-US" dirty="0" smtClean="0"/>
          </a:p>
          <a:p>
            <a:pPr>
              <a:lnSpc>
                <a:spcPts val="2600"/>
              </a:lnSpc>
              <a:spcBef>
                <a:spcPct val="20000"/>
              </a:spcBef>
              <a:spcAft>
                <a:spcPts val="600"/>
              </a:spcAft>
              <a:buFont typeface="Wingdings" panose="05000000000000000000" pitchFamily="2" charset="2"/>
              <a:buChar char="§"/>
            </a:pPr>
            <a:r>
              <a:rPr lang="en-US" dirty="0" smtClean="0"/>
              <a:t>Lewis </a:t>
            </a:r>
            <a:r>
              <a:rPr lang="en-US" dirty="0" err="1" smtClean="0"/>
              <a:t>Terman</a:t>
            </a:r>
            <a:r>
              <a:rPr lang="en-US" dirty="0" smtClean="0"/>
              <a:t>, of Stanford University, adapted Alfred </a:t>
            </a:r>
            <a:r>
              <a:rPr lang="en-US" dirty="0" err="1" smtClean="0"/>
              <a:t>Binet’s</a:t>
            </a:r>
            <a:r>
              <a:rPr lang="en-US" dirty="0" smtClean="0"/>
              <a:t> test, adding new test items and extending the age range into adulthood.</a:t>
            </a:r>
          </a:p>
          <a:p>
            <a:pPr>
              <a:lnSpc>
                <a:spcPts val="2600"/>
              </a:lnSpc>
              <a:spcBef>
                <a:spcPct val="20000"/>
              </a:spcBef>
              <a:spcAft>
                <a:spcPts val="600"/>
              </a:spcAft>
              <a:buFont typeface="Wingdings" panose="05000000000000000000" pitchFamily="2" charset="2"/>
              <a:buChar char="§"/>
            </a:pPr>
            <a:r>
              <a:rPr lang="en-US" dirty="0" err="1" smtClean="0"/>
              <a:t>Terman</a:t>
            </a:r>
            <a:r>
              <a:rPr lang="en-US" dirty="0" smtClean="0"/>
              <a:t> also tested many California residents to develop new </a:t>
            </a:r>
            <a:r>
              <a:rPr lang="en-US" b="1" dirty="0" smtClean="0">
                <a:solidFill>
                  <a:srgbClr val="444EA2"/>
                </a:solidFill>
              </a:rPr>
              <a:t>norms</a:t>
            </a:r>
            <a:r>
              <a:rPr lang="en-US" dirty="0" smtClean="0"/>
              <a:t>, that is, new information about how people typically performed on the test.</a:t>
            </a:r>
          </a:p>
          <a:p>
            <a:pPr>
              <a:lnSpc>
                <a:spcPts val="2600"/>
              </a:lnSpc>
              <a:spcBef>
                <a:spcPct val="20000"/>
              </a:spcBef>
              <a:spcAft>
                <a:spcPts val="600"/>
              </a:spcAft>
              <a:buFont typeface="Wingdings" panose="05000000000000000000" pitchFamily="2" charset="2"/>
              <a:buChar char="§"/>
            </a:pPr>
            <a:r>
              <a:rPr lang="en-US" dirty="0" smtClean="0"/>
              <a:t>The result was the Stanford-</a:t>
            </a:r>
            <a:r>
              <a:rPr lang="en-US" dirty="0" err="1" smtClean="0"/>
              <a:t>Binet</a:t>
            </a:r>
            <a:r>
              <a:rPr lang="en-US" dirty="0" smtClean="0"/>
              <a:t> intelligence test.</a:t>
            </a:r>
          </a:p>
          <a:p>
            <a:pPr>
              <a:lnSpc>
                <a:spcPts val="2600"/>
              </a:lnSpc>
              <a:spcBef>
                <a:spcPct val="20000"/>
              </a:spcBef>
              <a:spcAft>
                <a:spcPts val="600"/>
              </a:spcAft>
              <a:buFont typeface="Wingdings" panose="05000000000000000000" pitchFamily="2" charset="2"/>
              <a:buNone/>
            </a:pPr>
            <a:endParaRPr lang="en-US" dirty="0" smtClean="0"/>
          </a:p>
          <a:p>
            <a:pPr>
              <a:lnSpc>
                <a:spcPts val="2600"/>
              </a:lnSpc>
              <a:spcBef>
                <a:spcPct val="20000"/>
              </a:spcBef>
              <a:spcAft>
                <a:spcPts val="600"/>
              </a:spcAft>
              <a:buFont typeface="Wingdings" panose="05000000000000000000" pitchFamily="2" charset="2"/>
              <a:buNone/>
            </a:pPr>
            <a:r>
              <a:rPr lang="en-US" b="1" i="1" dirty="0" smtClean="0">
                <a:solidFill>
                  <a:srgbClr val="444EA2"/>
                </a:solidFill>
              </a:rPr>
              <a:t>William Stern’s scoring (1914) of the Stanford-</a:t>
            </a:r>
            <a:r>
              <a:rPr lang="en-US" b="1" i="1" dirty="0" err="1" smtClean="0">
                <a:solidFill>
                  <a:srgbClr val="444EA2"/>
                </a:solidFill>
              </a:rPr>
              <a:t>Binet</a:t>
            </a:r>
            <a:r>
              <a:rPr lang="en-US" b="1" i="1" dirty="0" smtClean="0">
                <a:solidFill>
                  <a:srgbClr val="444EA2"/>
                </a:solidFill>
              </a:rPr>
              <a:t> test resulted in the concept of IQ, the Intelligence Quotient.</a:t>
            </a:r>
            <a:endParaRPr lang="en-US" dirty="0" smtClean="0"/>
          </a:p>
          <a:p>
            <a:pPr eaLnBrk="1" hangingPunct="1">
              <a:spcBef>
                <a:spcPct val="0"/>
              </a:spcBef>
            </a:pPr>
            <a:endParaRPr lang="en-US" dirty="0" smtClean="0"/>
          </a:p>
          <a:p>
            <a:pPr eaLnBrk="1" hangingPunct="1">
              <a:spcBef>
                <a:spcPct val="0"/>
              </a:spcBef>
            </a:pPr>
            <a:r>
              <a:rPr lang="en-US" dirty="0" smtClean="0"/>
              <a:t>Eugenics is the idea that society can be improved by deliberate selection, that is, keeping people with undesired traits from reproducing. Thus, </a:t>
            </a:r>
            <a:r>
              <a:rPr lang="en-US" dirty="0" err="1" smtClean="0"/>
              <a:t>Terman’s</a:t>
            </a:r>
            <a:r>
              <a:rPr lang="en-US" dirty="0" smtClean="0"/>
              <a:t> hypothetical comment about removing inferior genes from the population. It is not clear whether </a:t>
            </a:r>
            <a:r>
              <a:rPr lang="en-US" dirty="0" err="1" smtClean="0"/>
              <a:t>Terman’s</a:t>
            </a:r>
            <a:r>
              <a:rPr lang="en-US" dirty="0" smtClean="0"/>
              <a:t> changing views about influences on test </a:t>
            </a:r>
            <a:r>
              <a:rPr lang="en-US" u="sng" dirty="0" smtClean="0"/>
              <a:t>scores</a:t>
            </a:r>
            <a:r>
              <a:rPr lang="en-US" dirty="0" smtClean="0"/>
              <a:t> changed his views of whether people could be improved or still had “inferior” genes.</a:t>
            </a:r>
          </a:p>
          <a:p>
            <a:pPr eaLnBrk="1" hangingPunct="1">
              <a:spcBef>
                <a:spcPct val="0"/>
              </a:spcBef>
            </a:pPr>
            <a:r>
              <a:rPr lang="en-US" dirty="0" smtClean="0"/>
              <a:t>Eugenics has been making a comeback in recent years with the development of new reproductive technologies. Once again, it is supported by many researchers and psychologists. Distinguished scientists, including several Nobel Prize-winners, have supported genetic screening bordering on eugenics. James Watson, the American biologist who helped discover DNA in 1953, said in 2003 that he backed genetic manipulation to make people more intelligent and better looking. “If you really are stupid, I would call that a disease,” he said. “The lower 10 percent who really have difficulty, even in elementary school, what's the cause of it? A lot of people would like to say, ‘Well, poverty, things like that.’ It probably isn't. So I'd like to get rid of that, to help the lower 10 percent.”--Richard Ingram, “EUGENICS: Stupidity should be cured—Watson,” </a:t>
            </a:r>
            <a:r>
              <a:rPr lang="en-US" dirty="0" err="1" smtClean="0"/>
              <a:t>DarwinAwards</a:t>
            </a:r>
            <a:r>
              <a:rPr lang="en-US" dirty="0" smtClean="0"/>
              <a:t>, 19 June 2003, at </a:t>
            </a:r>
            <a:r>
              <a:rPr lang="en-US" u="sng" dirty="0" smtClean="0">
                <a:hlinkClick r:id="rId3"/>
              </a:rPr>
              <a:t>http://www.darwinawards.com/old/main200306a.html</a:t>
            </a:r>
            <a:r>
              <a:rPr lang="en-US" dirty="0" smtClean="0"/>
              <a:t>.</a:t>
            </a:r>
          </a:p>
          <a:p>
            <a:pPr eaLnBrk="1" hangingPunct="1">
              <a:spcBef>
                <a:spcPct val="0"/>
              </a:spcBef>
            </a:pPr>
            <a:r>
              <a:rPr lang="en-US" dirty="0" smtClean="0"/>
              <a:t>Remind students that attitudes like this were prevalent in Germany during World War II.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F02549F-9971-4E64-AC3B-800D0E1A901F}" type="slidenum">
              <a:rPr lang="en-US" sz="1200">
                <a:latin typeface="Calibri" panose="020F0502020204030204" pitchFamily="34" charset="0"/>
              </a:rPr>
              <a:pPr eaLnBrk="1" hangingPunct="1"/>
              <a:t>17</a:t>
            </a:fld>
            <a:endParaRPr lang="en-US" sz="1200">
              <a:latin typeface="Calibri" panose="020F0502020204030204" pitchFamily="34" charset="0"/>
            </a:endParaRPr>
          </a:p>
        </p:txBody>
      </p:sp>
    </p:spTree>
    <p:extLst>
      <p:ext uri="{BB962C8B-B14F-4D97-AF65-F5344CB8AC3E}">
        <p14:creationId xmlns:p14="http://schemas.microsoft.com/office/powerpoint/2010/main" val="2400276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bullets and graphic.</a:t>
            </a:r>
          </a:p>
          <a:p>
            <a:pPr eaLnBrk="1" hangingPunct="1">
              <a:spcBef>
                <a:spcPct val="0"/>
              </a:spcBef>
            </a:pPr>
            <a:r>
              <a:rPr lang="en-US" smtClean="0"/>
              <a:t>Why do we say that aptitude should correlate with intelligence?  Because according to one definition, intelligence refers to an ability to adapt and handle challenges, and is not a measure of existing knowledge. By this definition, “intelligence” would give one more aptitude, more likelihood of performing well in the future. </a:t>
            </a:r>
          </a:p>
          <a:p>
            <a:pPr eaLnBrk="1" hangingPunct="1">
              <a:spcBef>
                <a:spcPct val="0"/>
              </a:spcBef>
            </a:pPr>
            <a:r>
              <a:rPr lang="en-US" smtClean="0"/>
              <a:t>Remind students that this is a scatterplot; it’s as if each blue dot is a person positioned by that person’s SAT and IQ scores.</a:t>
            </a:r>
          </a:p>
          <a:p>
            <a:pPr eaLnBrk="1" hangingPunct="1">
              <a:spcBef>
                <a:spcPct val="0"/>
              </a:spcBef>
            </a:pPr>
            <a:r>
              <a:rPr lang="en-US" smtClean="0"/>
              <a:t>Notice that although there is a strong correlation (+.82) in this sample of 14- to 21- year olds, the SAT separates out some above-average IQ people from others. In other words, IQ scores do not do a good job of distinguishing among people with IQ’s over 120 (presuming the SATs measure anything meaningful at all). You can remind students that men typically do better than women on SATs, yet women have a greater success rate in college; why do they think this is?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FA9E6E6-B512-4D76-9AAF-8C151D5F6B1E}" type="slidenum">
              <a:rPr lang="en-US" sz="1200">
                <a:latin typeface="Calibri" panose="020F0502020204030204" pitchFamily="34" charset="0"/>
              </a:rPr>
              <a:pPr eaLnBrk="1" hangingPunct="1"/>
              <a:t>18</a:t>
            </a:fld>
            <a:endParaRPr lang="en-US" sz="1200">
              <a:latin typeface="Calibri" panose="020F0502020204030204" pitchFamily="34" charset="0"/>
            </a:endParaRPr>
          </a:p>
        </p:txBody>
      </p:sp>
    </p:spTree>
    <p:extLst>
      <p:ext uri="{BB962C8B-B14F-4D97-AF65-F5344CB8AC3E}">
        <p14:creationId xmlns:p14="http://schemas.microsoft.com/office/powerpoint/2010/main" val="499239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No animation.</a:t>
            </a:r>
          </a:p>
          <a:p>
            <a:pPr eaLnBrk="1" hangingPunct="1">
              <a:spcBef>
                <a:spcPct val="0"/>
              </a:spcBef>
            </a:pPr>
            <a:r>
              <a:rPr lang="en-US" dirty="0" smtClean="0"/>
              <a:t>WAIS and WISC Test items include:</a:t>
            </a:r>
          </a:p>
          <a:p>
            <a:pPr eaLnBrk="1" hangingPunct="1">
              <a:spcBef>
                <a:spcPct val="0"/>
              </a:spcBef>
              <a:buFontTx/>
              <a:buChar char="•"/>
            </a:pPr>
            <a:r>
              <a:rPr lang="en-US" dirty="0" smtClean="0"/>
              <a:t> describing similarities and differences between objects or between concepts.</a:t>
            </a:r>
          </a:p>
          <a:p>
            <a:pPr eaLnBrk="1" hangingPunct="1">
              <a:spcBef>
                <a:spcPct val="0"/>
              </a:spcBef>
              <a:buFontTx/>
              <a:buChar char="•"/>
            </a:pPr>
            <a:r>
              <a:rPr lang="en-US" dirty="0" smtClean="0"/>
              <a:t> doing math problems, presented as story problems, while being timed.</a:t>
            </a:r>
          </a:p>
          <a:p>
            <a:pPr eaLnBrk="1" hangingPunct="1">
              <a:spcBef>
                <a:spcPct val="0"/>
              </a:spcBef>
              <a:buFontTx/>
              <a:buChar char="•"/>
            </a:pPr>
            <a:r>
              <a:rPr lang="en-US" dirty="0" smtClean="0"/>
              <a:t> being tested on speed of decoding, translating symbols to numerals.</a:t>
            </a:r>
          </a:p>
          <a:p>
            <a:pPr eaLnBrk="1" hangingPunct="1">
              <a:spcBef>
                <a:spcPct val="0"/>
              </a:spcBef>
              <a:buFontTx/>
              <a:buChar char="•"/>
            </a:pPr>
            <a:r>
              <a:rPr lang="en-US" dirty="0" smtClean="0"/>
              <a:t> assembling blocks into prescribed patterns while being timed (pictured in the text and on this slide).</a:t>
            </a:r>
          </a:p>
          <a:p>
            <a:pPr eaLnBrk="1" hangingPunct="1">
              <a:spcBef>
                <a:spcPct val="0"/>
              </a:spcBef>
              <a:buFontTx/>
              <a:buChar char="•"/>
            </a:pPr>
            <a:r>
              <a:rPr lang="en-US" dirty="0" smtClean="0"/>
              <a:t> digit span retention and re-ordering (working memory).</a:t>
            </a:r>
          </a:p>
          <a:p>
            <a:pPr eaLnBrk="1" hangingPunct="1">
              <a:spcBef>
                <a:spcPct val="0"/>
              </a:spcBef>
              <a:buFontTx/>
              <a:buChar char="•"/>
            </a:pPr>
            <a:r>
              <a:rPr lang="en-US" dirty="0" smtClean="0"/>
              <a:t> vocabulary knowledge and general knowledge.</a:t>
            </a:r>
          </a:p>
          <a:p>
            <a:pPr eaLnBrk="1" hangingPunct="1">
              <a:spcBef>
                <a:spcPct val="0"/>
              </a:spcBef>
              <a:buFontTx/>
              <a:buChar char="•"/>
            </a:pPr>
            <a:r>
              <a:rPr lang="en-US" dirty="0" smtClean="0"/>
              <a:t> question and sentence comprehension and expression.</a:t>
            </a:r>
          </a:p>
          <a:p>
            <a:pPr eaLnBrk="1" hangingPunct="1">
              <a:spcBef>
                <a:spcPct val="0"/>
              </a:spcBef>
              <a:buFontTx/>
              <a:buChar char="•"/>
            </a:pPr>
            <a:r>
              <a:rPr lang="en-US" dirty="0" smtClean="0"/>
              <a:t> arranging related pictures in chronological/story sequence.</a:t>
            </a:r>
          </a:p>
          <a:p>
            <a:pPr eaLnBrk="1" hangingPunct="1">
              <a:spcBef>
                <a:spcPct val="0"/>
              </a:spcBef>
              <a:buFontTx/>
              <a:buChar char="•"/>
            </a:pPr>
            <a:r>
              <a:rPr lang="en-US" dirty="0" smtClean="0"/>
              <a:t> picture completion.</a:t>
            </a:r>
            <a:endParaRPr lang="en-US" b="1"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9202AC1-1709-4430-B70C-C32020587C4B}" type="slidenum">
              <a:rPr lang="en-US" sz="1200">
                <a:latin typeface="Calibri" panose="020F0502020204030204" pitchFamily="34" charset="0"/>
              </a:rPr>
              <a:pPr eaLnBrk="1" hangingPunct="1"/>
              <a:t>19</a:t>
            </a:fld>
            <a:endParaRPr lang="en-US" sz="1200">
              <a:latin typeface="Calibri" panose="020F0502020204030204" pitchFamily="34" charset="0"/>
            </a:endParaRPr>
          </a:p>
        </p:txBody>
      </p:sp>
    </p:spTree>
    <p:extLst>
      <p:ext uri="{BB962C8B-B14F-4D97-AF65-F5344CB8AC3E}">
        <p14:creationId xmlns:p14="http://schemas.microsoft.com/office/powerpoint/2010/main" val="327884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49730E2-D58E-4D14-8E29-7C2EA3ABCDCA}" type="slidenum">
              <a:rPr lang="en-US" sz="1200">
                <a:latin typeface="Calibri" panose="020F0502020204030204" pitchFamily="34" charset="0"/>
              </a:rPr>
              <a:pPr eaLnBrk="1" hangingPunct="1"/>
              <a:t>2</a:t>
            </a:fld>
            <a:endParaRPr lang="en-US" sz="1200">
              <a:latin typeface="Calibri" panose="020F0502020204030204" pitchFamily="34" charset="0"/>
            </a:endParaRPr>
          </a:p>
        </p:txBody>
      </p:sp>
    </p:spTree>
    <p:extLst>
      <p:ext uri="{BB962C8B-B14F-4D97-AF65-F5344CB8AC3E}">
        <p14:creationId xmlns:p14="http://schemas.microsoft.com/office/powerpoint/2010/main" val="706018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50B1A2A9-2474-4D95-A570-65C581F14DB1}" type="slidenum">
              <a:rPr lang="en-US" sz="1200">
                <a:latin typeface="Times New Roman" panose="02020603050405020304" pitchFamily="18" charset="0"/>
              </a:rPr>
              <a:pPr eaLnBrk="1" hangingPunct="1"/>
              <a:t>20</a:t>
            </a:fld>
            <a:endParaRPr lang="en-US" sz="1200">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cs typeface="Arial" panose="020B0604020202020204" pitchFamily="34" charset="0"/>
            </a:endParaRPr>
          </a:p>
        </p:txBody>
      </p:sp>
    </p:spTree>
    <p:extLst>
      <p:ext uri="{BB962C8B-B14F-4D97-AF65-F5344CB8AC3E}">
        <p14:creationId xmlns:p14="http://schemas.microsoft.com/office/powerpoint/2010/main" val="4241857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E8007AD3-C1DD-4FE6-B1BB-B4F2E0968764}" type="slidenum">
              <a:rPr lang="en-US" sz="1200">
                <a:latin typeface="Times New Roman" panose="02020603050405020304" pitchFamily="18" charset="0"/>
              </a:rPr>
              <a:pPr eaLnBrk="1" hangingPunct="1"/>
              <a:t>21</a:t>
            </a:fld>
            <a:endParaRPr lang="en-US" sz="1200">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OBJECTIVE 10</a:t>
            </a:r>
            <a:r>
              <a:rPr lang="en-US" b="1" smtClean="0">
                <a:cs typeface="Arial" panose="020B0604020202020204" pitchFamily="34" charset="0"/>
              </a:rPr>
              <a:t>| Discuss the importance of standardizing psychological tests, and describe the distribution of scores in a normal curve.</a:t>
            </a:r>
          </a:p>
        </p:txBody>
      </p:sp>
    </p:spTree>
    <p:extLst>
      <p:ext uri="{BB962C8B-B14F-4D97-AF65-F5344CB8AC3E}">
        <p14:creationId xmlns:p14="http://schemas.microsoft.com/office/powerpoint/2010/main" val="3498978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FE419050-CD1F-441F-8035-2331919C27DF}" type="slidenum">
              <a:rPr lang="en-US" sz="1200">
                <a:latin typeface="Times New Roman" panose="02020603050405020304" pitchFamily="18" charset="0"/>
              </a:rPr>
              <a:pPr eaLnBrk="1" hangingPunct="1"/>
              <a:t>22</a:t>
            </a:fld>
            <a:endParaRPr lang="en-US" sz="1200">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cs typeface="Arial" panose="020B0604020202020204" pitchFamily="34" charset="0"/>
            </a:endParaRPr>
          </a:p>
        </p:txBody>
      </p:sp>
    </p:spTree>
    <p:extLst>
      <p:ext uri="{BB962C8B-B14F-4D97-AF65-F5344CB8AC3E}">
        <p14:creationId xmlns:p14="http://schemas.microsoft.com/office/powerpoint/2010/main" val="1676731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b="1" dirty="0" smtClean="0"/>
              <a:t>Click to reveal example.</a:t>
            </a:r>
          </a:p>
          <a:p>
            <a:r>
              <a:rPr lang="en-US" dirty="0" smtClean="0"/>
              <a:t>Explaining the Flynn effect:  “hybrid vigor” (increased genetic mixing produces more vigorous offspring than inbreeding), nutrition, education, parental involvement, smaller families, may lead to improved intelligence.</a:t>
            </a:r>
          </a:p>
          <a:p>
            <a:r>
              <a:rPr lang="en-US" dirty="0" smtClean="0"/>
              <a:t>Implication of the Flynn Effect:   Test scores need to be adjusted so that “average” means “like the average score of TODAY’s general population.”  --[Foley] Question for extension:  Why might the average scores in 1920 only rate a 76 IQ compared to a 2010 population?  Hint:  What happened to the population at least males, in the six years before 1920?  Foley’s hypothesis, in addition to the ones suggested in the book pp. 381-2:  Maybe WWI killed, wounded, and disrupted the education of a lot of people.</a:t>
            </a:r>
          </a:p>
          <a:p>
            <a:r>
              <a:rPr lang="en-US" dirty="0" smtClean="0"/>
              <a:t>--[Foley] Question for understanding, duplicated on the next slide if you want it on screen:  You took an IQ test last week and got an IQ result of 120, and then, after decades of the Flynn effect, the test got </a:t>
            </a:r>
            <a:r>
              <a:rPr lang="en-US" dirty="0" err="1" smtClean="0"/>
              <a:t>restandardized</a:t>
            </a:r>
            <a:r>
              <a:rPr lang="en-US" dirty="0" smtClean="0"/>
              <a:t> this week.  Today, you took the same test and got exactly the same number of items correct.  Your new IQ score is most likely to be:</a:t>
            </a:r>
          </a:p>
          <a:p>
            <a:r>
              <a:rPr lang="en-US" dirty="0" smtClean="0"/>
              <a:t>	a.  105</a:t>
            </a:r>
          </a:p>
          <a:p>
            <a:r>
              <a:rPr lang="en-US" dirty="0" smtClean="0"/>
              <a:t>	b.  120</a:t>
            </a:r>
          </a:p>
          <a:p>
            <a:r>
              <a:rPr lang="en-US" dirty="0" smtClean="0"/>
              <a:t>	c.  128</a:t>
            </a:r>
          </a:p>
          <a:p>
            <a:r>
              <a:rPr lang="en-US" dirty="0" smtClean="0"/>
              <a:t>Answer: a.</a:t>
            </a:r>
          </a:p>
          <a:p>
            <a:r>
              <a:rPr lang="en-US" dirty="0" smtClean="0"/>
              <a:t>Help students think this out:  the IQ is now standardized so that your raw score is compared to a post-Flynn effect population (SMARTER).  Compared to this newer, smarter, group, your number of items correct might not seem so great, it will drop, it might even no longer seem to be above average.</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AF1388C-121E-46F3-B589-822FD94C6D62}" type="slidenum">
              <a:rPr lang="en-US" sz="1200">
                <a:latin typeface="Calibri" panose="020F0502020204030204" pitchFamily="34" charset="0"/>
              </a:rPr>
              <a:pPr eaLnBrk="1" hangingPunct="1"/>
              <a:t>23</a:t>
            </a:fld>
            <a:endParaRPr lang="en-US" sz="1200">
              <a:latin typeface="Calibri" panose="020F0502020204030204" pitchFamily="34" charset="0"/>
            </a:endParaRPr>
          </a:p>
        </p:txBody>
      </p:sp>
    </p:spTree>
    <p:extLst>
      <p:ext uri="{BB962C8B-B14F-4D97-AF65-F5344CB8AC3E}">
        <p14:creationId xmlns:p14="http://schemas.microsoft.com/office/powerpoint/2010/main" val="545445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8785C5D4-4F5D-46F1-9789-AA920B097E40}" type="slidenum">
              <a:rPr lang="en-US" sz="1200">
                <a:latin typeface="Times New Roman" panose="02020603050405020304" pitchFamily="18" charset="0"/>
              </a:rPr>
              <a:pPr eaLnBrk="1" hangingPunct="1"/>
              <a:t>24</a:t>
            </a:fld>
            <a:endParaRPr lang="en-US" sz="1200">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OBJECTIVE 11</a:t>
            </a:r>
            <a:r>
              <a:rPr lang="en-US" b="1" smtClean="0">
                <a:cs typeface="Arial" panose="020B0604020202020204" pitchFamily="34" charset="0"/>
              </a:rPr>
              <a:t>| Explain what it means to say that a test is </a:t>
            </a:r>
            <a:r>
              <a:rPr lang="en-US" b="1" i="1" smtClean="0">
                <a:cs typeface="Arial" panose="020B0604020202020204" pitchFamily="34" charset="0"/>
              </a:rPr>
              <a:t>reliable</a:t>
            </a:r>
            <a:r>
              <a:rPr lang="en-US" b="1" smtClean="0">
                <a:cs typeface="Arial" panose="020B0604020202020204" pitchFamily="34" charset="0"/>
              </a:rPr>
              <a:t>.</a:t>
            </a:r>
          </a:p>
        </p:txBody>
      </p:sp>
    </p:spTree>
    <p:extLst>
      <p:ext uri="{BB962C8B-B14F-4D97-AF65-F5344CB8AC3E}">
        <p14:creationId xmlns:p14="http://schemas.microsoft.com/office/powerpoint/2010/main" val="2965645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5286858C-E9B0-4B64-A5AC-83DE874C9488}" type="slidenum">
              <a:rPr lang="en-US" sz="1200">
                <a:latin typeface="Times New Roman" panose="02020603050405020304" pitchFamily="18" charset="0"/>
              </a:rPr>
              <a:pPr eaLnBrk="1" hangingPunct="1"/>
              <a:t>25</a:t>
            </a:fld>
            <a:endParaRPr lang="en-US" sz="1200">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OBJECTIVE 12</a:t>
            </a:r>
            <a:r>
              <a:rPr lang="en-US" b="1" smtClean="0">
                <a:cs typeface="Arial" panose="020B0604020202020204" pitchFamily="34" charset="0"/>
              </a:rPr>
              <a:t>| Explain what it means to say that a test is </a:t>
            </a:r>
            <a:r>
              <a:rPr lang="en-US" b="1" i="1" smtClean="0">
                <a:cs typeface="Arial" panose="020B0604020202020204" pitchFamily="34" charset="0"/>
              </a:rPr>
              <a:t>valid</a:t>
            </a:r>
            <a:r>
              <a:rPr lang="en-US" b="1" smtClean="0">
                <a:cs typeface="Arial" panose="020B0604020202020204" pitchFamily="34" charset="0"/>
              </a:rPr>
              <a:t>, and describe two types of validity.</a:t>
            </a:r>
          </a:p>
        </p:txBody>
      </p:sp>
    </p:spTree>
    <p:extLst>
      <p:ext uri="{BB962C8B-B14F-4D97-AF65-F5344CB8AC3E}">
        <p14:creationId xmlns:p14="http://schemas.microsoft.com/office/powerpoint/2010/main" val="3770834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Even though younger people have faster processing speed, the better vocabulary of older people allows them to complete crossword puzzles more quickly. It looks like people at about age 63 might do best.</a:t>
            </a:r>
          </a:p>
          <a:p>
            <a:pPr eaLnBrk="1" hangingPunct="1">
              <a:spcBef>
                <a:spcPct val="0"/>
              </a:spcBef>
            </a:pPr>
            <a:r>
              <a:rPr lang="en-US" smtClean="0"/>
              <a:t>Note that this slide presupposes that there are different kinds of intelligence; does this imply the single-number IQ score is problematic?</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76DB0B0-6F74-40F8-AE0F-7DEFEAE9C319}" type="slidenum">
              <a:rPr lang="en-US" sz="1200">
                <a:latin typeface="Calibri" panose="020F0502020204030204" pitchFamily="34" charset="0"/>
              </a:rPr>
              <a:pPr eaLnBrk="1" hangingPunct="1"/>
              <a:t>26</a:t>
            </a:fld>
            <a:endParaRPr lang="en-US" sz="1200">
              <a:latin typeface="Calibri" panose="020F0502020204030204" pitchFamily="34" charset="0"/>
            </a:endParaRPr>
          </a:p>
        </p:txBody>
      </p:sp>
    </p:spTree>
    <p:extLst>
      <p:ext uri="{BB962C8B-B14F-4D97-AF65-F5344CB8AC3E}">
        <p14:creationId xmlns:p14="http://schemas.microsoft.com/office/powerpoint/2010/main" val="1120626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The wisdom that comes with age may include social understanding, humility, and expert knowledge about life in general. Our thinking may become less distorted by emotional factors.</a:t>
            </a:r>
          </a:p>
          <a:p>
            <a:pPr eaLnBrk="1" hangingPunct="1">
              <a:spcBef>
                <a:spcPct val="0"/>
              </a:spcBef>
            </a:pPr>
            <a:r>
              <a:rPr lang="en-US" smtClean="0"/>
              <a:t>Fluid intelligence allows the young to make great contributions in mathematics; crystallized intelligence allows the old to make great contributions in literature.</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AEA842D-6B4B-44AE-A782-10E6CAD9C629}" type="slidenum">
              <a:rPr lang="en-US" sz="1200">
                <a:latin typeface="Calibri" panose="020F0502020204030204" pitchFamily="34" charset="0"/>
              </a:rPr>
              <a:pPr eaLnBrk="1" hangingPunct="1"/>
              <a:t>27</a:t>
            </a:fld>
            <a:endParaRPr lang="en-US" sz="1200">
              <a:latin typeface="Calibri" panose="020F0502020204030204" pitchFamily="34" charset="0"/>
            </a:endParaRPr>
          </a:p>
        </p:txBody>
      </p:sp>
    </p:spTree>
    <p:extLst>
      <p:ext uri="{BB962C8B-B14F-4D97-AF65-F5344CB8AC3E}">
        <p14:creationId xmlns:p14="http://schemas.microsoft.com/office/powerpoint/2010/main" val="2280581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show chart.</a:t>
            </a:r>
          </a:p>
          <a:p>
            <a:pPr eaLnBrk="1" hangingPunct="1">
              <a:spcBef>
                <a:spcPct val="0"/>
              </a:spcBef>
            </a:pPr>
            <a:r>
              <a:rPr lang="en-US" smtClean="0"/>
              <a:t>The chart does show a correlation between intelligence test scores at these different ages. Review the problem with a longitudinal study: those who survived to age 80 may not be a representative sample of the original cohort.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4A70C76-D7EF-48DC-AA6B-AD6DD18FD64C}" type="slidenum">
              <a:rPr lang="en-US" sz="1200">
                <a:latin typeface="Calibri" panose="020F0502020204030204" pitchFamily="34" charset="0"/>
              </a:rPr>
              <a:pPr eaLnBrk="1" hangingPunct="1"/>
              <a:t>28</a:t>
            </a:fld>
            <a:endParaRPr lang="en-US" sz="1200">
              <a:latin typeface="Calibri" panose="020F0502020204030204" pitchFamily="34" charset="0"/>
            </a:endParaRPr>
          </a:p>
        </p:txBody>
      </p:sp>
    </p:spTree>
    <p:extLst>
      <p:ext uri="{BB962C8B-B14F-4D97-AF65-F5344CB8AC3E}">
        <p14:creationId xmlns:p14="http://schemas.microsoft.com/office/powerpoint/2010/main" val="2405715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chart.</a:t>
            </a:r>
          </a:p>
          <a:p>
            <a:pPr eaLnBrk="1" hangingPunct="1">
              <a:spcBef>
                <a:spcPct val="0"/>
              </a:spcBef>
            </a:pPr>
            <a:r>
              <a:rPr lang="en-US" smtClean="0"/>
              <a:t>The text does not suggest an explanation for the association between intelligence test score and longevity.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0634B95-5A8C-49D2-836C-C3BF5E41977B}" type="slidenum">
              <a:rPr lang="en-US" sz="1200">
                <a:latin typeface="Calibri" panose="020F0502020204030204" pitchFamily="34" charset="0"/>
              </a:rPr>
              <a:pPr eaLnBrk="1" hangingPunct="1"/>
              <a:t>29</a:t>
            </a:fld>
            <a:endParaRPr lang="en-US" sz="1200">
              <a:latin typeface="Calibri" panose="020F0502020204030204" pitchFamily="34" charset="0"/>
            </a:endParaRPr>
          </a:p>
        </p:txBody>
      </p:sp>
    </p:spTree>
    <p:extLst>
      <p:ext uri="{BB962C8B-B14F-4D97-AF65-F5344CB8AC3E}">
        <p14:creationId xmlns:p14="http://schemas.microsoft.com/office/powerpoint/2010/main" val="927123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Instructor: see if students can guess what is not clearly stated in the text, that “</a:t>
            </a:r>
            <a:r>
              <a:rPr lang="en-US" i="1" smtClean="0"/>
              <a:t>g</a:t>
            </a:r>
            <a:r>
              <a:rPr lang="en-US" smtClean="0"/>
              <a:t>” stands for “general.”  This may be a good demonstration of hindsight bias; it will seem obvious if told, but not so obvious if you right away ask, “why did he call this ‘</a:t>
            </a:r>
            <a:r>
              <a:rPr lang="en-US" i="1" smtClean="0"/>
              <a:t>g</a:t>
            </a:r>
            <a:r>
              <a:rPr lang="en-US" smtClean="0"/>
              <a:t>’?”</a:t>
            </a:r>
          </a:p>
          <a:p>
            <a:pPr eaLnBrk="1" hangingPunct="1">
              <a:spcBef>
                <a:spcPct val="0"/>
              </a:spcBef>
            </a:pPr>
            <a:r>
              <a:rPr lang="en-US" u="sng" smtClean="0"/>
              <a:t>Factor analysis</a:t>
            </a:r>
            <a:r>
              <a:rPr lang="en-US" smtClean="0"/>
              <a:t> is a statistical technique to determine how different variables relate to each other, for example whether they form clusters that tend to vary together (correlate).</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CF280D4-E568-4489-A1AD-25F5F65C167B}" type="slidenum">
              <a:rPr lang="en-US" sz="1200">
                <a:latin typeface="Calibri" panose="020F0502020204030204" pitchFamily="34" charset="0"/>
              </a:rPr>
              <a:pPr eaLnBrk="1" hangingPunct="1"/>
              <a:t>3</a:t>
            </a:fld>
            <a:endParaRPr lang="en-US" sz="1200">
              <a:latin typeface="Calibri" panose="020F0502020204030204" pitchFamily="34" charset="0"/>
            </a:endParaRPr>
          </a:p>
        </p:txBody>
      </p:sp>
    </p:spTree>
    <p:extLst>
      <p:ext uri="{BB962C8B-B14F-4D97-AF65-F5344CB8AC3E}">
        <p14:creationId xmlns:p14="http://schemas.microsoft.com/office/powerpoint/2010/main" val="3937068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A61D468-BD7A-4EE1-85E9-A43B9D9839BF}" type="slidenum">
              <a:rPr lang="en-US" sz="1200">
                <a:latin typeface="Calibri" panose="020F0502020204030204" pitchFamily="34" charset="0"/>
              </a:rPr>
              <a:pPr eaLnBrk="1" hangingPunct="1"/>
              <a:t>30</a:t>
            </a:fld>
            <a:endParaRPr lang="en-US" sz="1200">
              <a:latin typeface="Calibri" panose="020F0502020204030204" pitchFamily="34" charset="0"/>
            </a:endParaRPr>
          </a:p>
        </p:txBody>
      </p:sp>
    </p:spTree>
    <p:extLst>
      <p:ext uri="{BB962C8B-B14F-4D97-AF65-F5344CB8AC3E}">
        <p14:creationId xmlns:p14="http://schemas.microsoft.com/office/powerpoint/2010/main" val="1321902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The child in the picture at the top left has Down syndrome. He is shown happily painting in a classroom with children of varying abilities. </a:t>
            </a:r>
          </a:p>
          <a:p>
            <a:pPr eaLnBrk="1" hangingPunct="1">
              <a:spcBef>
                <a:spcPct val="0"/>
              </a:spcBef>
            </a:pPr>
            <a:r>
              <a:rPr lang="en-US" smtClean="0"/>
              <a:t>The child in the picture at bottom right is in a college statistics class; he is 10 years old. At both ends of the intellectual aptitude spectrum, labeling and tracking children has the danger of becoming a self fulfilling prophecy because of the power of expectations and the availability of educational opportunities. Education of all children in an integrated classroom can prevent these problems, although they require greater individualization to assure appropriate levels of challenge.</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094C430-7578-4060-B3E8-14A53B412807}" type="slidenum">
              <a:rPr lang="en-US" sz="1200">
                <a:latin typeface="Calibri" panose="020F0502020204030204" pitchFamily="34" charset="0"/>
              </a:rPr>
              <a:pPr eaLnBrk="1" hangingPunct="1"/>
              <a:t>31</a:t>
            </a:fld>
            <a:endParaRPr lang="en-US" sz="1200">
              <a:latin typeface="Calibri" panose="020F0502020204030204" pitchFamily="34" charset="0"/>
            </a:endParaRPr>
          </a:p>
        </p:txBody>
      </p:sp>
    </p:spTree>
    <p:extLst>
      <p:ext uri="{BB962C8B-B14F-4D97-AF65-F5344CB8AC3E}">
        <p14:creationId xmlns:p14="http://schemas.microsoft.com/office/powerpoint/2010/main" val="3061437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384ED1B8-13ED-4048-BF57-7993AE5F0D38}" type="slidenum">
              <a:rPr lang="en-US" sz="1200">
                <a:latin typeface="Times New Roman" panose="02020603050405020304" pitchFamily="18" charset="0"/>
              </a:rPr>
              <a:pPr eaLnBrk="1" hangingPunct="1"/>
              <a:t>32</a:t>
            </a:fld>
            <a:endParaRPr lang="en-US" sz="120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cs typeface="Arial" panose="020B0604020202020204" pitchFamily="34" charset="0"/>
            </a:endParaRPr>
          </a:p>
        </p:txBody>
      </p:sp>
    </p:spTree>
    <p:extLst>
      <p:ext uri="{BB962C8B-B14F-4D97-AF65-F5344CB8AC3E}">
        <p14:creationId xmlns:p14="http://schemas.microsoft.com/office/powerpoint/2010/main" val="2314675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E56FD583-D9E0-4037-8DA9-70D697A17202}" type="slidenum">
              <a:rPr lang="en-US" sz="1200">
                <a:latin typeface="Times New Roman" panose="02020603050405020304" pitchFamily="18" charset="0"/>
              </a:rPr>
              <a:pPr eaLnBrk="1" hangingPunct="1"/>
              <a:t>33</a:t>
            </a:fld>
            <a:endParaRPr lang="en-US" sz="1200">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cs typeface="Arial" panose="020B0604020202020204" pitchFamily="34" charset="0"/>
            </a:endParaRPr>
          </a:p>
        </p:txBody>
      </p:sp>
    </p:spTree>
    <p:extLst>
      <p:ext uri="{BB962C8B-B14F-4D97-AF65-F5344CB8AC3E}">
        <p14:creationId xmlns:p14="http://schemas.microsoft.com/office/powerpoint/2010/main" val="2966938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80CB0246-D508-4070-A4CE-759FF3249709}" type="slidenum">
              <a:rPr lang="en-US" sz="1200">
                <a:latin typeface="Times New Roman" panose="02020603050405020304" pitchFamily="18" charset="0"/>
              </a:rPr>
              <a:pPr eaLnBrk="1" hangingPunct="1"/>
              <a:t>34</a:t>
            </a:fld>
            <a:endParaRPr lang="en-US" sz="1200">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OBJECTIVE 15</a:t>
            </a:r>
            <a:r>
              <a:rPr lang="en-US" b="1" smtClean="0">
                <a:cs typeface="Arial" panose="020B0604020202020204" pitchFamily="34" charset="0"/>
              </a:rPr>
              <a:t>| Discuss the evidence for the genetic contribution to individual intelligence, and explain what psychologists mean by the heritability of intelligence. </a:t>
            </a:r>
          </a:p>
        </p:txBody>
      </p:sp>
    </p:spTree>
    <p:extLst>
      <p:ext uri="{BB962C8B-B14F-4D97-AF65-F5344CB8AC3E}">
        <p14:creationId xmlns:p14="http://schemas.microsoft.com/office/powerpoint/2010/main" val="6186210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413293EB-6DC1-47F5-88B6-913444330D1A}" type="slidenum">
              <a:rPr lang="en-US" sz="1200">
                <a:latin typeface="Times New Roman" panose="02020603050405020304" pitchFamily="18" charset="0"/>
              </a:rPr>
              <a:pPr eaLnBrk="1" hangingPunct="1"/>
              <a:t>35</a:t>
            </a:fld>
            <a:endParaRPr lang="en-US" sz="1200">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cs typeface="Arial" panose="020B0604020202020204" pitchFamily="34" charset="0"/>
            </a:endParaRPr>
          </a:p>
        </p:txBody>
      </p:sp>
    </p:spTree>
    <p:extLst>
      <p:ext uri="{BB962C8B-B14F-4D97-AF65-F5344CB8AC3E}">
        <p14:creationId xmlns:p14="http://schemas.microsoft.com/office/powerpoint/2010/main" val="3225920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F5EC8250-860C-4091-A8D8-3D9802226D17}" type="slidenum">
              <a:rPr lang="en-US" sz="1200">
                <a:latin typeface="Times New Roman" panose="02020603050405020304" pitchFamily="18" charset="0"/>
              </a:rPr>
              <a:pPr eaLnBrk="1" hangingPunct="1"/>
              <a:t>36</a:t>
            </a:fld>
            <a:endParaRPr lang="en-US" sz="1200">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cs typeface="Arial" panose="020B0604020202020204" pitchFamily="34" charset="0"/>
            </a:endParaRPr>
          </a:p>
        </p:txBody>
      </p:sp>
    </p:spTree>
    <p:extLst>
      <p:ext uri="{BB962C8B-B14F-4D97-AF65-F5344CB8AC3E}">
        <p14:creationId xmlns:p14="http://schemas.microsoft.com/office/powerpoint/2010/main" val="2803968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3648F83B-047E-4765-ACA3-136710B304ED}" type="slidenum">
              <a:rPr lang="en-US" sz="1200">
                <a:latin typeface="Times New Roman" panose="02020603050405020304" pitchFamily="18" charset="0"/>
              </a:rPr>
              <a:pPr eaLnBrk="1" hangingPunct="1"/>
              <a:t>37</a:t>
            </a:fld>
            <a:endParaRPr lang="en-US" sz="1200">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cs typeface="Arial" panose="020B0604020202020204" pitchFamily="34" charset="0"/>
            </a:endParaRPr>
          </a:p>
        </p:txBody>
      </p:sp>
    </p:spTree>
    <p:extLst>
      <p:ext uri="{BB962C8B-B14F-4D97-AF65-F5344CB8AC3E}">
        <p14:creationId xmlns:p14="http://schemas.microsoft.com/office/powerpoint/2010/main" val="2804034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2702504B-0206-4129-AA8D-AB3D1F25CA93}" type="slidenum">
              <a:rPr lang="en-US" sz="1200">
                <a:latin typeface="Times New Roman" panose="02020603050405020304" pitchFamily="18" charset="0"/>
              </a:rPr>
              <a:pPr eaLnBrk="1" hangingPunct="1"/>
              <a:t>38</a:t>
            </a:fld>
            <a:endParaRPr lang="en-US" sz="1200">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cs typeface="Arial" panose="020B0604020202020204" pitchFamily="34" charset="0"/>
            </a:endParaRPr>
          </a:p>
        </p:txBody>
      </p:sp>
    </p:spTree>
    <p:extLst>
      <p:ext uri="{BB962C8B-B14F-4D97-AF65-F5344CB8AC3E}">
        <p14:creationId xmlns:p14="http://schemas.microsoft.com/office/powerpoint/2010/main" val="4191086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Question to raise with students: do you think that these differences are caused by genetics and strengths developed through natural selection, or because boys and girls are raised differently? </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4AF3410-8CE0-44C6-BCB7-B7FE740E6E73}" type="slidenum">
              <a:rPr lang="en-US" sz="1200">
                <a:latin typeface="Calibri" panose="020F0502020204030204" pitchFamily="34" charset="0"/>
              </a:rPr>
              <a:pPr eaLnBrk="1" hangingPunct="1"/>
              <a:t>39</a:t>
            </a:fld>
            <a:endParaRPr lang="en-US" sz="1200">
              <a:latin typeface="Calibri" panose="020F0502020204030204" pitchFamily="34" charset="0"/>
            </a:endParaRPr>
          </a:p>
        </p:txBody>
      </p:sp>
    </p:spTree>
    <p:extLst>
      <p:ext uri="{BB962C8B-B14F-4D97-AF65-F5344CB8AC3E}">
        <p14:creationId xmlns:p14="http://schemas.microsoft.com/office/powerpoint/2010/main" val="579064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8981F081-DB31-4AF2-B9BA-53CF50B36CB0}" type="slidenum">
              <a:rPr lang="en-US" sz="1200">
                <a:latin typeface="Times New Roman" panose="02020603050405020304" pitchFamily="18" charset="0"/>
              </a:rPr>
              <a:pPr eaLnBrk="1" hangingPunct="1"/>
              <a:t>4</a:t>
            </a:fld>
            <a:endParaRPr lang="en-US" sz="1200">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cs typeface="Arial" panose="020B0604020202020204" pitchFamily="34" charset="0"/>
            </a:endParaRPr>
          </a:p>
        </p:txBody>
      </p:sp>
    </p:spTree>
    <p:extLst>
      <p:ext uri="{BB962C8B-B14F-4D97-AF65-F5344CB8AC3E}">
        <p14:creationId xmlns:p14="http://schemas.microsoft.com/office/powerpoint/2010/main" val="934144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B559F369-93FF-4D5D-9756-E21A3533E766}" type="slidenum">
              <a:rPr lang="en-US" sz="1200">
                <a:latin typeface="Times New Roman" panose="02020603050405020304" pitchFamily="18" charset="0"/>
              </a:rPr>
              <a:pPr eaLnBrk="1" hangingPunct="1"/>
              <a:t>40</a:t>
            </a:fld>
            <a:endParaRPr lang="en-US" sz="1200">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OBJECTIVE 18</a:t>
            </a:r>
            <a:r>
              <a:rPr lang="en-US" b="1" smtClean="0">
                <a:cs typeface="Arial" panose="020B0604020202020204" pitchFamily="34" charset="0"/>
              </a:rPr>
              <a:t>| Describe gender differences in abilities.</a:t>
            </a:r>
          </a:p>
        </p:txBody>
      </p:sp>
    </p:spTree>
    <p:extLst>
      <p:ext uri="{BB962C8B-B14F-4D97-AF65-F5344CB8AC3E}">
        <p14:creationId xmlns:p14="http://schemas.microsoft.com/office/powerpoint/2010/main" val="26068266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Click to animate graph. </a:t>
            </a:r>
          </a:p>
          <a:p>
            <a:pPr eaLnBrk="1" hangingPunct="1">
              <a:spcBef>
                <a:spcPct val="0"/>
              </a:spcBef>
            </a:pPr>
            <a:r>
              <a:rPr lang="en-US" b="1" dirty="0" smtClean="0"/>
              <a:t>Click to reveal remaining bullets.</a:t>
            </a:r>
          </a:p>
          <a:p>
            <a:pPr eaLnBrk="1" hangingPunct="1">
              <a:spcBef>
                <a:spcPct val="0"/>
              </a:spcBef>
            </a:pPr>
            <a:r>
              <a:rPr lang="en-US" dirty="0" smtClean="0"/>
              <a:t>The following statement perhaps gives too much away before seeing if students can figure out the concept on the next slide, but I included here as material for explaining the next slide:  “But first we must train ourselves to see that differences between groups can be caused by environmental factors (even identical twins can have differences in height, sexuality, and ability).</a:t>
            </a:r>
          </a:p>
          <a:p>
            <a:pPr eaLnBrk="1" hangingPunct="1">
              <a:spcBef>
                <a:spcPct val="0"/>
              </a:spcBef>
            </a:pPr>
            <a:r>
              <a:rPr lang="en-US" dirty="0" smtClean="0"/>
              <a:t>Remind students that even the term “African American” has little or no meaning; is it self-defined or can someone determine who fits in this category? Do Egyptians and Algerians count? Are Bantu peoples to be lumped in with </a:t>
            </a:r>
            <a:r>
              <a:rPr lang="en-US" dirty="0" err="1" smtClean="0"/>
              <a:t>Khoisan</a:t>
            </a:r>
            <a:r>
              <a:rPr lang="en-US" dirty="0" smtClean="0"/>
              <a:t>? Is the American “one drop of blood” rule to be used to determine “African American-ness,” or a different standard from Brazil or Trinidad?</a:t>
            </a:r>
          </a:p>
          <a:p>
            <a:pPr eaLnBrk="1" hangingPunct="1">
              <a:spcBef>
                <a:spcPct val="0"/>
              </a:spcBef>
            </a:pPr>
            <a:r>
              <a:rPr lang="en-US" dirty="0" smtClean="0"/>
              <a:t>Remind students that a future slide notes that racial categories are not distinct genetically.</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4FB07ED-1FFD-4526-8292-CCDFB1B29F5C}" type="slidenum">
              <a:rPr lang="en-US" sz="1200">
                <a:latin typeface="Calibri" panose="020F0502020204030204" pitchFamily="34" charset="0"/>
              </a:rPr>
              <a:pPr eaLnBrk="1" hangingPunct="1"/>
              <a:t>41</a:t>
            </a:fld>
            <a:endParaRPr lang="en-US" sz="1200">
              <a:latin typeface="Calibri" panose="020F0502020204030204" pitchFamily="34" charset="0"/>
            </a:endParaRPr>
          </a:p>
        </p:txBody>
      </p:sp>
    </p:spTree>
    <p:extLst>
      <p:ext uri="{BB962C8B-B14F-4D97-AF65-F5344CB8AC3E}">
        <p14:creationId xmlns:p14="http://schemas.microsoft.com/office/powerpoint/2010/main" val="393113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endParaRPr lang="en-US" b="1"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8DA9019-1319-493E-9AEA-479A841DD085}" type="slidenum">
              <a:rPr lang="en-US" sz="1200">
                <a:latin typeface="Calibri" panose="020F0502020204030204" pitchFamily="34" charset="0"/>
              </a:rPr>
              <a:pPr eaLnBrk="1" hangingPunct="1"/>
              <a:t>42</a:t>
            </a:fld>
            <a:endParaRPr lang="en-US" sz="1200">
              <a:latin typeface="Calibri" panose="020F0502020204030204" pitchFamily="34" charset="0"/>
            </a:endParaRPr>
          </a:p>
        </p:txBody>
      </p:sp>
    </p:spTree>
    <p:extLst>
      <p:ext uri="{BB962C8B-B14F-4D97-AF65-F5344CB8AC3E}">
        <p14:creationId xmlns:p14="http://schemas.microsoft.com/office/powerpoint/2010/main" val="850005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Stephen Wiltshire (b. 1974) is limited in his social and overall cognitive skills by autism, but has extraordinary visual memory. Wiltshire was able to draw this picture of the Tokyo skyline from memory after a 30-minute helicopter ride and a view from the top of a skyscraper. </a:t>
            </a:r>
            <a:r>
              <a:rPr lang="en-US" u="sng" dirty="0" smtClean="0"/>
              <a:t>The existence of the savant syndrome suggests that intelligence can exist in parts.</a:t>
            </a:r>
          </a:p>
          <a:p>
            <a:pPr eaLnBrk="1" hangingPunct="1">
              <a:spcBef>
                <a:spcPct val="0"/>
              </a:spcBef>
            </a:pPr>
            <a:r>
              <a:rPr lang="en-US" b="1" dirty="0" smtClean="0"/>
              <a:t>Click to reveal Howard Gardner’s Multiple Intelligences.</a:t>
            </a:r>
          </a:p>
          <a:p>
            <a:pPr eaLnBrk="1" hangingPunct="1">
              <a:spcBef>
                <a:spcPct val="0"/>
              </a:spcBef>
            </a:pPr>
            <a:r>
              <a:rPr lang="en-US" dirty="0" smtClean="0"/>
              <a:t>Narrative linking to above: “Howard Gardner feels that even discounting the “savant syndrome,” different people have different strengths.” Acknowledging all of these abilities means honoring strengths and success in areas other than verbal and math ability.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25CCEE2-E262-4B85-85FF-CAE34CA8624E}" type="slidenum">
              <a:rPr lang="en-US" sz="1200">
                <a:latin typeface="Calibri" panose="020F0502020204030204" pitchFamily="34" charset="0"/>
              </a:rPr>
              <a:pPr eaLnBrk="1" hangingPunct="1"/>
              <a:t>5</a:t>
            </a:fld>
            <a:endParaRPr lang="en-US" sz="1200">
              <a:latin typeface="Calibri" panose="020F0502020204030204" pitchFamily="34" charset="0"/>
            </a:endParaRPr>
          </a:p>
        </p:txBody>
      </p:sp>
    </p:spTree>
    <p:extLst>
      <p:ext uri="{BB962C8B-B14F-4D97-AF65-F5344CB8AC3E}">
        <p14:creationId xmlns:p14="http://schemas.microsoft.com/office/powerpoint/2010/main" val="43317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In case a student asks, Howard Gardner has considered adding “moral” intelligence and “spiritual”/”existential” intelligence to his list, but does not consider them to have adequate empirical support.</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1AB0AE31-9687-4B5F-B513-BCB3E8DB7599}" type="slidenum">
              <a:rPr lang="en-US" sz="1200">
                <a:latin typeface="Calibri" panose="020F0502020204030204" pitchFamily="34" charset="0"/>
              </a:rPr>
              <a:pPr eaLnBrk="1" hangingPunct="1"/>
              <a:t>6</a:t>
            </a:fld>
            <a:endParaRPr lang="en-US" sz="1200">
              <a:latin typeface="Calibri" panose="020F0502020204030204" pitchFamily="34" charset="0"/>
            </a:endParaRPr>
          </a:p>
        </p:txBody>
      </p:sp>
    </p:spTree>
    <p:extLst>
      <p:ext uri="{BB962C8B-B14F-4D97-AF65-F5344CB8AC3E}">
        <p14:creationId xmlns:p14="http://schemas.microsoft.com/office/powerpoint/2010/main" val="3139595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B7EBA552-E7F2-4A80-993B-3D00AFBFD7C8}" type="slidenum">
              <a:rPr lang="en-US" sz="1200">
                <a:latin typeface="Times New Roman" panose="02020603050405020304" pitchFamily="18" charset="0"/>
              </a:rPr>
              <a:pPr eaLnBrk="1" hangingPunct="1"/>
              <a:t>7</a:t>
            </a:fld>
            <a:endParaRPr lang="en-US" sz="120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cs typeface="Arial" panose="020B0604020202020204" pitchFamily="34" charset="0"/>
            </a:endParaRPr>
          </a:p>
        </p:txBody>
      </p:sp>
    </p:spTree>
    <p:extLst>
      <p:ext uri="{BB962C8B-B14F-4D97-AF65-F5344CB8AC3E}">
        <p14:creationId xmlns:p14="http://schemas.microsoft.com/office/powerpoint/2010/main" val="77598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Click to show three types.</a:t>
            </a:r>
            <a:endParaRPr lang="en-US" smtClean="0"/>
          </a:p>
          <a:p>
            <a:pPr eaLnBrk="1" hangingPunct="1">
              <a:spcBef>
                <a:spcPct val="0"/>
              </a:spcBef>
            </a:pPr>
            <a:r>
              <a:rPr lang="en-US" smtClean="0"/>
              <a:t>This is referred to as the “triarchic” (three-part) model.</a:t>
            </a:r>
          </a:p>
          <a:p>
            <a:pPr eaLnBrk="1" hangingPunct="1">
              <a:spcBef>
                <a:spcPct val="0"/>
              </a:spcBef>
            </a:pPr>
            <a:r>
              <a:rPr lang="en-US" smtClean="0"/>
              <a:t>The first type of intelligence is the best fit for the early definition we encountered in this chapter: intelligence is what intelligence tests measure.</a:t>
            </a:r>
          </a:p>
          <a:p>
            <a:pPr eaLnBrk="1" hangingPunct="1">
              <a:spcBef>
                <a:spcPct val="0"/>
              </a:spcBef>
            </a:pPr>
            <a:r>
              <a:rPr lang="en-US" smtClean="0"/>
              <a:t>The definition of “practical” intelligence, like the example earlier of the rainforest resident who understands plants, is hard to separate from the concept of expertise. This intelligence may include expertise but also include the ability to handle situations that do not draw just upon previous experience. Some people are skilled with fixing machines or managing people, even when it’s a situation they have never seen before.</a:t>
            </a:r>
            <a:endParaRPr lang="en-US" b="1"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0B02BB3-78E0-4441-A8B9-E7C98EC303DF}" type="slidenum">
              <a:rPr lang="en-US" sz="1200">
                <a:latin typeface="Calibri" panose="020F0502020204030204" pitchFamily="34" charset="0"/>
              </a:rPr>
              <a:pPr eaLnBrk="1" hangingPunct="1"/>
              <a:t>8</a:t>
            </a:fld>
            <a:endParaRPr lang="en-US" sz="1200">
              <a:latin typeface="Calibri" panose="020F0502020204030204" pitchFamily="34" charset="0"/>
            </a:endParaRPr>
          </a:p>
        </p:txBody>
      </p:sp>
    </p:spTree>
    <p:extLst>
      <p:ext uri="{BB962C8B-B14F-4D97-AF65-F5344CB8AC3E}">
        <p14:creationId xmlns:p14="http://schemas.microsoft.com/office/powerpoint/2010/main" val="116501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Click to reveal more about each component.</a:t>
            </a:r>
          </a:p>
          <a:p>
            <a:pPr eaLnBrk="1" hangingPunct="1">
              <a:spcBef>
                <a:spcPct val="0"/>
              </a:spcBef>
            </a:pPr>
            <a:r>
              <a:rPr lang="en-US" dirty="0" smtClean="0"/>
              <a:t>Introducing this slide: “emotional intelligence can be defined by four components identified on a test by Mayer, </a:t>
            </a:r>
            <a:r>
              <a:rPr lang="en-US" dirty="0" err="1" smtClean="0"/>
              <a:t>Salovey</a:t>
            </a:r>
            <a:r>
              <a:rPr lang="en-US" dirty="0" smtClean="0"/>
              <a:t>, and Caruso (2002, 2008):”</a:t>
            </a:r>
          </a:p>
          <a:p>
            <a:pPr eaLnBrk="1" hangingPunct="1">
              <a:spcBef>
                <a:spcPct val="0"/>
              </a:spcBef>
            </a:pPr>
            <a:r>
              <a:rPr lang="en-US" dirty="0" smtClean="0"/>
              <a:t>In this case, “modulating” means not allowing emotions get out of control; having one’s emotions be a connective rather than a disruptive force in social situations.</a:t>
            </a:r>
          </a:p>
          <a:p>
            <a:pPr eaLnBrk="1" hangingPunct="1">
              <a:spcBef>
                <a:spcPct val="0"/>
              </a:spcBef>
            </a:pPr>
            <a:r>
              <a:rPr lang="en-US" b="1" dirty="0" smtClean="0"/>
              <a:t>Click to reveal sidebar.</a:t>
            </a:r>
          </a:p>
          <a:p>
            <a:pPr eaLnBrk="1" hangingPunct="1">
              <a:spcBef>
                <a:spcPct val="0"/>
              </a:spcBef>
            </a:pPr>
            <a:r>
              <a:rPr lang="en-US" dirty="0" smtClean="0"/>
              <a:t>The second bullet point relates to the struggles of people on the autism spectrum who have difficulty in this area and sometimes in all areas of emotional intelligence, even if overall intelligence test scores are in the normal range.</a:t>
            </a:r>
          </a:p>
          <a:p>
            <a:pPr eaLnBrk="1" hangingPunct="1">
              <a:spcBef>
                <a:spcPct val="0"/>
              </a:spcBef>
            </a:pPr>
            <a:endParaRPr lang="en-US" dirty="0" smtClean="0"/>
          </a:p>
          <a:p>
            <a:pPr eaLnBrk="1" hangingPunct="1">
              <a:spcBef>
                <a:spcPct val="0"/>
              </a:spcBef>
            </a:pPr>
            <a:r>
              <a:rPr lang="en-US" b="1" dirty="0" smtClean="0">
                <a:solidFill>
                  <a:srgbClr val="FAC090"/>
                </a:solidFill>
                <a:cs typeface="Arial" panose="020B0604020202020204" pitchFamily="34" charset="0"/>
              </a:rPr>
              <a:t>Social intelligence </a:t>
            </a:r>
            <a:r>
              <a:rPr lang="en-US" dirty="0" smtClean="0">
                <a:solidFill>
                  <a:srgbClr val="F8F6E3"/>
                </a:solidFill>
                <a:cs typeface="Arial" panose="020B0604020202020204" pitchFamily="34" charset="0"/>
              </a:rPr>
              <a:t>refers to the ability to understand and navigate social situations.</a:t>
            </a:r>
          </a:p>
          <a:p>
            <a:pPr>
              <a:lnSpc>
                <a:spcPts val="2600"/>
              </a:lnSpc>
            </a:pPr>
            <a:r>
              <a:rPr lang="en-US" b="1" dirty="0" smtClean="0">
                <a:solidFill>
                  <a:srgbClr val="FAC090"/>
                </a:solidFill>
                <a:cs typeface="Arial" panose="020B0604020202020204" pitchFamily="34" charset="0"/>
              </a:rPr>
              <a:t>Emotional intelligence </a:t>
            </a:r>
          </a:p>
          <a:p>
            <a:pPr>
              <a:lnSpc>
                <a:spcPts val="2600"/>
              </a:lnSpc>
            </a:pPr>
            <a:r>
              <a:rPr lang="en-US" dirty="0" smtClean="0">
                <a:solidFill>
                  <a:srgbClr val="F8F6E3"/>
                </a:solidFill>
                <a:cs typeface="Arial" panose="020B0604020202020204" pitchFamily="34" charset="0"/>
              </a:rPr>
              <a:t>involves processing and managing the emotional component of those social situations, including one’s own emotions.</a:t>
            </a:r>
          </a:p>
          <a:p>
            <a:pPr eaLnBrk="1" hangingPunct="1">
              <a:spcBef>
                <a:spcPct val="0"/>
              </a:spcBef>
            </a:pPr>
            <a:endParaRPr 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B7C7AF0-3AC4-4409-955C-6746C86528B3}" type="slidenum">
              <a:rPr lang="en-US" sz="1200">
                <a:latin typeface="Calibri" panose="020F0502020204030204" pitchFamily="34" charset="0"/>
              </a:rPr>
              <a:pPr eaLnBrk="1" hangingPunct="1"/>
              <a:t>9</a:t>
            </a:fld>
            <a:endParaRPr lang="en-US" sz="1200">
              <a:latin typeface="Calibri" panose="020F0502020204030204" pitchFamily="34" charset="0"/>
            </a:endParaRPr>
          </a:p>
        </p:txBody>
      </p:sp>
    </p:spTree>
    <p:extLst>
      <p:ext uri="{BB962C8B-B14F-4D97-AF65-F5344CB8AC3E}">
        <p14:creationId xmlns:p14="http://schemas.microsoft.com/office/powerpoint/2010/main" val="25457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25DE652-7857-41A2-868C-6B4F2268DD46}" type="datetime1">
              <a:rPr lang="en-US"/>
              <a:pPr/>
              <a:t>2/8/15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825A36C-C020-4433-A48A-A31526C06ED9}" type="slidenum">
              <a:rPr lang="en-US"/>
              <a:pPr/>
              <a:t>‹#›</a:t>
            </a:fld>
            <a:endParaRPr lang="en-US"/>
          </a:p>
        </p:txBody>
      </p:sp>
    </p:spTree>
    <p:extLst>
      <p:ext uri="{BB962C8B-B14F-4D97-AF65-F5344CB8AC3E}">
        <p14:creationId xmlns:p14="http://schemas.microsoft.com/office/powerpoint/2010/main" val="203876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6D3D88A-DDF7-40AB-AB34-99425C0AF9F6}" type="datetime1">
              <a:rPr lang="en-US"/>
              <a:pPr/>
              <a:t>2/8/15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22648F-0F78-4D1B-B900-E62EF9B73363}" type="slidenum">
              <a:rPr lang="en-US"/>
              <a:pPr/>
              <a:t>‹#›</a:t>
            </a:fld>
            <a:endParaRPr lang="en-US"/>
          </a:p>
        </p:txBody>
      </p:sp>
    </p:spTree>
    <p:extLst>
      <p:ext uri="{BB962C8B-B14F-4D97-AF65-F5344CB8AC3E}">
        <p14:creationId xmlns:p14="http://schemas.microsoft.com/office/powerpoint/2010/main" val="368946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0C428B2-0683-4FDA-8EA7-346DF861C121}" type="datetime1">
              <a:rPr lang="en-US"/>
              <a:pPr/>
              <a:t>2/8/15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5F1AF34-C6C2-489E-99DE-3F32D32AABF9}" type="slidenum">
              <a:rPr lang="en-US"/>
              <a:pPr/>
              <a:t>‹#›</a:t>
            </a:fld>
            <a:endParaRPr lang="en-US"/>
          </a:p>
        </p:txBody>
      </p:sp>
    </p:spTree>
    <p:extLst>
      <p:ext uri="{BB962C8B-B14F-4D97-AF65-F5344CB8AC3E}">
        <p14:creationId xmlns:p14="http://schemas.microsoft.com/office/powerpoint/2010/main" val="1353747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3073CB-49E3-4553-9226-1642C4C6F649}" type="slidenum">
              <a:rPr lang="en-US"/>
              <a:pPr/>
              <a:t>‹#›</a:t>
            </a:fld>
            <a:endParaRPr lang="en-US"/>
          </a:p>
        </p:txBody>
      </p:sp>
    </p:spTree>
    <p:extLst>
      <p:ext uri="{BB962C8B-B14F-4D97-AF65-F5344CB8AC3E}">
        <p14:creationId xmlns:p14="http://schemas.microsoft.com/office/powerpoint/2010/main" val="148711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B200EB1-ABBF-438F-AACB-0B77F2E0C2F4}" type="datetime1">
              <a:rPr lang="en-US"/>
              <a:pPr/>
              <a:t>2/8/15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103444-3C1D-4D40-B260-9ED843D96A70}" type="slidenum">
              <a:rPr lang="en-US"/>
              <a:pPr/>
              <a:t>‹#›</a:t>
            </a:fld>
            <a:endParaRPr lang="en-US"/>
          </a:p>
        </p:txBody>
      </p:sp>
    </p:spTree>
    <p:extLst>
      <p:ext uri="{BB962C8B-B14F-4D97-AF65-F5344CB8AC3E}">
        <p14:creationId xmlns:p14="http://schemas.microsoft.com/office/powerpoint/2010/main" val="183170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F0D4725-18B9-4D0E-B45C-114492C6E3FF}" type="datetime1">
              <a:rPr lang="en-US"/>
              <a:pPr/>
              <a:t>2/8/15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037C336-A02F-4444-9BA2-737008520EF4}" type="slidenum">
              <a:rPr lang="en-US"/>
              <a:pPr/>
              <a:t>‹#›</a:t>
            </a:fld>
            <a:endParaRPr lang="en-US"/>
          </a:p>
        </p:txBody>
      </p:sp>
    </p:spTree>
    <p:extLst>
      <p:ext uri="{BB962C8B-B14F-4D97-AF65-F5344CB8AC3E}">
        <p14:creationId xmlns:p14="http://schemas.microsoft.com/office/powerpoint/2010/main" val="2906183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522A1C7-BD69-400A-8C6A-3FCC7AF6CF30}" type="datetime1">
              <a:rPr lang="en-US"/>
              <a:pPr/>
              <a:t>2/8/15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AB2E3FA-64C9-4F86-8F92-E0E02CA171F2}" type="slidenum">
              <a:rPr lang="en-US"/>
              <a:pPr/>
              <a:t>‹#›</a:t>
            </a:fld>
            <a:endParaRPr lang="en-US"/>
          </a:p>
        </p:txBody>
      </p:sp>
    </p:spTree>
    <p:extLst>
      <p:ext uri="{BB962C8B-B14F-4D97-AF65-F5344CB8AC3E}">
        <p14:creationId xmlns:p14="http://schemas.microsoft.com/office/powerpoint/2010/main" val="159519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932B3D5-F331-4821-930A-07D011D742F9}" type="datetime1">
              <a:rPr lang="en-US"/>
              <a:pPr/>
              <a:t>2/8/15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DB0D231-AB68-4EEA-AD18-9A74F1AD8C3F}" type="slidenum">
              <a:rPr lang="en-US"/>
              <a:pPr/>
              <a:t>‹#›</a:t>
            </a:fld>
            <a:endParaRPr lang="en-US"/>
          </a:p>
        </p:txBody>
      </p:sp>
    </p:spTree>
    <p:extLst>
      <p:ext uri="{BB962C8B-B14F-4D97-AF65-F5344CB8AC3E}">
        <p14:creationId xmlns:p14="http://schemas.microsoft.com/office/powerpoint/2010/main" val="1313597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31E0980-66B2-4641-9B0C-126697354BC0}" type="datetime1">
              <a:rPr lang="en-US"/>
              <a:pPr/>
              <a:t>2/8/15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F04813F-9ABC-4ED9-B64B-96BAE2BEEAAB}" type="slidenum">
              <a:rPr lang="en-US"/>
              <a:pPr/>
              <a:t>‹#›</a:t>
            </a:fld>
            <a:endParaRPr lang="en-US"/>
          </a:p>
        </p:txBody>
      </p:sp>
    </p:spTree>
    <p:extLst>
      <p:ext uri="{BB962C8B-B14F-4D97-AF65-F5344CB8AC3E}">
        <p14:creationId xmlns:p14="http://schemas.microsoft.com/office/powerpoint/2010/main" val="4205267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1F608D0-4303-48EE-9AA5-190B2EF39AAF}" type="datetime1">
              <a:rPr lang="en-US"/>
              <a:pPr/>
              <a:t>2/8/15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72B2301-7EC8-40AC-AC76-AF431E5A2548}" type="slidenum">
              <a:rPr lang="en-US"/>
              <a:pPr/>
              <a:t>‹#›</a:t>
            </a:fld>
            <a:endParaRPr lang="en-US"/>
          </a:p>
        </p:txBody>
      </p:sp>
    </p:spTree>
    <p:extLst>
      <p:ext uri="{BB962C8B-B14F-4D97-AF65-F5344CB8AC3E}">
        <p14:creationId xmlns:p14="http://schemas.microsoft.com/office/powerpoint/2010/main" val="120348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1B982C4-2094-4DDF-B245-89B866AC7596}" type="datetime1">
              <a:rPr lang="en-US"/>
              <a:pPr/>
              <a:t>2/8/15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A84C4DC-BBA0-40A4-ADE4-EFB53E686B20}" type="slidenum">
              <a:rPr lang="en-US"/>
              <a:pPr/>
              <a:t>‹#›</a:t>
            </a:fld>
            <a:endParaRPr lang="en-US"/>
          </a:p>
        </p:txBody>
      </p:sp>
    </p:spTree>
    <p:extLst>
      <p:ext uri="{BB962C8B-B14F-4D97-AF65-F5344CB8AC3E}">
        <p14:creationId xmlns:p14="http://schemas.microsoft.com/office/powerpoint/2010/main" val="2527036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764048F-D1D8-4A21-8D4F-4A851AF7D8D6}" type="datetime1">
              <a:rPr lang="en-US"/>
              <a:pPr/>
              <a:t>2/8/15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436E764-7DA9-42A0-AAF3-69333DF4A1B1}" type="slidenum">
              <a:rPr lang="en-US"/>
              <a:pPr/>
              <a:t>‹#›</a:t>
            </a:fld>
            <a:endParaRPr lang="en-US"/>
          </a:p>
        </p:txBody>
      </p:sp>
    </p:spTree>
    <p:extLst>
      <p:ext uri="{BB962C8B-B14F-4D97-AF65-F5344CB8AC3E}">
        <p14:creationId xmlns:p14="http://schemas.microsoft.com/office/powerpoint/2010/main" val="40131350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A9BA376C-E0BF-4822-BE79-2E6CD569756A}" type="datetime1">
              <a:rPr lang="en-US"/>
              <a:pPr/>
              <a:t>2/8/15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E6D0CE3-7105-44E7-A974-0212C7799ED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michael\Documents\CityStyle\Worth Publishers\Myers\Single Purchase RFs ©2002 to ©2010\02103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9713" y="1120775"/>
            <a:ext cx="3824287" cy="5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4"/>
          <p:cNvSpPr txBox="1">
            <a:spLocks/>
          </p:cNvSpPr>
          <p:nvPr/>
        </p:nvSpPr>
        <p:spPr bwMode="auto">
          <a:xfrm>
            <a:off x="0" y="1255713"/>
            <a:ext cx="5086350" cy="546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Aft>
                <a:spcPts val="600"/>
              </a:spcAft>
              <a:buFont typeface="Wingdings" panose="05000000000000000000" pitchFamily="2" charset="2"/>
              <a:buChar char="§"/>
            </a:pPr>
            <a:r>
              <a:rPr lang="en-US" sz="2200" b="1" dirty="0">
                <a:solidFill>
                  <a:srgbClr val="444EA2"/>
                </a:solidFill>
                <a:latin typeface="Calibri" panose="020F0502020204030204" pitchFamily="34" charset="0"/>
              </a:rPr>
              <a:t>Intelligence tests</a:t>
            </a:r>
            <a:r>
              <a:rPr lang="en-US" sz="2200" dirty="0">
                <a:latin typeface="Calibri" panose="020F0502020204030204" pitchFamily="34" charset="0"/>
              </a:rPr>
              <a:t> are a series of questions and other exercises which attempt to assess people’s mental abilities in a way that generates a numerical score, so that one person can be compared to another</a:t>
            </a:r>
            <a:r>
              <a:rPr lang="en-US" sz="2200" dirty="0" smtClean="0">
                <a:latin typeface="Calibri" panose="020F0502020204030204" pitchFamily="34" charset="0"/>
              </a:rPr>
              <a:t>.</a:t>
            </a:r>
          </a:p>
          <a:p>
            <a:pPr eaLnBrk="1" hangingPunct="1">
              <a:spcAft>
                <a:spcPts val="600"/>
              </a:spcAft>
              <a:buFont typeface="Wingdings" panose="05000000000000000000" pitchFamily="2" charset="2"/>
              <a:buChar char="§"/>
            </a:pPr>
            <a:r>
              <a:rPr lang="en-US" sz="2200" b="1" dirty="0" smtClean="0">
                <a:solidFill>
                  <a:srgbClr val="444EA2"/>
                </a:solidFill>
                <a:latin typeface="Calibri" panose="020F0502020204030204" pitchFamily="34" charset="0"/>
              </a:rPr>
              <a:t>Intelligence </a:t>
            </a:r>
            <a:r>
              <a:rPr lang="en-US" sz="2200" dirty="0" smtClean="0">
                <a:latin typeface="+mn-lt"/>
              </a:rPr>
              <a:t>is the ability to learn from experience, solve problems, and use our knowledge to adapt to new situations. </a:t>
            </a:r>
          </a:p>
          <a:p>
            <a:pPr eaLnBrk="1" hangingPunct="1">
              <a:spcAft>
                <a:spcPts val="600"/>
              </a:spcAft>
              <a:buFont typeface="Wingdings" panose="05000000000000000000" pitchFamily="2" charset="2"/>
              <a:buChar char="§"/>
            </a:pPr>
            <a:r>
              <a:rPr lang="en-US" sz="2200" b="1" dirty="0" smtClean="0">
                <a:solidFill>
                  <a:srgbClr val="444EA2"/>
                </a:solidFill>
                <a:latin typeface="Calibri" panose="020F0502020204030204" pitchFamily="34" charset="0"/>
              </a:rPr>
              <a:t>Intelligence</a:t>
            </a:r>
            <a:r>
              <a:rPr lang="en-US" sz="2200" dirty="0" smtClean="0">
                <a:latin typeface="Calibri" panose="020F0502020204030204" pitchFamily="34" charset="0"/>
              </a:rPr>
              <a:t> </a:t>
            </a:r>
            <a:r>
              <a:rPr lang="en-US" sz="2200" dirty="0">
                <a:latin typeface="Calibri" panose="020F0502020204030204" pitchFamily="34" charset="0"/>
              </a:rPr>
              <a:t>can </a:t>
            </a:r>
            <a:r>
              <a:rPr lang="en-US" sz="2200" dirty="0" smtClean="0">
                <a:latin typeface="Calibri" panose="020F0502020204030204" pitchFamily="34" charset="0"/>
              </a:rPr>
              <a:t>also be </a:t>
            </a:r>
            <a:r>
              <a:rPr lang="en-US" sz="2200" dirty="0">
                <a:latin typeface="Calibri" panose="020F0502020204030204" pitchFamily="34" charset="0"/>
              </a:rPr>
              <a:t>defined as “</a:t>
            </a:r>
            <a:r>
              <a:rPr lang="en-US" sz="2200" b="1" dirty="0">
                <a:latin typeface="Calibri" panose="020F0502020204030204" pitchFamily="34" charset="0"/>
              </a:rPr>
              <a:t>whatever intelligence tests measure</a:t>
            </a:r>
            <a:r>
              <a:rPr lang="en-US" sz="2200" dirty="0" smtClean="0">
                <a:latin typeface="Calibri" panose="020F0502020204030204" pitchFamily="34" charset="0"/>
              </a:rPr>
              <a:t>.” This tends to be “school smarts.”  </a:t>
            </a:r>
            <a:endParaRPr lang="en-US" sz="2200" dirty="0">
              <a:latin typeface="Calibri" panose="020F0502020204030204" pitchFamily="34" charset="0"/>
            </a:endParaRPr>
          </a:p>
          <a:p>
            <a:pPr lvl="1" eaLnBrk="1" hangingPunct="1">
              <a:spcBef>
                <a:spcPct val="20000"/>
              </a:spcBef>
              <a:spcAft>
                <a:spcPts val="600"/>
              </a:spcAft>
              <a:buFont typeface="Wingdings" panose="05000000000000000000" pitchFamily="2" charset="2"/>
              <a:buChar char="§"/>
            </a:pPr>
            <a:r>
              <a:rPr lang="en-US" sz="2200" dirty="0">
                <a:latin typeface="Calibri" panose="020F0502020204030204" pitchFamily="34" charset="0"/>
              </a:rPr>
              <a:t>Your college entrance test measures how good you are at scoring well on that test. </a:t>
            </a:r>
          </a:p>
        </p:txBody>
      </p:sp>
      <p:sp>
        <p:nvSpPr>
          <p:cNvPr id="16388" name="Title 1"/>
          <p:cNvSpPr>
            <a:spLocks noGrp="1"/>
          </p:cNvSpPr>
          <p:nvPr>
            <p:ph type="title"/>
          </p:nvPr>
        </p:nvSpPr>
        <p:spPr>
          <a:xfrm>
            <a:off x="0" y="0"/>
            <a:ext cx="9144000" cy="1120775"/>
          </a:xfrm>
          <a:solidFill>
            <a:srgbClr val="F36F21"/>
          </a:solidFill>
        </p:spPr>
        <p:txBody>
          <a:bodyPr lIns="274320"/>
          <a:lstStyle/>
          <a:p>
            <a:pPr eaLnBrk="1" hangingPunct="1">
              <a:lnSpc>
                <a:spcPts val="4200"/>
              </a:lnSpc>
            </a:pPr>
            <a:r>
              <a:rPr lang="en-US" sz="4800" b="1" dirty="0" smtClean="0">
                <a:solidFill>
                  <a:srgbClr val="F8F6E3"/>
                </a:solidFill>
              </a:rPr>
              <a:t>“Definition” of Intelligence </a:t>
            </a:r>
            <a:endParaRPr lang="en-US" sz="4800" b="1" i="1" dirty="0" smtClean="0">
              <a:solidFill>
                <a:srgbClr val="F8F6E3"/>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fade">
                                      <p:cBhvr>
                                        <p:cTn id="20"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C2E0B078-C722-42A6-A2B5-2B55B6BA7A06}" type="slidenum">
              <a:rPr lang="en-US" sz="1400">
                <a:latin typeface="Times New Roman" panose="02020603050405020304" pitchFamily="18" charset="0"/>
              </a:rPr>
              <a:pPr eaLnBrk="1" hangingPunct="1"/>
              <a:t>10</a:t>
            </a:fld>
            <a:endParaRPr lang="en-US" sz="1400">
              <a:latin typeface="Times New Roman" panose="02020603050405020304" pitchFamily="18" charset="0"/>
            </a:endParaRPr>
          </a:p>
        </p:txBody>
      </p:sp>
      <p:sp>
        <p:nvSpPr>
          <p:cNvPr id="22531" name="Rectangle 2"/>
          <p:cNvSpPr>
            <a:spLocks noGrp="1" noChangeArrowheads="1"/>
          </p:cNvSpPr>
          <p:nvPr>
            <p:ph type="title"/>
          </p:nvPr>
        </p:nvSpPr>
        <p:spPr>
          <a:xfrm>
            <a:off x="671513" y="285750"/>
            <a:ext cx="7772400" cy="1143000"/>
          </a:xfrm>
        </p:spPr>
        <p:txBody>
          <a:bodyPr/>
          <a:lstStyle/>
          <a:p>
            <a:pPr eaLnBrk="1" hangingPunct="1"/>
            <a:r>
              <a:rPr lang="en-US" sz="3600" smtClean="0">
                <a:latin typeface="Palatino Linotype" panose="02040502050505030304" pitchFamily="18" charset="0"/>
              </a:rPr>
              <a:t>Emotional Intelligence: Criticism</a:t>
            </a:r>
          </a:p>
        </p:txBody>
      </p:sp>
      <p:sp>
        <p:nvSpPr>
          <p:cNvPr id="22532" name="Rectangle 3"/>
          <p:cNvSpPr>
            <a:spLocks noChangeArrowheads="1"/>
          </p:cNvSpPr>
          <p:nvPr/>
        </p:nvSpPr>
        <p:spPr bwMode="auto">
          <a:xfrm>
            <a:off x="671513" y="1600200"/>
            <a:ext cx="778668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spcBef>
                <a:spcPct val="20000"/>
              </a:spcBef>
              <a:buFont typeface="Wingdings" panose="05000000000000000000" pitchFamily="2" charset="2"/>
              <a:buNone/>
            </a:pPr>
            <a:r>
              <a:rPr lang="en-US" dirty="0"/>
              <a:t>Gardner and others criticize the idea of emotional intelligence as garbage and question whether we stretch this idea of intelligence too far when we apply it to our emotions</a:t>
            </a:r>
            <a:r>
              <a:rPr lang="en-US" dirty="0" smtClean="0"/>
              <a:t>.</a:t>
            </a:r>
          </a:p>
          <a:p>
            <a:pPr eaLnBrk="1" hangingPunct="1">
              <a:spcBef>
                <a:spcPct val="20000"/>
              </a:spcBef>
              <a:buFont typeface="Wingdings" panose="05000000000000000000" pitchFamily="2" charset="2"/>
              <a:buNone/>
            </a:pPr>
            <a:endParaRPr lang="en-US" dirty="0"/>
          </a:p>
          <a:p>
            <a:pPr eaLnBrk="1" hangingPunct="1">
              <a:spcBef>
                <a:spcPct val="20000"/>
              </a:spcBef>
              <a:buFont typeface="Wingdings" panose="05000000000000000000" pitchFamily="2" charset="2"/>
              <a:buNone/>
            </a:pPr>
            <a:r>
              <a:rPr lang="en-US" dirty="0" smtClean="0"/>
              <a:t>Does it make any more sense, for example, to discuss “intelligent emotions?”</a:t>
            </a:r>
            <a:endParaRPr lang="en-US" dirty="0"/>
          </a:p>
        </p:txBody>
      </p:sp>
    </p:spTree>
    <p:extLst>
      <p:ext uri="{BB962C8B-B14F-4D97-AF65-F5344CB8AC3E}">
        <p14:creationId xmlns:p14="http://schemas.microsoft.com/office/powerpoint/2010/main" val="9336512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Healthcare, Science &amp; Discovery stockbyte\16395HS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300" y="939800"/>
            <a:ext cx="44577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p:cNvSpPr>
            <a:spLocks noGrp="1"/>
          </p:cNvSpPr>
          <p:nvPr>
            <p:ph type="title"/>
          </p:nvPr>
        </p:nvSpPr>
        <p:spPr>
          <a:xfrm>
            <a:off x="0" y="0"/>
            <a:ext cx="9144000" cy="1096963"/>
          </a:xfrm>
          <a:solidFill>
            <a:srgbClr val="F36F21"/>
          </a:solidFill>
        </p:spPr>
        <p:txBody>
          <a:bodyPr lIns="274320"/>
          <a:lstStyle/>
          <a:p>
            <a:pPr algn="l" eaLnBrk="1" hangingPunct="1">
              <a:lnSpc>
                <a:spcPts val="4200"/>
              </a:lnSpc>
            </a:pPr>
            <a:r>
              <a:rPr lang="en-US" b="1" smtClean="0">
                <a:solidFill>
                  <a:srgbClr val="F8F6E3"/>
                </a:solidFill>
              </a:rPr>
              <a:t>Intelligence and Brain Anatomy</a:t>
            </a:r>
          </a:p>
        </p:txBody>
      </p:sp>
      <p:sp>
        <p:nvSpPr>
          <p:cNvPr id="3" name="Content Placeholder 2"/>
          <p:cNvSpPr>
            <a:spLocks noGrp="1"/>
          </p:cNvSpPr>
          <p:nvPr>
            <p:ph idx="1"/>
          </p:nvPr>
        </p:nvSpPr>
        <p:spPr>
          <a:xfrm>
            <a:off x="0" y="1290638"/>
            <a:ext cx="4686300" cy="1509712"/>
          </a:xfrm>
        </p:spPr>
        <p:txBody>
          <a:bodyPr/>
          <a:lstStyle/>
          <a:p>
            <a:pPr marL="0" indent="0" eaLnBrk="1" hangingPunct="1">
              <a:lnSpc>
                <a:spcPts val="2800"/>
              </a:lnSpc>
              <a:buFont typeface="Arial" panose="020B0604020202020204" pitchFamily="34" charset="0"/>
              <a:buNone/>
            </a:pPr>
            <a:r>
              <a:rPr lang="en-US" sz="2800" b="1" smtClean="0"/>
              <a:t>“Genius” seems to correlate with: </a:t>
            </a:r>
          </a:p>
          <a:p>
            <a:pPr marL="0" indent="0" eaLnBrk="1" hangingPunct="1">
              <a:lnSpc>
                <a:spcPts val="2800"/>
              </a:lnSpc>
              <a:buFont typeface="Wingdings" panose="05000000000000000000" pitchFamily="2" charset="2"/>
              <a:buChar char="§"/>
            </a:pPr>
            <a:r>
              <a:rPr lang="en-US" sz="2800" smtClean="0"/>
              <a:t>overall brain size.</a:t>
            </a:r>
          </a:p>
          <a:p>
            <a:pPr marL="0" indent="0" eaLnBrk="1" hangingPunct="1">
              <a:lnSpc>
                <a:spcPts val="2800"/>
              </a:lnSpc>
              <a:buFont typeface="Wingdings" panose="05000000000000000000" pitchFamily="2" charset="2"/>
              <a:buChar char="§"/>
            </a:pPr>
            <a:r>
              <a:rPr lang="en-US" sz="2800" smtClean="0"/>
              <a:t>the size of some brain regions such as the parietal lobe.</a:t>
            </a:r>
          </a:p>
          <a:p>
            <a:pPr marL="0" indent="0" eaLnBrk="1" hangingPunct="1">
              <a:lnSpc>
                <a:spcPts val="2800"/>
              </a:lnSpc>
              <a:buFont typeface="Wingdings" panose="05000000000000000000" pitchFamily="2" charset="2"/>
              <a:buChar char="§"/>
            </a:pPr>
            <a:r>
              <a:rPr lang="en-US" sz="2800" smtClean="0"/>
              <a:t>high brain activity in the frontal and parietal lobes.</a:t>
            </a:r>
          </a:p>
          <a:p>
            <a:pPr marL="0" indent="0" eaLnBrk="1" hangingPunct="1">
              <a:lnSpc>
                <a:spcPts val="2800"/>
              </a:lnSpc>
              <a:buFont typeface="Wingdings" panose="05000000000000000000" pitchFamily="2" charset="2"/>
              <a:buChar char="§"/>
            </a:pPr>
            <a:r>
              <a:rPr lang="en-US" sz="2800" smtClean="0"/>
              <a:t>extra gray matter (brain cell bodies, seen as more brain surface area/convolutions).</a:t>
            </a:r>
          </a:p>
          <a:p>
            <a:pPr marL="0" indent="0" eaLnBrk="1" hangingPunct="1">
              <a:lnSpc>
                <a:spcPts val="2800"/>
              </a:lnSpc>
              <a:buFont typeface="Wingdings" panose="05000000000000000000" pitchFamily="2" charset="2"/>
              <a:buChar char="§"/>
            </a:pPr>
            <a:r>
              <a:rPr lang="en-US" sz="2800" smtClean="0"/>
              <a:t>extra white matter (axons) leading to high connectivity among different regions.</a:t>
            </a:r>
          </a:p>
        </p:txBody>
      </p:sp>
      <p:sp>
        <p:nvSpPr>
          <p:cNvPr id="5" name="Rounded Rectangle 4"/>
          <p:cNvSpPr>
            <a:spLocks noChangeArrowheads="1"/>
          </p:cNvSpPr>
          <p:nvPr/>
        </p:nvSpPr>
        <p:spPr bwMode="auto">
          <a:xfrm>
            <a:off x="4822825" y="3352800"/>
            <a:ext cx="3533775" cy="1463675"/>
          </a:xfrm>
          <a:prstGeom prst="roundRect">
            <a:avLst>
              <a:gd name="adj" fmla="val 16667"/>
            </a:avLst>
          </a:prstGeom>
          <a:solidFill>
            <a:srgbClr val="F8F6E3"/>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ts val="2400"/>
              </a:lnSpc>
              <a:buFont typeface="Arial" panose="020B0604020202020204" pitchFamily="34" charset="0"/>
              <a:buChar char="•"/>
            </a:pPr>
            <a:r>
              <a:rPr lang="en-US">
                <a:latin typeface="Calibri" panose="020F0502020204030204" pitchFamily="34" charset="0"/>
              </a:rPr>
              <a:t>activity of the front part of the frontal lobes to organize and coordinate information</a:t>
            </a:r>
          </a:p>
        </p:txBody>
      </p:sp>
      <p:sp>
        <p:nvSpPr>
          <p:cNvPr id="7" name="Rounded Rectangle 6"/>
          <p:cNvSpPr>
            <a:spLocks noChangeArrowheads="1"/>
          </p:cNvSpPr>
          <p:nvPr/>
        </p:nvSpPr>
        <p:spPr bwMode="auto">
          <a:xfrm>
            <a:off x="5638800" y="4937125"/>
            <a:ext cx="3352800" cy="1804988"/>
          </a:xfrm>
          <a:prstGeom prst="roundRect">
            <a:avLst>
              <a:gd name="adj" fmla="val 16667"/>
            </a:avLst>
          </a:prstGeom>
          <a:solidFill>
            <a:srgbClr val="F8F6E3"/>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ts val="2400"/>
              </a:lnSpc>
              <a:buFont typeface="Arial" panose="020B0604020202020204" pitchFamily="34" charset="0"/>
              <a:buChar char="•"/>
            </a:pPr>
            <a:r>
              <a:rPr lang="en-US">
                <a:solidFill>
                  <a:srgbClr val="000000"/>
                </a:solidFill>
                <a:latin typeface="Calibri" panose="020F0502020204030204" pitchFamily="34" charset="0"/>
              </a:rPr>
              <a:t>“being in shape”; using less energy to solve problems than the brains of “normal” people.</a:t>
            </a:r>
          </a:p>
        </p:txBody>
      </p:sp>
      <p:sp>
        <p:nvSpPr>
          <p:cNvPr id="8" name="Rectangle 7"/>
          <p:cNvSpPr>
            <a:spLocks noChangeArrowheads="1"/>
          </p:cNvSpPr>
          <p:nvPr/>
        </p:nvSpPr>
        <p:spPr bwMode="auto">
          <a:xfrm>
            <a:off x="4860925" y="1319213"/>
            <a:ext cx="3919538" cy="1733550"/>
          </a:xfrm>
          <a:prstGeom prst="rect">
            <a:avLst/>
          </a:prstGeom>
          <a:solidFill>
            <a:srgbClr val="444EA2">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ts val="4000"/>
              </a:lnSpc>
            </a:pPr>
            <a:r>
              <a:rPr lang="en-US" sz="4000" b="1">
                <a:solidFill>
                  <a:srgbClr val="F8F6E3"/>
                </a:solidFill>
                <a:latin typeface="Calibri" panose="020F0502020204030204" pitchFamily="34" charset="0"/>
              </a:rPr>
              <a:t>Intelligence and Brain Functioning</a:t>
            </a:r>
          </a:p>
          <a:p>
            <a:pPr eaLnBrk="1" hangingPunct="1">
              <a:lnSpc>
                <a:spcPts val="2400"/>
              </a:lnSpc>
            </a:pPr>
            <a:r>
              <a:rPr lang="en-US" b="1">
                <a:solidFill>
                  <a:srgbClr val="F8F6E3"/>
                </a:solidFill>
                <a:latin typeface="Calibri" panose="020F0502020204030204" pitchFamily="34" charset="0"/>
              </a:rPr>
              <a:t>Intelligence in action seems to involve: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1D8B2A66-F9A4-493B-8966-A280D1459706}" type="slidenum">
              <a:rPr lang="en-US" sz="1400">
                <a:latin typeface="Times New Roman" panose="02020603050405020304" pitchFamily="18" charset="0"/>
              </a:rPr>
              <a:pPr eaLnBrk="1" hangingPunct="1"/>
              <a:t>12</a:t>
            </a:fld>
            <a:endParaRPr lang="en-US" sz="1400">
              <a:latin typeface="Times New Roman" panose="02020603050405020304" pitchFamily="18" charset="0"/>
            </a:endParaRPr>
          </a:p>
        </p:txBody>
      </p:sp>
      <p:sp>
        <p:nvSpPr>
          <p:cNvPr id="23555" name="Rectangle 2"/>
          <p:cNvSpPr>
            <a:spLocks noGrp="1" noChangeArrowheads="1"/>
          </p:cNvSpPr>
          <p:nvPr>
            <p:ph type="title"/>
          </p:nvPr>
        </p:nvSpPr>
        <p:spPr>
          <a:xfrm>
            <a:off x="671513" y="285750"/>
            <a:ext cx="7772400" cy="1143000"/>
          </a:xfrm>
        </p:spPr>
        <p:txBody>
          <a:bodyPr/>
          <a:lstStyle/>
          <a:p>
            <a:pPr eaLnBrk="1" hangingPunct="1"/>
            <a:r>
              <a:rPr lang="en-US" sz="3600" smtClean="0">
                <a:latin typeface="Palatino Linotype" panose="02040502050505030304" pitchFamily="18" charset="0"/>
              </a:rPr>
              <a:t>Is Intelligence Neurologically Measurable?</a:t>
            </a:r>
          </a:p>
        </p:txBody>
      </p:sp>
      <p:sp>
        <p:nvSpPr>
          <p:cNvPr id="23556" name="Rectangle 3"/>
          <p:cNvSpPr>
            <a:spLocks noChangeArrowheads="1"/>
          </p:cNvSpPr>
          <p:nvPr/>
        </p:nvSpPr>
        <p:spPr bwMode="auto">
          <a:xfrm>
            <a:off x="381000" y="1600200"/>
            <a:ext cx="8382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spcBef>
                <a:spcPct val="20000"/>
              </a:spcBef>
              <a:buFont typeface="Wingdings" panose="05000000000000000000" pitchFamily="2" charset="2"/>
              <a:buNone/>
            </a:pPr>
            <a:r>
              <a:rPr lang="en-US"/>
              <a:t>Recent Studies indicate some correlation (about +.40) between brain size and intelligence. As brain size decreases with age, scores on verbal intelligence tests also decrease.</a:t>
            </a:r>
          </a:p>
        </p:txBody>
      </p:sp>
      <p:pic>
        <p:nvPicPr>
          <p:cNvPr id="23557" name="Picture 5" descr="MyersPsy8e_fi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0063" y="3429000"/>
            <a:ext cx="3027362"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6"/>
          <p:cNvSpPr txBox="1">
            <a:spLocks noChangeArrowheads="1"/>
          </p:cNvSpPr>
          <p:nvPr/>
        </p:nvSpPr>
        <p:spPr bwMode="auto">
          <a:xfrm>
            <a:off x="1141413" y="6346825"/>
            <a:ext cx="6834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r>
              <a:rPr lang="en-US" sz="2000"/>
              <a:t>Gray matter concentration in people with high intelligence.</a:t>
            </a:r>
          </a:p>
        </p:txBody>
      </p:sp>
    </p:spTree>
    <p:extLst>
      <p:ext uri="{BB962C8B-B14F-4D97-AF65-F5344CB8AC3E}">
        <p14:creationId xmlns:p14="http://schemas.microsoft.com/office/powerpoint/2010/main" val="3754394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b="1" smtClean="0">
                <a:solidFill>
                  <a:srgbClr val="F8F6E3"/>
                </a:solidFill>
              </a:rPr>
              <a:t>Assessing Intelligence</a:t>
            </a:r>
          </a:p>
        </p:txBody>
      </p:sp>
      <p:sp>
        <p:nvSpPr>
          <p:cNvPr id="34819" name="Content Placeholder 2"/>
          <p:cNvSpPr>
            <a:spLocks noGrp="1"/>
          </p:cNvSpPr>
          <p:nvPr>
            <p:ph idx="1"/>
          </p:nvPr>
        </p:nvSpPr>
        <p:spPr>
          <a:xfrm>
            <a:off x="0" y="1131888"/>
            <a:ext cx="3074988" cy="5726112"/>
          </a:xfrm>
          <a:solidFill>
            <a:srgbClr val="A93971"/>
          </a:solidFill>
        </p:spPr>
        <p:txBody>
          <a:bodyPr/>
          <a:lstStyle/>
          <a:p>
            <a:pPr marL="0" indent="0" eaLnBrk="1" hangingPunct="1">
              <a:lnSpc>
                <a:spcPts val="2400"/>
              </a:lnSpc>
              <a:spcAft>
                <a:spcPts val="600"/>
              </a:spcAft>
              <a:buFont typeface="Arial" panose="020B0604020202020204" pitchFamily="34" charset="0"/>
              <a:buNone/>
            </a:pPr>
            <a:r>
              <a:rPr lang="en-US" sz="2800" smtClean="0">
                <a:solidFill>
                  <a:srgbClr val="F8F6E3"/>
                </a:solidFill>
              </a:rPr>
              <a:t>Assessment refers to the activity and the instruments used to measure intelligence.</a:t>
            </a:r>
          </a:p>
          <a:p>
            <a:pPr marL="0" indent="0" eaLnBrk="1" hangingPunct="1">
              <a:lnSpc>
                <a:spcPts val="2400"/>
              </a:lnSpc>
              <a:spcAft>
                <a:spcPts val="600"/>
              </a:spcAft>
              <a:buFont typeface="Arial" panose="020B0604020202020204" pitchFamily="34" charset="0"/>
              <a:buNone/>
            </a:pPr>
            <a:r>
              <a:rPr lang="en-US" sz="2800" smtClean="0">
                <a:solidFill>
                  <a:srgbClr val="F8F6E3"/>
                </a:solidFill>
              </a:rPr>
              <a:t>The challenge is to make these instruments </a:t>
            </a:r>
            <a:r>
              <a:rPr lang="en-US" sz="2800" b="1" smtClean="0">
                <a:solidFill>
                  <a:srgbClr val="FAC090"/>
                </a:solidFill>
              </a:rPr>
              <a:t>valid</a:t>
            </a:r>
            <a:r>
              <a:rPr lang="en-US" sz="2800" smtClean="0"/>
              <a:t> </a:t>
            </a:r>
            <a:r>
              <a:rPr lang="en-US" sz="2800" smtClean="0">
                <a:solidFill>
                  <a:srgbClr val="F8F6E3"/>
                </a:solidFill>
              </a:rPr>
              <a:t>(measure what they are supposed to measure) and</a:t>
            </a:r>
            <a:r>
              <a:rPr lang="en-US" sz="2800" smtClean="0"/>
              <a:t> </a:t>
            </a:r>
            <a:r>
              <a:rPr lang="en-US" sz="2800" b="1" smtClean="0">
                <a:solidFill>
                  <a:srgbClr val="FAC090"/>
                </a:solidFill>
              </a:rPr>
              <a:t>reliable</a:t>
            </a:r>
            <a:r>
              <a:rPr lang="en-US" sz="2800" smtClean="0"/>
              <a:t> </a:t>
            </a:r>
            <a:r>
              <a:rPr lang="en-US" sz="2800" smtClean="0">
                <a:solidFill>
                  <a:srgbClr val="F8F6E3"/>
                </a:solidFill>
              </a:rPr>
              <a:t>(yielding the same score if administered again, even if administered by someone else).</a:t>
            </a:r>
          </a:p>
          <a:p>
            <a:pPr marL="0" indent="0" eaLnBrk="1" hangingPunct="1">
              <a:lnSpc>
                <a:spcPts val="2400"/>
              </a:lnSpc>
              <a:spcAft>
                <a:spcPts val="600"/>
              </a:spcAft>
              <a:buFont typeface="Arial" panose="020B0604020202020204" pitchFamily="34" charset="0"/>
              <a:buNone/>
            </a:pPr>
            <a:endParaRPr lang="en-US" sz="2800" smtClean="0"/>
          </a:p>
          <a:p>
            <a:pPr marL="0" indent="0" eaLnBrk="1" hangingPunct="1">
              <a:lnSpc>
                <a:spcPts val="2400"/>
              </a:lnSpc>
              <a:spcAft>
                <a:spcPts val="600"/>
              </a:spcAft>
              <a:buFont typeface="Arial" panose="020B0604020202020204" pitchFamily="34" charset="0"/>
              <a:buNone/>
            </a:pPr>
            <a:endParaRPr lang="en-US" sz="2800" smtClean="0"/>
          </a:p>
        </p:txBody>
      </p:sp>
      <p:sp>
        <p:nvSpPr>
          <p:cNvPr id="4" name="Rectangle 3"/>
          <p:cNvSpPr>
            <a:spLocks noChangeArrowheads="1"/>
          </p:cNvSpPr>
          <p:nvPr/>
        </p:nvSpPr>
        <p:spPr bwMode="auto">
          <a:xfrm>
            <a:off x="3440113" y="1990725"/>
            <a:ext cx="5292725"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ts val="2600"/>
              </a:lnSpc>
              <a:spcBef>
                <a:spcPct val="20000"/>
              </a:spcBef>
              <a:spcAft>
                <a:spcPts val="600"/>
              </a:spcAft>
              <a:buFont typeface="Wingdings" panose="05000000000000000000" pitchFamily="2" charset="2"/>
              <a:buChar char="§"/>
            </a:pPr>
            <a:r>
              <a:rPr lang="en-US" sz="2600" dirty="0">
                <a:latin typeface="Calibri" panose="020F0502020204030204" pitchFamily="34" charset="0"/>
              </a:rPr>
              <a:t>to study how (and why) people differ in ability</a:t>
            </a:r>
          </a:p>
          <a:p>
            <a:pPr eaLnBrk="1" hangingPunct="1">
              <a:lnSpc>
                <a:spcPts val="2600"/>
              </a:lnSpc>
              <a:spcBef>
                <a:spcPct val="20000"/>
              </a:spcBef>
              <a:spcAft>
                <a:spcPts val="600"/>
              </a:spcAft>
              <a:buFont typeface="Wingdings" panose="05000000000000000000" pitchFamily="2" charset="2"/>
              <a:buChar char="§"/>
            </a:pPr>
            <a:r>
              <a:rPr lang="en-US" sz="2600" dirty="0">
                <a:latin typeface="Calibri" panose="020F0502020204030204" pitchFamily="34" charset="0"/>
              </a:rPr>
              <a:t>to match strengths and weaknesses to jobs and school programs</a:t>
            </a:r>
          </a:p>
          <a:p>
            <a:pPr eaLnBrk="1" hangingPunct="1">
              <a:lnSpc>
                <a:spcPts val="2600"/>
              </a:lnSpc>
              <a:spcBef>
                <a:spcPct val="20000"/>
              </a:spcBef>
              <a:spcAft>
                <a:spcPts val="600"/>
              </a:spcAft>
              <a:buFont typeface="Wingdings" panose="05000000000000000000" pitchFamily="2" charset="2"/>
              <a:buChar char="§"/>
            </a:pPr>
            <a:r>
              <a:rPr lang="en-US" sz="2600" dirty="0">
                <a:latin typeface="Calibri" panose="020F0502020204030204" pitchFamily="34" charset="0"/>
              </a:rPr>
              <a:t>to help the “survival of the fittest” process; trying to select the people who have the greatest abilities. This was the position of eugenicist Francis Galton (1822-1911</a:t>
            </a:r>
            <a:r>
              <a:rPr lang="en-US" sz="2600" dirty="0" smtClean="0">
                <a:latin typeface="Calibri" panose="020F0502020204030204" pitchFamily="34" charset="0"/>
              </a:rPr>
              <a:t>).</a:t>
            </a:r>
          </a:p>
          <a:p>
            <a:pPr eaLnBrk="1" hangingPunct="1">
              <a:lnSpc>
                <a:spcPts val="2600"/>
              </a:lnSpc>
              <a:spcBef>
                <a:spcPct val="20000"/>
              </a:spcBef>
              <a:spcAft>
                <a:spcPts val="600"/>
              </a:spcAft>
              <a:buFont typeface="Wingdings" panose="05000000000000000000" pitchFamily="2" charset="2"/>
              <a:buChar char="§"/>
            </a:pPr>
            <a:r>
              <a:rPr lang="en-US" sz="2600" dirty="0" smtClean="0">
                <a:latin typeface="Calibri" panose="020F0502020204030204" pitchFamily="34" charset="0"/>
              </a:rPr>
              <a:t>Guess who was a big fan of Galton’s hypotheses? </a:t>
            </a:r>
            <a:endParaRPr lang="en-US" sz="2600" dirty="0">
              <a:latin typeface="Calibri" panose="020F0502020204030204" pitchFamily="34" charset="0"/>
            </a:endParaRPr>
          </a:p>
        </p:txBody>
      </p:sp>
      <p:sp>
        <p:nvSpPr>
          <p:cNvPr id="5" name="Rectangle 4"/>
          <p:cNvSpPr/>
          <p:nvPr/>
        </p:nvSpPr>
        <p:spPr>
          <a:xfrm>
            <a:off x="3200400" y="1220788"/>
            <a:ext cx="5943600" cy="769937"/>
          </a:xfrm>
          <a:prstGeom prst="rect">
            <a:avLst/>
          </a:prstGeom>
        </p:spPr>
        <p:txBody>
          <a:bodyPr anchor="ctr"/>
          <a:lstStyle/>
          <a:p>
            <a:pPr fontAlgn="auto">
              <a:spcAft>
                <a:spcPts val="0"/>
              </a:spcAft>
              <a:defRPr/>
            </a:pPr>
            <a:r>
              <a:rPr lang="en-US" sz="3200" b="1" dirty="0">
                <a:solidFill>
                  <a:srgbClr val="444EA2"/>
                </a:solidFill>
                <a:latin typeface="+mj-lt"/>
                <a:ea typeface="+mj-ea"/>
                <a:cs typeface="+mj-cs"/>
              </a:rPr>
              <a:t>Why Try to Measure Intelligence?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1477963"/>
          </a:xfrm>
          <a:solidFill>
            <a:srgbClr val="3AA082"/>
          </a:solidFill>
        </p:spPr>
        <p:txBody>
          <a:bodyPr lIns="274320"/>
          <a:lstStyle/>
          <a:p>
            <a:pPr algn="l" eaLnBrk="1" hangingPunct="1">
              <a:lnSpc>
                <a:spcPts val="4200"/>
              </a:lnSpc>
            </a:pPr>
            <a:r>
              <a:rPr lang="en-US" b="1" smtClean="0">
                <a:solidFill>
                  <a:srgbClr val="F8F6E3"/>
                </a:solidFill>
              </a:rPr>
              <a:t>Predicting School Achievement: </a:t>
            </a:r>
            <a:br>
              <a:rPr lang="en-US" b="1" smtClean="0">
                <a:solidFill>
                  <a:srgbClr val="F8F6E3"/>
                </a:solidFill>
              </a:rPr>
            </a:br>
            <a:r>
              <a:rPr lang="en-US" b="1" smtClean="0">
                <a:solidFill>
                  <a:srgbClr val="F8F6E3"/>
                </a:solidFill>
              </a:rPr>
              <a:t>Alfred Binet</a:t>
            </a:r>
          </a:p>
        </p:txBody>
      </p:sp>
      <p:sp>
        <p:nvSpPr>
          <p:cNvPr id="3" name="Content Placeholder 2"/>
          <p:cNvSpPr>
            <a:spLocks noGrp="1"/>
          </p:cNvSpPr>
          <p:nvPr>
            <p:ph idx="1"/>
          </p:nvPr>
        </p:nvSpPr>
        <p:spPr>
          <a:xfrm>
            <a:off x="400049" y="1793875"/>
            <a:ext cx="5021213" cy="4068763"/>
          </a:xfrm>
        </p:spPr>
        <p:txBody>
          <a:bodyPr/>
          <a:lstStyle/>
          <a:p>
            <a:pPr eaLnBrk="1" hangingPunct="1">
              <a:lnSpc>
                <a:spcPts val="2600"/>
              </a:lnSpc>
              <a:spcAft>
                <a:spcPts val="600"/>
              </a:spcAft>
              <a:buFont typeface="Wingdings" panose="05000000000000000000" pitchFamily="2" charset="2"/>
              <a:buChar char="§"/>
            </a:pPr>
            <a:r>
              <a:rPr lang="en-US" sz="2600" dirty="0" smtClean="0"/>
              <a:t>Problem: in the late 1800s, a new law in France required universal education even for those without the ability to succeed with the current instruction.</a:t>
            </a:r>
          </a:p>
          <a:p>
            <a:pPr eaLnBrk="1" hangingPunct="1">
              <a:lnSpc>
                <a:spcPts val="2600"/>
              </a:lnSpc>
              <a:spcAft>
                <a:spcPts val="600"/>
              </a:spcAft>
              <a:buFont typeface="Wingdings" panose="05000000000000000000" pitchFamily="2" charset="2"/>
              <a:buChar char="§"/>
            </a:pPr>
            <a:r>
              <a:rPr lang="en-US" sz="2600" dirty="0" smtClean="0"/>
              <a:t>Solution: Alfred </a:t>
            </a:r>
            <a:r>
              <a:rPr lang="en-US" sz="2600" dirty="0" err="1" smtClean="0"/>
              <a:t>Binet</a:t>
            </a:r>
            <a:r>
              <a:rPr lang="en-US" sz="2600" dirty="0" smtClean="0"/>
              <a:t> devised tests for children to determine which ones needed help.</a:t>
            </a:r>
          </a:p>
          <a:p>
            <a:pPr eaLnBrk="1" hangingPunct="1">
              <a:lnSpc>
                <a:spcPts val="2600"/>
              </a:lnSpc>
              <a:spcAft>
                <a:spcPts val="600"/>
              </a:spcAft>
              <a:buFont typeface="Wingdings" panose="05000000000000000000" pitchFamily="2" charset="2"/>
              <a:buChar char="§"/>
            </a:pPr>
            <a:r>
              <a:rPr lang="en-US" sz="2600" dirty="0" err="1" smtClean="0"/>
              <a:t>Binet</a:t>
            </a:r>
            <a:r>
              <a:rPr lang="en-US" sz="2600" dirty="0" smtClean="0"/>
              <a:t> hoped to predict a child’s level of success in regular education. </a:t>
            </a:r>
          </a:p>
        </p:txBody>
      </p:sp>
      <p:pic>
        <p:nvPicPr>
          <p:cNvPr id="368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1262" y="2181225"/>
            <a:ext cx="354335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1477963"/>
          </a:xfrm>
          <a:solidFill>
            <a:srgbClr val="3AA082"/>
          </a:solidFill>
        </p:spPr>
        <p:txBody>
          <a:bodyPr lIns="274320"/>
          <a:lstStyle/>
          <a:p>
            <a:pPr algn="l" eaLnBrk="1" hangingPunct="1">
              <a:lnSpc>
                <a:spcPts val="4200"/>
              </a:lnSpc>
            </a:pPr>
            <a:r>
              <a:rPr lang="en-US" b="1" smtClean="0">
                <a:solidFill>
                  <a:srgbClr val="F8F6E3"/>
                </a:solidFill>
              </a:rPr>
              <a:t>Predicting School Achievement: </a:t>
            </a:r>
            <a:br>
              <a:rPr lang="en-US" b="1" smtClean="0">
                <a:solidFill>
                  <a:srgbClr val="F8F6E3"/>
                </a:solidFill>
              </a:rPr>
            </a:br>
            <a:r>
              <a:rPr lang="en-US" b="1" smtClean="0">
                <a:solidFill>
                  <a:srgbClr val="F8F6E3"/>
                </a:solidFill>
              </a:rPr>
              <a:t>Alfred Binet</a:t>
            </a:r>
          </a:p>
        </p:txBody>
      </p:sp>
      <p:sp>
        <p:nvSpPr>
          <p:cNvPr id="3" name="Content Placeholder 2"/>
          <p:cNvSpPr>
            <a:spLocks noGrp="1"/>
          </p:cNvSpPr>
          <p:nvPr>
            <p:ph idx="1"/>
          </p:nvPr>
        </p:nvSpPr>
        <p:spPr>
          <a:xfrm>
            <a:off x="0" y="1612900"/>
            <a:ext cx="5422900" cy="5118100"/>
          </a:xfrm>
        </p:spPr>
        <p:txBody>
          <a:bodyPr/>
          <a:lstStyle/>
          <a:p>
            <a:pPr eaLnBrk="1" hangingPunct="1">
              <a:lnSpc>
                <a:spcPts val="2600"/>
              </a:lnSpc>
              <a:spcAft>
                <a:spcPts val="600"/>
              </a:spcAft>
              <a:buFont typeface="Wingdings" panose="05000000000000000000" pitchFamily="2" charset="2"/>
              <a:buChar char="§"/>
            </a:pPr>
            <a:r>
              <a:rPr lang="en-US" sz="2500" dirty="0" smtClean="0"/>
              <a:t>Alfred </a:t>
            </a:r>
            <a:r>
              <a:rPr lang="en-US" sz="2500" dirty="0" err="1" smtClean="0"/>
              <a:t>Binet</a:t>
            </a:r>
            <a:r>
              <a:rPr lang="en-US" sz="2500" dirty="0" smtClean="0"/>
              <a:t> assumed that all children follow the same course of development, some going more quickly, and others more slowly.</a:t>
            </a:r>
          </a:p>
          <a:p>
            <a:pPr eaLnBrk="1" hangingPunct="1">
              <a:lnSpc>
                <a:spcPts val="2600"/>
              </a:lnSpc>
              <a:spcAft>
                <a:spcPts val="600"/>
              </a:spcAft>
              <a:buFont typeface="Wingdings" panose="05000000000000000000" pitchFamily="2" charset="2"/>
              <a:buChar char="§"/>
            </a:pPr>
            <a:r>
              <a:rPr lang="en-US" sz="2500" dirty="0" err="1" smtClean="0"/>
              <a:t>Binet’s</a:t>
            </a:r>
            <a:r>
              <a:rPr lang="en-US" sz="2500" dirty="0" smtClean="0"/>
              <a:t> tests attempted to measure </a:t>
            </a:r>
            <a:r>
              <a:rPr lang="en-US" sz="2500" b="1" dirty="0" smtClean="0">
                <a:solidFill>
                  <a:srgbClr val="444EA2"/>
                </a:solidFill>
              </a:rPr>
              <a:t>mental age</a:t>
            </a:r>
            <a:r>
              <a:rPr lang="en-US" sz="2500" dirty="0" smtClean="0"/>
              <a:t>--h</a:t>
            </a:r>
            <a:r>
              <a:rPr lang="en-US" sz="2500" i="1" dirty="0" smtClean="0"/>
              <a:t>ow far the child had come along on the “normal” developmental pathway.</a:t>
            </a:r>
          </a:p>
          <a:p>
            <a:pPr eaLnBrk="1" hangingPunct="1">
              <a:lnSpc>
                <a:spcPts val="2600"/>
              </a:lnSpc>
              <a:spcAft>
                <a:spcPts val="600"/>
              </a:spcAft>
              <a:buFont typeface="Wingdings" panose="05000000000000000000" pitchFamily="2" charset="2"/>
              <a:buChar char="§"/>
            </a:pPr>
            <a:r>
              <a:rPr lang="en-US" sz="2500" dirty="0" smtClean="0"/>
              <a:t>The implication was that children with lower ability were </a:t>
            </a:r>
            <a:r>
              <a:rPr lang="en-US" sz="2500" u="sng" dirty="0" smtClean="0"/>
              <a:t>delayed</a:t>
            </a:r>
            <a:r>
              <a:rPr lang="en-US" sz="2500" dirty="0" smtClean="0"/>
              <a:t> (with a mental age below their chronological age), and not </a:t>
            </a:r>
            <a:r>
              <a:rPr lang="en-US" sz="2500" u="sng" dirty="0" smtClean="0"/>
              <a:t>disabled</a:t>
            </a:r>
            <a:r>
              <a:rPr lang="en-US" sz="2500" dirty="0" smtClean="0"/>
              <a:t>; with help, they could improve.</a:t>
            </a:r>
          </a:p>
          <a:p>
            <a:pPr eaLnBrk="1" hangingPunct="1">
              <a:lnSpc>
                <a:spcPts val="2600"/>
              </a:lnSpc>
              <a:spcAft>
                <a:spcPts val="600"/>
              </a:spcAft>
              <a:buFont typeface="Wingdings" panose="05000000000000000000" pitchFamily="2" charset="2"/>
              <a:buChar char="§"/>
            </a:pPr>
            <a:endParaRPr lang="en-US" sz="2600" dirty="0" smtClean="0"/>
          </a:p>
        </p:txBody>
      </p:sp>
      <p:pic>
        <p:nvPicPr>
          <p:cNvPr id="368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1262" y="1829593"/>
            <a:ext cx="354335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626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FE80FB63-4E27-4975-8F2A-C804549858BB}" type="slidenum">
              <a:rPr lang="en-US" sz="1400">
                <a:latin typeface="Times New Roman" panose="02020603050405020304" pitchFamily="18" charset="0"/>
              </a:rPr>
              <a:pPr eaLnBrk="1" hangingPunct="1"/>
              <a:t>16</a:t>
            </a:fld>
            <a:endParaRPr lang="en-US" sz="1400">
              <a:latin typeface="Times New Roman" panose="02020603050405020304" pitchFamily="18" charset="0"/>
            </a:endParaRPr>
          </a:p>
        </p:txBody>
      </p:sp>
      <p:sp>
        <p:nvSpPr>
          <p:cNvPr id="27651" name="Rectangle 2"/>
          <p:cNvSpPr>
            <a:spLocks noGrp="1" noChangeArrowheads="1"/>
          </p:cNvSpPr>
          <p:nvPr>
            <p:ph type="title"/>
          </p:nvPr>
        </p:nvSpPr>
        <p:spPr>
          <a:xfrm>
            <a:off x="671513" y="0"/>
            <a:ext cx="7772400" cy="806450"/>
          </a:xfrm>
        </p:spPr>
        <p:txBody>
          <a:bodyPr/>
          <a:lstStyle/>
          <a:p>
            <a:pPr eaLnBrk="1" hangingPunct="1"/>
            <a:r>
              <a:rPr lang="en-US" sz="4000" dirty="0" smtClean="0">
                <a:latin typeface="Palatino Linotype" panose="02040502050505030304" pitchFamily="18" charset="0"/>
              </a:rPr>
              <a:t>Lewis </a:t>
            </a:r>
            <a:r>
              <a:rPr lang="en-US" sz="4000" dirty="0" err="1" smtClean="0">
                <a:latin typeface="Palatino Linotype" panose="02040502050505030304" pitchFamily="18" charset="0"/>
              </a:rPr>
              <a:t>Terman</a:t>
            </a:r>
            <a:endParaRPr lang="en-US" sz="4000" dirty="0" smtClean="0">
              <a:latin typeface="Palatino Linotype" panose="02040502050505030304" pitchFamily="18" charset="0"/>
            </a:endParaRPr>
          </a:p>
        </p:txBody>
      </p:sp>
      <p:pic>
        <p:nvPicPr>
          <p:cNvPr id="27652" name="Picture 6" descr="MyersPsy8e_11UN09"/>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5622216" y="1602782"/>
            <a:ext cx="3347427" cy="3728634"/>
          </a:xfrm>
          <a:noFill/>
        </p:spPr>
      </p:pic>
      <p:sp>
        <p:nvSpPr>
          <p:cNvPr id="27653" name="Rectangle 3"/>
          <p:cNvSpPr>
            <a:spLocks noChangeArrowheads="1"/>
          </p:cNvSpPr>
          <p:nvPr/>
        </p:nvSpPr>
        <p:spPr bwMode="auto">
          <a:xfrm>
            <a:off x="366713" y="1295400"/>
            <a:ext cx="420528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spcBef>
                <a:spcPct val="20000"/>
              </a:spcBef>
              <a:buFont typeface="Wingdings" panose="05000000000000000000" pitchFamily="2" charset="2"/>
              <a:buNone/>
            </a:pPr>
            <a:endParaRPr lang="en-US" dirty="0"/>
          </a:p>
        </p:txBody>
      </p:sp>
      <p:pic>
        <p:nvPicPr>
          <p:cNvPr id="27654" name="Picture 8" descr="IQ Formula"/>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671513" y="5638800"/>
            <a:ext cx="3730625" cy="1006475"/>
          </a:xfrm>
          <a:noFill/>
        </p:spPr>
      </p:pic>
      <p:sp>
        <p:nvSpPr>
          <p:cNvPr id="2" name="Rectangle 1"/>
          <p:cNvSpPr/>
          <p:nvPr/>
        </p:nvSpPr>
        <p:spPr>
          <a:xfrm>
            <a:off x="111542" y="1571331"/>
            <a:ext cx="5390356" cy="3823611"/>
          </a:xfrm>
          <a:prstGeom prst="rect">
            <a:avLst/>
          </a:prstGeom>
        </p:spPr>
        <p:txBody>
          <a:bodyPr wrap="square">
            <a:spAutoFit/>
          </a:bodyPr>
          <a:lstStyle/>
          <a:p>
            <a:pPr>
              <a:lnSpc>
                <a:spcPts val="2600"/>
              </a:lnSpc>
              <a:spcBef>
                <a:spcPct val="20000"/>
              </a:spcBef>
              <a:spcAft>
                <a:spcPts val="600"/>
              </a:spcAft>
              <a:buFont typeface="Wingdings" panose="05000000000000000000" pitchFamily="2" charset="2"/>
              <a:buChar char="§"/>
            </a:pPr>
            <a:r>
              <a:rPr lang="en-US" dirty="0" smtClean="0"/>
              <a:t>Lewis </a:t>
            </a:r>
            <a:r>
              <a:rPr lang="en-US" dirty="0" err="1" smtClean="0"/>
              <a:t>Terman</a:t>
            </a:r>
            <a:r>
              <a:rPr lang="en-US" dirty="0" smtClean="0"/>
              <a:t>, of Stanford University, adapted Alfred </a:t>
            </a:r>
            <a:r>
              <a:rPr lang="en-US" dirty="0" err="1" smtClean="0"/>
              <a:t>Binet’s</a:t>
            </a:r>
            <a:r>
              <a:rPr lang="en-US" dirty="0" smtClean="0"/>
              <a:t> test, adding new test items and extending the age range into adulthood.</a:t>
            </a:r>
          </a:p>
          <a:p>
            <a:pPr>
              <a:lnSpc>
                <a:spcPts val="2600"/>
              </a:lnSpc>
              <a:spcBef>
                <a:spcPct val="20000"/>
              </a:spcBef>
              <a:spcAft>
                <a:spcPts val="600"/>
              </a:spcAft>
              <a:buFont typeface="Wingdings" panose="05000000000000000000" pitchFamily="2" charset="2"/>
              <a:buChar char="§"/>
            </a:pPr>
            <a:r>
              <a:rPr lang="en-US" dirty="0" err="1" smtClean="0"/>
              <a:t>Terman</a:t>
            </a:r>
            <a:r>
              <a:rPr lang="en-US" dirty="0" smtClean="0"/>
              <a:t> also tested many California residents to develop new </a:t>
            </a:r>
            <a:r>
              <a:rPr lang="en-US" b="1" dirty="0" smtClean="0">
                <a:solidFill>
                  <a:srgbClr val="444EA2"/>
                </a:solidFill>
              </a:rPr>
              <a:t>norms</a:t>
            </a:r>
            <a:r>
              <a:rPr lang="en-US" dirty="0" smtClean="0"/>
              <a:t>, that is, new information about how people typically performed on the test.</a:t>
            </a:r>
          </a:p>
          <a:p>
            <a:pPr>
              <a:lnSpc>
                <a:spcPts val="2600"/>
              </a:lnSpc>
              <a:spcBef>
                <a:spcPct val="20000"/>
              </a:spcBef>
              <a:spcAft>
                <a:spcPts val="600"/>
              </a:spcAft>
              <a:buFont typeface="Wingdings" panose="05000000000000000000" pitchFamily="2" charset="2"/>
              <a:buChar char="§"/>
            </a:pPr>
            <a:r>
              <a:rPr lang="en-US" dirty="0" smtClean="0"/>
              <a:t>The result was the Stanford-</a:t>
            </a:r>
            <a:r>
              <a:rPr lang="en-US" dirty="0" err="1" smtClean="0"/>
              <a:t>Binet</a:t>
            </a:r>
            <a:r>
              <a:rPr lang="en-US" dirty="0" smtClean="0"/>
              <a:t> intelligence test.</a:t>
            </a:r>
          </a:p>
          <a:p>
            <a:pPr marL="285750" indent="-285750">
              <a:lnSpc>
                <a:spcPts val="2600"/>
              </a:lnSpc>
              <a:spcBef>
                <a:spcPct val="20000"/>
              </a:spcBef>
              <a:spcAft>
                <a:spcPts val="600"/>
              </a:spcAft>
              <a:buFont typeface="Wingdings" panose="05000000000000000000" pitchFamily="2" charset="2"/>
              <a:buChar char="§"/>
            </a:pPr>
            <a:r>
              <a:rPr lang="en-US" b="1" i="1" dirty="0" smtClean="0">
                <a:solidFill>
                  <a:srgbClr val="444EA2"/>
                </a:solidFill>
              </a:rPr>
              <a:t>William Stern’s scoring (1914) of the Stanford-</a:t>
            </a:r>
            <a:r>
              <a:rPr lang="en-US" b="1" i="1" dirty="0" err="1" smtClean="0">
                <a:solidFill>
                  <a:srgbClr val="444EA2"/>
                </a:solidFill>
              </a:rPr>
              <a:t>Binet</a:t>
            </a:r>
            <a:r>
              <a:rPr lang="en-US" b="1" i="1" dirty="0" smtClean="0">
                <a:solidFill>
                  <a:srgbClr val="444EA2"/>
                </a:solidFill>
              </a:rPr>
              <a:t> test resulted in the concept of IQ, the Intelligence Quotient.</a:t>
            </a:r>
          </a:p>
        </p:txBody>
      </p:sp>
    </p:spTree>
    <p:extLst>
      <p:ext uri="{BB962C8B-B14F-4D97-AF65-F5344CB8AC3E}">
        <p14:creationId xmlns:p14="http://schemas.microsoft.com/office/powerpoint/2010/main" val="34375609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217488"/>
            <a:ext cx="4183063" cy="1143000"/>
          </a:xfrm>
        </p:spPr>
        <p:txBody>
          <a:bodyPr/>
          <a:lstStyle/>
          <a:p>
            <a:pPr eaLnBrk="1" hangingPunct="1">
              <a:lnSpc>
                <a:spcPts val="4200"/>
              </a:lnSpc>
            </a:pPr>
            <a:r>
              <a:rPr lang="en-US" b="1" smtClean="0">
                <a:solidFill>
                  <a:srgbClr val="F36F21"/>
                </a:solidFill>
              </a:rPr>
              <a:t>What do scores mean?</a:t>
            </a:r>
          </a:p>
        </p:txBody>
      </p:sp>
      <p:sp>
        <p:nvSpPr>
          <p:cNvPr id="3" name="Content Placeholder 2"/>
          <p:cNvSpPr>
            <a:spLocks noGrp="1"/>
          </p:cNvSpPr>
          <p:nvPr>
            <p:ph idx="1"/>
          </p:nvPr>
        </p:nvSpPr>
        <p:spPr>
          <a:xfrm>
            <a:off x="228600" y="1360488"/>
            <a:ext cx="3417888" cy="2308225"/>
          </a:xfrm>
        </p:spPr>
        <p:txBody>
          <a:bodyPr/>
          <a:lstStyle/>
          <a:p>
            <a:pPr eaLnBrk="1" hangingPunct="1">
              <a:lnSpc>
                <a:spcPts val="2600"/>
              </a:lnSpc>
              <a:spcAft>
                <a:spcPts val="600"/>
              </a:spcAft>
              <a:buFont typeface="Wingdings" panose="05000000000000000000" pitchFamily="2" charset="2"/>
              <a:buChar char="§"/>
            </a:pPr>
            <a:r>
              <a:rPr lang="en-US" sz="2600" smtClean="0"/>
              <a:t>Lewis Terman, of Stanford University, began with a different assumption than Binet; Terman felt that intelligence was unchanging and innate (genetic).</a:t>
            </a:r>
          </a:p>
          <a:p>
            <a:pPr eaLnBrk="1" hangingPunct="1">
              <a:lnSpc>
                <a:spcPts val="2600"/>
              </a:lnSpc>
              <a:spcAft>
                <a:spcPts val="600"/>
              </a:spcAft>
              <a:buFont typeface="Wingdings" panose="05000000000000000000" pitchFamily="2" charset="2"/>
              <a:buChar char="§"/>
            </a:pPr>
            <a:r>
              <a:rPr lang="en-US" sz="2600" smtClean="0"/>
              <a:t>Later, Terman saw how scores can be affected by people’s level of education and their familiarity with the language and culture used in the test.</a:t>
            </a:r>
          </a:p>
        </p:txBody>
      </p:sp>
      <p:sp>
        <p:nvSpPr>
          <p:cNvPr id="6" name="Title 1"/>
          <p:cNvSpPr>
            <a:spLocks/>
          </p:cNvSpPr>
          <p:nvPr/>
        </p:nvSpPr>
        <p:spPr bwMode="auto">
          <a:xfrm>
            <a:off x="4356100" y="422275"/>
            <a:ext cx="4356100" cy="954088"/>
          </a:xfrm>
          <a:prstGeom prst="roundRect">
            <a:avLst>
              <a:gd name="adj" fmla="val 16667"/>
            </a:avLst>
          </a:prstGeom>
          <a:solidFill>
            <a:srgbClr val="444EA2"/>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ts val="3000"/>
              </a:lnSpc>
              <a:spcAft>
                <a:spcPts val="600"/>
              </a:spcAft>
            </a:pPr>
            <a:r>
              <a:rPr lang="en-US" sz="3200">
                <a:solidFill>
                  <a:srgbClr val="F8F6E3"/>
                </a:solidFill>
                <a:latin typeface="Calibri" panose="020F0502020204030204" pitchFamily="34" charset="0"/>
              </a:rPr>
              <a:t>What to do if you score low on an IQ test?</a:t>
            </a:r>
          </a:p>
        </p:txBody>
      </p:sp>
      <p:grpSp>
        <p:nvGrpSpPr>
          <p:cNvPr id="2" name="Group 8"/>
          <p:cNvGrpSpPr>
            <a:grpSpLocks/>
          </p:cNvGrpSpPr>
          <p:nvPr/>
        </p:nvGrpSpPr>
        <p:grpSpPr bwMode="auto">
          <a:xfrm>
            <a:off x="3725863" y="1636713"/>
            <a:ext cx="2590800" cy="2925762"/>
            <a:chOff x="3943350" y="2110165"/>
            <a:chExt cx="2590800" cy="2925476"/>
          </a:xfrm>
        </p:grpSpPr>
        <p:pic>
          <p:nvPicPr>
            <p:cNvPr id="5" name="Picture 4" descr="MyersPsy8e_11UN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350" y="2110165"/>
              <a:ext cx="2590800" cy="2925476"/>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TextBox 6"/>
            <p:cNvSpPr txBox="1">
              <a:spLocks noChangeArrowheads="1"/>
            </p:cNvSpPr>
            <p:nvPr/>
          </p:nvSpPr>
          <p:spPr bwMode="auto">
            <a:xfrm>
              <a:off x="3943350" y="4562545"/>
              <a:ext cx="17602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8F6E3"/>
                  </a:solidFill>
                  <a:latin typeface="Calibri" panose="020F0502020204030204" pitchFamily="34" charset="0"/>
                </a:rPr>
                <a:t>Binet</a:t>
              </a:r>
            </a:p>
          </p:txBody>
        </p:sp>
      </p:grpSp>
      <p:grpSp>
        <p:nvGrpSpPr>
          <p:cNvPr id="7" name="Group 9"/>
          <p:cNvGrpSpPr>
            <a:grpSpLocks/>
          </p:cNvGrpSpPr>
          <p:nvPr/>
        </p:nvGrpSpPr>
        <p:grpSpPr bwMode="auto">
          <a:xfrm>
            <a:off x="6197600" y="3236913"/>
            <a:ext cx="2514600" cy="3476625"/>
            <a:chOff x="6316980" y="3280274"/>
            <a:chExt cx="2514600" cy="3476065"/>
          </a:xfrm>
        </p:grpSpPr>
        <p:pic>
          <p:nvPicPr>
            <p:cNvPr id="4" name="Picture 3" descr="MyersPsy8e_11UN09"/>
            <p:cNvPicPr>
              <a:picLocks noChangeAspect="1" noChangeArrowheads="1"/>
            </p:cNvPicPr>
            <p:nvPr/>
          </p:nvPicPr>
          <p:blipFill>
            <a:blip r:embed="rId4" cstate="print">
              <a:extLst>
                <a:ext uri="{28A0092B-C50C-407E-A947-70E740481C1C}">
                  <a14:useLocalDpi xmlns:a14="http://schemas.microsoft.com/office/drawing/2010/main" val="0"/>
                </a:ext>
              </a:extLst>
            </a:blip>
            <a:srcRect l="15428" t="12962" r="14439"/>
            <a:stretch>
              <a:fillRect/>
            </a:stretch>
          </p:blipFill>
          <p:spPr bwMode="auto">
            <a:xfrm>
              <a:off x="6316980" y="3280274"/>
              <a:ext cx="2514600" cy="347606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Box 7"/>
            <p:cNvSpPr txBox="1">
              <a:spLocks noChangeArrowheads="1"/>
            </p:cNvSpPr>
            <p:nvPr/>
          </p:nvSpPr>
          <p:spPr bwMode="auto">
            <a:xfrm>
              <a:off x="6316980" y="6294674"/>
              <a:ext cx="17602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F8F6E3"/>
                  </a:solidFill>
                  <a:latin typeface="Calibri" panose="020F0502020204030204" pitchFamily="34" charset="0"/>
                </a:rPr>
                <a:t>Terman</a:t>
              </a:r>
            </a:p>
          </p:txBody>
        </p:sp>
      </p:grpSp>
      <p:sp>
        <p:nvSpPr>
          <p:cNvPr id="11" name="Rectangular Callout 10"/>
          <p:cNvSpPr>
            <a:spLocks noChangeArrowheads="1"/>
          </p:cNvSpPr>
          <p:nvPr/>
        </p:nvSpPr>
        <p:spPr bwMode="auto">
          <a:xfrm>
            <a:off x="6529388" y="1636713"/>
            <a:ext cx="2182812" cy="1323975"/>
          </a:xfrm>
          <a:prstGeom prst="wedgeRectCallout">
            <a:avLst>
              <a:gd name="adj1" fmla="val -95736"/>
              <a:gd name="adj2" fmla="val 83153"/>
            </a:avLst>
          </a:prstGeom>
          <a:solidFill>
            <a:srgbClr val="F36F2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lnSpc>
                <a:spcPts val="2400"/>
              </a:lnSpc>
            </a:pPr>
            <a:r>
              <a:rPr lang="en-US">
                <a:solidFill>
                  <a:srgbClr val="F8F6E3"/>
                </a:solidFill>
                <a:latin typeface="Calibri" panose="020F0502020204030204" pitchFamily="34" charset="0"/>
              </a:rPr>
              <a:t>Study, and develop self-discipline and attention span.</a:t>
            </a:r>
          </a:p>
        </p:txBody>
      </p:sp>
      <p:sp>
        <p:nvSpPr>
          <p:cNvPr id="12" name="Rectangular Callout 11"/>
          <p:cNvSpPr>
            <a:spLocks noChangeArrowheads="1"/>
          </p:cNvSpPr>
          <p:nvPr/>
        </p:nvSpPr>
        <p:spPr bwMode="auto">
          <a:xfrm>
            <a:off x="3500438" y="5199063"/>
            <a:ext cx="2339975" cy="1327150"/>
          </a:xfrm>
          <a:prstGeom prst="wedgeRectCallout">
            <a:avLst>
              <a:gd name="adj1" fmla="val 111995"/>
              <a:gd name="adj2" fmla="val -41032"/>
            </a:avLst>
          </a:prstGeom>
          <a:solidFill>
            <a:srgbClr val="F36F2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lnSpc>
                <a:spcPts val="2400"/>
              </a:lnSpc>
            </a:pPr>
            <a:r>
              <a:rPr lang="en-US">
                <a:solidFill>
                  <a:srgbClr val="F8F6E3"/>
                </a:solidFill>
                <a:latin typeface="Calibri" panose="020F0502020204030204" pitchFamily="34" charset="0"/>
              </a:rPr>
              <a:t>Remove your genes from the population</a:t>
            </a:r>
          </a:p>
          <a:p>
            <a:pPr algn="ctr" eaLnBrk="1" hangingPunct="1">
              <a:lnSpc>
                <a:spcPts val="2400"/>
              </a:lnSpc>
            </a:pPr>
            <a:r>
              <a:rPr lang="en-US">
                <a:solidFill>
                  <a:srgbClr val="F8F6E3"/>
                </a:solidFill>
                <a:latin typeface="Calibri" panose="020F0502020204030204" pitchFamily="34" charset="0"/>
              </a:rPr>
              <a:t>(eugenics).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nodeType="afterGroup">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3060700" y="3370263"/>
            <a:ext cx="5870575" cy="3397250"/>
            <a:chOff x="3060015" y="3107460"/>
            <a:chExt cx="5870625" cy="3775632"/>
          </a:xfrm>
        </p:grpSpPr>
        <p:grpSp>
          <p:nvGrpSpPr>
            <p:cNvPr id="40966" name="Group 6"/>
            <p:cNvGrpSpPr>
              <a:grpSpLocks/>
            </p:cNvGrpSpPr>
            <p:nvPr/>
          </p:nvGrpSpPr>
          <p:grpSpPr bwMode="auto">
            <a:xfrm>
              <a:off x="3060015" y="3107460"/>
              <a:ext cx="5870625" cy="3544800"/>
              <a:chOff x="3060015" y="3107460"/>
              <a:chExt cx="5870625" cy="3544800"/>
            </a:xfrm>
          </p:grpSpPr>
          <p:pic>
            <p:nvPicPr>
              <p:cNvPr id="409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3270" y="3107460"/>
                <a:ext cx="5627370" cy="35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Box 5"/>
              <p:cNvSpPr txBox="1">
                <a:spLocks noChangeArrowheads="1"/>
              </p:cNvSpPr>
              <p:nvPr/>
            </p:nvSpPr>
            <p:spPr bwMode="auto">
              <a:xfrm>
                <a:off x="3060015" y="3481754"/>
                <a:ext cx="48650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b="1">
                    <a:latin typeface="Calibri" panose="020F0502020204030204" pitchFamily="34" charset="0"/>
                  </a:rPr>
                  <a:t>IQ</a:t>
                </a:r>
              </a:p>
            </p:txBody>
          </p:sp>
        </p:grpSp>
        <p:sp>
          <p:nvSpPr>
            <p:cNvPr id="40967" name="TextBox 7"/>
            <p:cNvSpPr txBox="1">
              <a:spLocks noChangeArrowheads="1"/>
            </p:cNvSpPr>
            <p:nvPr/>
          </p:nvSpPr>
          <p:spPr bwMode="auto">
            <a:xfrm>
              <a:off x="4229977" y="6421427"/>
              <a:ext cx="470066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b="1">
                  <a:latin typeface="Calibri" panose="020F0502020204030204" pitchFamily="34" charset="0"/>
                </a:rPr>
                <a:t>SAT scores (verbal + quantitative)</a:t>
              </a:r>
            </a:p>
          </p:txBody>
        </p:sp>
      </p:grpSp>
      <p:sp>
        <p:nvSpPr>
          <p:cNvPr id="40963" name="Title 1"/>
          <p:cNvSpPr>
            <a:spLocks noGrp="1"/>
          </p:cNvSpPr>
          <p:nvPr>
            <p:ph type="title"/>
          </p:nvPr>
        </p:nvSpPr>
        <p:spPr>
          <a:xfrm>
            <a:off x="0" y="0"/>
            <a:ext cx="9144000" cy="857250"/>
          </a:xfrm>
          <a:solidFill>
            <a:srgbClr val="3AA082"/>
          </a:solidFill>
        </p:spPr>
        <p:txBody>
          <a:bodyPr lIns="274320"/>
          <a:lstStyle/>
          <a:p>
            <a:pPr algn="l" eaLnBrk="1" hangingPunct="1">
              <a:lnSpc>
                <a:spcPts val="4200"/>
              </a:lnSpc>
            </a:pPr>
            <a:r>
              <a:rPr lang="en-US" b="1" smtClean="0">
                <a:solidFill>
                  <a:srgbClr val="F8F6E3"/>
                </a:solidFill>
              </a:rPr>
              <a:t>Aptitude vs. Achievement</a:t>
            </a:r>
          </a:p>
        </p:txBody>
      </p:sp>
      <p:sp>
        <p:nvSpPr>
          <p:cNvPr id="3" name="Content Placeholder 2"/>
          <p:cNvSpPr>
            <a:spLocks noGrp="1"/>
          </p:cNvSpPr>
          <p:nvPr>
            <p:ph idx="1"/>
          </p:nvPr>
        </p:nvSpPr>
        <p:spPr>
          <a:xfrm>
            <a:off x="193675" y="912813"/>
            <a:ext cx="8847138" cy="2009775"/>
          </a:xfrm>
        </p:spPr>
        <p:txBody>
          <a:bodyPr/>
          <a:lstStyle/>
          <a:p>
            <a:pPr eaLnBrk="1" hangingPunct="1">
              <a:lnSpc>
                <a:spcPts val="2400"/>
              </a:lnSpc>
              <a:spcAft>
                <a:spcPts val="600"/>
              </a:spcAft>
              <a:buFont typeface="Wingdings" panose="05000000000000000000" pitchFamily="2" charset="2"/>
              <a:buChar char="§"/>
            </a:pPr>
            <a:r>
              <a:rPr lang="en-US" sz="2400" b="1" smtClean="0">
                <a:solidFill>
                  <a:srgbClr val="444EA2"/>
                </a:solidFill>
              </a:rPr>
              <a:t>Achievement tests </a:t>
            </a:r>
            <a:r>
              <a:rPr lang="en-US" sz="2400" smtClean="0"/>
              <a:t>measure what you already have learned. Examples include a literacy test, a driver’s license exam, and a final exam in a psychology course.</a:t>
            </a:r>
          </a:p>
          <a:p>
            <a:pPr eaLnBrk="1" hangingPunct="1">
              <a:lnSpc>
                <a:spcPts val="2400"/>
              </a:lnSpc>
              <a:spcAft>
                <a:spcPts val="600"/>
              </a:spcAft>
              <a:buFont typeface="Wingdings" panose="05000000000000000000" pitchFamily="2" charset="2"/>
              <a:buChar char="§"/>
            </a:pPr>
            <a:r>
              <a:rPr lang="en-US" sz="2400" b="1" smtClean="0">
                <a:solidFill>
                  <a:srgbClr val="444EA2"/>
                </a:solidFill>
              </a:rPr>
              <a:t>Aptitude tests </a:t>
            </a:r>
            <a:r>
              <a:rPr lang="en-US" sz="2400" smtClean="0"/>
              <a:t>attempt to predict your ability to learn new skills.</a:t>
            </a:r>
          </a:p>
          <a:p>
            <a:pPr eaLnBrk="1" hangingPunct="1">
              <a:lnSpc>
                <a:spcPts val="2400"/>
              </a:lnSpc>
              <a:spcAft>
                <a:spcPts val="600"/>
              </a:spcAft>
              <a:buFont typeface="Wingdings" panose="05000000000000000000" pitchFamily="2" charset="2"/>
              <a:buChar char="§"/>
            </a:pPr>
            <a:r>
              <a:rPr lang="en-US" sz="2400" smtClean="0"/>
              <a:t>The SAT, ACT, and GRE are supposed to predict your ability to do well in future academic work.</a:t>
            </a:r>
          </a:p>
          <a:p>
            <a:pPr eaLnBrk="1" hangingPunct="1">
              <a:lnSpc>
                <a:spcPts val="2400"/>
              </a:lnSpc>
              <a:spcAft>
                <a:spcPts val="600"/>
              </a:spcAft>
              <a:buFont typeface="Wingdings" panose="05000000000000000000" pitchFamily="2" charset="2"/>
              <a:buChar char="§"/>
            </a:pPr>
            <a:endParaRPr lang="en-US" sz="2400" smtClean="0"/>
          </a:p>
          <a:p>
            <a:pPr eaLnBrk="1" hangingPunct="1">
              <a:lnSpc>
                <a:spcPts val="2400"/>
              </a:lnSpc>
              <a:spcAft>
                <a:spcPts val="600"/>
              </a:spcAft>
              <a:buFont typeface="Wingdings" panose="05000000000000000000" pitchFamily="2" charset="2"/>
              <a:buChar char="§"/>
            </a:pPr>
            <a:endParaRPr lang="en-US" sz="2400" smtClean="0"/>
          </a:p>
        </p:txBody>
      </p:sp>
      <p:sp>
        <p:nvSpPr>
          <p:cNvPr id="5" name="Title 1"/>
          <p:cNvSpPr txBox="1">
            <a:spLocks/>
          </p:cNvSpPr>
          <p:nvPr/>
        </p:nvSpPr>
        <p:spPr bwMode="auto">
          <a:xfrm>
            <a:off x="341313" y="4397375"/>
            <a:ext cx="2601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lnSpc>
                <a:spcPts val="3000"/>
              </a:lnSpc>
            </a:pPr>
            <a:r>
              <a:rPr lang="en-US" sz="3200" i="1">
                <a:solidFill>
                  <a:srgbClr val="A93971"/>
                </a:solidFill>
                <a:latin typeface="Calibri" panose="020F0502020204030204" pitchFamily="34" charset="0"/>
              </a:rPr>
              <a:t>If the SAT is an aptitude test, should it correlate with IQ?</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8913" y="808038"/>
            <a:ext cx="5145087" cy="604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p:cNvSpPr>
            <a:spLocks noGrp="1"/>
          </p:cNvSpPr>
          <p:nvPr>
            <p:ph type="title"/>
          </p:nvPr>
        </p:nvSpPr>
        <p:spPr>
          <a:xfrm>
            <a:off x="0" y="0"/>
            <a:ext cx="9144000" cy="1130300"/>
          </a:xfrm>
          <a:solidFill>
            <a:srgbClr val="A5366C"/>
          </a:solidFill>
        </p:spPr>
        <p:txBody>
          <a:bodyPr lIns="274320"/>
          <a:lstStyle/>
          <a:p>
            <a:pPr algn="l" eaLnBrk="1" hangingPunct="1">
              <a:lnSpc>
                <a:spcPts val="4200"/>
              </a:lnSpc>
            </a:pPr>
            <a:r>
              <a:rPr lang="en-US" b="1" smtClean="0">
                <a:solidFill>
                  <a:srgbClr val="F8F6E3"/>
                </a:solidFill>
              </a:rPr>
              <a:t>David Wechsler’s Tests: </a:t>
            </a:r>
            <a:br>
              <a:rPr lang="en-US" b="1" smtClean="0">
                <a:solidFill>
                  <a:srgbClr val="F8F6E3"/>
                </a:solidFill>
              </a:rPr>
            </a:br>
            <a:r>
              <a:rPr lang="en-US" b="1" smtClean="0">
                <a:solidFill>
                  <a:srgbClr val="F8F6E3"/>
                </a:solidFill>
              </a:rPr>
              <a:t>Intelligence PLUS</a:t>
            </a:r>
          </a:p>
        </p:txBody>
      </p:sp>
      <p:sp>
        <p:nvSpPr>
          <p:cNvPr id="43012" name="Content Placeholder 2"/>
          <p:cNvSpPr>
            <a:spLocks noGrp="1"/>
          </p:cNvSpPr>
          <p:nvPr>
            <p:ph idx="1"/>
          </p:nvPr>
        </p:nvSpPr>
        <p:spPr>
          <a:xfrm>
            <a:off x="220663" y="1362075"/>
            <a:ext cx="3633787" cy="3152775"/>
          </a:xfrm>
        </p:spPr>
        <p:txBody>
          <a:bodyPr/>
          <a:lstStyle/>
          <a:p>
            <a:pPr marL="0" indent="0" eaLnBrk="1" hangingPunct="1">
              <a:lnSpc>
                <a:spcPts val="2800"/>
              </a:lnSpc>
              <a:spcAft>
                <a:spcPts val="600"/>
              </a:spcAft>
              <a:buFont typeface="Arial" panose="020B0604020202020204" pitchFamily="34" charset="0"/>
              <a:buNone/>
            </a:pPr>
            <a:r>
              <a:rPr lang="en-US" sz="2800" smtClean="0"/>
              <a:t>The </a:t>
            </a:r>
            <a:r>
              <a:rPr lang="en-US" sz="2800" b="1" smtClean="0"/>
              <a:t>Wechsler Adult Intelligence Scale </a:t>
            </a:r>
            <a:r>
              <a:rPr lang="en-US" sz="2800" b="1" smtClean="0">
                <a:solidFill>
                  <a:srgbClr val="444EA2"/>
                </a:solidFill>
              </a:rPr>
              <a:t>(WAIS) </a:t>
            </a:r>
            <a:r>
              <a:rPr lang="en-US" sz="2800" smtClean="0"/>
              <a:t>and the </a:t>
            </a:r>
            <a:r>
              <a:rPr lang="en-US" sz="2800" b="1" smtClean="0"/>
              <a:t>Wechsler Intelligence Scale for Children </a:t>
            </a:r>
            <a:r>
              <a:rPr lang="en-US" sz="2800" b="1" smtClean="0">
                <a:solidFill>
                  <a:srgbClr val="444EA2"/>
                </a:solidFill>
              </a:rPr>
              <a:t>(WISC) </a:t>
            </a:r>
            <a:r>
              <a:rPr lang="en-US" sz="2800" smtClean="0"/>
              <a:t>measure “</a:t>
            </a:r>
            <a:r>
              <a:rPr lang="en-US" sz="2800" i="1" smtClean="0"/>
              <a:t>g</a:t>
            </a:r>
            <a:r>
              <a:rPr lang="en-US" sz="2800" smtClean="0"/>
              <a:t>”/IQ  </a:t>
            </a:r>
            <a:r>
              <a:rPr lang="en-US" sz="2800" b="1" u="sng" smtClean="0"/>
              <a:t>and</a:t>
            </a:r>
            <a:r>
              <a:rPr lang="en-US" sz="2800" smtClean="0"/>
              <a:t> have subscores for:</a:t>
            </a:r>
          </a:p>
          <a:p>
            <a:pPr marL="0" indent="0" eaLnBrk="1" hangingPunct="1">
              <a:lnSpc>
                <a:spcPts val="2800"/>
              </a:lnSpc>
              <a:spcAft>
                <a:spcPts val="600"/>
              </a:spcAft>
              <a:buFont typeface="Arial" panose="020B0604020202020204" pitchFamily="34" charset="0"/>
              <a:buNone/>
            </a:pPr>
            <a:endParaRPr lang="en-US" sz="2800" smtClean="0"/>
          </a:p>
        </p:txBody>
      </p:sp>
      <p:sp>
        <p:nvSpPr>
          <p:cNvPr id="43013" name="Rectangle 3"/>
          <p:cNvSpPr>
            <a:spLocks noChangeArrowheads="1"/>
          </p:cNvSpPr>
          <p:nvPr/>
        </p:nvSpPr>
        <p:spPr bwMode="auto">
          <a:xfrm>
            <a:off x="215900" y="4195763"/>
            <a:ext cx="3709988"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ts val="2800"/>
              </a:lnSpc>
              <a:spcBef>
                <a:spcPct val="20000"/>
              </a:spcBef>
              <a:spcAft>
                <a:spcPts val="600"/>
              </a:spcAft>
            </a:pPr>
            <a:r>
              <a:rPr lang="en-US" sz="2800">
                <a:solidFill>
                  <a:srgbClr val="A93971"/>
                </a:solidFill>
                <a:latin typeface="Calibri" panose="020F0502020204030204" pitchFamily="34" charset="0"/>
              </a:rPr>
              <a:t>verbal comprehension.</a:t>
            </a:r>
          </a:p>
          <a:p>
            <a:pPr eaLnBrk="1" hangingPunct="1">
              <a:lnSpc>
                <a:spcPts val="2800"/>
              </a:lnSpc>
              <a:spcBef>
                <a:spcPct val="20000"/>
              </a:spcBef>
              <a:spcAft>
                <a:spcPts val="600"/>
              </a:spcAft>
            </a:pPr>
            <a:r>
              <a:rPr lang="en-US" sz="2800">
                <a:solidFill>
                  <a:srgbClr val="A93971"/>
                </a:solidFill>
                <a:latin typeface="Calibri" panose="020F0502020204030204" pitchFamily="34" charset="0"/>
              </a:rPr>
              <a:t>processing speed.</a:t>
            </a:r>
          </a:p>
          <a:p>
            <a:pPr eaLnBrk="1" hangingPunct="1">
              <a:lnSpc>
                <a:spcPts val="2800"/>
              </a:lnSpc>
              <a:spcBef>
                <a:spcPct val="20000"/>
              </a:spcBef>
              <a:spcAft>
                <a:spcPts val="600"/>
              </a:spcAft>
            </a:pPr>
            <a:r>
              <a:rPr lang="en-US" sz="2800">
                <a:solidFill>
                  <a:srgbClr val="A93971"/>
                </a:solidFill>
                <a:latin typeface="Calibri" panose="020F0502020204030204" pitchFamily="34" charset="0"/>
              </a:rPr>
              <a:t>perceptual organization.</a:t>
            </a:r>
          </a:p>
          <a:p>
            <a:pPr eaLnBrk="1" hangingPunct="1">
              <a:lnSpc>
                <a:spcPts val="2800"/>
              </a:lnSpc>
              <a:spcBef>
                <a:spcPct val="20000"/>
              </a:spcBef>
              <a:spcAft>
                <a:spcPts val="600"/>
              </a:spcAft>
            </a:pPr>
            <a:r>
              <a:rPr lang="en-US" sz="2800">
                <a:solidFill>
                  <a:srgbClr val="A93971"/>
                </a:solidFill>
                <a:latin typeface="Calibri" panose="020F0502020204030204" pitchFamily="34" charset="0"/>
              </a:rPr>
              <a:t>working memory.</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0" y="0"/>
            <a:ext cx="9144000" cy="1143000"/>
          </a:xfrm>
          <a:prstGeom prst="rect">
            <a:avLst/>
          </a:prstGeom>
          <a:solidFill>
            <a:srgbClr val="AA7A2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ts val="4200"/>
              </a:lnSpc>
            </a:pPr>
            <a:r>
              <a:rPr lang="en-US" sz="4400" b="1">
                <a:solidFill>
                  <a:srgbClr val="F8F6E3"/>
                </a:solidFill>
                <a:latin typeface="Calibri" panose="020F0502020204030204" pitchFamily="34" charset="0"/>
              </a:rPr>
              <a:t>Intelligence: Single or Multiple?</a:t>
            </a:r>
          </a:p>
        </p:txBody>
      </p:sp>
      <p:sp>
        <p:nvSpPr>
          <p:cNvPr id="18435" name="Rectangle 2"/>
          <p:cNvSpPr>
            <a:spLocks noChangeArrowheads="1"/>
          </p:cNvSpPr>
          <p:nvPr/>
        </p:nvSpPr>
        <p:spPr bwMode="auto">
          <a:xfrm>
            <a:off x="342900" y="1254125"/>
            <a:ext cx="8394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3600" dirty="0">
                <a:latin typeface="Calibri" panose="020F0502020204030204" pitchFamily="34" charset="0"/>
              </a:rPr>
              <a:t>Is intelligence </a:t>
            </a:r>
            <a:r>
              <a:rPr lang="en-US" sz="3600" b="1" u="sng" dirty="0">
                <a:solidFill>
                  <a:srgbClr val="FF0000"/>
                </a:solidFill>
                <a:latin typeface="Calibri" panose="020F0502020204030204" pitchFamily="34" charset="0"/>
              </a:rPr>
              <a:t>one</a:t>
            </a:r>
            <a:r>
              <a:rPr lang="en-US" sz="3600" dirty="0">
                <a:solidFill>
                  <a:srgbClr val="FF0000"/>
                </a:solidFill>
                <a:latin typeface="Calibri" panose="020F0502020204030204" pitchFamily="34" charset="0"/>
              </a:rPr>
              <a:t> general ability </a:t>
            </a:r>
            <a:r>
              <a:rPr lang="en-US" sz="3600" dirty="0">
                <a:latin typeface="Calibri" panose="020F0502020204030204" pitchFamily="34" charset="0"/>
              </a:rPr>
              <a:t>or </a:t>
            </a:r>
            <a:r>
              <a:rPr lang="en-US" sz="3600" b="1" u="sng" dirty="0">
                <a:solidFill>
                  <a:srgbClr val="FF0000"/>
                </a:solidFill>
                <a:latin typeface="Calibri" panose="020F0502020204030204" pitchFamily="34" charset="0"/>
              </a:rPr>
              <a:t>several</a:t>
            </a:r>
            <a:r>
              <a:rPr lang="en-US" sz="3600" dirty="0">
                <a:solidFill>
                  <a:srgbClr val="FF0000"/>
                </a:solidFill>
                <a:latin typeface="Calibri" panose="020F0502020204030204" pitchFamily="34" charset="0"/>
              </a:rPr>
              <a:t> specific abilities</a:t>
            </a:r>
            <a:r>
              <a:rPr lang="en-US" sz="3600" dirty="0">
                <a:latin typeface="Calibri" panose="020F0502020204030204" pitchFamily="34"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816119972"/>
              </p:ext>
            </p:extLst>
          </p:nvPr>
        </p:nvGraphicFramePr>
        <p:xfrm>
          <a:off x="254000" y="2536825"/>
          <a:ext cx="8623300" cy="2857500"/>
        </p:xfrm>
        <a:graphic>
          <a:graphicData uri="http://schemas.openxmlformats.org/drawingml/2006/table">
            <a:tbl>
              <a:tblPr/>
              <a:tblGrid>
                <a:gridCol w="4189413"/>
                <a:gridCol w="4433887"/>
              </a:tblGrid>
              <a:tr h="7143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28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Charles Spearman</a:t>
                      </a:r>
                    </a:p>
                  </a:txBody>
                  <a:tcPr marL="91432" marR="91432" marT="45715" marB="45715" anchor="ct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28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general intelligence [</a:t>
                      </a:r>
                      <a:r>
                        <a:rPr kumimoji="0" lang="en-US" sz="2800" b="0" i="1" u="none" strike="noStrike" cap="none" normalizeH="0" baseline="0" smtClean="0">
                          <a:ln>
                            <a:noFill/>
                          </a:ln>
                          <a:solidFill>
                            <a:srgbClr val="000000"/>
                          </a:solidFill>
                          <a:effectLst/>
                          <a:latin typeface="Calibri" panose="020F0502020204030204" pitchFamily="34" charset="0"/>
                          <a:cs typeface="Arial" panose="020B0604020202020204" pitchFamily="34" charset="0"/>
                        </a:rPr>
                        <a:t>g</a:t>
                      </a:r>
                      <a:r>
                        <a:rPr kumimoji="0" lang="en-US" sz="2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a:t>
                      </a:r>
                    </a:p>
                  </a:txBody>
                  <a:tcPr marL="91432" marR="91432" marT="45715" marB="45715" anchor="ct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r>
              <a:tr h="7143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28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Howard Gardner</a:t>
                      </a:r>
                    </a:p>
                  </a:txBody>
                  <a:tcPr marL="91432" marR="91432" marT="45715" marB="45715" anchor="ct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28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8 intelligences</a:t>
                      </a:r>
                    </a:p>
                  </a:txBody>
                  <a:tcPr marL="91432" marR="91432" marT="45715" marB="45715" anchor="ct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r>
              <a:tr h="7143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28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Robert Sternberg</a:t>
                      </a:r>
                    </a:p>
                  </a:txBody>
                  <a:tcPr marL="91432" marR="91432" marT="45715" marB="45715" anchor="ct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28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3 intelligences</a:t>
                      </a:r>
                    </a:p>
                  </a:txBody>
                  <a:tcPr marL="91432" marR="91432" marT="45715" marB="45715" anchor="ct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r>
              <a:tr h="7143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28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Emotional intelligence</a:t>
                      </a:r>
                    </a:p>
                  </a:txBody>
                  <a:tcPr marL="91432" marR="91432" marT="45715" marB="45715" anchor="ct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28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4 components</a:t>
                      </a:r>
                    </a:p>
                  </a:txBody>
                  <a:tcPr marL="91432" marR="91432" marT="45715" marB="45715" anchor="ctr" horzOverflow="overflow">
                    <a:lnL w="38100" cap="flat" cmpd="sng" algn="ctr">
                      <a:solidFill>
                        <a:srgbClr val="AA7A2B"/>
                      </a:solidFill>
                      <a:prstDash val="solid"/>
                      <a:round/>
                      <a:headEnd type="none" w="med" len="med"/>
                      <a:tailEnd type="none" w="med" len="med"/>
                    </a:lnL>
                    <a:lnR w="38100" cap="flat" cmpd="sng" algn="ctr">
                      <a:solidFill>
                        <a:srgbClr val="AA7A2B"/>
                      </a:solidFill>
                      <a:prstDash val="solid"/>
                      <a:round/>
                      <a:headEnd type="none" w="med" len="med"/>
                      <a:tailEnd type="none" w="med" len="med"/>
                    </a:lnR>
                    <a:lnT w="38100" cap="flat" cmpd="sng" algn="ctr">
                      <a:solidFill>
                        <a:srgbClr val="AA7A2B"/>
                      </a:solidFill>
                      <a:prstDash val="solid"/>
                      <a:round/>
                      <a:headEnd type="none" w="med" len="med"/>
                      <a:tailEnd type="none" w="med" len="med"/>
                    </a:lnT>
                    <a:lnB w="38100" cap="flat" cmpd="sng" algn="ctr">
                      <a:solidFill>
                        <a:srgbClr val="AA7A2B"/>
                      </a:solidFill>
                      <a:prstDash val="solid"/>
                      <a:round/>
                      <a:headEnd type="none" w="med" len="med"/>
                      <a:tailEnd type="none" w="med" len="med"/>
                    </a:lnB>
                    <a:lnTlToBr>
                      <a:noFill/>
                    </a:lnTlToBr>
                    <a:lnBlToTr>
                      <a:noFill/>
                    </a:lnBlToTr>
                    <a:solidFill>
                      <a:srgbClr val="F8F6E3"/>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72FBB0E4-53D0-43C5-B48D-AF348E5D9A8D}" type="slidenum">
              <a:rPr lang="en-US" sz="1400">
                <a:latin typeface="Times New Roman" panose="02020603050405020304" pitchFamily="18" charset="0"/>
              </a:rPr>
              <a:pPr eaLnBrk="1" hangingPunct="1"/>
              <a:t>20</a:t>
            </a:fld>
            <a:endParaRPr lang="en-US" sz="1400">
              <a:latin typeface="Times New Roman" panose="02020603050405020304" pitchFamily="18" charset="0"/>
            </a:endParaRPr>
          </a:p>
        </p:txBody>
      </p:sp>
      <p:sp>
        <p:nvSpPr>
          <p:cNvPr id="29700" name="Rectangle 3"/>
          <p:cNvSpPr>
            <a:spLocks noChangeArrowheads="1"/>
          </p:cNvSpPr>
          <p:nvPr/>
        </p:nvSpPr>
        <p:spPr bwMode="auto">
          <a:xfrm>
            <a:off x="104503" y="104503"/>
            <a:ext cx="8895806" cy="147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spcBef>
                <a:spcPct val="20000"/>
              </a:spcBef>
              <a:buFont typeface="Wingdings" panose="05000000000000000000" pitchFamily="2" charset="2"/>
              <a:buNone/>
            </a:pPr>
            <a:r>
              <a:rPr lang="en-US" sz="2500" dirty="0">
                <a:solidFill>
                  <a:srgbClr val="0000FF"/>
                </a:solidFill>
              </a:rPr>
              <a:t>WAIS</a:t>
            </a:r>
            <a:r>
              <a:rPr lang="en-US" sz="2500" dirty="0"/>
              <a:t> measures overall intelligence and 11 other aspects related to intelligence that are designed to assess clinical and educational problems.</a:t>
            </a:r>
          </a:p>
        </p:txBody>
      </p:sp>
      <p:pic>
        <p:nvPicPr>
          <p:cNvPr id="29701" name="Picture 6" descr="MyersPsy8e_fi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44136" y="1341927"/>
            <a:ext cx="8360229" cy="5344969"/>
          </a:xfrm>
          <a:noFill/>
        </p:spPr>
      </p:pic>
    </p:spTree>
    <p:extLst>
      <p:ext uri="{BB962C8B-B14F-4D97-AF65-F5344CB8AC3E}">
        <p14:creationId xmlns:p14="http://schemas.microsoft.com/office/powerpoint/2010/main" val="4503910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5B34E933-FD11-4913-8211-0ACBD9DB1989}" type="slidenum">
              <a:rPr lang="en-US" sz="1400">
                <a:latin typeface="Times New Roman" panose="02020603050405020304" pitchFamily="18" charset="0"/>
              </a:rPr>
              <a:pPr eaLnBrk="1" hangingPunct="1"/>
              <a:t>21</a:t>
            </a:fld>
            <a:endParaRPr lang="en-US" sz="1400">
              <a:latin typeface="Times New Roman" panose="02020603050405020304" pitchFamily="18" charset="0"/>
            </a:endParaRPr>
          </a:p>
        </p:txBody>
      </p:sp>
      <p:sp>
        <p:nvSpPr>
          <p:cNvPr id="32771" name="Rectangle 2"/>
          <p:cNvSpPr>
            <a:spLocks noGrp="1" noChangeArrowheads="1"/>
          </p:cNvSpPr>
          <p:nvPr>
            <p:ph type="title"/>
          </p:nvPr>
        </p:nvSpPr>
        <p:spPr>
          <a:xfrm>
            <a:off x="685800" y="276225"/>
            <a:ext cx="7772400" cy="1143000"/>
          </a:xfrm>
        </p:spPr>
        <p:txBody>
          <a:bodyPr/>
          <a:lstStyle/>
          <a:p>
            <a:pPr eaLnBrk="1" hangingPunct="1"/>
            <a:r>
              <a:rPr lang="en-US" sz="4000" smtClean="0">
                <a:latin typeface="Palatino Linotype" panose="02040502050505030304" pitchFamily="18" charset="0"/>
              </a:rPr>
              <a:t>Standardization</a:t>
            </a:r>
          </a:p>
        </p:txBody>
      </p:sp>
      <p:sp>
        <p:nvSpPr>
          <p:cNvPr id="32772" name="Rectangle 3"/>
          <p:cNvSpPr>
            <a:spLocks noChangeArrowheads="1"/>
          </p:cNvSpPr>
          <p:nvPr/>
        </p:nvSpPr>
        <p:spPr bwMode="auto">
          <a:xfrm>
            <a:off x="366713" y="1600200"/>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spcBef>
                <a:spcPct val="20000"/>
              </a:spcBef>
              <a:buFont typeface="Wingdings" panose="05000000000000000000" pitchFamily="2" charset="2"/>
              <a:buNone/>
            </a:pPr>
            <a:r>
              <a:rPr lang="en-US">
                <a:solidFill>
                  <a:srgbClr val="0000FF"/>
                </a:solidFill>
              </a:rPr>
              <a:t>Standardizing</a:t>
            </a:r>
            <a:r>
              <a:rPr lang="en-US"/>
              <a:t> a test involves administering the test to a representative sample of future test takers in order to establish a basis (</a:t>
            </a:r>
            <a:r>
              <a:rPr lang="en-US">
                <a:solidFill>
                  <a:srgbClr val="0000FF"/>
                </a:solidFill>
              </a:rPr>
              <a:t>norms</a:t>
            </a:r>
            <a:r>
              <a:rPr lang="en-US"/>
              <a:t>) for meaningful comparison.</a:t>
            </a:r>
          </a:p>
        </p:txBody>
      </p:sp>
    </p:spTree>
    <p:extLst>
      <p:ext uri="{BB962C8B-B14F-4D97-AF65-F5344CB8AC3E}">
        <p14:creationId xmlns:p14="http://schemas.microsoft.com/office/powerpoint/2010/main" val="29112393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6EC8EB41-E023-4B96-8806-D32899B9B85A}" type="slidenum">
              <a:rPr lang="en-US" sz="1400">
                <a:latin typeface="Times New Roman" panose="02020603050405020304" pitchFamily="18" charset="0"/>
              </a:rPr>
              <a:pPr eaLnBrk="1" hangingPunct="1"/>
              <a:t>22</a:t>
            </a:fld>
            <a:endParaRPr lang="en-US" sz="1400">
              <a:latin typeface="Times New Roman" panose="02020603050405020304" pitchFamily="18" charset="0"/>
            </a:endParaRPr>
          </a:p>
        </p:txBody>
      </p:sp>
      <p:sp>
        <p:nvSpPr>
          <p:cNvPr id="33795" name="Rectangle 2"/>
          <p:cNvSpPr>
            <a:spLocks noGrp="1" noChangeArrowheads="1"/>
          </p:cNvSpPr>
          <p:nvPr>
            <p:ph type="title"/>
          </p:nvPr>
        </p:nvSpPr>
        <p:spPr>
          <a:xfrm>
            <a:off x="685800" y="0"/>
            <a:ext cx="7772400" cy="800100"/>
          </a:xfrm>
        </p:spPr>
        <p:txBody>
          <a:bodyPr/>
          <a:lstStyle/>
          <a:p>
            <a:pPr eaLnBrk="1" hangingPunct="1"/>
            <a:r>
              <a:rPr lang="en-US" sz="3600" smtClean="0">
                <a:latin typeface="Palatino Linotype" panose="02040502050505030304" pitchFamily="18" charset="0"/>
              </a:rPr>
              <a:t>Normal Curve</a:t>
            </a:r>
          </a:p>
        </p:txBody>
      </p:sp>
      <p:sp>
        <p:nvSpPr>
          <p:cNvPr id="33796" name="Rectangle 3"/>
          <p:cNvSpPr>
            <a:spLocks noChangeArrowheads="1"/>
          </p:cNvSpPr>
          <p:nvPr/>
        </p:nvSpPr>
        <p:spPr bwMode="auto">
          <a:xfrm>
            <a:off x="519113" y="800100"/>
            <a:ext cx="8077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spcBef>
                <a:spcPct val="20000"/>
              </a:spcBef>
              <a:buFont typeface="Wingdings" panose="05000000000000000000" pitchFamily="2" charset="2"/>
              <a:buNone/>
            </a:pPr>
            <a:r>
              <a:rPr lang="en-US"/>
              <a:t>Standardized tests establish a normal distribution of scores on a tested population in a bell-shaped pattern called the </a:t>
            </a:r>
            <a:r>
              <a:rPr lang="en-US">
                <a:solidFill>
                  <a:srgbClr val="0000FF"/>
                </a:solidFill>
              </a:rPr>
              <a:t>normal curve</a:t>
            </a:r>
            <a:r>
              <a:rPr lang="en-US"/>
              <a:t>.</a:t>
            </a:r>
          </a:p>
        </p:txBody>
      </p:sp>
      <p:pic>
        <p:nvPicPr>
          <p:cNvPr id="33797" name="Picture 5" descr="MyersPsy8e_fi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12738" y="2314575"/>
            <a:ext cx="8145462" cy="4391025"/>
          </a:xfrm>
          <a:noFill/>
        </p:spPr>
      </p:pic>
    </p:spTree>
    <p:extLst>
      <p:ext uri="{BB962C8B-B14F-4D97-AF65-F5344CB8AC3E}">
        <p14:creationId xmlns:p14="http://schemas.microsoft.com/office/powerpoint/2010/main" val="26528700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0"/>
            <a:ext cx="9144000" cy="1143000"/>
          </a:xfrm>
          <a:solidFill>
            <a:srgbClr val="A93971"/>
          </a:solidFill>
        </p:spPr>
        <p:txBody>
          <a:bodyPr lIns="274320"/>
          <a:lstStyle/>
          <a:p>
            <a:pPr algn="l">
              <a:lnSpc>
                <a:spcPts val="4200"/>
              </a:lnSpc>
            </a:pPr>
            <a:r>
              <a:rPr lang="en-US" b="1" smtClean="0">
                <a:solidFill>
                  <a:srgbClr val="F8F6E3"/>
                </a:solidFill>
              </a:rPr>
              <a:t>Re-Standardization </a:t>
            </a:r>
            <a:br>
              <a:rPr lang="en-US" b="1" smtClean="0">
                <a:solidFill>
                  <a:srgbClr val="F8F6E3"/>
                </a:solidFill>
              </a:rPr>
            </a:br>
            <a:r>
              <a:rPr lang="en-US" b="1" smtClean="0">
                <a:solidFill>
                  <a:srgbClr val="F8F6E3"/>
                </a:solidFill>
              </a:rPr>
              <a:t>and the Flynn Effect</a:t>
            </a:r>
          </a:p>
        </p:txBody>
      </p:sp>
      <p:sp>
        <p:nvSpPr>
          <p:cNvPr id="45059" name="Content Placeholder 2"/>
          <p:cNvSpPr>
            <a:spLocks noGrp="1"/>
          </p:cNvSpPr>
          <p:nvPr>
            <p:ph idx="1"/>
          </p:nvPr>
        </p:nvSpPr>
        <p:spPr>
          <a:xfrm>
            <a:off x="258763" y="1306513"/>
            <a:ext cx="8382000" cy="3733800"/>
          </a:xfrm>
        </p:spPr>
        <p:txBody>
          <a:bodyPr/>
          <a:lstStyle/>
          <a:p>
            <a:pPr marL="0" indent="0">
              <a:lnSpc>
                <a:spcPts val="2600"/>
              </a:lnSpc>
              <a:spcAft>
                <a:spcPts val="600"/>
              </a:spcAft>
              <a:buFont typeface="Arial" panose="020B0604020202020204" pitchFamily="34" charset="0"/>
              <a:buNone/>
            </a:pPr>
            <a:r>
              <a:rPr lang="en-US" sz="2600" b="1" smtClean="0">
                <a:solidFill>
                  <a:srgbClr val="444EA2"/>
                </a:solidFill>
              </a:rPr>
              <a:t>Re-Standardization:</a:t>
            </a:r>
            <a:r>
              <a:rPr lang="en-US" sz="2600" smtClean="0"/>
              <a:t>  Re-testing a sample of the general population </a:t>
            </a:r>
            <a:r>
              <a:rPr lang="en-US" sz="2600" i="1" smtClean="0"/>
              <a:t>to make an updated, accurate comparison group</a:t>
            </a:r>
            <a:r>
              <a:rPr lang="en-US" sz="2600" smtClean="0"/>
              <a:t>, in case people are smarter than they used to be when the test was first made.</a:t>
            </a:r>
          </a:p>
        </p:txBody>
      </p:sp>
      <p:sp>
        <p:nvSpPr>
          <p:cNvPr id="6" name="Rectangle 5"/>
          <p:cNvSpPr/>
          <p:nvPr/>
        </p:nvSpPr>
        <p:spPr>
          <a:xfrm>
            <a:off x="5105400" y="4343400"/>
            <a:ext cx="2057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b="10394"/>
          <a:stretch>
            <a:fillRect/>
          </a:stretch>
        </p:blipFill>
        <p:spPr bwMode="auto">
          <a:xfrm>
            <a:off x="1635125" y="2720975"/>
            <a:ext cx="7508875"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296863" y="4383088"/>
            <a:ext cx="3040062"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ts val="2600"/>
              </a:lnSpc>
              <a:spcBef>
                <a:spcPct val="20000"/>
              </a:spcBef>
              <a:spcAft>
                <a:spcPts val="600"/>
              </a:spcAft>
            </a:pPr>
            <a:r>
              <a:rPr lang="en-US" sz="2600" b="1">
                <a:solidFill>
                  <a:srgbClr val="444EA2"/>
                </a:solidFill>
              </a:rPr>
              <a:t>The Flynn Effect: </a:t>
            </a:r>
          </a:p>
          <a:p>
            <a:pPr eaLnBrk="1" hangingPunct="1">
              <a:lnSpc>
                <a:spcPts val="2600"/>
              </a:lnSpc>
              <a:spcBef>
                <a:spcPct val="20000"/>
              </a:spcBef>
              <a:spcAft>
                <a:spcPts val="600"/>
              </a:spcAft>
            </a:pPr>
            <a:r>
              <a:rPr lang="en-US" sz="2600"/>
              <a:t> Performance on intelligence tests has improved over the years, worldwide.</a:t>
            </a:r>
            <a:r>
              <a:rPr lang="en-US" sz="2600" i="1">
                <a:solidFill>
                  <a:srgbClr val="000000"/>
                </a:solidFill>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CDB989C8-97A2-43CD-A289-6358B19BA5CE}" type="slidenum">
              <a:rPr lang="en-US" sz="1400">
                <a:latin typeface="Times New Roman" panose="02020603050405020304" pitchFamily="18" charset="0"/>
              </a:rPr>
              <a:pPr eaLnBrk="1" hangingPunct="1"/>
              <a:t>24</a:t>
            </a:fld>
            <a:endParaRPr lang="en-US" sz="1400">
              <a:latin typeface="Times New Roman" panose="02020603050405020304" pitchFamily="18" charset="0"/>
            </a:endParaRPr>
          </a:p>
        </p:txBody>
      </p:sp>
      <p:sp>
        <p:nvSpPr>
          <p:cNvPr id="35843" name="Rectangle 2"/>
          <p:cNvSpPr>
            <a:spLocks noGrp="1" noChangeArrowheads="1"/>
          </p:cNvSpPr>
          <p:nvPr>
            <p:ph type="title"/>
          </p:nvPr>
        </p:nvSpPr>
        <p:spPr>
          <a:xfrm>
            <a:off x="685800" y="0"/>
            <a:ext cx="7772400" cy="1143000"/>
          </a:xfrm>
        </p:spPr>
        <p:txBody>
          <a:bodyPr/>
          <a:lstStyle/>
          <a:p>
            <a:pPr eaLnBrk="1" hangingPunct="1"/>
            <a:r>
              <a:rPr lang="en-US" sz="4000" smtClean="0">
                <a:latin typeface="Palatino Linotype" panose="02040502050505030304" pitchFamily="18" charset="0"/>
              </a:rPr>
              <a:t>Reliability</a:t>
            </a:r>
          </a:p>
        </p:txBody>
      </p:sp>
      <p:sp>
        <p:nvSpPr>
          <p:cNvPr id="35844" name="Rectangle 3"/>
          <p:cNvSpPr>
            <a:spLocks noChangeArrowheads="1"/>
          </p:cNvSpPr>
          <p:nvPr/>
        </p:nvSpPr>
        <p:spPr bwMode="auto">
          <a:xfrm>
            <a:off x="366713" y="1143000"/>
            <a:ext cx="838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spcBef>
                <a:spcPct val="20000"/>
              </a:spcBef>
              <a:buFont typeface="Wingdings" panose="05000000000000000000" pitchFamily="2" charset="2"/>
              <a:buNone/>
            </a:pPr>
            <a:r>
              <a:rPr lang="en-US"/>
              <a:t>A test is </a:t>
            </a:r>
            <a:r>
              <a:rPr lang="en-US" i="1">
                <a:solidFill>
                  <a:srgbClr val="0000FF"/>
                </a:solidFill>
              </a:rPr>
              <a:t>reliable</a:t>
            </a:r>
            <a:r>
              <a:rPr lang="en-US"/>
              <a:t> when it yields consistent results. To establish reliability researchers establish different procedures:</a:t>
            </a:r>
          </a:p>
        </p:txBody>
      </p:sp>
      <p:sp>
        <p:nvSpPr>
          <p:cNvPr id="1819652" name="Rectangle 4"/>
          <p:cNvSpPr>
            <a:spLocks noChangeArrowheads="1"/>
          </p:cNvSpPr>
          <p:nvPr/>
        </p:nvSpPr>
        <p:spPr bwMode="auto">
          <a:xfrm>
            <a:off x="685800" y="28194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algn="l" eaLnBrk="1" hangingPunct="1">
              <a:spcBef>
                <a:spcPct val="20000"/>
              </a:spcBef>
              <a:buFont typeface="Wingdings" panose="05000000000000000000" pitchFamily="2" charset="2"/>
              <a:buAutoNum type="arabicPeriod"/>
            </a:pPr>
            <a:r>
              <a:rPr lang="en-US" sz="2600">
                <a:solidFill>
                  <a:srgbClr val="0000FF"/>
                </a:solidFill>
              </a:rPr>
              <a:t>Split-half Reliability:</a:t>
            </a:r>
            <a:r>
              <a:rPr lang="en-US" sz="2600"/>
              <a:t> Dividing the test into two equal halves and assessing how consistent the scores are.</a:t>
            </a:r>
          </a:p>
          <a:p>
            <a:pPr algn="l" eaLnBrk="1" hangingPunct="1">
              <a:spcBef>
                <a:spcPct val="20000"/>
              </a:spcBef>
              <a:buFont typeface="Wingdings" panose="05000000000000000000" pitchFamily="2" charset="2"/>
              <a:buAutoNum type="arabicPeriod"/>
            </a:pPr>
            <a:r>
              <a:rPr lang="en-US" sz="2600">
                <a:solidFill>
                  <a:srgbClr val="0000FF"/>
                </a:solidFill>
              </a:rPr>
              <a:t>Equivalent Form Reliability :</a:t>
            </a:r>
            <a:r>
              <a:rPr lang="en-US" sz="2600"/>
              <a:t> Using different forms of the test to measure consistency between them.</a:t>
            </a:r>
          </a:p>
          <a:p>
            <a:pPr algn="l" eaLnBrk="1" hangingPunct="1">
              <a:spcBef>
                <a:spcPct val="20000"/>
              </a:spcBef>
              <a:buFont typeface="Wingdings" panose="05000000000000000000" pitchFamily="2" charset="2"/>
              <a:buAutoNum type="arabicPeriod"/>
            </a:pPr>
            <a:r>
              <a:rPr lang="en-US" sz="2600">
                <a:solidFill>
                  <a:srgbClr val="0000FF"/>
                </a:solidFill>
              </a:rPr>
              <a:t>Test-Retest Reliability: </a:t>
            </a:r>
            <a:r>
              <a:rPr lang="en-US" sz="2600"/>
              <a:t>Using the same test on two occasions to measure consistency.</a:t>
            </a:r>
          </a:p>
        </p:txBody>
      </p:sp>
    </p:spTree>
    <p:extLst>
      <p:ext uri="{BB962C8B-B14F-4D97-AF65-F5344CB8AC3E}">
        <p14:creationId xmlns:p14="http://schemas.microsoft.com/office/powerpoint/2010/main" val="5777745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19652"/>
                                        </p:tgtEl>
                                        <p:attrNameLst>
                                          <p:attrName>style.visibility</p:attrName>
                                        </p:attrNameLst>
                                      </p:cBhvr>
                                      <p:to>
                                        <p:strVal val="visible"/>
                                      </p:to>
                                    </p:set>
                                    <p:animEffect transition="in" filter="dissolve">
                                      <p:cBhvr>
                                        <p:cTn id="7" dur="500"/>
                                        <p:tgtEl>
                                          <p:spTgt spid="1819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96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5C8C70F5-C013-4D0C-AE9B-75F832790FEE}" type="slidenum">
              <a:rPr lang="en-US" sz="1400">
                <a:latin typeface="Times New Roman" panose="02020603050405020304" pitchFamily="18" charset="0"/>
              </a:rPr>
              <a:pPr eaLnBrk="1" hangingPunct="1"/>
              <a:t>25</a:t>
            </a:fld>
            <a:endParaRPr lang="en-US" sz="1400">
              <a:latin typeface="Times New Roman" panose="02020603050405020304" pitchFamily="18" charset="0"/>
            </a:endParaRPr>
          </a:p>
        </p:txBody>
      </p:sp>
      <p:sp>
        <p:nvSpPr>
          <p:cNvPr id="36867" name="Rectangle 2"/>
          <p:cNvSpPr>
            <a:spLocks noGrp="1" noChangeArrowheads="1"/>
          </p:cNvSpPr>
          <p:nvPr>
            <p:ph type="title"/>
          </p:nvPr>
        </p:nvSpPr>
        <p:spPr>
          <a:xfrm>
            <a:off x="685800" y="0"/>
            <a:ext cx="7772400" cy="754553"/>
          </a:xfrm>
        </p:spPr>
        <p:txBody>
          <a:bodyPr/>
          <a:lstStyle/>
          <a:p>
            <a:pPr eaLnBrk="1" hangingPunct="1"/>
            <a:r>
              <a:rPr lang="en-US" sz="4000" dirty="0" smtClean="0">
                <a:latin typeface="Palatino Linotype" panose="02040502050505030304" pitchFamily="18" charset="0"/>
              </a:rPr>
              <a:t>Validity</a:t>
            </a:r>
          </a:p>
        </p:txBody>
      </p:sp>
      <p:sp>
        <p:nvSpPr>
          <p:cNvPr id="36868" name="Rectangle 3"/>
          <p:cNvSpPr>
            <a:spLocks noChangeArrowheads="1"/>
          </p:cNvSpPr>
          <p:nvPr/>
        </p:nvSpPr>
        <p:spPr bwMode="auto">
          <a:xfrm>
            <a:off x="383339" y="835429"/>
            <a:ext cx="8382000" cy="139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spcBef>
                <a:spcPct val="20000"/>
              </a:spcBef>
              <a:buFont typeface="Wingdings" panose="05000000000000000000" pitchFamily="2" charset="2"/>
              <a:buNone/>
            </a:pPr>
            <a:r>
              <a:rPr lang="en-US" dirty="0"/>
              <a:t>Reliability of a test </a:t>
            </a:r>
            <a:r>
              <a:rPr lang="en-US" u="sng" dirty="0">
                <a:solidFill>
                  <a:srgbClr val="FF0000"/>
                </a:solidFill>
              </a:rPr>
              <a:t>does not</a:t>
            </a:r>
            <a:r>
              <a:rPr lang="en-US" dirty="0">
                <a:solidFill>
                  <a:srgbClr val="FF0000"/>
                </a:solidFill>
              </a:rPr>
              <a:t> </a:t>
            </a:r>
            <a:r>
              <a:rPr lang="en-US" dirty="0"/>
              <a:t>ensure validity. </a:t>
            </a:r>
            <a:r>
              <a:rPr lang="en-US" dirty="0">
                <a:solidFill>
                  <a:srgbClr val="0000FF"/>
                </a:solidFill>
              </a:rPr>
              <a:t>Validity</a:t>
            </a:r>
            <a:r>
              <a:rPr lang="en-US" dirty="0"/>
              <a:t> of a test refers to what the test is supposed to measure or predict.</a:t>
            </a:r>
          </a:p>
        </p:txBody>
      </p:sp>
      <p:sp>
        <p:nvSpPr>
          <p:cNvPr id="1821700" name="Rectangle 4"/>
          <p:cNvSpPr>
            <a:spLocks noChangeArrowheads="1"/>
          </p:cNvSpPr>
          <p:nvPr/>
        </p:nvSpPr>
        <p:spPr bwMode="auto">
          <a:xfrm>
            <a:off x="415636" y="2277687"/>
            <a:ext cx="8279477" cy="458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algn="l" eaLnBrk="1" hangingPunct="1">
              <a:spcBef>
                <a:spcPct val="20000"/>
              </a:spcBef>
              <a:buFont typeface="Wingdings" panose="05000000000000000000" pitchFamily="2" charset="2"/>
              <a:buAutoNum type="arabicPeriod"/>
            </a:pPr>
            <a:r>
              <a:rPr lang="en-US" sz="2400" dirty="0">
                <a:solidFill>
                  <a:srgbClr val="0000FF"/>
                </a:solidFill>
              </a:rPr>
              <a:t>Content Validity:</a:t>
            </a:r>
            <a:r>
              <a:rPr lang="en-US" sz="2400" dirty="0"/>
              <a:t> Refers to the extent a test thoroughly measures a </a:t>
            </a:r>
            <a:r>
              <a:rPr lang="en-US" sz="2400" dirty="0" smtClean="0"/>
              <a:t>particular domain, </a:t>
            </a:r>
            <a:r>
              <a:rPr lang="en-US" sz="2400" dirty="0"/>
              <a:t>behavior or trait</a:t>
            </a:r>
            <a:r>
              <a:rPr lang="en-US" sz="2400" dirty="0" smtClean="0"/>
              <a:t>. (physics test has physics questions, not chemistry)</a:t>
            </a:r>
            <a:endParaRPr lang="en-US" sz="2400" dirty="0"/>
          </a:p>
          <a:p>
            <a:pPr algn="l" eaLnBrk="1" hangingPunct="1">
              <a:spcBef>
                <a:spcPct val="20000"/>
              </a:spcBef>
              <a:buFont typeface="Wingdings" panose="05000000000000000000" pitchFamily="2" charset="2"/>
              <a:buAutoNum type="arabicPeriod"/>
            </a:pPr>
            <a:r>
              <a:rPr lang="en-US" sz="2400" dirty="0" smtClean="0">
                <a:solidFill>
                  <a:srgbClr val="0000FF"/>
                </a:solidFill>
              </a:rPr>
              <a:t>Criterion-related/Predictive </a:t>
            </a:r>
            <a:r>
              <a:rPr lang="en-US" sz="2400" dirty="0">
                <a:solidFill>
                  <a:srgbClr val="0000FF"/>
                </a:solidFill>
              </a:rPr>
              <a:t>Validity:</a:t>
            </a:r>
            <a:r>
              <a:rPr lang="en-US" sz="2400" dirty="0"/>
              <a:t> Refers to the function of a test in predicting a particular behavior or trait</a:t>
            </a:r>
            <a:r>
              <a:rPr lang="en-US" sz="2400" dirty="0" smtClean="0"/>
              <a:t>. (correlate with another measure of performance)</a:t>
            </a:r>
            <a:endParaRPr lang="en-US" sz="2400" dirty="0"/>
          </a:p>
          <a:p>
            <a:pPr algn="l" eaLnBrk="1" hangingPunct="1">
              <a:spcBef>
                <a:spcPct val="20000"/>
              </a:spcBef>
              <a:buFont typeface="Wingdings" panose="05000000000000000000" pitchFamily="2" charset="2"/>
              <a:buAutoNum type="arabicPeriod"/>
            </a:pPr>
            <a:r>
              <a:rPr lang="en-US" sz="2400" dirty="0">
                <a:solidFill>
                  <a:srgbClr val="0000FF"/>
                </a:solidFill>
              </a:rPr>
              <a:t>Construct Validity:</a:t>
            </a:r>
            <a:r>
              <a:rPr lang="en-US" sz="2400" dirty="0"/>
              <a:t>  Refers to the extent to which a test measures the concept or construct that it is intended to </a:t>
            </a:r>
            <a:r>
              <a:rPr lang="en-US" sz="2400" dirty="0" smtClean="0"/>
              <a:t>measure. (correlate with other well-established measure of the construct)</a:t>
            </a:r>
            <a:endParaRPr lang="en-US" sz="2400" dirty="0">
              <a:solidFill>
                <a:srgbClr val="0000FF"/>
              </a:solidFill>
            </a:endParaRPr>
          </a:p>
          <a:p>
            <a:pPr algn="l" eaLnBrk="1" hangingPunct="1">
              <a:spcBef>
                <a:spcPct val="20000"/>
              </a:spcBef>
              <a:buFont typeface="Wingdings" panose="05000000000000000000" pitchFamily="2" charset="2"/>
              <a:buAutoNum type="arabicPeriod"/>
            </a:pPr>
            <a:endParaRPr lang="en-US" sz="2400" dirty="0"/>
          </a:p>
        </p:txBody>
      </p:sp>
    </p:spTree>
    <p:extLst>
      <p:ext uri="{BB962C8B-B14F-4D97-AF65-F5344CB8AC3E}">
        <p14:creationId xmlns:p14="http://schemas.microsoft.com/office/powerpoint/2010/main" val="33075088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21700"/>
                                        </p:tgtEl>
                                        <p:attrNameLst>
                                          <p:attrName>style.visibility</p:attrName>
                                        </p:attrNameLst>
                                      </p:cBhvr>
                                      <p:to>
                                        <p:strVal val="visible"/>
                                      </p:to>
                                    </p:set>
                                    <p:animEffect transition="in" filter="dissolve">
                                      <p:cBhvr>
                                        <p:cTn id="7" dur="500"/>
                                        <p:tgtEl>
                                          <p:spTgt spid="1821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170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04788" y="1000125"/>
            <a:ext cx="6710362" cy="690563"/>
          </a:xfrm>
        </p:spPr>
        <p:txBody>
          <a:bodyPr/>
          <a:lstStyle/>
          <a:p>
            <a:pPr algn="l" eaLnBrk="1" hangingPunct="1">
              <a:lnSpc>
                <a:spcPts val="3000"/>
              </a:lnSpc>
            </a:pPr>
            <a:r>
              <a:rPr lang="en-US" b="1" smtClean="0">
                <a:solidFill>
                  <a:srgbClr val="444EA2"/>
                </a:solidFill>
              </a:rPr>
              <a:t/>
            </a:r>
            <a:br>
              <a:rPr lang="en-US" b="1" smtClean="0">
                <a:solidFill>
                  <a:srgbClr val="444EA2"/>
                </a:solidFill>
              </a:rPr>
            </a:br>
            <a:r>
              <a:rPr lang="en-US" sz="3600" b="1" i="1" smtClean="0">
                <a:solidFill>
                  <a:srgbClr val="444EA2"/>
                </a:solidFill>
              </a:rPr>
              <a:t>Which type of intelligence?</a:t>
            </a:r>
          </a:p>
        </p:txBody>
      </p:sp>
      <p:sp>
        <p:nvSpPr>
          <p:cNvPr id="47107" name="Rectangle 3"/>
          <p:cNvSpPr>
            <a:spLocks noChangeArrowheads="1"/>
          </p:cNvSpPr>
          <p:nvPr/>
        </p:nvSpPr>
        <p:spPr bwMode="auto">
          <a:xfrm>
            <a:off x="204788" y="176213"/>
            <a:ext cx="5545137"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ts val="4200"/>
              </a:lnSpc>
            </a:pPr>
            <a:r>
              <a:rPr lang="en-US" sz="4400" b="1">
                <a:solidFill>
                  <a:srgbClr val="444EA2"/>
                </a:solidFill>
                <a:latin typeface="Calibri" panose="020F0502020204030204" pitchFamily="34" charset="0"/>
              </a:rPr>
              <a:t>Stability of Intelligence during Aging:</a:t>
            </a:r>
            <a:endParaRPr lang="en-US" sz="1800">
              <a:latin typeface="Calibri" panose="020F0502020204030204" pitchFamily="34" charset="0"/>
            </a:endParaRPr>
          </a:p>
        </p:txBody>
      </p:sp>
      <p:pic>
        <p:nvPicPr>
          <p:cNvPr id="471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1852"/>
          <a:stretch>
            <a:fillRect/>
          </a:stretch>
        </p:blipFill>
        <p:spPr bwMode="auto">
          <a:xfrm>
            <a:off x="2479675" y="2733675"/>
            <a:ext cx="6664325"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Content Placeholder 2"/>
          <p:cNvSpPr>
            <a:spLocks noGrp="1"/>
          </p:cNvSpPr>
          <p:nvPr>
            <p:ph idx="1"/>
          </p:nvPr>
        </p:nvSpPr>
        <p:spPr>
          <a:xfrm>
            <a:off x="5749925" y="242888"/>
            <a:ext cx="3211513" cy="2205037"/>
          </a:xfrm>
        </p:spPr>
        <p:txBody>
          <a:bodyPr/>
          <a:lstStyle/>
          <a:p>
            <a:pPr marL="0" indent="0" eaLnBrk="1" hangingPunct="1">
              <a:lnSpc>
                <a:spcPts val="2800"/>
              </a:lnSpc>
              <a:buFont typeface="Arial" panose="020B0604020202020204" pitchFamily="34" charset="0"/>
              <a:buNone/>
            </a:pPr>
            <a:r>
              <a:rPr lang="en-US" sz="2800" smtClean="0"/>
              <a:t>Based on this chart, at what age might you do best at completing a crossword puzzle quickly? </a:t>
            </a:r>
          </a:p>
        </p:txBody>
      </p:sp>
      <p:pic>
        <p:nvPicPr>
          <p:cNvPr id="471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776" b="3529"/>
          <a:stretch>
            <a:fillRect/>
          </a:stretch>
        </p:blipFill>
        <p:spPr bwMode="auto">
          <a:xfrm>
            <a:off x="0" y="3975100"/>
            <a:ext cx="390842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0"/>
            <a:ext cx="9144000" cy="1143000"/>
          </a:xfrm>
          <a:solidFill>
            <a:srgbClr val="A93971"/>
          </a:solidFill>
        </p:spPr>
        <p:txBody>
          <a:bodyPr lIns="274320"/>
          <a:lstStyle/>
          <a:p>
            <a:pPr eaLnBrk="1" hangingPunct="1">
              <a:lnSpc>
                <a:spcPts val="4200"/>
              </a:lnSpc>
            </a:pPr>
            <a:r>
              <a:rPr lang="en-US" b="1" dirty="0" smtClean="0">
                <a:solidFill>
                  <a:srgbClr val="F8F6E3"/>
                </a:solidFill>
              </a:rPr>
              <a:t>Fluid and Crystallized Intelligence</a:t>
            </a:r>
          </a:p>
        </p:txBody>
      </p:sp>
      <p:sp>
        <p:nvSpPr>
          <p:cNvPr id="3" name="Content Placeholder 2"/>
          <p:cNvSpPr>
            <a:spLocks noGrp="1"/>
          </p:cNvSpPr>
          <p:nvPr>
            <p:ph idx="1"/>
          </p:nvPr>
        </p:nvSpPr>
        <p:spPr>
          <a:xfrm>
            <a:off x="600891" y="1357948"/>
            <a:ext cx="4335871" cy="1981200"/>
          </a:xfrm>
        </p:spPr>
        <p:txBody>
          <a:bodyPr/>
          <a:lstStyle/>
          <a:p>
            <a:pPr marL="0" indent="0" eaLnBrk="1" hangingPunct="1">
              <a:lnSpc>
                <a:spcPts val="2800"/>
              </a:lnSpc>
              <a:spcAft>
                <a:spcPts val="600"/>
              </a:spcAft>
              <a:buFont typeface="Arial" panose="020B0604020202020204" pitchFamily="34" charset="0"/>
              <a:buNone/>
            </a:pPr>
            <a:r>
              <a:rPr lang="en-US" sz="2800" b="1" dirty="0" smtClean="0"/>
              <a:t>Fluid intelligence</a:t>
            </a:r>
            <a:r>
              <a:rPr lang="en-US" sz="2800" i="1" dirty="0" smtClean="0"/>
              <a:t> refers to the ability to think quickly and abstractly, integrate information, and acquire skills. It diminishes with age. </a:t>
            </a:r>
          </a:p>
        </p:txBody>
      </p:sp>
      <p:pic>
        <p:nvPicPr>
          <p:cNvPr id="4" name="Content Placeholder 3" descr="42-1602807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6762" y="1357948"/>
            <a:ext cx="4011613" cy="267493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6" descr="RBI0014594.jpg"/>
          <p:cNvPicPr>
            <a:picLocks noChangeAspect="1"/>
          </p:cNvPicPr>
          <p:nvPr/>
        </p:nvPicPr>
        <p:blipFill>
          <a:blip r:embed="rId4" cstate="print"/>
          <a:srcRect/>
          <a:stretch>
            <a:fillRect/>
          </a:stretch>
        </p:blipFill>
        <p:spPr bwMode="auto">
          <a:xfrm>
            <a:off x="817200" y="3339148"/>
            <a:ext cx="2481262" cy="3306762"/>
          </a:xfrm>
          <a:prstGeom prst="rect">
            <a:avLst/>
          </a:prstGeom>
          <a:noFill/>
          <a:ln w="9525">
            <a:noFill/>
            <a:miter lim="800000"/>
            <a:headEnd/>
            <a:tailEnd/>
          </a:ln>
          <a:effectLst>
            <a:outerShdw blurRad="63500" dist="139700" dir="2700000" algn="tl" rotWithShape="0">
              <a:srgbClr val="333333">
                <a:alpha val="64998"/>
              </a:srgbClr>
            </a:outerShdw>
          </a:effectLst>
        </p:spPr>
      </p:pic>
      <p:sp>
        <p:nvSpPr>
          <p:cNvPr id="6" name="Rectangle 5"/>
          <p:cNvSpPr>
            <a:spLocks noChangeArrowheads="1"/>
          </p:cNvSpPr>
          <p:nvPr/>
        </p:nvSpPr>
        <p:spPr bwMode="auto">
          <a:xfrm>
            <a:off x="3448595" y="5117286"/>
            <a:ext cx="5499780" cy="188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ts val="2800"/>
              </a:lnSpc>
              <a:spcBef>
                <a:spcPct val="20000"/>
              </a:spcBef>
              <a:spcAft>
                <a:spcPts val="600"/>
              </a:spcAft>
            </a:pPr>
            <a:r>
              <a:rPr lang="en-US" sz="2800" b="1" dirty="0">
                <a:solidFill>
                  <a:srgbClr val="000000"/>
                </a:solidFill>
                <a:latin typeface="Calibri" panose="020F0502020204030204" pitchFamily="34" charset="0"/>
              </a:rPr>
              <a:t>Crystallized intelligence </a:t>
            </a:r>
            <a:r>
              <a:rPr lang="en-US" sz="2800" i="1" dirty="0">
                <a:solidFill>
                  <a:srgbClr val="000000"/>
                </a:solidFill>
                <a:latin typeface="Calibri" panose="020F0502020204030204" pitchFamily="34" charset="0"/>
              </a:rPr>
              <a:t>refers to accumulated wisdom, knowledge, expertise, and </a:t>
            </a:r>
            <a:r>
              <a:rPr lang="en-US" sz="2800" i="1" dirty="0" smtClean="0">
                <a:solidFill>
                  <a:srgbClr val="000000"/>
                </a:solidFill>
                <a:latin typeface="Calibri" panose="020F0502020204030204" pitchFamily="34" charset="0"/>
              </a:rPr>
              <a:t>vocabulary. It is relatively robust over the course of the life-span.</a:t>
            </a:r>
            <a:endParaRPr lang="en-US" sz="2800" i="1" dirty="0">
              <a:solidFill>
                <a:srgbClr val="000000"/>
              </a:solidFill>
              <a:latin typeface="Calibri" panose="020F0502020204030204"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0"/>
            <a:ext cx="9144000" cy="1279525"/>
          </a:xfrm>
          <a:solidFill>
            <a:srgbClr val="AA7A2B"/>
          </a:solidFill>
        </p:spPr>
        <p:txBody>
          <a:bodyPr lIns="274320"/>
          <a:lstStyle/>
          <a:p>
            <a:pPr eaLnBrk="1" hangingPunct="1">
              <a:lnSpc>
                <a:spcPts val="4200"/>
              </a:lnSpc>
            </a:pPr>
            <a:r>
              <a:rPr lang="en-US" b="1" smtClean="0">
                <a:solidFill>
                  <a:srgbClr val="F8F6E3"/>
                </a:solidFill>
              </a:rPr>
              <a:t>Stability of Intelligence Test Scores</a:t>
            </a:r>
            <a:br>
              <a:rPr lang="en-US" b="1" smtClean="0">
                <a:solidFill>
                  <a:srgbClr val="F8F6E3"/>
                </a:solidFill>
              </a:rPr>
            </a:br>
            <a:r>
              <a:rPr lang="en-US" b="1" smtClean="0">
                <a:solidFill>
                  <a:srgbClr val="F8F6E3"/>
                </a:solidFill>
              </a:rPr>
              <a:t>Over the Lifespan</a:t>
            </a:r>
          </a:p>
        </p:txBody>
      </p:sp>
      <p:sp>
        <p:nvSpPr>
          <p:cNvPr id="51203" name="Content Placeholder 2"/>
          <p:cNvSpPr>
            <a:spLocks noGrp="1"/>
          </p:cNvSpPr>
          <p:nvPr>
            <p:ph idx="1"/>
          </p:nvPr>
        </p:nvSpPr>
        <p:spPr>
          <a:xfrm>
            <a:off x="87313" y="1360488"/>
            <a:ext cx="8839200" cy="1676400"/>
          </a:xfrm>
        </p:spPr>
        <p:txBody>
          <a:bodyPr/>
          <a:lstStyle/>
          <a:p>
            <a:pPr marL="0" indent="0" eaLnBrk="1" hangingPunct="1">
              <a:lnSpc>
                <a:spcPts val="2800"/>
              </a:lnSpc>
              <a:buFont typeface="Arial" panose="020B0604020202020204" pitchFamily="34" charset="0"/>
              <a:buNone/>
            </a:pPr>
            <a:r>
              <a:rPr lang="en-US" sz="2800" smtClean="0"/>
              <a:t>Pushing toddlers to learn does not seem to help much. Only by age four is a child’s performance on intelligence tests a predictor of future performance on intelligence tests. </a:t>
            </a:r>
          </a:p>
          <a:p>
            <a:pPr marL="0" indent="0" eaLnBrk="1" hangingPunct="1">
              <a:lnSpc>
                <a:spcPts val="2800"/>
              </a:lnSpc>
              <a:buFont typeface="Arial" panose="020B0604020202020204" pitchFamily="34" charset="0"/>
              <a:buNone/>
            </a:pPr>
            <a:endParaRPr lang="en-US" sz="280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4088" y="2525713"/>
            <a:ext cx="6919912"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15900" y="3011488"/>
            <a:ext cx="2892425"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ts val="2800"/>
              </a:lnSpc>
              <a:spcBef>
                <a:spcPct val="20000"/>
              </a:spcBef>
              <a:buFont typeface="Arial" panose="020B0604020202020204" pitchFamily="34" charset="0"/>
              <a:buNone/>
            </a:pPr>
            <a:r>
              <a:rPr lang="en-US" sz="2800">
                <a:latin typeface="Calibri" panose="020F0502020204030204" pitchFamily="34" charset="0"/>
              </a:rPr>
              <a:t>Based on the results of a  longitudinal study depicted in this chart, does intelligence test score at age 11 predict intelligence test score at age 80? </a:t>
            </a:r>
          </a:p>
        </p:txBody>
      </p:sp>
      <p:cxnSp>
        <p:nvCxnSpPr>
          <p:cNvPr id="7" name="Straight Connector 6"/>
          <p:cNvCxnSpPr/>
          <p:nvPr/>
        </p:nvCxnSpPr>
        <p:spPr>
          <a:xfrm flipV="1">
            <a:off x="4549775" y="3371850"/>
            <a:ext cx="3736975" cy="2035175"/>
          </a:xfrm>
          <a:prstGeom prst="line">
            <a:avLst/>
          </a:prstGeom>
          <a:ln w="57150">
            <a:solidFill>
              <a:srgbClr val="444EA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nodeType="afterGroup">
                            <p:stCondLst>
                              <p:cond delay="500"/>
                            </p:stCondLst>
                            <p:childTnLst>
                              <p:par>
                                <p:cTn id="12" presetID="10" presetClass="entr" presetSubtype="0" fill="hold" nodeType="afterEffect">
                                  <p:stCondLst>
                                    <p:cond delay="5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b="1" smtClean="0">
                <a:solidFill>
                  <a:srgbClr val="F8F6E3"/>
                </a:solidFill>
              </a:rPr>
              <a:t>Intelligence and Longevity</a:t>
            </a:r>
          </a:p>
        </p:txBody>
      </p:sp>
      <p:sp>
        <p:nvSpPr>
          <p:cNvPr id="53251" name="Content Placeholder 2"/>
          <p:cNvSpPr>
            <a:spLocks noGrp="1"/>
          </p:cNvSpPr>
          <p:nvPr>
            <p:ph idx="1"/>
          </p:nvPr>
        </p:nvSpPr>
        <p:spPr>
          <a:xfrm>
            <a:off x="103188" y="1295400"/>
            <a:ext cx="8961437" cy="2057400"/>
          </a:xfrm>
        </p:spPr>
        <p:txBody>
          <a:bodyPr/>
          <a:lstStyle/>
          <a:p>
            <a:pPr marL="0" indent="0" eaLnBrk="1" hangingPunct="1">
              <a:lnSpc>
                <a:spcPts val="2800"/>
              </a:lnSpc>
              <a:buFont typeface="Arial" panose="020B0604020202020204" pitchFamily="34" charset="0"/>
              <a:buNone/>
            </a:pPr>
            <a:r>
              <a:rPr lang="en-US" sz="2800" smtClean="0"/>
              <a:t>In a Scottish longitudinal study, 11-year-olds with higher intelligence test scores lived longer and more independently and were less likely to develop Alzheimer’s Disease.</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1967"/>
          <a:stretch>
            <a:fillRect/>
          </a:stretch>
        </p:blipFill>
        <p:spPr bwMode="auto">
          <a:xfrm>
            <a:off x="2309813" y="2620963"/>
            <a:ext cx="6834187"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93688" y="3508375"/>
            <a:ext cx="3100387"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ts val="2800"/>
              </a:lnSpc>
              <a:spcBef>
                <a:spcPct val="20000"/>
              </a:spcBef>
              <a:buFont typeface="Arial" panose="020B0604020202020204" pitchFamily="34" charset="0"/>
              <a:buNone/>
            </a:pPr>
            <a:r>
              <a:rPr lang="en-US" sz="2800">
                <a:latin typeface="Calibri" panose="020F0502020204030204" pitchFamily="34" charset="0"/>
              </a:rPr>
              <a:t>In a study of nuns , those with lower verbal ability were later more likely to develop Alzheimer’s Disease, which includes a shorter lifespan.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b="1" smtClean="0">
                <a:solidFill>
                  <a:srgbClr val="444EA2"/>
                </a:solidFill>
              </a:rPr>
              <a:t>General Intelligence,</a:t>
            </a:r>
            <a:br>
              <a:rPr lang="en-US" b="1" smtClean="0">
                <a:solidFill>
                  <a:srgbClr val="444EA2"/>
                </a:solidFill>
              </a:rPr>
            </a:br>
            <a:r>
              <a:rPr lang="en-US" b="1" smtClean="0">
                <a:solidFill>
                  <a:srgbClr val="444EA2"/>
                </a:solidFill>
              </a:rPr>
              <a:t> also known as </a:t>
            </a:r>
            <a:r>
              <a:rPr lang="en-US" sz="5400" b="1" i="1" smtClean="0">
                <a:solidFill>
                  <a:srgbClr val="444EA2"/>
                </a:solidFill>
                <a:latin typeface="Cambria Math" panose="02040503050406030204" pitchFamily="18" charset="0"/>
                <a:ea typeface="Cambria Math" panose="02040503050406030204" pitchFamily="18" charset="0"/>
              </a:rPr>
              <a:t>g</a:t>
            </a:r>
            <a:endParaRPr lang="en-US" b="1" smtClean="0">
              <a:solidFill>
                <a:srgbClr val="444EA2"/>
              </a:solidFill>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79425" y="1692275"/>
            <a:ext cx="8229600" cy="3565525"/>
          </a:xfrm>
        </p:spPr>
        <p:txBody>
          <a:bodyPr/>
          <a:lstStyle/>
          <a:p>
            <a:pPr marL="0" indent="0" eaLnBrk="1" hangingPunct="1">
              <a:lnSpc>
                <a:spcPts val="2800"/>
              </a:lnSpc>
              <a:buFont typeface="Arial" panose="020B0604020202020204" pitchFamily="34" charset="0"/>
              <a:buNone/>
            </a:pPr>
            <a:r>
              <a:rPr lang="en-US" sz="2400" b="1" smtClean="0"/>
              <a:t>Charles Spearman</a:t>
            </a:r>
            <a:r>
              <a:rPr lang="en-US" sz="2400" smtClean="0"/>
              <a:t> (1863-1945) performed a </a:t>
            </a:r>
            <a:r>
              <a:rPr lang="en-US" sz="2400" b="1" smtClean="0"/>
              <a:t>factor analysis*</a:t>
            </a:r>
            <a:r>
              <a:rPr lang="en-US" sz="2400" smtClean="0"/>
              <a:t> of different skills and found that people who did well in one area also did well in another. Spearman speculated that these people had a high </a:t>
            </a:r>
            <a:r>
              <a:rPr lang="en-US" sz="2400" b="1" smtClean="0">
                <a:solidFill>
                  <a:srgbClr val="444EA2"/>
                </a:solidFill>
              </a:rPr>
              <a:t>“</a:t>
            </a:r>
            <a:r>
              <a:rPr lang="en-US" sz="2400" b="1" i="1" smtClean="0">
                <a:solidFill>
                  <a:srgbClr val="444EA2"/>
                </a:solidFill>
              </a:rPr>
              <a:t>g</a:t>
            </a:r>
            <a:r>
              <a:rPr lang="en-US" sz="2400" b="1" smtClean="0">
                <a:solidFill>
                  <a:srgbClr val="444EA2"/>
                </a:solidFill>
              </a:rPr>
              <a:t>” (general intelligence).</a:t>
            </a:r>
          </a:p>
          <a:p>
            <a:pPr marL="0" indent="0" eaLnBrk="1" hangingPunct="1">
              <a:lnSpc>
                <a:spcPts val="2800"/>
              </a:lnSpc>
              <a:buFont typeface="Wingdings" panose="05000000000000000000" pitchFamily="2" charset="2"/>
              <a:buChar char="§"/>
            </a:pPr>
            <a:endParaRPr lang="en-US" sz="2400" smtClean="0"/>
          </a:p>
          <a:p>
            <a:pPr marL="0" indent="0" eaLnBrk="1" hangingPunct="1">
              <a:lnSpc>
                <a:spcPts val="2800"/>
              </a:lnSpc>
              <a:buFont typeface="Arial" panose="020B0604020202020204" pitchFamily="34" charset="0"/>
              <a:buNone/>
            </a:pPr>
            <a:r>
              <a:rPr lang="en-US" sz="2400" b="1" smtClean="0"/>
              <a:t>*Factor analysis </a:t>
            </a:r>
            <a:r>
              <a:rPr lang="en-US" sz="2400" smtClean="0"/>
              <a:t>refers to </a:t>
            </a:r>
            <a:r>
              <a:rPr lang="en-US" sz="2400" i="1" smtClean="0"/>
              <a:t>a statistical technique that determines how different variables relate to each other; for example whether they form clusters that tend to vary together.</a:t>
            </a:r>
            <a:endParaRPr lang="en-US" sz="2400" b="1" i="1"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0"/>
            <a:ext cx="9144000" cy="1211263"/>
          </a:xfrm>
          <a:solidFill>
            <a:srgbClr val="F36F21"/>
          </a:solidFill>
        </p:spPr>
        <p:txBody>
          <a:bodyPr lIns="274320"/>
          <a:lstStyle/>
          <a:p>
            <a:pPr algn="l" eaLnBrk="1" hangingPunct="1">
              <a:lnSpc>
                <a:spcPts val="4200"/>
              </a:lnSpc>
            </a:pPr>
            <a:r>
              <a:rPr lang="en-US" b="1" smtClean="0">
                <a:solidFill>
                  <a:srgbClr val="F8F6E3"/>
                </a:solidFill>
              </a:rPr>
              <a:t>Extremes of Intelligence</a:t>
            </a:r>
          </a:p>
        </p:txBody>
      </p:sp>
      <p:sp>
        <p:nvSpPr>
          <p:cNvPr id="55299" name="Content Placeholder 2"/>
          <p:cNvSpPr>
            <a:spLocks noGrp="1"/>
          </p:cNvSpPr>
          <p:nvPr>
            <p:ph idx="1"/>
          </p:nvPr>
        </p:nvSpPr>
        <p:spPr>
          <a:xfrm>
            <a:off x="193675" y="1325563"/>
            <a:ext cx="8789988" cy="1600200"/>
          </a:xfrm>
        </p:spPr>
        <p:txBody>
          <a:bodyPr/>
          <a:lstStyle/>
          <a:p>
            <a:pPr marL="0" indent="0" eaLnBrk="1" hangingPunct="1">
              <a:lnSpc>
                <a:spcPts val="2800"/>
              </a:lnSpc>
              <a:buFont typeface="Arial" panose="020B0604020202020204" pitchFamily="34" charset="0"/>
              <a:buNone/>
            </a:pPr>
            <a:r>
              <a:rPr lang="en-US" sz="2800" smtClean="0"/>
              <a:t>The Wechsler Intelligence Scale is set so that about 2 percent of the population is above 130 and about 2 percent of the population is below 70. </a:t>
            </a:r>
          </a:p>
        </p:txBody>
      </p:sp>
      <p:pic>
        <p:nvPicPr>
          <p:cNvPr id="55300" name="Picture 2" descr="Intelligence Extremes"/>
          <p:cNvPicPr>
            <a:picLocks noChangeAspect="1" noChangeArrowheads="1"/>
          </p:cNvPicPr>
          <p:nvPr/>
        </p:nvPicPr>
        <p:blipFill>
          <a:blip r:embed="rId3" cstate="print">
            <a:extLst>
              <a:ext uri="{28A0092B-C50C-407E-A947-70E740481C1C}">
                <a14:useLocalDpi xmlns:a14="http://schemas.microsoft.com/office/drawing/2010/main" val="0"/>
              </a:ext>
            </a:extLst>
          </a:blip>
          <a:srcRect t="17523"/>
          <a:stretch>
            <a:fillRect/>
          </a:stretch>
        </p:blipFill>
        <p:spPr bwMode="auto">
          <a:xfrm>
            <a:off x="0" y="2536825"/>
            <a:ext cx="91440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7"/>
          <p:cNvSpPr txBox="1">
            <a:spLocks noChangeArrowheads="1"/>
          </p:cNvSpPr>
          <p:nvPr/>
        </p:nvSpPr>
        <p:spPr bwMode="auto">
          <a:xfrm>
            <a:off x="7258050" y="4457700"/>
            <a:ext cx="1763713" cy="877888"/>
          </a:xfrm>
          <a:prstGeom prst="rect">
            <a:avLst/>
          </a:prstGeom>
          <a:solidFill>
            <a:srgbClr val="A9397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lnSpc>
                <a:spcPts val="2000"/>
              </a:lnSpc>
            </a:pPr>
            <a:r>
              <a:rPr lang="en-US">
                <a:solidFill>
                  <a:srgbClr val="F8F6E3"/>
                </a:solidFill>
                <a:latin typeface="Calibri" panose="020F0502020204030204" pitchFamily="34" charset="0"/>
              </a:rPr>
              <a:t>Very High Intelligence, Gifted</a:t>
            </a:r>
          </a:p>
        </p:txBody>
      </p:sp>
      <p:sp>
        <p:nvSpPr>
          <p:cNvPr id="55302" name="TextBox 4"/>
          <p:cNvSpPr txBox="1">
            <a:spLocks noChangeArrowheads="1"/>
          </p:cNvSpPr>
          <p:nvPr/>
        </p:nvSpPr>
        <p:spPr bwMode="auto">
          <a:xfrm>
            <a:off x="438150" y="4705350"/>
            <a:ext cx="1825625" cy="622300"/>
          </a:xfrm>
          <a:prstGeom prst="rect">
            <a:avLst/>
          </a:prstGeom>
          <a:solidFill>
            <a:srgbClr val="A9397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lnSpc>
                <a:spcPts val="2000"/>
              </a:lnSpc>
            </a:pPr>
            <a:r>
              <a:rPr lang="en-US">
                <a:solidFill>
                  <a:srgbClr val="F8F6E3"/>
                </a:solidFill>
                <a:latin typeface="Calibri" panose="020F0502020204030204" pitchFamily="34" charset="0"/>
              </a:rPr>
              <a:t>Intellectual Disability</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22625" cy="1211263"/>
          </a:xfrm>
        </p:spPr>
        <p:txBody>
          <a:bodyPr rtlCol="0">
            <a:normAutofit fontScale="90000"/>
          </a:bodyPr>
          <a:lstStyle/>
          <a:p>
            <a:pPr eaLnBrk="1" fontAlgn="auto" hangingPunct="1">
              <a:spcAft>
                <a:spcPts val="0"/>
              </a:spcAft>
              <a:defRPr/>
            </a:pPr>
            <a:r>
              <a:rPr lang="en-US" b="1" dirty="0">
                <a:solidFill>
                  <a:srgbClr val="444EA2"/>
                </a:solidFill>
                <a:ea typeface="+mj-ea"/>
              </a:rPr>
              <a:t>Extremes of Intelligence</a:t>
            </a:r>
          </a:p>
        </p:txBody>
      </p:sp>
      <p:sp>
        <p:nvSpPr>
          <p:cNvPr id="3" name="Content Placeholder 2"/>
          <p:cNvSpPr>
            <a:spLocks noGrp="1"/>
          </p:cNvSpPr>
          <p:nvPr>
            <p:ph idx="1"/>
          </p:nvPr>
        </p:nvSpPr>
        <p:spPr>
          <a:xfrm>
            <a:off x="3268663" y="381000"/>
            <a:ext cx="5853112" cy="1600200"/>
          </a:xfrm>
        </p:spPr>
        <p:txBody>
          <a:bodyPr/>
          <a:lstStyle/>
          <a:p>
            <a:pPr marL="0" indent="0" eaLnBrk="1" hangingPunct="1">
              <a:lnSpc>
                <a:spcPts val="2400"/>
              </a:lnSpc>
              <a:buFont typeface="Arial" panose="020B0604020202020204" pitchFamily="34" charset="0"/>
              <a:buNone/>
            </a:pPr>
            <a:r>
              <a:rPr lang="en-US" sz="2400" smtClean="0"/>
              <a:t>“Intellectual disability” refers to people who </a:t>
            </a:r>
          </a:p>
          <a:p>
            <a:pPr marL="0" indent="0" eaLnBrk="1" hangingPunct="1">
              <a:lnSpc>
                <a:spcPts val="2400"/>
              </a:lnSpc>
              <a:buFont typeface="Wingdings" panose="05000000000000000000" pitchFamily="2" charset="2"/>
              <a:buChar char="§"/>
            </a:pPr>
            <a:r>
              <a:rPr lang="en-US" sz="2400" smtClean="0"/>
              <a:t>have an IQ around 70 or below.</a:t>
            </a:r>
          </a:p>
          <a:p>
            <a:pPr marL="0" indent="0" eaLnBrk="1" hangingPunct="1">
              <a:lnSpc>
                <a:spcPts val="2400"/>
              </a:lnSpc>
              <a:buFont typeface="Wingdings" panose="05000000000000000000" pitchFamily="2" charset="2"/>
              <a:buChar char="§"/>
            </a:pPr>
            <a:r>
              <a:rPr lang="en-US" sz="2400" smtClean="0"/>
              <a:t>have difficulty with adaptive skills, such as:</a:t>
            </a:r>
          </a:p>
          <a:p>
            <a:pPr lvl="1" eaLnBrk="1" hangingPunct="1">
              <a:lnSpc>
                <a:spcPts val="2400"/>
              </a:lnSpc>
              <a:buFont typeface="Wingdings" panose="05000000000000000000" pitchFamily="2" charset="2"/>
              <a:buChar char="§"/>
            </a:pPr>
            <a:r>
              <a:rPr lang="en-US" sz="2400" smtClean="0">
                <a:ea typeface="ＭＳ Ｐゴシック" panose="020B0600070205080204" pitchFamily="34" charset="-128"/>
              </a:rPr>
              <a:t>conceptual skills (literacy and calculation). </a:t>
            </a:r>
          </a:p>
          <a:p>
            <a:pPr lvl="1" eaLnBrk="1" hangingPunct="1">
              <a:lnSpc>
                <a:spcPts val="2400"/>
              </a:lnSpc>
              <a:buFont typeface="Wingdings" panose="05000000000000000000" pitchFamily="2" charset="2"/>
              <a:buChar char="§"/>
            </a:pPr>
            <a:r>
              <a:rPr lang="en-US" sz="2400" smtClean="0">
                <a:ea typeface="ＭＳ Ｐゴシック" panose="020B0600070205080204" pitchFamily="34" charset="-128"/>
              </a:rPr>
              <a:t>social skills, including making safe social choices.  </a:t>
            </a:r>
          </a:p>
          <a:p>
            <a:pPr lvl="1" eaLnBrk="1" hangingPunct="1">
              <a:lnSpc>
                <a:spcPts val="2400"/>
              </a:lnSpc>
              <a:buFont typeface="Wingdings" panose="05000000000000000000" pitchFamily="2" charset="2"/>
              <a:buChar char="§"/>
            </a:pPr>
            <a:r>
              <a:rPr lang="en-US" sz="2400" smtClean="0">
                <a:ea typeface="ＭＳ Ｐゴシック" panose="020B0600070205080204" pitchFamily="34" charset="-128"/>
              </a:rPr>
              <a:t>practical daily living skills such as hygiene, occupational skills, and using transportation.</a:t>
            </a:r>
          </a:p>
        </p:txBody>
      </p:sp>
      <p:sp>
        <p:nvSpPr>
          <p:cNvPr id="7" name="Content Placeholder 2"/>
          <p:cNvSpPr txBox="1">
            <a:spLocks/>
          </p:cNvSpPr>
          <p:nvPr/>
        </p:nvSpPr>
        <p:spPr bwMode="auto">
          <a:xfrm>
            <a:off x="155575" y="4283075"/>
            <a:ext cx="60388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ts val="2400"/>
              </a:lnSpc>
              <a:spcBef>
                <a:spcPct val="20000"/>
              </a:spcBef>
              <a:buFont typeface="Wingdings" panose="05000000000000000000" pitchFamily="2" charset="2"/>
              <a:buChar char="§"/>
            </a:pPr>
            <a:r>
              <a:rPr lang="en-US">
                <a:latin typeface="Calibri" panose="020F0502020204030204" pitchFamily="34" charset="0"/>
              </a:rPr>
              <a:t>Although some people with high intelligence test scores can seem socially delayed or withdrawn, most are “successful.” </a:t>
            </a:r>
          </a:p>
          <a:p>
            <a:pPr eaLnBrk="1" hangingPunct="1">
              <a:lnSpc>
                <a:spcPts val="2400"/>
              </a:lnSpc>
              <a:spcBef>
                <a:spcPct val="20000"/>
              </a:spcBef>
              <a:buFont typeface="Wingdings" panose="05000000000000000000" pitchFamily="2" charset="2"/>
              <a:buChar char="§"/>
            </a:pPr>
            <a:r>
              <a:rPr lang="en-US">
                <a:latin typeface="Calibri" panose="020F0502020204030204" pitchFamily="34" charset="0"/>
              </a:rPr>
              <a:t>“Gifted” children, like any children, learn best with an appropriate level of challenge. </a:t>
            </a:r>
          </a:p>
          <a:p>
            <a:pPr eaLnBrk="1" hangingPunct="1">
              <a:lnSpc>
                <a:spcPts val="2400"/>
              </a:lnSpc>
              <a:spcBef>
                <a:spcPct val="20000"/>
              </a:spcBef>
              <a:buFont typeface="Wingdings" panose="05000000000000000000" pitchFamily="2" charset="2"/>
              <a:buChar char="§"/>
            </a:pPr>
            <a:r>
              <a:rPr lang="en-US">
                <a:latin typeface="Calibri" panose="020F0502020204030204" pitchFamily="34" charset="0"/>
              </a:rPr>
              <a:t>Segregated, “tracked” programs, however, often unfairly widen achievement gaps. </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3" y="1552575"/>
            <a:ext cx="2409825" cy="21907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5388" y="4365625"/>
            <a:ext cx="2436812" cy="22098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4068763"/>
            <a:ext cx="9144000" cy="0"/>
          </a:xfrm>
          <a:prstGeom prst="line">
            <a:avLst/>
          </a:prstGeom>
          <a:ln w="76200">
            <a:solidFill>
              <a:srgbClr val="3AA08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60B2D6A6-B526-43E9-9FB5-7223DB73561A}" type="slidenum">
              <a:rPr lang="en-US" sz="1400">
                <a:latin typeface="Times New Roman" panose="02020603050405020304" pitchFamily="18" charset="0"/>
              </a:rPr>
              <a:pPr eaLnBrk="1" hangingPunct="1"/>
              <a:t>32</a:t>
            </a:fld>
            <a:endParaRPr lang="en-US" sz="1400">
              <a:latin typeface="Times New Roman" panose="02020603050405020304" pitchFamily="18" charset="0"/>
            </a:endParaRPr>
          </a:p>
        </p:txBody>
      </p:sp>
      <p:sp>
        <p:nvSpPr>
          <p:cNvPr id="40963" name="Rectangle 2"/>
          <p:cNvSpPr>
            <a:spLocks noGrp="1" noChangeArrowheads="1"/>
          </p:cNvSpPr>
          <p:nvPr>
            <p:ph type="title"/>
          </p:nvPr>
        </p:nvSpPr>
        <p:spPr>
          <a:xfrm>
            <a:off x="685800" y="1"/>
            <a:ext cx="7772400" cy="796834"/>
          </a:xfrm>
        </p:spPr>
        <p:txBody>
          <a:bodyPr/>
          <a:lstStyle/>
          <a:p>
            <a:pPr eaLnBrk="1" hangingPunct="1"/>
            <a:r>
              <a:rPr lang="en-US" sz="4000" dirty="0" smtClean="0">
                <a:latin typeface="Palatino Linotype" panose="02040502050505030304" pitchFamily="18" charset="0"/>
              </a:rPr>
              <a:t>Mental Retardation</a:t>
            </a:r>
          </a:p>
        </p:txBody>
      </p:sp>
      <p:sp>
        <p:nvSpPr>
          <p:cNvPr id="40964" name="Rectangle 3"/>
          <p:cNvSpPr>
            <a:spLocks noChangeArrowheads="1"/>
          </p:cNvSpPr>
          <p:nvPr/>
        </p:nvSpPr>
        <p:spPr bwMode="auto">
          <a:xfrm>
            <a:off x="0" y="904785"/>
            <a:ext cx="9143999" cy="140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spcBef>
                <a:spcPct val="20000"/>
              </a:spcBef>
              <a:buFont typeface="Wingdings" panose="05000000000000000000" pitchFamily="2" charset="2"/>
              <a:buNone/>
            </a:pPr>
            <a:r>
              <a:rPr lang="en-US" sz="2500" dirty="0"/>
              <a:t>Mentally retarded individuals required constant supervision a few decades ago, but with a supportive family environment and special education they can now care for themselves.</a:t>
            </a:r>
          </a:p>
        </p:txBody>
      </p:sp>
      <p:pic>
        <p:nvPicPr>
          <p:cNvPr id="40965" name="Picture 4" descr="MyersPsy8e_T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064" y="2420076"/>
            <a:ext cx="6305136" cy="422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5" descr="MyersPsy8e_11UN11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6432" y="2730137"/>
            <a:ext cx="2233367" cy="269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7175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9160B397-5A11-4198-B4CA-23A55874C9D7}" type="slidenum">
              <a:rPr lang="en-US" sz="1400">
                <a:latin typeface="Times New Roman" panose="02020603050405020304" pitchFamily="18" charset="0"/>
              </a:rPr>
              <a:pPr eaLnBrk="1" hangingPunct="1"/>
              <a:t>33</a:t>
            </a:fld>
            <a:endParaRPr lang="en-US" sz="1400">
              <a:latin typeface="Times New Roman" panose="02020603050405020304" pitchFamily="18" charset="0"/>
            </a:endParaRPr>
          </a:p>
        </p:txBody>
      </p:sp>
      <p:sp>
        <p:nvSpPr>
          <p:cNvPr id="43011" name="Rectangle 2"/>
          <p:cNvSpPr>
            <a:spLocks noGrp="1" noChangeArrowheads="1"/>
          </p:cNvSpPr>
          <p:nvPr>
            <p:ph type="title"/>
          </p:nvPr>
        </p:nvSpPr>
        <p:spPr>
          <a:xfrm>
            <a:off x="671513" y="276225"/>
            <a:ext cx="7772400" cy="1143000"/>
          </a:xfrm>
        </p:spPr>
        <p:txBody>
          <a:bodyPr/>
          <a:lstStyle/>
          <a:p>
            <a:pPr eaLnBrk="1" hangingPunct="1"/>
            <a:r>
              <a:rPr lang="en-US" sz="3600" smtClean="0">
                <a:latin typeface="Palatino Linotype" panose="02040502050505030304" pitchFamily="18" charset="0"/>
              </a:rPr>
              <a:t>Genetic and Environmental Influences on Intelligence</a:t>
            </a:r>
          </a:p>
        </p:txBody>
      </p:sp>
      <p:sp>
        <p:nvSpPr>
          <p:cNvPr id="43012" name="Rectangle 3"/>
          <p:cNvSpPr>
            <a:spLocks noChangeArrowheads="1"/>
          </p:cNvSpPr>
          <p:nvPr/>
        </p:nvSpPr>
        <p:spPr bwMode="auto">
          <a:xfrm>
            <a:off x="366713" y="1600200"/>
            <a:ext cx="838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spcBef>
                <a:spcPct val="20000"/>
              </a:spcBef>
              <a:buFont typeface="Wingdings" panose="05000000000000000000" pitchFamily="2" charset="2"/>
              <a:buNone/>
            </a:pPr>
            <a:r>
              <a:rPr lang="en-US"/>
              <a:t>No other topic in psychology is so passionately followed as the one that asks the question, “Is intelligence due to genetics or environment?”   </a:t>
            </a:r>
          </a:p>
        </p:txBody>
      </p:sp>
    </p:spTree>
    <p:extLst>
      <p:ext uri="{BB962C8B-B14F-4D97-AF65-F5344CB8AC3E}">
        <p14:creationId xmlns:p14="http://schemas.microsoft.com/office/powerpoint/2010/main" val="2466093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41A04DDE-CAD6-4D75-9AB5-1E0FFCE4AA90}" type="slidenum">
              <a:rPr lang="en-US" sz="1400">
                <a:latin typeface="Times New Roman" panose="02020603050405020304" pitchFamily="18" charset="0"/>
              </a:rPr>
              <a:pPr eaLnBrk="1" hangingPunct="1"/>
              <a:t>34</a:t>
            </a:fld>
            <a:endParaRPr lang="en-US" sz="1400">
              <a:latin typeface="Times New Roman" panose="02020603050405020304" pitchFamily="18" charset="0"/>
            </a:endParaRPr>
          </a:p>
        </p:txBody>
      </p:sp>
      <p:sp>
        <p:nvSpPr>
          <p:cNvPr id="44035" name="Rectangle 3"/>
          <p:cNvSpPr>
            <a:spLocks noGrp="1" noChangeArrowheads="1"/>
          </p:cNvSpPr>
          <p:nvPr>
            <p:ph type="title"/>
          </p:nvPr>
        </p:nvSpPr>
        <p:spPr>
          <a:xfrm>
            <a:off x="658451" y="0"/>
            <a:ext cx="7772400" cy="625112"/>
          </a:xfrm>
        </p:spPr>
        <p:txBody>
          <a:bodyPr/>
          <a:lstStyle/>
          <a:p>
            <a:pPr eaLnBrk="1" hangingPunct="1"/>
            <a:r>
              <a:rPr lang="en-US" sz="4000" dirty="0" smtClean="0">
                <a:latin typeface="Palatino Linotype" panose="02040502050505030304" pitchFamily="18" charset="0"/>
              </a:rPr>
              <a:t>Genetic Influences</a:t>
            </a:r>
          </a:p>
        </p:txBody>
      </p:sp>
      <p:pic>
        <p:nvPicPr>
          <p:cNvPr id="44036" name="Picture 5" descr="MyersPsy8e_fi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501757" y="2050869"/>
            <a:ext cx="7479649" cy="4754744"/>
          </a:xfrm>
          <a:noFill/>
        </p:spPr>
      </p:pic>
      <p:sp>
        <p:nvSpPr>
          <p:cNvPr id="44037" name="Rectangle 4"/>
          <p:cNvSpPr>
            <a:spLocks noChangeArrowheads="1"/>
          </p:cNvSpPr>
          <p:nvPr/>
        </p:nvSpPr>
        <p:spPr bwMode="auto">
          <a:xfrm>
            <a:off x="366713" y="625112"/>
            <a:ext cx="8382000" cy="142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spcBef>
                <a:spcPct val="20000"/>
              </a:spcBef>
              <a:buFont typeface="Wingdings" panose="05000000000000000000" pitchFamily="2" charset="2"/>
              <a:buNone/>
            </a:pPr>
            <a:r>
              <a:rPr lang="en-US" dirty="0"/>
              <a:t>Studies of twins, family members, and adopted children together support the idea that there is a significant genetic contribution to intelligence.</a:t>
            </a:r>
          </a:p>
        </p:txBody>
      </p:sp>
    </p:spTree>
    <p:extLst>
      <p:ext uri="{BB962C8B-B14F-4D97-AF65-F5344CB8AC3E}">
        <p14:creationId xmlns:p14="http://schemas.microsoft.com/office/powerpoint/2010/main" val="10312300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CA14F506-EAAA-42FD-AD98-76C920AF4973}" type="slidenum">
              <a:rPr lang="en-US" sz="1400">
                <a:latin typeface="Times New Roman" panose="02020603050405020304" pitchFamily="18" charset="0"/>
              </a:rPr>
              <a:pPr eaLnBrk="1" hangingPunct="1"/>
              <a:t>35</a:t>
            </a:fld>
            <a:endParaRPr lang="en-US" sz="1400">
              <a:latin typeface="Times New Roman" panose="02020603050405020304" pitchFamily="18" charset="0"/>
            </a:endParaRPr>
          </a:p>
        </p:txBody>
      </p:sp>
      <p:sp>
        <p:nvSpPr>
          <p:cNvPr id="45059" name="Rectangle 2"/>
          <p:cNvSpPr>
            <a:spLocks noGrp="1" noChangeArrowheads="1"/>
          </p:cNvSpPr>
          <p:nvPr>
            <p:ph type="title"/>
          </p:nvPr>
        </p:nvSpPr>
        <p:spPr>
          <a:xfrm>
            <a:off x="671513" y="1"/>
            <a:ext cx="7772400" cy="522514"/>
          </a:xfrm>
        </p:spPr>
        <p:txBody>
          <a:bodyPr/>
          <a:lstStyle/>
          <a:p>
            <a:pPr eaLnBrk="1" hangingPunct="1"/>
            <a:r>
              <a:rPr lang="en-US" sz="4000" dirty="0" smtClean="0">
                <a:latin typeface="Palatino Linotype" panose="02040502050505030304" pitchFamily="18" charset="0"/>
              </a:rPr>
              <a:t>Adoption Studies</a:t>
            </a:r>
          </a:p>
        </p:txBody>
      </p:sp>
      <p:sp>
        <p:nvSpPr>
          <p:cNvPr id="45060" name="Rectangle 4"/>
          <p:cNvSpPr>
            <a:spLocks noChangeArrowheads="1"/>
          </p:cNvSpPr>
          <p:nvPr/>
        </p:nvSpPr>
        <p:spPr bwMode="auto">
          <a:xfrm>
            <a:off x="405901" y="570140"/>
            <a:ext cx="838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spcBef>
                <a:spcPct val="20000"/>
              </a:spcBef>
              <a:buFont typeface="Wingdings" panose="05000000000000000000" pitchFamily="2" charset="2"/>
              <a:buNone/>
            </a:pPr>
            <a:r>
              <a:rPr lang="en-US" dirty="0"/>
              <a:t>Adopted children show a marginal correlation in verbal ability to their adopted parents.</a:t>
            </a:r>
          </a:p>
        </p:txBody>
      </p:sp>
      <p:pic>
        <p:nvPicPr>
          <p:cNvPr id="45061" name="Picture 6" descr="MyersPsy8e_fi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43870" y="1959430"/>
            <a:ext cx="8674280" cy="4396920"/>
          </a:xfrm>
          <a:noFill/>
        </p:spPr>
      </p:pic>
    </p:spTree>
    <p:extLst>
      <p:ext uri="{BB962C8B-B14F-4D97-AF65-F5344CB8AC3E}">
        <p14:creationId xmlns:p14="http://schemas.microsoft.com/office/powerpoint/2010/main" val="27647262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2D6D0852-6CA6-44E5-99D2-93DF9E4CA524}" type="slidenum">
              <a:rPr lang="en-US" sz="1400">
                <a:latin typeface="Times New Roman" panose="02020603050405020304" pitchFamily="18" charset="0"/>
              </a:rPr>
              <a:pPr eaLnBrk="1" hangingPunct="1"/>
              <a:t>36</a:t>
            </a:fld>
            <a:endParaRPr lang="en-US" sz="1400">
              <a:latin typeface="Times New Roman" panose="02020603050405020304" pitchFamily="18" charset="0"/>
            </a:endParaRPr>
          </a:p>
        </p:txBody>
      </p:sp>
      <p:sp>
        <p:nvSpPr>
          <p:cNvPr id="52227" name="Rectangle 2"/>
          <p:cNvSpPr>
            <a:spLocks noGrp="1" noChangeArrowheads="1"/>
          </p:cNvSpPr>
          <p:nvPr>
            <p:ph type="title"/>
          </p:nvPr>
        </p:nvSpPr>
        <p:spPr>
          <a:xfrm>
            <a:off x="671513" y="276225"/>
            <a:ext cx="7772400" cy="1143000"/>
          </a:xfrm>
        </p:spPr>
        <p:txBody>
          <a:bodyPr/>
          <a:lstStyle/>
          <a:p>
            <a:pPr eaLnBrk="1" hangingPunct="1"/>
            <a:r>
              <a:rPr lang="en-US" sz="4000" smtClean="0">
                <a:latin typeface="Palatino Linotype" panose="02040502050505030304" pitchFamily="18" charset="0"/>
              </a:rPr>
              <a:t>Environmental Effects</a:t>
            </a:r>
          </a:p>
        </p:txBody>
      </p:sp>
      <p:sp>
        <p:nvSpPr>
          <p:cNvPr id="52228" name="Rectangle 3"/>
          <p:cNvSpPr>
            <a:spLocks noChangeArrowheads="1"/>
          </p:cNvSpPr>
          <p:nvPr/>
        </p:nvSpPr>
        <p:spPr bwMode="auto">
          <a:xfrm>
            <a:off x="366713" y="1419225"/>
            <a:ext cx="8382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spcBef>
                <a:spcPct val="20000"/>
              </a:spcBef>
              <a:buFont typeface="Wingdings" panose="05000000000000000000" pitchFamily="2" charset="2"/>
              <a:buNone/>
            </a:pPr>
            <a:r>
              <a:rPr lang="en-US"/>
              <a:t>Differences in intelligence among these groups are largely environmental, as if one environment is more fertile in developing these abilities than another.  </a:t>
            </a:r>
          </a:p>
        </p:txBody>
      </p:sp>
      <p:pic>
        <p:nvPicPr>
          <p:cNvPr id="52229" name="Picture 20" descr="MyersPsy8e_fi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0" y="3124200"/>
            <a:ext cx="81280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637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BAB8C0AC-913C-44AD-9CEB-2B91499F861B}" type="slidenum">
              <a:rPr lang="en-US" sz="1400">
                <a:latin typeface="Times New Roman" panose="02020603050405020304" pitchFamily="18" charset="0"/>
              </a:rPr>
              <a:pPr eaLnBrk="1" hangingPunct="1"/>
              <a:t>37</a:t>
            </a:fld>
            <a:endParaRPr lang="en-US" sz="1400">
              <a:latin typeface="Times New Roman" panose="02020603050405020304" pitchFamily="18" charset="0"/>
            </a:endParaRPr>
          </a:p>
        </p:txBody>
      </p:sp>
      <p:sp>
        <p:nvSpPr>
          <p:cNvPr id="47107" name="Rectangle 2"/>
          <p:cNvSpPr>
            <a:spLocks noGrp="1" noChangeArrowheads="1"/>
          </p:cNvSpPr>
          <p:nvPr>
            <p:ph type="title"/>
          </p:nvPr>
        </p:nvSpPr>
        <p:spPr>
          <a:xfrm>
            <a:off x="685800" y="276225"/>
            <a:ext cx="7772400" cy="1143000"/>
          </a:xfrm>
        </p:spPr>
        <p:txBody>
          <a:bodyPr/>
          <a:lstStyle/>
          <a:p>
            <a:pPr eaLnBrk="1" hangingPunct="1"/>
            <a:r>
              <a:rPr lang="en-US" sz="4000" smtClean="0">
                <a:latin typeface="Palatino Linotype" panose="02040502050505030304" pitchFamily="18" charset="0"/>
              </a:rPr>
              <a:t>Early Intervention Effects</a:t>
            </a:r>
          </a:p>
        </p:txBody>
      </p:sp>
      <p:sp>
        <p:nvSpPr>
          <p:cNvPr id="47108" name="Rectangle 3"/>
          <p:cNvSpPr>
            <a:spLocks noChangeArrowheads="1"/>
          </p:cNvSpPr>
          <p:nvPr/>
        </p:nvSpPr>
        <p:spPr bwMode="auto">
          <a:xfrm>
            <a:off x="366713" y="1600200"/>
            <a:ext cx="8382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spcBef>
                <a:spcPct val="20000"/>
              </a:spcBef>
              <a:buFont typeface="Wingdings" panose="05000000000000000000" pitchFamily="2" charset="2"/>
              <a:buNone/>
            </a:pPr>
            <a:r>
              <a:rPr lang="en-US"/>
              <a:t>Early neglect from caregivers leads children to develop a lack of personal control over the environment, and it impoverishes their intelligence.</a:t>
            </a:r>
          </a:p>
        </p:txBody>
      </p:sp>
      <p:pic>
        <p:nvPicPr>
          <p:cNvPr id="47109" name="Picture 5" descr="MyersPsy8e_11UN2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628900" y="3429000"/>
            <a:ext cx="3857625" cy="2628900"/>
          </a:xfrm>
          <a:noFill/>
        </p:spPr>
      </p:pic>
      <p:sp>
        <p:nvSpPr>
          <p:cNvPr id="47110" name="Text Box 7"/>
          <p:cNvSpPr txBox="1">
            <a:spLocks noChangeArrowheads="1"/>
          </p:cNvSpPr>
          <p:nvPr/>
        </p:nvSpPr>
        <p:spPr bwMode="auto">
          <a:xfrm>
            <a:off x="1495425" y="6042025"/>
            <a:ext cx="61182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r>
              <a:rPr lang="en-US" sz="2000"/>
              <a:t>Romanian orphans with minimal</a:t>
            </a:r>
          </a:p>
          <a:p>
            <a:pPr eaLnBrk="1" hangingPunct="1"/>
            <a:r>
              <a:rPr lang="en-US" sz="2000"/>
              <a:t>human interaction are delayed in their development.</a:t>
            </a:r>
          </a:p>
        </p:txBody>
      </p:sp>
    </p:spTree>
    <p:extLst>
      <p:ext uri="{BB962C8B-B14F-4D97-AF65-F5344CB8AC3E}">
        <p14:creationId xmlns:p14="http://schemas.microsoft.com/office/powerpoint/2010/main" val="9064602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3B51E2FF-D536-4C3E-9F3E-78FA43A3ACE3}" type="slidenum">
              <a:rPr lang="en-US" sz="1400">
                <a:latin typeface="Times New Roman" panose="02020603050405020304" pitchFamily="18" charset="0"/>
              </a:rPr>
              <a:pPr eaLnBrk="1" hangingPunct="1"/>
              <a:t>38</a:t>
            </a:fld>
            <a:endParaRPr lang="en-US" sz="1400">
              <a:latin typeface="Times New Roman" panose="02020603050405020304" pitchFamily="18" charset="0"/>
            </a:endParaRPr>
          </a:p>
        </p:txBody>
      </p:sp>
      <p:sp>
        <p:nvSpPr>
          <p:cNvPr id="48131" name="Rectangle 2"/>
          <p:cNvSpPr>
            <a:spLocks noGrp="1" noChangeArrowheads="1"/>
          </p:cNvSpPr>
          <p:nvPr>
            <p:ph type="title"/>
          </p:nvPr>
        </p:nvSpPr>
        <p:spPr>
          <a:xfrm>
            <a:off x="685800" y="276225"/>
            <a:ext cx="7772400" cy="1143000"/>
          </a:xfrm>
        </p:spPr>
        <p:txBody>
          <a:bodyPr/>
          <a:lstStyle/>
          <a:p>
            <a:pPr eaLnBrk="1" hangingPunct="1"/>
            <a:r>
              <a:rPr lang="en-US" sz="4000" smtClean="0">
                <a:latin typeface="Palatino Linotype" panose="02040502050505030304" pitchFamily="18" charset="0"/>
              </a:rPr>
              <a:t>Schooling Effects</a:t>
            </a:r>
          </a:p>
        </p:txBody>
      </p:sp>
      <p:sp>
        <p:nvSpPr>
          <p:cNvPr id="48132" name="Rectangle 3"/>
          <p:cNvSpPr>
            <a:spLocks noChangeArrowheads="1"/>
          </p:cNvSpPr>
          <p:nvPr/>
        </p:nvSpPr>
        <p:spPr bwMode="auto">
          <a:xfrm>
            <a:off x="366713" y="1600200"/>
            <a:ext cx="8382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spcBef>
                <a:spcPct val="20000"/>
              </a:spcBef>
              <a:buFont typeface="Wingdings" panose="05000000000000000000" pitchFamily="2" charset="2"/>
              <a:buNone/>
            </a:pPr>
            <a:r>
              <a:rPr lang="en-US"/>
              <a:t>Schooling is an experience that pays dividends, which is reflected in intelligence scores. Increased schooling correlates with higher intelligence scores.</a:t>
            </a:r>
          </a:p>
        </p:txBody>
      </p:sp>
      <p:sp>
        <p:nvSpPr>
          <p:cNvPr id="48133" name="Text Box 5"/>
          <p:cNvSpPr txBox="1">
            <a:spLocks noChangeArrowheads="1"/>
          </p:cNvSpPr>
          <p:nvPr/>
        </p:nvSpPr>
        <p:spPr bwMode="auto">
          <a:xfrm>
            <a:off x="2159000" y="6042025"/>
            <a:ext cx="4791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r>
              <a:rPr lang="en-US" sz="2000"/>
              <a:t>To increase readiness for schoolwork,</a:t>
            </a:r>
          </a:p>
          <a:p>
            <a:pPr eaLnBrk="1" hangingPunct="1"/>
            <a:r>
              <a:rPr lang="en-US" sz="2000"/>
              <a:t>projects like Head Start facilitate leaning.</a:t>
            </a:r>
          </a:p>
        </p:txBody>
      </p:sp>
      <p:pic>
        <p:nvPicPr>
          <p:cNvPr id="48134" name="Picture 7" descr="MyersPsy8e_11UN17c"/>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133475" y="3860800"/>
            <a:ext cx="6900863" cy="2181225"/>
          </a:xfrm>
          <a:noFill/>
        </p:spPr>
      </p:pic>
    </p:spTree>
    <p:extLst>
      <p:ext uri="{BB962C8B-B14F-4D97-AF65-F5344CB8AC3E}">
        <p14:creationId xmlns:p14="http://schemas.microsoft.com/office/powerpoint/2010/main" val="15815978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097463"/>
            <a:ext cx="8229600" cy="1589087"/>
          </a:xfrm>
          <a:prstGeom prst="rect">
            <a:avLst/>
          </a:prstGeom>
          <a:solidFill>
            <a:srgbClr val="604A7B">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fontAlgn="auto">
              <a:spcBef>
                <a:spcPts val="0"/>
              </a:spcBef>
              <a:spcAft>
                <a:spcPts val="0"/>
              </a:spcAft>
              <a:buFont typeface="Arial" pitchFamily="34" charset="0"/>
              <a:buChar char="•"/>
              <a:defRPr/>
            </a:pPr>
            <a:endParaRPr lang="en-US" dirty="0"/>
          </a:p>
        </p:txBody>
      </p:sp>
      <p:sp>
        <p:nvSpPr>
          <p:cNvPr id="5" name="Rectangle 4"/>
          <p:cNvSpPr/>
          <p:nvPr/>
        </p:nvSpPr>
        <p:spPr>
          <a:xfrm>
            <a:off x="457200" y="4286250"/>
            <a:ext cx="8229600" cy="731838"/>
          </a:xfrm>
          <a:prstGeom prst="rect">
            <a:avLst/>
          </a:prstGeom>
          <a:solidFill>
            <a:srgbClr val="4F81BD">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fontAlgn="auto">
              <a:spcBef>
                <a:spcPts val="0"/>
              </a:spcBef>
              <a:spcAft>
                <a:spcPts val="0"/>
              </a:spcAft>
              <a:buFont typeface="Arial" pitchFamily="34" charset="0"/>
              <a:buChar char="•"/>
              <a:defRPr/>
            </a:pPr>
            <a:endParaRPr lang="en-US" dirty="0"/>
          </a:p>
        </p:txBody>
      </p:sp>
      <p:sp>
        <p:nvSpPr>
          <p:cNvPr id="4" name="Rectangle 3"/>
          <p:cNvSpPr/>
          <p:nvPr/>
        </p:nvSpPr>
        <p:spPr>
          <a:xfrm>
            <a:off x="457200" y="2581275"/>
            <a:ext cx="8229600" cy="1663700"/>
          </a:xfrm>
          <a:prstGeom prst="rect">
            <a:avLst/>
          </a:prstGeom>
          <a:solidFill>
            <a:srgbClr val="E852C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fontAlgn="auto">
              <a:spcBef>
                <a:spcPts val="0"/>
              </a:spcBef>
              <a:spcAft>
                <a:spcPts val="0"/>
              </a:spcAft>
              <a:buFont typeface="Arial" pitchFamily="34" charset="0"/>
              <a:buChar char="•"/>
              <a:defRPr/>
            </a:pPr>
            <a:endParaRPr lang="en-US" dirty="0"/>
          </a:p>
        </p:txBody>
      </p:sp>
      <p:sp>
        <p:nvSpPr>
          <p:cNvPr id="3" name="Content Placeholder 2"/>
          <p:cNvSpPr>
            <a:spLocks noGrp="1"/>
          </p:cNvSpPr>
          <p:nvPr>
            <p:ph idx="1"/>
          </p:nvPr>
        </p:nvSpPr>
        <p:spPr>
          <a:xfrm>
            <a:off x="457200" y="2613025"/>
            <a:ext cx="8229600" cy="3984625"/>
          </a:xfrm>
        </p:spPr>
        <p:txBody>
          <a:bodyPr/>
          <a:lstStyle/>
          <a:p>
            <a:pPr eaLnBrk="1" hangingPunct="1">
              <a:lnSpc>
                <a:spcPts val="2800"/>
              </a:lnSpc>
              <a:buFont typeface="Wingdings" panose="05000000000000000000" pitchFamily="2" charset="2"/>
              <a:buChar char="§"/>
            </a:pPr>
            <a:r>
              <a:rPr lang="en-US" sz="2800" smtClean="0"/>
              <a:t>Girls tend to be better at spelling, locating objects, and detecting emotions. </a:t>
            </a:r>
          </a:p>
          <a:p>
            <a:pPr eaLnBrk="1" hangingPunct="1">
              <a:lnSpc>
                <a:spcPts val="2800"/>
              </a:lnSpc>
              <a:spcAft>
                <a:spcPts val="600"/>
              </a:spcAft>
              <a:buFont typeface="Wingdings" panose="05000000000000000000" pitchFamily="2" charset="2"/>
              <a:buChar char="§"/>
            </a:pPr>
            <a:r>
              <a:rPr lang="en-US" sz="2800" smtClean="0"/>
              <a:t>Girls tend to be more verbally fluent, and more sensitive to touch, taste, and color. </a:t>
            </a:r>
          </a:p>
          <a:p>
            <a:pPr eaLnBrk="1" hangingPunct="1">
              <a:lnSpc>
                <a:spcPts val="2800"/>
              </a:lnSpc>
              <a:buFont typeface="Wingdings" panose="05000000000000000000" pitchFamily="2" charset="2"/>
              <a:buChar char="§"/>
            </a:pPr>
            <a:r>
              <a:rPr lang="en-US" sz="2800" smtClean="0"/>
              <a:t>Boys tend to be better at handling spatial reasoning and complex math problems.</a:t>
            </a:r>
          </a:p>
          <a:p>
            <a:pPr eaLnBrk="1" hangingPunct="1">
              <a:lnSpc>
                <a:spcPts val="2800"/>
              </a:lnSpc>
              <a:buFont typeface="Wingdings" panose="05000000000000000000" pitchFamily="2" charset="2"/>
              <a:buChar char="§"/>
            </a:pPr>
            <a:r>
              <a:rPr lang="en-US" sz="2800" smtClean="0"/>
              <a:t>It is a myth that boys generally do better in math than girls. Girls do at least as well as boys in overall math performance and especially in math computation.</a:t>
            </a:r>
          </a:p>
        </p:txBody>
      </p:sp>
      <p:sp>
        <p:nvSpPr>
          <p:cNvPr id="59398" name="Title 1"/>
          <p:cNvSpPr>
            <a:spLocks noGrp="1"/>
          </p:cNvSpPr>
          <p:nvPr>
            <p:ph type="title"/>
          </p:nvPr>
        </p:nvSpPr>
        <p:spPr>
          <a:xfrm>
            <a:off x="571500" y="692150"/>
            <a:ext cx="4416425" cy="1143000"/>
          </a:xfrm>
        </p:spPr>
        <p:txBody>
          <a:bodyPr/>
          <a:lstStyle/>
          <a:p>
            <a:pPr eaLnBrk="1" hangingPunct="1"/>
            <a:r>
              <a:rPr lang="en-US" sz="4000" b="1" smtClean="0">
                <a:solidFill>
                  <a:srgbClr val="444EA2"/>
                </a:solidFill>
              </a:rPr>
              <a:t>Male-Female Ability Differences</a:t>
            </a:r>
          </a:p>
        </p:txBody>
      </p:sp>
      <p:pic>
        <p:nvPicPr>
          <p:cNvPr id="15362" name="Picture 2" descr="E:\Educating Children Image 100 SuperStock\10042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0025" y="176213"/>
            <a:ext cx="3235325" cy="21748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6C74B446-7DC3-4203-9945-3F7CAC98104A}" type="slidenum">
              <a:rPr lang="en-US" sz="1400">
                <a:latin typeface="Times New Roman" panose="02020603050405020304" pitchFamily="18" charset="0"/>
              </a:rPr>
              <a:pPr eaLnBrk="1" hangingPunct="1"/>
              <a:t>4</a:t>
            </a:fld>
            <a:endParaRPr lang="en-US" sz="1400">
              <a:latin typeface="Times New Roman" panose="02020603050405020304" pitchFamily="18" charset="0"/>
            </a:endParaRPr>
          </a:p>
        </p:txBody>
      </p:sp>
      <p:sp>
        <p:nvSpPr>
          <p:cNvPr id="13315" name="Rectangle 2"/>
          <p:cNvSpPr>
            <a:spLocks noGrp="1" noChangeArrowheads="1"/>
          </p:cNvSpPr>
          <p:nvPr>
            <p:ph type="title"/>
          </p:nvPr>
        </p:nvSpPr>
        <p:spPr>
          <a:xfrm>
            <a:off x="671513" y="285750"/>
            <a:ext cx="7772400" cy="1143000"/>
          </a:xfrm>
        </p:spPr>
        <p:txBody>
          <a:bodyPr/>
          <a:lstStyle/>
          <a:p>
            <a:pPr eaLnBrk="1" hangingPunct="1"/>
            <a:r>
              <a:rPr lang="en-US" sz="4000" smtClean="0">
                <a:latin typeface="Palatino Linotype" panose="02040502050505030304" pitchFamily="18" charset="0"/>
              </a:rPr>
              <a:t>General Intelligence</a:t>
            </a:r>
          </a:p>
        </p:txBody>
      </p:sp>
      <p:sp>
        <p:nvSpPr>
          <p:cNvPr id="13316" name="Rectangle 3"/>
          <p:cNvSpPr>
            <a:spLocks noChangeArrowheads="1"/>
          </p:cNvSpPr>
          <p:nvPr/>
        </p:nvSpPr>
        <p:spPr bwMode="auto">
          <a:xfrm>
            <a:off x="381000" y="1600200"/>
            <a:ext cx="8305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spcBef>
                <a:spcPct val="20000"/>
              </a:spcBef>
              <a:buFont typeface="Wingdings" panose="05000000000000000000" pitchFamily="2" charset="2"/>
              <a:buNone/>
            </a:pPr>
            <a:r>
              <a:rPr lang="en-US" dirty="0"/>
              <a:t>Spearman proposed that </a:t>
            </a:r>
            <a:r>
              <a:rPr lang="en-US" i="1" dirty="0">
                <a:solidFill>
                  <a:srgbClr val="0000FF"/>
                </a:solidFill>
              </a:rPr>
              <a:t>general intelligence (g) </a:t>
            </a:r>
            <a:r>
              <a:rPr lang="en-US" dirty="0"/>
              <a:t>is linked to many clusters </a:t>
            </a:r>
            <a:r>
              <a:rPr lang="en-US" i="1" dirty="0">
                <a:solidFill>
                  <a:srgbClr val="0000FF"/>
                </a:solidFill>
              </a:rPr>
              <a:t>specific intelligences (s)</a:t>
            </a:r>
            <a:r>
              <a:rPr lang="en-US" dirty="0"/>
              <a:t> that can be analyzed by factor analysis.</a:t>
            </a:r>
          </a:p>
        </p:txBody>
      </p:sp>
      <p:sp>
        <p:nvSpPr>
          <p:cNvPr id="1769477" name="Rectangle 5"/>
          <p:cNvSpPr>
            <a:spLocks noChangeArrowheads="1"/>
          </p:cNvSpPr>
          <p:nvPr/>
        </p:nvSpPr>
        <p:spPr bwMode="auto">
          <a:xfrm>
            <a:off x="381000" y="3352800"/>
            <a:ext cx="8305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spcBef>
                <a:spcPct val="20000"/>
              </a:spcBef>
              <a:buFont typeface="Wingdings" panose="05000000000000000000" pitchFamily="2" charset="2"/>
              <a:buNone/>
            </a:pPr>
            <a:r>
              <a:rPr lang="en-US"/>
              <a:t>For example, people who do well on vocabulary examinations do well on paragraph comprehension examinations, a cluster that helps define verbal intelligence. Other factors include a spatial ability factor, or a reasoning ability factor.</a:t>
            </a:r>
          </a:p>
        </p:txBody>
      </p:sp>
    </p:spTree>
    <p:extLst>
      <p:ext uri="{BB962C8B-B14F-4D97-AF65-F5344CB8AC3E}">
        <p14:creationId xmlns:p14="http://schemas.microsoft.com/office/powerpoint/2010/main" val="19403672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69477"/>
                                        </p:tgtEl>
                                        <p:attrNameLst>
                                          <p:attrName>style.visibility</p:attrName>
                                        </p:attrNameLst>
                                      </p:cBhvr>
                                      <p:to>
                                        <p:strVal val="visible"/>
                                      </p:to>
                                    </p:set>
                                    <p:animEffect transition="in" filter="dissolve">
                                      <p:cBhvr>
                                        <p:cTn id="7" dur="500"/>
                                        <p:tgtEl>
                                          <p:spTgt spid="176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947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6"/>
          <p:cNvSpPr>
            <a:spLocks noGrp="1"/>
          </p:cNvSpPr>
          <p:nvPr>
            <p:ph type="sldNum" sz="quarter" idx="12"/>
          </p:nvPr>
        </p:nvSpPr>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B36EC11D-C7E2-4FF4-A3C0-AE8197B899C2}" type="slidenum">
              <a:rPr lang="en-US" sz="1400">
                <a:latin typeface="Times New Roman" panose="02020603050405020304" pitchFamily="18" charset="0"/>
              </a:rPr>
              <a:pPr eaLnBrk="1" hangingPunct="1"/>
              <a:t>40</a:t>
            </a:fld>
            <a:endParaRPr lang="en-US" sz="1400">
              <a:latin typeface="Times New Roman" panose="02020603050405020304" pitchFamily="18" charset="0"/>
            </a:endParaRPr>
          </a:p>
        </p:txBody>
      </p:sp>
      <p:sp>
        <p:nvSpPr>
          <p:cNvPr id="54275" name="Rectangle 2"/>
          <p:cNvSpPr>
            <a:spLocks noGrp="1" noChangeArrowheads="1"/>
          </p:cNvSpPr>
          <p:nvPr>
            <p:ph type="title"/>
          </p:nvPr>
        </p:nvSpPr>
        <p:spPr>
          <a:xfrm>
            <a:off x="671513" y="106408"/>
            <a:ext cx="7772400" cy="716552"/>
          </a:xfrm>
        </p:spPr>
        <p:txBody>
          <a:bodyPr/>
          <a:lstStyle/>
          <a:p>
            <a:pPr eaLnBrk="1" hangingPunct="1"/>
            <a:r>
              <a:rPr lang="en-US" sz="3600" dirty="0" smtClean="0">
                <a:latin typeface="Palatino Linotype" panose="02040502050505030304" pitchFamily="18" charset="0"/>
              </a:rPr>
              <a:t>Gender Similarities and Differences</a:t>
            </a:r>
          </a:p>
        </p:txBody>
      </p:sp>
      <p:sp>
        <p:nvSpPr>
          <p:cNvPr id="54276" name="Rectangle 4"/>
          <p:cNvSpPr>
            <a:spLocks noChangeArrowheads="1"/>
          </p:cNvSpPr>
          <p:nvPr/>
        </p:nvSpPr>
        <p:spPr bwMode="auto">
          <a:xfrm>
            <a:off x="366713" y="82296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spcBef>
                <a:spcPct val="20000"/>
              </a:spcBef>
              <a:buFont typeface="Wingdings" panose="05000000000000000000" pitchFamily="2" charset="2"/>
              <a:buNone/>
            </a:pPr>
            <a:r>
              <a:rPr lang="en-US" dirty="0"/>
              <a:t>There are seven ways in which males and females differ in various abilities.</a:t>
            </a:r>
          </a:p>
        </p:txBody>
      </p:sp>
      <p:graphicFrame>
        <p:nvGraphicFramePr>
          <p:cNvPr id="1858604" name="Group 44"/>
          <p:cNvGraphicFramePr>
            <a:graphicFrameLocks noGrp="1"/>
          </p:cNvGraphicFramePr>
          <p:nvPr>
            <p:ph idx="1"/>
            <p:extLst>
              <p:ext uri="{D42A27DB-BD31-4B8C-83A1-F6EECF244321}">
                <p14:modId xmlns:p14="http://schemas.microsoft.com/office/powerpoint/2010/main" val="3527691980"/>
              </p:ext>
            </p:extLst>
          </p:nvPr>
        </p:nvGraphicFramePr>
        <p:xfrm>
          <a:off x="671514" y="1985552"/>
          <a:ext cx="7649526" cy="4689886"/>
        </p:xfrm>
        <a:graphic>
          <a:graphicData uri="http://schemas.openxmlformats.org/drawingml/2006/table">
            <a:tbl>
              <a:tblPr/>
              <a:tblGrid>
                <a:gridCol w="7649526"/>
              </a:tblGrid>
              <a:tr h="6125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Palatino Linotype" pitchFamily="18" charset="0"/>
                        </a:rPr>
                        <a:t>1. Girls are better spellers</a:t>
                      </a:r>
                      <a:endParaRPr kumimoji="0" lang="en-US" sz="2000" b="0" i="0" u="none" strike="noStrike" cap="none" normalizeH="0" baseline="0" dirty="0" smtClean="0">
                        <a:ln>
                          <a:noFill/>
                        </a:ln>
                        <a:solidFill>
                          <a:schemeClr val="tx1"/>
                        </a:solidFill>
                        <a:effectLst/>
                        <a:latin typeface="Palatino Linotype" pitchFamily="18" charset="0"/>
                      </a:endParaRPr>
                    </a:p>
                  </a:txBody>
                  <a:tcPr marT="45727" marB="45727" anchor="ctr" horzOverflow="overflow">
                    <a:lnL cap="flat">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654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rPr>
                        <a:t>2. Girls are verbally fluent and have large vocabularies</a:t>
                      </a:r>
                    </a:p>
                  </a:txBody>
                  <a:tcPr marT="45727" marB="45727"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654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3. Girls are better at locating objects</a:t>
                      </a:r>
                    </a:p>
                  </a:txBody>
                  <a:tcPr marT="45727" marB="45727"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654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4. Girls are more sensitive to touch, taste, and color</a:t>
                      </a:r>
                    </a:p>
                  </a:txBody>
                  <a:tcPr marT="45727" marB="45727"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654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5. Boys outnumber girls in counts of underachievement</a:t>
                      </a:r>
                    </a:p>
                  </a:txBody>
                  <a:tcPr marT="45727" marB="45727"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8050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Palatino Linotype" pitchFamily="18" charset="0"/>
                        </a:rPr>
                        <a:t>6. Boys outperform girls at math problem solving, but under perform at math computation</a:t>
                      </a:r>
                    </a:p>
                  </a:txBody>
                  <a:tcPr marT="45727" marB="45727"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654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Palatino Linotype" pitchFamily="18" charset="0"/>
                        </a:rPr>
                        <a:t>7. Women detect emotions more easily than men do</a:t>
                      </a:r>
                    </a:p>
                  </a:txBody>
                  <a:tcPr marT="45727" marB="45727" anchor="ctr" horzOverflow="overflow">
                    <a:lnL cap="flat">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spTree>
    <p:extLst>
      <p:ext uri="{BB962C8B-B14F-4D97-AF65-F5344CB8AC3E}">
        <p14:creationId xmlns:p14="http://schemas.microsoft.com/office/powerpoint/2010/main" val="2420503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0"/>
            <a:ext cx="9144000" cy="1130300"/>
          </a:xfrm>
        </p:spPr>
        <p:txBody>
          <a:bodyPr/>
          <a:lstStyle/>
          <a:p>
            <a:pPr eaLnBrk="1" hangingPunct="1"/>
            <a:r>
              <a:rPr lang="en-US" sz="4000" b="1" smtClean="0">
                <a:solidFill>
                  <a:srgbClr val="444EA2"/>
                </a:solidFill>
              </a:rPr>
              <a:t>Ethnic/Racial Differences in</a:t>
            </a:r>
            <a:br>
              <a:rPr lang="en-US" sz="4000" b="1" smtClean="0">
                <a:solidFill>
                  <a:srgbClr val="444EA2"/>
                </a:solidFill>
              </a:rPr>
            </a:br>
            <a:r>
              <a:rPr lang="en-US" sz="4000" b="1" smtClean="0">
                <a:solidFill>
                  <a:srgbClr val="444EA2"/>
                </a:solidFill>
              </a:rPr>
              <a:t> Intelligence Test Scores </a:t>
            </a:r>
          </a:p>
        </p:txBody>
      </p:sp>
      <p:sp>
        <p:nvSpPr>
          <p:cNvPr id="3" name="Content Placeholder 2"/>
          <p:cNvSpPr>
            <a:spLocks noGrp="1"/>
          </p:cNvSpPr>
          <p:nvPr>
            <p:ph idx="1"/>
          </p:nvPr>
        </p:nvSpPr>
        <p:spPr>
          <a:xfrm>
            <a:off x="374650" y="2895600"/>
            <a:ext cx="4117975" cy="1524000"/>
          </a:xfrm>
        </p:spPr>
        <p:txBody>
          <a:bodyPr/>
          <a:lstStyle/>
          <a:p>
            <a:pPr marL="0" indent="0" eaLnBrk="1" hangingPunct="1">
              <a:lnSpc>
                <a:spcPts val="2400"/>
              </a:lnSpc>
              <a:buFont typeface="Arial" panose="020B0604020202020204" pitchFamily="34" charset="0"/>
              <a:buNone/>
            </a:pPr>
            <a:r>
              <a:rPr lang="en-US" sz="2600" smtClean="0"/>
              <a:t>The green triangle shows African-Americans scoring higher than the average non-African-Americans. </a:t>
            </a:r>
          </a:p>
          <a:p>
            <a:pPr marL="0" indent="0" eaLnBrk="1" hangingPunct="1">
              <a:lnSpc>
                <a:spcPts val="2400"/>
              </a:lnSpc>
              <a:buFont typeface="Arial" panose="020B0604020202020204" pitchFamily="34" charset="0"/>
              <a:buNone/>
            </a:pPr>
            <a:r>
              <a:rPr lang="en-US" sz="2600" smtClean="0"/>
              <a:t>How can we interpret this group difference in average intelligence test scores? </a:t>
            </a:r>
          </a:p>
          <a:p>
            <a:pPr marL="0" indent="0" eaLnBrk="1" hangingPunct="1">
              <a:lnSpc>
                <a:spcPts val="2400"/>
              </a:lnSpc>
              <a:buFont typeface="Arial" panose="020B0604020202020204" pitchFamily="34" charset="0"/>
              <a:buNone/>
            </a:pPr>
            <a:r>
              <a:rPr lang="en-US" sz="2600" smtClean="0"/>
              <a:t>We will look at the issue of test bias and other factors affecting scores for perceived minorities.</a:t>
            </a:r>
          </a:p>
          <a:p>
            <a:pPr marL="0" indent="0" eaLnBrk="1" hangingPunct="1">
              <a:lnSpc>
                <a:spcPts val="2400"/>
              </a:lnSpc>
              <a:buFont typeface="Arial" panose="020B0604020202020204" pitchFamily="34" charset="0"/>
              <a:buNone/>
            </a:pPr>
            <a:endParaRPr lang="en-US" sz="2600" smtClean="0"/>
          </a:p>
        </p:txBody>
      </p:sp>
      <p:pic>
        <p:nvPicPr>
          <p:cNvPr id="61444" name="Picture 2" descr="http://geniusblog.davidshenk.com/images/bellcurve_2.gif"/>
          <p:cNvPicPr>
            <a:picLocks noChangeAspect="1" noChangeArrowheads="1"/>
          </p:cNvPicPr>
          <p:nvPr/>
        </p:nvPicPr>
        <p:blipFill>
          <a:blip r:embed="rId3" cstate="print">
            <a:extLst>
              <a:ext uri="{28A0092B-C50C-407E-A947-70E740481C1C}">
                <a14:useLocalDpi xmlns:a14="http://schemas.microsoft.com/office/drawing/2010/main" val="0"/>
              </a:ext>
            </a:extLst>
          </a:blip>
          <a:srcRect t="28235"/>
          <a:stretch>
            <a:fillRect/>
          </a:stretch>
        </p:blipFill>
        <p:spPr bwMode="auto">
          <a:xfrm>
            <a:off x="4408488" y="2667000"/>
            <a:ext cx="46418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4256088" y="2819400"/>
            <a:ext cx="4060825" cy="1600200"/>
          </a:xfrm>
          <a:custGeom>
            <a:avLst/>
            <a:gdLst>
              <a:gd name="connsiteX0" fmla="*/ 0 w 4062046"/>
              <a:gd name="connsiteY0" fmla="*/ 1500554 h 1526931"/>
              <a:gd name="connsiteX1" fmla="*/ 439615 w 4062046"/>
              <a:gd name="connsiteY1" fmla="*/ 1500554 h 1526931"/>
              <a:gd name="connsiteX2" fmla="*/ 738554 w 4062046"/>
              <a:gd name="connsiteY2" fmla="*/ 1342293 h 1526931"/>
              <a:gd name="connsiteX3" fmla="*/ 1037492 w 4062046"/>
              <a:gd name="connsiteY3" fmla="*/ 1113693 h 1526931"/>
              <a:gd name="connsiteX4" fmla="*/ 1213338 w 4062046"/>
              <a:gd name="connsiteY4" fmla="*/ 849924 h 1526931"/>
              <a:gd name="connsiteX5" fmla="*/ 1441938 w 4062046"/>
              <a:gd name="connsiteY5" fmla="*/ 498231 h 1526931"/>
              <a:gd name="connsiteX6" fmla="*/ 1670538 w 4062046"/>
              <a:gd name="connsiteY6" fmla="*/ 216877 h 1526931"/>
              <a:gd name="connsiteX7" fmla="*/ 2145323 w 4062046"/>
              <a:gd name="connsiteY7" fmla="*/ 5862 h 1526931"/>
              <a:gd name="connsiteX8" fmla="*/ 2584938 w 4062046"/>
              <a:gd name="connsiteY8" fmla="*/ 181708 h 1526931"/>
              <a:gd name="connsiteX9" fmla="*/ 2866292 w 4062046"/>
              <a:gd name="connsiteY9" fmla="*/ 498231 h 1526931"/>
              <a:gd name="connsiteX10" fmla="*/ 3094892 w 4062046"/>
              <a:gd name="connsiteY10" fmla="*/ 832339 h 1526931"/>
              <a:gd name="connsiteX11" fmla="*/ 3341077 w 4062046"/>
              <a:gd name="connsiteY11" fmla="*/ 1201616 h 1526931"/>
              <a:gd name="connsiteX12" fmla="*/ 3675185 w 4062046"/>
              <a:gd name="connsiteY12" fmla="*/ 1412631 h 1526931"/>
              <a:gd name="connsiteX13" fmla="*/ 4062046 w 4062046"/>
              <a:gd name="connsiteY13" fmla="*/ 1482970 h 152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62046" h="1526931">
                <a:moveTo>
                  <a:pt x="0" y="1500554"/>
                </a:moveTo>
                <a:cubicBezTo>
                  <a:pt x="158261" y="1513742"/>
                  <a:pt x="316523" y="1526931"/>
                  <a:pt x="439615" y="1500554"/>
                </a:cubicBezTo>
                <a:cubicBezTo>
                  <a:pt x="562707" y="1474177"/>
                  <a:pt x="638908" y="1406770"/>
                  <a:pt x="738554" y="1342293"/>
                </a:cubicBezTo>
                <a:cubicBezTo>
                  <a:pt x="838200" y="1277816"/>
                  <a:pt x="958361" y="1195754"/>
                  <a:pt x="1037492" y="1113693"/>
                </a:cubicBezTo>
                <a:cubicBezTo>
                  <a:pt x="1116623" y="1031632"/>
                  <a:pt x="1145930" y="952501"/>
                  <a:pt x="1213338" y="849924"/>
                </a:cubicBezTo>
                <a:cubicBezTo>
                  <a:pt x="1280746" y="747347"/>
                  <a:pt x="1365738" y="603739"/>
                  <a:pt x="1441938" y="498231"/>
                </a:cubicBezTo>
                <a:cubicBezTo>
                  <a:pt x="1518138" y="392723"/>
                  <a:pt x="1553307" y="298938"/>
                  <a:pt x="1670538" y="216877"/>
                </a:cubicBezTo>
                <a:cubicBezTo>
                  <a:pt x="1787769" y="134816"/>
                  <a:pt x="1992923" y="11724"/>
                  <a:pt x="2145323" y="5862"/>
                </a:cubicBezTo>
                <a:cubicBezTo>
                  <a:pt x="2297723" y="0"/>
                  <a:pt x="2464776" y="99646"/>
                  <a:pt x="2584938" y="181708"/>
                </a:cubicBezTo>
                <a:cubicBezTo>
                  <a:pt x="2705100" y="263770"/>
                  <a:pt x="2781300" y="389793"/>
                  <a:pt x="2866292" y="498231"/>
                </a:cubicBezTo>
                <a:cubicBezTo>
                  <a:pt x="2951284" y="606669"/>
                  <a:pt x="3015761" y="715108"/>
                  <a:pt x="3094892" y="832339"/>
                </a:cubicBezTo>
                <a:cubicBezTo>
                  <a:pt x="3174023" y="949570"/>
                  <a:pt x="3244362" y="1104901"/>
                  <a:pt x="3341077" y="1201616"/>
                </a:cubicBezTo>
                <a:cubicBezTo>
                  <a:pt x="3437792" y="1298331"/>
                  <a:pt x="3555024" y="1365739"/>
                  <a:pt x="3675185" y="1412631"/>
                </a:cubicBezTo>
                <a:cubicBezTo>
                  <a:pt x="3795347" y="1459523"/>
                  <a:pt x="3959469" y="1477108"/>
                  <a:pt x="4062046" y="1482970"/>
                </a:cubicBez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2" name="Straight Connector 11"/>
          <p:cNvCxnSpPr>
            <a:stCxn id="8" idx="7"/>
            <a:endCxn id="8" idx="7"/>
          </p:cNvCxnSpPr>
          <p:nvPr/>
        </p:nvCxnSpPr>
        <p:spPr>
          <a:xfrm>
            <a:off x="6400800" y="28257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389688" y="2819400"/>
            <a:ext cx="11112" cy="1595438"/>
          </a:xfrm>
          <a:prstGeom prst="line">
            <a:avLst/>
          </a:prstGeom>
        </p:spPr>
        <p:style>
          <a:lnRef idx="1">
            <a:schemeClr val="accent1"/>
          </a:lnRef>
          <a:fillRef idx="0">
            <a:schemeClr val="accent1"/>
          </a:fillRef>
          <a:effectRef idx="0">
            <a:schemeClr val="accent1"/>
          </a:effectRef>
          <a:fontRef idx="minor">
            <a:schemeClr val="tx1"/>
          </a:fontRef>
        </p:style>
      </p:cxnSp>
      <p:sp>
        <p:nvSpPr>
          <p:cNvPr id="61448" name="Content Placeholder 2"/>
          <p:cNvSpPr txBox="1">
            <a:spLocks/>
          </p:cNvSpPr>
          <p:nvPr/>
        </p:nvSpPr>
        <p:spPr bwMode="auto">
          <a:xfrm>
            <a:off x="260350" y="1130300"/>
            <a:ext cx="8675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ts val="2400"/>
              </a:lnSpc>
              <a:spcBef>
                <a:spcPct val="20000"/>
              </a:spcBef>
              <a:spcAft>
                <a:spcPts val="600"/>
              </a:spcAft>
              <a:buFont typeface="Arial" panose="020B0604020202020204" pitchFamily="34" charset="0"/>
              <a:buNone/>
            </a:pPr>
            <a:r>
              <a:rPr lang="en-US" sz="2600">
                <a:latin typeface="Calibri" panose="020F0502020204030204" pitchFamily="34" charset="0"/>
              </a:rPr>
              <a:t>The bell curve for African American intelligence test scores is centered at 85. For non-African Americans, the average is 100.</a:t>
            </a:r>
          </a:p>
          <a:p>
            <a:pPr eaLnBrk="1" hangingPunct="1">
              <a:lnSpc>
                <a:spcPts val="2400"/>
              </a:lnSpc>
              <a:spcBef>
                <a:spcPct val="20000"/>
              </a:spcBef>
              <a:spcAft>
                <a:spcPts val="600"/>
              </a:spcAft>
              <a:buFont typeface="Arial" panose="020B0604020202020204" pitchFamily="34" charset="0"/>
              <a:buNone/>
            </a:pPr>
            <a:r>
              <a:rPr lang="en-US" sz="2600">
                <a:solidFill>
                  <a:srgbClr val="000000"/>
                </a:solidFill>
                <a:latin typeface="Calibri" panose="020F0502020204030204" pitchFamily="34" charset="0"/>
              </a:rPr>
              <a:t>Whatever the cause of this score difference, it is incorrect to use this information to predict the score of an individual. </a:t>
            </a:r>
          </a:p>
          <a:p>
            <a:pPr eaLnBrk="1" hangingPunct="1">
              <a:lnSpc>
                <a:spcPts val="2400"/>
              </a:lnSpc>
              <a:spcBef>
                <a:spcPct val="20000"/>
              </a:spcBef>
              <a:spcAft>
                <a:spcPts val="600"/>
              </a:spcAft>
              <a:buFont typeface="Arial" panose="020B0604020202020204" pitchFamily="34" charset="0"/>
              <a:buNone/>
            </a:pPr>
            <a:endParaRPr lang="en-US" sz="2600">
              <a:latin typeface="Calibri" panose="020F0502020204030204" pitchFamily="34" charset="0"/>
            </a:endParaRPr>
          </a:p>
        </p:txBody>
      </p:sp>
      <p:sp>
        <p:nvSpPr>
          <p:cNvPr id="26" name="Right Triangle 25"/>
          <p:cNvSpPr/>
          <p:nvPr/>
        </p:nvSpPr>
        <p:spPr>
          <a:xfrm>
            <a:off x="6846888" y="3048000"/>
            <a:ext cx="1524000" cy="1524000"/>
          </a:xfrm>
          <a:prstGeom prst="rtTriangle">
            <a:avLst/>
          </a:prstGeom>
          <a:solidFill>
            <a:srgbClr val="00B050">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a:spLocks noChangeArrowheads="1"/>
          </p:cNvSpPr>
          <p:nvPr/>
        </p:nvSpPr>
        <p:spPr bwMode="auto">
          <a:xfrm>
            <a:off x="5522913" y="6092825"/>
            <a:ext cx="15271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ts val="2400"/>
              </a:lnSpc>
              <a:spcBef>
                <a:spcPct val="20000"/>
              </a:spcBef>
            </a:pPr>
            <a:r>
              <a:rPr lang="en-US" sz="2600" b="1" i="1">
                <a:solidFill>
                  <a:srgbClr val="AA7A2B"/>
                </a:solidFill>
                <a:latin typeface="Calibri" panose="020F0502020204030204" pitchFamily="34" charset="0"/>
              </a:rPr>
              <a:t>But first…</a:t>
            </a:r>
          </a:p>
        </p:txBody>
      </p:sp>
      <p:cxnSp>
        <p:nvCxnSpPr>
          <p:cNvPr id="7" name="Straight Connector 6"/>
          <p:cNvCxnSpPr/>
          <p:nvPr/>
        </p:nvCxnSpPr>
        <p:spPr>
          <a:xfrm>
            <a:off x="-79375" y="2646363"/>
            <a:ext cx="9223375" cy="20637"/>
          </a:xfrm>
          <a:prstGeom prst="line">
            <a:avLst/>
          </a:prstGeom>
          <a:ln w="57150">
            <a:solidFill>
              <a:srgbClr val="A9397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nodeType="afterGroup">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Young Lifestyles Rubberball\YL_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9550" y="1130300"/>
            <a:ext cx="385445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itle 1"/>
          <p:cNvSpPr>
            <a:spLocks noGrp="1"/>
          </p:cNvSpPr>
          <p:nvPr>
            <p:ph type="title"/>
          </p:nvPr>
        </p:nvSpPr>
        <p:spPr>
          <a:xfrm>
            <a:off x="0" y="0"/>
            <a:ext cx="9144000" cy="1143000"/>
          </a:xfrm>
          <a:solidFill>
            <a:srgbClr val="F36F21"/>
          </a:solidFill>
        </p:spPr>
        <p:txBody>
          <a:bodyPr lIns="274320"/>
          <a:lstStyle/>
          <a:p>
            <a:pPr algn="l" eaLnBrk="1" hangingPunct="1">
              <a:lnSpc>
                <a:spcPts val="4200"/>
              </a:lnSpc>
            </a:pPr>
            <a:r>
              <a:rPr lang="en-US" sz="4200" b="1" smtClean="0">
                <a:solidFill>
                  <a:srgbClr val="F8F6E3"/>
                </a:solidFill>
              </a:rPr>
              <a:t>The “Racial” Intelligence Test Score Gap</a:t>
            </a:r>
          </a:p>
        </p:txBody>
      </p:sp>
      <p:sp>
        <p:nvSpPr>
          <p:cNvPr id="3" name="Content Placeholder 2"/>
          <p:cNvSpPr>
            <a:spLocks noGrp="1"/>
          </p:cNvSpPr>
          <p:nvPr>
            <p:ph idx="1"/>
          </p:nvPr>
        </p:nvSpPr>
        <p:spPr>
          <a:xfrm>
            <a:off x="0" y="1182688"/>
            <a:ext cx="5289550" cy="5370512"/>
          </a:xfrm>
        </p:spPr>
        <p:txBody>
          <a:bodyPr/>
          <a:lstStyle/>
          <a:p>
            <a:pPr eaLnBrk="1" hangingPunct="1">
              <a:lnSpc>
                <a:spcPts val="2400"/>
              </a:lnSpc>
              <a:spcAft>
                <a:spcPts val="600"/>
              </a:spcAft>
              <a:buFont typeface="Wingdings" panose="05000000000000000000" pitchFamily="2" charset="2"/>
              <a:buChar char="§"/>
            </a:pPr>
            <a:r>
              <a:rPr lang="en-US" sz="2800" smtClean="0"/>
              <a:t>Racial categories are not distinct genetically and are unscientific.</a:t>
            </a:r>
          </a:p>
          <a:p>
            <a:pPr eaLnBrk="1" hangingPunct="1">
              <a:lnSpc>
                <a:spcPts val="2400"/>
              </a:lnSpc>
              <a:spcAft>
                <a:spcPts val="600"/>
              </a:spcAft>
              <a:buFont typeface="Wingdings" panose="05000000000000000000" pitchFamily="2" charset="2"/>
              <a:buChar char="§"/>
            </a:pPr>
            <a:r>
              <a:rPr lang="en-US" sz="2800" smtClean="0"/>
              <a:t>Both “whites” and “blacks” have higher intelligence test scores than “whites” of the 1930s. </a:t>
            </a:r>
          </a:p>
          <a:p>
            <a:pPr eaLnBrk="1" hangingPunct="1">
              <a:lnSpc>
                <a:spcPts val="2400"/>
              </a:lnSpc>
              <a:spcAft>
                <a:spcPts val="600"/>
              </a:spcAft>
              <a:buFont typeface="Wingdings" panose="05000000000000000000" pitchFamily="2" charset="2"/>
              <a:buChar char="§"/>
            </a:pPr>
            <a:r>
              <a:rPr lang="en-US" sz="2800" smtClean="0"/>
              <a:t>“Whites” may have more access to “fertile soil” for developing their potential, such as:</a:t>
            </a:r>
          </a:p>
          <a:p>
            <a:pPr eaLnBrk="1" hangingPunct="1">
              <a:lnSpc>
                <a:spcPts val="2400"/>
              </a:lnSpc>
              <a:spcAft>
                <a:spcPts val="600"/>
              </a:spcAft>
              <a:buFont typeface="Wingdings" panose="05000000000000000000" pitchFamily="2" charset="2"/>
              <a:buChar char="§"/>
            </a:pPr>
            <a:r>
              <a:rPr lang="en-US" sz="2800" smtClean="0"/>
              <a:t>schools and educational opportunities.</a:t>
            </a:r>
          </a:p>
          <a:p>
            <a:pPr lvl="1" eaLnBrk="1" hangingPunct="1">
              <a:lnSpc>
                <a:spcPts val="2400"/>
              </a:lnSpc>
              <a:spcAft>
                <a:spcPts val="600"/>
              </a:spcAft>
              <a:buFont typeface="Wingdings" panose="05000000000000000000" pitchFamily="2" charset="2"/>
              <a:buChar char="§"/>
            </a:pPr>
            <a:r>
              <a:rPr lang="en-US" smtClean="0">
                <a:ea typeface="ＭＳ Ｐゴシック" panose="020B0600070205080204" pitchFamily="34" charset="-128"/>
              </a:rPr>
              <a:t>wealth, nutrition, support, and educated mentors. </a:t>
            </a:r>
          </a:p>
          <a:p>
            <a:pPr lvl="1" eaLnBrk="1" hangingPunct="1">
              <a:lnSpc>
                <a:spcPts val="2400"/>
              </a:lnSpc>
              <a:spcAft>
                <a:spcPts val="600"/>
              </a:spcAft>
              <a:buFont typeface="Wingdings" panose="05000000000000000000" pitchFamily="2" charset="2"/>
              <a:buChar char="§"/>
            </a:pPr>
            <a:r>
              <a:rPr lang="en-US" smtClean="0">
                <a:ea typeface="ＭＳ Ｐゴシック" panose="020B0600070205080204" pitchFamily="34" charset="-128"/>
              </a:rPr>
              <a:t>relative freedom from discrimination.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1624" b="15828"/>
          <a:stretch>
            <a:fillRect/>
          </a:stretch>
        </p:blipFill>
        <p:spPr bwMode="auto">
          <a:xfrm>
            <a:off x="-15875" y="858838"/>
            <a:ext cx="915987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p:cNvSpPr>
            <a:spLocks noGrp="1"/>
          </p:cNvSpPr>
          <p:nvPr>
            <p:ph type="title"/>
          </p:nvPr>
        </p:nvSpPr>
        <p:spPr>
          <a:xfrm>
            <a:off x="0" y="0"/>
            <a:ext cx="9144000" cy="925513"/>
          </a:xfrm>
          <a:solidFill>
            <a:srgbClr val="3AA082"/>
          </a:solidFill>
        </p:spPr>
        <p:txBody>
          <a:bodyPr lIns="274320"/>
          <a:lstStyle/>
          <a:p>
            <a:pPr algn="l" eaLnBrk="1" hangingPunct="1">
              <a:lnSpc>
                <a:spcPts val="4200"/>
              </a:lnSpc>
            </a:pPr>
            <a:r>
              <a:rPr lang="en-US" b="1" smtClean="0">
                <a:solidFill>
                  <a:srgbClr val="F8F6E3"/>
                </a:solidFill>
              </a:rPr>
              <a:t>Multiple Intelligences</a:t>
            </a:r>
          </a:p>
        </p:txBody>
      </p:sp>
      <p:sp>
        <p:nvSpPr>
          <p:cNvPr id="22532" name="Content Placeholder 2"/>
          <p:cNvSpPr>
            <a:spLocks noGrp="1"/>
          </p:cNvSpPr>
          <p:nvPr>
            <p:ph idx="1"/>
          </p:nvPr>
        </p:nvSpPr>
        <p:spPr>
          <a:xfrm>
            <a:off x="136525" y="1069975"/>
            <a:ext cx="6550025" cy="1490663"/>
          </a:xfrm>
        </p:spPr>
        <p:txBody>
          <a:bodyPr/>
          <a:lstStyle/>
          <a:p>
            <a:pPr marL="0" indent="0" eaLnBrk="1" hangingPunct="1">
              <a:lnSpc>
                <a:spcPts val="2800"/>
              </a:lnSpc>
              <a:spcAft>
                <a:spcPts val="600"/>
              </a:spcAft>
              <a:buFont typeface="Arial" panose="020B0604020202020204" pitchFamily="34" charset="0"/>
              <a:buNone/>
            </a:pPr>
            <a:r>
              <a:rPr lang="en-US" sz="2800" smtClean="0"/>
              <a:t>The </a:t>
            </a:r>
            <a:r>
              <a:rPr lang="en-US" sz="2800" b="1" smtClean="0">
                <a:solidFill>
                  <a:srgbClr val="444EA2"/>
                </a:solidFill>
              </a:rPr>
              <a:t>“savant syndrome” </a:t>
            </a:r>
            <a:r>
              <a:rPr lang="en-US" sz="2800" smtClean="0"/>
              <a:t>refers to having isolated “islands” of high ability amidst a sea of below-average cognitive and social functioning.</a:t>
            </a:r>
          </a:p>
          <a:p>
            <a:pPr marL="0" indent="0" eaLnBrk="1" hangingPunct="1">
              <a:lnSpc>
                <a:spcPts val="2800"/>
              </a:lnSpc>
              <a:spcAft>
                <a:spcPts val="600"/>
              </a:spcAft>
              <a:buFont typeface="Wingdings" panose="05000000000000000000" pitchFamily="2" charset="2"/>
              <a:buChar char="§"/>
            </a:pPr>
            <a:endParaRPr lang="en-US" sz="2800" smtClean="0"/>
          </a:p>
        </p:txBody>
      </p:sp>
      <p:sp>
        <p:nvSpPr>
          <p:cNvPr id="4" name="TextBox 3"/>
          <p:cNvSpPr txBox="1">
            <a:spLocks noChangeArrowheads="1"/>
          </p:cNvSpPr>
          <p:nvPr/>
        </p:nvSpPr>
        <p:spPr bwMode="auto">
          <a:xfrm>
            <a:off x="134938" y="3949700"/>
            <a:ext cx="885825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ts val="2800"/>
              </a:lnSpc>
              <a:spcBef>
                <a:spcPts val="600"/>
              </a:spcBef>
              <a:spcAft>
                <a:spcPts val="600"/>
              </a:spcAft>
            </a:pPr>
            <a:r>
              <a:rPr lang="en-US" sz="3200" b="1">
                <a:solidFill>
                  <a:srgbClr val="F36F21"/>
                </a:solidFill>
                <a:latin typeface="Calibri" panose="020F0502020204030204" pitchFamily="34" charset="0"/>
              </a:rPr>
              <a:t>Howard Gardner’s Multiple Intelligences</a:t>
            </a:r>
          </a:p>
          <a:p>
            <a:pPr eaLnBrk="1" hangingPunct="1">
              <a:lnSpc>
                <a:spcPts val="2800"/>
              </a:lnSpc>
              <a:spcBef>
                <a:spcPts val="600"/>
              </a:spcBef>
              <a:spcAft>
                <a:spcPts val="600"/>
              </a:spcAft>
              <a:buFont typeface="Wingdings" panose="05000000000000000000" pitchFamily="2" charset="2"/>
              <a:buChar char="§"/>
            </a:pPr>
            <a:r>
              <a:rPr lang="en-US" sz="2800">
                <a:latin typeface="Calibri" panose="020F0502020204030204" pitchFamily="34" charset="0"/>
              </a:rPr>
              <a:t>Howard Gardner (b. 1943) noted that different people have intelligence/ability in different areas. </a:t>
            </a:r>
          </a:p>
          <a:p>
            <a:pPr eaLnBrk="1" hangingPunct="1">
              <a:lnSpc>
                <a:spcPts val="2800"/>
              </a:lnSpc>
              <a:spcBef>
                <a:spcPts val="600"/>
              </a:spcBef>
              <a:spcAft>
                <a:spcPts val="600"/>
              </a:spcAft>
              <a:buFont typeface="Wingdings" panose="05000000000000000000" pitchFamily="2" charset="2"/>
              <a:buChar char="§"/>
            </a:pPr>
            <a:r>
              <a:rPr lang="en-US" sz="2800">
                <a:latin typeface="Calibri" panose="020F0502020204030204" pitchFamily="34" charset="0"/>
              </a:rPr>
              <a:t>Research and factor analysis suggests that there may be a correlation among these intelligences.                                                     </a:t>
            </a:r>
            <a:endParaRPr lang="en-US" sz="1800">
              <a:latin typeface="Calibri" panose="020F0502020204030204"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209800" y="1219200"/>
            <a:ext cx="4648200" cy="56388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457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tle 1"/>
          <p:cNvSpPr>
            <a:spLocks noGrp="1"/>
          </p:cNvSpPr>
          <p:nvPr>
            <p:ph type="title"/>
          </p:nvPr>
        </p:nvSpPr>
        <p:spPr>
          <a:xfrm>
            <a:off x="0" y="0"/>
            <a:ext cx="9144000" cy="1096963"/>
          </a:xfrm>
        </p:spPr>
        <p:txBody>
          <a:bodyPr/>
          <a:lstStyle/>
          <a:p>
            <a:pPr eaLnBrk="1" hangingPunct="1"/>
            <a:r>
              <a:rPr lang="en-US" b="1" smtClean="0">
                <a:solidFill>
                  <a:srgbClr val="F36F21"/>
                </a:solidFill>
              </a:rPr>
              <a:t>Howard Gardner’s Eight Intelligences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fld id="{C1D78C5E-1AA8-4AE6-AEDC-067EA1D599FD}" type="slidenum">
              <a:rPr lang="en-US" sz="1400">
                <a:latin typeface="Times New Roman" panose="02020603050405020304" pitchFamily="18" charset="0"/>
              </a:rPr>
              <a:pPr eaLnBrk="1" hangingPunct="1"/>
              <a:t>7</a:t>
            </a:fld>
            <a:endParaRPr lang="en-US" sz="1400">
              <a:latin typeface="Times New Roman" panose="02020603050405020304" pitchFamily="18" charset="0"/>
            </a:endParaRPr>
          </a:p>
        </p:txBody>
      </p:sp>
      <p:sp>
        <p:nvSpPr>
          <p:cNvPr id="18435" name="Rectangle 2"/>
          <p:cNvSpPr>
            <a:spLocks noGrp="1" noChangeArrowheads="1"/>
          </p:cNvSpPr>
          <p:nvPr>
            <p:ph type="title"/>
          </p:nvPr>
        </p:nvSpPr>
        <p:spPr>
          <a:xfrm>
            <a:off x="381000" y="285750"/>
            <a:ext cx="8382000" cy="1143000"/>
          </a:xfrm>
        </p:spPr>
        <p:txBody>
          <a:bodyPr/>
          <a:lstStyle/>
          <a:p>
            <a:pPr eaLnBrk="1" hangingPunct="1"/>
            <a:r>
              <a:rPr lang="en-US" sz="4000" smtClean="0">
                <a:latin typeface="Palatino Linotype" panose="02040502050505030304" pitchFamily="18" charset="0"/>
              </a:rPr>
              <a:t>Robert Sternberg’s Triarchic Theory</a:t>
            </a:r>
          </a:p>
        </p:txBody>
      </p:sp>
      <p:sp>
        <p:nvSpPr>
          <p:cNvPr id="18436" name="Rectangle 3"/>
          <p:cNvSpPr>
            <a:spLocks noChangeArrowheads="1"/>
          </p:cNvSpPr>
          <p:nvPr/>
        </p:nvSpPr>
        <p:spPr bwMode="auto">
          <a:xfrm>
            <a:off x="381000" y="1600200"/>
            <a:ext cx="838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eaLnBrk="1" hangingPunct="1">
              <a:spcBef>
                <a:spcPct val="20000"/>
              </a:spcBef>
              <a:buFont typeface="Wingdings" panose="05000000000000000000" pitchFamily="2" charset="2"/>
              <a:buNone/>
            </a:pPr>
            <a:r>
              <a:rPr lang="en-US"/>
              <a:t>Sternberg (1985, 1999, 2003) also agrees with Gardner, but suggests three intelligences rather than eight.</a:t>
            </a:r>
          </a:p>
        </p:txBody>
      </p:sp>
      <p:sp>
        <p:nvSpPr>
          <p:cNvPr id="1779717" name="Rectangle 5"/>
          <p:cNvSpPr>
            <a:spLocks noChangeArrowheads="1"/>
          </p:cNvSpPr>
          <p:nvPr/>
        </p:nvSpPr>
        <p:spPr bwMode="auto">
          <a:xfrm>
            <a:off x="652463" y="3124200"/>
            <a:ext cx="77914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Palatino Linotype" panose="02040502050505030304" pitchFamily="18" charset="0"/>
              </a:defRPr>
            </a:lvl1pPr>
            <a:lvl2pPr marL="742950" indent="-285750" eaLnBrk="0" hangingPunct="0">
              <a:defRPr sz="2800">
                <a:solidFill>
                  <a:schemeClr val="tx1"/>
                </a:solidFill>
                <a:latin typeface="Palatino Linotype" panose="02040502050505030304" pitchFamily="18" charset="0"/>
              </a:defRPr>
            </a:lvl2pPr>
            <a:lvl3pPr marL="1143000" indent="-228600" eaLnBrk="0" hangingPunct="0">
              <a:defRPr sz="2800">
                <a:solidFill>
                  <a:schemeClr val="tx1"/>
                </a:solidFill>
                <a:latin typeface="Palatino Linotype" panose="02040502050505030304" pitchFamily="18" charset="0"/>
              </a:defRPr>
            </a:lvl3pPr>
            <a:lvl4pPr marL="1600200" indent="-228600" eaLnBrk="0" hangingPunct="0">
              <a:defRPr sz="2800">
                <a:solidFill>
                  <a:schemeClr val="tx1"/>
                </a:solidFill>
                <a:latin typeface="Palatino Linotype" panose="02040502050505030304" pitchFamily="18" charset="0"/>
              </a:defRPr>
            </a:lvl4pPr>
            <a:lvl5pPr marL="2057400" indent="-228600" eaLnBrk="0" hangingPunct="0">
              <a:defRPr sz="2800">
                <a:solidFill>
                  <a:schemeClr val="tx1"/>
                </a:solidFill>
                <a:latin typeface="Palatino Linotype" panose="02040502050505030304" pitchFamily="18" charset="0"/>
              </a:defRPr>
            </a:lvl5pPr>
            <a:lvl6pPr marL="2514600" indent="-228600" algn="ctr" eaLnBrk="0" fontAlgn="base" hangingPunct="0">
              <a:spcBef>
                <a:spcPct val="0"/>
              </a:spcBef>
              <a:spcAft>
                <a:spcPct val="0"/>
              </a:spcAft>
              <a:defRPr sz="2800">
                <a:solidFill>
                  <a:schemeClr val="tx1"/>
                </a:solidFill>
                <a:latin typeface="Palatino Linotype" panose="02040502050505030304" pitchFamily="18" charset="0"/>
              </a:defRPr>
            </a:lvl6pPr>
            <a:lvl7pPr marL="2971800" indent="-228600" algn="ctr" eaLnBrk="0" fontAlgn="base" hangingPunct="0">
              <a:spcBef>
                <a:spcPct val="0"/>
              </a:spcBef>
              <a:spcAft>
                <a:spcPct val="0"/>
              </a:spcAft>
              <a:defRPr sz="2800">
                <a:solidFill>
                  <a:schemeClr val="tx1"/>
                </a:solidFill>
                <a:latin typeface="Palatino Linotype" panose="02040502050505030304" pitchFamily="18" charset="0"/>
              </a:defRPr>
            </a:lvl7pPr>
            <a:lvl8pPr marL="3429000" indent="-228600" algn="ctr" eaLnBrk="0" fontAlgn="base" hangingPunct="0">
              <a:spcBef>
                <a:spcPct val="0"/>
              </a:spcBef>
              <a:spcAft>
                <a:spcPct val="0"/>
              </a:spcAft>
              <a:defRPr sz="2800">
                <a:solidFill>
                  <a:schemeClr val="tx1"/>
                </a:solidFill>
                <a:latin typeface="Palatino Linotype" panose="02040502050505030304" pitchFamily="18" charset="0"/>
              </a:defRPr>
            </a:lvl8pPr>
            <a:lvl9pPr marL="3886200" indent="-228600" algn="ctr" eaLnBrk="0" fontAlgn="base" hangingPunct="0">
              <a:spcBef>
                <a:spcPct val="0"/>
              </a:spcBef>
              <a:spcAft>
                <a:spcPct val="0"/>
              </a:spcAft>
              <a:defRPr sz="2800">
                <a:solidFill>
                  <a:schemeClr val="tx1"/>
                </a:solidFill>
                <a:latin typeface="Palatino Linotype" panose="02040502050505030304" pitchFamily="18" charset="0"/>
              </a:defRPr>
            </a:lvl9pPr>
          </a:lstStyle>
          <a:p>
            <a:pPr algn="l" eaLnBrk="1" hangingPunct="1">
              <a:spcBef>
                <a:spcPct val="20000"/>
              </a:spcBef>
              <a:buFont typeface="Wingdings" panose="05000000000000000000" pitchFamily="2" charset="2"/>
              <a:buAutoNum type="arabicPeriod"/>
            </a:pPr>
            <a:r>
              <a:rPr lang="en-US" sz="2400">
                <a:solidFill>
                  <a:srgbClr val="0000FF"/>
                </a:solidFill>
              </a:rPr>
              <a:t>Componential/Analytical Intelligence:</a:t>
            </a:r>
            <a:r>
              <a:rPr lang="en-US" sz="2400"/>
              <a:t> Intelligence that is assessed by intelligence tests.</a:t>
            </a:r>
          </a:p>
          <a:p>
            <a:pPr algn="l" eaLnBrk="1" hangingPunct="1">
              <a:spcBef>
                <a:spcPct val="20000"/>
              </a:spcBef>
              <a:buFont typeface="Wingdings" panose="05000000000000000000" pitchFamily="2" charset="2"/>
              <a:buAutoNum type="arabicPeriod"/>
            </a:pPr>
            <a:r>
              <a:rPr lang="en-US" sz="2400">
                <a:solidFill>
                  <a:srgbClr val="0000FF"/>
                </a:solidFill>
              </a:rPr>
              <a:t>Experiential/Creative Intelligence:</a:t>
            </a:r>
            <a:r>
              <a:rPr lang="en-US" sz="2400"/>
              <a:t> Intelligence that makes us adapt to novel situations, generating novel ideas.</a:t>
            </a:r>
          </a:p>
          <a:p>
            <a:pPr algn="l" eaLnBrk="1" hangingPunct="1">
              <a:spcBef>
                <a:spcPct val="20000"/>
              </a:spcBef>
              <a:buFont typeface="Wingdings" panose="05000000000000000000" pitchFamily="2" charset="2"/>
              <a:buAutoNum type="arabicPeriod"/>
            </a:pPr>
            <a:r>
              <a:rPr lang="en-US" sz="2400">
                <a:solidFill>
                  <a:srgbClr val="0000FF"/>
                </a:solidFill>
              </a:rPr>
              <a:t>Contextual/Practical Intelligence:</a:t>
            </a:r>
            <a:r>
              <a:rPr lang="en-US" sz="2400"/>
              <a:t> Intelligence that is required for everyday tasks (e.g. street smarts).</a:t>
            </a:r>
          </a:p>
        </p:txBody>
      </p:sp>
    </p:spTree>
    <p:extLst>
      <p:ext uri="{BB962C8B-B14F-4D97-AF65-F5344CB8AC3E}">
        <p14:creationId xmlns:p14="http://schemas.microsoft.com/office/powerpoint/2010/main" val="7197233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79717"/>
                                        </p:tgtEl>
                                        <p:attrNameLst>
                                          <p:attrName>style.visibility</p:attrName>
                                        </p:attrNameLst>
                                      </p:cBhvr>
                                      <p:to>
                                        <p:strVal val="visible"/>
                                      </p:to>
                                    </p:set>
                                    <p:animEffect transition="in" filter="dissolve">
                                      <p:cBhvr>
                                        <p:cTn id="7" dur="500"/>
                                        <p:tgtEl>
                                          <p:spTgt spid="1779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97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436563" y="568325"/>
            <a:ext cx="803275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ts val="2400"/>
              </a:lnSpc>
              <a:spcAft>
                <a:spcPts val="1200"/>
              </a:spcAft>
              <a:buFont typeface="Wingdings" panose="05000000000000000000" pitchFamily="2" charset="2"/>
              <a:buNone/>
            </a:pPr>
            <a:r>
              <a:rPr lang="en-US" sz="2800">
                <a:latin typeface="Calibri" panose="020F0502020204030204" pitchFamily="34" charset="0"/>
              </a:rPr>
              <a:t>Robert Sternberg (b. 1949) proposed that “success” in life is related to </a:t>
            </a:r>
            <a:r>
              <a:rPr lang="en-US" sz="2800" b="1">
                <a:latin typeface="Calibri" panose="020F0502020204030204" pitchFamily="34" charset="0"/>
              </a:rPr>
              <a:t>three</a:t>
            </a:r>
            <a:r>
              <a:rPr lang="en-US" sz="2800">
                <a:latin typeface="Calibri" panose="020F0502020204030204" pitchFamily="34" charset="0"/>
              </a:rPr>
              <a:t> types of ability.</a:t>
            </a:r>
          </a:p>
        </p:txBody>
      </p:sp>
      <p:sp>
        <p:nvSpPr>
          <p:cNvPr id="10" name="Freeform 9"/>
          <p:cNvSpPr/>
          <p:nvPr/>
        </p:nvSpPr>
        <p:spPr>
          <a:xfrm>
            <a:off x="236538" y="3413125"/>
            <a:ext cx="3292475" cy="3292475"/>
          </a:xfrm>
          <a:custGeom>
            <a:avLst/>
            <a:gdLst>
              <a:gd name="connsiteX0" fmla="*/ 0 w 3291839"/>
              <a:gd name="connsiteY0" fmla="*/ 1645920 h 3291839"/>
              <a:gd name="connsiteX1" fmla="*/ 1645920 w 3291839"/>
              <a:gd name="connsiteY1" fmla="*/ 0 h 3291839"/>
              <a:gd name="connsiteX2" fmla="*/ 3291840 w 3291839"/>
              <a:gd name="connsiteY2" fmla="*/ 1645920 h 3291839"/>
              <a:gd name="connsiteX3" fmla="*/ 1645920 w 3291839"/>
              <a:gd name="connsiteY3" fmla="*/ 3291840 h 3291839"/>
              <a:gd name="connsiteX4" fmla="*/ 0 w 3291839"/>
              <a:gd name="connsiteY4" fmla="*/ 1645920 h 3291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39" h="3291839">
                <a:moveTo>
                  <a:pt x="0" y="1645920"/>
                </a:moveTo>
                <a:cubicBezTo>
                  <a:pt x="0" y="736903"/>
                  <a:pt x="736903" y="0"/>
                  <a:pt x="1645920" y="0"/>
                </a:cubicBezTo>
                <a:cubicBezTo>
                  <a:pt x="2554937" y="0"/>
                  <a:pt x="3291840" y="736903"/>
                  <a:pt x="3291840" y="1645920"/>
                </a:cubicBezTo>
                <a:cubicBezTo>
                  <a:pt x="3291840" y="2554937"/>
                  <a:pt x="2554937" y="3291840"/>
                  <a:pt x="1645920" y="3291840"/>
                </a:cubicBezTo>
                <a:cubicBezTo>
                  <a:pt x="736903" y="3291840"/>
                  <a:pt x="0" y="2554937"/>
                  <a:pt x="0" y="1645920"/>
                </a:cubicBezTo>
                <a:close/>
              </a:path>
            </a:pathLst>
          </a:custGeom>
          <a:solidFill>
            <a:srgbClr val="A9397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2559" tIns="512559" rIns="512559" bIns="512559" anchor="ctr"/>
          <a:lstStyle>
            <a:lvl1pPr defTabSz="1066800" eaLnBrk="0" hangingPunct="0">
              <a:defRPr sz="2400">
                <a:solidFill>
                  <a:schemeClr val="tx1"/>
                </a:solidFill>
                <a:latin typeface="Arial" panose="020B0604020202020204" pitchFamily="34" charset="0"/>
                <a:cs typeface="Arial" panose="020B0604020202020204" pitchFamily="34" charset="0"/>
              </a:defRPr>
            </a:lvl1pPr>
            <a:lvl2pPr marL="37931725" indent="-37474525" defTabSz="1066800"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lnSpc>
                <a:spcPts val="2400"/>
              </a:lnSpc>
            </a:pPr>
            <a:r>
              <a:rPr lang="en-US" sz="2800" b="1">
                <a:solidFill>
                  <a:srgbClr val="FAC090"/>
                </a:solidFill>
                <a:latin typeface="Calibri" panose="020F0502020204030204" pitchFamily="34" charset="0"/>
              </a:rPr>
              <a:t>Practical intelligence: </a:t>
            </a:r>
            <a:r>
              <a:rPr lang="en-US" i="1">
                <a:solidFill>
                  <a:srgbClr val="F8F6E3"/>
                </a:solidFill>
                <a:latin typeface="Calibri" panose="020F0502020204030204" pitchFamily="34" charset="0"/>
              </a:rPr>
              <a:t>expertise and talent that help to complete the tasks and manage the complex challenges of everyday life</a:t>
            </a:r>
            <a:r>
              <a:rPr lang="en-US">
                <a:solidFill>
                  <a:srgbClr val="F8F6E3"/>
                </a:solidFill>
                <a:latin typeface="Calibri" panose="020F0502020204030204" pitchFamily="34" charset="0"/>
              </a:rPr>
              <a:t>  </a:t>
            </a:r>
          </a:p>
        </p:txBody>
      </p:sp>
      <p:sp>
        <p:nvSpPr>
          <p:cNvPr id="26628" name="Rectangle 10"/>
          <p:cNvSpPr>
            <a:spLocks noChangeArrowheads="1"/>
          </p:cNvSpPr>
          <p:nvPr/>
        </p:nvSpPr>
        <p:spPr bwMode="auto">
          <a:xfrm>
            <a:off x="236538" y="184150"/>
            <a:ext cx="79327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sz="4400" b="1">
                <a:solidFill>
                  <a:srgbClr val="3AA082"/>
                </a:solidFill>
                <a:latin typeface="Calibri" panose="020F0502020204030204" pitchFamily="34" charset="0"/>
              </a:rPr>
              <a:t>Sternberg’s Intelligence Triarchy</a:t>
            </a:r>
            <a:endParaRPr lang="en-US" sz="4400" b="1" baseline="30000">
              <a:solidFill>
                <a:srgbClr val="3AA082"/>
              </a:solidFill>
              <a:latin typeface="Calibri" panose="020F0502020204030204" pitchFamily="34" charset="0"/>
            </a:endParaRPr>
          </a:p>
        </p:txBody>
      </p:sp>
      <p:sp>
        <p:nvSpPr>
          <p:cNvPr id="8" name="Freeform 7"/>
          <p:cNvSpPr/>
          <p:nvPr/>
        </p:nvSpPr>
        <p:spPr>
          <a:xfrm>
            <a:off x="2986088" y="1739900"/>
            <a:ext cx="3290887" cy="3033713"/>
          </a:xfrm>
          <a:custGeom>
            <a:avLst/>
            <a:gdLst>
              <a:gd name="connsiteX0" fmla="*/ 0 w 3291839"/>
              <a:gd name="connsiteY0" fmla="*/ 1645920 h 3291839"/>
              <a:gd name="connsiteX1" fmla="*/ 1645920 w 3291839"/>
              <a:gd name="connsiteY1" fmla="*/ 0 h 3291839"/>
              <a:gd name="connsiteX2" fmla="*/ 3291840 w 3291839"/>
              <a:gd name="connsiteY2" fmla="*/ 1645920 h 3291839"/>
              <a:gd name="connsiteX3" fmla="*/ 1645920 w 3291839"/>
              <a:gd name="connsiteY3" fmla="*/ 3291840 h 3291839"/>
              <a:gd name="connsiteX4" fmla="*/ 0 w 3291839"/>
              <a:gd name="connsiteY4" fmla="*/ 1645920 h 3291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39" h="3291839">
                <a:moveTo>
                  <a:pt x="0" y="1645920"/>
                </a:moveTo>
                <a:cubicBezTo>
                  <a:pt x="0" y="736903"/>
                  <a:pt x="736903" y="0"/>
                  <a:pt x="1645920" y="0"/>
                </a:cubicBezTo>
                <a:cubicBezTo>
                  <a:pt x="2554937" y="0"/>
                  <a:pt x="3291840" y="736903"/>
                  <a:pt x="3291840" y="1645920"/>
                </a:cubicBezTo>
                <a:cubicBezTo>
                  <a:pt x="3291840" y="2554937"/>
                  <a:pt x="2554937" y="3291840"/>
                  <a:pt x="1645920" y="3291840"/>
                </a:cubicBezTo>
                <a:cubicBezTo>
                  <a:pt x="736903" y="3291840"/>
                  <a:pt x="0" y="2554937"/>
                  <a:pt x="0" y="1645920"/>
                </a:cubicBezTo>
                <a:close/>
              </a:path>
            </a:pathLst>
          </a:custGeom>
          <a:solidFill>
            <a:srgbClr val="EAE4A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2559" tIns="512559" rIns="512559" bIns="512559" anchor="ctr"/>
          <a:lstStyle>
            <a:lvl1pPr defTabSz="1066800" eaLnBrk="0" hangingPunct="0">
              <a:defRPr sz="2400">
                <a:solidFill>
                  <a:schemeClr val="tx1"/>
                </a:solidFill>
                <a:latin typeface="Arial" panose="020B0604020202020204" pitchFamily="34" charset="0"/>
                <a:cs typeface="Arial" panose="020B0604020202020204" pitchFamily="34" charset="0"/>
              </a:defRPr>
            </a:lvl1pPr>
            <a:lvl2pPr marL="37931725" indent="-37474525" defTabSz="1066800"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lnSpc>
                <a:spcPts val="2400"/>
              </a:lnSpc>
            </a:pPr>
            <a:r>
              <a:rPr lang="en-US" sz="2800" b="1">
                <a:solidFill>
                  <a:srgbClr val="444EA2"/>
                </a:solidFill>
                <a:latin typeface="Calibri" panose="020F0502020204030204" pitchFamily="34" charset="0"/>
              </a:rPr>
              <a:t>Analytical intelligence: </a:t>
            </a:r>
            <a:r>
              <a:rPr lang="en-US" i="1">
                <a:latin typeface="Calibri" panose="020F0502020204030204" pitchFamily="34" charset="0"/>
              </a:rPr>
              <a:t>solving a well-defined problem with a single answer</a:t>
            </a:r>
          </a:p>
        </p:txBody>
      </p:sp>
      <p:sp>
        <p:nvSpPr>
          <p:cNvPr id="9" name="Freeform 8"/>
          <p:cNvSpPr/>
          <p:nvPr/>
        </p:nvSpPr>
        <p:spPr>
          <a:xfrm>
            <a:off x="5851525" y="3298825"/>
            <a:ext cx="3292475" cy="3292475"/>
          </a:xfrm>
          <a:custGeom>
            <a:avLst/>
            <a:gdLst>
              <a:gd name="connsiteX0" fmla="*/ 0 w 3291839"/>
              <a:gd name="connsiteY0" fmla="*/ 1645920 h 3291839"/>
              <a:gd name="connsiteX1" fmla="*/ 1645920 w 3291839"/>
              <a:gd name="connsiteY1" fmla="*/ 0 h 3291839"/>
              <a:gd name="connsiteX2" fmla="*/ 3291840 w 3291839"/>
              <a:gd name="connsiteY2" fmla="*/ 1645920 h 3291839"/>
              <a:gd name="connsiteX3" fmla="*/ 1645920 w 3291839"/>
              <a:gd name="connsiteY3" fmla="*/ 3291840 h 3291839"/>
              <a:gd name="connsiteX4" fmla="*/ 0 w 3291839"/>
              <a:gd name="connsiteY4" fmla="*/ 1645920 h 3291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39" h="3291839">
                <a:moveTo>
                  <a:pt x="0" y="1645920"/>
                </a:moveTo>
                <a:cubicBezTo>
                  <a:pt x="0" y="736903"/>
                  <a:pt x="736903" y="0"/>
                  <a:pt x="1645920" y="0"/>
                </a:cubicBezTo>
                <a:cubicBezTo>
                  <a:pt x="2554937" y="0"/>
                  <a:pt x="3291840" y="736903"/>
                  <a:pt x="3291840" y="1645920"/>
                </a:cubicBezTo>
                <a:cubicBezTo>
                  <a:pt x="3291840" y="2554937"/>
                  <a:pt x="2554937" y="3291840"/>
                  <a:pt x="1645920" y="3291840"/>
                </a:cubicBezTo>
                <a:cubicBezTo>
                  <a:pt x="736903" y="3291840"/>
                  <a:pt x="0" y="2554937"/>
                  <a:pt x="0" y="1645920"/>
                </a:cubicBezTo>
                <a:close/>
              </a:path>
            </a:pathLst>
          </a:custGeom>
          <a:solidFill>
            <a:srgbClr val="F36F2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2559" tIns="512559" rIns="512559" bIns="512559" anchor="ctr"/>
          <a:lstStyle>
            <a:lvl1pPr defTabSz="1066800" eaLnBrk="0" hangingPunct="0">
              <a:defRPr sz="2400">
                <a:solidFill>
                  <a:schemeClr val="tx1"/>
                </a:solidFill>
                <a:latin typeface="Arial" panose="020B0604020202020204" pitchFamily="34" charset="0"/>
                <a:cs typeface="Arial" panose="020B0604020202020204" pitchFamily="34" charset="0"/>
              </a:defRPr>
            </a:lvl1pPr>
            <a:lvl2pPr marL="37931725" indent="-37474525" defTabSz="1066800"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lnSpc>
                <a:spcPts val="2400"/>
              </a:lnSpc>
            </a:pPr>
            <a:r>
              <a:rPr lang="en-US" sz="2800" b="1">
                <a:solidFill>
                  <a:srgbClr val="FAC090"/>
                </a:solidFill>
                <a:latin typeface="Calibri" panose="020F0502020204030204" pitchFamily="34" charset="0"/>
              </a:rPr>
              <a:t>Creative intelligence: </a:t>
            </a:r>
            <a:r>
              <a:rPr lang="en-US" i="1">
                <a:solidFill>
                  <a:srgbClr val="F8F6E3"/>
                </a:solidFill>
                <a:latin typeface="Calibri" panose="020F0502020204030204" pitchFamily="34" charset="0"/>
              </a:rPr>
              <a:t>generating new ideas to help adapt to novel situations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500"/>
                            </p:stCondLst>
                            <p:childTnLst>
                              <p:par>
                                <p:cTn id="11" presetID="45" presetClass="entr" presetSubtype="0" fill="hold" grpId="0" nodeType="after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ppt_w</p:attrName>
                                        </p:attrNameLst>
                                      </p:cBhvr>
                                      <p:tavLst>
                                        <p:tav tm="0" fmla="#ppt_w*sin(2.5*pi*$)">
                                          <p:val>
                                            <p:fltVal val="0"/>
                                          </p:val>
                                        </p:tav>
                                        <p:tav tm="100000">
                                          <p:val>
                                            <p:fltVal val="1"/>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2500"/>
                            </p:stCondLst>
                            <p:childTnLst>
                              <p:par>
                                <p:cTn id="17" presetID="45" presetClass="entr" presetSubtype="0" fill="hold" grpId="0" nodeType="afterEffect">
                                  <p:stCondLst>
                                    <p:cond delay="1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ppt_w</p:attrName>
                                        </p:attrNameLst>
                                      </p:cBhvr>
                                      <p:tavLst>
                                        <p:tav tm="0" fmla="#ppt_w*sin(2.5*pi*$)">
                                          <p:val>
                                            <p:fltVal val="0"/>
                                          </p:val>
                                        </p:tav>
                                        <p:tav tm="100000">
                                          <p:val>
                                            <p:fltVal val="1"/>
                                          </p:val>
                                        </p:tav>
                                      </p:tavLst>
                                    </p:anim>
                                    <p:anim calcmode="lin" valueType="num">
                                      <p:cBhvr>
                                        <p:cTn id="21"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11138" y="1292225"/>
            <a:ext cx="5411787" cy="1150938"/>
          </a:xfrm>
          <a:custGeom>
            <a:avLst/>
            <a:gdLst>
              <a:gd name="connsiteX0" fmla="*/ 0 w 9144000"/>
              <a:gd name="connsiteY0" fmla="*/ 0 h 935550"/>
              <a:gd name="connsiteX1" fmla="*/ 9144000 w 9144000"/>
              <a:gd name="connsiteY1" fmla="*/ 0 h 935550"/>
              <a:gd name="connsiteX2" fmla="*/ 9144000 w 9144000"/>
              <a:gd name="connsiteY2" fmla="*/ 935550 h 935550"/>
              <a:gd name="connsiteX3" fmla="*/ 0 w 9144000"/>
              <a:gd name="connsiteY3" fmla="*/ 935550 h 935550"/>
              <a:gd name="connsiteX4" fmla="*/ 0 w 9144000"/>
              <a:gd name="connsiteY4" fmla="*/ 0 h 93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35550">
                <a:moveTo>
                  <a:pt x="0" y="0"/>
                </a:moveTo>
                <a:lnTo>
                  <a:pt x="9144000" y="0"/>
                </a:lnTo>
                <a:lnTo>
                  <a:pt x="9144000" y="935550"/>
                </a:lnTo>
                <a:lnTo>
                  <a:pt x="0" y="935550"/>
                </a:lnTo>
                <a:lnTo>
                  <a:pt x="0" y="0"/>
                </a:lnTo>
                <a:close/>
              </a:path>
            </a:pathLst>
          </a:custGeom>
          <a:ln>
            <a:solidFill>
              <a:srgbClr val="F36F2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82880" tIns="458216" rIns="182880" bIns="156464"/>
          <a:lstStyle>
            <a:lvl1pPr marL="24161750" indent="-24161750" defTabSz="977900" eaLnBrk="0" hangingPunct="0">
              <a:defRPr sz="2400">
                <a:solidFill>
                  <a:schemeClr val="tx1"/>
                </a:solidFill>
                <a:latin typeface="Arial" panose="020B0604020202020204" pitchFamily="34" charset="0"/>
                <a:cs typeface="Arial" panose="020B0604020202020204" pitchFamily="34" charset="0"/>
              </a:defRPr>
            </a:lvl1pPr>
            <a:lvl2pPr marL="90488" indent="-90488" defTabSz="977900"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lvl="1" eaLnBrk="1" hangingPunct="1">
              <a:lnSpc>
                <a:spcPts val="2400"/>
              </a:lnSpc>
              <a:spcAft>
                <a:spcPct val="15000"/>
              </a:spcAft>
              <a:buFontTx/>
              <a:buChar char="•"/>
            </a:pPr>
            <a:r>
              <a:rPr lang="en-US">
                <a:solidFill>
                  <a:srgbClr val="000000"/>
                </a:solidFill>
                <a:latin typeface="Calibri" panose="020F0502020204030204" pitchFamily="34" charset="0"/>
              </a:rPr>
              <a:t>Recognizing emotions in facial expressions, stories, and even in music</a:t>
            </a:r>
          </a:p>
        </p:txBody>
      </p:sp>
      <p:sp>
        <p:nvSpPr>
          <p:cNvPr id="6" name="Freeform 5"/>
          <p:cNvSpPr/>
          <p:nvPr/>
        </p:nvSpPr>
        <p:spPr>
          <a:xfrm>
            <a:off x="457200" y="1274763"/>
            <a:ext cx="5165725" cy="365125"/>
          </a:xfrm>
          <a:custGeom>
            <a:avLst/>
            <a:gdLst>
              <a:gd name="connsiteX0" fmla="*/ 0 w 6400800"/>
              <a:gd name="connsiteY0" fmla="*/ 108242 h 649440"/>
              <a:gd name="connsiteX1" fmla="*/ 108242 w 6400800"/>
              <a:gd name="connsiteY1" fmla="*/ 0 h 649440"/>
              <a:gd name="connsiteX2" fmla="*/ 6292558 w 6400800"/>
              <a:gd name="connsiteY2" fmla="*/ 0 h 649440"/>
              <a:gd name="connsiteX3" fmla="*/ 6400800 w 6400800"/>
              <a:gd name="connsiteY3" fmla="*/ 108242 h 649440"/>
              <a:gd name="connsiteX4" fmla="*/ 6400800 w 6400800"/>
              <a:gd name="connsiteY4" fmla="*/ 541198 h 649440"/>
              <a:gd name="connsiteX5" fmla="*/ 6292558 w 6400800"/>
              <a:gd name="connsiteY5" fmla="*/ 649440 h 649440"/>
              <a:gd name="connsiteX6" fmla="*/ 108242 w 6400800"/>
              <a:gd name="connsiteY6" fmla="*/ 649440 h 649440"/>
              <a:gd name="connsiteX7" fmla="*/ 0 w 6400800"/>
              <a:gd name="connsiteY7" fmla="*/ 541198 h 649440"/>
              <a:gd name="connsiteX8" fmla="*/ 0 w 64008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0" h="649440">
                <a:moveTo>
                  <a:pt x="0" y="108242"/>
                </a:moveTo>
                <a:cubicBezTo>
                  <a:pt x="0" y="48462"/>
                  <a:pt x="48462" y="0"/>
                  <a:pt x="108242" y="0"/>
                </a:cubicBezTo>
                <a:lnTo>
                  <a:pt x="6292558" y="0"/>
                </a:lnTo>
                <a:cubicBezTo>
                  <a:pt x="6352338" y="0"/>
                  <a:pt x="6400800" y="48462"/>
                  <a:pt x="6400800" y="108242"/>
                </a:cubicBezTo>
                <a:lnTo>
                  <a:pt x="6400800" y="541198"/>
                </a:lnTo>
                <a:cubicBezTo>
                  <a:pt x="6400800" y="600978"/>
                  <a:pt x="6352338" y="649440"/>
                  <a:pt x="6292558" y="649440"/>
                </a:cubicBezTo>
                <a:lnTo>
                  <a:pt x="108242" y="649440"/>
                </a:lnTo>
                <a:cubicBezTo>
                  <a:pt x="48462" y="649440"/>
                  <a:pt x="0" y="600978"/>
                  <a:pt x="0" y="541198"/>
                </a:cubicBezTo>
                <a:lnTo>
                  <a:pt x="0" y="108242"/>
                </a:lnTo>
                <a:close/>
              </a:path>
            </a:pathLst>
          </a:custGeom>
          <a:solidFill>
            <a:srgbClr val="A9397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73638" tIns="31703" rIns="273638" bIns="31703" spcCol="1270" anchor="ctr"/>
          <a:lstStyle/>
          <a:p>
            <a:pPr defTabSz="977900" fontAlgn="auto">
              <a:lnSpc>
                <a:spcPct val="90000"/>
              </a:lnSpc>
              <a:spcAft>
                <a:spcPct val="35000"/>
              </a:spcAft>
              <a:defRPr/>
            </a:pPr>
            <a:r>
              <a:rPr lang="en-US" sz="2400" b="1" dirty="0">
                <a:solidFill>
                  <a:srgbClr val="F8F6E3"/>
                </a:solidFill>
              </a:rPr>
              <a:t>Perceiving emotions</a:t>
            </a:r>
            <a:r>
              <a:rPr lang="en-US" sz="2400" dirty="0">
                <a:solidFill>
                  <a:srgbClr val="F8F6E3"/>
                </a:solidFill>
              </a:rPr>
              <a:t> </a:t>
            </a:r>
          </a:p>
        </p:txBody>
      </p:sp>
      <p:sp>
        <p:nvSpPr>
          <p:cNvPr id="7" name="Freeform 6"/>
          <p:cNvSpPr/>
          <p:nvPr/>
        </p:nvSpPr>
        <p:spPr>
          <a:xfrm>
            <a:off x="211138" y="2527300"/>
            <a:ext cx="5411787" cy="1365250"/>
          </a:xfrm>
          <a:custGeom>
            <a:avLst/>
            <a:gdLst>
              <a:gd name="connsiteX0" fmla="*/ 0 w 9144000"/>
              <a:gd name="connsiteY0" fmla="*/ 0 h 1247400"/>
              <a:gd name="connsiteX1" fmla="*/ 9144000 w 9144000"/>
              <a:gd name="connsiteY1" fmla="*/ 0 h 1247400"/>
              <a:gd name="connsiteX2" fmla="*/ 9144000 w 9144000"/>
              <a:gd name="connsiteY2" fmla="*/ 1247400 h 1247400"/>
              <a:gd name="connsiteX3" fmla="*/ 0 w 9144000"/>
              <a:gd name="connsiteY3" fmla="*/ 1247400 h 1247400"/>
              <a:gd name="connsiteX4" fmla="*/ 0 w 9144000"/>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47400">
                <a:moveTo>
                  <a:pt x="0" y="0"/>
                </a:moveTo>
                <a:lnTo>
                  <a:pt x="9144000" y="0"/>
                </a:lnTo>
                <a:lnTo>
                  <a:pt x="9144000" y="1247400"/>
                </a:lnTo>
                <a:lnTo>
                  <a:pt x="0" y="1247400"/>
                </a:lnTo>
                <a:lnTo>
                  <a:pt x="0" y="0"/>
                </a:lnTo>
                <a:close/>
              </a:path>
            </a:pathLst>
          </a:custGeom>
          <a:ln>
            <a:solidFill>
              <a:srgbClr val="F36F2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82880" tIns="458216" rIns="182880" bIns="156464"/>
          <a:lstStyle>
            <a:lvl1pPr marL="24161750" indent="-24161750" defTabSz="977900" eaLnBrk="0" hangingPunct="0">
              <a:defRPr sz="2400">
                <a:solidFill>
                  <a:schemeClr val="tx1"/>
                </a:solidFill>
                <a:latin typeface="Arial" panose="020B0604020202020204" pitchFamily="34" charset="0"/>
                <a:cs typeface="Arial" panose="020B0604020202020204" pitchFamily="34" charset="0"/>
              </a:defRPr>
            </a:lvl1pPr>
            <a:lvl2pPr marL="90488" indent="-90488" defTabSz="977900"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lvl="1" eaLnBrk="1" hangingPunct="1">
              <a:lnSpc>
                <a:spcPts val="2400"/>
              </a:lnSpc>
              <a:spcAft>
                <a:spcPct val="15000"/>
              </a:spcAft>
              <a:buFontTx/>
              <a:buChar char="•"/>
            </a:pPr>
            <a:r>
              <a:rPr lang="en-US">
                <a:solidFill>
                  <a:srgbClr val="000000"/>
                </a:solidFill>
                <a:latin typeface="Calibri" panose="020F0502020204030204" pitchFamily="34" charset="0"/>
              </a:rPr>
              <a:t>Being able to see blended emotions, and to predict emotional states and changes in self and others</a:t>
            </a:r>
          </a:p>
        </p:txBody>
      </p:sp>
      <p:sp>
        <p:nvSpPr>
          <p:cNvPr id="8" name="Freeform 7"/>
          <p:cNvSpPr/>
          <p:nvPr/>
        </p:nvSpPr>
        <p:spPr>
          <a:xfrm>
            <a:off x="457200" y="2505075"/>
            <a:ext cx="5165725" cy="365125"/>
          </a:xfrm>
          <a:custGeom>
            <a:avLst/>
            <a:gdLst>
              <a:gd name="connsiteX0" fmla="*/ 0 w 6400800"/>
              <a:gd name="connsiteY0" fmla="*/ 108242 h 649440"/>
              <a:gd name="connsiteX1" fmla="*/ 108242 w 6400800"/>
              <a:gd name="connsiteY1" fmla="*/ 0 h 649440"/>
              <a:gd name="connsiteX2" fmla="*/ 6292558 w 6400800"/>
              <a:gd name="connsiteY2" fmla="*/ 0 h 649440"/>
              <a:gd name="connsiteX3" fmla="*/ 6400800 w 6400800"/>
              <a:gd name="connsiteY3" fmla="*/ 108242 h 649440"/>
              <a:gd name="connsiteX4" fmla="*/ 6400800 w 6400800"/>
              <a:gd name="connsiteY4" fmla="*/ 541198 h 649440"/>
              <a:gd name="connsiteX5" fmla="*/ 6292558 w 6400800"/>
              <a:gd name="connsiteY5" fmla="*/ 649440 h 649440"/>
              <a:gd name="connsiteX6" fmla="*/ 108242 w 6400800"/>
              <a:gd name="connsiteY6" fmla="*/ 649440 h 649440"/>
              <a:gd name="connsiteX7" fmla="*/ 0 w 6400800"/>
              <a:gd name="connsiteY7" fmla="*/ 541198 h 649440"/>
              <a:gd name="connsiteX8" fmla="*/ 0 w 64008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0" h="649440">
                <a:moveTo>
                  <a:pt x="0" y="108242"/>
                </a:moveTo>
                <a:cubicBezTo>
                  <a:pt x="0" y="48462"/>
                  <a:pt x="48462" y="0"/>
                  <a:pt x="108242" y="0"/>
                </a:cubicBezTo>
                <a:lnTo>
                  <a:pt x="6292558" y="0"/>
                </a:lnTo>
                <a:cubicBezTo>
                  <a:pt x="6352338" y="0"/>
                  <a:pt x="6400800" y="48462"/>
                  <a:pt x="6400800" y="108242"/>
                </a:cubicBezTo>
                <a:lnTo>
                  <a:pt x="6400800" y="541198"/>
                </a:lnTo>
                <a:cubicBezTo>
                  <a:pt x="6400800" y="600978"/>
                  <a:pt x="6352338" y="649440"/>
                  <a:pt x="6292558" y="649440"/>
                </a:cubicBezTo>
                <a:lnTo>
                  <a:pt x="108242" y="649440"/>
                </a:lnTo>
                <a:cubicBezTo>
                  <a:pt x="48462" y="649440"/>
                  <a:pt x="0" y="600978"/>
                  <a:pt x="0" y="541198"/>
                </a:cubicBezTo>
                <a:lnTo>
                  <a:pt x="0" y="108242"/>
                </a:lnTo>
                <a:close/>
              </a:path>
            </a:pathLst>
          </a:custGeom>
          <a:solidFill>
            <a:srgbClr val="A9397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73638" tIns="31703" rIns="273638" bIns="31703" anchor="ctr"/>
          <a:lstStyle>
            <a:lvl1pPr defTabSz="977900" eaLnBrk="0" hangingPunct="0">
              <a:defRPr sz="2400">
                <a:solidFill>
                  <a:schemeClr val="tx1"/>
                </a:solidFill>
                <a:latin typeface="Arial" panose="020B0604020202020204" pitchFamily="34" charset="0"/>
                <a:cs typeface="Arial" panose="020B0604020202020204" pitchFamily="34" charset="0"/>
              </a:defRPr>
            </a:lvl1pPr>
            <a:lvl2pPr marL="37931725" indent="-37474525" defTabSz="977900"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ct val="35000"/>
              </a:spcAft>
            </a:pPr>
            <a:r>
              <a:rPr lang="en-US" b="1">
                <a:solidFill>
                  <a:srgbClr val="F8F6E3"/>
                </a:solidFill>
                <a:latin typeface="Calibri" panose="020F0502020204030204" pitchFamily="34" charset="0"/>
              </a:rPr>
              <a:t>Understanding emotions</a:t>
            </a:r>
            <a:endParaRPr lang="en-US">
              <a:solidFill>
                <a:srgbClr val="F8F6E3"/>
              </a:solidFill>
              <a:latin typeface="Calibri" panose="020F0502020204030204" pitchFamily="34" charset="0"/>
            </a:endParaRPr>
          </a:p>
        </p:txBody>
      </p:sp>
      <p:sp>
        <p:nvSpPr>
          <p:cNvPr id="9" name="Freeform 8"/>
          <p:cNvSpPr/>
          <p:nvPr/>
        </p:nvSpPr>
        <p:spPr>
          <a:xfrm>
            <a:off x="211138" y="4006850"/>
            <a:ext cx="5411787" cy="1098550"/>
          </a:xfrm>
          <a:custGeom>
            <a:avLst/>
            <a:gdLst>
              <a:gd name="connsiteX0" fmla="*/ 0 w 9144000"/>
              <a:gd name="connsiteY0" fmla="*/ 0 h 935550"/>
              <a:gd name="connsiteX1" fmla="*/ 9144000 w 9144000"/>
              <a:gd name="connsiteY1" fmla="*/ 0 h 935550"/>
              <a:gd name="connsiteX2" fmla="*/ 9144000 w 9144000"/>
              <a:gd name="connsiteY2" fmla="*/ 935550 h 935550"/>
              <a:gd name="connsiteX3" fmla="*/ 0 w 9144000"/>
              <a:gd name="connsiteY3" fmla="*/ 935550 h 935550"/>
              <a:gd name="connsiteX4" fmla="*/ 0 w 9144000"/>
              <a:gd name="connsiteY4" fmla="*/ 0 h 93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35550">
                <a:moveTo>
                  <a:pt x="0" y="0"/>
                </a:moveTo>
                <a:lnTo>
                  <a:pt x="9144000" y="0"/>
                </a:lnTo>
                <a:lnTo>
                  <a:pt x="9144000" y="935550"/>
                </a:lnTo>
                <a:lnTo>
                  <a:pt x="0" y="935550"/>
                </a:lnTo>
                <a:lnTo>
                  <a:pt x="0" y="0"/>
                </a:lnTo>
                <a:close/>
              </a:path>
            </a:pathLst>
          </a:custGeom>
          <a:ln>
            <a:solidFill>
              <a:srgbClr val="F36F2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82880" tIns="458216" rIns="182880" bIns="156464"/>
          <a:lstStyle>
            <a:lvl1pPr marL="24161750" indent="-24161750" defTabSz="977900" eaLnBrk="0" hangingPunct="0">
              <a:defRPr sz="2400">
                <a:solidFill>
                  <a:schemeClr val="tx1"/>
                </a:solidFill>
                <a:latin typeface="Arial" panose="020B0604020202020204" pitchFamily="34" charset="0"/>
                <a:cs typeface="Arial" panose="020B0604020202020204" pitchFamily="34" charset="0"/>
              </a:defRPr>
            </a:lvl1pPr>
            <a:lvl2pPr marL="90488" indent="-90488" defTabSz="977900"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lvl="1" eaLnBrk="1" hangingPunct="1">
              <a:lnSpc>
                <a:spcPts val="2400"/>
              </a:lnSpc>
              <a:spcAft>
                <a:spcPct val="15000"/>
              </a:spcAft>
              <a:buFontTx/>
              <a:buChar char="•"/>
            </a:pPr>
            <a:r>
              <a:rPr lang="en-US">
                <a:solidFill>
                  <a:srgbClr val="000000"/>
                </a:solidFill>
                <a:latin typeface="Calibri" panose="020F0502020204030204" pitchFamily="34" charset="0"/>
              </a:rPr>
              <a:t>Modulating and expressing emotions in various situations</a:t>
            </a:r>
          </a:p>
        </p:txBody>
      </p:sp>
      <p:sp>
        <p:nvSpPr>
          <p:cNvPr id="10" name="Freeform 9"/>
          <p:cNvSpPr/>
          <p:nvPr/>
        </p:nvSpPr>
        <p:spPr>
          <a:xfrm>
            <a:off x="457200" y="4006850"/>
            <a:ext cx="5165725" cy="366713"/>
          </a:xfrm>
          <a:custGeom>
            <a:avLst/>
            <a:gdLst>
              <a:gd name="connsiteX0" fmla="*/ 0 w 6400800"/>
              <a:gd name="connsiteY0" fmla="*/ 108242 h 649440"/>
              <a:gd name="connsiteX1" fmla="*/ 108242 w 6400800"/>
              <a:gd name="connsiteY1" fmla="*/ 0 h 649440"/>
              <a:gd name="connsiteX2" fmla="*/ 6292558 w 6400800"/>
              <a:gd name="connsiteY2" fmla="*/ 0 h 649440"/>
              <a:gd name="connsiteX3" fmla="*/ 6400800 w 6400800"/>
              <a:gd name="connsiteY3" fmla="*/ 108242 h 649440"/>
              <a:gd name="connsiteX4" fmla="*/ 6400800 w 6400800"/>
              <a:gd name="connsiteY4" fmla="*/ 541198 h 649440"/>
              <a:gd name="connsiteX5" fmla="*/ 6292558 w 6400800"/>
              <a:gd name="connsiteY5" fmla="*/ 649440 h 649440"/>
              <a:gd name="connsiteX6" fmla="*/ 108242 w 6400800"/>
              <a:gd name="connsiteY6" fmla="*/ 649440 h 649440"/>
              <a:gd name="connsiteX7" fmla="*/ 0 w 6400800"/>
              <a:gd name="connsiteY7" fmla="*/ 541198 h 649440"/>
              <a:gd name="connsiteX8" fmla="*/ 0 w 64008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0" h="649440">
                <a:moveTo>
                  <a:pt x="0" y="108242"/>
                </a:moveTo>
                <a:cubicBezTo>
                  <a:pt x="0" y="48462"/>
                  <a:pt x="48462" y="0"/>
                  <a:pt x="108242" y="0"/>
                </a:cubicBezTo>
                <a:lnTo>
                  <a:pt x="6292558" y="0"/>
                </a:lnTo>
                <a:cubicBezTo>
                  <a:pt x="6352338" y="0"/>
                  <a:pt x="6400800" y="48462"/>
                  <a:pt x="6400800" y="108242"/>
                </a:cubicBezTo>
                <a:lnTo>
                  <a:pt x="6400800" y="541198"/>
                </a:lnTo>
                <a:cubicBezTo>
                  <a:pt x="6400800" y="600978"/>
                  <a:pt x="6352338" y="649440"/>
                  <a:pt x="6292558" y="649440"/>
                </a:cubicBezTo>
                <a:lnTo>
                  <a:pt x="108242" y="649440"/>
                </a:lnTo>
                <a:cubicBezTo>
                  <a:pt x="48462" y="649440"/>
                  <a:pt x="0" y="600978"/>
                  <a:pt x="0" y="541198"/>
                </a:cubicBezTo>
                <a:lnTo>
                  <a:pt x="0" y="108242"/>
                </a:lnTo>
                <a:close/>
              </a:path>
            </a:pathLst>
          </a:custGeom>
          <a:solidFill>
            <a:srgbClr val="A9397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73638" tIns="31703" rIns="273638" bIns="31703" anchor="ctr"/>
          <a:lstStyle>
            <a:lvl1pPr defTabSz="977900" eaLnBrk="0" hangingPunct="0">
              <a:defRPr sz="2400">
                <a:solidFill>
                  <a:schemeClr val="tx1"/>
                </a:solidFill>
                <a:latin typeface="Arial" panose="020B0604020202020204" pitchFamily="34" charset="0"/>
                <a:cs typeface="Arial" panose="020B0604020202020204" pitchFamily="34" charset="0"/>
              </a:defRPr>
            </a:lvl1pPr>
            <a:lvl2pPr marL="37931725" indent="-37474525" defTabSz="977900"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ct val="35000"/>
              </a:spcAft>
            </a:pPr>
            <a:r>
              <a:rPr lang="en-US" b="1">
                <a:solidFill>
                  <a:srgbClr val="F8F6E3"/>
                </a:solidFill>
                <a:latin typeface="Calibri" panose="020F0502020204030204" pitchFamily="34" charset="0"/>
              </a:rPr>
              <a:t>Managing emotions</a:t>
            </a:r>
            <a:endParaRPr lang="en-US">
              <a:solidFill>
                <a:srgbClr val="F8F6E3"/>
              </a:solidFill>
              <a:latin typeface="Calibri" panose="020F0502020204030204" pitchFamily="34" charset="0"/>
            </a:endParaRPr>
          </a:p>
        </p:txBody>
      </p:sp>
      <p:sp>
        <p:nvSpPr>
          <p:cNvPr id="11" name="Freeform 10"/>
          <p:cNvSpPr/>
          <p:nvPr/>
        </p:nvSpPr>
        <p:spPr>
          <a:xfrm>
            <a:off x="211138" y="5243513"/>
            <a:ext cx="5411787" cy="1193800"/>
          </a:xfrm>
          <a:custGeom>
            <a:avLst/>
            <a:gdLst>
              <a:gd name="connsiteX0" fmla="*/ 0 w 9144000"/>
              <a:gd name="connsiteY0" fmla="*/ 0 h 935550"/>
              <a:gd name="connsiteX1" fmla="*/ 9144000 w 9144000"/>
              <a:gd name="connsiteY1" fmla="*/ 0 h 935550"/>
              <a:gd name="connsiteX2" fmla="*/ 9144000 w 9144000"/>
              <a:gd name="connsiteY2" fmla="*/ 935550 h 935550"/>
              <a:gd name="connsiteX3" fmla="*/ 0 w 9144000"/>
              <a:gd name="connsiteY3" fmla="*/ 935550 h 935550"/>
              <a:gd name="connsiteX4" fmla="*/ 0 w 9144000"/>
              <a:gd name="connsiteY4" fmla="*/ 0 h 93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35550">
                <a:moveTo>
                  <a:pt x="0" y="0"/>
                </a:moveTo>
                <a:lnTo>
                  <a:pt x="9144000" y="0"/>
                </a:lnTo>
                <a:lnTo>
                  <a:pt x="9144000" y="935550"/>
                </a:lnTo>
                <a:lnTo>
                  <a:pt x="0" y="935550"/>
                </a:lnTo>
                <a:lnTo>
                  <a:pt x="0" y="0"/>
                </a:lnTo>
                <a:close/>
              </a:path>
            </a:pathLst>
          </a:custGeom>
          <a:ln>
            <a:solidFill>
              <a:srgbClr val="F36F2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82880" tIns="458216" rIns="182880" bIns="156464"/>
          <a:lstStyle>
            <a:lvl1pPr marL="24161750" indent="-24161750" defTabSz="977900" eaLnBrk="0" hangingPunct="0">
              <a:defRPr sz="2400">
                <a:solidFill>
                  <a:schemeClr val="tx1"/>
                </a:solidFill>
                <a:latin typeface="Arial" panose="020B0604020202020204" pitchFamily="34" charset="0"/>
                <a:cs typeface="Arial" panose="020B0604020202020204" pitchFamily="34" charset="0"/>
              </a:defRPr>
            </a:lvl1pPr>
            <a:lvl2pPr marL="90488" indent="-90488" defTabSz="977900"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lvl="1" eaLnBrk="1" hangingPunct="1">
              <a:lnSpc>
                <a:spcPts val="2400"/>
              </a:lnSpc>
              <a:spcAft>
                <a:spcPct val="15000"/>
              </a:spcAft>
              <a:buFontTx/>
              <a:buChar char="•"/>
            </a:pPr>
            <a:r>
              <a:rPr lang="en-US">
                <a:solidFill>
                  <a:srgbClr val="000000"/>
                </a:solidFill>
                <a:latin typeface="Calibri" panose="020F0502020204030204" pitchFamily="34" charset="0"/>
              </a:rPr>
              <a:t>Using emotions as fuel and motivation for creative, adaptive thinking</a:t>
            </a:r>
          </a:p>
        </p:txBody>
      </p:sp>
      <p:sp>
        <p:nvSpPr>
          <p:cNvPr id="12" name="Freeform 11"/>
          <p:cNvSpPr/>
          <p:nvPr/>
        </p:nvSpPr>
        <p:spPr>
          <a:xfrm>
            <a:off x="457200" y="5140325"/>
            <a:ext cx="5165725" cy="365125"/>
          </a:xfrm>
          <a:custGeom>
            <a:avLst/>
            <a:gdLst>
              <a:gd name="connsiteX0" fmla="*/ 0 w 6400800"/>
              <a:gd name="connsiteY0" fmla="*/ 108242 h 649440"/>
              <a:gd name="connsiteX1" fmla="*/ 108242 w 6400800"/>
              <a:gd name="connsiteY1" fmla="*/ 0 h 649440"/>
              <a:gd name="connsiteX2" fmla="*/ 6292558 w 6400800"/>
              <a:gd name="connsiteY2" fmla="*/ 0 h 649440"/>
              <a:gd name="connsiteX3" fmla="*/ 6400800 w 6400800"/>
              <a:gd name="connsiteY3" fmla="*/ 108242 h 649440"/>
              <a:gd name="connsiteX4" fmla="*/ 6400800 w 6400800"/>
              <a:gd name="connsiteY4" fmla="*/ 541198 h 649440"/>
              <a:gd name="connsiteX5" fmla="*/ 6292558 w 6400800"/>
              <a:gd name="connsiteY5" fmla="*/ 649440 h 649440"/>
              <a:gd name="connsiteX6" fmla="*/ 108242 w 6400800"/>
              <a:gd name="connsiteY6" fmla="*/ 649440 h 649440"/>
              <a:gd name="connsiteX7" fmla="*/ 0 w 6400800"/>
              <a:gd name="connsiteY7" fmla="*/ 541198 h 649440"/>
              <a:gd name="connsiteX8" fmla="*/ 0 w 64008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0" h="649440">
                <a:moveTo>
                  <a:pt x="0" y="108242"/>
                </a:moveTo>
                <a:cubicBezTo>
                  <a:pt x="0" y="48462"/>
                  <a:pt x="48462" y="0"/>
                  <a:pt x="108242" y="0"/>
                </a:cubicBezTo>
                <a:lnTo>
                  <a:pt x="6292558" y="0"/>
                </a:lnTo>
                <a:cubicBezTo>
                  <a:pt x="6352338" y="0"/>
                  <a:pt x="6400800" y="48462"/>
                  <a:pt x="6400800" y="108242"/>
                </a:cubicBezTo>
                <a:lnTo>
                  <a:pt x="6400800" y="541198"/>
                </a:lnTo>
                <a:cubicBezTo>
                  <a:pt x="6400800" y="600978"/>
                  <a:pt x="6352338" y="649440"/>
                  <a:pt x="6292558" y="649440"/>
                </a:cubicBezTo>
                <a:lnTo>
                  <a:pt x="108242" y="649440"/>
                </a:lnTo>
                <a:cubicBezTo>
                  <a:pt x="48462" y="649440"/>
                  <a:pt x="0" y="600978"/>
                  <a:pt x="0" y="541198"/>
                </a:cubicBezTo>
                <a:lnTo>
                  <a:pt x="0" y="108242"/>
                </a:lnTo>
                <a:close/>
              </a:path>
            </a:pathLst>
          </a:custGeom>
          <a:solidFill>
            <a:srgbClr val="A9397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73638" tIns="31703" rIns="273638" bIns="31703" anchor="ctr"/>
          <a:lstStyle>
            <a:lvl1pPr defTabSz="977900" eaLnBrk="0" hangingPunct="0">
              <a:defRPr sz="2400">
                <a:solidFill>
                  <a:schemeClr val="tx1"/>
                </a:solidFill>
                <a:latin typeface="Arial" panose="020B0604020202020204" pitchFamily="34" charset="0"/>
                <a:cs typeface="Arial" panose="020B0604020202020204" pitchFamily="34" charset="0"/>
              </a:defRPr>
            </a:lvl1pPr>
            <a:lvl2pPr marL="37931725" indent="-37474525" defTabSz="977900"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ct val="35000"/>
              </a:spcAft>
            </a:pPr>
            <a:r>
              <a:rPr lang="en-US" b="1">
                <a:solidFill>
                  <a:srgbClr val="F8F6E3"/>
                </a:solidFill>
                <a:latin typeface="Calibri" panose="020F0502020204030204" pitchFamily="34" charset="0"/>
              </a:rPr>
              <a:t>Using emotions</a:t>
            </a:r>
            <a:endParaRPr lang="en-US">
              <a:solidFill>
                <a:srgbClr val="F8F6E3"/>
              </a:solidFill>
              <a:latin typeface="Calibri" panose="020F0502020204030204" pitchFamily="34" charset="0"/>
            </a:endParaRPr>
          </a:p>
        </p:txBody>
      </p:sp>
      <p:sp>
        <p:nvSpPr>
          <p:cNvPr id="3" name="Rectangle 2"/>
          <p:cNvSpPr/>
          <p:nvPr/>
        </p:nvSpPr>
        <p:spPr>
          <a:xfrm>
            <a:off x="0" y="0"/>
            <a:ext cx="5875338" cy="1177925"/>
          </a:xfrm>
          <a:prstGeom prst="rect">
            <a:avLst/>
          </a:prstGeom>
        </p:spPr>
        <p:txBody>
          <a:bodyPr anchor="ctr">
            <a:normAutofit fontScale="92500" lnSpcReduction="20000"/>
          </a:bodyPr>
          <a:lstStyle/>
          <a:p>
            <a:pPr algn="ctr" fontAlgn="auto">
              <a:spcAft>
                <a:spcPts val="0"/>
              </a:spcAft>
              <a:defRPr/>
            </a:pPr>
            <a:r>
              <a:rPr lang="en-US" sz="4400" b="1" dirty="0">
                <a:solidFill>
                  <a:srgbClr val="F36F21"/>
                </a:solidFill>
                <a:latin typeface="+mj-lt"/>
                <a:ea typeface="+mj-ea"/>
                <a:cs typeface="+mj-cs"/>
              </a:rPr>
              <a:t>Components of</a:t>
            </a:r>
          </a:p>
          <a:p>
            <a:pPr algn="ctr" fontAlgn="auto">
              <a:spcAft>
                <a:spcPts val="0"/>
              </a:spcAft>
              <a:defRPr/>
            </a:pPr>
            <a:r>
              <a:rPr lang="en-US" sz="4400" b="1" dirty="0">
                <a:solidFill>
                  <a:srgbClr val="F36F21"/>
                </a:solidFill>
                <a:latin typeface="+mj-lt"/>
                <a:ea typeface="+mj-ea"/>
                <a:cs typeface="+mj-cs"/>
              </a:rPr>
              <a:t> Emotional Intelligence</a:t>
            </a:r>
          </a:p>
        </p:txBody>
      </p:sp>
      <p:sp>
        <p:nvSpPr>
          <p:cNvPr id="13" name="TextBox 12"/>
          <p:cNvSpPr txBox="1">
            <a:spLocks noChangeArrowheads="1"/>
          </p:cNvSpPr>
          <p:nvPr/>
        </p:nvSpPr>
        <p:spPr bwMode="auto">
          <a:xfrm>
            <a:off x="5875338" y="0"/>
            <a:ext cx="3268662" cy="6858000"/>
          </a:xfrm>
          <a:prstGeom prst="rect">
            <a:avLst/>
          </a:prstGeom>
          <a:solidFill>
            <a:srgbClr val="A9397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ts val="2400"/>
              </a:lnSpc>
            </a:pPr>
            <a:r>
              <a:rPr lang="en-US" b="1">
                <a:solidFill>
                  <a:srgbClr val="F8F6E3"/>
                </a:solidFill>
                <a:latin typeface="Calibri" panose="020F0502020204030204" pitchFamily="34" charset="0"/>
              </a:rPr>
              <a:t>Benefits of </a:t>
            </a:r>
          </a:p>
          <a:p>
            <a:pPr eaLnBrk="1" hangingPunct="1">
              <a:lnSpc>
                <a:spcPts val="2400"/>
              </a:lnSpc>
            </a:pPr>
            <a:r>
              <a:rPr lang="en-US" b="1">
                <a:solidFill>
                  <a:srgbClr val="F8F6E3"/>
                </a:solidFill>
                <a:latin typeface="Calibri" panose="020F0502020204030204" pitchFamily="34" charset="0"/>
              </a:rPr>
              <a:t>Emotional Intelligence </a:t>
            </a:r>
          </a:p>
          <a:p>
            <a:pPr eaLnBrk="1" hangingPunct="1">
              <a:lnSpc>
                <a:spcPts val="2400"/>
              </a:lnSpc>
            </a:pPr>
            <a:endParaRPr lang="en-US">
              <a:solidFill>
                <a:srgbClr val="F8F6E3"/>
              </a:solidFill>
              <a:latin typeface="Calibri" panose="020F0502020204030204" pitchFamily="34" charset="0"/>
            </a:endParaRPr>
          </a:p>
          <a:p>
            <a:pPr eaLnBrk="1" hangingPunct="1">
              <a:lnSpc>
                <a:spcPts val="2400"/>
              </a:lnSpc>
            </a:pPr>
            <a:r>
              <a:rPr lang="en-US">
                <a:solidFill>
                  <a:srgbClr val="F8F6E3"/>
                </a:solidFill>
                <a:latin typeface="Calibri" panose="020F0502020204030204" pitchFamily="34" charset="0"/>
              </a:rPr>
              <a:t>People with high emotional intelligence often have other beneficial traits, such as the</a:t>
            </a:r>
            <a:r>
              <a:rPr lang="en-US" b="1" i="1">
                <a:solidFill>
                  <a:srgbClr val="F8F6E3"/>
                </a:solidFill>
                <a:latin typeface="Calibri" panose="020F0502020204030204" pitchFamily="34" charset="0"/>
              </a:rPr>
              <a:t> </a:t>
            </a:r>
            <a:r>
              <a:rPr lang="en-US" b="1" i="1">
                <a:solidFill>
                  <a:srgbClr val="FAC090"/>
                </a:solidFill>
                <a:latin typeface="Calibri" panose="020F0502020204030204" pitchFamily="34" charset="0"/>
              </a:rPr>
              <a:t>ability to delay gratification</a:t>
            </a:r>
            <a:r>
              <a:rPr lang="en-US">
                <a:solidFill>
                  <a:srgbClr val="F8F6E3"/>
                </a:solidFill>
                <a:latin typeface="Calibri" panose="020F0502020204030204" pitchFamily="34" charset="0"/>
              </a:rPr>
              <a:t> while pursuing long-term goals.</a:t>
            </a:r>
          </a:p>
          <a:p>
            <a:pPr eaLnBrk="1" hangingPunct="1">
              <a:lnSpc>
                <a:spcPts val="2400"/>
              </a:lnSpc>
            </a:pPr>
            <a:endParaRPr lang="en-US">
              <a:solidFill>
                <a:srgbClr val="F8F6E3"/>
              </a:solidFill>
              <a:latin typeface="Calibri" panose="020F0502020204030204" pitchFamily="34" charset="0"/>
            </a:endParaRPr>
          </a:p>
          <a:p>
            <a:pPr eaLnBrk="1" hangingPunct="1">
              <a:lnSpc>
                <a:spcPts val="2400"/>
              </a:lnSpc>
            </a:pPr>
            <a:r>
              <a:rPr lang="en-US">
                <a:solidFill>
                  <a:srgbClr val="F8F6E3"/>
                </a:solidFill>
                <a:latin typeface="Calibri" panose="020F0502020204030204" pitchFamily="34" charset="0"/>
              </a:rPr>
              <a:t>The level</a:t>
            </a:r>
            <a:r>
              <a:rPr lang="en-US" i="1">
                <a:solidFill>
                  <a:srgbClr val="F8F6E3"/>
                </a:solidFill>
                <a:latin typeface="Calibri" panose="020F0502020204030204" pitchFamily="34" charset="0"/>
              </a:rPr>
              <a:t> </a:t>
            </a:r>
            <a:r>
              <a:rPr lang="en-US">
                <a:solidFill>
                  <a:srgbClr val="F8F6E3"/>
                </a:solidFill>
                <a:latin typeface="Calibri" panose="020F0502020204030204" pitchFamily="34" charset="0"/>
              </a:rPr>
              <a:t>of emotional intelligence, including the skill of reading the emotions of others, correlates with </a:t>
            </a:r>
            <a:r>
              <a:rPr lang="en-US" b="1" i="1">
                <a:solidFill>
                  <a:srgbClr val="FAC090"/>
                </a:solidFill>
                <a:latin typeface="Calibri" panose="020F0502020204030204" pitchFamily="34" charset="0"/>
              </a:rPr>
              <a:t>success in career and other social situations.</a:t>
            </a:r>
          </a:p>
          <a:p>
            <a:pPr eaLnBrk="1" hangingPunct="1">
              <a:lnSpc>
                <a:spcPts val="2400"/>
              </a:lnSpc>
            </a:pPr>
            <a:endParaRPr lang="en-US">
              <a:solidFill>
                <a:srgbClr val="F8F6E3"/>
              </a:solidFill>
              <a:latin typeface="Calibri" panose="020F0502020204030204"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bg/>
                                          </p:spTgt>
                                        </p:tgtEl>
                                        <p:attrNameLst>
                                          <p:attrName>style.visibility</p:attrName>
                                        </p:attrNameLst>
                                      </p:cBhvr>
                                      <p:to>
                                        <p:strVal val="visible"/>
                                      </p:to>
                                    </p:set>
                                    <p:animEffect transition="in" filter="fade">
                                      <p:cBhvr>
                                        <p:cTn id="27" dur="500"/>
                                        <p:tgtEl>
                                          <p:spTgt spid="13">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500"/>
                                        <p:tgtEl>
                                          <p:spTgt spid="13">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fade">
                                      <p:cBhvr>
                                        <p:cTn id="33" dur="500"/>
                                        <p:tgtEl>
                                          <p:spTgt spid="13">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xEl>
                                              <p:pRg st="3" end="3"/>
                                            </p:txEl>
                                          </p:spTgt>
                                        </p:tgtEl>
                                        <p:attrNameLst>
                                          <p:attrName>style.visibility</p:attrName>
                                        </p:attrNameLst>
                                      </p:cBhvr>
                                      <p:to>
                                        <p:strVal val="visible"/>
                                      </p:to>
                                    </p:set>
                                    <p:animEffect transition="in" filter="fade">
                                      <p:cBhvr>
                                        <p:cTn id="36" dur="500"/>
                                        <p:tgtEl>
                                          <p:spTgt spid="13">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build="allAtOnce"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12997</TotalTime>
  <Words>5747</Words>
  <Application>Microsoft Macintosh PowerPoint</Application>
  <PresentationFormat>On-screen Show (4:3)</PresentationFormat>
  <Paragraphs>386</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“Definition” of Intelligence </vt:lpstr>
      <vt:lpstr>PowerPoint Presentation</vt:lpstr>
      <vt:lpstr>General Intelligence,  also known as g</vt:lpstr>
      <vt:lpstr>General Intelligence</vt:lpstr>
      <vt:lpstr>Multiple Intelligences</vt:lpstr>
      <vt:lpstr>Howard Gardner’s Eight Intelligences</vt:lpstr>
      <vt:lpstr>Robert Sternberg’s Triarchic Theory</vt:lpstr>
      <vt:lpstr>PowerPoint Presentation</vt:lpstr>
      <vt:lpstr>PowerPoint Presentation</vt:lpstr>
      <vt:lpstr>Emotional Intelligence: Criticism</vt:lpstr>
      <vt:lpstr>Intelligence and Brain Anatomy</vt:lpstr>
      <vt:lpstr>Is Intelligence Neurologically Measurable?</vt:lpstr>
      <vt:lpstr>Assessing Intelligence</vt:lpstr>
      <vt:lpstr>Predicting School Achievement:  Alfred Binet</vt:lpstr>
      <vt:lpstr>Predicting School Achievement:  Alfred Binet</vt:lpstr>
      <vt:lpstr>Lewis Terman</vt:lpstr>
      <vt:lpstr>What do scores mean?</vt:lpstr>
      <vt:lpstr>Aptitude vs. Achievement</vt:lpstr>
      <vt:lpstr>David Wechsler’s Tests:  Intelligence PLUS</vt:lpstr>
      <vt:lpstr>PowerPoint Presentation</vt:lpstr>
      <vt:lpstr>Standardization</vt:lpstr>
      <vt:lpstr>Normal Curve</vt:lpstr>
      <vt:lpstr>Re-Standardization  and the Flynn Effect</vt:lpstr>
      <vt:lpstr>Reliability</vt:lpstr>
      <vt:lpstr>Validity</vt:lpstr>
      <vt:lpstr> Which type of intelligence?</vt:lpstr>
      <vt:lpstr>Fluid and Crystallized Intelligence</vt:lpstr>
      <vt:lpstr>Stability of Intelligence Test Scores Over the Lifespan</vt:lpstr>
      <vt:lpstr>Intelligence and Longevity</vt:lpstr>
      <vt:lpstr>Extremes of Intelligence</vt:lpstr>
      <vt:lpstr>Extremes of Intelligence</vt:lpstr>
      <vt:lpstr>Mental Retardation</vt:lpstr>
      <vt:lpstr>Genetic and Environmental Influences on Intelligence</vt:lpstr>
      <vt:lpstr>Genetic Influences</vt:lpstr>
      <vt:lpstr>Adoption Studies</vt:lpstr>
      <vt:lpstr>Environmental Effects</vt:lpstr>
      <vt:lpstr>Early Intervention Effects</vt:lpstr>
      <vt:lpstr>Schooling Effects</vt:lpstr>
      <vt:lpstr>Male-Female Ability Differences</vt:lpstr>
      <vt:lpstr>Gender Similarities and Differences</vt:lpstr>
      <vt:lpstr>Ethnic/Racial Differences in  Intelligence Test Scores </vt:lpstr>
      <vt:lpstr>The “Racial” Intelligence Test Score Gap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10th Edition David Myers</dc:title>
  <dc:creator>James Foley</dc:creator>
  <cp:lastModifiedBy>Justin Wisdom</cp:lastModifiedBy>
  <cp:revision>665</cp:revision>
  <dcterms:created xsi:type="dcterms:W3CDTF">2012-11-04T14:15:23Z</dcterms:created>
  <dcterms:modified xsi:type="dcterms:W3CDTF">2015-02-09T03:02:38Z</dcterms:modified>
</cp:coreProperties>
</file>