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5"/>
  </p:notesMasterIdLst>
  <p:sldIdLst>
    <p:sldId id="363" r:id="rId3"/>
    <p:sldId id="369" r:id="rId4"/>
    <p:sldId id="380" r:id="rId5"/>
    <p:sldId id="381" r:id="rId6"/>
    <p:sldId id="384" r:id="rId7"/>
    <p:sldId id="385" r:id="rId8"/>
    <p:sldId id="393" r:id="rId9"/>
    <p:sldId id="365" r:id="rId10"/>
    <p:sldId id="331" r:id="rId11"/>
    <p:sldId id="290" r:id="rId12"/>
    <p:sldId id="394" r:id="rId13"/>
    <p:sldId id="395" r:id="rId14"/>
    <p:sldId id="396" r:id="rId15"/>
    <p:sldId id="397" r:id="rId16"/>
    <p:sldId id="398" r:id="rId17"/>
    <p:sldId id="399" r:id="rId18"/>
    <p:sldId id="366" r:id="rId19"/>
    <p:sldId id="367" r:id="rId20"/>
    <p:sldId id="368" r:id="rId21"/>
    <p:sldId id="400" r:id="rId22"/>
    <p:sldId id="401" r:id="rId23"/>
    <p:sldId id="294" r:id="rId24"/>
    <p:sldId id="424" r:id="rId25"/>
    <p:sldId id="402" r:id="rId26"/>
    <p:sldId id="403" r:id="rId27"/>
    <p:sldId id="404" r:id="rId28"/>
    <p:sldId id="425" r:id="rId29"/>
    <p:sldId id="405" r:id="rId30"/>
    <p:sldId id="370" r:id="rId31"/>
    <p:sldId id="406" r:id="rId32"/>
    <p:sldId id="291" r:id="rId33"/>
    <p:sldId id="407" r:id="rId34"/>
    <p:sldId id="408" r:id="rId35"/>
    <p:sldId id="410" r:id="rId36"/>
    <p:sldId id="426" r:id="rId37"/>
    <p:sldId id="339" r:id="rId38"/>
    <p:sldId id="409" r:id="rId39"/>
    <p:sldId id="411" r:id="rId40"/>
    <p:sldId id="344" r:id="rId41"/>
    <p:sldId id="412" r:id="rId42"/>
    <p:sldId id="413" r:id="rId43"/>
    <p:sldId id="287" r:id="rId44"/>
    <p:sldId id="414" r:id="rId45"/>
    <p:sldId id="415" r:id="rId46"/>
    <p:sldId id="416" r:id="rId47"/>
    <p:sldId id="417" r:id="rId48"/>
    <p:sldId id="418" r:id="rId49"/>
    <p:sldId id="419" r:id="rId50"/>
    <p:sldId id="420" r:id="rId51"/>
    <p:sldId id="436" r:id="rId52"/>
    <p:sldId id="421" r:id="rId53"/>
    <p:sldId id="422" r:id="rId54"/>
    <p:sldId id="423" r:id="rId55"/>
    <p:sldId id="427" r:id="rId56"/>
    <p:sldId id="428" r:id="rId57"/>
    <p:sldId id="435" r:id="rId58"/>
    <p:sldId id="429" r:id="rId59"/>
    <p:sldId id="430" r:id="rId60"/>
    <p:sldId id="431" r:id="rId61"/>
    <p:sldId id="432" r:id="rId62"/>
    <p:sldId id="433" r:id="rId63"/>
    <p:sldId id="434"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65" charset="0"/>
        <a:ea typeface="+mn-ea"/>
        <a:cs typeface="Arial" charset="0"/>
      </a:defRPr>
    </a:lvl1pPr>
    <a:lvl2pPr marL="457200" algn="l" rtl="0" fontAlgn="base">
      <a:spcBef>
        <a:spcPct val="0"/>
      </a:spcBef>
      <a:spcAft>
        <a:spcPct val="0"/>
      </a:spcAft>
      <a:defRPr kern="1200">
        <a:solidFill>
          <a:schemeClr val="tx1"/>
        </a:solidFill>
        <a:latin typeface="Calibri" pitchFamily="-65" charset="0"/>
        <a:ea typeface="+mn-ea"/>
        <a:cs typeface="Arial" charset="0"/>
      </a:defRPr>
    </a:lvl2pPr>
    <a:lvl3pPr marL="914400" algn="l" rtl="0" fontAlgn="base">
      <a:spcBef>
        <a:spcPct val="0"/>
      </a:spcBef>
      <a:spcAft>
        <a:spcPct val="0"/>
      </a:spcAft>
      <a:defRPr kern="1200">
        <a:solidFill>
          <a:schemeClr val="tx1"/>
        </a:solidFill>
        <a:latin typeface="Calibri" pitchFamily="-65" charset="0"/>
        <a:ea typeface="+mn-ea"/>
        <a:cs typeface="Arial" charset="0"/>
      </a:defRPr>
    </a:lvl3pPr>
    <a:lvl4pPr marL="1371600" algn="l" rtl="0" fontAlgn="base">
      <a:spcBef>
        <a:spcPct val="0"/>
      </a:spcBef>
      <a:spcAft>
        <a:spcPct val="0"/>
      </a:spcAft>
      <a:defRPr kern="1200">
        <a:solidFill>
          <a:schemeClr val="tx1"/>
        </a:solidFill>
        <a:latin typeface="Calibri" pitchFamily="-65" charset="0"/>
        <a:ea typeface="+mn-ea"/>
        <a:cs typeface="Arial" charset="0"/>
      </a:defRPr>
    </a:lvl4pPr>
    <a:lvl5pPr marL="1828800" algn="l" rtl="0" fontAlgn="base">
      <a:spcBef>
        <a:spcPct val="0"/>
      </a:spcBef>
      <a:spcAft>
        <a:spcPct val="0"/>
      </a:spcAft>
      <a:defRPr kern="1200">
        <a:solidFill>
          <a:schemeClr val="tx1"/>
        </a:solidFill>
        <a:latin typeface="Calibri" pitchFamily="-65" charset="0"/>
        <a:ea typeface="+mn-ea"/>
        <a:cs typeface="Arial" charset="0"/>
      </a:defRPr>
    </a:lvl5pPr>
    <a:lvl6pPr marL="2286000" algn="l" defTabSz="914400" rtl="0" eaLnBrk="1" latinLnBrk="0" hangingPunct="1">
      <a:defRPr kern="1200">
        <a:solidFill>
          <a:schemeClr val="tx1"/>
        </a:solidFill>
        <a:latin typeface="Calibri" pitchFamily="-65" charset="0"/>
        <a:ea typeface="+mn-ea"/>
        <a:cs typeface="Arial" charset="0"/>
      </a:defRPr>
    </a:lvl6pPr>
    <a:lvl7pPr marL="2743200" algn="l" defTabSz="914400" rtl="0" eaLnBrk="1" latinLnBrk="0" hangingPunct="1">
      <a:defRPr kern="1200">
        <a:solidFill>
          <a:schemeClr val="tx1"/>
        </a:solidFill>
        <a:latin typeface="Calibri" pitchFamily="-65" charset="0"/>
        <a:ea typeface="+mn-ea"/>
        <a:cs typeface="Arial" charset="0"/>
      </a:defRPr>
    </a:lvl7pPr>
    <a:lvl8pPr marL="3200400" algn="l" defTabSz="914400" rtl="0" eaLnBrk="1" latinLnBrk="0" hangingPunct="1">
      <a:defRPr kern="1200">
        <a:solidFill>
          <a:schemeClr val="tx1"/>
        </a:solidFill>
        <a:latin typeface="Calibri" pitchFamily="-65" charset="0"/>
        <a:ea typeface="+mn-ea"/>
        <a:cs typeface="Arial" charset="0"/>
      </a:defRPr>
    </a:lvl8pPr>
    <a:lvl9pPr marL="3657600" algn="l" defTabSz="914400" rtl="0" eaLnBrk="1" latinLnBrk="0" hangingPunct="1">
      <a:defRPr kern="1200">
        <a:solidFill>
          <a:schemeClr val="tx1"/>
        </a:solidFill>
        <a:latin typeface="Calibri" pitchFamily="-65"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7B9"/>
    <a:srgbClr val="444EA2"/>
    <a:srgbClr val="F8F6E3"/>
    <a:srgbClr val="A0366C"/>
    <a:srgbClr val="3AA082"/>
    <a:srgbClr val="F36F21"/>
    <a:srgbClr val="AA7A2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9032" autoAdjust="0"/>
  </p:normalViewPr>
  <p:slideViewPr>
    <p:cSldViewPr snapToGrid="0">
      <p:cViewPr varScale="1">
        <p:scale>
          <a:sx n="57" d="100"/>
          <a:sy n="57" d="100"/>
        </p:scale>
        <p:origin x="-168" y="-96"/>
      </p:cViewPr>
      <p:guideLst>
        <p:guide orient="horz" pos="2160"/>
        <p:guide pos="2880"/>
      </p:guideLst>
    </p:cSldViewPr>
  </p:slideViewPr>
  <p:outlineViewPr>
    <p:cViewPr>
      <p:scale>
        <a:sx n="33" d="100"/>
        <a:sy n="33" d="100"/>
      </p:scale>
      <p:origin x="48" y="1194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0D58E-DF52-48D6-B0BE-98BE2AE81F67}" type="doc">
      <dgm:prSet loTypeId="urn:microsoft.com/office/officeart/2005/8/layout/hProcess9" loCatId="process" qsTypeId="urn:microsoft.com/office/officeart/2005/8/quickstyle/simple1" qsCatId="simple" csTypeId="urn:microsoft.com/office/officeart/2005/8/colors/accent1_2" csCatId="accent1" phldr="1"/>
      <dgm:spPr/>
    </dgm:pt>
    <dgm:pt modelId="{DBC86FA7-AF63-4FD6-85A4-553EDF1958C4}">
      <dgm:prSet phldrT="[Text]"/>
      <dgm:spPr>
        <a:solidFill>
          <a:srgbClr val="A0366C"/>
        </a:solidFill>
      </dgm:spPr>
      <dgm:t>
        <a:bodyPr/>
        <a:lstStyle/>
        <a:p>
          <a:r>
            <a:rPr lang="en-US" dirty="0" smtClean="0">
              <a:solidFill>
                <a:srgbClr val="F8F6E3"/>
              </a:solidFill>
            </a:rPr>
            <a:t>setting up situations that test our ideas.</a:t>
          </a:r>
          <a:endParaRPr lang="en-US" dirty="0">
            <a:solidFill>
              <a:srgbClr val="F8F6E3"/>
            </a:solidFill>
          </a:endParaRPr>
        </a:p>
      </dgm:t>
    </dgm:pt>
    <dgm:pt modelId="{4329F67A-F692-4119-B9EF-6E8E2F9816F5}" type="parTrans" cxnId="{FBD2B4CB-8D18-4149-AB27-6FAB0B7EAE3C}">
      <dgm:prSet/>
      <dgm:spPr/>
      <dgm:t>
        <a:bodyPr/>
        <a:lstStyle/>
        <a:p>
          <a:endParaRPr lang="en-US"/>
        </a:p>
      </dgm:t>
    </dgm:pt>
    <dgm:pt modelId="{DC67D0A3-CD06-4829-A257-E9568C137017}" type="sibTrans" cxnId="{FBD2B4CB-8D18-4149-AB27-6FAB0B7EAE3C}">
      <dgm:prSet/>
      <dgm:spPr/>
      <dgm:t>
        <a:bodyPr/>
        <a:lstStyle/>
        <a:p>
          <a:endParaRPr lang="en-US"/>
        </a:p>
      </dgm:t>
    </dgm:pt>
    <dgm:pt modelId="{A6CD37BC-BAA7-4EBB-9DF3-1FA219BA3753}">
      <dgm:prSet/>
      <dgm:spPr>
        <a:solidFill>
          <a:srgbClr val="A0366C"/>
        </a:solidFill>
      </dgm:spPr>
      <dgm:t>
        <a:bodyPr/>
        <a:lstStyle/>
        <a:p>
          <a:r>
            <a:rPr lang="en-US" dirty="0" smtClean="0">
              <a:solidFill>
                <a:srgbClr val="F8F6E3"/>
              </a:solidFill>
            </a:rPr>
            <a:t>making careful, organized observations. </a:t>
          </a:r>
        </a:p>
      </dgm:t>
    </dgm:pt>
    <dgm:pt modelId="{92DB80FB-1835-42A9-A998-290DA0D62604}" type="parTrans" cxnId="{76999D66-F5A6-40E3-A83C-B6818AB9EE42}">
      <dgm:prSet/>
      <dgm:spPr/>
      <dgm:t>
        <a:bodyPr/>
        <a:lstStyle/>
        <a:p>
          <a:endParaRPr lang="en-US"/>
        </a:p>
      </dgm:t>
    </dgm:pt>
    <dgm:pt modelId="{B4EFA17F-00E3-4537-9756-05DC82E88BC7}" type="sibTrans" cxnId="{76999D66-F5A6-40E3-A83C-B6818AB9EE42}">
      <dgm:prSet/>
      <dgm:spPr/>
      <dgm:t>
        <a:bodyPr/>
        <a:lstStyle/>
        <a:p>
          <a:endParaRPr lang="en-US"/>
        </a:p>
      </dgm:t>
    </dgm:pt>
    <dgm:pt modelId="{9A616A54-AB87-4F28-B7AE-29DC53EAAA24}">
      <dgm:prSet/>
      <dgm:spPr>
        <a:solidFill>
          <a:srgbClr val="A0366C"/>
        </a:solidFill>
      </dgm:spPr>
      <dgm:t>
        <a:bodyPr/>
        <a:lstStyle/>
        <a:p>
          <a:r>
            <a:rPr lang="en-US" dirty="0" smtClean="0">
              <a:solidFill>
                <a:srgbClr val="F8F6E3"/>
              </a:solidFill>
            </a:rPr>
            <a:t>analyzing whether the data fits with our ideas.</a:t>
          </a:r>
        </a:p>
      </dgm:t>
    </dgm:pt>
    <dgm:pt modelId="{153D2648-18D1-4B50-8603-EA6B2FB9A540}" type="parTrans" cxnId="{8D46E2CE-D5DD-422C-999F-682FCD611F5E}">
      <dgm:prSet/>
      <dgm:spPr/>
      <dgm:t>
        <a:bodyPr/>
        <a:lstStyle/>
        <a:p>
          <a:endParaRPr lang="en-US"/>
        </a:p>
      </dgm:t>
    </dgm:pt>
    <dgm:pt modelId="{5F1724EB-3B86-4697-B4B7-848D2A9705E5}" type="sibTrans" cxnId="{8D46E2CE-D5DD-422C-999F-682FCD611F5E}">
      <dgm:prSet/>
      <dgm:spPr/>
      <dgm:t>
        <a:bodyPr/>
        <a:lstStyle/>
        <a:p>
          <a:endParaRPr lang="en-US"/>
        </a:p>
      </dgm:t>
    </dgm:pt>
    <dgm:pt modelId="{C71C95B1-CAE3-49CF-A3B5-84411DAC28B8}" type="pres">
      <dgm:prSet presAssocID="{D8B0D58E-DF52-48D6-B0BE-98BE2AE81F67}" presName="CompostProcess" presStyleCnt="0">
        <dgm:presLayoutVars>
          <dgm:dir/>
          <dgm:resizeHandles val="exact"/>
        </dgm:presLayoutVars>
      </dgm:prSet>
      <dgm:spPr/>
    </dgm:pt>
    <dgm:pt modelId="{78879F0D-8C7A-4C5A-A485-169E957A0A4F}" type="pres">
      <dgm:prSet presAssocID="{D8B0D58E-DF52-48D6-B0BE-98BE2AE81F67}" presName="arrow" presStyleLbl="bgShp" presStyleIdx="0" presStyleCnt="1"/>
      <dgm:spPr>
        <a:solidFill>
          <a:srgbClr val="3AA082"/>
        </a:solidFill>
      </dgm:spPr>
    </dgm:pt>
    <dgm:pt modelId="{D3F0C577-2802-4BCA-BEC6-08D36A9483DE}" type="pres">
      <dgm:prSet presAssocID="{D8B0D58E-DF52-48D6-B0BE-98BE2AE81F67}" presName="linearProcess" presStyleCnt="0"/>
      <dgm:spPr/>
    </dgm:pt>
    <dgm:pt modelId="{1DF0EC2E-73E1-41FE-852E-9F175390C399}" type="pres">
      <dgm:prSet presAssocID="{DBC86FA7-AF63-4FD6-85A4-553EDF1958C4}" presName="textNode" presStyleLbl="node1" presStyleIdx="0" presStyleCnt="3">
        <dgm:presLayoutVars>
          <dgm:bulletEnabled val="1"/>
        </dgm:presLayoutVars>
      </dgm:prSet>
      <dgm:spPr/>
      <dgm:t>
        <a:bodyPr/>
        <a:lstStyle/>
        <a:p>
          <a:endParaRPr lang="en-US"/>
        </a:p>
      </dgm:t>
    </dgm:pt>
    <dgm:pt modelId="{A8460FA3-69A7-4A65-B877-52C2D668C132}" type="pres">
      <dgm:prSet presAssocID="{DC67D0A3-CD06-4829-A257-E9568C137017}" presName="sibTrans" presStyleCnt="0"/>
      <dgm:spPr/>
    </dgm:pt>
    <dgm:pt modelId="{B6E9AAF7-CBAC-4982-A8EB-651526D6EA00}" type="pres">
      <dgm:prSet presAssocID="{A6CD37BC-BAA7-4EBB-9DF3-1FA219BA3753}" presName="textNode" presStyleLbl="node1" presStyleIdx="1" presStyleCnt="3">
        <dgm:presLayoutVars>
          <dgm:bulletEnabled val="1"/>
        </dgm:presLayoutVars>
      </dgm:prSet>
      <dgm:spPr/>
      <dgm:t>
        <a:bodyPr/>
        <a:lstStyle/>
        <a:p>
          <a:endParaRPr lang="en-US"/>
        </a:p>
      </dgm:t>
    </dgm:pt>
    <dgm:pt modelId="{391E2175-5DCD-44DF-A660-963748003AC0}" type="pres">
      <dgm:prSet presAssocID="{B4EFA17F-00E3-4537-9756-05DC82E88BC7}" presName="sibTrans" presStyleCnt="0"/>
      <dgm:spPr/>
    </dgm:pt>
    <dgm:pt modelId="{BEE6EF15-AEE1-442D-AFD5-825D1F15AB0F}" type="pres">
      <dgm:prSet presAssocID="{9A616A54-AB87-4F28-B7AE-29DC53EAAA24}" presName="textNode" presStyleLbl="node1" presStyleIdx="2" presStyleCnt="3">
        <dgm:presLayoutVars>
          <dgm:bulletEnabled val="1"/>
        </dgm:presLayoutVars>
      </dgm:prSet>
      <dgm:spPr/>
      <dgm:t>
        <a:bodyPr/>
        <a:lstStyle/>
        <a:p>
          <a:endParaRPr lang="en-US"/>
        </a:p>
      </dgm:t>
    </dgm:pt>
  </dgm:ptLst>
  <dgm:cxnLst>
    <dgm:cxn modelId="{9D73E84E-5425-BF4D-BCD8-06842EC2F061}" type="presOf" srcId="{D8B0D58E-DF52-48D6-B0BE-98BE2AE81F67}" destId="{C71C95B1-CAE3-49CF-A3B5-84411DAC28B8}" srcOrd="0" destOrd="0" presId="urn:microsoft.com/office/officeart/2005/8/layout/hProcess9"/>
    <dgm:cxn modelId="{FBD2B4CB-8D18-4149-AB27-6FAB0B7EAE3C}" srcId="{D8B0D58E-DF52-48D6-B0BE-98BE2AE81F67}" destId="{DBC86FA7-AF63-4FD6-85A4-553EDF1958C4}" srcOrd="0" destOrd="0" parTransId="{4329F67A-F692-4119-B9EF-6E8E2F9816F5}" sibTransId="{DC67D0A3-CD06-4829-A257-E9568C137017}"/>
    <dgm:cxn modelId="{783EAD94-6099-8C47-BA75-0DB7322B6B57}" type="presOf" srcId="{9A616A54-AB87-4F28-B7AE-29DC53EAAA24}" destId="{BEE6EF15-AEE1-442D-AFD5-825D1F15AB0F}" srcOrd="0" destOrd="0" presId="urn:microsoft.com/office/officeart/2005/8/layout/hProcess9"/>
    <dgm:cxn modelId="{2D2F9A2F-E5AE-4143-8269-91C2A6DE7191}" type="presOf" srcId="{A6CD37BC-BAA7-4EBB-9DF3-1FA219BA3753}" destId="{B6E9AAF7-CBAC-4982-A8EB-651526D6EA00}" srcOrd="0" destOrd="0" presId="urn:microsoft.com/office/officeart/2005/8/layout/hProcess9"/>
    <dgm:cxn modelId="{8D46E2CE-D5DD-422C-999F-682FCD611F5E}" srcId="{D8B0D58E-DF52-48D6-B0BE-98BE2AE81F67}" destId="{9A616A54-AB87-4F28-B7AE-29DC53EAAA24}" srcOrd="2" destOrd="0" parTransId="{153D2648-18D1-4B50-8603-EA6B2FB9A540}" sibTransId="{5F1724EB-3B86-4697-B4B7-848D2A9705E5}"/>
    <dgm:cxn modelId="{76999D66-F5A6-40E3-A83C-B6818AB9EE42}" srcId="{D8B0D58E-DF52-48D6-B0BE-98BE2AE81F67}" destId="{A6CD37BC-BAA7-4EBB-9DF3-1FA219BA3753}" srcOrd="1" destOrd="0" parTransId="{92DB80FB-1835-42A9-A998-290DA0D62604}" sibTransId="{B4EFA17F-00E3-4537-9756-05DC82E88BC7}"/>
    <dgm:cxn modelId="{CDD8A156-F96E-2943-B59C-11696D4E5D5A}" type="presOf" srcId="{DBC86FA7-AF63-4FD6-85A4-553EDF1958C4}" destId="{1DF0EC2E-73E1-41FE-852E-9F175390C399}" srcOrd="0" destOrd="0" presId="urn:microsoft.com/office/officeart/2005/8/layout/hProcess9"/>
    <dgm:cxn modelId="{99B65B62-F1A6-C940-ABA8-BA3C3E9741D7}" type="presParOf" srcId="{C71C95B1-CAE3-49CF-A3B5-84411DAC28B8}" destId="{78879F0D-8C7A-4C5A-A485-169E957A0A4F}" srcOrd="0" destOrd="0" presId="urn:microsoft.com/office/officeart/2005/8/layout/hProcess9"/>
    <dgm:cxn modelId="{3A8701CC-9686-9440-B6DD-3886CE0B772F}" type="presParOf" srcId="{C71C95B1-CAE3-49CF-A3B5-84411DAC28B8}" destId="{D3F0C577-2802-4BCA-BEC6-08D36A9483DE}" srcOrd="1" destOrd="0" presId="urn:microsoft.com/office/officeart/2005/8/layout/hProcess9"/>
    <dgm:cxn modelId="{8A3A2217-BD85-A148-9815-BB7644135FEF}" type="presParOf" srcId="{D3F0C577-2802-4BCA-BEC6-08D36A9483DE}" destId="{1DF0EC2E-73E1-41FE-852E-9F175390C399}" srcOrd="0" destOrd="0" presId="urn:microsoft.com/office/officeart/2005/8/layout/hProcess9"/>
    <dgm:cxn modelId="{59A06B40-5693-1240-AFC0-159AC2D4FEB7}" type="presParOf" srcId="{D3F0C577-2802-4BCA-BEC6-08D36A9483DE}" destId="{A8460FA3-69A7-4A65-B877-52C2D668C132}" srcOrd="1" destOrd="0" presId="urn:microsoft.com/office/officeart/2005/8/layout/hProcess9"/>
    <dgm:cxn modelId="{A40E00E4-60D2-C745-9755-4B406201D8EA}" type="presParOf" srcId="{D3F0C577-2802-4BCA-BEC6-08D36A9483DE}" destId="{B6E9AAF7-CBAC-4982-A8EB-651526D6EA00}" srcOrd="2" destOrd="0" presId="urn:microsoft.com/office/officeart/2005/8/layout/hProcess9"/>
    <dgm:cxn modelId="{43651E19-7B7E-AB40-9CC4-E33F723DBC37}" type="presParOf" srcId="{D3F0C577-2802-4BCA-BEC6-08D36A9483DE}" destId="{391E2175-5DCD-44DF-A660-963748003AC0}" srcOrd="3" destOrd="0" presId="urn:microsoft.com/office/officeart/2005/8/layout/hProcess9"/>
    <dgm:cxn modelId="{C9694910-FC6F-C94A-9C5A-EE40DCCC11BF}" type="presParOf" srcId="{D3F0C577-2802-4BCA-BEC6-08D36A9483DE}" destId="{BEE6EF15-AEE1-442D-AFD5-825D1F15AB0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79F0D-8C7A-4C5A-A485-169E957A0A4F}">
      <dsp:nvSpPr>
        <dsp:cNvPr id="0" name=""/>
        <dsp:cNvSpPr/>
      </dsp:nvSpPr>
      <dsp:spPr>
        <a:xfrm>
          <a:off x="639004" y="0"/>
          <a:ext cx="7242047" cy="4008718"/>
        </a:xfrm>
        <a:prstGeom prst="rightArrow">
          <a:avLst/>
        </a:prstGeom>
        <a:solidFill>
          <a:srgbClr val="3AA082"/>
        </a:solidFill>
        <a:ln>
          <a:noFill/>
        </a:ln>
        <a:effectLst/>
      </dsp:spPr>
      <dsp:style>
        <a:lnRef idx="0">
          <a:scrgbClr r="0" g="0" b="0"/>
        </a:lnRef>
        <a:fillRef idx="1">
          <a:scrgbClr r="0" g="0" b="0"/>
        </a:fillRef>
        <a:effectRef idx="0">
          <a:scrgbClr r="0" g="0" b="0"/>
        </a:effectRef>
        <a:fontRef idx="minor"/>
      </dsp:style>
    </dsp:sp>
    <dsp:sp modelId="{1DF0EC2E-73E1-41FE-852E-9F175390C399}">
      <dsp:nvSpPr>
        <dsp:cNvPr id="0" name=""/>
        <dsp:cNvSpPr/>
      </dsp:nvSpPr>
      <dsp:spPr>
        <a:xfrm>
          <a:off x="9152" y="1202615"/>
          <a:ext cx="2742393" cy="1603487"/>
        </a:xfrm>
        <a:prstGeom prst="roundRect">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F8F6E3"/>
              </a:solidFill>
            </a:rPr>
            <a:t>setting up situations that test our ideas.</a:t>
          </a:r>
          <a:endParaRPr lang="en-US" sz="2500" kern="1200" dirty="0">
            <a:solidFill>
              <a:srgbClr val="F8F6E3"/>
            </a:solidFill>
          </a:endParaRPr>
        </a:p>
      </dsp:txBody>
      <dsp:txXfrm>
        <a:off x="87428" y="1280891"/>
        <a:ext cx="2585841" cy="1446935"/>
      </dsp:txXfrm>
    </dsp:sp>
    <dsp:sp modelId="{B6E9AAF7-CBAC-4982-A8EB-651526D6EA00}">
      <dsp:nvSpPr>
        <dsp:cNvPr id="0" name=""/>
        <dsp:cNvSpPr/>
      </dsp:nvSpPr>
      <dsp:spPr>
        <a:xfrm>
          <a:off x="2888831" y="1202615"/>
          <a:ext cx="2742393" cy="1603487"/>
        </a:xfrm>
        <a:prstGeom prst="roundRect">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F8F6E3"/>
              </a:solidFill>
            </a:rPr>
            <a:t>making careful, organized observations. </a:t>
          </a:r>
        </a:p>
      </dsp:txBody>
      <dsp:txXfrm>
        <a:off x="2967107" y="1280891"/>
        <a:ext cx="2585841" cy="1446935"/>
      </dsp:txXfrm>
    </dsp:sp>
    <dsp:sp modelId="{BEE6EF15-AEE1-442D-AFD5-825D1F15AB0F}">
      <dsp:nvSpPr>
        <dsp:cNvPr id="0" name=""/>
        <dsp:cNvSpPr/>
      </dsp:nvSpPr>
      <dsp:spPr>
        <a:xfrm>
          <a:off x="5768510" y="1202615"/>
          <a:ext cx="2742393" cy="1603487"/>
        </a:xfrm>
        <a:prstGeom prst="roundRect">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F8F6E3"/>
              </a:solidFill>
            </a:rPr>
            <a:t>analyzing whether the data fits with our ideas.</a:t>
          </a:r>
        </a:p>
      </dsp:txBody>
      <dsp:txXfrm>
        <a:off x="5846786" y="1280891"/>
        <a:ext cx="2585841" cy="1446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C9ED27C-C074-4ECC-9D31-E92714FD2199}" type="datetime1">
              <a:rPr lang="en-US"/>
              <a:pPr/>
              <a:t>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0744D94-982E-4776-A7F6-1956C825A301}" type="slidenum">
              <a:rPr lang="en-US"/>
              <a:pPr/>
              <a:t>‹#›</a:t>
            </a:fld>
            <a:endParaRPr lang="en-US"/>
          </a:p>
        </p:txBody>
      </p:sp>
    </p:spTree>
    <p:extLst>
      <p:ext uri="{BB962C8B-B14F-4D97-AF65-F5344CB8AC3E}">
        <p14:creationId xmlns:p14="http://schemas.microsoft.com/office/powerpoint/2010/main" val="3691439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Click to reveal two text boxes.</a:t>
            </a:r>
          </a:p>
          <a:p>
            <a:pPr eaLnBrk="1" hangingPunct="1">
              <a:spcBef>
                <a:spcPct val="0"/>
              </a:spcBef>
            </a:pPr>
            <a:r>
              <a:rPr lang="en-US" dirty="0" smtClean="0"/>
              <a:t>Instructor:  A comment you could make before or after mentioning the scientific method, “Although our personal experiences give us many ideas about the people around us, psychological science will help us evaluate and test those ideas in order to have more accurate knowledge about mind, feelings, and behavior.”</a:t>
            </a:r>
          </a:p>
          <a:p>
            <a:pPr eaLnBrk="1" hangingPunct="1">
              <a:spcBef>
                <a:spcPct val="0"/>
              </a:spcBef>
            </a:pPr>
            <a:endParaRPr lang="en-US" dirty="0" smtClean="0"/>
          </a:p>
          <a:p>
            <a:pPr eaLnBrk="1" hangingPunct="1">
              <a:spcBef>
                <a:spcPct val="0"/>
              </a:spcBef>
            </a:pPr>
            <a:r>
              <a:rPr lang="en-US" b="1" dirty="0" smtClean="0"/>
              <a:t>In the magenta sidebar: Optional Material.  Could just be part of lecture material instead.  Added comments:</a:t>
            </a:r>
          </a:p>
          <a:p>
            <a:pPr eaLnBrk="1" hangingPunct="1">
              <a:spcBef>
                <a:spcPct val="0"/>
              </a:spcBef>
            </a:pPr>
            <a:r>
              <a:rPr lang="en-US" dirty="0" smtClean="0"/>
              <a:t>“We’ll see more about how our minds are not the most accurate scientific tool  when we get to topics such as </a:t>
            </a:r>
            <a:r>
              <a:rPr lang="en-US" i="1" dirty="0" smtClean="0"/>
              <a:t>Memory</a:t>
            </a:r>
            <a:r>
              <a:rPr lang="en-US" dirty="0" smtClean="0"/>
              <a:t>, </a:t>
            </a:r>
            <a:r>
              <a:rPr lang="en-US" i="1" dirty="0" smtClean="0"/>
              <a:t>Sensation and Perception</a:t>
            </a:r>
            <a:r>
              <a:rPr lang="en-US" dirty="0" smtClean="0"/>
              <a:t>, and </a:t>
            </a:r>
            <a:r>
              <a:rPr lang="en-US" i="1" dirty="0" smtClean="0"/>
              <a:t>Social Thinking and Influence</a:t>
            </a:r>
            <a:r>
              <a:rPr lang="en-US" dirty="0" smtClean="0"/>
              <a:t>.”</a:t>
            </a:r>
          </a:p>
          <a:p>
            <a:pPr eaLnBrk="1" hangingPunct="1">
              <a:spcBef>
                <a:spcPct val="0"/>
              </a:spcBef>
            </a:pPr>
            <a:r>
              <a:rPr lang="en-US" dirty="0" smtClean="0"/>
              <a:t>Instructor:  Although the text does not bring up the phenomenon of confirmation bias at this point, I suggest mentioning it here, because it fits well with issues and examples in this chapter.</a:t>
            </a:r>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68336E99-730E-4970-8E12-88E220CF040F}"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r>
              <a:rPr lang="en-US" smtClean="0"/>
              <a:t>Theories are not guesses; they are the result of carefully testing many related guesses.</a:t>
            </a:r>
          </a:p>
          <a:p>
            <a:pPr eaLnBrk="1" hangingPunct="1">
              <a:spcBef>
                <a:spcPct val="0"/>
              </a:spcBef>
            </a:pPr>
            <a:r>
              <a:rPr lang="en-US" smtClean="0"/>
              <a:t>Learn to say, when making a guess about something:  “I have a </a:t>
            </a:r>
            <a:r>
              <a:rPr lang="en-US" sz="1000" smtClean="0">
                <a:solidFill>
                  <a:srgbClr val="595959"/>
                </a:solidFill>
              </a:rPr>
              <a:t>theory</a:t>
            </a:r>
            <a:r>
              <a:rPr lang="en-US" smtClean="0"/>
              <a:t> </a:t>
            </a:r>
            <a:r>
              <a:rPr lang="en-US" b="1" smtClean="0">
                <a:solidFill>
                  <a:srgbClr val="002060"/>
                </a:solidFill>
              </a:rPr>
              <a:t>hypothesis</a:t>
            </a:r>
            <a:r>
              <a:rPr lang="en-US" smtClean="0"/>
              <a:t>…”</a:t>
            </a:r>
          </a:p>
        </p:txBody>
      </p:sp>
      <p:sp>
        <p:nvSpPr>
          <p:cNvPr id="44036" name="Slide Number Placeholder 3"/>
          <p:cNvSpPr>
            <a:spLocks noGrp="1"/>
          </p:cNvSpPr>
          <p:nvPr>
            <p:ph type="sldNum" sz="quarter" idx="5"/>
          </p:nvPr>
        </p:nvSpPr>
        <p:spPr bwMode="auto">
          <a:noFill/>
          <a:ln>
            <a:miter lim="800000"/>
            <a:headEnd/>
            <a:tailEnd/>
          </a:ln>
        </p:spPr>
        <p:txBody>
          <a:bodyPr/>
          <a:lstStyle/>
          <a:p>
            <a:fld id="{77DF2EC6-3340-49CC-A5F2-6D9B57FD4764}"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all text.</a:t>
            </a:r>
          </a:p>
          <a:p>
            <a:pPr eaLnBrk="1" hangingPunct="1">
              <a:spcBef>
                <a:spcPct val="0"/>
              </a:spcBef>
            </a:pPr>
            <a:r>
              <a:rPr lang="en-US" smtClean="0"/>
              <a:t>If students need elaboration on this term:  “Predictions” can simply be that two factors in our theory go together in the way that we suggested.</a:t>
            </a:r>
          </a:p>
          <a:p>
            <a:pPr eaLnBrk="1" hangingPunct="1">
              <a:spcBef>
                <a:spcPct val="0"/>
              </a:spcBef>
            </a:pPr>
            <a:r>
              <a:rPr lang="en-US" smtClean="0"/>
              <a:t>Below is more detail about the sample predictions that will appear on screen, after you have the students give it a try:</a:t>
            </a:r>
          </a:p>
          <a:p>
            <a:pPr eaLnBrk="1" hangingPunct="1">
              <a:spcBef>
                <a:spcPct val="0"/>
              </a:spcBef>
            </a:pPr>
            <a:r>
              <a:rPr lang="en-US" smtClean="0"/>
              <a:t>Example from our ADHD-sugar theory, the type of hypothesis generated by our confirmation bias:  “If a kid gets sugar, the kid will act more distracted, impulsive, and hyper.”  Problem:  the theory could still be wrong even if we saw this result; it could be coincidence.</a:t>
            </a:r>
          </a:p>
          <a:p>
            <a:pPr eaLnBrk="1" hangingPunct="1">
              <a:spcBef>
                <a:spcPct val="0"/>
              </a:spcBef>
            </a:pPr>
            <a:r>
              <a:rPr lang="en-US" smtClean="0"/>
              <a:t>Even better is a disconfirming hypothesis like the Amazing Randi’s test, to test the “All” part of the theory. “All” is an extremely strong word; try to find a case in which this is not true: “ADHD symptoms will continue for some kids even after sugar is removed from the diet.”</a:t>
            </a:r>
          </a:p>
          <a:p>
            <a:pPr eaLnBrk="1" hangingPunct="1">
              <a:spcBef>
                <a:spcPct val="0"/>
              </a:spcBef>
            </a:pPr>
            <a:endParaRPr lang="en-US" smtClean="0"/>
          </a:p>
          <a:p>
            <a:pPr eaLnBrk="1" hangingPunct="1">
              <a:spcBef>
                <a:spcPct val="0"/>
              </a:spcBef>
            </a:pPr>
            <a:endParaRPr lang="en-US" b="1" smtClean="0"/>
          </a:p>
        </p:txBody>
      </p:sp>
      <p:sp>
        <p:nvSpPr>
          <p:cNvPr id="46084" name="Slide Number Placeholder 3"/>
          <p:cNvSpPr>
            <a:spLocks noGrp="1"/>
          </p:cNvSpPr>
          <p:nvPr>
            <p:ph type="sldNum" sz="quarter" idx="5"/>
          </p:nvPr>
        </p:nvSpPr>
        <p:spPr bwMode="auto">
          <a:noFill/>
          <a:ln>
            <a:miter lim="800000"/>
            <a:headEnd/>
            <a:tailEnd/>
          </a:ln>
        </p:spPr>
        <p:txBody>
          <a:bodyPr/>
          <a:lstStyle/>
          <a:p>
            <a:fld id="{6A683B1D-5ED8-4C94-97AD-ADC4C4B1F46A}"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all bullets.</a:t>
            </a:r>
          </a:p>
        </p:txBody>
      </p:sp>
      <p:sp>
        <p:nvSpPr>
          <p:cNvPr id="48132" name="Slide Number Placeholder 3"/>
          <p:cNvSpPr>
            <a:spLocks noGrp="1"/>
          </p:cNvSpPr>
          <p:nvPr>
            <p:ph type="sldNum" sz="quarter" idx="5"/>
          </p:nvPr>
        </p:nvSpPr>
        <p:spPr bwMode="auto">
          <a:noFill/>
          <a:ln>
            <a:miter lim="800000"/>
            <a:headEnd/>
            <a:tailEnd/>
          </a:ln>
        </p:spPr>
        <p:txBody>
          <a:bodyPr/>
          <a:lstStyle/>
          <a:p>
            <a:fld id="{1FF25FDD-4282-450F-AC23-26057542182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r>
              <a:rPr lang="en-US" smtClean="0"/>
              <a:t>“If we have planned our research well, others will readily be able to confirm the results.”</a:t>
            </a:r>
          </a:p>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DD89EE61-2618-468C-9BDE-EB20916AB961}"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Instructor:  </a:t>
            </a:r>
            <a:r>
              <a:rPr lang="en-US" i="1" smtClean="0"/>
              <a:t>Optional slide. If you use it, consider critiquing this example from the book as I have done below.</a:t>
            </a:r>
            <a:endParaRPr lang="en-US" smtClean="0"/>
          </a:p>
          <a:p>
            <a:pPr eaLnBrk="1" hangingPunct="1">
              <a:spcBef>
                <a:spcPct val="0"/>
              </a:spcBef>
            </a:pPr>
            <a:r>
              <a:rPr lang="en-US" smtClean="0"/>
              <a:t>Problem with this example, as we soon will see; the procedure described in part (3) only tells us whether self-esteem and depression vary together, but does not tell us whether low self-esteem “feeds” (implication: causes or worsens) depression.  The result might be explained by depression “feeding” low self-esteem!</a:t>
            </a:r>
          </a:p>
          <a:p>
            <a:pPr eaLnBrk="1" hangingPunct="1">
              <a:spcBef>
                <a:spcPct val="0"/>
              </a:spcBef>
            </a:pPr>
            <a:r>
              <a:rPr lang="en-US" smtClean="0"/>
              <a:t>We would come closer if there was a test of self-esteem in non-depressed people, and then the low self-esteem group </a:t>
            </a:r>
            <a:r>
              <a:rPr lang="en-US" b="1" smtClean="0"/>
              <a:t>later</a:t>
            </a:r>
            <a:r>
              <a:rPr lang="en-US" smtClean="0"/>
              <a:t> became more depressed, or if interventions that changed self esteem only were found to have an impact on depression.</a:t>
            </a:r>
          </a:p>
          <a:p>
            <a:pPr eaLnBrk="1" hangingPunct="1">
              <a:spcBef>
                <a:spcPct val="0"/>
              </a:spcBef>
            </a:pPr>
            <a:r>
              <a:rPr lang="en-US" smtClean="0"/>
              <a:t>     And of course, this implies that a “depression scale” and a “test of self-esteem’ is a meaningful and accurate (in all cases and at all times) measure of ‘depression’ and ‘self-esteem.’</a:t>
            </a:r>
          </a:p>
        </p:txBody>
      </p:sp>
      <p:sp>
        <p:nvSpPr>
          <p:cNvPr id="52228" name="Slide Number Placeholder 3"/>
          <p:cNvSpPr>
            <a:spLocks noGrp="1"/>
          </p:cNvSpPr>
          <p:nvPr>
            <p:ph type="sldNum" sz="quarter" idx="5"/>
          </p:nvPr>
        </p:nvSpPr>
        <p:spPr bwMode="auto">
          <a:noFill/>
          <a:ln>
            <a:miter lim="800000"/>
            <a:headEnd/>
            <a:tailEnd/>
          </a:ln>
        </p:spPr>
        <p:txBody>
          <a:bodyPr/>
          <a:lstStyle/>
          <a:p>
            <a:fld id="{D351F02D-3203-46AB-9CB5-88D27E7EDD13}"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p:txBody>
      </p:sp>
      <p:sp>
        <p:nvSpPr>
          <p:cNvPr id="54276" name="Slide Number Placeholder 3"/>
          <p:cNvSpPr>
            <a:spLocks noGrp="1"/>
          </p:cNvSpPr>
          <p:nvPr>
            <p:ph type="sldNum" sz="quarter" idx="5"/>
          </p:nvPr>
        </p:nvSpPr>
        <p:spPr bwMode="auto">
          <a:noFill/>
          <a:ln>
            <a:miter lim="800000"/>
            <a:headEnd/>
            <a:tailEnd/>
          </a:ln>
        </p:spPr>
        <p:txBody>
          <a:bodyPr/>
          <a:lstStyle/>
          <a:p>
            <a:fld id="{0F1A2A89-8D81-4436-9B75-78128E45D1C9}"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three strategies for gathering information.</a:t>
            </a:r>
          </a:p>
          <a:p>
            <a:pPr eaLnBrk="1" hangingPunct="1">
              <a:spcBef>
                <a:spcPct val="0"/>
              </a:spcBef>
            </a:pPr>
            <a:r>
              <a:rPr lang="en-US" smtClean="0"/>
              <a:t>“Attributes” here refers to age, gender, income, and other labels that might sort people into categories in our studies. Note that all categories are culturally determined.</a:t>
            </a:r>
          </a:p>
        </p:txBody>
      </p:sp>
      <p:sp>
        <p:nvSpPr>
          <p:cNvPr id="56324" name="Slide Number Placeholder 3"/>
          <p:cNvSpPr>
            <a:spLocks noGrp="1"/>
          </p:cNvSpPr>
          <p:nvPr>
            <p:ph type="sldNum" sz="quarter" idx="5"/>
          </p:nvPr>
        </p:nvSpPr>
        <p:spPr bwMode="auto">
          <a:noFill/>
          <a:ln>
            <a:miter lim="800000"/>
            <a:headEnd/>
            <a:tailEnd/>
          </a:ln>
        </p:spPr>
        <p:txBody>
          <a:bodyPr/>
          <a:lstStyle/>
          <a:p>
            <a:fld id="{DA8445D6-5831-45FD-8791-BC299460170C}"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 plural of anecdote is not evidence” quote in the book has appeared in many versions, including the original quote that the plural of anecdote IS data.  The key is whether data is collected and analyzed systematically.  That’s where the next two topics take steps in the right direction..</a:t>
            </a:r>
          </a:p>
        </p:txBody>
      </p:sp>
      <p:sp>
        <p:nvSpPr>
          <p:cNvPr id="58372" name="Slide Number Placeholder 3"/>
          <p:cNvSpPr>
            <a:spLocks noGrp="1"/>
          </p:cNvSpPr>
          <p:nvPr>
            <p:ph type="sldNum" sz="quarter" idx="5"/>
          </p:nvPr>
        </p:nvSpPr>
        <p:spPr bwMode="auto">
          <a:noFill/>
          <a:ln>
            <a:miter lim="800000"/>
            <a:headEnd/>
            <a:tailEnd/>
          </a:ln>
        </p:spPr>
        <p:txBody>
          <a:bodyPr/>
          <a:lstStyle/>
          <a:p>
            <a:fld id="{B33EA29E-A8AD-4827-969D-3912BDD017C9}"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60420" name="Slide Number Placeholder 3"/>
          <p:cNvSpPr>
            <a:spLocks noGrp="1"/>
          </p:cNvSpPr>
          <p:nvPr>
            <p:ph type="sldNum" sz="quarter" idx="5"/>
          </p:nvPr>
        </p:nvSpPr>
        <p:spPr bwMode="auto">
          <a:noFill/>
          <a:ln>
            <a:miter lim="800000"/>
            <a:headEnd/>
            <a:tailEnd/>
          </a:ln>
        </p:spPr>
        <p:txBody>
          <a:bodyPr/>
          <a:lstStyle/>
          <a:p>
            <a:fld id="{A00CD0BC-167A-4AC7-805E-DAF49C17FC4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all bullets on right.</a:t>
            </a:r>
          </a:p>
          <a:p>
            <a:pPr eaLnBrk="1" hangingPunct="1">
              <a:spcBef>
                <a:spcPct val="0"/>
              </a:spcBef>
            </a:pPr>
            <a:r>
              <a:rPr lang="en-US" smtClean="0"/>
              <a:t>Something to say before clicking-in the second bullet:  “A survey generally covers more people than naturalistic observation, so it may find truths that apply to an even broader population, IF you do it right.”</a:t>
            </a:r>
          </a:p>
          <a:p>
            <a:pPr eaLnBrk="1" hangingPunct="1">
              <a:spcBef>
                <a:spcPct val="0"/>
              </a:spcBef>
            </a:pPr>
            <a:r>
              <a:rPr lang="en-US" smtClean="0"/>
              <a:t>The next slides are about doing it right.</a:t>
            </a:r>
          </a:p>
          <a:p>
            <a:pPr eaLnBrk="1" hangingPunct="1">
              <a:spcBef>
                <a:spcPct val="0"/>
              </a:spcBef>
            </a:pPr>
            <a:endParaRPr lang="en-US" smtClean="0"/>
          </a:p>
          <a:p>
            <a:pPr eaLnBrk="1" hangingPunct="1">
              <a:spcBef>
                <a:spcPct val="0"/>
              </a:spcBef>
            </a:pPr>
            <a:r>
              <a:rPr lang="en-US" b="1" smtClean="0"/>
              <a:t>Click to reveal sidebar.</a:t>
            </a:r>
          </a:p>
          <a:p>
            <a:pPr eaLnBrk="1" hangingPunct="1">
              <a:spcBef>
                <a:spcPct val="0"/>
              </a:spcBef>
            </a:pPr>
            <a:r>
              <a:rPr lang="en-US" smtClean="0"/>
              <a:t>“The wording effect can be manipulated:  u</a:t>
            </a:r>
            <a:r>
              <a:rPr lang="en-US" u="sng" smtClean="0"/>
              <a:t>se your critical thinking to catch this</a:t>
            </a:r>
            <a:r>
              <a:rPr lang="en-US" smtClean="0"/>
              <a:t>. Someone wanting to make students look ambitious would choose the first question, while someone wanting to make students look lazy could choose the second.”</a:t>
            </a:r>
          </a:p>
          <a:p>
            <a:pPr eaLnBrk="1" hangingPunct="1">
              <a:spcBef>
                <a:spcPct val="0"/>
              </a:spcBef>
            </a:pPr>
            <a:endParaRPr lang="en-US" b="1" smtClean="0"/>
          </a:p>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C95D75E4-310C-41A4-97B1-A9D55A579E3D}"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three circles.</a:t>
            </a:r>
          </a:p>
          <a:p>
            <a:pPr eaLnBrk="1" hangingPunct="1">
              <a:spcBef>
                <a:spcPct val="0"/>
              </a:spcBef>
            </a:pPr>
            <a:r>
              <a:rPr lang="en-US" smtClean="0"/>
              <a:t>Instructor:  There is a series of slides explaining these concepts, not all of which are necessary.</a:t>
            </a:r>
          </a:p>
          <a:p>
            <a:pPr eaLnBrk="1" hangingPunct="1">
              <a:spcBef>
                <a:spcPct val="0"/>
              </a:spcBef>
            </a:pPr>
            <a:endParaRPr lang="en-US" smtClean="0"/>
          </a:p>
          <a:p>
            <a:pPr eaLnBrk="1" hangingPunct="1">
              <a:spcBef>
                <a:spcPct val="0"/>
              </a:spcBef>
            </a:pPr>
            <a:r>
              <a:rPr lang="en-US" smtClean="0"/>
              <a:t>The middle error on this slide can also be described as “mistakenly thinking that a random sequence of events is a meaningful pattern.”</a:t>
            </a:r>
            <a:endParaRPr lang="en-US" smtClean="0">
              <a:solidFill>
                <a:srgbClr val="F8F6E3"/>
              </a:solidFill>
            </a:endParaRPr>
          </a:p>
          <a:p>
            <a:pPr eaLnBrk="1" hangingPunct="1">
              <a:spcBef>
                <a:spcPct val="0"/>
              </a:spcBef>
            </a:pPr>
            <a:r>
              <a:rPr lang="en-US" smtClean="0"/>
              <a:t> </a:t>
            </a:r>
          </a:p>
        </p:txBody>
      </p:sp>
      <p:sp>
        <p:nvSpPr>
          <p:cNvPr id="19460" name="Slide Number Placeholder 3"/>
          <p:cNvSpPr>
            <a:spLocks noGrp="1"/>
          </p:cNvSpPr>
          <p:nvPr>
            <p:ph type="sldNum" sz="quarter" idx="5"/>
          </p:nvPr>
        </p:nvSpPr>
        <p:spPr bwMode="auto">
          <a:noFill/>
          <a:ln>
            <a:miter lim="800000"/>
            <a:headEnd/>
            <a:tailEnd/>
          </a:ln>
        </p:spPr>
        <p:txBody>
          <a:bodyPr/>
          <a:lstStyle/>
          <a:p>
            <a:fld id="{FE2599D0-0502-480E-91D7-67A9A4CFF660}"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45DBFDEC-61DE-4B88-AE22-FD6FEE565FDC}" type="slidenum">
              <a:rPr lang="en-US"/>
              <a:pPr/>
              <a:t>20</a:t>
            </a:fld>
            <a:endParaRPr lang="en-US"/>
          </a:p>
        </p:txBody>
      </p:sp>
      <p:sp>
        <p:nvSpPr>
          <p:cNvPr id="64515"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4516"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i="1" dirty="0" smtClean="0"/>
              <a:t>Optional Slide, to introduce the topic of the need for RANDOM sampling.</a:t>
            </a:r>
          </a:p>
          <a:p>
            <a:pPr eaLnBrk="1" hangingPunct="1">
              <a:spcBef>
                <a:spcPct val="0"/>
              </a:spcBef>
            </a:pPr>
            <a:r>
              <a:rPr lang="en-US" b="1" dirty="0" smtClean="0"/>
              <a:t>Automatic animation.</a:t>
            </a:r>
          </a:p>
          <a:p>
            <a:pPr eaLnBrk="1" hangingPunct="1">
              <a:spcBef>
                <a:spcPct val="0"/>
              </a:spcBef>
            </a:pPr>
            <a:r>
              <a:rPr lang="en-US" dirty="0" smtClean="0"/>
              <a:t>Answer to the title question:  People wealthy and urban enough to have a phone in 1948 were more likely to report having voted for Thomas Dewey.</a:t>
            </a:r>
          </a:p>
          <a:p>
            <a:pPr eaLnBrk="1" hangingPunct="1">
              <a:spcBef>
                <a:spcPct val="0"/>
              </a:spcBef>
            </a:pPr>
            <a:r>
              <a:rPr lang="en-US" dirty="0" smtClean="0"/>
              <a:t>This example shows how you need to make a plan for a random sample that represents a population. If your results are supposed to describe all Americans who are likely and able to vote, you should try not leave out ones with no phones (or ones that don’t answer the phone, or ones only on one party’s mailing list, etc.).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Click to reveal bullets and example.</a:t>
            </a:r>
          </a:p>
          <a:p>
            <a:pPr eaLnBrk="1" hangingPunct="1">
              <a:spcBef>
                <a:spcPct val="0"/>
              </a:spcBef>
            </a:pPr>
            <a:r>
              <a:rPr lang="en-US" dirty="0" smtClean="0"/>
              <a:t>If this is done right, a few thousand people, randomly selected, can be an adequate predictor of the population of a country of 350 million people. </a:t>
            </a:r>
          </a:p>
          <a:p>
            <a:pPr eaLnBrk="1" hangingPunct="1">
              <a:spcBef>
                <a:spcPct val="0"/>
              </a:spcBef>
            </a:pPr>
            <a:endParaRPr lang="en-US" dirty="0" smtClean="0"/>
          </a:p>
          <a:p>
            <a:pPr eaLnBrk="1" hangingPunct="1">
              <a:spcBef>
                <a:spcPct val="0"/>
              </a:spcBef>
            </a:pPr>
            <a:r>
              <a:rPr lang="en-US" b="1" dirty="0" smtClean="0"/>
              <a:t>Click to reveal definition of random sampling. (two parts)</a:t>
            </a:r>
          </a:p>
          <a:p>
            <a:pPr eaLnBrk="1" hangingPunct="1">
              <a:spcBef>
                <a:spcPct val="0"/>
              </a:spcBef>
            </a:pPr>
            <a:r>
              <a:rPr lang="en-US" dirty="0" smtClean="0"/>
              <a:t>You can add:  “If the red balls were larger than the other colors, it would be harder to get a random sample by shaking the jar (</a:t>
            </a:r>
            <a:r>
              <a:rPr lang="en-US" dirty="0" err="1" smtClean="0"/>
              <a:t>counterintuitively</a:t>
            </a:r>
            <a:r>
              <a:rPr lang="en-US" dirty="0" smtClean="0"/>
              <a:t>, the larger ones would rise to the top….)”</a:t>
            </a:r>
          </a:p>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212F7892-C1D2-408E-868C-E6215F53D895}"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Optional: Click for 3 fictional examples.</a:t>
            </a:r>
          </a:p>
        </p:txBody>
      </p:sp>
      <p:sp>
        <p:nvSpPr>
          <p:cNvPr id="68612" name="Slide Number Placeholder 3"/>
          <p:cNvSpPr>
            <a:spLocks noGrp="1"/>
          </p:cNvSpPr>
          <p:nvPr>
            <p:ph type="sldNum" sz="quarter" idx="5"/>
          </p:nvPr>
        </p:nvSpPr>
        <p:spPr bwMode="auto">
          <a:noFill/>
          <a:ln>
            <a:miter lim="800000"/>
            <a:headEnd/>
            <a:tailEnd/>
          </a:ln>
        </p:spPr>
        <p:txBody>
          <a:bodyPr/>
          <a:lstStyle/>
          <a:p>
            <a:fld id="{3E1E60E9-BE27-485E-A00B-746921044833}"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4938AAA2-49DE-41BD-8730-D84C9D1DFFF3}" type="slidenum">
              <a:rPr lang="en-US"/>
              <a:pPr/>
              <a:t>23</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b="1"/>
              <a:t>OBJECTIVE 8</a:t>
            </a:r>
            <a:r>
              <a:rPr lang="en-US" b="1">
                <a:cs typeface="Arial" charset="0"/>
              </a:rPr>
              <a:t>| Describe positive and negative correlations and explain how correlational measures can aid the process of prediction.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second bullet.</a:t>
            </a:r>
            <a:r>
              <a:rPr lang="en-US" smtClean="0"/>
              <a:t/>
            </a:r>
            <a:br>
              <a:rPr lang="en-US" smtClean="0"/>
            </a:br>
            <a:r>
              <a:rPr lang="en-US" smtClean="0"/>
              <a:t>Instructor note: “when you’ve established a correlation like this, then for any given shoe size of a new person, you could predict the height, and vice versa.” </a:t>
            </a:r>
          </a:p>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59FA2A9B-08EB-4460-BEA5-B8E99B99EB78}"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Optional Slide, illustrating the concept.</a:t>
            </a:r>
          </a:p>
          <a:p>
            <a:pPr eaLnBrk="1" hangingPunct="1">
              <a:spcBef>
                <a:spcPct val="0"/>
              </a:spcBef>
            </a:pPr>
            <a:r>
              <a:rPr lang="en-US" b="1" smtClean="0"/>
              <a:t>Click to reveal bullets and example.</a:t>
            </a:r>
          </a:p>
        </p:txBody>
      </p:sp>
      <p:sp>
        <p:nvSpPr>
          <p:cNvPr id="72708" name="Slide Number Placeholder 3"/>
          <p:cNvSpPr>
            <a:spLocks noGrp="1"/>
          </p:cNvSpPr>
          <p:nvPr>
            <p:ph type="sldNum" sz="quarter" idx="5"/>
          </p:nvPr>
        </p:nvSpPr>
        <p:spPr bwMode="auto">
          <a:noFill/>
          <a:ln>
            <a:miter lim="800000"/>
            <a:headEnd/>
            <a:tailEnd/>
          </a:ln>
        </p:spPr>
        <p:txBody>
          <a:bodyPr/>
          <a:lstStyle/>
          <a:p>
            <a:fld id="{3ED6456D-1DC2-4282-A52C-D0F057B6AA0A}"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example. Click again to reveal answers.</a:t>
            </a:r>
          </a:p>
        </p:txBody>
      </p:sp>
      <p:sp>
        <p:nvSpPr>
          <p:cNvPr id="74756" name="Slide Number Placeholder 3"/>
          <p:cNvSpPr>
            <a:spLocks noGrp="1"/>
          </p:cNvSpPr>
          <p:nvPr>
            <p:ph type="sldNum" sz="quarter" idx="5"/>
          </p:nvPr>
        </p:nvSpPr>
        <p:spPr bwMode="auto">
          <a:noFill/>
          <a:ln>
            <a:miter lim="800000"/>
            <a:headEnd/>
            <a:tailEnd/>
          </a:ln>
        </p:spPr>
        <p:txBody>
          <a:bodyPr/>
          <a:lstStyle/>
          <a:p>
            <a:fld id="{C79910AF-4E33-49A8-A5C5-5D06968104E0}"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example of scatterplot with line that shows correlation.</a:t>
            </a:r>
          </a:p>
        </p:txBody>
      </p:sp>
      <p:sp>
        <p:nvSpPr>
          <p:cNvPr id="76804" name="Slide Number Placeholder 3"/>
          <p:cNvSpPr>
            <a:spLocks noGrp="1"/>
          </p:cNvSpPr>
          <p:nvPr>
            <p:ph type="sldNum" sz="quarter" idx="5"/>
          </p:nvPr>
        </p:nvSpPr>
        <p:spPr bwMode="auto">
          <a:noFill/>
          <a:ln>
            <a:miter lim="800000"/>
            <a:headEnd/>
            <a:tailEnd/>
          </a:ln>
        </p:spPr>
        <p:txBody>
          <a:bodyPr/>
          <a:lstStyle/>
          <a:p>
            <a:fld id="{4EFEA49E-EE6D-4784-918B-592CF66A5960}"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Optional Slide, introducing the concept on the next slide, “correlation does not mean causation.”</a:t>
            </a:r>
          </a:p>
          <a:p>
            <a:pPr eaLnBrk="1" hangingPunct="1">
              <a:spcBef>
                <a:spcPct val="0"/>
              </a:spcBef>
            </a:pPr>
            <a:endParaRPr lang="en-US" smtClean="0"/>
          </a:p>
          <a:p>
            <a:pPr eaLnBrk="1" hangingPunct="1">
              <a:spcBef>
                <a:spcPct val="0"/>
              </a:spcBef>
            </a:pPr>
            <a:r>
              <a:rPr lang="en-US" b="1" smtClean="0"/>
              <a:t>Click to reveal bullets.</a:t>
            </a:r>
          </a:p>
          <a:p>
            <a:pPr eaLnBrk="1" hangingPunct="1">
              <a:spcBef>
                <a:spcPct val="0"/>
              </a:spcBef>
            </a:pPr>
            <a:r>
              <a:rPr lang="en-US" smtClean="0"/>
              <a:t>Possible explanations for this correlation:</a:t>
            </a:r>
          </a:p>
          <a:p>
            <a:pPr eaLnBrk="1" hangingPunct="1">
              <a:spcBef>
                <a:spcPct val="0"/>
              </a:spcBef>
            </a:pPr>
            <a:r>
              <a:rPr lang="en-US" smtClean="0"/>
              <a:t>“Does ice cream cause crime? </a:t>
            </a:r>
          </a:p>
          <a:p>
            <a:pPr eaLnBrk="1" hangingPunct="1">
              <a:spcBef>
                <a:spcPct val="0"/>
              </a:spcBef>
            </a:pPr>
            <a:r>
              <a:rPr lang="en-US" smtClean="0"/>
              <a:t>Does violence give people ice cream cravings?</a:t>
            </a:r>
          </a:p>
          <a:p>
            <a:pPr eaLnBrk="1" hangingPunct="1">
              <a:spcBef>
                <a:spcPct val="0"/>
              </a:spcBef>
            </a:pPr>
            <a:r>
              <a:rPr lang="en-US" smtClean="0"/>
              <a:t>Is it because daggers and cones look similar?</a:t>
            </a:r>
          </a:p>
          <a:p>
            <a:pPr eaLnBrk="1" hangingPunct="1">
              <a:spcBef>
                <a:spcPct val="0"/>
              </a:spcBef>
            </a:pPr>
            <a:r>
              <a:rPr lang="en-US" smtClean="0"/>
              <a:t>Perhaps both are increased by a third variable:  hot weather.”</a:t>
            </a:r>
          </a:p>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7D272D76-B093-4BC4-B6CE-E1D7E39A9148}" type="slidenum">
              <a:rPr lang="en-US"/>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two examples and questions.</a:t>
            </a:r>
          </a:p>
          <a:p>
            <a:pPr eaLnBrk="1" hangingPunct="1">
              <a:spcBef>
                <a:spcPct val="0"/>
              </a:spcBef>
            </a:pPr>
            <a:r>
              <a:rPr lang="en-US" smtClean="0"/>
              <a:t>Not even if one event or change in a variable precedes another can we assume that one event or variation caused the other; the correlation between the two variables could still be caused by a third factor.</a:t>
            </a:r>
          </a:p>
          <a:p>
            <a:pPr eaLnBrk="1" hangingPunct="1">
              <a:spcBef>
                <a:spcPct val="0"/>
              </a:spcBef>
            </a:pPr>
            <a:endParaRPr lang="en-US" b="1" smtClean="0"/>
          </a:p>
          <a:p>
            <a:pPr eaLnBrk="1" hangingPunct="1">
              <a:spcBef>
                <a:spcPct val="0"/>
              </a:spcBef>
            </a:pPr>
            <a:r>
              <a:rPr lang="en-US" smtClean="0"/>
              <a:t>If the data is from a survey, we are presuming that the respondents answered accurately and/or truthfully.</a:t>
            </a:r>
          </a:p>
        </p:txBody>
      </p:sp>
      <p:sp>
        <p:nvSpPr>
          <p:cNvPr id="80900" name="Slide Number Placeholder 3"/>
          <p:cNvSpPr>
            <a:spLocks noGrp="1"/>
          </p:cNvSpPr>
          <p:nvPr>
            <p:ph type="sldNum" sz="quarter" idx="5"/>
          </p:nvPr>
        </p:nvSpPr>
        <p:spPr bwMode="auto">
          <a:noFill/>
          <a:ln>
            <a:miter lim="800000"/>
            <a:headEnd/>
            <a:tailEnd/>
          </a:ln>
        </p:spPr>
        <p:txBody>
          <a:bodyPr/>
          <a:lstStyle/>
          <a:p>
            <a:fld id="{1B8430CA-FAC3-414C-9D8A-6B0A733D40A8}"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Optional slide.</a:t>
            </a:r>
          </a:p>
          <a:p>
            <a:pPr eaLnBrk="1" hangingPunct="1">
              <a:spcBef>
                <a:spcPct val="0"/>
              </a:spcBef>
            </a:pPr>
            <a:r>
              <a:rPr lang="en-US" b="1" dirty="0" smtClean="0"/>
              <a:t>Click to reveal second graphic and text box.</a:t>
            </a:r>
          </a:p>
          <a:p>
            <a:pPr eaLnBrk="1" hangingPunct="1">
              <a:spcBef>
                <a:spcPct val="0"/>
              </a:spcBef>
            </a:pPr>
            <a:r>
              <a:rPr lang="en-US" dirty="0" smtClean="0"/>
              <a:t>Further explaining the bias:  We are “biased” in favor of old information; we give old knowledge more weight than new information because we feel as if we have always known it to be correct.</a:t>
            </a:r>
          </a:p>
          <a:p>
            <a:pPr eaLnBrk="1" hangingPunct="1">
              <a:spcBef>
                <a:spcPct val="0"/>
              </a:spcBef>
            </a:pPr>
            <a:r>
              <a:rPr lang="en-US" dirty="0" smtClean="0"/>
              <a:t>Explaining the target image:  Hindsight bias is like watching an arrow land and then drawing a target around it, saying “that was what we were aiming at.”</a:t>
            </a:r>
          </a:p>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D2E47B05-B407-4286-B31E-4CE08C1D5159}"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Optional Slide, illustrating the concept, getting students thinking before it’s diagrammed on the next slide.</a:t>
            </a:r>
          </a:p>
          <a:p>
            <a:pPr eaLnBrk="1" hangingPunct="1">
              <a:spcBef>
                <a:spcPct val="0"/>
              </a:spcBef>
            </a:pPr>
            <a:r>
              <a:rPr lang="en-US" b="1" smtClean="0"/>
              <a:t>Click to reveal bullets.</a:t>
            </a:r>
          </a:p>
        </p:txBody>
      </p:sp>
      <p:sp>
        <p:nvSpPr>
          <p:cNvPr id="82948" name="Slide Number Placeholder 3"/>
          <p:cNvSpPr>
            <a:spLocks noGrp="1"/>
          </p:cNvSpPr>
          <p:nvPr>
            <p:ph type="sldNum" sz="quarter" idx="5"/>
          </p:nvPr>
        </p:nvSpPr>
        <p:spPr bwMode="auto">
          <a:noFill/>
          <a:ln>
            <a:miter lim="800000"/>
            <a:headEnd/>
            <a:tailEnd/>
          </a:ln>
        </p:spPr>
        <p:txBody>
          <a:bodyPr/>
          <a:lstStyle/>
          <a:p>
            <a:fld id="{7C5EFE16-F897-4FA8-8196-F305CEA8720B}" type="slidenum">
              <a:rPr lang="en-US"/>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84996" name="Slide Number Placeholder 3"/>
          <p:cNvSpPr>
            <a:spLocks noGrp="1"/>
          </p:cNvSpPr>
          <p:nvPr>
            <p:ph type="sldNum" sz="quarter" idx="5"/>
          </p:nvPr>
        </p:nvSpPr>
        <p:spPr bwMode="auto">
          <a:noFill/>
          <a:ln>
            <a:miter lim="800000"/>
            <a:headEnd/>
            <a:tailEnd/>
          </a:ln>
        </p:spPr>
        <p:txBody>
          <a:bodyPr/>
          <a:lstStyle/>
          <a:p>
            <a:fld id="{236A245E-95D5-43F6-A3E3-3DD8A551E852}" type="slidenum">
              <a:rPr lang="en-US"/>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About the definition: sometimes you might manipulate more than one variable, but always a limited number of variables, manipulated in a controlled way.</a:t>
            </a:r>
          </a:p>
        </p:txBody>
      </p:sp>
      <p:sp>
        <p:nvSpPr>
          <p:cNvPr id="87044" name="Slide Number Placeholder 3"/>
          <p:cNvSpPr>
            <a:spLocks noGrp="1"/>
          </p:cNvSpPr>
          <p:nvPr>
            <p:ph type="sldNum" sz="quarter" idx="5"/>
          </p:nvPr>
        </p:nvSpPr>
        <p:spPr bwMode="auto">
          <a:noFill/>
          <a:ln>
            <a:miter lim="800000"/>
            <a:headEnd/>
            <a:tailEnd/>
          </a:ln>
        </p:spPr>
        <p:txBody>
          <a:bodyPr/>
          <a:lstStyle/>
          <a:p>
            <a:fld id="{E356A103-5886-412A-98EB-2FF94179F1E8}" type="slidenum">
              <a:rPr lang="en-US"/>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p:txBody>
      </p:sp>
      <p:sp>
        <p:nvSpPr>
          <p:cNvPr id="89092" name="Slide Number Placeholder 3"/>
          <p:cNvSpPr>
            <a:spLocks noGrp="1"/>
          </p:cNvSpPr>
          <p:nvPr>
            <p:ph type="sldNum" sz="quarter" idx="5"/>
          </p:nvPr>
        </p:nvSpPr>
        <p:spPr bwMode="auto">
          <a:noFill/>
          <a:ln>
            <a:miter lim="800000"/>
            <a:headEnd/>
            <a:tailEnd/>
          </a:ln>
        </p:spPr>
        <p:txBody>
          <a:bodyPr/>
          <a:lstStyle/>
          <a:p>
            <a:fld id="{FDCBB7D2-DE91-440A-BB69-A3C9900654F9}" type="slidenum">
              <a:rPr lang="en-US"/>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0FB4AD4B-3E96-4E69-9449-B833B4B59983}" type="slidenum">
              <a:rPr lang="en-US"/>
              <a:pPr/>
              <a:t>35</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b="1"/>
              <a:t>OBJECTIVE 13</a:t>
            </a:r>
            <a:r>
              <a:rPr lang="en-US" b="1">
                <a:cs typeface="Arial" charset="0"/>
              </a:rPr>
              <a:t>| Explain why random assignment and double-blind procedure build confidence in research findings.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bubble and sidebar.</a:t>
            </a:r>
          </a:p>
          <a:p>
            <a:pPr eaLnBrk="1" hangingPunct="1">
              <a:spcBef>
                <a:spcPct val="0"/>
              </a:spcBef>
            </a:pPr>
            <a:r>
              <a:rPr lang="en-US" smtClean="0"/>
              <a:t>Note:  the placebo effect even occurs for non-psychotropic medications and interventions.</a:t>
            </a:r>
          </a:p>
          <a:p>
            <a:pPr eaLnBrk="1" hangingPunct="1">
              <a:spcBef>
                <a:spcPct val="0"/>
              </a:spcBef>
            </a:pPr>
            <a:endParaRPr lang="en-US" smtClean="0"/>
          </a:p>
          <a:p>
            <a:pPr eaLnBrk="1" hangingPunct="1">
              <a:spcBef>
                <a:spcPct val="0"/>
              </a:spcBef>
            </a:pPr>
            <a:r>
              <a:rPr lang="en-US" smtClean="0"/>
              <a:t>In cases of psychotherapy, the control group can get chatty conversation or education instead of treatment.</a:t>
            </a:r>
          </a:p>
          <a:p>
            <a:pPr eaLnBrk="1" hangingPunct="1">
              <a:spcBef>
                <a:spcPct val="0"/>
              </a:spcBef>
            </a:pPr>
            <a:r>
              <a:rPr lang="en-US" smtClean="0"/>
              <a:t>The function of double-blind research (see if they can guess): to control for the effect of research expectations on the participants.   Obviously, this works better for pills than psychotherapy.</a:t>
            </a:r>
          </a:p>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8ECF89E0-DDE4-4D91-BFCB-1AD1FDED2FC5}" type="slidenum">
              <a:rPr lang="en-US"/>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You could add/explain:  “It’s called a “control” group rather than just a “comparison” group because using such a group is like being able to control the factors in the situation except the one you are manipulating.  </a:t>
            </a:r>
          </a:p>
          <a:p>
            <a:pPr eaLnBrk="1" hangingPunct="1">
              <a:spcBef>
                <a:spcPct val="0"/>
              </a:spcBef>
            </a:pPr>
            <a:r>
              <a:rPr lang="en-US" smtClean="0"/>
              <a:t>If the experimental group showed a reduction in ADHD symptoms, but the control group did also, we don’t have evidence that eliminating sugar made a difference (maybe they all got better because they were being watched, got other help, got older, etc).</a:t>
            </a:r>
          </a:p>
          <a:p>
            <a:pPr eaLnBrk="1" hangingPunct="1">
              <a:spcBef>
                <a:spcPct val="0"/>
              </a:spcBef>
            </a:pPr>
            <a:r>
              <a:rPr lang="en-US" b="1" smtClean="0"/>
              <a:t>Click to reveal two text boxes about random assignment.</a:t>
            </a:r>
          </a:p>
          <a:p>
            <a:pPr eaLnBrk="1" hangingPunct="1">
              <a:spcBef>
                <a:spcPct val="0"/>
              </a:spcBef>
            </a:pPr>
            <a:r>
              <a:rPr lang="en-US" smtClean="0"/>
              <a:t>Example:  “If you let the participants choose which group they will be in-=-such as the mothers who decided to use breast milk vs. those who chose to use formula---then there may be some difference between the two groups.”</a:t>
            </a:r>
          </a:p>
          <a:p>
            <a:pPr eaLnBrk="1" hangingPunct="1">
              <a:spcBef>
                <a:spcPct val="0"/>
              </a:spcBef>
            </a:pPr>
            <a:r>
              <a:rPr lang="en-US" smtClean="0"/>
              <a:t>It is important here to review the difference between random assignment and random sampling, because by test time this gets confused.  You can use the next slide, but it would be better continuity to delete it and just remind them, below:  </a:t>
            </a:r>
          </a:p>
          <a:p>
            <a:pPr eaLnBrk="1" hangingPunct="1">
              <a:spcBef>
                <a:spcPct val="0"/>
              </a:spcBef>
            </a:pPr>
            <a:r>
              <a:rPr lang="en-US" smtClean="0"/>
              <a:t>“Random sampling, from the population you’re trying to learn about, refers to how you get your pool of research participants; random assignment of people to control or experimental groups is how you control all variables except the one you’re manipulating.”  </a:t>
            </a:r>
          </a:p>
          <a:p>
            <a:pPr eaLnBrk="1" hangingPunct="1">
              <a:spcBef>
                <a:spcPct val="0"/>
              </a:spcBef>
            </a:pPr>
            <a:endParaRPr lang="en-US" b="1" smtClean="0"/>
          </a:p>
        </p:txBody>
      </p:sp>
      <p:sp>
        <p:nvSpPr>
          <p:cNvPr id="93188" name="Slide Number Placeholder 3"/>
          <p:cNvSpPr>
            <a:spLocks noGrp="1"/>
          </p:cNvSpPr>
          <p:nvPr>
            <p:ph type="sldNum" sz="quarter" idx="5"/>
          </p:nvPr>
        </p:nvSpPr>
        <p:spPr bwMode="auto">
          <a:noFill/>
          <a:ln>
            <a:miter lim="800000"/>
            <a:headEnd/>
            <a:tailEnd/>
          </a:ln>
        </p:spPr>
        <p:txBody>
          <a:bodyPr/>
          <a:lstStyle/>
          <a:p>
            <a:fld id="{9DED8160-D449-476D-A4EB-784703B62CD8}" type="slidenum">
              <a:rPr lang="en-US"/>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three types.</a:t>
            </a:r>
          </a:p>
          <a:p>
            <a:pPr eaLnBrk="1" hangingPunct="1">
              <a:spcBef>
                <a:spcPct val="0"/>
              </a:spcBef>
            </a:pPr>
            <a:r>
              <a:rPr lang="en-US" smtClean="0"/>
              <a:t>Principle:  try not to let the confounding variables vary!  </a:t>
            </a:r>
          </a:p>
          <a:p>
            <a:pPr eaLnBrk="1" hangingPunct="1">
              <a:spcBef>
                <a:spcPct val="0"/>
              </a:spcBef>
            </a:pPr>
            <a:r>
              <a:rPr lang="en-US" smtClean="0"/>
              <a:t>How to prevent the confounding variables from varying in the ice cream example: you could do all your data collection only on days in which the high temperature is 70 degrees (but why 70 degrees? why not 60 or 80 degrees? Or make the temperature a third variable? But then what about humidity?).</a:t>
            </a:r>
          </a:p>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E39B074D-5C4C-41AD-816A-D92C9A493256}" type="slidenum">
              <a:rPr lang="en-US"/>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second bubble.</a:t>
            </a:r>
          </a:p>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a:lstStyle/>
          <a:p>
            <a:fld id="{FFEB6811-363C-477F-A412-80E3C680E295}" type="slidenum">
              <a:rPr lang="en-US"/>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smtClean="0"/>
          </a:p>
          <a:p>
            <a:pPr eaLnBrk="1" hangingPunct="1">
              <a:spcBef>
                <a:spcPct val="0"/>
              </a:spcBef>
            </a:pPr>
            <a:r>
              <a:rPr lang="en-US" smtClean="0"/>
              <a:t>These questions set up the next slide about bottle vs. breast feeding experiments.</a:t>
            </a:r>
          </a:p>
          <a:p>
            <a:pPr eaLnBrk="1" hangingPunct="1">
              <a:spcBef>
                <a:spcPct val="0"/>
              </a:spcBef>
            </a:pPr>
            <a:r>
              <a:rPr lang="en-US" smtClean="0"/>
              <a:t>These slides contrast the difference in what we can conclude from descriptive research vs. experimental research.</a:t>
            </a:r>
          </a:p>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a:lstStyle/>
          <a:p>
            <a:fld id="{AF6C1816-7EC7-4EC0-967B-68E82D9D0B71}" type="slidenum">
              <a:rPr lang="en-US"/>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Optional slide.</a:t>
            </a:r>
          </a:p>
          <a:p>
            <a:pPr eaLnBrk="1" hangingPunct="1">
              <a:spcBef>
                <a:spcPct val="0"/>
              </a:spcBef>
            </a:pPr>
            <a:r>
              <a:rPr lang="en-US" b="1" dirty="0" smtClean="0"/>
              <a:t>Click to reveal all bullets in each column.</a:t>
            </a:r>
          </a:p>
          <a:p>
            <a:pPr eaLnBrk="1" hangingPunct="1">
              <a:spcBef>
                <a:spcPct val="0"/>
              </a:spcBef>
            </a:pPr>
            <a:r>
              <a:rPr lang="en-US" dirty="0" smtClean="0"/>
              <a:t>Instructor:  </a:t>
            </a:r>
          </a:p>
          <a:p>
            <a:pPr eaLnBrk="1" hangingPunct="1">
              <a:spcBef>
                <a:spcPct val="0"/>
              </a:spcBef>
            </a:pPr>
            <a:r>
              <a:rPr lang="en-US" dirty="0" smtClean="0"/>
              <a:t>Overconfidence Error 1: The example in the text of unscrambling the anagrams is a version of “performance overestimation.” </a:t>
            </a:r>
          </a:p>
          <a:p>
            <a:pPr marL="0" lvl="1" eaLnBrk="1" hangingPunct="1">
              <a:spcBef>
                <a:spcPct val="0"/>
              </a:spcBef>
            </a:pPr>
            <a:r>
              <a:rPr lang="en-US" dirty="0" smtClean="0"/>
              <a:t>“Still think you’d unscramble the words faster than it says in the book?  And you peeked at the answer for “COSHA”?  How about : HEGOUN (Enough) or “ERSEGA” (Grease)…” [I made those up, so I doubt they’ll have seen them]</a:t>
            </a:r>
          </a:p>
          <a:p>
            <a:pPr marL="0" lvl="1" eaLnBrk="1" hangingPunct="1">
              <a:spcBef>
                <a:spcPct val="0"/>
              </a:spcBef>
            </a:pPr>
            <a:endParaRPr lang="en-US" dirty="0" smtClean="0"/>
          </a:p>
          <a:p>
            <a:pPr eaLnBrk="1" hangingPunct="1">
              <a:spcBef>
                <a:spcPct val="0"/>
              </a:spcBef>
            </a:pPr>
            <a:r>
              <a:rPr lang="en-US" dirty="0" smtClean="0"/>
              <a:t>Overconfidence Error 2:</a:t>
            </a:r>
          </a:p>
          <a:p>
            <a:pPr eaLnBrk="1" hangingPunct="1">
              <a:spcBef>
                <a:spcPct val="0"/>
              </a:spcBef>
            </a:pPr>
            <a:r>
              <a:rPr lang="en-US" dirty="0" smtClean="0"/>
              <a:t>Familiarity error:  You may feel you know a concept from the psychology text because it looks familiar. However, then you might get surprised on the exam when it’s hard to choose between two similar answers.   I suggest asking students, “do you understand?” The call on someone who nodded/raised hand to explain the concept.”</a:t>
            </a:r>
          </a:p>
          <a:p>
            <a:pPr eaLnBrk="1" hangingPunct="1">
              <a:spcBef>
                <a:spcPct val="0"/>
              </a:spcBef>
            </a:pPr>
            <a:r>
              <a:rPr lang="en-US" dirty="0" smtClean="0"/>
              <a:t>Demonstration of misjudging our accuracy: Any trivia quiz in which the answers are numbers (the diameter of the earth, the age of a famous historical figure when they died, etc.) allows you to test overconfidence; give students a chance to create a 90 percent confidence interval (90 percent sure that the correct answer is between x and y), and they may still get a lot wrong, showing overconfidence.  Here’s a sample online:  http://tim-richardson.net/misc/estimation_quiz.html</a:t>
            </a:r>
          </a:p>
          <a:p>
            <a:pPr marL="0" lvl="1"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DCBB88D4-A65D-41D8-B01D-51930E446FA3}"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 animation.</a:t>
            </a:r>
          </a:p>
          <a:p>
            <a:pPr eaLnBrk="1" hangingPunct="1">
              <a:spcBef>
                <a:spcPct val="0"/>
              </a:spcBef>
            </a:pPr>
            <a:r>
              <a:rPr lang="en-US" dirty="0" smtClean="0"/>
              <a:t>Note: for ethical and practical reasons, it is problematic to have researchers actually make the choice of nutrition for the babies, as the graphic seems to indicate.  Thus I’ve added a note about how the study in the book was conducted.  In that study, intelligence tests were administered at age 6, not age 8; the diagram here refers to a different study, by Lucas in 1992.</a:t>
            </a:r>
          </a:p>
          <a:p>
            <a:pPr eaLnBrk="1" hangingPunct="1">
              <a:spcBef>
                <a:spcPct val="0"/>
              </a:spcBef>
            </a:pPr>
            <a:r>
              <a:rPr lang="en-US" dirty="0" smtClean="0"/>
              <a:t>Result of the study:  43 percent of women in the breastfeeding promotion group chose breastfeeding, but only 6 percent in the control group (regular pediatric care) chose breastfeeding (this was in Belarus, perhaps a part of the world influenced more than the United States by advertisements for buying formula). </a:t>
            </a:r>
          </a:p>
          <a:p>
            <a:pPr eaLnBrk="1" hangingPunct="1">
              <a:spcBef>
                <a:spcPct val="0"/>
              </a:spcBef>
            </a:pPr>
            <a:r>
              <a:rPr lang="en-US" dirty="0" smtClean="0"/>
              <a:t>Result:  The kids in the group breastfeeding promotion group had intelligence scores 6 percentage points higher on average (not clear from the book if this figure included those who still chose not to breastfeed; it appears so).    </a:t>
            </a:r>
          </a:p>
        </p:txBody>
      </p:sp>
      <p:sp>
        <p:nvSpPr>
          <p:cNvPr id="101380" name="Slide Number Placeholder 3"/>
          <p:cNvSpPr>
            <a:spLocks noGrp="1"/>
          </p:cNvSpPr>
          <p:nvPr>
            <p:ph type="sldNum" sz="quarter" idx="5"/>
          </p:nvPr>
        </p:nvSpPr>
        <p:spPr bwMode="auto">
          <a:noFill/>
          <a:ln>
            <a:miter lim="800000"/>
            <a:headEnd/>
            <a:tailEnd/>
          </a:ln>
        </p:spPr>
        <p:txBody>
          <a:bodyPr/>
          <a:lstStyle/>
          <a:p>
            <a:fld id="{3C3CFE42-33F1-49C4-8031-D07A0C376E1F}" type="slidenum">
              <a:rPr lang="en-US"/>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additional text.</a:t>
            </a:r>
          </a:p>
          <a:p>
            <a:pPr eaLnBrk="1" hangingPunct="1">
              <a:spcBef>
                <a:spcPct val="0"/>
              </a:spcBef>
            </a:pPr>
            <a:endParaRPr lang="en-US" b="1" smtClean="0"/>
          </a:p>
          <a:p>
            <a:pPr eaLnBrk="1" hangingPunct="1">
              <a:spcBef>
                <a:spcPct val="0"/>
              </a:spcBef>
            </a:pPr>
            <a:r>
              <a:rPr lang="en-US" smtClean="0"/>
              <a:t>Hopefully, students will see that people who choose to use psychotherapy are possibly going to be more symptomatic (depressed, anxious, irritable, confused) than the general population.</a:t>
            </a:r>
            <a:endParaRPr lang="en-US" b="1" smtClean="0"/>
          </a:p>
        </p:txBody>
      </p:sp>
      <p:sp>
        <p:nvSpPr>
          <p:cNvPr id="103428" name="Slide Number Placeholder 3"/>
          <p:cNvSpPr>
            <a:spLocks noGrp="1"/>
          </p:cNvSpPr>
          <p:nvPr>
            <p:ph type="sldNum" sz="quarter" idx="5"/>
          </p:nvPr>
        </p:nvSpPr>
        <p:spPr bwMode="auto">
          <a:noFill/>
          <a:ln>
            <a:miter lim="800000"/>
            <a:headEnd/>
            <a:tailEnd/>
          </a:ln>
        </p:spPr>
        <p:txBody>
          <a:bodyPr/>
          <a:lstStyle/>
          <a:p>
            <a:fld id="{47A1C303-7674-4168-989F-B4462B8D44E5}" type="slidenum">
              <a:rPr lang="en-US"/>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row for each research method.</a:t>
            </a:r>
          </a:p>
        </p:txBody>
      </p:sp>
      <p:sp>
        <p:nvSpPr>
          <p:cNvPr id="105476" name="Slide Number Placeholder 3"/>
          <p:cNvSpPr>
            <a:spLocks noGrp="1"/>
          </p:cNvSpPr>
          <p:nvPr>
            <p:ph type="sldNum" sz="quarter" idx="5"/>
          </p:nvPr>
        </p:nvSpPr>
        <p:spPr bwMode="auto">
          <a:noFill/>
          <a:ln>
            <a:miter lim="800000"/>
            <a:headEnd/>
            <a:tailEnd/>
          </a:ln>
        </p:spPr>
        <p:txBody>
          <a:bodyPr/>
          <a:lstStyle/>
          <a:p>
            <a:fld id="{1F8866DE-8ABE-4C49-8751-FA4072E10788}" type="slidenum">
              <a:rPr lang="en-US"/>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then sidebar bullets.</a:t>
            </a:r>
          </a:p>
          <a:p>
            <a:pPr eaLnBrk="1" hangingPunct="1">
              <a:spcBef>
                <a:spcPct val="0"/>
              </a:spcBef>
            </a:pPr>
            <a:r>
              <a:rPr lang="en-US" smtClean="0"/>
              <a:t>A statistical tool we’ve already seen: the scatterplot.</a:t>
            </a:r>
          </a:p>
        </p:txBody>
      </p:sp>
      <p:sp>
        <p:nvSpPr>
          <p:cNvPr id="107524" name="Slide Number Placeholder 3"/>
          <p:cNvSpPr>
            <a:spLocks noGrp="1"/>
          </p:cNvSpPr>
          <p:nvPr>
            <p:ph type="sldNum" sz="quarter" idx="5"/>
          </p:nvPr>
        </p:nvSpPr>
        <p:spPr bwMode="auto">
          <a:noFill/>
          <a:ln>
            <a:miter lim="800000"/>
            <a:headEnd/>
            <a:tailEnd/>
          </a:ln>
        </p:spPr>
        <p:txBody>
          <a:bodyPr/>
          <a:lstStyle/>
          <a:p>
            <a:fld id="{B9E9DE1A-C321-4214-B3A3-D7579BA3466C}" type="slidenum">
              <a:rPr lang="en-US"/>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p:txBody>
      </p:sp>
      <p:sp>
        <p:nvSpPr>
          <p:cNvPr id="109572" name="Slide Number Placeholder 3"/>
          <p:cNvSpPr>
            <a:spLocks noGrp="1"/>
          </p:cNvSpPr>
          <p:nvPr>
            <p:ph type="sldNum" sz="quarter" idx="5"/>
          </p:nvPr>
        </p:nvSpPr>
        <p:spPr bwMode="auto">
          <a:noFill/>
          <a:ln>
            <a:miter lim="800000"/>
            <a:headEnd/>
            <a:tailEnd/>
          </a:ln>
        </p:spPr>
        <p:txBody>
          <a:bodyPr/>
          <a:lstStyle/>
          <a:p>
            <a:fld id="{D162DF16-7B4E-444A-9DEC-4B153E14EF0E}" type="slidenum">
              <a:rPr lang="en-US"/>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the three options.</a:t>
            </a:r>
          </a:p>
        </p:txBody>
      </p:sp>
      <p:sp>
        <p:nvSpPr>
          <p:cNvPr id="111620" name="Slide Number Placeholder 3"/>
          <p:cNvSpPr>
            <a:spLocks noGrp="1"/>
          </p:cNvSpPr>
          <p:nvPr>
            <p:ph type="sldNum" sz="quarter" idx="5"/>
          </p:nvPr>
        </p:nvSpPr>
        <p:spPr bwMode="auto">
          <a:noFill/>
          <a:ln>
            <a:miter lim="800000"/>
            <a:headEnd/>
            <a:tailEnd/>
          </a:ln>
        </p:spPr>
        <p:txBody>
          <a:bodyPr/>
          <a:lstStyle/>
          <a:p>
            <a:fld id="{F2D53AC1-63EA-4681-A7D1-36A8214CDDA0}" type="slidenum">
              <a:rPr lang="en-US"/>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this type of distribution, no one’s family income can be below zero, but the other end of the scale is unlimited.</a:t>
            </a:r>
          </a:p>
          <a:p>
            <a:pPr eaLnBrk="1" hangingPunct="1">
              <a:spcBef>
                <a:spcPct val="0"/>
              </a:spcBef>
            </a:pPr>
            <a:r>
              <a:rPr lang="en-US" b="1" smtClean="0"/>
              <a:t>Click to reveal example.</a:t>
            </a:r>
          </a:p>
        </p:txBody>
      </p:sp>
      <p:sp>
        <p:nvSpPr>
          <p:cNvPr id="113668" name="Slide Number Placeholder 3"/>
          <p:cNvSpPr>
            <a:spLocks noGrp="1"/>
          </p:cNvSpPr>
          <p:nvPr>
            <p:ph type="sldNum" sz="quarter" idx="5"/>
          </p:nvPr>
        </p:nvSpPr>
        <p:spPr bwMode="auto">
          <a:noFill/>
          <a:ln>
            <a:miter lim="800000"/>
            <a:headEnd/>
            <a:tailEnd/>
          </a:ln>
        </p:spPr>
        <p:txBody>
          <a:bodyPr/>
          <a:lstStyle/>
          <a:p>
            <a:fld id="{E3A41C01-10EA-42DD-AD1E-9FA151A347BC}" type="slidenum">
              <a:rPr lang="en-US"/>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Click to reveal explanation.</a:t>
            </a:r>
          </a:p>
          <a:p>
            <a:pPr eaLnBrk="1" hangingPunct="1">
              <a:spcBef>
                <a:spcPct val="0"/>
              </a:spcBef>
            </a:pPr>
            <a:endParaRPr lang="en-US" b="1" dirty="0" smtClean="0"/>
          </a:p>
          <a:p>
            <a:pPr eaLnBrk="1" hangingPunct="1">
              <a:spcBef>
                <a:spcPct val="0"/>
              </a:spcBef>
            </a:pPr>
            <a:r>
              <a:rPr lang="en-US" dirty="0" smtClean="0"/>
              <a:t>See if students understand the concepts well enough to understand that changing the income of the highest family changes the mean income, but does </a:t>
            </a:r>
            <a:r>
              <a:rPr lang="en-US" b="1" dirty="0" smtClean="0"/>
              <a:t>not</a:t>
            </a:r>
            <a:r>
              <a:rPr lang="en-US" dirty="0" smtClean="0"/>
              <a:t> change the mode or even the median.  What would change the mode?...(changing which stack of people is the biggest).  What would change the median?...(moving some families from one side of the current mean to the other).  </a:t>
            </a:r>
          </a:p>
          <a:p>
            <a:pPr eaLnBrk="1" hangingPunct="1">
              <a:spcBef>
                <a:spcPct val="0"/>
              </a:spcBef>
            </a:pPr>
            <a:endParaRPr lang="en-US" b="1" dirty="0" smtClean="0"/>
          </a:p>
        </p:txBody>
      </p:sp>
      <p:sp>
        <p:nvSpPr>
          <p:cNvPr id="115716" name="Slide Number Placeholder 3"/>
          <p:cNvSpPr>
            <a:spLocks noGrp="1"/>
          </p:cNvSpPr>
          <p:nvPr>
            <p:ph type="sldNum" sz="quarter" idx="5"/>
          </p:nvPr>
        </p:nvSpPr>
        <p:spPr bwMode="auto">
          <a:noFill/>
          <a:ln>
            <a:miter lim="800000"/>
            <a:headEnd/>
            <a:tailEnd/>
          </a:ln>
        </p:spPr>
        <p:txBody>
          <a:bodyPr/>
          <a:lstStyle/>
          <a:p>
            <a:fld id="{7564115B-9CC9-4AA3-89FC-C0B28D12C80F}" type="slidenum">
              <a:rPr lang="en-US"/>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117764" name="Slide Number Placeholder 3"/>
          <p:cNvSpPr>
            <a:spLocks noGrp="1"/>
          </p:cNvSpPr>
          <p:nvPr>
            <p:ph type="sldNum" sz="quarter" idx="5"/>
          </p:nvPr>
        </p:nvSpPr>
        <p:spPr bwMode="auto">
          <a:noFill/>
          <a:ln>
            <a:miter lim="800000"/>
            <a:headEnd/>
            <a:tailEnd/>
          </a:ln>
        </p:spPr>
        <p:txBody>
          <a:bodyPr/>
          <a:lstStyle/>
          <a:p>
            <a:fld id="{F92EF02C-7618-481F-BB8C-B5F81923E29A}" type="slidenum">
              <a:rPr lang="en-US"/>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p:txBody>
      </p:sp>
      <p:sp>
        <p:nvSpPr>
          <p:cNvPr id="119812" name="Slide Number Placeholder 3"/>
          <p:cNvSpPr>
            <a:spLocks noGrp="1"/>
          </p:cNvSpPr>
          <p:nvPr>
            <p:ph type="sldNum" sz="quarter" idx="5"/>
          </p:nvPr>
        </p:nvSpPr>
        <p:spPr bwMode="auto">
          <a:noFill/>
          <a:ln>
            <a:miter lim="800000"/>
            <a:headEnd/>
            <a:tailEnd/>
          </a:ln>
        </p:spPr>
        <p:txBody>
          <a:bodyPr/>
          <a:lstStyle/>
          <a:p>
            <a:fld id="{91F638E3-CB0D-4F63-8F21-1559C21EEC88}" type="slidenum">
              <a:rPr lang="en-US"/>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This slide follows up from the first slide on these three topics, but this slide also is optional.</a:t>
            </a:r>
          </a:p>
          <a:p>
            <a:pPr eaLnBrk="1" hangingPunct="1">
              <a:spcBef>
                <a:spcPct val="0"/>
              </a:spcBef>
            </a:pPr>
            <a:endParaRPr lang="en-US" b="1" smtClean="0"/>
          </a:p>
          <a:p>
            <a:pPr eaLnBrk="1" hangingPunct="1">
              <a:spcBef>
                <a:spcPct val="0"/>
              </a:spcBef>
            </a:pPr>
            <a:r>
              <a:rPr lang="en-US" b="1" smtClean="0"/>
              <a:t>Click to show three circles and text.</a:t>
            </a:r>
          </a:p>
          <a:p>
            <a:pPr eaLnBrk="1" hangingPunct="1">
              <a:spcBef>
                <a:spcPct val="0"/>
              </a:spcBef>
            </a:pPr>
            <a:r>
              <a:rPr lang="en-US" smtClean="0"/>
              <a:t>The three circles explain these “errors” from an evolutionary perspective; however, the text that follows is a behaviorist perspective…that our use of intuition gets positively reinforced.</a:t>
            </a:r>
          </a:p>
        </p:txBody>
      </p:sp>
      <p:sp>
        <p:nvSpPr>
          <p:cNvPr id="25604" name="Slide Number Placeholder 3"/>
          <p:cNvSpPr>
            <a:spLocks noGrp="1"/>
          </p:cNvSpPr>
          <p:nvPr>
            <p:ph type="sldNum" sz="quarter" idx="5"/>
          </p:nvPr>
        </p:nvSpPr>
        <p:spPr bwMode="auto">
          <a:noFill/>
          <a:ln>
            <a:miter lim="800000"/>
            <a:headEnd/>
            <a:tailEnd/>
          </a:ln>
        </p:spPr>
        <p:txBody>
          <a:bodyPr/>
          <a:lstStyle/>
          <a:p>
            <a:fld id="{2CDAB005-E46E-407C-AC26-29CE1C2AB6E1}"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 animation.</a:t>
            </a:r>
          </a:p>
          <a:p>
            <a:pPr eaLnBrk="1" hangingPunct="1">
              <a:spcBef>
                <a:spcPct val="0"/>
              </a:spcBef>
            </a:pPr>
            <a:r>
              <a:rPr lang="en-US" dirty="0" smtClean="0"/>
              <a:t>Notice that in this fictional example, the range is the same, but the mean is different. More importantly, the standard deviation is smaller at a college.  Possible explanation: there is likely to be a narrower range of intelligence test scores at a college than at a high school, because at a given college, people with lower intelligence test scores might not have the SAT/ACT scores and grades to be accepted, and people with higher intelligence test scores might have the SAT/ACT scores to apply to a college with a higher median student ability level.</a:t>
            </a:r>
          </a:p>
        </p:txBody>
      </p:sp>
      <p:sp>
        <p:nvSpPr>
          <p:cNvPr id="121860" name="Slide Number Placeholder 3"/>
          <p:cNvSpPr>
            <a:spLocks noGrp="1"/>
          </p:cNvSpPr>
          <p:nvPr>
            <p:ph type="sldNum" sz="quarter" idx="5"/>
          </p:nvPr>
        </p:nvSpPr>
        <p:spPr bwMode="auto">
          <a:noFill/>
          <a:ln>
            <a:miter lim="800000"/>
            <a:headEnd/>
            <a:tailEnd/>
          </a:ln>
        </p:spPr>
        <p:txBody>
          <a:bodyPr/>
          <a:lstStyle/>
          <a:p>
            <a:fld id="{C88738D1-31FE-4FA3-B386-253C4A406A28}" type="slidenum">
              <a:rPr lang="en-US"/>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then click to reveal an additional text box about reliability and one about significant.</a:t>
            </a:r>
          </a:p>
          <a:p>
            <a:pPr eaLnBrk="1" hangingPunct="1">
              <a:spcBef>
                <a:spcPct val="0"/>
              </a:spcBef>
            </a:pPr>
            <a:endParaRPr lang="en-US" b="1" smtClean="0"/>
          </a:p>
          <a:p>
            <a:pPr eaLnBrk="1" hangingPunct="1">
              <a:spcBef>
                <a:spcPct val="0"/>
              </a:spcBef>
            </a:pPr>
            <a:r>
              <a:rPr lang="en-US" smtClean="0"/>
              <a:t>Remember:  a result can have STATISTICAL significance (clearly not a difference caused by chance), but still not signify much.</a:t>
            </a:r>
          </a:p>
        </p:txBody>
      </p:sp>
      <p:sp>
        <p:nvSpPr>
          <p:cNvPr id="123908" name="Slide Number Placeholder 3"/>
          <p:cNvSpPr>
            <a:spLocks noGrp="1"/>
          </p:cNvSpPr>
          <p:nvPr>
            <p:ph type="sldNum" sz="quarter" idx="5"/>
          </p:nvPr>
        </p:nvSpPr>
        <p:spPr bwMode="auto">
          <a:noFill/>
          <a:ln>
            <a:miter lim="800000"/>
            <a:headEnd/>
            <a:tailEnd/>
          </a:ln>
        </p:spPr>
        <p:txBody>
          <a:bodyPr/>
          <a:lstStyle/>
          <a:p>
            <a:fld id="{638CC3B1-C6C5-45AD-9FA0-DADECC80C5E0}" type="slidenum">
              <a:rPr lang="en-US"/>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through to demonstrate “seeing and aura” when a face is covered and when a body is covered.</a:t>
            </a:r>
          </a:p>
          <a:p>
            <a:pPr eaLnBrk="1" hangingPunct="1">
              <a:spcBef>
                <a:spcPct val="0"/>
              </a:spcBef>
            </a:pPr>
            <a:r>
              <a:rPr lang="en-US" smtClean="0"/>
              <a:t>Randi’s prediction:  “If you can see my aura, then you should be able to identify my location even if my body is concealed.”</a:t>
            </a:r>
          </a:p>
          <a:p>
            <a:pPr eaLnBrk="1" hangingPunct="1">
              <a:spcBef>
                <a:spcPct val="0"/>
              </a:spcBef>
            </a:pPr>
            <a:endParaRPr lang="en-US" smtClean="0"/>
          </a:p>
          <a:p>
            <a:pPr eaLnBrk="1" hangingPunct="1">
              <a:spcBef>
                <a:spcPct val="0"/>
              </a:spcBef>
            </a:pPr>
            <a:r>
              <a:rPr lang="en-US" smtClean="0"/>
              <a:t>The aura-readers were unable to locate the aura around Randi’s body without seeing Randi’s body itself, so their claim was not supported.</a:t>
            </a:r>
          </a:p>
          <a:p>
            <a:pPr eaLnBrk="1" hangingPunct="1">
              <a:spcBef>
                <a:spcPct val="0"/>
              </a:spcBef>
            </a:pPr>
            <a:r>
              <a:rPr lang="en-US" smtClean="0"/>
              <a:t>Randi shows here how to apply the scientific method to serve a part of the scientific attitude we’ll refer to in a moment: skepticism.</a:t>
            </a:r>
          </a:p>
        </p:txBody>
      </p:sp>
      <p:sp>
        <p:nvSpPr>
          <p:cNvPr id="27652" name="Slide Number Placeholder 3"/>
          <p:cNvSpPr>
            <a:spLocks noGrp="1"/>
          </p:cNvSpPr>
          <p:nvPr>
            <p:ph type="sldNum" sz="quarter" idx="5"/>
          </p:nvPr>
        </p:nvSpPr>
        <p:spPr bwMode="auto">
          <a:noFill/>
          <a:ln>
            <a:miter lim="800000"/>
            <a:headEnd/>
            <a:tailEnd/>
          </a:ln>
        </p:spPr>
        <p:txBody>
          <a:bodyPr/>
          <a:lstStyle/>
          <a:p>
            <a:fld id="{376F1431-215A-4D21-8B7C-33707327D4B1}"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five circles.</a:t>
            </a:r>
          </a:p>
        </p:txBody>
      </p:sp>
      <p:sp>
        <p:nvSpPr>
          <p:cNvPr id="37892" name="Slide Number Placeholder 3"/>
          <p:cNvSpPr>
            <a:spLocks noGrp="1"/>
          </p:cNvSpPr>
          <p:nvPr>
            <p:ph type="sldNum" sz="quarter" idx="5"/>
          </p:nvPr>
        </p:nvSpPr>
        <p:spPr bwMode="auto">
          <a:noFill/>
          <a:ln>
            <a:miter lim="800000"/>
            <a:headEnd/>
            <a:tailEnd/>
          </a:ln>
        </p:spPr>
        <p:txBody>
          <a:bodyPr/>
          <a:lstStyle/>
          <a:p>
            <a:fld id="{01EE8CE7-2665-4B3F-BF8F-89A66C2FE162}"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p:txBody>
      </p:sp>
      <p:sp>
        <p:nvSpPr>
          <p:cNvPr id="39940" name="Slide Number Placeholder 3"/>
          <p:cNvSpPr>
            <a:spLocks noGrp="1"/>
          </p:cNvSpPr>
          <p:nvPr>
            <p:ph type="sldNum" sz="quarter" idx="5"/>
          </p:nvPr>
        </p:nvSpPr>
        <p:spPr bwMode="auto">
          <a:noFill/>
          <a:ln>
            <a:miter lim="800000"/>
            <a:headEnd/>
            <a:tailEnd/>
          </a:ln>
        </p:spPr>
        <p:txBody>
          <a:bodyPr/>
          <a:lstStyle/>
          <a:p>
            <a:fld id="{6731FAF1-01B4-4E26-9053-02C5173840D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 last bullet on the left refers to cognitive dissonance theory and explains the “foot in the door” phenomenon.</a:t>
            </a:r>
          </a:p>
          <a:p>
            <a:pPr eaLnBrk="1" hangingPunct="1">
              <a:spcBef>
                <a:spcPct val="0"/>
              </a:spcBef>
            </a:pPr>
            <a:r>
              <a:rPr lang="en-US" b="1" smtClean="0"/>
              <a:t>Scientific Method Tools and Goals follow in next clicks.</a:t>
            </a:r>
          </a:p>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407BD87-9343-4D7E-AB8D-57B483331BF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7589247-D01E-48DC-9A17-35B078B7AD1B}" type="datetime1">
              <a:rPr lang="en-US"/>
              <a:pPr/>
              <a:t>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5A10B7-1796-4B98-A0FA-F63DE8021ED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32C5BE-6C2A-46A7-B8ED-A3C0FFEB5AFA}" type="datetime1">
              <a:rPr lang="en-US"/>
              <a:pPr/>
              <a:t>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FE15E4-CA89-4BE4-A834-E58557EB5E6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D8877A-94BE-4144-9A72-1942DA50E355}" type="datetime1">
              <a:rPr lang="en-US"/>
              <a:pPr/>
              <a:t>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C9268B-CF32-4627-9B58-B376B8CE021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Psychology 7e in Modules</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580D086-330E-4490-A7AD-A662D5EAA84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867400" cy="6858000"/>
            <a:chOff x="0" y="0"/>
            <a:chExt cx="3696" cy="4320"/>
          </a:xfrm>
        </p:grpSpPr>
        <p:sp>
          <p:nvSpPr>
            <p:cNvPr id="306179"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smtClean="0">
                <a:solidFill>
                  <a:srgbClr val="003366"/>
                </a:solidFill>
                <a:latin typeface="Times New Roman" charset="0"/>
                <a:cs typeface="+mn-cs"/>
              </a:endParaRPr>
            </a:p>
          </p:txBody>
        </p:sp>
        <p:sp>
          <p:nvSpPr>
            <p:cNvPr id="306180"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smtClean="0">
                <a:solidFill>
                  <a:srgbClr val="003366"/>
                </a:solidFill>
                <a:latin typeface="Times New Roman" charset="0"/>
                <a:cs typeface="+mn-cs"/>
              </a:endParaRPr>
            </a:p>
          </p:txBody>
        </p:sp>
      </p:grpSp>
      <p:grpSp>
        <p:nvGrpSpPr>
          <p:cNvPr id="3" name="Group 5"/>
          <p:cNvGrpSpPr>
            <a:grpSpLocks/>
          </p:cNvGrpSpPr>
          <p:nvPr/>
        </p:nvGrpSpPr>
        <p:grpSpPr bwMode="auto">
          <a:xfrm>
            <a:off x="3632200" y="4889500"/>
            <a:ext cx="4876800" cy="319088"/>
            <a:chOff x="2288" y="3080"/>
            <a:chExt cx="3072" cy="201"/>
          </a:xfrm>
        </p:grpSpPr>
        <p:sp>
          <p:nvSpPr>
            <p:cNvPr id="306182"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endParaRPr lang="en-US" smtClean="0">
                <a:solidFill>
                  <a:srgbClr val="003366"/>
                </a:solidFill>
                <a:latin typeface="Arial" charset="0"/>
                <a:cs typeface="+mn-cs"/>
              </a:endParaRPr>
            </a:p>
          </p:txBody>
        </p:sp>
        <p:sp>
          <p:nvSpPr>
            <p:cNvPr id="306183"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endParaRPr lang="en-US" smtClean="0">
                <a:solidFill>
                  <a:srgbClr val="003366"/>
                </a:solidFill>
                <a:latin typeface="Arial" charset="0"/>
                <a:cs typeface="+mn-cs"/>
              </a:endParaRPr>
            </a:p>
          </p:txBody>
        </p:sp>
      </p:grpSp>
      <p:sp>
        <p:nvSpPr>
          <p:cNvPr id="30618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306185" name="Rectangle 9"/>
          <p:cNvSpPr>
            <a:spLocks noGrp="1" noChangeArrowheads="1"/>
          </p:cNvSpPr>
          <p:nvPr>
            <p:ph type="dt" sz="quarter" idx="2"/>
          </p:nvPr>
        </p:nvSpPr>
        <p:spPr/>
        <p:txBody>
          <a:bodyPr/>
          <a:lstStyle>
            <a:lvl1pPr>
              <a:defRPr>
                <a:solidFill>
                  <a:schemeClr val="bg1"/>
                </a:solidFill>
              </a:defRPr>
            </a:lvl1pPr>
          </a:lstStyle>
          <a:p>
            <a:endParaRPr lang="en-US">
              <a:solidFill>
                <a:srgbClr val="FFFFFF"/>
              </a:solidFill>
            </a:endParaRPr>
          </a:p>
        </p:txBody>
      </p:sp>
      <p:sp>
        <p:nvSpPr>
          <p:cNvPr id="306186" name="Rectangle 10"/>
          <p:cNvSpPr>
            <a:spLocks noGrp="1" noChangeArrowheads="1"/>
          </p:cNvSpPr>
          <p:nvPr>
            <p:ph type="ftr" sz="quarter" idx="3"/>
          </p:nvPr>
        </p:nvSpPr>
        <p:spPr/>
        <p:txBody>
          <a:bodyPr/>
          <a:lstStyle>
            <a:lvl1pPr algn="r">
              <a:defRPr/>
            </a:lvl1pPr>
          </a:lstStyle>
          <a:p>
            <a:r>
              <a:rPr lang="en-US">
                <a:solidFill>
                  <a:srgbClr val="003366"/>
                </a:solidFill>
              </a:rPr>
              <a:t>Smith/Davis (c) 2005 Prentice Hall</a:t>
            </a:r>
          </a:p>
        </p:txBody>
      </p:sp>
      <p:sp>
        <p:nvSpPr>
          <p:cNvPr id="306187" name="Rectangle 11"/>
          <p:cNvSpPr>
            <a:spLocks noGrp="1" noChangeArrowheads="1"/>
          </p:cNvSpPr>
          <p:nvPr>
            <p:ph type="sldNum" sz="quarter" idx="4"/>
          </p:nvPr>
        </p:nvSpPr>
        <p:spPr>
          <a:xfrm>
            <a:off x="76200" y="6248400"/>
            <a:ext cx="587375" cy="488950"/>
          </a:xfrm>
        </p:spPr>
        <p:txBody>
          <a:bodyPr anchorCtr="0"/>
          <a:lstStyle>
            <a:lvl1pPr>
              <a:defRPr/>
            </a:lvl1pPr>
          </a:lstStyle>
          <a:p>
            <a:fld id="{647675CD-3956-446C-99F0-33BBE48AB40B}" type="slidenum">
              <a:rPr lang="en-US">
                <a:solidFill>
                  <a:srgbClr val="FFFFFF"/>
                </a:solidFill>
              </a:rPr>
              <a:pPr/>
              <a:t>‹#›</a:t>
            </a:fld>
            <a:endParaRPr lang="en-US">
              <a:solidFill>
                <a:srgbClr val="FFFFFF"/>
              </a:solidFill>
            </a:endParaRPr>
          </a:p>
        </p:txBody>
      </p:sp>
      <p:sp>
        <p:nvSpPr>
          <p:cNvPr id="30618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Smith/Davis (c) 2005 Prentice Hall</a:t>
            </a:r>
          </a:p>
        </p:txBody>
      </p:sp>
      <p:sp>
        <p:nvSpPr>
          <p:cNvPr id="6" name="Slide Number Placeholder 5"/>
          <p:cNvSpPr>
            <a:spLocks noGrp="1"/>
          </p:cNvSpPr>
          <p:nvPr>
            <p:ph type="sldNum" sz="quarter" idx="12"/>
          </p:nvPr>
        </p:nvSpPr>
        <p:spPr/>
        <p:txBody>
          <a:bodyPr/>
          <a:lstStyle>
            <a:lvl1pPr>
              <a:defRPr/>
            </a:lvl1pPr>
          </a:lstStyle>
          <a:p>
            <a:fld id="{B7F3F5E3-F589-459A-B344-115F15A2A7CA}"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Smith/Davis (c) 2005 Prentice Hall</a:t>
            </a:r>
          </a:p>
        </p:txBody>
      </p:sp>
      <p:sp>
        <p:nvSpPr>
          <p:cNvPr id="6" name="Slide Number Placeholder 5"/>
          <p:cNvSpPr>
            <a:spLocks noGrp="1"/>
          </p:cNvSpPr>
          <p:nvPr>
            <p:ph type="sldNum" sz="quarter" idx="12"/>
          </p:nvPr>
        </p:nvSpPr>
        <p:spPr/>
        <p:txBody>
          <a:bodyPr/>
          <a:lstStyle>
            <a:lvl1pPr>
              <a:defRPr/>
            </a:lvl1pPr>
          </a:lstStyle>
          <a:p>
            <a:fld id="{F73DEE94-60CB-46CE-86AB-47DB947ED476}"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Smith/Davis (c) 2005 Prentice Hall</a:t>
            </a:r>
          </a:p>
        </p:txBody>
      </p:sp>
      <p:sp>
        <p:nvSpPr>
          <p:cNvPr id="7" name="Slide Number Placeholder 6"/>
          <p:cNvSpPr>
            <a:spLocks noGrp="1"/>
          </p:cNvSpPr>
          <p:nvPr>
            <p:ph type="sldNum" sz="quarter" idx="12"/>
          </p:nvPr>
        </p:nvSpPr>
        <p:spPr/>
        <p:txBody>
          <a:bodyPr/>
          <a:lstStyle>
            <a:lvl1pPr>
              <a:defRPr/>
            </a:lvl1pPr>
          </a:lstStyle>
          <a:p>
            <a:fld id="{BA18637B-93F5-4BD3-BB07-AAFA1F3EC8CC}"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3366"/>
                </a:solidFill>
              </a:rPr>
              <a:t>Smith/Davis (c) 2005 Prentice Hall</a:t>
            </a:r>
          </a:p>
        </p:txBody>
      </p:sp>
      <p:sp>
        <p:nvSpPr>
          <p:cNvPr id="9" name="Slide Number Placeholder 8"/>
          <p:cNvSpPr>
            <a:spLocks noGrp="1"/>
          </p:cNvSpPr>
          <p:nvPr>
            <p:ph type="sldNum" sz="quarter" idx="12"/>
          </p:nvPr>
        </p:nvSpPr>
        <p:spPr/>
        <p:txBody>
          <a:bodyPr/>
          <a:lstStyle>
            <a:lvl1pPr>
              <a:defRPr/>
            </a:lvl1pPr>
          </a:lstStyle>
          <a:p>
            <a:fld id="{B4DD6884-498F-4962-A074-3505D192514B}"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3366"/>
                </a:solidFill>
              </a:rPr>
              <a:t>Smith/Davis (c) 2005 Prentice Hall</a:t>
            </a:r>
          </a:p>
        </p:txBody>
      </p:sp>
      <p:sp>
        <p:nvSpPr>
          <p:cNvPr id="5" name="Slide Number Placeholder 4"/>
          <p:cNvSpPr>
            <a:spLocks noGrp="1"/>
          </p:cNvSpPr>
          <p:nvPr>
            <p:ph type="sldNum" sz="quarter" idx="12"/>
          </p:nvPr>
        </p:nvSpPr>
        <p:spPr/>
        <p:txBody>
          <a:bodyPr/>
          <a:lstStyle>
            <a:lvl1pPr>
              <a:defRPr/>
            </a:lvl1pPr>
          </a:lstStyle>
          <a:p>
            <a:fld id="{885E0E60-628C-463B-A832-025BB0273548}"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3366"/>
                </a:solidFill>
              </a:rPr>
              <a:t>Smith/Davis (c) 2005 Prentice Hall</a:t>
            </a:r>
          </a:p>
        </p:txBody>
      </p:sp>
      <p:sp>
        <p:nvSpPr>
          <p:cNvPr id="4" name="Slide Number Placeholder 3"/>
          <p:cNvSpPr>
            <a:spLocks noGrp="1"/>
          </p:cNvSpPr>
          <p:nvPr>
            <p:ph type="sldNum" sz="quarter" idx="12"/>
          </p:nvPr>
        </p:nvSpPr>
        <p:spPr/>
        <p:txBody>
          <a:bodyPr/>
          <a:lstStyle>
            <a:lvl1pPr>
              <a:defRPr/>
            </a:lvl1pPr>
          </a:lstStyle>
          <a:p>
            <a:fld id="{BBC1A2F7-2B0E-4B3F-87AF-07F97DD4F6CC}"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0E24BA-27F2-44A9-9A34-48C574396FE5}" type="datetime1">
              <a:rPr lang="en-US"/>
              <a:pPr/>
              <a:t>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72FF16B-966E-4034-A90B-84C5C62B38A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Smith/Davis (c) 2005 Prentice Hall</a:t>
            </a:r>
          </a:p>
        </p:txBody>
      </p:sp>
      <p:sp>
        <p:nvSpPr>
          <p:cNvPr id="7" name="Slide Number Placeholder 6"/>
          <p:cNvSpPr>
            <a:spLocks noGrp="1"/>
          </p:cNvSpPr>
          <p:nvPr>
            <p:ph type="sldNum" sz="quarter" idx="12"/>
          </p:nvPr>
        </p:nvSpPr>
        <p:spPr/>
        <p:txBody>
          <a:bodyPr/>
          <a:lstStyle>
            <a:lvl1pPr>
              <a:defRPr/>
            </a:lvl1pPr>
          </a:lstStyle>
          <a:p>
            <a:fld id="{04D7DFB1-2F3C-4888-BF80-E2D4959CBD04}"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Smith/Davis (c) 2005 Prentice Hall</a:t>
            </a:r>
          </a:p>
        </p:txBody>
      </p:sp>
      <p:sp>
        <p:nvSpPr>
          <p:cNvPr id="7" name="Slide Number Placeholder 6"/>
          <p:cNvSpPr>
            <a:spLocks noGrp="1"/>
          </p:cNvSpPr>
          <p:nvPr>
            <p:ph type="sldNum" sz="quarter" idx="12"/>
          </p:nvPr>
        </p:nvSpPr>
        <p:spPr/>
        <p:txBody>
          <a:bodyPr/>
          <a:lstStyle>
            <a:lvl1pPr>
              <a:defRPr/>
            </a:lvl1pPr>
          </a:lstStyle>
          <a:p>
            <a:fld id="{BB330303-BC6D-4D89-B4CB-52E213954C86}"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Smith/Davis (c) 2005 Prentice Hall</a:t>
            </a:r>
          </a:p>
        </p:txBody>
      </p:sp>
      <p:sp>
        <p:nvSpPr>
          <p:cNvPr id="6" name="Slide Number Placeholder 5"/>
          <p:cNvSpPr>
            <a:spLocks noGrp="1"/>
          </p:cNvSpPr>
          <p:nvPr>
            <p:ph type="sldNum" sz="quarter" idx="12"/>
          </p:nvPr>
        </p:nvSpPr>
        <p:spPr/>
        <p:txBody>
          <a:bodyPr/>
          <a:lstStyle>
            <a:lvl1pPr>
              <a:defRPr/>
            </a:lvl1pPr>
          </a:lstStyle>
          <a:p>
            <a:fld id="{1AB9A6CB-C167-4C9E-9C3D-C8ECA5DAADCA}"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Smith/Davis (c) 2005 Prentice Hall</a:t>
            </a:r>
          </a:p>
        </p:txBody>
      </p:sp>
      <p:sp>
        <p:nvSpPr>
          <p:cNvPr id="6" name="Slide Number Placeholder 5"/>
          <p:cNvSpPr>
            <a:spLocks noGrp="1"/>
          </p:cNvSpPr>
          <p:nvPr>
            <p:ph type="sldNum" sz="quarter" idx="12"/>
          </p:nvPr>
        </p:nvSpPr>
        <p:spPr/>
        <p:txBody>
          <a:bodyPr/>
          <a:lstStyle>
            <a:lvl1pPr>
              <a:defRPr/>
            </a:lvl1pPr>
          </a:lstStyle>
          <a:p>
            <a:fld id="{9A0BC545-71B7-49E1-A74D-7B0675B183C2}"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r>
              <a:rPr lang="en-US">
                <a:solidFill>
                  <a:srgbClr val="003366"/>
                </a:solidFill>
              </a:rPr>
              <a:t>Smith/Davis (c) 2005 Prentice Hall</a:t>
            </a: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6645C998-54BF-4426-ADD9-D9C33E7F04C4}"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844D121-7C1E-4D23-9BFB-4CAAFCDC962E}" type="datetime1">
              <a:rPr lang="en-US"/>
              <a:pPr/>
              <a:t>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9EB2C7-18A3-40D5-A965-B58E57A93A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79BB3E9-113D-44A8-86CE-7A9A4AD5A589}" type="datetime1">
              <a:rPr lang="en-US"/>
              <a:pPr/>
              <a:t>2/3/15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FE3BC1A-316D-4B5C-94DE-67F55BFAE9B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D4E9A77-A88D-4747-8EB0-168F6E927733}" type="datetime1">
              <a:rPr lang="en-US"/>
              <a:pPr/>
              <a:t>2/3/15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3959559-5740-4286-9240-3646DE47EF9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A39C225-F13E-4BA0-B6DA-E950E6F94EA1}" type="datetime1">
              <a:rPr lang="en-US"/>
              <a:pPr/>
              <a:t>2/3/15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FAC51A7-F339-4D21-BDE5-E05EFDCCCED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313D161-7D22-4753-B42A-6FA4E2241209}" type="datetime1">
              <a:rPr lang="en-US"/>
              <a:pPr/>
              <a:t>2/3/15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6EBAC05-D86B-4E21-B04E-F3538FE9155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9022004-4F66-4A5E-975F-96EA4C0C3E36}" type="datetime1">
              <a:rPr lang="en-US"/>
              <a:pPr/>
              <a:t>2/3/15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EB3737C-A409-4BC2-9D59-CEC16C68F61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55E99FE-5638-43F7-B04A-F1843F9295D3}" type="datetime1">
              <a:rPr lang="en-US"/>
              <a:pPr/>
              <a:t>2/3/15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AD4BB0-1E67-491A-AFE7-944B5385806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9948562-9966-4149-8778-65679065A68A}" type="datetime1">
              <a:rPr lang="en-US"/>
              <a:pPr/>
              <a:t>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8115407-337D-4EF4-8212-1BABDE2A39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1"/>
          </a:solidFill>
          <a:latin typeface="Calibri" pitchFamily="-65" charset="0"/>
        </a:defRPr>
      </a:lvl6pPr>
      <a:lvl7pPr marL="914400" algn="ctr" rtl="0" fontAlgn="base">
        <a:spcBef>
          <a:spcPct val="0"/>
        </a:spcBef>
        <a:spcAft>
          <a:spcPct val="0"/>
        </a:spcAft>
        <a:defRPr sz="4400">
          <a:solidFill>
            <a:schemeClr val="tx1"/>
          </a:solidFill>
          <a:latin typeface="Calibri" pitchFamily="-65" charset="0"/>
        </a:defRPr>
      </a:lvl7pPr>
      <a:lvl8pPr marL="1371600" algn="ctr" rtl="0" fontAlgn="base">
        <a:spcBef>
          <a:spcPct val="0"/>
        </a:spcBef>
        <a:spcAft>
          <a:spcPct val="0"/>
        </a:spcAft>
        <a:defRPr sz="4400">
          <a:solidFill>
            <a:schemeClr val="tx1"/>
          </a:solidFill>
          <a:latin typeface="Calibri" pitchFamily="-65" charset="0"/>
        </a:defRPr>
      </a:lvl8pPr>
      <a:lvl9pPr marL="1828800" algn="ctr" rtl="0" fontAlgn="base">
        <a:spcBef>
          <a:spcPct val="0"/>
        </a:spcBef>
        <a:spcAft>
          <a:spcPct val="0"/>
        </a:spcAft>
        <a:defRPr sz="4400">
          <a:solidFill>
            <a:schemeClr val="tx1"/>
          </a:solidFill>
          <a:latin typeface="Calibri" pitchFamily="-65"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30515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endParaRPr lang="en-US" smtClean="0">
                  <a:solidFill>
                    <a:srgbClr val="003366"/>
                  </a:solidFill>
                  <a:latin typeface="Arial" charset="0"/>
                  <a:cs typeface="+mn-cs"/>
                </a:endParaRPr>
              </a:p>
            </p:txBody>
          </p:sp>
          <p:sp>
            <p:nvSpPr>
              <p:cNvPr id="30515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endParaRPr lang="en-US" smtClean="0">
                  <a:solidFill>
                    <a:srgbClr val="003366"/>
                  </a:solidFill>
                  <a:latin typeface="Arial" charset="0"/>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30515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endParaRPr lang="en-US" smtClean="0">
                  <a:solidFill>
                    <a:srgbClr val="003366"/>
                  </a:solidFill>
                  <a:latin typeface="Arial" charset="0"/>
                  <a:cs typeface="+mn-cs"/>
                </a:endParaRPr>
              </a:p>
            </p:txBody>
          </p:sp>
          <p:sp>
            <p:nvSpPr>
              <p:cNvPr id="30516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endParaRPr lang="en-US" smtClean="0">
                  <a:solidFill>
                    <a:srgbClr val="003366"/>
                  </a:solidFill>
                  <a:latin typeface="Arial" charset="0"/>
                  <a:cs typeface="+mn-cs"/>
                </a:endParaRPr>
              </a:p>
            </p:txBody>
          </p:sp>
        </p:grpSp>
      </p:grpSp>
      <p:sp>
        <p:nvSpPr>
          <p:cNvPr id="305161"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5162"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516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US" smtClean="0">
              <a:solidFill>
                <a:srgbClr val="003366"/>
              </a:solidFill>
              <a:latin typeface="Arial" charset="0"/>
              <a:cs typeface="+mn-cs"/>
            </a:endParaRPr>
          </a:p>
        </p:txBody>
      </p:sp>
      <p:sp>
        <p:nvSpPr>
          <p:cNvPr id="30516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r>
              <a:rPr lang="en-US" smtClean="0">
                <a:solidFill>
                  <a:srgbClr val="003366"/>
                </a:solidFill>
                <a:latin typeface="Arial" charset="0"/>
                <a:cs typeface="+mn-cs"/>
              </a:rPr>
              <a:t>Smith/Davis (c) 2005 Prentice Hall</a:t>
            </a:r>
          </a:p>
        </p:txBody>
      </p:sp>
      <p:sp>
        <p:nvSpPr>
          <p:cNvPr id="30516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D41EFF6B-B66B-4771-8F39-C5B2014C0EF4}" type="slidenum">
              <a:rPr lang="en-US" smtClean="0">
                <a:solidFill>
                  <a:srgbClr val="FFFFFF"/>
                </a:solidFill>
                <a:latin typeface="Arial" charset="0"/>
                <a:cs typeface="+mn-cs"/>
              </a:rPr>
              <a:pPr/>
              <a:t>‹#›</a:t>
            </a:fld>
            <a:endParaRPr lang="en-US" smtClean="0">
              <a:solidFill>
                <a:srgbClr val="FFFFFF"/>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xmlns:p14="http://schemas.microsoft.com/office/powerpoint/2010/main" spd="med">
    <p:cut/>
  </p:transition>
  <p:timing>
    <p:tnLst>
      <p:par>
        <p:cTn xmlns:p14="http://schemas.microsoft.com/office/powerpoint/2010/main" id="1" dur="indefinite" restart="never" nodeType="tmRoot"/>
      </p:par>
    </p:tnLst>
  </p:timing>
  <p:hf sldNum="0" hdr="0" dt="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w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H3dht9FFLdiDXM&amp;tbnid=Uup00D7vCzMS5M:&amp;ved=0CAUQjRw&amp;url=http://allpsych.com/researchmethods/distributions.html&amp;ei=K8LzUpI-hbmRB4yPgagB&amp;bvm=bv.60799247,d.aWc&amp;psig=AFQjCNEU3Wd4jvRbcKswYSYc3xi_03oCJg&amp;ust=1391793047641250" TargetMode="External"/><Relationship Id="rId3" Type="http://schemas.openxmlformats.org/officeDocument/2006/relationships/image" Target="../media/image20.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3200"/>
            <a:ext cx="4654550" cy="1922463"/>
          </a:xfrm>
          <a:prstGeom prst="roundRect">
            <a:avLst>
              <a:gd name="adj" fmla="val 16667"/>
            </a:avLst>
          </a:prstGeom>
          <a:solidFill>
            <a:srgbClr val="F36F21"/>
          </a:solidFill>
        </p:spPr>
        <p:txBody>
          <a:bodyPr anchor="ctr"/>
          <a:lstStyle/>
          <a:p>
            <a:pPr marL="0" indent="0" eaLnBrk="1" hangingPunct="1">
              <a:lnSpc>
                <a:spcPts val="2400"/>
              </a:lnSpc>
              <a:spcBef>
                <a:spcPct val="0"/>
              </a:spcBef>
              <a:spcAft>
                <a:spcPts val="1200"/>
              </a:spcAft>
              <a:buFont typeface="Arial" charset="0"/>
              <a:buNone/>
            </a:pPr>
            <a:r>
              <a:rPr lang="en-US" sz="2800" b="1" smtClean="0">
                <a:solidFill>
                  <a:srgbClr val="FCD5B5"/>
                </a:solidFill>
              </a:rPr>
              <a:t>Critical thinking </a:t>
            </a:r>
            <a:r>
              <a:rPr lang="en-US" sz="2800" smtClean="0">
                <a:solidFill>
                  <a:srgbClr val="F8F6E3"/>
                </a:solidFill>
              </a:rPr>
              <a:t>refers to a more careful style of forming and evaluating knowledge than simply using intuition. </a:t>
            </a:r>
          </a:p>
        </p:txBody>
      </p:sp>
      <p:sp>
        <p:nvSpPr>
          <p:cNvPr id="13" name="Content Placeholder 4"/>
          <p:cNvSpPr txBox="1">
            <a:spLocks/>
          </p:cNvSpPr>
          <p:nvPr/>
        </p:nvSpPr>
        <p:spPr bwMode="auto">
          <a:xfrm>
            <a:off x="450850" y="4364038"/>
            <a:ext cx="5507038" cy="2178050"/>
          </a:xfrm>
          <a:prstGeom prst="rect">
            <a:avLst/>
          </a:prstGeom>
          <a:noFill/>
          <a:ln w="9525">
            <a:noFill/>
            <a:miter lim="800000"/>
            <a:headEnd/>
            <a:tailEnd/>
          </a:ln>
        </p:spPr>
        <p:txBody>
          <a:bodyPr anchor="ctr"/>
          <a:lstStyle/>
          <a:p>
            <a:pPr>
              <a:lnSpc>
                <a:spcPts val="2400"/>
              </a:lnSpc>
              <a:spcAft>
                <a:spcPts val="1200"/>
              </a:spcAft>
              <a:buFont typeface="Wingdings" pitchFamily="-65" charset="2"/>
              <a:buNone/>
            </a:pPr>
            <a:r>
              <a:rPr lang="en-US" sz="2800"/>
              <a:t>In addition to the </a:t>
            </a:r>
            <a:r>
              <a:rPr lang="en-US" sz="2800" b="1">
                <a:solidFill>
                  <a:srgbClr val="F36F21"/>
                </a:solidFill>
              </a:rPr>
              <a:t>scientific method</a:t>
            </a:r>
            <a:r>
              <a:rPr lang="en-US" sz="2800"/>
              <a:t>, critical thinking will help us develop more effective and accurate ways to figure out what makes people do, think, and feel the things they do.</a:t>
            </a:r>
          </a:p>
        </p:txBody>
      </p:sp>
      <p:sp>
        <p:nvSpPr>
          <p:cNvPr id="16388" name="Title 1"/>
          <p:cNvSpPr>
            <a:spLocks noGrp="1"/>
          </p:cNvSpPr>
          <p:nvPr>
            <p:ph type="title"/>
          </p:nvPr>
        </p:nvSpPr>
        <p:spPr>
          <a:xfrm>
            <a:off x="0" y="0"/>
            <a:ext cx="9144000" cy="1020763"/>
          </a:xfrm>
          <a:solidFill>
            <a:srgbClr val="444EA2"/>
          </a:solidFill>
        </p:spPr>
        <p:txBody>
          <a:bodyPr lIns="274320"/>
          <a:lstStyle/>
          <a:p>
            <a:pPr eaLnBrk="1" hangingPunct="1">
              <a:lnSpc>
                <a:spcPts val="4200"/>
              </a:lnSpc>
            </a:pPr>
            <a:r>
              <a:rPr lang="en-US" sz="3600" b="1" smtClean="0">
                <a:solidFill>
                  <a:srgbClr val="F8F6E3"/>
                </a:solidFill>
              </a:rPr>
              <a:t>“Think critically” with psychological science… </a:t>
            </a:r>
            <a:r>
              <a:rPr lang="en-US" b="1" smtClean="0">
                <a:solidFill>
                  <a:srgbClr val="F8F6E3"/>
                </a:solidFill>
              </a:rPr>
              <a:t/>
            </a:r>
            <a:br>
              <a:rPr lang="en-US" b="1" smtClean="0">
                <a:solidFill>
                  <a:srgbClr val="F8F6E3"/>
                </a:solidFill>
              </a:rPr>
            </a:br>
            <a:r>
              <a:rPr lang="en-US" sz="3200" b="1" i="1" smtClean="0">
                <a:solidFill>
                  <a:srgbClr val="F8F6E3"/>
                </a:solidFill>
              </a:rPr>
              <a:t>does this mean “criticize”?</a:t>
            </a:r>
          </a:p>
        </p:txBody>
      </p:sp>
      <p:sp>
        <p:nvSpPr>
          <p:cNvPr id="17" name="Down Arrow 16"/>
          <p:cNvSpPr/>
          <p:nvPr/>
        </p:nvSpPr>
        <p:spPr>
          <a:xfrm>
            <a:off x="3203575" y="3071813"/>
            <a:ext cx="862013" cy="1520825"/>
          </a:xfrm>
          <a:prstGeom prst="downArrow">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a:spLocks noChangeArrowheads="1"/>
          </p:cNvSpPr>
          <p:nvPr/>
        </p:nvSpPr>
        <p:spPr bwMode="auto">
          <a:xfrm>
            <a:off x="6172200" y="1017588"/>
            <a:ext cx="2971800" cy="5840412"/>
          </a:xfrm>
          <a:prstGeom prst="rect">
            <a:avLst/>
          </a:prstGeom>
          <a:solidFill>
            <a:srgbClr val="A0366C"/>
          </a:solidFill>
          <a:ln w="9525">
            <a:noFill/>
            <a:miter lim="800000"/>
            <a:headEnd/>
            <a:tailEnd/>
          </a:ln>
        </p:spPr>
        <p:txBody>
          <a:bodyPr anchor="ctr"/>
          <a:lstStyle/>
          <a:p>
            <a:pPr>
              <a:lnSpc>
                <a:spcPts val="2000"/>
              </a:lnSpc>
              <a:spcBef>
                <a:spcPts val="600"/>
              </a:spcBef>
              <a:spcAft>
                <a:spcPts val="1200"/>
              </a:spcAft>
            </a:pPr>
            <a:r>
              <a:rPr lang="en-US" sz="2400" b="1" i="1">
                <a:solidFill>
                  <a:srgbClr val="F8F6E3"/>
                </a:solidFill>
              </a:rPr>
              <a:t>Why do I need to work on my thinking?  Can’t you just tell me facts about psychology?</a:t>
            </a:r>
            <a:endParaRPr lang="en-US" sz="2400" b="1">
              <a:solidFill>
                <a:srgbClr val="F8F6E3"/>
              </a:solidFill>
            </a:endParaRPr>
          </a:p>
          <a:p>
            <a:pPr>
              <a:lnSpc>
                <a:spcPts val="2000"/>
              </a:lnSpc>
              <a:spcBef>
                <a:spcPts val="600"/>
              </a:spcBef>
              <a:spcAft>
                <a:spcPts val="1200"/>
              </a:spcAft>
              <a:buFont typeface="Arial" charset="0"/>
              <a:buChar char="•"/>
            </a:pPr>
            <a:r>
              <a:rPr lang="en-US" sz="2400">
                <a:solidFill>
                  <a:srgbClr val="F8F6E3"/>
                </a:solidFill>
              </a:rPr>
              <a:t>The brain is designed for surviving and reproducing, but it is not the best tool for seeing ‘reality’ clearly.</a:t>
            </a:r>
          </a:p>
          <a:p>
            <a:pPr>
              <a:lnSpc>
                <a:spcPts val="2000"/>
              </a:lnSpc>
              <a:spcBef>
                <a:spcPts val="600"/>
              </a:spcBef>
              <a:spcAft>
                <a:spcPts val="1200"/>
              </a:spcAft>
              <a:buFont typeface="Arial" charset="0"/>
              <a:buChar char="•"/>
            </a:pPr>
            <a:r>
              <a:rPr lang="en-US" sz="2400">
                <a:solidFill>
                  <a:srgbClr val="F8F6E3"/>
                </a:solidFill>
              </a:rPr>
              <a:t>To improve our thinking, we will learn to catch ourselves in some critical thinking errors. </a:t>
            </a:r>
            <a:endParaRPr lang="en-US" sz="2400" b="1">
              <a:solidFill>
                <a:srgbClr val="F8F6E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bg/>
                                          </p:spTgt>
                                        </p:tgtEl>
                                        <p:attrNameLst>
                                          <p:attrName>style.visibility</p:attrName>
                                        </p:attrNameLst>
                                      </p:cBhvr>
                                      <p:to>
                                        <p:strVal val="visible"/>
                                      </p:to>
                                    </p:set>
                                    <p:animEffect transition="in" filter="fade">
                                      <p:cBhvr>
                                        <p:cTn id="24" dur="500"/>
                                        <p:tgtEl>
                                          <p:spTgt spid="19">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animEffect transition="in" filter="fade">
                                      <p:cBhvr>
                                        <p:cTn id="32" dur="500"/>
                                        <p:tgtEl>
                                          <p:spTgt spid="1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2" end="2"/>
                                            </p:txEl>
                                          </p:spTgt>
                                        </p:tgtEl>
                                        <p:attrNameLst>
                                          <p:attrName>style.visibility</p:attrName>
                                        </p:attrNameLst>
                                      </p:cBhvr>
                                      <p:to>
                                        <p:strVal val="visible"/>
                                      </p:to>
                                    </p:set>
                                    <p:animEffect transition="in" filter="fade">
                                      <p:cBhvr>
                                        <p:cTn id="3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build="p"/>
      <p:bldP spid="17" grpId="0" animBg="1"/>
      <p:bldP spid="19"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17550" y="457200"/>
            <a:ext cx="8229600" cy="868363"/>
          </a:xfrm>
        </p:spPr>
        <p:txBody>
          <a:bodyPr lIns="274320"/>
          <a:lstStyle/>
          <a:p>
            <a:pPr eaLnBrk="1" hangingPunct="1">
              <a:lnSpc>
                <a:spcPts val="4200"/>
              </a:lnSpc>
            </a:pPr>
            <a:r>
              <a:rPr lang="en-US" b="1" smtClean="0">
                <a:solidFill>
                  <a:srgbClr val="F36F21"/>
                </a:solidFill>
              </a:rPr>
              <a:t>Theory: the big picture</a:t>
            </a:r>
          </a:p>
        </p:txBody>
      </p:sp>
      <p:sp>
        <p:nvSpPr>
          <p:cNvPr id="4" name="Title 1"/>
          <p:cNvSpPr txBox="1">
            <a:spLocks/>
          </p:cNvSpPr>
          <p:nvPr/>
        </p:nvSpPr>
        <p:spPr bwMode="auto">
          <a:xfrm>
            <a:off x="5464175" y="2855913"/>
            <a:ext cx="3292475" cy="1143000"/>
          </a:xfrm>
          <a:prstGeom prst="rect">
            <a:avLst/>
          </a:prstGeom>
          <a:noFill/>
          <a:ln w="9525">
            <a:noFill/>
            <a:miter lim="800000"/>
            <a:headEnd/>
            <a:tailEnd/>
          </a:ln>
        </p:spPr>
        <p:txBody>
          <a:bodyPr anchor="ctr"/>
          <a:lstStyle/>
          <a:p>
            <a:pPr>
              <a:lnSpc>
                <a:spcPts val="2400"/>
              </a:lnSpc>
            </a:pPr>
            <a:r>
              <a:rPr lang="en-US" sz="2800"/>
              <a:t>Example of a theory:  “All ADHD symptoms are a reaction to eating sugar.”</a:t>
            </a:r>
          </a:p>
        </p:txBody>
      </p:sp>
      <p:sp>
        <p:nvSpPr>
          <p:cNvPr id="14" name="Freeform 13"/>
          <p:cNvSpPr/>
          <p:nvPr/>
        </p:nvSpPr>
        <p:spPr>
          <a:xfrm>
            <a:off x="798513" y="1782763"/>
            <a:ext cx="4219575" cy="4046537"/>
          </a:xfrm>
          <a:custGeom>
            <a:avLst/>
            <a:gdLst>
              <a:gd name="connsiteX0" fmla="*/ 0 w 4050329"/>
              <a:gd name="connsiteY0" fmla="*/ 1083429 h 2166857"/>
              <a:gd name="connsiteX1" fmla="*/ 2025165 w 4050329"/>
              <a:gd name="connsiteY1" fmla="*/ 0 h 2166857"/>
              <a:gd name="connsiteX2" fmla="*/ 4050330 w 4050329"/>
              <a:gd name="connsiteY2" fmla="*/ 1083429 h 2166857"/>
              <a:gd name="connsiteX3" fmla="*/ 2025165 w 4050329"/>
              <a:gd name="connsiteY3" fmla="*/ 2166858 h 2166857"/>
              <a:gd name="connsiteX4" fmla="*/ 0 w 4050329"/>
              <a:gd name="connsiteY4" fmla="*/ 1083429 h 216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329" h="2166857">
                <a:moveTo>
                  <a:pt x="0" y="1083429"/>
                </a:moveTo>
                <a:cubicBezTo>
                  <a:pt x="0" y="485068"/>
                  <a:pt x="906697" y="0"/>
                  <a:pt x="2025165" y="0"/>
                </a:cubicBezTo>
                <a:cubicBezTo>
                  <a:pt x="3143633" y="0"/>
                  <a:pt x="4050330" y="485068"/>
                  <a:pt x="4050330" y="1083429"/>
                </a:cubicBezTo>
                <a:cubicBezTo>
                  <a:pt x="4050330" y="1681790"/>
                  <a:pt x="3143633" y="2166858"/>
                  <a:pt x="2025165" y="2166858"/>
                </a:cubicBezTo>
                <a:cubicBezTo>
                  <a:pt x="906697" y="2166858"/>
                  <a:pt x="0" y="1681790"/>
                  <a:pt x="0" y="1083429"/>
                </a:cubicBezTo>
                <a:close/>
              </a:path>
            </a:pathLst>
          </a:custGeom>
          <a:solidFill>
            <a:srgbClr val="3AA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4597" tIns="408769" rIns="684597" bIns="408769" anchor="ctr"/>
          <a:lstStyle/>
          <a:p>
            <a:pPr algn="ctr" defTabSz="1066800">
              <a:lnSpc>
                <a:spcPts val="2400"/>
              </a:lnSpc>
            </a:pPr>
            <a:r>
              <a:rPr lang="en-US" sz="2800">
                <a:solidFill>
                  <a:srgbClr val="F8F6E3"/>
                </a:solidFill>
                <a:cs typeface="Arial" charset="0"/>
              </a:rPr>
              <a:t>A </a:t>
            </a:r>
            <a:r>
              <a:rPr lang="en-US" sz="2800" b="1">
                <a:solidFill>
                  <a:srgbClr val="FAC090"/>
                </a:solidFill>
                <a:cs typeface="Arial" charset="0"/>
              </a:rPr>
              <a:t>theory</a:t>
            </a:r>
            <a:r>
              <a:rPr lang="en-US" sz="2800">
                <a:solidFill>
                  <a:srgbClr val="F8F6E3"/>
                </a:solidFill>
                <a:cs typeface="Arial" charset="0"/>
              </a:rPr>
              <a:t>, in the language of science, is a </a:t>
            </a:r>
            <a:r>
              <a:rPr lang="en-US" sz="2800" i="1">
                <a:solidFill>
                  <a:srgbClr val="F8F6E3"/>
                </a:solidFill>
                <a:cs typeface="Arial" charset="0"/>
              </a:rPr>
              <a:t>set of principles, built on observations and other verifiable facts, that explains some phenomenon and predicts its future behavior.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ppt_w</p:attrName>
                                        </p:attrNameLst>
                                      </p:cBhvr>
                                      <p:tavLst>
                                        <p:tav tm="0" fmla="#ppt_w*sin(2.5*pi*$)">
                                          <p:val>
                                            <p:fltVal val="0"/>
                                          </p:val>
                                        </p:tav>
                                        <p:tav tm="100000">
                                          <p:val>
                                            <p:fltVal val="1"/>
                                          </p:val>
                                        </p:tav>
                                      </p:tavLst>
                                    </p:anim>
                                    <p:anim calcmode="lin" valueType="num">
                                      <p:cBhvr>
                                        <p:cTn id="9" dur="5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54000"/>
            <a:ext cx="9144000" cy="868363"/>
          </a:xfrm>
        </p:spPr>
        <p:txBody>
          <a:bodyPr lIns="274320"/>
          <a:lstStyle/>
          <a:p>
            <a:pPr eaLnBrk="1" hangingPunct="1">
              <a:lnSpc>
                <a:spcPts val="4200"/>
              </a:lnSpc>
            </a:pPr>
            <a:r>
              <a:rPr lang="en-US" b="1" smtClean="0">
                <a:solidFill>
                  <a:srgbClr val="F36F21"/>
                </a:solidFill>
              </a:rPr>
              <a:t>Hypotheses:  informed predictions </a:t>
            </a:r>
          </a:p>
        </p:txBody>
      </p:sp>
      <p:sp>
        <p:nvSpPr>
          <p:cNvPr id="4" name="Title 1"/>
          <p:cNvSpPr txBox="1">
            <a:spLocks/>
          </p:cNvSpPr>
          <p:nvPr/>
        </p:nvSpPr>
        <p:spPr bwMode="auto">
          <a:xfrm>
            <a:off x="4402138" y="1258888"/>
            <a:ext cx="4343400" cy="2017712"/>
          </a:xfrm>
          <a:prstGeom prst="rect">
            <a:avLst/>
          </a:prstGeom>
          <a:noFill/>
          <a:ln w="9525">
            <a:noFill/>
            <a:miter lim="800000"/>
            <a:headEnd/>
            <a:tailEnd/>
          </a:ln>
        </p:spPr>
        <p:txBody>
          <a:bodyPr anchor="ctr"/>
          <a:lstStyle/>
          <a:p>
            <a:pPr>
              <a:lnSpc>
                <a:spcPts val="2400"/>
              </a:lnSpc>
            </a:pPr>
            <a:r>
              <a:rPr lang="en-US" sz="2800"/>
              <a:t>“Testable” means that the hypothesis is stated in a way that we could make observations to find out if it is true.</a:t>
            </a:r>
          </a:p>
        </p:txBody>
      </p:sp>
      <p:sp>
        <p:nvSpPr>
          <p:cNvPr id="17" name="Freeform 16"/>
          <p:cNvSpPr/>
          <p:nvPr/>
        </p:nvSpPr>
        <p:spPr>
          <a:xfrm>
            <a:off x="550863" y="1122363"/>
            <a:ext cx="3657600" cy="3657600"/>
          </a:xfrm>
          <a:custGeom>
            <a:avLst/>
            <a:gdLst>
              <a:gd name="connsiteX0" fmla="*/ 0 w 3266595"/>
              <a:gd name="connsiteY0" fmla="*/ 1630101 h 3260202"/>
              <a:gd name="connsiteX1" fmla="*/ 1633298 w 3266595"/>
              <a:gd name="connsiteY1" fmla="*/ 0 h 3260202"/>
              <a:gd name="connsiteX2" fmla="*/ 3266596 w 3266595"/>
              <a:gd name="connsiteY2" fmla="*/ 1630101 h 3260202"/>
              <a:gd name="connsiteX3" fmla="*/ 1633298 w 3266595"/>
              <a:gd name="connsiteY3" fmla="*/ 3260202 h 3260202"/>
              <a:gd name="connsiteX4" fmla="*/ 0 w 3266595"/>
              <a:gd name="connsiteY4" fmla="*/ 1630101 h 3260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595" h="3260202">
                <a:moveTo>
                  <a:pt x="0" y="1630101"/>
                </a:moveTo>
                <a:cubicBezTo>
                  <a:pt x="0" y="729821"/>
                  <a:pt x="731252" y="0"/>
                  <a:pt x="1633298" y="0"/>
                </a:cubicBezTo>
                <a:cubicBezTo>
                  <a:pt x="2535344" y="0"/>
                  <a:pt x="3266596" y="729821"/>
                  <a:pt x="3266596" y="1630101"/>
                </a:cubicBezTo>
                <a:cubicBezTo>
                  <a:pt x="3266596" y="2530381"/>
                  <a:pt x="2535344" y="3260202"/>
                  <a:pt x="1633298" y="3260202"/>
                </a:cubicBezTo>
                <a:cubicBezTo>
                  <a:pt x="731252" y="3260202"/>
                  <a:pt x="0" y="2530381"/>
                  <a:pt x="0" y="1630101"/>
                </a:cubicBezTo>
                <a:close/>
              </a:path>
            </a:pathLst>
          </a:custGeom>
          <a:solidFill>
            <a:srgbClr val="A036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69822" tIns="568886" rIns="569822" bIns="568886" anchor="ctr"/>
          <a:lstStyle/>
          <a:p>
            <a:pPr algn="ctr" defTabSz="1066800">
              <a:lnSpc>
                <a:spcPts val="2000"/>
              </a:lnSpc>
            </a:pPr>
            <a:r>
              <a:rPr lang="en-US" sz="2400">
                <a:solidFill>
                  <a:srgbClr val="F8F6E3"/>
                </a:solidFill>
                <a:cs typeface="Arial" charset="0"/>
              </a:rPr>
              <a:t>A </a:t>
            </a:r>
            <a:r>
              <a:rPr lang="en-US" sz="2400" b="1">
                <a:solidFill>
                  <a:srgbClr val="FAC090"/>
                </a:solidFill>
                <a:cs typeface="Arial" charset="0"/>
              </a:rPr>
              <a:t>hypothesis</a:t>
            </a:r>
            <a:r>
              <a:rPr lang="en-US" sz="2400">
                <a:solidFill>
                  <a:srgbClr val="F8F6E3"/>
                </a:solidFill>
                <a:cs typeface="Arial" charset="0"/>
              </a:rPr>
              <a:t> is a </a:t>
            </a:r>
            <a:r>
              <a:rPr lang="en-US" sz="2400" i="1">
                <a:solidFill>
                  <a:srgbClr val="F8F6E3"/>
                </a:solidFill>
                <a:cs typeface="Arial" charset="0"/>
              </a:rPr>
              <a:t>testable prediction consistent with our theory</a:t>
            </a:r>
            <a:r>
              <a:rPr lang="en-US" sz="2400">
                <a:solidFill>
                  <a:srgbClr val="F8F6E3"/>
                </a:solidFill>
                <a:cs typeface="Arial" charset="0"/>
              </a:rPr>
              <a:t>.</a:t>
            </a:r>
          </a:p>
        </p:txBody>
      </p:sp>
      <p:sp>
        <p:nvSpPr>
          <p:cNvPr id="3" name="Rectangle 2"/>
          <p:cNvSpPr>
            <a:spLocks noChangeArrowheads="1"/>
          </p:cNvSpPr>
          <p:nvPr/>
        </p:nvSpPr>
        <p:spPr bwMode="auto">
          <a:xfrm>
            <a:off x="4605338" y="3090863"/>
            <a:ext cx="3938587" cy="1323975"/>
          </a:xfrm>
          <a:prstGeom prst="rect">
            <a:avLst/>
          </a:prstGeom>
          <a:noFill/>
          <a:ln w="9525">
            <a:noFill/>
            <a:miter lim="800000"/>
            <a:headEnd/>
            <a:tailEnd/>
          </a:ln>
        </p:spPr>
        <p:txBody>
          <a:bodyPr>
            <a:spAutoFit/>
          </a:bodyPr>
          <a:lstStyle/>
          <a:p>
            <a:pPr>
              <a:lnSpc>
                <a:spcPts val="2400"/>
              </a:lnSpc>
            </a:pPr>
            <a:r>
              <a:rPr lang="en-US" sz="2800" b="1" i="1">
                <a:solidFill>
                  <a:srgbClr val="444EA2"/>
                </a:solidFill>
              </a:rPr>
              <a:t>What would be a prediction from the “All ADHD is about sugar” theory?</a:t>
            </a:r>
          </a:p>
        </p:txBody>
      </p:sp>
      <p:sp>
        <p:nvSpPr>
          <p:cNvPr id="7" name="TextBox 6"/>
          <p:cNvSpPr txBox="1">
            <a:spLocks noChangeArrowheads="1"/>
          </p:cNvSpPr>
          <p:nvPr/>
        </p:nvSpPr>
        <p:spPr bwMode="auto">
          <a:xfrm>
            <a:off x="744538" y="5286375"/>
            <a:ext cx="8001000" cy="604838"/>
          </a:xfrm>
          <a:prstGeom prst="rect">
            <a:avLst/>
          </a:prstGeom>
          <a:noFill/>
          <a:ln w="9525">
            <a:noFill/>
            <a:miter lim="800000"/>
            <a:headEnd/>
            <a:tailEnd/>
          </a:ln>
        </p:spPr>
        <p:txBody>
          <a:bodyPr>
            <a:spAutoFit/>
          </a:bodyPr>
          <a:lstStyle/>
          <a:p>
            <a:pPr>
              <a:lnSpc>
                <a:spcPts val="2000"/>
              </a:lnSpc>
            </a:pPr>
            <a:r>
              <a:rPr lang="en-US" sz="2400"/>
              <a:t>One hypothesis: “If a kid gets sugar, the kid will act more distracted, impulsive, and hyper.”</a:t>
            </a:r>
          </a:p>
        </p:txBody>
      </p:sp>
      <p:sp>
        <p:nvSpPr>
          <p:cNvPr id="8" name="TextBox 7"/>
          <p:cNvSpPr txBox="1">
            <a:spLocks noChangeArrowheads="1"/>
          </p:cNvSpPr>
          <p:nvPr/>
        </p:nvSpPr>
        <p:spPr bwMode="auto">
          <a:xfrm>
            <a:off x="847725" y="5157788"/>
            <a:ext cx="7110413" cy="879475"/>
          </a:xfrm>
          <a:prstGeom prst="rect">
            <a:avLst/>
          </a:prstGeom>
          <a:noFill/>
          <a:ln w="9525">
            <a:noFill/>
            <a:miter lim="800000"/>
            <a:headEnd/>
            <a:tailEnd/>
          </a:ln>
        </p:spPr>
        <p:txBody>
          <a:bodyPr>
            <a:spAutoFit/>
          </a:bodyPr>
          <a:lstStyle/>
          <a:p>
            <a:pPr>
              <a:lnSpc>
                <a:spcPts val="2000"/>
              </a:lnSpc>
            </a:pPr>
            <a:r>
              <a:rPr lang="en-US" sz="2400"/>
              <a:t>To test the “All” part of the theory: “ADHD symptoms will continue for some kids even after sugar is removed from the diet.”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ppt_w</p:attrName>
                                        </p:attrNameLst>
                                      </p:cBhvr>
                                      <p:tavLst>
                                        <p:tav tm="0" fmla="#ppt_w*sin(2.5*pi*$)">
                                          <p:val>
                                            <p:fltVal val="0"/>
                                          </p:val>
                                        </p:tav>
                                        <p:tav tm="100000">
                                          <p:val>
                                            <p:fltVal val="1"/>
                                          </p:val>
                                        </p:tav>
                                      </p:tavLst>
                                    </p:anim>
                                    <p:anim calcmode="lin" valueType="num">
                                      <p:cBhvr>
                                        <p:cTn id="9" dur="500" fill="hold"/>
                                        <p:tgtEl>
                                          <p:spTgt spid="17"/>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3" grpId="0"/>
      <p:bldP spid="7" grpId="0"/>
      <p:bldP spid="7"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105275"/>
            <a:ext cx="4751388" cy="430213"/>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107" name="Title 1"/>
          <p:cNvSpPr txBox="1">
            <a:spLocks/>
          </p:cNvSpPr>
          <p:nvPr/>
        </p:nvSpPr>
        <p:spPr bwMode="auto">
          <a:xfrm>
            <a:off x="-7938" y="0"/>
            <a:ext cx="9151938" cy="1371600"/>
          </a:xfrm>
          <a:prstGeom prst="rect">
            <a:avLst/>
          </a:prstGeom>
          <a:solidFill>
            <a:srgbClr val="444EA2"/>
          </a:solidFill>
          <a:ln w="9525">
            <a:noFill/>
            <a:miter lim="800000"/>
            <a:headEnd/>
            <a:tailEnd/>
          </a:ln>
        </p:spPr>
        <p:txBody>
          <a:bodyPr lIns="274320" anchor="ctr"/>
          <a:lstStyle/>
          <a:p>
            <a:pPr algn="ctr">
              <a:lnSpc>
                <a:spcPts val="4200"/>
              </a:lnSpc>
            </a:pPr>
            <a:r>
              <a:rPr lang="en-US" sz="4400" b="1">
                <a:solidFill>
                  <a:srgbClr val="F8F6E3"/>
                </a:solidFill>
              </a:rPr>
              <a:t>Danger when testing hypotheses:</a:t>
            </a:r>
          </a:p>
          <a:p>
            <a:pPr algn="ctr">
              <a:lnSpc>
                <a:spcPts val="4200"/>
              </a:lnSpc>
            </a:pPr>
            <a:r>
              <a:rPr lang="en-US" sz="3200" b="1">
                <a:solidFill>
                  <a:srgbClr val="F8F6E3"/>
                </a:solidFill>
              </a:rPr>
              <a:t>theories can bias our observations</a:t>
            </a:r>
          </a:p>
        </p:txBody>
      </p:sp>
      <p:sp>
        <p:nvSpPr>
          <p:cNvPr id="5" name="Content Placeholder 2"/>
          <p:cNvSpPr>
            <a:spLocks noGrp="1"/>
          </p:cNvSpPr>
          <p:nvPr>
            <p:ph idx="1"/>
          </p:nvPr>
        </p:nvSpPr>
        <p:spPr>
          <a:xfrm>
            <a:off x="198438" y="1538288"/>
            <a:ext cx="4105275" cy="4297362"/>
          </a:xfrm>
        </p:spPr>
        <p:txBody>
          <a:bodyPr/>
          <a:lstStyle/>
          <a:p>
            <a:pPr marL="0" indent="0" eaLnBrk="1" hangingPunct="1">
              <a:lnSpc>
                <a:spcPts val="2400"/>
              </a:lnSpc>
              <a:buFont typeface="Arial" charset="0"/>
              <a:buNone/>
            </a:pPr>
            <a:r>
              <a:rPr lang="en-US" sz="2800" smtClean="0"/>
              <a:t>We might select only the data, or the interpretations of the data, that support what we already believe.  There are safeguards against this:</a:t>
            </a:r>
          </a:p>
          <a:p>
            <a:pPr marL="0" indent="0" eaLnBrk="1" hangingPunct="1">
              <a:lnSpc>
                <a:spcPts val="2400"/>
              </a:lnSpc>
              <a:buFont typeface="Wingdings" pitchFamily="-65" charset="2"/>
              <a:buChar char="§"/>
            </a:pPr>
            <a:r>
              <a:rPr lang="en-US" sz="2800" smtClean="0"/>
              <a:t>Hypotheses designed to disconfirm  </a:t>
            </a:r>
          </a:p>
          <a:p>
            <a:pPr marL="0" indent="0" eaLnBrk="1" hangingPunct="1">
              <a:lnSpc>
                <a:spcPts val="2400"/>
              </a:lnSpc>
              <a:buFont typeface="Wingdings" pitchFamily="-65" charset="2"/>
              <a:buChar char="§"/>
            </a:pPr>
            <a:r>
              <a:rPr lang="en-US" sz="2800" b="1" smtClean="0">
                <a:solidFill>
                  <a:srgbClr val="FAC090"/>
                </a:solidFill>
              </a:rPr>
              <a:t>Operational definitions</a:t>
            </a:r>
          </a:p>
        </p:txBody>
      </p:sp>
      <p:sp>
        <p:nvSpPr>
          <p:cNvPr id="7" name="Rectangle 6"/>
          <p:cNvSpPr/>
          <p:nvPr/>
        </p:nvSpPr>
        <p:spPr>
          <a:xfrm>
            <a:off x="4303713" y="2022475"/>
            <a:ext cx="447675" cy="2468563"/>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a:off x="4303713" y="1782763"/>
            <a:ext cx="1339850" cy="784225"/>
          </a:xfrm>
          <a:prstGeom prst="right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Content Placeholder 2"/>
          <p:cNvSpPr txBox="1">
            <a:spLocks/>
          </p:cNvSpPr>
          <p:nvPr/>
        </p:nvSpPr>
        <p:spPr bwMode="auto">
          <a:xfrm>
            <a:off x="5584825" y="1371600"/>
            <a:ext cx="3559175" cy="5486400"/>
          </a:xfrm>
          <a:prstGeom prst="rect">
            <a:avLst/>
          </a:prstGeom>
          <a:solidFill>
            <a:srgbClr val="A0366C"/>
          </a:solidFill>
          <a:ln w="9525">
            <a:noFill/>
            <a:miter lim="800000"/>
            <a:headEnd/>
            <a:tailEnd/>
          </a:ln>
        </p:spPr>
        <p:txBody>
          <a:bodyPr anchor="ctr"/>
          <a:lstStyle/>
          <a:p>
            <a:pPr>
              <a:lnSpc>
                <a:spcPts val="2000"/>
              </a:lnSpc>
              <a:spcBef>
                <a:spcPct val="20000"/>
              </a:spcBef>
              <a:buFont typeface="Arial" charset="0"/>
              <a:buNone/>
            </a:pPr>
            <a:r>
              <a:rPr lang="en-US" sz="2400" b="1">
                <a:solidFill>
                  <a:srgbClr val="F8F6E3"/>
                </a:solidFill>
              </a:rPr>
              <a:t>Guide for making useful observations: </a:t>
            </a:r>
          </a:p>
          <a:p>
            <a:pPr>
              <a:lnSpc>
                <a:spcPts val="2000"/>
              </a:lnSpc>
              <a:spcBef>
                <a:spcPct val="20000"/>
              </a:spcBef>
              <a:buFont typeface="Wingdings" pitchFamily="-65" charset="2"/>
              <a:buChar char="§"/>
            </a:pPr>
            <a:r>
              <a:rPr lang="en-US" sz="2400">
                <a:solidFill>
                  <a:srgbClr val="F8F6E3"/>
                </a:solidFill>
              </a:rPr>
              <a:t>How can we measure “ADHD symptoms” in the previous example in observable terms?  </a:t>
            </a:r>
          </a:p>
          <a:p>
            <a:pPr marL="742950" lvl="1" indent="-285750">
              <a:lnSpc>
                <a:spcPts val="2000"/>
              </a:lnSpc>
              <a:spcBef>
                <a:spcPct val="20000"/>
              </a:spcBef>
              <a:buFont typeface="Wingdings" pitchFamily="-65" charset="2"/>
              <a:buChar char="§"/>
            </a:pPr>
            <a:r>
              <a:rPr lang="en-US" sz="2400">
                <a:solidFill>
                  <a:srgbClr val="F8F6E3"/>
                </a:solidFill>
              </a:rPr>
              <a:t>Impulsivity =  # of times/hour calling out without raising hand.</a:t>
            </a:r>
          </a:p>
          <a:p>
            <a:pPr marL="742950" lvl="1" indent="-285750">
              <a:lnSpc>
                <a:spcPts val="2000"/>
              </a:lnSpc>
              <a:spcBef>
                <a:spcPct val="20000"/>
              </a:spcBef>
              <a:buFont typeface="Wingdings" pitchFamily="-65" charset="2"/>
              <a:buChar char="§"/>
            </a:pPr>
            <a:r>
              <a:rPr lang="en-US" sz="2400">
                <a:solidFill>
                  <a:srgbClr val="F8F6E3"/>
                </a:solidFill>
              </a:rPr>
              <a:t>Hyperactivity =  # of times/hour out of seat</a:t>
            </a:r>
          </a:p>
          <a:p>
            <a:pPr marL="742950" lvl="1" indent="-285750">
              <a:lnSpc>
                <a:spcPts val="2000"/>
              </a:lnSpc>
              <a:spcBef>
                <a:spcPct val="20000"/>
              </a:spcBef>
              <a:buFont typeface="Wingdings" pitchFamily="-65" charset="2"/>
              <a:buChar char="§"/>
            </a:pPr>
            <a:r>
              <a:rPr lang="en-US" sz="2400">
                <a:solidFill>
                  <a:srgbClr val="F8F6E3"/>
                </a:solidFill>
              </a:rPr>
              <a:t>Inattention =  # minutes continuously on task before becoming distracted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0">
                                            <p:bg/>
                                          </p:spTgt>
                                        </p:tgtEl>
                                        <p:attrNameLst>
                                          <p:attrName>style.visibility</p:attrName>
                                        </p:attrNameLst>
                                      </p:cBhvr>
                                      <p:to>
                                        <p:strVal val="visible"/>
                                      </p:to>
                                    </p:set>
                                    <p:animEffect transition="in" filter="fade">
                                      <p:cBhvr>
                                        <p:cTn id="34" dur="500"/>
                                        <p:tgtEl>
                                          <p:spTgt spid="10">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fade">
                                      <p:cBhvr>
                                        <p:cTn id="47" dur="500"/>
                                        <p:tgtEl>
                                          <p:spTgt spid="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fade">
                                      <p:cBhvr>
                                        <p:cTn id="52" dur="500"/>
                                        <p:tgtEl>
                                          <p:spTgt spid="1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Effect transition="in" filter="fade">
                                      <p:cBhvr>
                                        <p:cTn id="5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P spid="7" grpId="0" animBg="1"/>
      <p:bldP spid="8" grpId="0" animBg="1"/>
      <p:bldP spid="10"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8" y="739775"/>
            <a:ext cx="6416675" cy="1143000"/>
          </a:xfrm>
        </p:spPr>
        <p:txBody>
          <a:bodyPr>
            <a:normAutofit fontScale="90000"/>
          </a:bodyPr>
          <a:lstStyle/>
          <a:p>
            <a:pPr eaLnBrk="1" hangingPunct="1"/>
            <a:r>
              <a:rPr lang="en-US" sz="4000" b="1" smtClean="0">
                <a:solidFill>
                  <a:srgbClr val="A0366C"/>
                </a:solidFill>
              </a:rPr>
              <a:t>The next/final step in the scientific method:</a:t>
            </a:r>
            <a:br>
              <a:rPr lang="en-US" sz="4000" b="1" smtClean="0">
                <a:solidFill>
                  <a:srgbClr val="A0366C"/>
                </a:solidFill>
              </a:rPr>
            </a:br>
            <a:r>
              <a:rPr lang="en-US" sz="4000" b="1" smtClean="0">
                <a:solidFill>
                  <a:srgbClr val="A0366C"/>
                </a:solidFill>
              </a:rPr>
              <a:t>r</a:t>
            </a:r>
            <a:r>
              <a:rPr lang="en-US" b="1" i="1" smtClean="0">
                <a:solidFill>
                  <a:srgbClr val="A0366C"/>
                </a:solidFill>
              </a:rPr>
              <a:t>eplication</a:t>
            </a:r>
          </a:p>
        </p:txBody>
      </p:sp>
      <p:sp>
        <p:nvSpPr>
          <p:cNvPr id="3" name="Content Placeholder 2"/>
          <p:cNvSpPr>
            <a:spLocks noGrp="1"/>
          </p:cNvSpPr>
          <p:nvPr>
            <p:ph idx="1"/>
          </p:nvPr>
        </p:nvSpPr>
        <p:spPr>
          <a:xfrm>
            <a:off x="592138" y="5053013"/>
            <a:ext cx="8153400" cy="1033462"/>
          </a:xfrm>
        </p:spPr>
        <p:txBody>
          <a:bodyPr>
            <a:spAutoFit/>
          </a:bodyPr>
          <a:lstStyle/>
          <a:p>
            <a:pPr marL="0" indent="0" eaLnBrk="1" hangingPunct="1">
              <a:lnSpc>
                <a:spcPts val="2400"/>
              </a:lnSpc>
              <a:buFont typeface="Arial" charset="0"/>
              <a:buNone/>
            </a:pPr>
            <a:r>
              <a:rPr lang="en-US" sz="2800" smtClean="0"/>
              <a:t>You could introduce a small change in the study, e.g. trying the ADHD/sugar test on college students instead of elementary students.</a:t>
            </a:r>
          </a:p>
        </p:txBody>
      </p:sp>
      <p:sp>
        <p:nvSpPr>
          <p:cNvPr id="4" name="Rectangle 3"/>
          <p:cNvSpPr/>
          <p:nvPr/>
        </p:nvSpPr>
        <p:spPr>
          <a:xfrm>
            <a:off x="6684963" y="0"/>
            <a:ext cx="495300" cy="1882775"/>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Left Arrow 4"/>
          <p:cNvSpPr/>
          <p:nvPr/>
        </p:nvSpPr>
        <p:spPr>
          <a:xfrm>
            <a:off x="5340350" y="1490663"/>
            <a:ext cx="1839913" cy="784225"/>
          </a:xfrm>
          <a:prstGeom prst="left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p:cNvSpPr/>
          <p:nvPr/>
        </p:nvSpPr>
        <p:spPr>
          <a:xfrm>
            <a:off x="857250" y="2624138"/>
            <a:ext cx="7372350" cy="2109787"/>
          </a:xfrm>
          <a:prstGeom prst="ellipse">
            <a:avLst/>
          </a:prstGeom>
          <a:solidFill>
            <a:srgbClr val="F36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4597" tIns="408769" rIns="684597" bIns="408769" anchor="ctr"/>
          <a:lstStyle/>
          <a:p>
            <a:pPr algn="ctr" defTabSz="1066800">
              <a:lnSpc>
                <a:spcPts val="2400"/>
              </a:lnSpc>
            </a:pPr>
            <a:r>
              <a:rPr lang="en-US" sz="2800" b="1">
                <a:solidFill>
                  <a:srgbClr val="FAC090"/>
                </a:solidFill>
                <a:cs typeface="Arial" charset="0"/>
              </a:rPr>
              <a:t>Replicating</a:t>
            </a:r>
            <a:r>
              <a:rPr lang="en-US" sz="2800" b="1">
                <a:solidFill>
                  <a:srgbClr val="444EA2"/>
                </a:solidFill>
                <a:cs typeface="Arial" charset="0"/>
              </a:rPr>
              <a:t> </a:t>
            </a:r>
            <a:r>
              <a:rPr lang="en-US" sz="2800">
                <a:solidFill>
                  <a:srgbClr val="F8F6E3"/>
                </a:solidFill>
                <a:cs typeface="Arial" charset="0"/>
              </a:rPr>
              <a:t>research means trying it again using the same operational definitions of the concepts and procedures.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500"/>
                            </p:stCondLst>
                            <p:childTnLst>
                              <p:par>
                                <p:cTn id="23" presetID="10" presetClass="entr" presetSubtype="0" fill="hold" grpId="0" nodeType="afterEffect">
                                  <p:stCondLst>
                                    <p:cond delay="100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Myers9e_fig_1_01"/>
          <p:cNvPicPr>
            <a:picLocks noChangeAspect="1" noChangeArrowheads="1"/>
          </p:cNvPicPr>
          <p:nvPr/>
        </p:nvPicPr>
        <p:blipFill>
          <a:blip r:embed="rId3" cstate="print"/>
          <a:srcRect/>
          <a:stretch>
            <a:fillRect/>
          </a:stretch>
        </p:blipFill>
        <p:spPr bwMode="auto">
          <a:xfrm>
            <a:off x="0" y="577850"/>
            <a:ext cx="9144000" cy="6126163"/>
          </a:xfrm>
          <a:prstGeom prst="rect">
            <a:avLst/>
          </a:prstGeom>
          <a:noFill/>
          <a:ln w="9525">
            <a:noFill/>
            <a:miter lim="800000"/>
            <a:headEnd/>
            <a:tailEnd/>
          </a:ln>
        </p:spPr>
      </p:pic>
      <p:sp>
        <p:nvSpPr>
          <p:cNvPr id="51203" name="Rectangle 2"/>
          <p:cNvSpPr>
            <a:spLocks noGrp="1" noChangeArrowheads="1"/>
          </p:cNvSpPr>
          <p:nvPr>
            <p:ph type="title"/>
          </p:nvPr>
        </p:nvSpPr>
        <p:spPr>
          <a:xfrm>
            <a:off x="304800" y="228600"/>
            <a:ext cx="4419600" cy="1858963"/>
          </a:xfrm>
        </p:spPr>
        <p:txBody>
          <a:bodyPr/>
          <a:lstStyle/>
          <a:p>
            <a:pPr eaLnBrk="1" hangingPunct="1">
              <a:lnSpc>
                <a:spcPts val="3600"/>
              </a:lnSpc>
            </a:pPr>
            <a:r>
              <a:rPr lang="en-US" b="1" smtClean="0">
                <a:solidFill>
                  <a:srgbClr val="444EA2"/>
                </a:solidFill>
              </a:rPr>
              <a:t>Research Process:  the depression example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3822" y="604844"/>
            <a:ext cx="3775934" cy="5486399"/>
            <a:chOff x="0" y="604845"/>
            <a:chExt cx="3775934" cy="5486399"/>
          </a:xfrm>
          <a:solidFill>
            <a:srgbClr val="3AA082"/>
          </a:solidFill>
        </p:grpSpPr>
        <p:sp>
          <p:nvSpPr>
            <p:cNvPr id="2" name="Content Placeholder 2"/>
            <p:cNvSpPr txBox="1">
              <a:spLocks/>
            </p:cNvSpPr>
            <p:nvPr/>
          </p:nvSpPr>
          <p:spPr>
            <a:xfrm>
              <a:off x="0" y="604845"/>
              <a:ext cx="3775934" cy="5486399"/>
            </a:xfrm>
            <a:prstGeom prst="rect">
              <a:avLst/>
            </a:prstGeom>
            <a:grpFill/>
          </p:spPr>
          <p:txBody>
            <a:bodyPr lIns="457200" tIns="182880" bIns="18288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ts val="2200"/>
                </a:lnSpc>
                <a:spcBef>
                  <a:spcPts val="0"/>
                </a:spcBef>
                <a:spcAft>
                  <a:spcPts val="600"/>
                </a:spcAft>
                <a:buClr>
                  <a:srgbClr val="F8F6E3"/>
                </a:buClr>
                <a:buFont typeface="Arial" pitchFamily="34" charset="0"/>
                <a:buNone/>
                <a:defRPr/>
              </a:pPr>
              <a:r>
                <a:rPr lang="en-US" sz="2800" b="1" dirty="0" smtClean="0">
                  <a:solidFill>
                    <a:schemeClr val="accent6">
                      <a:lumMod val="60000"/>
                      <a:lumOff val="40000"/>
                    </a:schemeClr>
                  </a:solidFill>
                </a:rPr>
                <a:t>Scientific Method: Tools and Goals</a:t>
              </a:r>
            </a:p>
            <a:p>
              <a:pPr marL="0" indent="0" fontAlgn="auto">
                <a:lnSpc>
                  <a:spcPts val="2200"/>
                </a:lnSpc>
                <a:spcBef>
                  <a:spcPts val="0"/>
                </a:spcBef>
                <a:spcAft>
                  <a:spcPts val="600"/>
                </a:spcAft>
                <a:buClr>
                  <a:srgbClr val="F8F6E3"/>
                </a:buClr>
                <a:buFont typeface="Arial" pitchFamily="34" charset="0"/>
                <a:buNone/>
                <a:defRPr/>
              </a:pPr>
              <a:endParaRPr lang="en-US" sz="2800" dirty="0" smtClean="0">
                <a:solidFill>
                  <a:srgbClr val="F8F6E3"/>
                </a:solidFill>
              </a:endParaRPr>
            </a:p>
            <a:p>
              <a:pPr fontAlgn="auto">
                <a:lnSpc>
                  <a:spcPts val="2200"/>
                </a:lnSpc>
                <a:spcBef>
                  <a:spcPts val="0"/>
                </a:spcBef>
                <a:spcAft>
                  <a:spcPts val="600"/>
                </a:spcAft>
                <a:buClr>
                  <a:srgbClr val="F8F6E3"/>
                </a:buClr>
                <a:buFont typeface="Wingdings" pitchFamily="2" charset="2"/>
                <a:buChar char="§"/>
                <a:defRPr/>
              </a:pPr>
              <a:endParaRPr lang="en-US" sz="2800" b="1" dirty="0">
                <a:solidFill>
                  <a:srgbClr val="444EA2"/>
                </a:solidFill>
              </a:endParaRPr>
            </a:p>
          </p:txBody>
        </p:sp>
        <p:sp>
          <p:nvSpPr>
            <p:cNvPr id="3" name="Content Placeholder 2"/>
            <p:cNvSpPr txBox="1">
              <a:spLocks/>
            </p:cNvSpPr>
            <p:nvPr/>
          </p:nvSpPr>
          <p:spPr>
            <a:xfrm>
              <a:off x="225909" y="1590400"/>
              <a:ext cx="3422725" cy="1981779"/>
            </a:xfrm>
            <a:prstGeom prst="rect">
              <a:avLst/>
            </a:prstGeom>
            <a:grpFill/>
          </p:spPr>
          <p:txBody>
            <a:bodyPr>
              <a:normAutofit/>
            </a:bodyPr>
            <a:lstStyle>
              <a:defPPr>
                <a:defRPr lang="en-US"/>
              </a:defPPr>
              <a:lvl1pPr marL="342900" indent="-342900">
                <a:lnSpc>
                  <a:spcPts val="2000"/>
                </a:lnSpc>
                <a:spcBef>
                  <a:spcPct val="20000"/>
                </a:spcBef>
                <a:buFont typeface="Arial" pitchFamily="34" charset="0"/>
                <a:buNone/>
                <a:defRPr sz="2400" b="1">
                  <a:solidFill>
                    <a:srgbClr val="F8F6E3"/>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spcAft>
                  <a:spcPts val="0"/>
                </a:spcAft>
                <a:defRPr/>
              </a:pPr>
              <a:r>
                <a:rPr lang="en-US" dirty="0">
                  <a:latin typeface="+mn-lt"/>
                  <a:cs typeface="+mn-cs"/>
                </a:rPr>
                <a:t>The basics:</a:t>
              </a:r>
            </a:p>
            <a:p>
              <a:pPr fontAlgn="auto">
                <a:spcAft>
                  <a:spcPts val="0"/>
                </a:spcAft>
                <a:buFont typeface="Wingdings" pitchFamily="2" charset="2"/>
                <a:buChar char="§"/>
                <a:defRPr/>
              </a:pPr>
              <a:r>
                <a:rPr lang="en-US" b="0" dirty="0">
                  <a:latin typeface="+mn-lt"/>
                  <a:cs typeface="+mn-cs"/>
                </a:rPr>
                <a:t>Theory</a:t>
              </a:r>
            </a:p>
            <a:p>
              <a:pPr fontAlgn="auto">
                <a:spcAft>
                  <a:spcPts val="0"/>
                </a:spcAft>
                <a:buFont typeface="Wingdings" pitchFamily="2" charset="2"/>
                <a:buChar char="§"/>
                <a:defRPr/>
              </a:pPr>
              <a:r>
                <a:rPr lang="en-US" b="0" dirty="0">
                  <a:latin typeface="+mn-lt"/>
                  <a:cs typeface="+mn-cs"/>
                </a:rPr>
                <a:t>Hypothesis</a:t>
              </a:r>
            </a:p>
            <a:p>
              <a:pPr fontAlgn="auto">
                <a:spcAft>
                  <a:spcPts val="0"/>
                </a:spcAft>
                <a:buFont typeface="Wingdings" pitchFamily="2" charset="2"/>
                <a:buChar char="§"/>
                <a:defRPr/>
              </a:pPr>
              <a:r>
                <a:rPr lang="en-US" b="0" dirty="0">
                  <a:latin typeface="+mn-lt"/>
                  <a:cs typeface="+mn-cs"/>
                </a:rPr>
                <a:t>Operational Definitions</a:t>
              </a:r>
            </a:p>
            <a:p>
              <a:pPr fontAlgn="auto">
                <a:spcAft>
                  <a:spcPts val="0"/>
                </a:spcAft>
                <a:buFont typeface="Wingdings" pitchFamily="2" charset="2"/>
                <a:buChar char="§"/>
                <a:defRPr/>
              </a:pPr>
              <a:r>
                <a:rPr lang="en-US" b="0" dirty="0">
                  <a:latin typeface="+mn-lt"/>
                  <a:cs typeface="+mn-cs"/>
                </a:rPr>
                <a:t>Replication</a:t>
              </a:r>
            </a:p>
          </p:txBody>
        </p:sp>
        <p:sp>
          <p:nvSpPr>
            <p:cNvPr id="4" name="Content Placeholder 3"/>
            <p:cNvSpPr txBox="1">
              <a:spLocks/>
            </p:cNvSpPr>
            <p:nvPr/>
          </p:nvSpPr>
          <p:spPr>
            <a:xfrm>
              <a:off x="225910" y="3532271"/>
              <a:ext cx="3334871" cy="2175734"/>
            </a:xfrm>
            <a:prstGeom prst="rect">
              <a:avLst/>
            </a:prstGeom>
            <a:grp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ts val="2000"/>
                </a:lnSpc>
                <a:spcAft>
                  <a:spcPts val="0"/>
                </a:spcAft>
                <a:buFont typeface="Arial" pitchFamily="34" charset="0"/>
                <a:buNone/>
                <a:defRPr/>
              </a:pPr>
              <a:r>
                <a:rPr lang="en-US" sz="2400" b="1" dirty="0" smtClean="0">
                  <a:solidFill>
                    <a:srgbClr val="F8F6E3"/>
                  </a:solidFill>
                </a:rPr>
                <a:t>Research goals/types:</a:t>
              </a:r>
            </a:p>
            <a:p>
              <a:pPr fontAlgn="auto">
                <a:lnSpc>
                  <a:spcPts val="2000"/>
                </a:lnSpc>
                <a:spcAft>
                  <a:spcPts val="0"/>
                </a:spcAft>
                <a:buFont typeface="Wingdings" pitchFamily="2" charset="2"/>
                <a:buChar char="§"/>
                <a:defRPr/>
              </a:pPr>
              <a:r>
                <a:rPr lang="en-US" sz="2400" dirty="0" smtClean="0">
                  <a:solidFill>
                    <a:srgbClr val="F8F6E3"/>
                  </a:solidFill>
                </a:rPr>
                <a:t>Description  </a:t>
              </a:r>
            </a:p>
            <a:p>
              <a:pPr fontAlgn="auto">
                <a:lnSpc>
                  <a:spcPts val="2000"/>
                </a:lnSpc>
                <a:spcAft>
                  <a:spcPts val="0"/>
                </a:spcAft>
                <a:buFont typeface="Wingdings" pitchFamily="2" charset="2"/>
                <a:buChar char="§"/>
                <a:defRPr/>
              </a:pPr>
              <a:r>
                <a:rPr lang="en-US" sz="2400" dirty="0" smtClean="0">
                  <a:solidFill>
                    <a:srgbClr val="F8F6E3"/>
                  </a:solidFill>
                </a:rPr>
                <a:t>Correlation</a:t>
              </a:r>
            </a:p>
            <a:p>
              <a:pPr fontAlgn="auto">
                <a:lnSpc>
                  <a:spcPts val="2000"/>
                </a:lnSpc>
                <a:spcAft>
                  <a:spcPts val="0"/>
                </a:spcAft>
                <a:buFont typeface="Wingdings" pitchFamily="2" charset="2"/>
                <a:buChar char="§"/>
                <a:defRPr/>
              </a:pPr>
              <a:r>
                <a:rPr lang="en-US" sz="2400" dirty="0" smtClean="0">
                  <a:solidFill>
                    <a:srgbClr val="F8F6E3"/>
                  </a:solidFill>
                </a:rPr>
                <a:t>Prediction </a:t>
              </a:r>
            </a:p>
            <a:p>
              <a:pPr fontAlgn="auto">
                <a:lnSpc>
                  <a:spcPts val="2000"/>
                </a:lnSpc>
                <a:spcAft>
                  <a:spcPts val="0"/>
                </a:spcAft>
                <a:buFont typeface="Wingdings" pitchFamily="2" charset="2"/>
                <a:buChar char="§"/>
                <a:defRPr/>
              </a:pPr>
              <a:r>
                <a:rPr lang="en-US" sz="2400" dirty="0" smtClean="0">
                  <a:solidFill>
                    <a:srgbClr val="F8F6E3"/>
                  </a:solidFill>
                </a:rPr>
                <a:t>Causation</a:t>
              </a:r>
            </a:p>
            <a:p>
              <a:pPr fontAlgn="auto">
                <a:lnSpc>
                  <a:spcPts val="2000"/>
                </a:lnSpc>
                <a:spcAft>
                  <a:spcPts val="0"/>
                </a:spcAft>
                <a:buFont typeface="Wingdings" pitchFamily="2" charset="2"/>
                <a:buChar char="§"/>
                <a:defRPr/>
              </a:pPr>
              <a:r>
                <a:rPr lang="en-US" sz="2400" dirty="0" smtClean="0">
                  <a:solidFill>
                    <a:srgbClr val="F8F6E3"/>
                  </a:solidFill>
                </a:rPr>
                <a:t>Experiments</a:t>
              </a:r>
            </a:p>
            <a:p>
              <a:pPr fontAlgn="auto">
                <a:lnSpc>
                  <a:spcPts val="2000"/>
                </a:lnSpc>
                <a:spcAft>
                  <a:spcPts val="0"/>
                </a:spcAft>
                <a:defRPr/>
              </a:pPr>
              <a:endParaRPr lang="en-US" sz="2400" dirty="0">
                <a:solidFill>
                  <a:srgbClr val="F8F6E3"/>
                </a:solidFill>
              </a:endParaRPr>
            </a:p>
          </p:txBody>
        </p:sp>
      </p:grpSp>
      <p:sp>
        <p:nvSpPr>
          <p:cNvPr id="6" name="Left Arrow 5"/>
          <p:cNvSpPr/>
          <p:nvPr/>
        </p:nvSpPr>
        <p:spPr>
          <a:xfrm>
            <a:off x="4219575" y="1754188"/>
            <a:ext cx="4924425" cy="1204912"/>
          </a:xfrm>
          <a:prstGeom prst="leftArrow">
            <a:avLst/>
          </a:prstGeom>
          <a:solidFill>
            <a:srgbClr val="44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a:solidFill>
                  <a:srgbClr val="F8F6E3"/>
                </a:solidFill>
                <a:cs typeface="Arial" charset="0"/>
              </a:rPr>
              <a:t>Now that we’ve covered this</a:t>
            </a:r>
          </a:p>
        </p:txBody>
      </p:sp>
      <p:sp>
        <p:nvSpPr>
          <p:cNvPr id="7" name="Oval 6"/>
          <p:cNvSpPr/>
          <p:nvPr/>
        </p:nvSpPr>
        <p:spPr>
          <a:xfrm>
            <a:off x="0" y="1366838"/>
            <a:ext cx="4249738" cy="1981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Left Arrow 7"/>
          <p:cNvSpPr/>
          <p:nvPr/>
        </p:nvSpPr>
        <p:spPr>
          <a:xfrm>
            <a:off x="4149725" y="3822700"/>
            <a:ext cx="4994275" cy="1204913"/>
          </a:xfrm>
          <a:prstGeom prst="leftArrow">
            <a:avLst/>
          </a:prstGeom>
          <a:solidFill>
            <a:srgbClr val="44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8F6E3"/>
                </a:solidFill>
              </a:rPr>
              <a:t>We can move on to this</a:t>
            </a:r>
          </a:p>
        </p:txBody>
      </p:sp>
      <p:sp>
        <p:nvSpPr>
          <p:cNvPr id="9" name="Oval 8"/>
          <p:cNvSpPr/>
          <p:nvPr/>
        </p:nvSpPr>
        <p:spPr>
          <a:xfrm>
            <a:off x="0" y="3227388"/>
            <a:ext cx="4149725" cy="26574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par>
                          <p:cTn id="16" fill="hold">
                            <p:stCondLst>
                              <p:cond delay="2500"/>
                            </p:stCondLst>
                            <p:childTnLst>
                              <p:par>
                                <p:cTn id="17" presetID="1" presetClass="exit" presetSubtype="0" fill="hold" grpId="1" nodeType="afterEffect">
                                  <p:stCondLst>
                                    <p:cond delay="150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150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717550" y="457200"/>
            <a:ext cx="8229600" cy="868363"/>
          </a:xfrm>
        </p:spPr>
        <p:txBody>
          <a:bodyPr lIns="274320"/>
          <a:lstStyle/>
          <a:p>
            <a:pPr eaLnBrk="1" hangingPunct="1">
              <a:lnSpc>
                <a:spcPts val="4200"/>
              </a:lnSpc>
            </a:pPr>
            <a:r>
              <a:rPr lang="en-US" b="1" smtClean="0">
                <a:solidFill>
                  <a:srgbClr val="3AA082"/>
                </a:solidFill>
              </a:rPr>
              <a:t>Research goal and strategy:</a:t>
            </a:r>
            <a:br>
              <a:rPr lang="en-US" b="1" smtClean="0">
                <a:solidFill>
                  <a:srgbClr val="3AA082"/>
                </a:solidFill>
              </a:rPr>
            </a:br>
            <a:r>
              <a:rPr lang="en-US" b="1" smtClean="0">
                <a:solidFill>
                  <a:srgbClr val="3AA082"/>
                </a:solidFill>
              </a:rPr>
              <a:t> description</a:t>
            </a:r>
          </a:p>
        </p:txBody>
      </p:sp>
      <p:sp>
        <p:nvSpPr>
          <p:cNvPr id="4" name="Title 1"/>
          <p:cNvSpPr txBox="1">
            <a:spLocks/>
          </p:cNvSpPr>
          <p:nvPr/>
        </p:nvSpPr>
        <p:spPr bwMode="auto">
          <a:xfrm>
            <a:off x="4468813" y="1631950"/>
            <a:ext cx="4487862" cy="4343400"/>
          </a:xfrm>
          <a:prstGeom prst="rect">
            <a:avLst/>
          </a:prstGeom>
          <a:noFill/>
          <a:ln w="9525">
            <a:noFill/>
            <a:miter lim="800000"/>
            <a:headEnd/>
            <a:tailEnd/>
          </a:ln>
        </p:spPr>
        <p:txBody>
          <a:bodyPr anchor="ctr"/>
          <a:lstStyle/>
          <a:p>
            <a:pPr>
              <a:lnSpc>
                <a:spcPts val="2400"/>
              </a:lnSpc>
            </a:pPr>
            <a:r>
              <a:rPr lang="en-US" sz="2800"/>
              <a:t>Strategies for gathering this information:</a:t>
            </a:r>
          </a:p>
          <a:p>
            <a:pPr>
              <a:lnSpc>
                <a:spcPts val="2400"/>
              </a:lnSpc>
              <a:spcAft>
                <a:spcPts val="600"/>
              </a:spcAft>
              <a:buFont typeface="Wingdings" pitchFamily="-65" charset="2"/>
              <a:buChar char="§"/>
            </a:pPr>
            <a:r>
              <a:rPr lang="en-US" sz="2800" b="1">
                <a:solidFill>
                  <a:srgbClr val="A0366C"/>
                </a:solidFill>
              </a:rPr>
              <a:t>Case Study:  </a:t>
            </a:r>
            <a:r>
              <a:rPr lang="en-US" sz="2800"/>
              <a:t>observing and gathering information to compile an in-depth study of one individual</a:t>
            </a:r>
          </a:p>
          <a:p>
            <a:pPr>
              <a:lnSpc>
                <a:spcPts val="2400"/>
              </a:lnSpc>
              <a:spcAft>
                <a:spcPts val="600"/>
              </a:spcAft>
              <a:buFont typeface="Wingdings" pitchFamily="-65" charset="2"/>
              <a:buChar char="§"/>
            </a:pPr>
            <a:r>
              <a:rPr lang="en-US" sz="2800" b="1">
                <a:solidFill>
                  <a:srgbClr val="A0366C"/>
                </a:solidFill>
              </a:rPr>
              <a:t>Naturalistic Observation:  </a:t>
            </a:r>
            <a:r>
              <a:rPr lang="en-US" sz="2800"/>
              <a:t>gathering data about behavior; watching but not intervening</a:t>
            </a:r>
          </a:p>
          <a:p>
            <a:pPr>
              <a:lnSpc>
                <a:spcPts val="2400"/>
              </a:lnSpc>
              <a:spcAft>
                <a:spcPts val="600"/>
              </a:spcAft>
              <a:buFont typeface="Wingdings" pitchFamily="-65" charset="2"/>
              <a:buChar char="§"/>
            </a:pPr>
            <a:r>
              <a:rPr lang="en-US" sz="2800" b="1">
                <a:solidFill>
                  <a:srgbClr val="A0366C"/>
                </a:solidFill>
              </a:rPr>
              <a:t>Surveys and Interviews: </a:t>
            </a:r>
            <a:r>
              <a:rPr lang="en-US" sz="2800"/>
              <a:t>having other people report on their own attitudes and behavior</a:t>
            </a:r>
          </a:p>
        </p:txBody>
      </p:sp>
      <p:sp>
        <p:nvSpPr>
          <p:cNvPr id="14" name="Freeform 13"/>
          <p:cNvSpPr/>
          <p:nvPr/>
        </p:nvSpPr>
        <p:spPr>
          <a:xfrm>
            <a:off x="103188" y="908050"/>
            <a:ext cx="3451225" cy="3427413"/>
          </a:xfrm>
          <a:custGeom>
            <a:avLst/>
            <a:gdLst>
              <a:gd name="connsiteX0" fmla="*/ 0 w 4050329"/>
              <a:gd name="connsiteY0" fmla="*/ 1083429 h 2166857"/>
              <a:gd name="connsiteX1" fmla="*/ 2025165 w 4050329"/>
              <a:gd name="connsiteY1" fmla="*/ 0 h 2166857"/>
              <a:gd name="connsiteX2" fmla="*/ 4050330 w 4050329"/>
              <a:gd name="connsiteY2" fmla="*/ 1083429 h 2166857"/>
              <a:gd name="connsiteX3" fmla="*/ 2025165 w 4050329"/>
              <a:gd name="connsiteY3" fmla="*/ 2166858 h 2166857"/>
              <a:gd name="connsiteX4" fmla="*/ 0 w 4050329"/>
              <a:gd name="connsiteY4" fmla="*/ 1083429 h 216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329" h="2166857">
                <a:moveTo>
                  <a:pt x="0" y="1083429"/>
                </a:moveTo>
                <a:cubicBezTo>
                  <a:pt x="0" y="485068"/>
                  <a:pt x="906697" y="0"/>
                  <a:pt x="2025165" y="0"/>
                </a:cubicBezTo>
                <a:cubicBezTo>
                  <a:pt x="3143633" y="0"/>
                  <a:pt x="4050330" y="485068"/>
                  <a:pt x="4050330" y="1083429"/>
                </a:cubicBezTo>
                <a:cubicBezTo>
                  <a:pt x="4050330" y="1681790"/>
                  <a:pt x="3143633" y="2166858"/>
                  <a:pt x="2025165" y="2166858"/>
                </a:cubicBezTo>
                <a:cubicBezTo>
                  <a:pt x="906697" y="2166858"/>
                  <a:pt x="0" y="1681790"/>
                  <a:pt x="0" y="1083429"/>
                </a:cubicBezTo>
                <a:close/>
              </a:path>
            </a:pathLst>
          </a:custGeom>
          <a:solidFill>
            <a:srgbClr val="A036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4597" tIns="408769" rIns="684597" bIns="408769" anchor="ctr"/>
          <a:lstStyle/>
          <a:p>
            <a:pPr algn="ctr" defTabSz="1066800">
              <a:lnSpc>
                <a:spcPts val="2400"/>
              </a:lnSpc>
            </a:pPr>
            <a:r>
              <a:rPr lang="en-US" sz="2800" b="1">
                <a:solidFill>
                  <a:srgbClr val="FAC090"/>
                </a:solidFill>
                <a:cs typeface="Arial" charset="0"/>
              </a:rPr>
              <a:t>Descriptive research </a:t>
            </a:r>
            <a:r>
              <a:rPr lang="en-US" sz="2800">
                <a:solidFill>
                  <a:srgbClr val="F8F6E3"/>
                </a:solidFill>
                <a:cs typeface="Arial" charset="0"/>
              </a:rPr>
              <a:t>is a </a:t>
            </a:r>
            <a:r>
              <a:rPr lang="en-US" sz="2800" i="1">
                <a:solidFill>
                  <a:srgbClr val="F8F6E3"/>
                </a:solidFill>
                <a:cs typeface="Arial" charset="0"/>
              </a:rPr>
              <a:t>systematic, objective observation of people.</a:t>
            </a:r>
          </a:p>
        </p:txBody>
      </p:sp>
      <p:sp>
        <p:nvSpPr>
          <p:cNvPr id="5" name="Freeform 4"/>
          <p:cNvSpPr/>
          <p:nvPr/>
        </p:nvSpPr>
        <p:spPr>
          <a:xfrm>
            <a:off x="1195388" y="3517900"/>
            <a:ext cx="3548062" cy="3340100"/>
          </a:xfrm>
          <a:custGeom>
            <a:avLst/>
            <a:gdLst>
              <a:gd name="connsiteX0" fmla="*/ 0 w 4050329"/>
              <a:gd name="connsiteY0" fmla="*/ 1083429 h 2166857"/>
              <a:gd name="connsiteX1" fmla="*/ 2025165 w 4050329"/>
              <a:gd name="connsiteY1" fmla="*/ 0 h 2166857"/>
              <a:gd name="connsiteX2" fmla="*/ 4050330 w 4050329"/>
              <a:gd name="connsiteY2" fmla="*/ 1083429 h 2166857"/>
              <a:gd name="connsiteX3" fmla="*/ 2025165 w 4050329"/>
              <a:gd name="connsiteY3" fmla="*/ 2166858 h 2166857"/>
              <a:gd name="connsiteX4" fmla="*/ 0 w 4050329"/>
              <a:gd name="connsiteY4" fmla="*/ 1083429 h 216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329" h="2166857">
                <a:moveTo>
                  <a:pt x="0" y="1083429"/>
                </a:moveTo>
                <a:cubicBezTo>
                  <a:pt x="0" y="485068"/>
                  <a:pt x="906697" y="0"/>
                  <a:pt x="2025165" y="0"/>
                </a:cubicBezTo>
                <a:cubicBezTo>
                  <a:pt x="3143633" y="0"/>
                  <a:pt x="4050330" y="485068"/>
                  <a:pt x="4050330" y="1083429"/>
                </a:cubicBezTo>
                <a:cubicBezTo>
                  <a:pt x="4050330" y="1681790"/>
                  <a:pt x="3143633" y="2166858"/>
                  <a:pt x="2025165" y="2166858"/>
                </a:cubicBezTo>
                <a:cubicBezTo>
                  <a:pt x="906697" y="2166858"/>
                  <a:pt x="0" y="1681790"/>
                  <a:pt x="0" y="1083429"/>
                </a:cubicBezTo>
                <a:close/>
              </a:path>
            </a:pathLst>
          </a:custGeom>
          <a:solidFill>
            <a:srgbClr val="3AA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4597" tIns="408769" rIns="684597" bIns="408769" anchor="ctr"/>
          <a:lstStyle/>
          <a:p>
            <a:pPr algn="ctr" defTabSz="1066800">
              <a:lnSpc>
                <a:spcPts val="2400"/>
              </a:lnSpc>
            </a:pPr>
            <a:r>
              <a:rPr lang="en-US" sz="2800">
                <a:solidFill>
                  <a:srgbClr val="F8F6E3"/>
                </a:solidFill>
                <a:cs typeface="Arial" charset="0"/>
              </a:rPr>
              <a:t>The goal is to provide a clear, accurate picture of people’s behaviors, thoughts, and attributes.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1000"/>
                            </p:stCondLst>
                            <p:childTnLst>
                              <p:par>
                                <p:cTn id="11" presetID="53" presetClass="entr" presetSubtype="16" fill="hold" grpId="0" nodeType="afterEffect">
                                  <p:stCondLst>
                                    <p:cond delay="2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4000"/>
                            </p:stCondLst>
                            <p:childTnLst>
                              <p:par>
                                <p:cTn id="17" presetID="10" presetClass="entr" presetSubtype="0" fill="hold" grpId="0" nodeType="afterEffect">
                                  <p:stCondLst>
                                    <p:cond delay="2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250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250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250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347" name="Title 1"/>
          <p:cNvSpPr>
            <a:spLocks noGrp="1"/>
          </p:cNvSpPr>
          <p:nvPr>
            <p:ph type="title"/>
          </p:nvPr>
        </p:nvSpPr>
        <p:spPr>
          <a:xfrm>
            <a:off x="0" y="0"/>
            <a:ext cx="9144000" cy="1096963"/>
          </a:xfrm>
        </p:spPr>
        <p:txBody>
          <a:bodyPr lIns="274320"/>
          <a:lstStyle/>
          <a:p>
            <a:pPr algn="l" eaLnBrk="1" hangingPunct="1">
              <a:lnSpc>
                <a:spcPts val="4200"/>
              </a:lnSpc>
            </a:pPr>
            <a:r>
              <a:rPr lang="en-US" b="1" smtClean="0">
                <a:solidFill>
                  <a:srgbClr val="F8F6E3"/>
                </a:solidFill>
              </a:rPr>
              <a:t>Case Study</a:t>
            </a:r>
          </a:p>
        </p:txBody>
      </p:sp>
      <p:sp>
        <p:nvSpPr>
          <p:cNvPr id="13" name="Rectangle 12"/>
          <p:cNvSpPr>
            <a:spLocks noChangeArrowheads="1"/>
          </p:cNvSpPr>
          <p:nvPr/>
        </p:nvSpPr>
        <p:spPr bwMode="auto">
          <a:xfrm>
            <a:off x="446088" y="1200150"/>
            <a:ext cx="4437062" cy="4632325"/>
          </a:xfrm>
          <a:prstGeom prst="rect">
            <a:avLst/>
          </a:prstGeom>
          <a:noFill/>
          <a:ln w="9525">
            <a:noFill/>
            <a:miter lim="800000"/>
            <a:headEnd/>
            <a:tailEnd/>
          </a:ln>
        </p:spPr>
        <p:txBody>
          <a:bodyPr anchor="ctr"/>
          <a:lstStyle/>
          <a:p>
            <a:pPr marL="457200" indent="-457200">
              <a:lnSpc>
                <a:spcPts val="2000"/>
              </a:lnSpc>
              <a:spcAft>
                <a:spcPts val="1200"/>
              </a:spcAft>
              <a:buFont typeface="Wingdings" pitchFamily="-65" charset="2"/>
              <a:buChar char="§"/>
            </a:pPr>
            <a:r>
              <a:rPr lang="en-US" sz="2400" b="1" i="1">
                <a:solidFill>
                  <a:srgbClr val="FAC090"/>
                </a:solidFill>
              </a:rPr>
              <a:t>Examining one individual in depth</a:t>
            </a:r>
          </a:p>
          <a:p>
            <a:pPr marL="457200" indent="-457200">
              <a:lnSpc>
                <a:spcPts val="2000"/>
              </a:lnSpc>
              <a:spcAft>
                <a:spcPts val="1200"/>
              </a:spcAft>
              <a:buFont typeface="Wingdings" pitchFamily="-65" charset="2"/>
              <a:buChar char="§"/>
            </a:pPr>
            <a:r>
              <a:rPr lang="en-US" sz="2400" b="1" i="1">
                <a:solidFill>
                  <a:srgbClr val="F8F6E3"/>
                </a:solidFill>
              </a:rPr>
              <a:t>Benefit:</a:t>
            </a:r>
            <a:r>
              <a:rPr lang="en-US" sz="2400">
                <a:solidFill>
                  <a:srgbClr val="F8F6E3"/>
                </a:solidFill>
              </a:rPr>
              <a:t>  can be a source of ideas about human nature in general</a:t>
            </a:r>
          </a:p>
          <a:p>
            <a:pPr marL="457200" indent="-457200">
              <a:lnSpc>
                <a:spcPts val="2000"/>
              </a:lnSpc>
              <a:spcAft>
                <a:spcPts val="1200"/>
              </a:spcAft>
              <a:buFont typeface="Wingdings" pitchFamily="-65" charset="2"/>
              <a:buChar char="§"/>
            </a:pPr>
            <a:r>
              <a:rPr lang="en-US" sz="2400" b="1" i="1">
                <a:solidFill>
                  <a:srgbClr val="F8F6E3"/>
                </a:solidFill>
              </a:rPr>
              <a:t>Example:</a:t>
            </a:r>
            <a:r>
              <a:rPr lang="en-US" sz="2400">
                <a:solidFill>
                  <a:srgbClr val="F8F6E3"/>
                </a:solidFill>
              </a:rPr>
              <a:t>  cases of brain damage have suggested the function of different parts        of the brain (e.g. Phineas Gage)</a:t>
            </a:r>
          </a:p>
          <a:p>
            <a:pPr marL="457200" indent="-457200">
              <a:lnSpc>
                <a:spcPts val="2000"/>
              </a:lnSpc>
              <a:spcAft>
                <a:spcPts val="1200"/>
              </a:spcAft>
              <a:buFont typeface="Wingdings" pitchFamily="-65" charset="2"/>
              <a:buChar char="§"/>
            </a:pPr>
            <a:r>
              <a:rPr lang="en-US" sz="2400" b="1" i="1">
                <a:solidFill>
                  <a:srgbClr val="F8F6E3"/>
                </a:solidFill>
              </a:rPr>
              <a:t>Danger:</a:t>
            </a:r>
            <a:r>
              <a:rPr lang="en-US" sz="2400">
                <a:solidFill>
                  <a:srgbClr val="F8F6E3"/>
                </a:solidFill>
              </a:rPr>
              <a:t>  overgeneralization from one example; “he got better after tapping his head so tapping must be the key to health!”</a:t>
            </a:r>
          </a:p>
        </p:txBody>
      </p:sp>
      <p:pic>
        <p:nvPicPr>
          <p:cNvPr id="10" name="Picture 9" descr="MyPEL2e_fig_2_19.jpg"/>
          <p:cNvPicPr>
            <a:picLocks noChangeAspect="1"/>
          </p:cNvPicPr>
          <p:nvPr/>
        </p:nvPicPr>
        <p:blipFill>
          <a:blip r:embed="rId3" cstate="print">
            <a:clrChange>
              <a:clrFrom>
                <a:srgbClr val="0C0D0F"/>
              </a:clrFrom>
              <a:clrTo>
                <a:srgbClr val="0C0D0F">
                  <a:alpha val="0"/>
                </a:srgbClr>
              </a:clrTo>
            </a:clrChange>
          </a:blip>
          <a:srcRect l="3368" t="13228" r="74747" b="16119"/>
          <a:stretch>
            <a:fillRect/>
          </a:stretch>
        </p:blipFill>
        <p:spPr bwMode="auto">
          <a:xfrm>
            <a:off x="5216525" y="0"/>
            <a:ext cx="3927475"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a:spLocks noChangeArrowheads="1"/>
          </p:cNvSpPr>
          <p:nvPr/>
        </p:nvSpPr>
        <p:spPr bwMode="auto">
          <a:xfrm>
            <a:off x="5164138" y="1671638"/>
            <a:ext cx="3751262" cy="3692525"/>
          </a:xfrm>
          <a:prstGeom prst="rect">
            <a:avLst/>
          </a:prstGeom>
          <a:noFill/>
          <a:ln w="9525">
            <a:noFill/>
            <a:miter lim="800000"/>
            <a:headEnd/>
            <a:tailEnd/>
          </a:ln>
        </p:spPr>
        <p:txBody>
          <a:bodyPr anchor="ctr"/>
          <a:lstStyle/>
          <a:p>
            <a:pPr marL="457200" indent="-457200">
              <a:lnSpc>
                <a:spcPts val="2400"/>
              </a:lnSpc>
              <a:spcAft>
                <a:spcPts val="1200"/>
              </a:spcAft>
              <a:buClr>
                <a:schemeClr val="bg1"/>
              </a:buClr>
              <a:buFont typeface="Wingdings" pitchFamily="-65" charset="2"/>
              <a:buChar char="§"/>
            </a:pPr>
            <a:r>
              <a:rPr lang="en-US" sz="2800" b="1">
                <a:solidFill>
                  <a:srgbClr val="FAC090"/>
                </a:solidFill>
              </a:rPr>
              <a:t>Observing “natural” behavior </a:t>
            </a:r>
            <a:r>
              <a:rPr lang="en-US" sz="2800">
                <a:solidFill>
                  <a:srgbClr val="F8F6E3"/>
                </a:solidFill>
              </a:rPr>
              <a:t>means </a:t>
            </a:r>
            <a:r>
              <a:rPr lang="en-US" sz="2800" i="1">
                <a:solidFill>
                  <a:srgbClr val="F8F6E3"/>
                </a:solidFill>
              </a:rPr>
              <a:t>just watching (and taking notes), and not trying to change anything</a:t>
            </a:r>
            <a:r>
              <a:rPr lang="en-US" sz="2800">
                <a:solidFill>
                  <a:srgbClr val="F8F6E3"/>
                </a:solidFill>
              </a:rPr>
              <a:t>.</a:t>
            </a:r>
          </a:p>
          <a:p>
            <a:pPr marL="457200" indent="-457200">
              <a:lnSpc>
                <a:spcPts val="2400"/>
              </a:lnSpc>
              <a:spcAft>
                <a:spcPts val="1200"/>
              </a:spcAft>
              <a:buFont typeface="Wingdings" pitchFamily="-65" charset="2"/>
              <a:buChar char="§"/>
            </a:pPr>
            <a:r>
              <a:rPr lang="en-US" sz="2800">
                <a:solidFill>
                  <a:srgbClr val="F8F6E3"/>
                </a:solidFill>
              </a:rPr>
              <a:t>This method can be used to study more than one individual,  and to find truths that apply to a broader population.</a:t>
            </a:r>
          </a:p>
        </p:txBody>
      </p:sp>
      <p:pic>
        <p:nvPicPr>
          <p:cNvPr id="6" name="Picture 7"/>
          <p:cNvPicPr>
            <a:picLocks noChangeAspect="1"/>
          </p:cNvPicPr>
          <p:nvPr/>
        </p:nvPicPr>
        <p:blipFill>
          <a:blip r:embed="rId3" cstate="print"/>
          <a:srcRect/>
          <a:stretch>
            <a:fillRect/>
          </a:stretch>
        </p:blipFill>
        <p:spPr bwMode="auto">
          <a:xfrm>
            <a:off x="185738" y="1960563"/>
            <a:ext cx="4884737" cy="3270250"/>
          </a:xfrm>
          <a:prstGeom prst="rect">
            <a:avLst/>
          </a:prstGeom>
          <a:noFill/>
          <a:ln w="9525">
            <a:noFill/>
            <a:miter lim="800000"/>
            <a:headEnd/>
            <a:tailEnd/>
          </a:ln>
          <a:effectLst>
            <a:outerShdw dist="139700" dir="2700000" algn="tl" rotWithShape="0">
              <a:srgbClr val="333333">
                <a:alpha val="64998"/>
              </a:srgbClr>
            </a:outerShdw>
          </a:effectLst>
        </p:spPr>
      </p:pic>
      <p:sp>
        <p:nvSpPr>
          <p:cNvPr id="59397" name="Title 1"/>
          <p:cNvSpPr>
            <a:spLocks noGrp="1"/>
          </p:cNvSpPr>
          <p:nvPr>
            <p:ph type="title"/>
          </p:nvPr>
        </p:nvSpPr>
        <p:spPr>
          <a:xfrm>
            <a:off x="0" y="0"/>
            <a:ext cx="9144000" cy="1096963"/>
          </a:xfrm>
        </p:spPr>
        <p:txBody>
          <a:bodyPr lIns="274320"/>
          <a:lstStyle/>
          <a:p>
            <a:pPr algn="l" eaLnBrk="1" hangingPunct="1">
              <a:lnSpc>
                <a:spcPts val="4200"/>
              </a:lnSpc>
            </a:pPr>
            <a:r>
              <a:rPr lang="en-US" b="1" smtClean="0">
                <a:solidFill>
                  <a:srgbClr val="F8F6E3"/>
                </a:solidFill>
              </a:rPr>
              <a:t>Naturalistic Observation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43" name="Title 1"/>
          <p:cNvSpPr>
            <a:spLocks noGrp="1"/>
          </p:cNvSpPr>
          <p:nvPr>
            <p:ph type="title"/>
          </p:nvPr>
        </p:nvSpPr>
        <p:spPr>
          <a:xfrm>
            <a:off x="0" y="0"/>
            <a:ext cx="9144000" cy="1096963"/>
          </a:xfrm>
        </p:spPr>
        <p:txBody>
          <a:bodyPr lIns="274320"/>
          <a:lstStyle/>
          <a:p>
            <a:pPr algn="l" eaLnBrk="1" hangingPunct="1">
              <a:lnSpc>
                <a:spcPts val="4200"/>
              </a:lnSpc>
            </a:pPr>
            <a:r>
              <a:rPr lang="en-US" b="1" smtClean="0">
                <a:solidFill>
                  <a:srgbClr val="F8F6E3"/>
                </a:solidFill>
              </a:rPr>
              <a:t>The Survey</a:t>
            </a:r>
          </a:p>
        </p:txBody>
      </p:sp>
      <p:sp>
        <p:nvSpPr>
          <p:cNvPr id="9" name="Rectangle 8"/>
          <p:cNvSpPr>
            <a:spLocks noChangeArrowheads="1"/>
          </p:cNvSpPr>
          <p:nvPr/>
        </p:nvSpPr>
        <p:spPr bwMode="auto">
          <a:xfrm>
            <a:off x="471488" y="1955800"/>
            <a:ext cx="5105400" cy="3586163"/>
          </a:xfrm>
          <a:prstGeom prst="rect">
            <a:avLst/>
          </a:prstGeom>
          <a:noFill/>
          <a:ln w="9525">
            <a:noFill/>
            <a:miter lim="800000"/>
            <a:headEnd/>
            <a:tailEnd/>
          </a:ln>
        </p:spPr>
        <p:txBody>
          <a:bodyPr anchor="ctr"/>
          <a:lstStyle/>
          <a:p>
            <a:pPr marL="457200" indent="-457200">
              <a:lnSpc>
                <a:spcPts val="3000"/>
              </a:lnSpc>
              <a:spcAft>
                <a:spcPts val="1200"/>
              </a:spcAft>
              <a:buFont typeface="Wingdings" pitchFamily="-65" charset="2"/>
              <a:buChar char="§"/>
            </a:pPr>
            <a:r>
              <a:rPr lang="en-US" sz="3200" b="1">
                <a:solidFill>
                  <a:srgbClr val="F8F6E3"/>
                </a:solidFill>
              </a:rPr>
              <a:t>Definition:</a:t>
            </a:r>
            <a:r>
              <a:rPr lang="en-US" sz="3200">
                <a:solidFill>
                  <a:srgbClr val="F8F6E3"/>
                </a:solidFill>
              </a:rPr>
              <a:t>  A method of gathering information about many people’s thoughts or behaviors through self-report rather than observation.</a:t>
            </a:r>
          </a:p>
          <a:p>
            <a:pPr marL="457200" indent="-457200">
              <a:lnSpc>
                <a:spcPts val="3000"/>
              </a:lnSpc>
              <a:spcAft>
                <a:spcPts val="1200"/>
              </a:spcAft>
              <a:buFont typeface="Wingdings" pitchFamily="-65" charset="2"/>
              <a:buChar char="§"/>
            </a:pPr>
            <a:r>
              <a:rPr lang="en-US" sz="3200">
                <a:solidFill>
                  <a:srgbClr val="F8F6E3"/>
                </a:solidFill>
              </a:rPr>
              <a:t>Keys to getting useful information:</a:t>
            </a:r>
          </a:p>
          <a:p>
            <a:pPr marL="914400" lvl="1" indent="-457200">
              <a:lnSpc>
                <a:spcPts val="3000"/>
              </a:lnSpc>
              <a:spcAft>
                <a:spcPts val="1200"/>
              </a:spcAft>
              <a:buFont typeface="Wingdings" pitchFamily="-65" charset="2"/>
              <a:buChar char="§"/>
            </a:pPr>
            <a:r>
              <a:rPr lang="en-US" sz="3200">
                <a:solidFill>
                  <a:srgbClr val="F8F6E3"/>
                </a:solidFill>
              </a:rPr>
              <a:t>Be careful about the </a:t>
            </a:r>
            <a:r>
              <a:rPr lang="en-US" sz="3200" b="1">
                <a:solidFill>
                  <a:srgbClr val="FAC090"/>
                </a:solidFill>
              </a:rPr>
              <a:t>wording</a:t>
            </a:r>
            <a:r>
              <a:rPr lang="en-US" sz="3200">
                <a:solidFill>
                  <a:srgbClr val="F8F6E3"/>
                </a:solidFill>
              </a:rPr>
              <a:t> of questions</a:t>
            </a:r>
          </a:p>
          <a:p>
            <a:pPr marL="914400" lvl="1" indent="-457200">
              <a:lnSpc>
                <a:spcPts val="3000"/>
              </a:lnSpc>
              <a:spcAft>
                <a:spcPts val="1200"/>
              </a:spcAft>
              <a:buFont typeface="Wingdings" pitchFamily="-65" charset="2"/>
              <a:buChar char="§"/>
            </a:pPr>
            <a:r>
              <a:rPr lang="en-US" sz="3200">
                <a:solidFill>
                  <a:srgbClr val="F8F6E3"/>
                </a:solidFill>
              </a:rPr>
              <a:t>Only question </a:t>
            </a:r>
            <a:r>
              <a:rPr lang="en-US" sz="3200" b="1">
                <a:solidFill>
                  <a:srgbClr val="FAC090"/>
                </a:solidFill>
              </a:rPr>
              <a:t>randomly sampled</a:t>
            </a:r>
            <a:r>
              <a:rPr lang="en-US" sz="3200">
                <a:solidFill>
                  <a:srgbClr val="F8F6E3"/>
                </a:solidFill>
              </a:rPr>
              <a:t> people</a:t>
            </a:r>
          </a:p>
        </p:txBody>
      </p:sp>
      <p:sp>
        <p:nvSpPr>
          <p:cNvPr id="2" name="TextBox 1"/>
          <p:cNvSpPr txBox="1">
            <a:spLocks noChangeArrowheads="1"/>
          </p:cNvSpPr>
          <p:nvPr/>
        </p:nvSpPr>
        <p:spPr bwMode="auto">
          <a:xfrm>
            <a:off x="6369050" y="0"/>
            <a:ext cx="2774950" cy="6858000"/>
          </a:xfrm>
          <a:prstGeom prst="rect">
            <a:avLst/>
          </a:prstGeom>
          <a:solidFill>
            <a:srgbClr val="3AA082"/>
          </a:solidFill>
          <a:ln w="9525">
            <a:noFill/>
            <a:miter lim="800000"/>
            <a:headEnd/>
            <a:tailEnd/>
          </a:ln>
        </p:spPr>
        <p:txBody>
          <a:bodyPr anchor="ctr"/>
          <a:lstStyle/>
          <a:p>
            <a:pPr>
              <a:lnSpc>
                <a:spcPts val="2000"/>
              </a:lnSpc>
            </a:pPr>
            <a:r>
              <a:rPr lang="en-US" sz="2400" b="1">
                <a:solidFill>
                  <a:srgbClr val="F8F6E3"/>
                </a:solidFill>
              </a:rPr>
              <a:t>Wording effects</a:t>
            </a:r>
          </a:p>
          <a:p>
            <a:pPr>
              <a:lnSpc>
                <a:spcPts val="2000"/>
              </a:lnSpc>
            </a:pPr>
            <a:r>
              <a:rPr lang="en-US" sz="2400">
                <a:solidFill>
                  <a:srgbClr val="F8F6E3"/>
                </a:solidFill>
              </a:rPr>
              <a:t>the results you get from a survey can be changed by your word selection.  </a:t>
            </a:r>
          </a:p>
          <a:p>
            <a:pPr>
              <a:lnSpc>
                <a:spcPts val="2000"/>
              </a:lnSpc>
            </a:pPr>
            <a:endParaRPr lang="en-US" sz="2400">
              <a:solidFill>
                <a:srgbClr val="F8F6E3"/>
              </a:solidFill>
            </a:endParaRPr>
          </a:p>
          <a:p>
            <a:pPr>
              <a:lnSpc>
                <a:spcPts val="2000"/>
              </a:lnSpc>
            </a:pPr>
            <a:r>
              <a:rPr lang="en-US" sz="2400" b="1">
                <a:solidFill>
                  <a:srgbClr val="FAC090"/>
                </a:solidFill>
              </a:rPr>
              <a:t>Example:</a:t>
            </a:r>
          </a:p>
          <a:p>
            <a:pPr>
              <a:lnSpc>
                <a:spcPts val="2000"/>
              </a:lnSpc>
            </a:pPr>
            <a:endParaRPr lang="en-US" sz="2400">
              <a:solidFill>
                <a:srgbClr val="F8F6E3"/>
              </a:solidFill>
            </a:endParaRPr>
          </a:p>
          <a:p>
            <a:pPr>
              <a:lnSpc>
                <a:spcPts val="2000"/>
              </a:lnSpc>
            </a:pPr>
            <a:r>
              <a:rPr lang="en-US" sz="2400" b="1" i="1">
                <a:solidFill>
                  <a:srgbClr val="F8F6E3"/>
                </a:solidFill>
              </a:rPr>
              <a:t>Q: Do you have motivation to study hard for this course?</a:t>
            </a:r>
          </a:p>
          <a:p>
            <a:pPr>
              <a:lnSpc>
                <a:spcPts val="2000"/>
              </a:lnSpc>
            </a:pPr>
            <a:endParaRPr lang="en-US" sz="2400" b="1" i="1">
              <a:solidFill>
                <a:srgbClr val="F8F6E3"/>
              </a:solidFill>
            </a:endParaRPr>
          </a:p>
          <a:p>
            <a:pPr>
              <a:lnSpc>
                <a:spcPts val="2000"/>
              </a:lnSpc>
            </a:pPr>
            <a:r>
              <a:rPr lang="en-US" sz="2400" b="1" i="1">
                <a:solidFill>
                  <a:srgbClr val="F8F6E3"/>
                </a:solidFill>
              </a:rPr>
              <a:t>Q: Do you feel a desire to study hard for this course?</a:t>
            </a:r>
          </a:p>
          <a:p>
            <a:endParaRPr lang="en-US">
              <a:solidFill>
                <a:srgbClr val="F8F6E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020763"/>
          </a:xfrm>
        </p:spPr>
        <p:txBody>
          <a:bodyPr lIns="274320"/>
          <a:lstStyle/>
          <a:p>
            <a:pPr eaLnBrk="1" hangingPunct="1">
              <a:lnSpc>
                <a:spcPts val="4200"/>
              </a:lnSpc>
            </a:pPr>
            <a:r>
              <a:rPr lang="en-US" b="1" smtClean="0">
                <a:solidFill>
                  <a:srgbClr val="A0366C"/>
                </a:solidFill>
              </a:rPr>
              <a:t>When our natural thinking style fails:</a:t>
            </a:r>
          </a:p>
        </p:txBody>
      </p:sp>
      <p:sp>
        <p:nvSpPr>
          <p:cNvPr id="7" name="Oval 6"/>
          <p:cNvSpPr>
            <a:spLocks noChangeArrowheads="1"/>
          </p:cNvSpPr>
          <p:nvPr/>
        </p:nvSpPr>
        <p:spPr bwMode="auto">
          <a:xfrm>
            <a:off x="169863" y="857250"/>
            <a:ext cx="3862387" cy="3852863"/>
          </a:xfrm>
          <a:prstGeom prst="ellipse">
            <a:avLst/>
          </a:prstGeom>
          <a:solidFill>
            <a:srgbClr val="A0366C"/>
          </a:solidFill>
          <a:ln w="9525">
            <a:noFill/>
            <a:round/>
            <a:headEnd/>
            <a:tailEnd/>
          </a:ln>
        </p:spPr>
        <p:txBody>
          <a:bodyPr lIns="182880" tIns="182880" rIns="182880" bIns="182880" anchor="ctr"/>
          <a:lstStyle/>
          <a:p>
            <a:pPr algn="ctr">
              <a:lnSpc>
                <a:spcPts val="2400"/>
              </a:lnSpc>
            </a:pPr>
            <a:r>
              <a:rPr lang="en-US" sz="2800" b="1">
                <a:solidFill>
                  <a:srgbClr val="FAC090"/>
                </a:solidFill>
              </a:rPr>
              <a:t>Hindsight bias:</a:t>
            </a:r>
          </a:p>
          <a:p>
            <a:pPr algn="ctr">
              <a:lnSpc>
                <a:spcPts val="2400"/>
              </a:lnSpc>
            </a:pPr>
            <a:r>
              <a:rPr lang="en-US" sz="2800">
                <a:solidFill>
                  <a:srgbClr val="F8F6E3"/>
                </a:solidFill>
              </a:rPr>
              <a:t>“I knew it all along.”</a:t>
            </a:r>
          </a:p>
        </p:txBody>
      </p:sp>
      <p:sp>
        <p:nvSpPr>
          <p:cNvPr id="9" name="Oval 8"/>
          <p:cNvSpPr>
            <a:spLocks noChangeArrowheads="1"/>
          </p:cNvSpPr>
          <p:nvPr/>
        </p:nvSpPr>
        <p:spPr bwMode="auto">
          <a:xfrm>
            <a:off x="5175250" y="857250"/>
            <a:ext cx="3860800" cy="3852863"/>
          </a:xfrm>
          <a:prstGeom prst="ellipse">
            <a:avLst/>
          </a:prstGeom>
          <a:solidFill>
            <a:srgbClr val="3AA082"/>
          </a:solidFill>
          <a:ln w="9525">
            <a:noFill/>
            <a:round/>
            <a:headEnd/>
            <a:tailEnd/>
          </a:ln>
        </p:spPr>
        <p:txBody>
          <a:bodyPr lIns="182880" tIns="182880" rIns="182880" bIns="182880" anchor="ctr"/>
          <a:lstStyle/>
          <a:p>
            <a:pPr algn="ctr">
              <a:lnSpc>
                <a:spcPts val="2400"/>
              </a:lnSpc>
            </a:pPr>
            <a:r>
              <a:rPr lang="en-US" sz="2800" b="1">
                <a:solidFill>
                  <a:srgbClr val="FAC090"/>
                </a:solidFill>
              </a:rPr>
              <a:t>Overconfidence error:</a:t>
            </a:r>
          </a:p>
          <a:p>
            <a:pPr algn="ctr">
              <a:lnSpc>
                <a:spcPts val="2400"/>
              </a:lnSpc>
            </a:pPr>
            <a:r>
              <a:rPr lang="en-US" sz="2800">
                <a:solidFill>
                  <a:srgbClr val="F8F6E3"/>
                </a:solidFill>
              </a:rPr>
              <a:t>“I am sure I am correct.”</a:t>
            </a:r>
          </a:p>
        </p:txBody>
      </p:sp>
      <p:sp>
        <p:nvSpPr>
          <p:cNvPr id="3" name="Content Placeholder 2"/>
          <p:cNvSpPr>
            <a:spLocks noGrp="1"/>
          </p:cNvSpPr>
          <p:nvPr>
            <p:ph idx="1"/>
          </p:nvPr>
        </p:nvSpPr>
        <p:spPr>
          <a:xfrm>
            <a:off x="2492375" y="2455863"/>
            <a:ext cx="4051300" cy="4048125"/>
          </a:xfrm>
          <a:prstGeom prst="ellipse">
            <a:avLst/>
          </a:prstGeom>
          <a:solidFill>
            <a:srgbClr val="F36F21"/>
          </a:solidFill>
        </p:spPr>
        <p:txBody>
          <a:bodyPr lIns="182880" tIns="182880" rIns="182880" bIns="182880" anchor="ctr"/>
          <a:lstStyle/>
          <a:p>
            <a:pPr marL="0" indent="0" algn="ctr" eaLnBrk="1" hangingPunct="1">
              <a:lnSpc>
                <a:spcPts val="2400"/>
              </a:lnSpc>
              <a:spcBef>
                <a:spcPct val="0"/>
              </a:spcBef>
              <a:buFont typeface="Arial" charset="0"/>
              <a:buNone/>
            </a:pPr>
            <a:r>
              <a:rPr lang="en-US" sz="2800" smtClean="0">
                <a:solidFill>
                  <a:srgbClr val="F8F6E3"/>
                </a:solidFill>
              </a:rPr>
              <a:t>The coincidence error, or</a:t>
            </a:r>
          </a:p>
          <a:p>
            <a:pPr marL="0" indent="0" algn="ctr" eaLnBrk="1" hangingPunct="1">
              <a:lnSpc>
                <a:spcPts val="2400"/>
              </a:lnSpc>
              <a:spcBef>
                <a:spcPct val="0"/>
              </a:spcBef>
              <a:buFont typeface="Arial" charset="0"/>
              <a:buNone/>
            </a:pPr>
            <a:r>
              <a:rPr lang="en-US" sz="2800" smtClean="0">
                <a:solidFill>
                  <a:srgbClr val="F8F6E3"/>
                </a:solidFill>
              </a:rPr>
              <a:t>mistakenly </a:t>
            </a:r>
            <a:r>
              <a:rPr lang="en-US" sz="2800" b="1" smtClean="0">
                <a:solidFill>
                  <a:srgbClr val="F8F6E3"/>
                </a:solidFill>
              </a:rPr>
              <a:t>perceiving order in random events</a:t>
            </a:r>
            <a:r>
              <a:rPr lang="en-US" sz="2800" smtClean="0">
                <a:solidFill>
                  <a:srgbClr val="F8F6E3"/>
                </a:solidFill>
              </a:rPr>
              <a:t>: </a:t>
            </a:r>
          </a:p>
          <a:p>
            <a:pPr marL="0" indent="0" algn="ctr" eaLnBrk="1" hangingPunct="1">
              <a:lnSpc>
                <a:spcPts val="2400"/>
              </a:lnSpc>
              <a:spcBef>
                <a:spcPct val="0"/>
              </a:spcBef>
              <a:buFont typeface="Arial" charset="0"/>
              <a:buNone/>
            </a:pPr>
            <a:r>
              <a:rPr lang="en-US" sz="2800" smtClean="0">
                <a:solidFill>
                  <a:srgbClr val="F8F6E3"/>
                </a:solidFill>
              </a:rPr>
              <a:t>“The dice must be fixed because you rolled three sixes in a row.”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ppt_w</p:attrName>
                                        </p:attrNameLst>
                                      </p:cBhvr>
                                      <p:tavLst>
                                        <p:tav tm="0" fmla="#ppt_w*sin(2.5*pi*$)">
                                          <p:val>
                                            <p:fltVal val="0"/>
                                          </p:val>
                                        </p:tav>
                                        <p:tav tm="100000">
                                          <p:val>
                                            <p:fltVal val="1"/>
                                          </p:val>
                                        </p:tav>
                                      </p:tavLst>
                                    </p:anim>
                                    <p:anim calcmode="lin" valueType="num">
                                      <p:cBhvr>
                                        <p:cTn id="9"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ppt_w</p:attrName>
                                        </p:attrNameLst>
                                      </p:cBhvr>
                                      <p:tavLst>
                                        <p:tav tm="0" fmla="#ppt_w*sin(2.5*pi*$)">
                                          <p:val>
                                            <p:fltVal val="0"/>
                                          </p:val>
                                        </p:tav>
                                        <p:tav tm="100000">
                                          <p:val>
                                            <p:fltVal val="1"/>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500"/>
                                        <p:tgtEl>
                                          <p:spTgt spid="3">
                                            <p:bg/>
                                          </p:spTgt>
                                        </p:tgtEl>
                                      </p:cBhvr>
                                    </p:animEffect>
                                    <p:anim calcmode="lin" valueType="num">
                                      <p:cBhvr>
                                        <p:cTn id="22" dur="500" fill="hold"/>
                                        <p:tgtEl>
                                          <p:spTgt spid="3">
                                            <p:bg/>
                                          </p:spTgt>
                                        </p:tgtEl>
                                        <p:attrNameLst>
                                          <p:attrName>ppt_w</p:attrName>
                                        </p:attrNameLst>
                                      </p:cBhvr>
                                      <p:tavLst>
                                        <p:tav tm="0" fmla="#ppt_w*sin(2.5*pi*$)">
                                          <p:val>
                                            <p:fltVal val="0"/>
                                          </p:val>
                                        </p:tav>
                                        <p:tav tm="100000">
                                          <p:val>
                                            <p:fltVal val="1"/>
                                          </p:val>
                                        </p:tav>
                                      </p:tavLst>
                                    </p:anim>
                                    <p:anim calcmode="lin" valueType="num">
                                      <p:cBhvr>
                                        <p:cTn id="23" dur="500" fill="hold"/>
                                        <p:tgtEl>
                                          <p:spTgt spid="3">
                                            <p:bg/>
                                          </p:spTgt>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anim calcmode="lin" valueType="num">
                                      <p:cBhvr>
                                        <p:cTn id="27"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8" dur="500" fill="hold"/>
                                        <p:tgtEl>
                                          <p:spTgt spid="3">
                                            <p:txEl>
                                              <p:pRg st="0" end="0"/>
                                            </p:txEl>
                                          </p:spTgt>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anim calcmode="lin" valueType="num">
                                      <p:cBhvr>
                                        <p:cTn id="32"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3" dur="500" fill="hold"/>
                                        <p:tgtEl>
                                          <p:spTgt spid="3">
                                            <p:txEl>
                                              <p:pRg st="1" end="1"/>
                                            </p:txEl>
                                          </p:spTgt>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anim calcmode="lin" valueType="num">
                                      <p:cBhvr>
                                        <p:cTn id="37"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l="4950" t="3474" r="3481" b="11217"/>
          <a:stretch>
            <a:fillRect/>
          </a:stretch>
        </p:blipFill>
        <p:spPr bwMode="auto">
          <a:xfrm>
            <a:off x="-39688" y="0"/>
            <a:ext cx="9183688" cy="6858000"/>
          </a:xfrm>
          <a:prstGeom prst="rect">
            <a:avLst/>
          </a:prstGeom>
          <a:noFill/>
          <a:ln w="9525">
            <a:noFill/>
            <a:miter lim="800000"/>
            <a:headEnd/>
            <a:tailEnd/>
          </a:ln>
        </p:spPr>
      </p:pic>
      <p:sp>
        <p:nvSpPr>
          <p:cNvPr id="63491" name="Text Box 3"/>
          <p:cNvSpPr txBox="1">
            <a:spLocks noChangeArrowheads="1"/>
          </p:cNvSpPr>
          <p:nvPr/>
        </p:nvSpPr>
        <p:spPr bwMode="auto">
          <a:xfrm>
            <a:off x="152400" y="325438"/>
            <a:ext cx="4143375" cy="1343025"/>
          </a:xfrm>
          <a:prstGeom prst="rect">
            <a:avLst/>
          </a:prstGeom>
          <a:noFill/>
          <a:ln w="127000">
            <a:noFill/>
            <a:miter lim="800000"/>
            <a:headEnd/>
            <a:tailEnd/>
          </a:ln>
        </p:spPr>
        <p:txBody>
          <a:bodyPr anchor="ctr">
            <a:spAutoFit/>
          </a:bodyPr>
          <a:lstStyle/>
          <a:p>
            <a:pPr eaLnBrk="0" hangingPunct="0">
              <a:lnSpc>
                <a:spcPts val="3200"/>
              </a:lnSpc>
            </a:pPr>
            <a:r>
              <a:rPr lang="en-US" sz="3600" b="1">
                <a:solidFill>
                  <a:srgbClr val="F8F6E3"/>
                </a:solidFill>
              </a:rPr>
              <a:t>What psychology science mistake was made here?</a:t>
            </a:r>
            <a:endParaRPr lang="en-US" sz="3000" b="1">
              <a:solidFill>
                <a:srgbClr val="F8F6E3"/>
              </a:solidFill>
            </a:endParaRPr>
          </a:p>
        </p:txBody>
      </p:sp>
      <p:sp>
        <p:nvSpPr>
          <p:cNvPr id="64516" name="Rectangle 6"/>
          <p:cNvSpPr>
            <a:spLocks noChangeArrowheads="1"/>
          </p:cNvSpPr>
          <p:nvPr/>
        </p:nvSpPr>
        <p:spPr bwMode="auto">
          <a:xfrm>
            <a:off x="527050" y="5518150"/>
            <a:ext cx="3827463" cy="385763"/>
          </a:xfrm>
          <a:prstGeom prst="roundRect">
            <a:avLst>
              <a:gd name="adj" fmla="val 16667"/>
            </a:avLst>
          </a:prstGeom>
          <a:solidFill>
            <a:srgbClr val="F36F21"/>
          </a:solidFill>
          <a:ln w="9525">
            <a:noFill/>
            <a:miter lim="800000"/>
            <a:headEnd/>
            <a:tailEnd/>
          </a:ln>
        </p:spPr>
        <p:txBody>
          <a:bodyPr wrap="none">
            <a:spAutoFit/>
          </a:bodyPr>
          <a:lstStyle/>
          <a:p>
            <a:pPr>
              <a:lnSpc>
                <a:spcPts val="2000"/>
              </a:lnSpc>
            </a:pPr>
            <a:r>
              <a:rPr lang="en-US" sz="2400" b="1">
                <a:solidFill>
                  <a:srgbClr val="F8F6E3"/>
                </a:solidFill>
              </a:rPr>
              <a:t>Hint #1:  Harry Truman won.</a:t>
            </a:r>
          </a:p>
        </p:txBody>
      </p:sp>
      <p:sp>
        <p:nvSpPr>
          <p:cNvPr id="64517" name="Rectangle 7"/>
          <p:cNvSpPr>
            <a:spLocks noChangeArrowheads="1"/>
          </p:cNvSpPr>
          <p:nvPr/>
        </p:nvSpPr>
        <p:spPr bwMode="auto">
          <a:xfrm>
            <a:off x="5237163" y="1785938"/>
            <a:ext cx="2286000" cy="2370137"/>
          </a:xfrm>
          <a:prstGeom prst="roundRect">
            <a:avLst>
              <a:gd name="adj" fmla="val 16667"/>
            </a:avLst>
          </a:prstGeom>
          <a:solidFill>
            <a:srgbClr val="F36F21"/>
          </a:solidFill>
          <a:ln w="9525">
            <a:noFill/>
            <a:miter lim="800000"/>
            <a:headEnd/>
            <a:tailEnd/>
          </a:ln>
        </p:spPr>
        <p:txBody>
          <a:bodyPr>
            <a:spAutoFit/>
          </a:bodyPr>
          <a:lstStyle/>
          <a:p>
            <a:pPr>
              <a:lnSpc>
                <a:spcPts val="2000"/>
              </a:lnSpc>
            </a:pPr>
            <a:r>
              <a:rPr lang="en-US" sz="2400" b="1">
                <a:solidFill>
                  <a:srgbClr val="F8F6E3"/>
                </a:solidFill>
              </a:rPr>
              <a:t>Hint #2: The </a:t>
            </a:r>
            <a:r>
              <a:rPr lang="en-US" sz="2400" b="1" i="1">
                <a:solidFill>
                  <a:srgbClr val="F8F6E3"/>
                </a:solidFill>
              </a:rPr>
              <a:t>Chicago Tribune </a:t>
            </a:r>
            <a:r>
              <a:rPr lang="en-US" sz="2400" b="1">
                <a:solidFill>
                  <a:srgbClr val="F8F6E3"/>
                </a:solidFill>
              </a:rPr>
              <a:t>interviewed people about whom they would vote for. </a:t>
            </a:r>
          </a:p>
        </p:txBody>
      </p:sp>
      <p:sp>
        <p:nvSpPr>
          <p:cNvPr id="64518" name="Rectangle 8"/>
          <p:cNvSpPr>
            <a:spLocks noChangeArrowheads="1"/>
          </p:cNvSpPr>
          <p:nvPr/>
        </p:nvSpPr>
        <p:spPr bwMode="auto">
          <a:xfrm>
            <a:off x="6380163" y="3683000"/>
            <a:ext cx="1765300" cy="1763713"/>
          </a:xfrm>
          <a:prstGeom prst="ellipse">
            <a:avLst/>
          </a:prstGeom>
          <a:solidFill>
            <a:srgbClr val="A0366C"/>
          </a:solidFill>
          <a:ln w="9525">
            <a:noFill/>
            <a:miter lim="800000"/>
            <a:headEnd/>
            <a:tailEnd/>
          </a:ln>
        </p:spPr>
        <p:txBody>
          <a:bodyPr wrap="none" anchor="ctr">
            <a:spAutoFit/>
          </a:bodyPr>
          <a:lstStyle/>
          <a:p>
            <a:pPr>
              <a:lnSpc>
                <a:spcPts val="2000"/>
              </a:lnSpc>
            </a:pPr>
            <a:r>
              <a:rPr lang="en-US" sz="2400" b="1">
                <a:solidFill>
                  <a:srgbClr val="F8F6E3"/>
                </a:solidFill>
              </a:rPr>
              <a:t>Hint #3: </a:t>
            </a:r>
          </a:p>
          <a:p>
            <a:pPr>
              <a:lnSpc>
                <a:spcPts val="2000"/>
              </a:lnSpc>
            </a:pPr>
            <a:r>
              <a:rPr lang="en-US" sz="2400" b="1">
                <a:solidFill>
                  <a:srgbClr val="F8F6E3"/>
                </a:solidFill>
              </a:rPr>
              <a:t>in 1948.</a:t>
            </a:r>
          </a:p>
        </p:txBody>
      </p:sp>
      <p:sp>
        <p:nvSpPr>
          <p:cNvPr id="64519" name="Rectangle 9"/>
          <p:cNvSpPr>
            <a:spLocks noChangeArrowheads="1"/>
          </p:cNvSpPr>
          <p:nvPr/>
        </p:nvSpPr>
        <p:spPr bwMode="auto">
          <a:xfrm>
            <a:off x="7277100" y="5297488"/>
            <a:ext cx="1736725" cy="1211262"/>
          </a:xfrm>
          <a:prstGeom prst="ellipse">
            <a:avLst/>
          </a:prstGeom>
          <a:solidFill>
            <a:srgbClr val="3AA082"/>
          </a:solidFill>
          <a:ln w="9525">
            <a:noFill/>
            <a:miter lim="800000"/>
            <a:headEnd/>
            <a:tailEnd/>
          </a:ln>
        </p:spPr>
        <p:txBody>
          <a:bodyPr anchor="ctr">
            <a:spAutoFit/>
          </a:bodyPr>
          <a:lstStyle/>
          <a:p>
            <a:pPr>
              <a:lnSpc>
                <a:spcPts val="2000"/>
              </a:lnSpc>
            </a:pPr>
            <a:r>
              <a:rPr lang="en-US" sz="2400" b="1">
                <a:solidFill>
                  <a:srgbClr val="F8F6E3"/>
                </a:solidFill>
              </a:rPr>
              <a:t>Hint #4: by phone.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500" fill="hold"/>
                                        <p:tgtEl>
                                          <p:spTgt spid="64516"/>
                                        </p:tgtEl>
                                        <p:attrNameLst>
                                          <p:attrName>ppt_w</p:attrName>
                                        </p:attrNameLst>
                                      </p:cBhvr>
                                      <p:tavLst>
                                        <p:tav tm="0">
                                          <p:val>
                                            <p:fltVal val="0"/>
                                          </p:val>
                                        </p:tav>
                                        <p:tav tm="100000">
                                          <p:val>
                                            <p:strVal val="#ppt_w"/>
                                          </p:val>
                                        </p:tav>
                                      </p:tavLst>
                                    </p:anim>
                                    <p:anim calcmode="lin" valueType="num">
                                      <p:cBhvr>
                                        <p:cTn id="8" dur="500" fill="hold"/>
                                        <p:tgtEl>
                                          <p:spTgt spid="64516"/>
                                        </p:tgtEl>
                                        <p:attrNameLst>
                                          <p:attrName>ppt_h</p:attrName>
                                        </p:attrNameLst>
                                      </p:cBhvr>
                                      <p:tavLst>
                                        <p:tav tm="0">
                                          <p:val>
                                            <p:fltVal val="0"/>
                                          </p:val>
                                        </p:tav>
                                        <p:tav tm="100000">
                                          <p:val>
                                            <p:strVal val="#ppt_h"/>
                                          </p:val>
                                        </p:tav>
                                      </p:tavLst>
                                    </p:anim>
                                    <p:animEffect transition="in" filter="fade">
                                      <p:cBhvr>
                                        <p:cTn id="9" dur="500"/>
                                        <p:tgtEl>
                                          <p:spTgt spid="64516"/>
                                        </p:tgtEl>
                                      </p:cBhvr>
                                    </p:animEffect>
                                  </p:childTnLst>
                                </p:cTn>
                              </p:par>
                            </p:childTnLst>
                          </p:cTn>
                        </p:par>
                        <p:par>
                          <p:cTn id="10" fill="hold">
                            <p:stCondLst>
                              <p:cond delay="1500"/>
                            </p:stCondLst>
                            <p:childTnLst>
                              <p:par>
                                <p:cTn id="11" presetID="53" presetClass="entr" presetSubtype="16" fill="hold" grpId="0" nodeType="afterEffect">
                                  <p:stCondLst>
                                    <p:cond delay="1500"/>
                                  </p:stCondLst>
                                  <p:childTnLst>
                                    <p:set>
                                      <p:cBhvr>
                                        <p:cTn id="12" dur="1" fill="hold">
                                          <p:stCondLst>
                                            <p:cond delay="0"/>
                                          </p:stCondLst>
                                        </p:cTn>
                                        <p:tgtEl>
                                          <p:spTgt spid="64517"/>
                                        </p:tgtEl>
                                        <p:attrNameLst>
                                          <p:attrName>style.visibility</p:attrName>
                                        </p:attrNameLst>
                                      </p:cBhvr>
                                      <p:to>
                                        <p:strVal val="visible"/>
                                      </p:to>
                                    </p:set>
                                    <p:anim calcmode="lin" valueType="num">
                                      <p:cBhvr>
                                        <p:cTn id="13" dur="500" fill="hold"/>
                                        <p:tgtEl>
                                          <p:spTgt spid="64517"/>
                                        </p:tgtEl>
                                        <p:attrNameLst>
                                          <p:attrName>ppt_w</p:attrName>
                                        </p:attrNameLst>
                                      </p:cBhvr>
                                      <p:tavLst>
                                        <p:tav tm="0">
                                          <p:val>
                                            <p:fltVal val="0"/>
                                          </p:val>
                                        </p:tav>
                                        <p:tav tm="100000">
                                          <p:val>
                                            <p:strVal val="#ppt_w"/>
                                          </p:val>
                                        </p:tav>
                                      </p:tavLst>
                                    </p:anim>
                                    <p:anim calcmode="lin" valueType="num">
                                      <p:cBhvr>
                                        <p:cTn id="14" dur="500" fill="hold"/>
                                        <p:tgtEl>
                                          <p:spTgt spid="64517"/>
                                        </p:tgtEl>
                                        <p:attrNameLst>
                                          <p:attrName>ppt_h</p:attrName>
                                        </p:attrNameLst>
                                      </p:cBhvr>
                                      <p:tavLst>
                                        <p:tav tm="0">
                                          <p:val>
                                            <p:fltVal val="0"/>
                                          </p:val>
                                        </p:tav>
                                        <p:tav tm="100000">
                                          <p:val>
                                            <p:strVal val="#ppt_h"/>
                                          </p:val>
                                        </p:tav>
                                      </p:tavLst>
                                    </p:anim>
                                    <p:animEffect transition="in" filter="fade">
                                      <p:cBhvr>
                                        <p:cTn id="15" dur="500"/>
                                        <p:tgtEl>
                                          <p:spTgt spid="64517"/>
                                        </p:tgtEl>
                                      </p:cBhvr>
                                    </p:animEffect>
                                  </p:childTnLst>
                                </p:cTn>
                              </p:par>
                            </p:childTnLst>
                          </p:cTn>
                        </p:par>
                        <p:par>
                          <p:cTn id="16" fill="hold">
                            <p:stCondLst>
                              <p:cond delay="3500"/>
                            </p:stCondLst>
                            <p:childTnLst>
                              <p:par>
                                <p:cTn id="17" presetID="26" presetClass="entr" presetSubtype="0" fill="hold" grpId="0" nodeType="afterEffect">
                                  <p:stCondLst>
                                    <p:cond delay="2000"/>
                                  </p:stCondLst>
                                  <p:childTnLst>
                                    <p:set>
                                      <p:cBhvr>
                                        <p:cTn id="18" dur="1" fill="hold">
                                          <p:stCondLst>
                                            <p:cond delay="0"/>
                                          </p:stCondLst>
                                        </p:cTn>
                                        <p:tgtEl>
                                          <p:spTgt spid="64518"/>
                                        </p:tgtEl>
                                        <p:attrNameLst>
                                          <p:attrName>style.visibility</p:attrName>
                                        </p:attrNameLst>
                                      </p:cBhvr>
                                      <p:to>
                                        <p:strVal val="visible"/>
                                      </p:to>
                                    </p:set>
                                    <p:animEffect transition="in" filter="wipe(down)">
                                      <p:cBhvr>
                                        <p:cTn id="19" dur="580">
                                          <p:stCondLst>
                                            <p:cond delay="0"/>
                                          </p:stCondLst>
                                        </p:cTn>
                                        <p:tgtEl>
                                          <p:spTgt spid="64518"/>
                                        </p:tgtEl>
                                      </p:cBhvr>
                                    </p:animEffect>
                                    <p:anim calcmode="lin" valueType="num">
                                      <p:cBhvr>
                                        <p:cTn id="20" dur="1822" tmFilter="0,0; 0.14,0.36; 0.43,0.73; 0.71,0.91; 1.0,1.0">
                                          <p:stCondLst>
                                            <p:cond delay="0"/>
                                          </p:stCondLst>
                                        </p:cTn>
                                        <p:tgtEl>
                                          <p:spTgt spid="6451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451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451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451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4518"/>
                                        </p:tgtEl>
                                        <p:attrNameLst>
                                          <p:attrName>ppt_y</p:attrName>
                                        </p:attrNameLst>
                                      </p:cBhvr>
                                      <p:tavLst>
                                        <p:tav tm="0" fmla="#ppt_y-sin(pi*$)/81">
                                          <p:val>
                                            <p:fltVal val="0"/>
                                          </p:val>
                                        </p:tav>
                                        <p:tav tm="100000">
                                          <p:val>
                                            <p:fltVal val="1"/>
                                          </p:val>
                                        </p:tav>
                                      </p:tavLst>
                                    </p:anim>
                                    <p:animScale>
                                      <p:cBhvr>
                                        <p:cTn id="25" dur="26">
                                          <p:stCondLst>
                                            <p:cond delay="650"/>
                                          </p:stCondLst>
                                        </p:cTn>
                                        <p:tgtEl>
                                          <p:spTgt spid="64518"/>
                                        </p:tgtEl>
                                      </p:cBhvr>
                                      <p:to x="100000" y="60000"/>
                                    </p:animScale>
                                    <p:animScale>
                                      <p:cBhvr>
                                        <p:cTn id="26" dur="166" decel="50000">
                                          <p:stCondLst>
                                            <p:cond delay="676"/>
                                          </p:stCondLst>
                                        </p:cTn>
                                        <p:tgtEl>
                                          <p:spTgt spid="64518"/>
                                        </p:tgtEl>
                                      </p:cBhvr>
                                      <p:to x="100000" y="100000"/>
                                    </p:animScale>
                                    <p:animScale>
                                      <p:cBhvr>
                                        <p:cTn id="27" dur="26">
                                          <p:stCondLst>
                                            <p:cond delay="1312"/>
                                          </p:stCondLst>
                                        </p:cTn>
                                        <p:tgtEl>
                                          <p:spTgt spid="64518"/>
                                        </p:tgtEl>
                                      </p:cBhvr>
                                      <p:to x="100000" y="80000"/>
                                    </p:animScale>
                                    <p:animScale>
                                      <p:cBhvr>
                                        <p:cTn id="28" dur="166" decel="50000">
                                          <p:stCondLst>
                                            <p:cond delay="1338"/>
                                          </p:stCondLst>
                                        </p:cTn>
                                        <p:tgtEl>
                                          <p:spTgt spid="64518"/>
                                        </p:tgtEl>
                                      </p:cBhvr>
                                      <p:to x="100000" y="100000"/>
                                    </p:animScale>
                                    <p:animScale>
                                      <p:cBhvr>
                                        <p:cTn id="29" dur="26">
                                          <p:stCondLst>
                                            <p:cond delay="1642"/>
                                          </p:stCondLst>
                                        </p:cTn>
                                        <p:tgtEl>
                                          <p:spTgt spid="64518"/>
                                        </p:tgtEl>
                                      </p:cBhvr>
                                      <p:to x="100000" y="90000"/>
                                    </p:animScale>
                                    <p:animScale>
                                      <p:cBhvr>
                                        <p:cTn id="30" dur="166" decel="50000">
                                          <p:stCondLst>
                                            <p:cond delay="1668"/>
                                          </p:stCondLst>
                                        </p:cTn>
                                        <p:tgtEl>
                                          <p:spTgt spid="64518"/>
                                        </p:tgtEl>
                                      </p:cBhvr>
                                      <p:to x="100000" y="100000"/>
                                    </p:animScale>
                                    <p:animScale>
                                      <p:cBhvr>
                                        <p:cTn id="31" dur="26">
                                          <p:stCondLst>
                                            <p:cond delay="1808"/>
                                          </p:stCondLst>
                                        </p:cTn>
                                        <p:tgtEl>
                                          <p:spTgt spid="64518"/>
                                        </p:tgtEl>
                                      </p:cBhvr>
                                      <p:to x="100000" y="95000"/>
                                    </p:animScale>
                                    <p:animScale>
                                      <p:cBhvr>
                                        <p:cTn id="32" dur="166" decel="50000">
                                          <p:stCondLst>
                                            <p:cond delay="1834"/>
                                          </p:stCondLst>
                                        </p:cTn>
                                        <p:tgtEl>
                                          <p:spTgt spid="64518"/>
                                        </p:tgtEl>
                                      </p:cBhvr>
                                      <p:to x="100000" y="100000"/>
                                    </p:animScale>
                                  </p:childTnLst>
                                </p:cTn>
                              </p:par>
                            </p:childTnLst>
                          </p:cTn>
                        </p:par>
                        <p:par>
                          <p:cTn id="33" fill="hold">
                            <p:stCondLst>
                              <p:cond delay="7500"/>
                            </p:stCondLst>
                            <p:childTnLst>
                              <p:par>
                                <p:cTn id="34" presetID="26" presetClass="entr" presetSubtype="0" fill="hold" grpId="0" nodeType="afterEffect">
                                  <p:stCondLst>
                                    <p:cond delay="1500"/>
                                  </p:stCondLst>
                                  <p:childTnLst>
                                    <p:set>
                                      <p:cBhvr>
                                        <p:cTn id="35" dur="1" fill="hold">
                                          <p:stCondLst>
                                            <p:cond delay="0"/>
                                          </p:stCondLst>
                                        </p:cTn>
                                        <p:tgtEl>
                                          <p:spTgt spid="64519"/>
                                        </p:tgtEl>
                                        <p:attrNameLst>
                                          <p:attrName>style.visibility</p:attrName>
                                        </p:attrNameLst>
                                      </p:cBhvr>
                                      <p:to>
                                        <p:strVal val="visible"/>
                                      </p:to>
                                    </p:set>
                                    <p:animEffect transition="in" filter="wipe(down)">
                                      <p:cBhvr>
                                        <p:cTn id="36" dur="580">
                                          <p:stCondLst>
                                            <p:cond delay="0"/>
                                          </p:stCondLst>
                                        </p:cTn>
                                        <p:tgtEl>
                                          <p:spTgt spid="64519"/>
                                        </p:tgtEl>
                                      </p:cBhvr>
                                    </p:animEffect>
                                    <p:anim calcmode="lin" valueType="num">
                                      <p:cBhvr>
                                        <p:cTn id="37" dur="1822" tmFilter="0,0; 0.14,0.36; 0.43,0.73; 0.71,0.91; 1.0,1.0">
                                          <p:stCondLst>
                                            <p:cond delay="0"/>
                                          </p:stCondLst>
                                        </p:cTn>
                                        <p:tgtEl>
                                          <p:spTgt spid="6451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451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451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451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4519"/>
                                        </p:tgtEl>
                                        <p:attrNameLst>
                                          <p:attrName>ppt_y</p:attrName>
                                        </p:attrNameLst>
                                      </p:cBhvr>
                                      <p:tavLst>
                                        <p:tav tm="0" fmla="#ppt_y-sin(pi*$)/81">
                                          <p:val>
                                            <p:fltVal val="0"/>
                                          </p:val>
                                        </p:tav>
                                        <p:tav tm="100000">
                                          <p:val>
                                            <p:fltVal val="1"/>
                                          </p:val>
                                        </p:tav>
                                      </p:tavLst>
                                    </p:anim>
                                    <p:animScale>
                                      <p:cBhvr>
                                        <p:cTn id="42" dur="26">
                                          <p:stCondLst>
                                            <p:cond delay="650"/>
                                          </p:stCondLst>
                                        </p:cTn>
                                        <p:tgtEl>
                                          <p:spTgt spid="64519"/>
                                        </p:tgtEl>
                                      </p:cBhvr>
                                      <p:to x="100000" y="60000"/>
                                    </p:animScale>
                                    <p:animScale>
                                      <p:cBhvr>
                                        <p:cTn id="43" dur="166" decel="50000">
                                          <p:stCondLst>
                                            <p:cond delay="676"/>
                                          </p:stCondLst>
                                        </p:cTn>
                                        <p:tgtEl>
                                          <p:spTgt spid="64519"/>
                                        </p:tgtEl>
                                      </p:cBhvr>
                                      <p:to x="100000" y="100000"/>
                                    </p:animScale>
                                    <p:animScale>
                                      <p:cBhvr>
                                        <p:cTn id="44" dur="26">
                                          <p:stCondLst>
                                            <p:cond delay="1312"/>
                                          </p:stCondLst>
                                        </p:cTn>
                                        <p:tgtEl>
                                          <p:spTgt spid="64519"/>
                                        </p:tgtEl>
                                      </p:cBhvr>
                                      <p:to x="100000" y="80000"/>
                                    </p:animScale>
                                    <p:animScale>
                                      <p:cBhvr>
                                        <p:cTn id="45" dur="166" decel="50000">
                                          <p:stCondLst>
                                            <p:cond delay="1338"/>
                                          </p:stCondLst>
                                        </p:cTn>
                                        <p:tgtEl>
                                          <p:spTgt spid="64519"/>
                                        </p:tgtEl>
                                      </p:cBhvr>
                                      <p:to x="100000" y="100000"/>
                                    </p:animScale>
                                    <p:animScale>
                                      <p:cBhvr>
                                        <p:cTn id="46" dur="26">
                                          <p:stCondLst>
                                            <p:cond delay="1642"/>
                                          </p:stCondLst>
                                        </p:cTn>
                                        <p:tgtEl>
                                          <p:spTgt spid="64519"/>
                                        </p:tgtEl>
                                      </p:cBhvr>
                                      <p:to x="100000" y="90000"/>
                                    </p:animScale>
                                    <p:animScale>
                                      <p:cBhvr>
                                        <p:cTn id="47" dur="166" decel="50000">
                                          <p:stCondLst>
                                            <p:cond delay="1668"/>
                                          </p:stCondLst>
                                        </p:cTn>
                                        <p:tgtEl>
                                          <p:spTgt spid="64519"/>
                                        </p:tgtEl>
                                      </p:cBhvr>
                                      <p:to x="100000" y="100000"/>
                                    </p:animScale>
                                    <p:animScale>
                                      <p:cBhvr>
                                        <p:cTn id="48" dur="26">
                                          <p:stCondLst>
                                            <p:cond delay="1808"/>
                                          </p:stCondLst>
                                        </p:cTn>
                                        <p:tgtEl>
                                          <p:spTgt spid="64519"/>
                                        </p:tgtEl>
                                      </p:cBhvr>
                                      <p:to x="100000" y="95000"/>
                                    </p:animScale>
                                    <p:animScale>
                                      <p:cBhvr>
                                        <p:cTn id="49" dur="166" decel="50000">
                                          <p:stCondLst>
                                            <p:cond delay="1834"/>
                                          </p:stCondLst>
                                        </p:cTn>
                                        <p:tgtEl>
                                          <p:spTgt spid="645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animBg="1"/>
      <p:bldP spid="64518" grpId="0" animBg="1"/>
      <p:bldP spid="645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96850" y="180975"/>
            <a:ext cx="8229600" cy="1143000"/>
          </a:xfrm>
        </p:spPr>
        <p:txBody>
          <a:bodyPr/>
          <a:lstStyle/>
          <a:p>
            <a:pPr algn="l" eaLnBrk="1" hangingPunct="1"/>
            <a:r>
              <a:rPr lang="en-US" b="1" smtClean="0">
                <a:solidFill>
                  <a:srgbClr val="444EA2"/>
                </a:solidFill>
              </a:rPr>
              <a:t>Why take a sample?</a:t>
            </a:r>
          </a:p>
        </p:txBody>
      </p:sp>
      <p:sp>
        <p:nvSpPr>
          <p:cNvPr id="3" name="Content Placeholder 2"/>
          <p:cNvSpPr>
            <a:spLocks noGrp="1"/>
          </p:cNvSpPr>
          <p:nvPr>
            <p:ph idx="1"/>
          </p:nvPr>
        </p:nvSpPr>
        <p:spPr>
          <a:xfrm>
            <a:off x="377825" y="1457325"/>
            <a:ext cx="4608513" cy="2346325"/>
          </a:xfrm>
        </p:spPr>
        <p:txBody>
          <a:bodyPr/>
          <a:lstStyle/>
          <a:p>
            <a:pPr eaLnBrk="1" hangingPunct="1">
              <a:lnSpc>
                <a:spcPts val="2000"/>
              </a:lnSpc>
            </a:pPr>
            <a:r>
              <a:rPr lang="en-US" sz="2400" smtClean="0"/>
              <a:t>If you want to find out something about men, you can’t interview every single man on earth.</a:t>
            </a:r>
          </a:p>
          <a:p>
            <a:pPr eaLnBrk="1" hangingPunct="1">
              <a:lnSpc>
                <a:spcPts val="2000"/>
              </a:lnSpc>
            </a:pPr>
            <a:r>
              <a:rPr lang="en-US" sz="2400" smtClean="0"/>
              <a:t>Sampling saves time.  You can find the ratio of colors in this jar by making sure they are well mixed (randomized) and then taking a sample.</a:t>
            </a:r>
          </a:p>
        </p:txBody>
      </p:sp>
      <p:grpSp>
        <p:nvGrpSpPr>
          <p:cNvPr id="2" name="Group 7"/>
          <p:cNvGrpSpPr>
            <a:grpSpLocks/>
          </p:cNvGrpSpPr>
          <p:nvPr/>
        </p:nvGrpSpPr>
        <p:grpSpPr bwMode="auto">
          <a:xfrm>
            <a:off x="4986338" y="565150"/>
            <a:ext cx="2266950" cy="3714750"/>
            <a:chOff x="4986987" y="565277"/>
            <a:chExt cx="2265867" cy="3714247"/>
          </a:xfrm>
        </p:grpSpPr>
        <p:pic>
          <p:nvPicPr>
            <p:cNvPr id="65547" name="Picture 5"/>
            <p:cNvPicPr>
              <a:picLocks noChangeAspect="1" noChangeArrowheads="1"/>
            </p:cNvPicPr>
            <p:nvPr/>
          </p:nvPicPr>
          <p:blipFill>
            <a:blip r:embed="rId3" cstate="print"/>
            <a:srcRect l="5556" t="4329" r="41765" b="5788"/>
            <a:stretch>
              <a:fillRect/>
            </a:stretch>
          </p:blipFill>
          <p:spPr bwMode="auto">
            <a:xfrm>
              <a:off x="4986987" y="565277"/>
              <a:ext cx="2265867" cy="3238499"/>
            </a:xfrm>
            <a:prstGeom prst="rect">
              <a:avLst/>
            </a:prstGeom>
            <a:noFill/>
            <a:ln w="9525">
              <a:noFill/>
              <a:miter lim="800000"/>
              <a:headEnd/>
              <a:tailEnd/>
            </a:ln>
          </p:spPr>
        </p:pic>
        <p:sp>
          <p:nvSpPr>
            <p:cNvPr id="65548" name="Rectangle 5"/>
            <p:cNvSpPr>
              <a:spLocks noChangeArrowheads="1"/>
            </p:cNvSpPr>
            <p:nvPr/>
          </p:nvSpPr>
          <p:spPr bwMode="auto">
            <a:xfrm>
              <a:off x="5387784" y="3817859"/>
              <a:ext cx="1865070" cy="461665"/>
            </a:xfrm>
            <a:prstGeom prst="rect">
              <a:avLst/>
            </a:prstGeom>
            <a:noFill/>
            <a:ln w="9525">
              <a:noFill/>
              <a:miter lim="800000"/>
              <a:headEnd/>
              <a:tailEnd/>
            </a:ln>
          </p:spPr>
          <p:txBody>
            <a:bodyPr>
              <a:spAutoFit/>
            </a:bodyPr>
            <a:lstStyle/>
            <a:p>
              <a:pPr algn="ctr">
                <a:spcBef>
                  <a:spcPct val="20000"/>
                </a:spcBef>
              </a:pPr>
              <a:r>
                <a:rPr lang="en-US" sz="2400" b="1" i="1">
                  <a:solidFill>
                    <a:srgbClr val="000000"/>
                  </a:solidFill>
                  <a:sym typeface="Wingdings" pitchFamily="-65" charset="2"/>
                </a:rPr>
                <a:t>population</a:t>
              </a:r>
            </a:p>
          </p:txBody>
        </p:sp>
      </p:grpSp>
      <p:grpSp>
        <p:nvGrpSpPr>
          <p:cNvPr id="4" name="Group 8"/>
          <p:cNvGrpSpPr>
            <a:grpSpLocks/>
          </p:cNvGrpSpPr>
          <p:nvPr/>
        </p:nvGrpSpPr>
        <p:grpSpPr bwMode="auto">
          <a:xfrm>
            <a:off x="7429500" y="1860550"/>
            <a:ext cx="1465263" cy="2405063"/>
            <a:chOff x="7429501" y="1860500"/>
            <a:chExt cx="1465117" cy="2404941"/>
          </a:xfrm>
        </p:grpSpPr>
        <p:pic>
          <p:nvPicPr>
            <p:cNvPr id="65545" name="Picture 5"/>
            <p:cNvPicPr>
              <a:picLocks noChangeAspect="1" noChangeArrowheads="1"/>
            </p:cNvPicPr>
            <p:nvPr/>
          </p:nvPicPr>
          <p:blipFill>
            <a:blip r:embed="rId3" cstate="print"/>
            <a:srcRect l="61545" t="33022" r="3703" b="2615"/>
            <a:stretch>
              <a:fillRect/>
            </a:stretch>
          </p:blipFill>
          <p:spPr bwMode="auto">
            <a:xfrm>
              <a:off x="7429501" y="1860500"/>
              <a:ext cx="1325880" cy="2057048"/>
            </a:xfrm>
            <a:prstGeom prst="rect">
              <a:avLst/>
            </a:prstGeom>
            <a:noFill/>
            <a:ln w="9525">
              <a:noFill/>
              <a:miter lim="800000"/>
              <a:headEnd/>
              <a:tailEnd/>
            </a:ln>
          </p:spPr>
        </p:pic>
        <p:sp>
          <p:nvSpPr>
            <p:cNvPr id="65546" name="Rectangle 6"/>
            <p:cNvSpPr>
              <a:spLocks noChangeArrowheads="1"/>
            </p:cNvSpPr>
            <p:nvPr/>
          </p:nvSpPr>
          <p:spPr bwMode="auto">
            <a:xfrm>
              <a:off x="7576802" y="3803776"/>
              <a:ext cx="1317816" cy="461665"/>
            </a:xfrm>
            <a:prstGeom prst="rect">
              <a:avLst/>
            </a:prstGeom>
            <a:noFill/>
            <a:ln w="9525">
              <a:noFill/>
              <a:miter lim="800000"/>
              <a:headEnd/>
              <a:tailEnd/>
            </a:ln>
          </p:spPr>
          <p:txBody>
            <a:bodyPr>
              <a:spAutoFit/>
            </a:bodyPr>
            <a:lstStyle/>
            <a:p>
              <a:pPr algn="ctr">
                <a:spcBef>
                  <a:spcPct val="20000"/>
                </a:spcBef>
              </a:pPr>
              <a:r>
                <a:rPr lang="en-US" sz="2400" b="1" i="1">
                  <a:solidFill>
                    <a:srgbClr val="000000"/>
                  </a:solidFill>
                  <a:sym typeface="Wingdings" pitchFamily="-65" charset="2"/>
                </a:rPr>
                <a:t>sample</a:t>
              </a:r>
            </a:p>
          </p:txBody>
        </p:sp>
      </p:grpSp>
      <p:sp>
        <p:nvSpPr>
          <p:cNvPr id="10" name="Freeform 9"/>
          <p:cNvSpPr/>
          <p:nvPr/>
        </p:nvSpPr>
        <p:spPr>
          <a:xfrm>
            <a:off x="290513" y="4167188"/>
            <a:ext cx="4416425" cy="2557462"/>
          </a:xfrm>
          <a:custGeom>
            <a:avLst/>
            <a:gdLst>
              <a:gd name="connsiteX0" fmla="*/ 0 w 4050329"/>
              <a:gd name="connsiteY0" fmla="*/ 1083429 h 2166857"/>
              <a:gd name="connsiteX1" fmla="*/ 2025165 w 4050329"/>
              <a:gd name="connsiteY1" fmla="*/ 0 h 2166857"/>
              <a:gd name="connsiteX2" fmla="*/ 4050330 w 4050329"/>
              <a:gd name="connsiteY2" fmla="*/ 1083429 h 2166857"/>
              <a:gd name="connsiteX3" fmla="*/ 2025165 w 4050329"/>
              <a:gd name="connsiteY3" fmla="*/ 2166858 h 2166857"/>
              <a:gd name="connsiteX4" fmla="*/ 0 w 4050329"/>
              <a:gd name="connsiteY4" fmla="*/ 1083429 h 216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329" h="2166857">
                <a:moveTo>
                  <a:pt x="0" y="1083429"/>
                </a:moveTo>
                <a:cubicBezTo>
                  <a:pt x="0" y="485068"/>
                  <a:pt x="906697" y="0"/>
                  <a:pt x="2025165" y="0"/>
                </a:cubicBezTo>
                <a:cubicBezTo>
                  <a:pt x="3143633" y="0"/>
                  <a:pt x="4050330" y="485068"/>
                  <a:pt x="4050330" y="1083429"/>
                </a:cubicBezTo>
                <a:cubicBezTo>
                  <a:pt x="4050330" y="1681790"/>
                  <a:pt x="3143633" y="2166858"/>
                  <a:pt x="2025165" y="2166858"/>
                </a:cubicBezTo>
                <a:cubicBezTo>
                  <a:pt x="906697" y="2166858"/>
                  <a:pt x="0" y="1681790"/>
                  <a:pt x="0" y="1083429"/>
                </a:cubicBezTo>
                <a:close/>
              </a:path>
            </a:pathLst>
          </a:custGeom>
          <a:solidFill>
            <a:srgbClr val="A036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4597" tIns="408769" rIns="684597" bIns="408769" anchor="ctr"/>
          <a:lstStyle/>
          <a:p>
            <a:pPr algn="ctr" defTabSz="1066800">
              <a:lnSpc>
                <a:spcPts val="2000"/>
              </a:lnSpc>
            </a:pPr>
            <a:r>
              <a:rPr lang="en-US" sz="2400" b="1">
                <a:solidFill>
                  <a:srgbClr val="FAC090"/>
                </a:solidFill>
                <a:cs typeface="Arial" charset="0"/>
              </a:rPr>
              <a:t>Random sampling</a:t>
            </a:r>
            <a:r>
              <a:rPr lang="en-US" sz="2400" b="1">
                <a:solidFill>
                  <a:srgbClr val="3AA082"/>
                </a:solidFill>
                <a:cs typeface="Arial" charset="0"/>
              </a:rPr>
              <a:t> </a:t>
            </a:r>
            <a:r>
              <a:rPr lang="en-US" sz="2400">
                <a:solidFill>
                  <a:srgbClr val="F8F6E3"/>
                </a:solidFill>
                <a:cs typeface="Arial" charset="0"/>
              </a:rPr>
              <a:t>is a </a:t>
            </a:r>
            <a:r>
              <a:rPr lang="en-US" sz="2400" i="1">
                <a:solidFill>
                  <a:srgbClr val="F8F6E3"/>
                </a:solidFill>
                <a:cs typeface="Arial" charset="0"/>
              </a:rPr>
              <a:t>technique for making sure that every individual in a population has an equal chance of being in your sample.</a:t>
            </a:r>
          </a:p>
        </p:txBody>
      </p:sp>
      <p:sp>
        <p:nvSpPr>
          <p:cNvPr id="11" name="Right Arrow 10"/>
          <p:cNvSpPr/>
          <p:nvPr/>
        </p:nvSpPr>
        <p:spPr>
          <a:xfrm>
            <a:off x="4510088" y="5113338"/>
            <a:ext cx="1485900" cy="665162"/>
          </a:xfrm>
          <a:prstGeom prst="right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5995988" y="4413250"/>
            <a:ext cx="2447925" cy="2063750"/>
          </a:xfrm>
          <a:prstGeom prst="rect">
            <a:avLst/>
          </a:prstGeom>
          <a:solidFill>
            <a:srgbClr val="A036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nchor="ctr"/>
          <a:lstStyle/>
          <a:p>
            <a:pPr defTabSz="1066800">
              <a:lnSpc>
                <a:spcPts val="2000"/>
              </a:lnSpc>
            </a:pPr>
            <a:r>
              <a:rPr lang="en-US" sz="2400">
                <a:solidFill>
                  <a:srgbClr val="F8F6E3"/>
                </a:solidFill>
                <a:cs typeface="Arial" charset="0"/>
              </a:rPr>
              <a:t>“Random” means that your selection of participants is driven only by chance, not by any characteristic.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ounded Rectangle 1"/>
          <p:cNvSpPr>
            <a:spLocks noChangeArrowheads="1"/>
          </p:cNvSpPr>
          <p:nvPr/>
        </p:nvSpPr>
        <p:spPr bwMode="auto">
          <a:xfrm>
            <a:off x="623888" y="1982788"/>
            <a:ext cx="3657600" cy="4357687"/>
          </a:xfrm>
          <a:prstGeom prst="roundRect">
            <a:avLst>
              <a:gd name="adj" fmla="val 16667"/>
            </a:avLst>
          </a:prstGeom>
          <a:solidFill>
            <a:srgbClr val="F36F21"/>
          </a:solidFill>
          <a:ln w="9525">
            <a:noFill/>
            <a:round/>
            <a:headEnd/>
            <a:tailEnd/>
          </a:ln>
        </p:spPr>
        <p:txBody>
          <a:bodyPr>
            <a:spAutoFit/>
          </a:bodyPr>
          <a:lstStyle/>
          <a:p>
            <a:pPr algn="ctr">
              <a:lnSpc>
                <a:spcPts val="2000"/>
              </a:lnSpc>
              <a:spcAft>
                <a:spcPts val="1200"/>
              </a:spcAft>
            </a:pPr>
            <a:r>
              <a:rPr lang="en-US" sz="2400" b="1">
                <a:solidFill>
                  <a:srgbClr val="F8F6E3"/>
                </a:solidFill>
              </a:rPr>
              <a:t>Correlation</a:t>
            </a:r>
          </a:p>
          <a:p>
            <a:pPr>
              <a:lnSpc>
                <a:spcPts val="2000"/>
              </a:lnSpc>
              <a:spcAft>
                <a:spcPts val="1200"/>
              </a:spcAft>
            </a:pPr>
            <a:r>
              <a:rPr lang="en-US" sz="2400" b="1">
                <a:solidFill>
                  <a:srgbClr val="F8F6E3"/>
                </a:solidFill>
              </a:rPr>
              <a:t>General Definition: a</a:t>
            </a:r>
            <a:r>
              <a:rPr lang="en-US" sz="2400" i="1">
                <a:solidFill>
                  <a:srgbClr val="F8F6E3"/>
                </a:solidFill>
              </a:rPr>
              <a:t>n observation that two traits or attributes are related to each other</a:t>
            </a:r>
            <a:r>
              <a:rPr lang="en-US" sz="2400">
                <a:solidFill>
                  <a:srgbClr val="F8F6E3"/>
                </a:solidFill>
              </a:rPr>
              <a:t> (thus, they are “co”-related) </a:t>
            </a:r>
          </a:p>
          <a:p>
            <a:pPr>
              <a:lnSpc>
                <a:spcPts val="2000"/>
              </a:lnSpc>
              <a:spcAft>
                <a:spcPts val="1200"/>
              </a:spcAft>
            </a:pPr>
            <a:r>
              <a:rPr lang="en-US" sz="2400" b="1">
                <a:solidFill>
                  <a:srgbClr val="F8F6E3"/>
                </a:solidFill>
              </a:rPr>
              <a:t>Scientific definition: a</a:t>
            </a:r>
            <a:r>
              <a:rPr lang="en-US" sz="2400" b="1" i="1">
                <a:solidFill>
                  <a:srgbClr val="F8F6E3"/>
                </a:solidFill>
              </a:rPr>
              <a:t> measure of how closely two factors vary together</a:t>
            </a:r>
            <a:r>
              <a:rPr lang="en-US" sz="2400">
                <a:solidFill>
                  <a:srgbClr val="F8F6E3"/>
                </a:solidFill>
              </a:rPr>
              <a:t>, or how well you can predict a change in one from observing a change in the other</a:t>
            </a:r>
          </a:p>
        </p:txBody>
      </p:sp>
      <p:grpSp>
        <p:nvGrpSpPr>
          <p:cNvPr id="2" name="Group 24"/>
          <p:cNvGrpSpPr>
            <a:grpSpLocks/>
          </p:cNvGrpSpPr>
          <p:nvPr/>
        </p:nvGrpSpPr>
        <p:grpSpPr bwMode="auto">
          <a:xfrm>
            <a:off x="4098925" y="0"/>
            <a:ext cx="5045075" cy="2452688"/>
            <a:chOff x="1780103" y="161848"/>
            <a:chExt cx="3363398" cy="4366915"/>
          </a:xfrm>
        </p:grpSpPr>
        <p:sp>
          <p:nvSpPr>
            <p:cNvPr id="67595" name="Oval 6"/>
            <p:cNvSpPr>
              <a:spLocks noChangeArrowheads="1"/>
            </p:cNvSpPr>
            <p:nvPr/>
          </p:nvSpPr>
          <p:spPr bwMode="auto">
            <a:xfrm>
              <a:off x="2361131" y="161848"/>
              <a:ext cx="2782370" cy="4084267"/>
            </a:xfrm>
            <a:prstGeom prst="ellipse">
              <a:avLst/>
            </a:prstGeom>
            <a:solidFill>
              <a:srgbClr val="3AA082"/>
            </a:solidFill>
            <a:ln w="9525">
              <a:noFill/>
              <a:round/>
              <a:headEnd/>
              <a:tailEnd/>
            </a:ln>
          </p:spPr>
          <p:txBody>
            <a:bodyPr>
              <a:spAutoFit/>
            </a:bodyPr>
            <a:lstStyle/>
            <a:p>
              <a:pPr algn="ctr">
                <a:lnSpc>
                  <a:spcPts val="2000"/>
                </a:lnSpc>
                <a:spcBef>
                  <a:spcPct val="20000"/>
                </a:spcBef>
              </a:pPr>
              <a:r>
                <a:rPr lang="en-US" sz="2400" b="1">
                  <a:solidFill>
                    <a:srgbClr val="FAC090"/>
                  </a:solidFill>
                </a:rPr>
                <a:t>In a case study: </a:t>
              </a:r>
              <a:r>
                <a:rPr lang="en-US" sz="2400" b="1">
                  <a:solidFill>
                    <a:srgbClr val="A0366C"/>
                  </a:solidFill>
                </a:rPr>
                <a:t> </a:t>
              </a:r>
              <a:r>
                <a:rPr lang="en-US" sz="2400">
                  <a:solidFill>
                    <a:srgbClr val="F8F6E3"/>
                  </a:solidFill>
                </a:rPr>
                <a:t>The fewer hours the boy was allowed to sleep, the more episodes of aggression he displayed. </a:t>
              </a:r>
            </a:p>
          </p:txBody>
        </p:sp>
        <p:cxnSp>
          <p:nvCxnSpPr>
            <p:cNvPr id="14" name="Straight Connector 13"/>
            <p:cNvCxnSpPr/>
            <p:nvPr/>
          </p:nvCxnSpPr>
          <p:spPr>
            <a:xfrm flipV="1">
              <a:off x="1780103" y="3321854"/>
              <a:ext cx="759887" cy="1206909"/>
            </a:xfrm>
            <a:prstGeom prst="line">
              <a:avLst/>
            </a:prstGeom>
            <a:ln w="57150">
              <a:solidFill>
                <a:srgbClr val="3AA082"/>
              </a:solidFill>
            </a:ln>
          </p:spPr>
          <p:style>
            <a:lnRef idx="1">
              <a:schemeClr val="accent1"/>
            </a:lnRef>
            <a:fillRef idx="0">
              <a:schemeClr val="accent1"/>
            </a:fillRef>
            <a:effectRef idx="0">
              <a:schemeClr val="accent1"/>
            </a:effectRef>
            <a:fontRef idx="minor">
              <a:schemeClr val="tx1"/>
            </a:fontRef>
          </p:style>
        </p:cxnSp>
      </p:grpSp>
      <p:sp>
        <p:nvSpPr>
          <p:cNvPr id="67588" name="Title 1"/>
          <p:cNvSpPr>
            <a:spLocks noGrp="1"/>
          </p:cNvSpPr>
          <p:nvPr>
            <p:ph type="title"/>
          </p:nvPr>
        </p:nvSpPr>
        <p:spPr>
          <a:xfrm>
            <a:off x="257175" y="188913"/>
            <a:ext cx="4856163" cy="1554162"/>
          </a:xfrm>
        </p:spPr>
        <p:txBody>
          <a:bodyPr/>
          <a:lstStyle/>
          <a:p>
            <a:pPr algn="l" eaLnBrk="1" hangingPunct="1">
              <a:lnSpc>
                <a:spcPts val="3600"/>
              </a:lnSpc>
            </a:pPr>
            <a:r>
              <a:rPr lang="en-US" sz="4000" b="1" smtClean="0"/>
              <a:t>A possible result of many descriptive studies:</a:t>
            </a:r>
            <a:br>
              <a:rPr lang="en-US" sz="4000" b="1" smtClean="0"/>
            </a:br>
            <a:r>
              <a:rPr lang="en-US" sz="3200" b="1" i="1" smtClean="0"/>
              <a:t>discovering a </a:t>
            </a:r>
            <a:r>
              <a:rPr lang="en-US" sz="3200" b="1" i="1" smtClean="0">
                <a:solidFill>
                  <a:srgbClr val="444EA2"/>
                </a:solidFill>
              </a:rPr>
              <a:t>correlation</a:t>
            </a:r>
            <a:endParaRPr lang="en-US" sz="3200" b="1" i="1" smtClean="0">
              <a:solidFill>
                <a:srgbClr val="002060"/>
              </a:solidFill>
            </a:endParaRPr>
          </a:p>
        </p:txBody>
      </p:sp>
      <p:grpSp>
        <p:nvGrpSpPr>
          <p:cNvPr id="3" name="Group 30"/>
          <p:cNvGrpSpPr>
            <a:grpSpLocks/>
          </p:cNvGrpSpPr>
          <p:nvPr/>
        </p:nvGrpSpPr>
        <p:grpSpPr bwMode="auto">
          <a:xfrm>
            <a:off x="4098925" y="1900238"/>
            <a:ext cx="5045075" cy="3376612"/>
            <a:chOff x="-2759334" y="1358940"/>
            <a:chExt cx="5045336" cy="3375779"/>
          </a:xfrm>
        </p:grpSpPr>
        <p:sp>
          <p:nvSpPr>
            <p:cNvPr id="67593" name="Oval 32"/>
            <p:cNvSpPr>
              <a:spLocks noChangeArrowheads="1"/>
            </p:cNvSpPr>
            <p:nvPr/>
          </p:nvSpPr>
          <p:spPr bwMode="auto">
            <a:xfrm>
              <a:off x="-1749632" y="1358940"/>
              <a:ext cx="4035634" cy="3375779"/>
            </a:xfrm>
            <a:prstGeom prst="ellipse">
              <a:avLst/>
            </a:prstGeom>
            <a:solidFill>
              <a:srgbClr val="AA7A2B"/>
            </a:solidFill>
            <a:ln w="9525">
              <a:noFill/>
              <a:round/>
              <a:headEnd/>
              <a:tailEnd/>
            </a:ln>
          </p:spPr>
          <p:txBody>
            <a:bodyPr>
              <a:spAutoFit/>
            </a:bodyPr>
            <a:lstStyle/>
            <a:p>
              <a:pPr algn="ctr">
                <a:lnSpc>
                  <a:spcPts val="2000"/>
                </a:lnSpc>
                <a:spcBef>
                  <a:spcPct val="20000"/>
                </a:spcBef>
              </a:pPr>
              <a:r>
                <a:rPr lang="en-US" sz="2400" b="1">
                  <a:solidFill>
                    <a:srgbClr val="FAC090"/>
                  </a:solidFill>
                </a:rPr>
                <a:t>In a naturalistic observation:  </a:t>
              </a:r>
              <a:r>
                <a:rPr lang="en-US" sz="2400" b="1">
                  <a:solidFill>
                    <a:srgbClr val="A0366C"/>
                  </a:solidFill>
                </a:rPr>
                <a:t> </a:t>
              </a:r>
              <a:r>
                <a:rPr lang="en-US" sz="2400">
                  <a:solidFill>
                    <a:srgbClr val="F8F6E3"/>
                  </a:solidFill>
                </a:rPr>
                <a:t> Children in a classroom who were dressed in heavier clothes were more likely to fall asleep than those wearing lighter clothes.</a:t>
              </a:r>
            </a:p>
          </p:txBody>
        </p:sp>
        <p:cxnSp>
          <p:nvCxnSpPr>
            <p:cNvPr id="34" name="Straight Connector 33"/>
            <p:cNvCxnSpPr/>
            <p:nvPr/>
          </p:nvCxnSpPr>
          <p:spPr>
            <a:xfrm flipV="1">
              <a:off x="-2759334" y="3117456"/>
              <a:ext cx="1311343" cy="190453"/>
            </a:xfrm>
            <a:prstGeom prst="line">
              <a:avLst/>
            </a:prstGeom>
            <a:ln w="57150">
              <a:solidFill>
                <a:srgbClr val="AA7A2B"/>
              </a:solidFill>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4098925" y="4859338"/>
            <a:ext cx="4821238" cy="1931987"/>
            <a:chOff x="1779626" y="4824028"/>
            <a:chExt cx="4820913" cy="1933138"/>
          </a:xfrm>
        </p:grpSpPr>
        <p:sp>
          <p:nvSpPr>
            <p:cNvPr id="67591" name="Oval 35"/>
            <p:cNvSpPr>
              <a:spLocks noChangeArrowheads="1"/>
            </p:cNvSpPr>
            <p:nvPr/>
          </p:nvSpPr>
          <p:spPr bwMode="auto">
            <a:xfrm>
              <a:off x="2562211" y="4824028"/>
              <a:ext cx="4038328" cy="1933138"/>
            </a:xfrm>
            <a:prstGeom prst="ellipse">
              <a:avLst/>
            </a:prstGeom>
            <a:solidFill>
              <a:srgbClr val="444EA2"/>
            </a:solidFill>
            <a:ln w="9525">
              <a:noFill/>
              <a:round/>
              <a:headEnd/>
              <a:tailEnd/>
            </a:ln>
          </p:spPr>
          <p:txBody>
            <a:bodyPr>
              <a:spAutoFit/>
            </a:bodyPr>
            <a:lstStyle/>
            <a:p>
              <a:pPr algn="ctr">
                <a:lnSpc>
                  <a:spcPts val="2000"/>
                </a:lnSpc>
                <a:spcBef>
                  <a:spcPct val="20000"/>
                </a:spcBef>
              </a:pPr>
              <a:r>
                <a:rPr lang="en-US" sz="2400" b="1">
                  <a:solidFill>
                    <a:srgbClr val="FAC090"/>
                  </a:solidFill>
                </a:rPr>
                <a:t>In a survey:  </a:t>
              </a:r>
              <a:r>
                <a:rPr lang="en-US" sz="2400">
                  <a:solidFill>
                    <a:srgbClr val="F8F6E3"/>
                  </a:solidFill>
                </a:rPr>
                <a:t>The greater the number of Facebook friends, the less time was spent studying.</a:t>
              </a:r>
            </a:p>
          </p:txBody>
        </p:sp>
        <p:cxnSp>
          <p:nvCxnSpPr>
            <p:cNvPr id="37" name="Straight Connector 36"/>
            <p:cNvCxnSpPr/>
            <p:nvPr/>
          </p:nvCxnSpPr>
          <p:spPr>
            <a:xfrm flipH="1" flipV="1">
              <a:off x="1779626" y="5602366"/>
              <a:ext cx="990533" cy="119133"/>
            </a:xfrm>
            <a:prstGeom prst="line">
              <a:avLst/>
            </a:prstGeom>
            <a:ln w="57150">
              <a:solidFill>
                <a:srgbClr val="3F77B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3AC80EEF-AF9A-4DD9-8FB6-13C54900D9C9}" type="slidenum">
              <a:rPr lang="en-US"/>
              <a:pPr/>
              <a:t>23</a:t>
            </a:fld>
            <a:endParaRPr lang="en-US"/>
          </a:p>
        </p:txBody>
      </p:sp>
      <p:sp>
        <p:nvSpPr>
          <p:cNvPr id="143362" name="Rectangle 2"/>
          <p:cNvSpPr>
            <a:spLocks noGrp="1" noChangeArrowheads="1"/>
          </p:cNvSpPr>
          <p:nvPr>
            <p:ph type="title"/>
          </p:nvPr>
        </p:nvSpPr>
        <p:spPr/>
        <p:txBody>
          <a:bodyPr/>
          <a:lstStyle/>
          <a:p>
            <a:r>
              <a:rPr lang="en-US" altLang="en-US" sz="4000">
                <a:solidFill>
                  <a:schemeClr val="tx1"/>
                </a:solidFill>
                <a:latin typeface="Palatino Linotype" pitchFamily="18" charset="0"/>
              </a:rPr>
              <a:t>Correlation</a:t>
            </a:r>
            <a:endParaRPr lang="en-US" sz="4000">
              <a:solidFill>
                <a:schemeClr val="tx1"/>
              </a:solidFill>
              <a:latin typeface="Palatino Linotype" pitchFamily="18" charset="0"/>
            </a:endParaRPr>
          </a:p>
        </p:txBody>
      </p:sp>
      <p:sp>
        <p:nvSpPr>
          <p:cNvPr id="143364" name="Rectangle 4"/>
          <p:cNvSpPr>
            <a:spLocks noChangeArrowheads="1"/>
          </p:cNvSpPr>
          <p:nvPr/>
        </p:nvSpPr>
        <p:spPr bwMode="auto">
          <a:xfrm>
            <a:off x="441325" y="1600200"/>
            <a:ext cx="8229600" cy="914400"/>
          </a:xfrm>
          <a:prstGeom prst="rect">
            <a:avLst/>
          </a:prstGeom>
          <a:noFill/>
          <a:ln w="9525">
            <a:noFill/>
            <a:miter lim="800000"/>
            <a:headEnd/>
            <a:tailEnd/>
          </a:ln>
          <a:effectLst/>
        </p:spPr>
        <p:txBody>
          <a:bodyPr/>
          <a:lstStyle/>
          <a:p>
            <a:pPr algn="ctr">
              <a:lnSpc>
                <a:spcPct val="80000"/>
              </a:lnSpc>
              <a:spcBef>
                <a:spcPct val="20000"/>
              </a:spcBef>
              <a:buFont typeface="Wingdings" pitchFamily="2" charset="2"/>
              <a:buNone/>
            </a:pPr>
            <a:r>
              <a:rPr lang="en-US" altLang="en-US" sz="3200">
                <a:latin typeface="Palatino Linotype" pitchFamily="18" charset="0"/>
              </a:rPr>
              <a:t>When one trait or behavior accompanies another, we say the two correlate.</a:t>
            </a:r>
            <a:endParaRPr lang="en-US" sz="3200">
              <a:latin typeface="Palatino Linotype" pitchFamily="18" charset="0"/>
            </a:endParaRPr>
          </a:p>
        </p:txBody>
      </p:sp>
      <p:grpSp>
        <p:nvGrpSpPr>
          <p:cNvPr id="2" name="Group 5"/>
          <p:cNvGrpSpPr>
            <a:grpSpLocks/>
          </p:cNvGrpSpPr>
          <p:nvPr/>
        </p:nvGrpSpPr>
        <p:grpSpPr bwMode="auto">
          <a:xfrm>
            <a:off x="685800" y="3962400"/>
            <a:ext cx="2514600" cy="1143000"/>
            <a:chOff x="240" y="2640"/>
            <a:chExt cx="1584" cy="720"/>
          </a:xfrm>
        </p:grpSpPr>
        <p:sp>
          <p:nvSpPr>
            <p:cNvPr id="143366" name="Rectangle 6"/>
            <p:cNvSpPr>
              <a:spLocks noChangeArrowheads="1"/>
            </p:cNvSpPr>
            <p:nvPr/>
          </p:nvSpPr>
          <p:spPr bwMode="auto">
            <a:xfrm>
              <a:off x="240" y="2640"/>
              <a:ext cx="1584" cy="720"/>
            </a:xfrm>
            <a:prstGeom prst="rect">
              <a:avLst/>
            </a:prstGeom>
            <a:solidFill>
              <a:schemeClr val="accent1"/>
            </a:solidFill>
            <a:ln w="9525">
              <a:noFill/>
              <a:miter lim="800000"/>
              <a:headEnd/>
              <a:tailEnd/>
            </a:ln>
            <a:effectLst/>
          </p:spPr>
          <p:txBody>
            <a:bodyPr wrap="none" anchor="ctr"/>
            <a:lstStyle/>
            <a:p>
              <a:pPr algn="ctr" eaLnBrk="0" hangingPunct="0"/>
              <a:r>
                <a:rPr lang="en-US" b="1"/>
                <a:t>Correlation </a:t>
              </a:r>
            </a:p>
            <a:p>
              <a:pPr algn="ctr" eaLnBrk="0" hangingPunct="0"/>
              <a:r>
                <a:rPr lang="en-US" b="1"/>
                <a:t>coefficient</a:t>
              </a:r>
            </a:p>
          </p:txBody>
        </p:sp>
        <p:sp>
          <p:nvSpPr>
            <p:cNvPr id="143367" name="Line 7"/>
            <p:cNvSpPr>
              <a:spLocks noChangeShapeType="1"/>
            </p:cNvSpPr>
            <p:nvPr/>
          </p:nvSpPr>
          <p:spPr bwMode="auto">
            <a:xfrm>
              <a:off x="240" y="2640"/>
              <a:ext cx="1584" cy="0"/>
            </a:xfrm>
            <a:prstGeom prst="line">
              <a:avLst/>
            </a:prstGeom>
            <a:noFill/>
            <a:ln w="57150">
              <a:solidFill>
                <a:srgbClr val="3399FF"/>
              </a:solidFill>
              <a:round/>
              <a:headEnd/>
              <a:tailEnd/>
            </a:ln>
            <a:effectLst/>
          </p:spPr>
          <p:txBody>
            <a:bodyPr wrap="none" anchor="ctr"/>
            <a:lstStyle/>
            <a:p>
              <a:endParaRPr lang="en-US"/>
            </a:p>
          </p:txBody>
        </p:sp>
      </p:grpSp>
      <p:grpSp>
        <p:nvGrpSpPr>
          <p:cNvPr id="3" name="Group 8"/>
          <p:cNvGrpSpPr>
            <a:grpSpLocks/>
          </p:cNvGrpSpPr>
          <p:nvPr/>
        </p:nvGrpSpPr>
        <p:grpSpPr bwMode="auto">
          <a:xfrm>
            <a:off x="5140325" y="5486400"/>
            <a:ext cx="2667000" cy="1143000"/>
            <a:chOff x="3168" y="1920"/>
            <a:chExt cx="1680" cy="720"/>
          </a:xfrm>
        </p:grpSpPr>
        <p:sp>
          <p:nvSpPr>
            <p:cNvPr id="143369" name="Rectangle 9"/>
            <p:cNvSpPr>
              <a:spLocks noChangeArrowheads="1"/>
            </p:cNvSpPr>
            <p:nvPr/>
          </p:nvSpPr>
          <p:spPr bwMode="auto">
            <a:xfrm>
              <a:off x="3168" y="1920"/>
              <a:ext cx="1680" cy="720"/>
            </a:xfrm>
            <a:prstGeom prst="rect">
              <a:avLst/>
            </a:prstGeom>
            <a:solidFill>
              <a:srgbClr val="FFE5B5"/>
            </a:solidFill>
            <a:ln w="9525">
              <a:noFill/>
              <a:miter lim="800000"/>
              <a:headEnd/>
              <a:tailEnd/>
            </a:ln>
            <a:effectLst/>
          </p:spPr>
          <p:txBody>
            <a:bodyPr wrap="none" anchor="ctr"/>
            <a:lstStyle/>
            <a:p>
              <a:pPr eaLnBrk="0" hangingPunct="0"/>
              <a:r>
                <a:rPr lang="en-US" b="1" dirty="0" smtClean="0"/>
                <a:t>The SIGN:</a:t>
              </a:r>
            </a:p>
            <a:p>
              <a:pPr eaLnBrk="0" hangingPunct="0"/>
              <a:r>
                <a:rPr lang="en-US" b="1" dirty="0" smtClean="0"/>
                <a:t> Indicates  </a:t>
              </a:r>
              <a:r>
                <a:rPr lang="en-US" b="1" u="sng" dirty="0">
                  <a:solidFill>
                    <a:srgbClr val="FF0000"/>
                  </a:solidFill>
                </a:rPr>
                <a:t>direction</a:t>
              </a:r>
            </a:p>
            <a:p>
              <a:pPr eaLnBrk="0" hangingPunct="0"/>
              <a:r>
                <a:rPr lang="en-US" b="1" dirty="0"/>
                <a:t>of relationship</a:t>
              </a:r>
            </a:p>
            <a:p>
              <a:pPr eaLnBrk="0" hangingPunct="0"/>
              <a:r>
                <a:rPr lang="en-US" b="1" dirty="0"/>
                <a:t>(positive or negative)</a:t>
              </a:r>
            </a:p>
          </p:txBody>
        </p:sp>
        <p:sp>
          <p:nvSpPr>
            <p:cNvPr id="143370" name="Line 10"/>
            <p:cNvSpPr>
              <a:spLocks noChangeShapeType="1"/>
            </p:cNvSpPr>
            <p:nvPr/>
          </p:nvSpPr>
          <p:spPr bwMode="auto">
            <a:xfrm>
              <a:off x="3168" y="1920"/>
              <a:ext cx="1680" cy="0"/>
            </a:xfrm>
            <a:prstGeom prst="line">
              <a:avLst/>
            </a:prstGeom>
            <a:noFill/>
            <a:ln w="57150">
              <a:solidFill>
                <a:srgbClr val="3399FF"/>
              </a:solidFill>
              <a:round/>
              <a:headEnd/>
              <a:tailEnd/>
            </a:ln>
            <a:effectLst/>
          </p:spPr>
          <p:txBody>
            <a:bodyPr wrap="none" anchor="ctr"/>
            <a:lstStyle/>
            <a:p>
              <a:endParaRPr lang="en-US"/>
            </a:p>
          </p:txBody>
        </p:sp>
      </p:grpSp>
      <p:grpSp>
        <p:nvGrpSpPr>
          <p:cNvPr id="4" name="Group 11"/>
          <p:cNvGrpSpPr>
            <a:grpSpLocks/>
          </p:cNvGrpSpPr>
          <p:nvPr/>
        </p:nvGrpSpPr>
        <p:grpSpPr bwMode="auto">
          <a:xfrm>
            <a:off x="5363309" y="2667000"/>
            <a:ext cx="3341076" cy="1143000"/>
            <a:chOff x="3168" y="3360"/>
            <a:chExt cx="1680" cy="720"/>
          </a:xfrm>
        </p:grpSpPr>
        <p:sp>
          <p:nvSpPr>
            <p:cNvPr id="143372" name="Rectangle 12"/>
            <p:cNvSpPr>
              <a:spLocks noChangeArrowheads="1"/>
            </p:cNvSpPr>
            <p:nvPr/>
          </p:nvSpPr>
          <p:spPr bwMode="auto">
            <a:xfrm>
              <a:off x="3168" y="3360"/>
              <a:ext cx="1680" cy="720"/>
            </a:xfrm>
            <a:prstGeom prst="rect">
              <a:avLst/>
            </a:prstGeom>
            <a:solidFill>
              <a:srgbClr val="FFE5B5"/>
            </a:solidFill>
            <a:ln w="9525">
              <a:noFill/>
              <a:miter lim="800000"/>
              <a:headEnd/>
              <a:tailEnd/>
            </a:ln>
            <a:effectLst/>
          </p:spPr>
          <p:txBody>
            <a:bodyPr wrap="none" anchor="ctr"/>
            <a:lstStyle/>
            <a:p>
              <a:pPr eaLnBrk="0" hangingPunct="0"/>
              <a:r>
                <a:rPr lang="en-US" b="1" dirty="0" smtClean="0"/>
                <a:t>ABSOLUTE VALUE of number:</a:t>
              </a:r>
            </a:p>
            <a:p>
              <a:pPr eaLnBrk="0" hangingPunct="0"/>
              <a:r>
                <a:rPr lang="en-US" b="1" dirty="0" smtClean="0"/>
                <a:t>Indicates </a:t>
              </a:r>
              <a:r>
                <a:rPr lang="en-US" b="1" u="sng" dirty="0" smtClean="0">
                  <a:solidFill>
                    <a:srgbClr val="FF0000"/>
                  </a:solidFill>
                </a:rPr>
                <a:t>strength </a:t>
              </a:r>
              <a:r>
                <a:rPr lang="en-US" b="1" dirty="0" smtClean="0"/>
                <a:t>of </a:t>
              </a:r>
              <a:r>
                <a:rPr lang="en-US" b="1" dirty="0"/>
                <a:t>relationship</a:t>
              </a:r>
            </a:p>
            <a:p>
              <a:pPr eaLnBrk="0" hangingPunct="0"/>
              <a:r>
                <a:rPr lang="en-US" b="1" dirty="0"/>
                <a:t>(0.00 to 1.00)</a:t>
              </a:r>
            </a:p>
          </p:txBody>
        </p:sp>
        <p:sp>
          <p:nvSpPr>
            <p:cNvPr id="143373" name="Line 13"/>
            <p:cNvSpPr>
              <a:spLocks noChangeShapeType="1"/>
            </p:cNvSpPr>
            <p:nvPr/>
          </p:nvSpPr>
          <p:spPr bwMode="auto">
            <a:xfrm>
              <a:off x="3168" y="3360"/>
              <a:ext cx="1680" cy="0"/>
            </a:xfrm>
            <a:prstGeom prst="line">
              <a:avLst/>
            </a:prstGeom>
            <a:noFill/>
            <a:ln w="57150">
              <a:solidFill>
                <a:srgbClr val="3399FF"/>
              </a:solidFill>
              <a:round/>
              <a:headEnd/>
              <a:tailEnd/>
            </a:ln>
            <a:effectLst/>
          </p:spPr>
          <p:txBody>
            <a:bodyPr wrap="none" anchor="ctr"/>
            <a:lstStyle/>
            <a:p>
              <a:endParaRPr lang="en-US"/>
            </a:p>
          </p:txBody>
        </p:sp>
      </p:grpSp>
      <p:sp>
        <p:nvSpPr>
          <p:cNvPr id="143374" name="Text Box 14"/>
          <p:cNvSpPr txBox="1">
            <a:spLocks noChangeArrowheads="1"/>
          </p:cNvSpPr>
          <p:nvPr/>
        </p:nvSpPr>
        <p:spPr bwMode="auto">
          <a:xfrm>
            <a:off x="5564188" y="4232275"/>
            <a:ext cx="693737" cy="579438"/>
          </a:xfrm>
          <a:prstGeom prst="rect">
            <a:avLst/>
          </a:prstGeom>
          <a:noFill/>
          <a:ln w="9525">
            <a:noFill/>
            <a:miter lim="800000"/>
            <a:headEnd/>
            <a:tailEnd/>
          </a:ln>
          <a:effectLst/>
        </p:spPr>
        <p:txBody>
          <a:bodyPr wrap="none">
            <a:spAutoFit/>
          </a:bodyPr>
          <a:lstStyle/>
          <a:p>
            <a:pPr eaLnBrk="0" hangingPunct="0"/>
            <a:r>
              <a:rPr lang="en-US" sz="3200" b="1">
                <a:solidFill>
                  <a:srgbClr val="0000FF"/>
                </a:solidFill>
              </a:rPr>
              <a:t>r =</a:t>
            </a:r>
          </a:p>
        </p:txBody>
      </p:sp>
      <p:cxnSp>
        <p:nvCxnSpPr>
          <p:cNvPr id="143375" name="AutoShape 15"/>
          <p:cNvCxnSpPr>
            <a:cxnSpLocks noChangeShapeType="1"/>
            <a:stCxn id="143369" idx="0"/>
            <a:endCxn id="143377" idx="2"/>
          </p:cNvCxnSpPr>
          <p:nvPr/>
        </p:nvCxnSpPr>
        <p:spPr bwMode="auto">
          <a:xfrm flipV="1">
            <a:off x="6473825" y="4832350"/>
            <a:ext cx="11113" cy="654050"/>
          </a:xfrm>
          <a:prstGeom prst="straightConnector1">
            <a:avLst/>
          </a:prstGeom>
          <a:noFill/>
          <a:ln w="38100">
            <a:solidFill>
              <a:schemeClr val="tx1"/>
            </a:solidFill>
            <a:round/>
            <a:headEnd/>
            <a:tailEnd type="triangle" w="med" len="med"/>
          </a:ln>
          <a:effectLst/>
        </p:spPr>
      </p:cxnSp>
      <p:sp>
        <p:nvSpPr>
          <p:cNvPr id="143376" name="Text Box 16"/>
          <p:cNvSpPr txBox="1">
            <a:spLocks noChangeArrowheads="1"/>
          </p:cNvSpPr>
          <p:nvPr/>
        </p:nvSpPr>
        <p:spPr bwMode="auto">
          <a:xfrm>
            <a:off x="6557963" y="4267200"/>
            <a:ext cx="973137" cy="579438"/>
          </a:xfrm>
          <a:prstGeom prst="rect">
            <a:avLst/>
          </a:prstGeom>
          <a:noFill/>
          <a:ln w="9525">
            <a:noFill/>
            <a:miter lim="800000"/>
            <a:headEnd/>
            <a:tailEnd/>
          </a:ln>
          <a:effectLst/>
        </p:spPr>
        <p:txBody>
          <a:bodyPr wrap="none">
            <a:spAutoFit/>
          </a:bodyPr>
          <a:lstStyle/>
          <a:p>
            <a:pPr eaLnBrk="0" hangingPunct="0"/>
            <a:r>
              <a:rPr lang="en-US" sz="3200" b="1">
                <a:solidFill>
                  <a:srgbClr val="0000FF"/>
                </a:solidFill>
              </a:rPr>
              <a:t>0.37</a:t>
            </a:r>
          </a:p>
        </p:txBody>
      </p:sp>
      <p:sp>
        <p:nvSpPr>
          <p:cNvPr id="143377" name="Text Box 17"/>
          <p:cNvSpPr txBox="1">
            <a:spLocks noChangeArrowheads="1"/>
          </p:cNvSpPr>
          <p:nvPr/>
        </p:nvSpPr>
        <p:spPr bwMode="auto">
          <a:xfrm>
            <a:off x="6273800" y="4252913"/>
            <a:ext cx="422275" cy="579437"/>
          </a:xfrm>
          <a:prstGeom prst="rect">
            <a:avLst/>
          </a:prstGeom>
          <a:noFill/>
          <a:ln w="9525">
            <a:noFill/>
            <a:miter lim="800000"/>
            <a:headEnd/>
            <a:tailEnd/>
          </a:ln>
          <a:effectLst/>
        </p:spPr>
        <p:txBody>
          <a:bodyPr wrap="none">
            <a:spAutoFit/>
          </a:bodyPr>
          <a:lstStyle/>
          <a:p>
            <a:pPr eaLnBrk="0" hangingPunct="0"/>
            <a:r>
              <a:rPr lang="en-US" sz="3200" b="1">
                <a:solidFill>
                  <a:srgbClr val="0000FF"/>
                </a:solidFill>
              </a:rPr>
              <a:t>+</a:t>
            </a:r>
          </a:p>
        </p:txBody>
      </p:sp>
      <p:cxnSp>
        <p:nvCxnSpPr>
          <p:cNvPr id="143378" name="AutoShape 18"/>
          <p:cNvCxnSpPr>
            <a:cxnSpLocks noChangeShapeType="1"/>
            <a:stCxn id="143366" idx="3"/>
            <a:endCxn id="143374" idx="1"/>
          </p:cNvCxnSpPr>
          <p:nvPr/>
        </p:nvCxnSpPr>
        <p:spPr bwMode="auto">
          <a:xfrm flipV="1">
            <a:off x="3200400" y="4522788"/>
            <a:ext cx="2363788" cy="11112"/>
          </a:xfrm>
          <a:prstGeom prst="straightConnector1">
            <a:avLst/>
          </a:prstGeom>
          <a:noFill/>
          <a:ln w="38100">
            <a:solidFill>
              <a:schemeClr val="tx1"/>
            </a:solidFill>
            <a:round/>
            <a:headEnd/>
            <a:tailEnd type="triangle" w="med" len="med"/>
          </a:ln>
          <a:effectLst/>
        </p:spPr>
      </p:cxnSp>
      <p:cxnSp>
        <p:nvCxnSpPr>
          <p:cNvPr id="143379" name="AutoShape 19"/>
          <p:cNvCxnSpPr>
            <a:cxnSpLocks noChangeShapeType="1"/>
            <a:stCxn id="143372" idx="2"/>
            <a:endCxn id="143376" idx="0"/>
          </p:cNvCxnSpPr>
          <p:nvPr/>
        </p:nvCxnSpPr>
        <p:spPr bwMode="auto">
          <a:xfrm>
            <a:off x="7033847" y="3810000"/>
            <a:ext cx="10685" cy="457200"/>
          </a:xfrm>
          <a:prstGeom prst="straightConnector1">
            <a:avLst/>
          </a:prstGeom>
          <a:noFill/>
          <a:ln w="38100">
            <a:solidFill>
              <a:schemeClr val="tx1"/>
            </a:solidFill>
            <a:round/>
            <a:headEnd/>
            <a:tailEnd type="triangle" w="med" len="med"/>
          </a:ln>
          <a:effectLst/>
        </p:spPr>
      </p:cxnSp>
      <p:sp>
        <p:nvSpPr>
          <p:cNvPr id="143380" name="Rectangle 20"/>
          <p:cNvSpPr>
            <a:spLocks noGrp="1" noChangeArrowheads="1"/>
          </p:cNvSpPr>
          <p:nvPr>
            <p:ph type="body" idx="1"/>
          </p:nvPr>
        </p:nvSpPr>
        <p:spPr>
          <a:xfrm>
            <a:off x="228600" y="5334000"/>
            <a:ext cx="4572000" cy="1143000"/>
          </a:xfrm>
          <a:noFill/>
          <a:ln/>
        </p:spPr>
        <p:txBody>
          <a:bodyPr/>
          <a:lstStyle/>
          <a:p>
            <a:pPr marL="0" indent="0" algn="ctr">
              <a:lnSpc>
                <a:spcPct val="90000"/>
              </a:lnSpc>
              <a:buFont typeface="Wingdings" pitchFamily="2" charset="2"/>
              <a:buNone/>
            </a:pPr>
            <a:r>
              <a:rPr lang="en-US" altLang="en-US" sz="2200">
                <a:latin typeface="Palatino Linotype" pitchFamily="18" charset="0"/>
              </a:rPr>
              <a:t>Correlation Coefficient is a statistical measure of the relationship between two variables.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9635" name="Title 1"/>
          <p:cNvSpPr>
            <a:spLocks noGrp="1"/>
          </p:cNvSpPr>
          <p:nvPr>
            <p:ph type="title"/>
          </p:nvPr>
        </p:nvSpPr>
        <p:spPr/>
        <p:txBody>
          <a:bodyPr/>
          <a:lstStyle/>
          <a:p>
            <a:pPr eaLnBrk="1" hangingPunct="1"/>
            <a:r>
              <a:rPr lang="en-US" b="1" smtClean="0">
                <a:solidFill>
                  <a:srgbClr val="F8F6E3"/>
                </a:solidFill>
              </a:rPr>
              <a:t>Finding Correlations:  Scatterplots</a:t>
            </a:r>
          </a:p>
        </p:txBody>
      </p:sp>
      <p:sp>
        <p:nvSpPr>
          <p:cNvPr id="3" name="Content Placeholder 2"/>
          <p:cNvSpPr>
            <a:spLocks noGrp="1"/>
          </p:cNvSpPr>
          <p:nvPr>
            <p:ph idx="1"/>
          </p:nvPr>
        </p:nvSpPr>
        <p:spPr>
          <a:xfrm>
            <a:off x="498475" y="2025650"/>
            <a:ext cx="4495800" cy="3268663"/>
          </a:xfrm>
        </p:spPr>
        <p:txBody>
          <a:bodyPr/>
          <a:lstStyle/>
          <a:p>
            <a:pPr eaLnBrk="1" hangingPunct="1">
              <a:lnSpc>
                <a:spcPts val="2800"/>
              </a:lnSpc>
              <a:buFont typeface="Wingdings" pitchFamily="-65" charset="2"/>
              <a:buChar char="§"/>
            </a:pPr>
            <a:r>
              <a:rPr lang="en-US" smtClean="0">
                <a:solidFill>
                  <a:srgbClr val="F8F6E3"/>
                </a:solidFill>
              </a:rPr>
              <a:t>Place a dot on the graph for each person, corresponding to the numbers for their height and shoe size.</a:t>
            </a:r>
          </a:p>
          <a:p>
            <a:pPr eaLnBrk="1" hangingPunct="1">
              <a:lnSpc>
                <a:spcPts val="2800"/>
              </a:lnSpc>
              <a:buFont typeface="Wingdings" pitchFamily="-65" charset="2"/>
              <a:buChar char="§"/>
            </a:pPr>
            <a:r>
              <a:rPr lang="en-US" smtClean="0">
                <a:solidFill>
                  <a:srgbClr val="F8F6E3"/>
                </a:solidFill>
              </a:rPr>
              <a:t>In this imaginary example, height correlates with shoe size; as height goes up, shoe size goes up.</a:t>
            </a:r>
          </a:p>
        </p:txBody>
      </p:sp>
      <p:grpSp>
        <p:nvGrpSpPr>
          <p:cNvPr id="69637" name="Group 3"/>
          <p:cNvGrpSpPr>
            <a:grpSpLocks noChangeAspect="1"/>
          </p:cNvGrpSpPr>
          <p:nvPr/>
        </p:nvGrpSpPr>
        <p:grpSpPr bwMode="auto">
          <a:xfrm>
            <a:off x="5564188" y="1819275"/>
            <a:ext cx="3390900" cy="3778250"/>
            <a:chOff x="2040" y="1008"/>
            <a:chExt cx="1680" cy="1200"/>
          </a:xfrm>
        </p:grpSpPr>
        <p:grpSp>
          <p:nvGrpSpPr>
            <p:cNvPr id="69640" name="Group 4"/>
            <p:cNvGrpSpPr>
              <a:grpSpLocks noChangeAspect="1"/>
            </p:cNvGrpSpPr>
            <p:nvPr/>
          </p:nvGrpSpPr>
          <p:grpSpPr bwMode="auto">
            <a:xfrm>
              <a:off x="2040" y="1008"/>
              <a:ext cx="1680" cy="1200"/>
              <a:chOff x="336" y="1776"/>
              <a:chExt cx="1680" cy="1200"/>
            </a:xfrm>
          </p:grpSpPr>
          <p:sp>
            <p:nvSpPr>
              <p:cNvPr id="69642" name="Rectangle 5"/>
              <p:cNvSpPr>
                <a:spLocks noChangeAspect="1" noChangeArrowheads="1"/>
              </p:cNvSpPr>
              <p:nvPr/>
            </p:nvSpPr>
            <p:spPr bwMode="auto">
              <a:xfrm>
                <a:off x="432" y="1776"/>
                <a:ext cx="1584" cy="1104"/>
              </a:xfrm>
              <a:prstGeom prst="rect">
                <a:avLst/>
              </a:prstGeom>
              <a:solidFill>
                <a:srgbClr val="FFE5B5"/>
              </a:solidFill>
              <a:ln w="9525">
                <a:noFill/>
                <a:miter lim="800000"/>
                <a:headEnd/>
                <a:tailEnd/>
              </a:ln>
            </p:spPr>
            <p:txBody>
              <a:bodyPr wrap="none" anchor="ctr"/>
              <a:lstStyle/>
              <a:p>
                <a:endParaRPr lang="en-US"/>
              </a:p>
            </p:txBody>
          </p:sp>
          <p:sp>
            <p:nvSpPr>
              <p:cNvPr id="69643" name="Line 6"/>
              <p:cNvSpPr>
                <a:spLocks noChangeAspect="1" noChangeShapeType="1"/>
              </p:cNvSpPr>
              <p:nvPr/>
            </p:nvSpPr>
            <p:spPr bwMode="auto">
              <a:xfrm>
                <a:off x="432" y="1776"/>
                <a:ext cx="0" cy="1104"/>
              </a:xfrm>
              <a:prstGeom prst="line">
                <a:avLst/>
              </a:prstGeom>
              <a:noFill/>
              <a:ln w="38100">
                <a:solidFill>
                  <a:schemeClr val="tx1"/>
                </a:solidFill>
                <a:round/>
                <a:headEnd/>
                <a:tailEnd/>
              </a:ln>
            </p:spPr>
            <p:txBody>
              <a:bodyPr wrap="none" anchor="ctr"/>
              <a:lstStyle/>
              <a:p>
                <a:endParaRPr lang="en-US"/>
              </a:p>
            </p:txBody>
          </p:sp>
          <p:sp>
            <p:nvSpPr>
              <p:cNvPr id="69644" name="Line 7"/>
              <p:cNvSpPr>
                <a:spLocks noChangeAspect="1" noChangeShapeType="1"/>
              </p:cNvSpPr>
              <p:nvPr/>
            </p:nvSpPr>
            <p:spPr bwMode="auto">
              <a:xfrm>
                <a:off x="432" y="2880"/>
                <a:ext cx="1584" cy="0"/>
              </a:xfrm>
              <a:prstGeom prst="line">
                <a:avLst/>
              </a:prstGeom>
              <a:noFill/>
              <a:ln w="38100">
                <a:solidFill>
                  <a:schemeClr val="tx1"/>
                </a:solidFill>
                <a:round/>
                <a:headEnd/>
                <a:tailEnd/>
              </a:ln>
            </p:spPr>
            <p:txBody>
              <a:bodyPr wrap="none" anchor="ctr"/>
              <a:lstStyle/>
              <a:p>
                <a:endParaRPr lang="en-US"/>
              </a:p>
            </p:txBody>
          </p:sp>
          <p:sp>
            <p:nvSpPr>
              <p:cNvPr id="69645" name="Line 8"/>
              <p:cNvSpPr>
                <a:spLocks noChangeAspect="1" noChangeShapeType="1"/>
              </p:cNvSpPr>
              <p:nvPr/>
            </p:nvSpPr>
            <p:spPr bwMode="auto">
              <a:xfrm flipV="1">
                <a:off x="336" y="1776"/>
                <a:ext cx="0" cy="1200"/>
              </a:xfrm>
              <a:prstGeom prst="line">
                <a:avLst/>
              </a:prstGeom>
              <a:noFill/>
              <a:ln w="9525">
                <a:solidFill>
                  <a:schemeClr val="tx1"/>
                </a:solidFill>
                <a:round/>
                <a:headEnd/>
                <a:tailEnd type="triangle" w="med" len="med"/>
              </a:ln>
            </p:spPr>
            <p:txBody>
              <a:bodyPr wrap="none" anchor="ctr"/>
              <a:lstStyle/>
              <a:p>
                <a:endParaRPr lang="en-US"/>
              </a:p>
            </p:txBody>
          </p:sp>
          <p:sp>
            <p:nvSpPr>
              <p:cNvPr id="69646" name="Line 9"/>
              <p:cNvSpPr>
                <a:spLocks noChangeAspect="1" noChangeShapeType="1"/>
              </p:cNvSpPr>
              <p:nvPr/>
            </p:nvSpPr>
            <p:spPr bwMode="auto">
              <a:xfrm>
                <a:off x="336" y="2976"/>
                <a:ext cx="1680" cy="0"/>
              </a:xfrm>
              <a:prstGeom prst="line">
                <a:avLst/>
              </a:prstGeom>
              <a:noFill/>
              <a:ln w="9525">
                <a:solidFill>
                  <a:schemeClr val="tx1"/>
                </a:solidFill>
                <a:round/>
                <a:headEnd/>
                <a:tailEnd type="triangle" w="med" len="med"/>
              </a:ln>
            </p:spPr>
            <p:txBody>
              <a:bodyPr wrap="none" anchor="ctr"/>
              <a:lstStyle/>
              <a:p>
                <a:endParaRPr lang="en-US"/>
              </a:p>
            </p:txBody>
          </p:sp>
        </p:grpSp>
        <p:sp>
          <p:nvSpPr>
            <p:cNvPr id="69641" name="Line 10"/>
            <p:cNvSpPr>
              <a:spLocks noChangeAspect="1" noChangeShapeType="1"/>
            </p:cNvSpPr>
            <p:nvPr/>
          </p:nvSpPr>
          <p:spPr bwMode="auto">
            <a:xfrm flipV="1">
              <a:off x="2136" y="1008"/>
              <a:ext cx="1296" cy="1104"/>
            </a:xfrm>
            <a:prstGeom prst="line">
              <a:avLst/>
            </a:prstGeom>
            <a:noFill/>
            <a:ln w="57150">
              <a:solidFill>
                <a:srgbClr val="A0366C"/>
              </a:solidFill>
              <a:prstDash val="sysDot"/>
              <a:round/>
              <a:headEnd/>
              <a:tailEnd/>
            </a:ln>
          </p:spPr>
          <p:txBody>
            <a:bodyPr wrap="none" anchor="ctr"/>
            <a:lstStyle/>
            <a:p>
              <a:endParaRPr lang="en-US"/>
            </a:p>
          </p:txBody>
        </p:sp>
      </p:grpSp>
      <p:sp>
        <p:nvSpPr>
          <p:cNvPr id="69638" name="TextBox 11"/>
          <p:cNvSpPr txBox="1">
            <a:spLocks noChangeArrowheads="1"/>
          </p:cNvSpPr>
          <p:nvPr/>
        </p:nvSpPr>
        <p:spPr bwMode="auto">
          <a:xfrm rot="-5400000">
            <a:off x="4300538" y="3060700"/>
            <a:ext cx="2286000" cy="584200"/>
          </a:xfrm>
          <a:prstGeom prst="rect">
            <a:avLst/>
          </a:prstGeom>
          <a:noFill/>
          <a:ln w="9525">
            <a:noFill/>
            <a:miter lim="800000"/>
            <a:headEnd/>
            <a:tailEnd/>
          </a:ln>
        </p:spPr>
        <p:txBody>
          <a:bodyPr>
            <a:spAutoFit/>
          </a:bodyPr>
          <a:lstStyle/>
          <a:p>
            <a:r>
              <a:rPr lang="en-US" sz="3200" b="1">
                <a:solidFill>
                  <a:srgbClr val="3F77B9"/>
                </a:solidFill>
              </a:rPr>
              <a:t>Height</a:t>
            </a:r>
          </a:p>
        </p:txBody>
      </p:sp>
      <p:sp>
        <p:nvSpPr>
          <p:cNvPr id="69639" name="TextBox 12"/>
          <p:cNvSpPr txBox="1">
            <a:spLocks noChangeArrowheads="1"/>
          </p:cNvSpPr>
          <p:nvPr/>
        </p:nvSpPr>
        <p:spPr bwMode="auto">
          <a:xfrm>
            <a:off x="6019800" y="5410200"/>
            <a:ext cx="2286000" cy="584200"/>
          </a:xfrm>
          <a:prstGeom prst="rect">
            <a:avLst/>
          </a:prstGeom>
          <a:noFill/>
          <a:ln w="9525">
            <a:noFill/>
            <a:miter lim="800000"/>
            <a:headEnd/>
            <a:tailEnd/>
          </a:ln>
        </p:spPr>
        <p:txBody>
          <a:bodyPr>
            <a:spAutoFit/>
          </a:bodyPr>
          <a:lstStyle/>
          <a:p>
            <a:r>
              <a:rPr lang="en-US" sz="3200" b="1">
                <a:solidFill>
                  <a:srgbClr val="3F77B9"/>
                </a:solidFill>
              </a:rPr>
              <a:t>Shoe size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683" name="Title 1"/>
          <p:cNvSpPr>
            <a:spLocks noGrp="1"/>
          </p:cNvSpPr>
          <p:nvPr>
            <p:ph type="title"/>
          </p:nvPr>
        </p:nvSpPr>
        <p:spPr>
          <a:xfrm>
            <a:off x="0" y="0"/>
            <a:ext cx="8747125" cy="1143000"/>
          </a:xfrm>
        </p:spPr>
        <p:txBody>
          <a:bodyPr/>
          <a:lstStyle/>
          <a:p>
            <a:pPr eaLnBrk="1" hangingPunct="1"/>
            <a:r>
              <a:rPr lang="en-US" sz="4000" b="1" dirty="0" smtClean="0">
                <a:solidFill>
                  <a:srgbClr val="F8F6E3"/>
                </a:solidFill>
              </a:rPr>
              <a:t>Negative Correlation:</a:t>
            </a:r>
            <a:br>
              <a:rPr lang="en-US" sz="4000" b="1" dirty="0" smtClean="0">
                <a:solidFill>
                  <a:srgbClr val="F8F6E3"/>
                </a:solidFill>
              </a:rPr>
            </a:br>
            <a:r>
              <a:rPr lang="en-US" sz="4000" b="1" dirty="0" err="1" smtClean="0">
                <a:solidFill>
                  <a:srgbClr val="F8F6E3"/>
                </a:solidFill>
              </a:rPr>
              <a:t>Facebook</a:t>
            </a:r>
            <a:r>
              <a:rPr lang="en-US" sz="4000" b="1" dirty="0" smtClean="0">
                <a:solidFill>
                  <a:srgbClr val="F8F6E3"/>
                </a:solidFill>
              </a:rPr>
              <a:t> and Studying</a:t>
            </a:r>
          </a:p>
        </p:txBody>
      </p:sp>
      <p:pic>
        <p:nvPicPr>
          <p:cNvPr id="15" name="Picture 14"/>
          <p:cNvPicPr>
            <a:picLocks noChangeAspect="1"/>
          </p:cNvPicPr>
          <p:nvPr/>
        </p:nvPicPr>
        <p:blipFill>
          <a:blip r:embed="rId3" cstate="print"/>
          <a:srcRect/>
          <a:stretch>
            <a:fillRect/>
          </a:stretch>
        </p:blipFill>
        <p:spPr bwMode="auto">
          <a:xfrm>
            <a:off x="122238" y="1287463"/>
            <a:ext cx="7820025" cy="5321300"/>
          </a:xfrm>
          <a:prstGeom prst="rect">
            <a:avLst/>
          </a:prstGeom>
          <a:noFill/>
          <a:ln w="9525">
            <a:noFill/>
            <a:miter lim="800000"/>
            <a:headEnd/>
            <a:tailEnd/>
          </a:ln>
        </p:spPr>
      </p:pic>
      <p:sp>
        <p:nvSpPr>
          <p:cNvPr id="3" name="Content Placeholder 2"/>
          <p:cNvSpPr>
            <a:spLocks noGrp="1"/>
          </p:cNvSpPr>
          <p:nvPr>
            <p:ph idx="1"/>
          </p:nvPr>
        </p:nvSpPr>
        <p:spPr>
          <a:xfrm>
            <a:off x="4205288" y="1416050"/>
            <a:ext cx="4495800" cy="2962275"/>
          </a:xfrm>
        </p:spPr>
        <p:txBody>
          <a:bodyPr/>
          <a:lstStyle/>
          <a:p>
            <a:pPr eaLnBrk="1" hangingPunct="1">
              <a:lnSpc>
                <a:spcPts val="2800"/>
              </a:lnSpc>
              <a:buFont typeface="Wingdings" pitchFamily="-65" charset="2"/>
              <a:buChar char="§"/>
            </a:pPr>
            <a:r>
              <a:rPr lang="en-US" sz="2700" smtClean="0">
                <a:solidFill>
                  <a:srgbClr val="F8F6E3"/>
                </a:solidFill>
              </a:rPr>
              <a:t>These are two factors which correlate; they </a:t>
            </a:r>
            <a:r>
              <a:rPr lang="en-US" sz="2700" i="1" smtClean="0">
                <a:solidFill>
                  <a:srgbClr val="F8F6E3"/>
                </a:solidFill>
              </a:rPr>
              <a:t>vary together</a:t>
            </a:r>
            <a:r>
              <a:rPr lang="en-US" sz="2700" smtClean="0">
                <a:solidFill>
                  <a:srgbClr val="F8F6E3"/>
                </a:solidFill>
              </a:rPr>
              <a:t>. </a:t>
            </a:r>
          </a:p>
          <a:p>
            <a:pPr eaLnBrk="1" hangingPunct="1">
              <a:lnSpc>
                <a:spcPts val="2800"/>
              </a:lnSpc>
              <a:buFont typeface="Wingdings" pitchFamily="-65" charset="2"/>
              <a:buChar char="§"/>
            </a:pPr>
            <a:r>
              <a:rPr lang="en-US" sz="2700" smtClean="0">
                <a:solidFill>
                  <a:srgbClr val="F8F6E3"/>
                </a:solidFill>
              </a:rPr>
              <a:t>This is a </a:t>
            </a:r>
            <a:r>
              <a:rPr lang="en-US" sz="2700" b="1" smtClean="0">
                <a:solidFill>
                  <a:srgbClr val="FAC090"/>
                </a:solidFill>
              </a:rPr>
              <a:t>negative correlation; </a:t>
            </a:r>
            <a:r>
              <a:rPr lang="en-US" sz="2700" smtClean="0">
                <a:solidFill>
                  <a:srgbClr val="F8F6E3"/>
                </a:solidFill>
              </a:rPr>
              <a:t>as one number goes up, the other number goes down.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9144000" cy="893763"/>
          </a:xfrm>
          <a:solidFill>
            <a:srgbClr val="F36F21"/>
          </a:solidFill>
        </p:spPr>
        <p:txBody>
          <a:bodyPr lIns="274320"/>
          <a:lstStyle/>
          <a:p>
            <a:pPr algn="l" eaLnBrk="1" hangingPunct="1">
              <a:lnSpc>
                <a:spcPts val="4200"/>
              </a:lnSpc>
            </a:pPr>
            <a:r>
              <a:rPr lang="en-US" b="1" smtClean="0">
                <a:solidFill>
                  <a:srgbClr val="F8F6E3"/>
                </a:solidFill>
              </a:rPr>
              <a:t>Correlation Coefficient</a:t>
            </a:r>
          </a:p>
        </p:txBody>
      </p:sp>
      <p:sp>
        <p:nvSpPr>
          <p:cNvPr id="3" name="Content Placeholder 2"/>
          <p:cNvSpPr>
            <a:spLocks noGrp="1"/>
          </p:cNvSpPr>
          <p:nvPr>
            <p:ph idx="1"/>
          </p:nvPr>
        </p:nvSpPr>
        <p:spPr>
          <a:xfrm>
            <a:off x="266700" y="1003300"/>
            <a:ext cx="8877300" cy="2170113"/>
          </a:xfrm>
        </p:spPr>
        <p:txBody>
          <a:bodyPr/>
          <a:lstStyle/>
          <a:p>
            <a:pPr eaLnBrk="1" hangingPunct="1">
              <a:lnSpc>
                <a:spcPts val="2000"/>
              </a:lnSpc>
            </a:pPr>
            <a:r>
              <a:rPr lang="en-US" sz="2400" smtClean="0"/>
              <a:t>The correlation coefficient is a </a:t>
            </a:r>
            <a:r>
              <a:rPr lang="en-US" sz="2400" b="1" smtClean="0">
                <a:solidFill>
                  <a:srgbClr val="3F77B9"/>
                </a:solidFill>
              </a:rPr>
              <a:t>number</a:t>
            </a:r>
            <a:r>
              <a:rPr lang="en-US" sz="2400" smtClean="0"/>
              <a:t> representing the </a:t>
            </a:r>
            <a:r>
              <a:rPr lang="en-US" sz="2400" b="1" smtClean="0">
                <a:solidFill>
                  <a:srgbClr val="3F77B9"/>
                </a:solidFill>
              </a:rPr>
              <a:t>strength</a:t>
            </a:r>
            <a:r>
              <a:rPr lang="en-US" sz="2400" smtClean="0"/>
              <a:t> and </a:t>
            </a:r>
            <a:r>
              <a:rPr lang="en-US" sz="2400" b="1" smtClean="0">
                <a:solidFill>
                  <a:srgbClr val="3F77B9"/>
                </a:solidFill>
              </a:rPr>
              <a:t>direction</a:t>
            </a:r>
            <a:r>
              <a:rPr lang="en-US" sz="2400" smtClean="0"/>
              <a:t> of correlation.</a:t>
            </a:r>
          </a:p>
          <a:p>
            <a:pPr eaLnBrk="1" hangingPunct="1">
              <a:lnSpc>
                <a:spcPts val="2000"/>
              </a:lnSpc>
            </a:pPr>
            <a:r>
              <a:rPr lang="en-US" sz="2400" b="1" smtClean="0">
                <a:solidFill>
                  <a:srgbClr val="3F77B9"/>
                </a:solidFill>
              </a:rPr>
              <a:t>The strength</a:t>
            </a:r>
            <a:r>
              <a:rPr lang="en-US" sz="2400" smtClean="0">
                <a:solidFill>
                  <a:srgbClr val="3F77B9"/>
                </a:solidFill>
              </a:rPr>
              <a:t> of the relationship</a:t>
            </a:r>
            <a:r>
              <a:rPr lang="en-US" sz="2400" smtClean="0"/>
              <a:t> refers to how close the dots are to a straight line, which means one variable changes exactly as the other one does; this number varies from 0.00 to   +/- 1.00.</a:t>
            </a:r>
          </a:p>
          <a:p>
            <a:pPr eaLnBrk="1" hangingPunct="1">
              <a:lnSpc>
                <a:spcPts val="2000"/>
              </a:lnSpc>
            </a:pPr>
            <a:r>
              <a:rPr lang="en-US" sz="2400" smtClean="0">
                <a:solidFill>
                  <a:srgbClr val="3F77B9"/>
                </a:solidFill>
              </a:rPr>
              <a:t>The</a:t>
            </a:r>
            <a:r>
              <a:rPr lang="en-US" sz="2400" b="1" smtClean="0">
                <a:solidFill>
                  <a:srgbClr val="3F77B9"/>
                </a:solidFill>
              </a:rPr>
              <a:t> direction</a:t>
            </a:r>
            <a:r>
              <a:rPr lang="en-US" sz="2400" smtClean="0">
                <a:solidFill>
                  <a:srgbClr val="3F77B9"/>
                </a:solidFill>
              </a:rPr>
              <a:t> of the correlation </a:t>
            </a:r>
            <a:r>
              <a:rPr lang="en-US" sz="2400" smtClean="0"/>
              <a:t>can be </a:t>
            </a:r>
            <a:r>
              <a:rPr lang="en-US" sz="2400" b="1" smtClean="0">
                <a:solidFill>
                  <a:srgbClr val="3F77B9"/>
                </a:solidFill>
              </a:rPr>
              <a:t>positive</a:t>
            </a:r>
            <a:r>
              <a:rPr lang="en-US" sz="2400" smtClean="0"/>
              <a:t> (both variables increase together) or </a:t>
            </a:r>
            <a:r>
              <a:rPr lang="en-US" sz="2400" b="1" smtClean="0">
                <a:solidFill>
                  <a:srgbClr val="3F77B9"/>
                </a:solidFill>
              </a:rPr>
              <a:t>negative</a:t>
            </a:r>
            <a:r>
              <a:rPr lang="en-US" sz="2400" smtClean="0"/>
              <a:t> (as one goes up, the other goes down).</a:t>
            </a:r>
          </a:p>
        </p:txBody>
      </p:sp>
      <p:grpSp>
        <p:nvGrpSpPr>
          <p:cNvPr id="2" name="Group 50"/>
          <p:cNvGrpSpPr>
            <a:grpSpLocks/>
          </p:cNvGrpSpPr>
          <p:nvPr/>
        </p:nvGrpSpPr>
        <p:grpSpPr bwMode="auto">
          <a:xfrm>
            <a:off x="377825" y="3957638"/>
            <a:ext cx="8569325" cy="2955925"/>
            <a:chOff x="378459" y="3957810"/>
            <a:chExt cx="8569268" cy="2955771"/>
          </a:xfrm>
        </p:grpSpPr>
        <p:sp>
          <p:nvSpPr>
            <p:cNvPr id="73737" name="Content Placeholder 2"/>
            <p:cNvSpPr txBox="1">
              <a:spLocks/>
            </p:cNvSpPr>
            <p:nvPr/>
          </p:nvSpPr>
          <p:spPr bwMode="auto">
            <a:xfrm>
              <a:off x="492125" y="6151581"/>
              <a:ext cx="8382000" cy="762000"/>
            </a:xfrm>
            <a:prstGeom prst="rect">
              <a:avLst/>
            </a:prstGeom>
            <a:noFill/>
            <a:ln w="9525">
              <a:noFill/>
              <a:miter lim="800000"/>
              <a:headEnd/>
              <a:tailEnd/>
            </a:ln>
          </p:spPr>
          <p:txBody>
            <a:bodyPr/>
            <a:lstStyle/>
            <a:p>
              <a:pPr marL="342900" indent="-342900">
                <a:spcBef>
                  <a:spcPct val="20000"/>
                </a:spcBef>
                <a:buFont typeface="Arial" charset="0"/>
                <a:buNone/>
              </a:pPr>
              <a:r>
                <a:rPr lang="en-US" sz="3200"/>
                <a:t>    + 1.00                       - 1.00                        0.00</a:t>
              </a:r>
            </a:p>
          </p:txBody>
        </p:sp>
        <p:grpSp>
          <p:nvGrpSpPr>
            <p:cNvPr id="73738" name="Group 4"/>
            <p:cNvGrpSpPr>
              <a:grpSpLocks noChangeAspect="1"/>
            </p:cNvGrpSpPr>
            <p:nvPr/>
          </p:nvGrpSpPr>
          <p:grpSpPr bwMode="auto">
            <a:xfrm>
              <a:off x="378459" y="3957810"/>
              <a:ext cx="2578101" cy="2209801"/>
              <a:chOff x="2040" y="1008"/>
              <a:chExt cx="1680" cy="1200"/>
            </a:xfrm>
          </p:grpSpPr>
          <p:grpSp>
            <p:nvGrpSpPr>
              <p:cNvPr id="73772" name="Group 5"/>
              <p:cNvGrpSpPr>
                <a:grpSpLocks noChangeAspect="1"/>
              </p:cNvGrpSpPr>
              <p:nvPr/>
            </p:nvGrpSpPr>
            <p:grpSpPr bwMode="auto">
              <a:xfrm>
                <a:off x="2040" y="1008"/>
                <a:ext cx="1680" cy="1200"/>
                <a:chOff x="336" y="1776"/>
                <a:chExt cx="1680" cy="1200"/>
              </a:xfrm>
            </p:grpSpPr>
            <p:sp>
              <p:nvSpPr>
                <p:cNvPr id="73774" name="Rectangle 5"/>
                <p:cNvSpPr>
                  <a:spLocks noChangeAspect="1" noChangeArrowheads="1"/>
                </p:cNvSpPr>
                <p:nvPr/>
              </p:nvSpPr>
              <p:spPr bwMode="auto">
                <a:xfrm>
                  <a:off x="432" y="1776"/>
                  <a:ext cx="1584" cy="1104"/>
                </a:xfrm>
                <a:prstGeom prst="rect">
                  <a:avLst/>
                </a:prstGeom>
                <a:solidFill>
                  <a:srgbClr val="FFE5B5"/>
                </a:solidFill>
                <a:ln w="9525">
                  <a:noFill/>
                  <a:miter lim="800000"/>
                  <a:headEnd/>
                  <a:tailEnd/>
                </a:ln>
              </p:spPr>
              <p:txBody>
                <a:bodyPr wrap="none" anchor="ctr"/>
                <a:lstStyle/>
                <a:p>
                  <a:endParaRPr lang="en-US"/>
                </a:p>
              </p:txBody>
            </p:sp>
            <p:sp>
              <p:nvSpPr>
                <p:cNvPr id="73775" name="Line 6"/>
                <p:cNvSpPr>
                  <a:spLocks noChangeAspect="1" noChangeShapeType="1"/>
                </p:cNvSpPr>
                <p:nvPr/>
              </p:nvSpPr>
              <p:spPr bwMode="auto">
                <a:xfrm>
                  <a:off x="432" y="1776"/>
                  <a:ext cx="0" cy="1104"/>
                </a:xfrm>
                <a:prstGeom prst="line">
                  <a:avLst/>
                </a:prstGeom>
                <a:noFill/>
                <a:ln w="38100">
                  <a:solidFill>
                    <a:schemeClr val="tx1"/>
                  </a:solidFill>
                  <a:round/>
                  <a:headEnd/>
                  <a:tailEnd/>
                </a:ln>
              </p:spPr>
              <p:txBody>
                <a:bodyPr wrap="none" anchor="ctr"/>
                <a:lstStyle/>
                <a:p>
                  <a:endParaRPr lang="en-US"/>
                </a:p>
              </p:txBody>
            </p:sp>
            <p:sp>
              <p:nvSpPr>
                <p:cNvPr id="73776" name="Line 7"/>
                <p:cNvSpPr>
                  <a:spLocks noChangeAspect="1" noChangeShapeType="1"/>
                </p:cNvSpPr>
                <p:nvPr/>
              </p:nvSpPr>
              <p:spPr bwMode="auto">
                <a:xfrm>
                  <a:off x="432" y="2880"/>
                  <a:ext cx="1584" cy="0"/>
                </a:xfrm>
                <a:prstGeom prst="line">
                  <a:avLst/>
                </a:prstGeom>
                <a:noFill/>
                <a:ln w="38100">
                  <a:solidFill>
                    <a:schemeClr val="tx1"/>
                  </a:solidFill>
                  <a:round/>
                  <a:headEnd/>
                  <a:tailEnd/>
                </a:ln>
              </p:spPr>
              <p:txBody>
                <a:bodyPr wrap="none" anchor="ctr"/>
                <a:lstStyle/>
                <a:p>
                  <a:endParaRPr lang="en-US"/>
                </a:p>
              </p:txBody>
            </p:sp>
            <p:sp>
              <p:nvSpPr>
                <p:cNvPr id="73777" name="Line 8"/>
                <p:cNvSpPr>
                  <a:spLocks noChangeAspect="1" noChangeShapeType="1"/>
                </p:cNvSpPr>
                <p:nvPr/>
              </p:nvSpPr>
              <p:spPr bwMode="auto">
                <a:xfrm flipV="1">
                  <a:off x="336" y="1776"/>
                  <a:ext cx="0" cy="1200"/>
                </a:xfrm>
                <a:prstGeom prst="line">
                  <a:avLst/>
                </a:prstGeom>
                <a:noFill/>
                <a:ln w="9525">
                  <a:solidFill>
                    <a:schemeClr val="tx1"/>
                  </a:solidFill>
                  <a:round/>
                  <a:headEnd/>
                  <a:tailEnd type="triangle" w="med" len="med"/>
                </a:ln>
              </p:spPr>
              <p:txBody>
                <a:bodyPr wrap="none" anchor="ctr"/>
                <a:lstStyle/>
                <a:p>
                  <a:endParaRPr lang="en-US"/>
                </a:p>
              </p:txBody>
            </p:sp>
            <p:sp>
              <p:nvSpPr>
                <p:cNvPr id="73778" name="Line 9"/>
                <p:cNvSpPr>
                  <a:spLocks noChangeAspect="1" noChangeShapeType="1"/>
                </p:cNvSpPr>
                <p:nvPr/>
              </p:nvSpPr>
              <p:spPr bwMode="auto">
                <a:xfrm>
                  <a:off x="336" y="2976"/>
                  <a:ext cx="1680" cy="0"/>
                </a:xfrm>
                <a:prstGeom prst="line">
                  <a:avLst/>
                </a:prstGeom>
                <a:noFill/>
                <a:ln w="9525">
                  <a:solidFill>
                    <a:schemeClr val="tx1"/>
                  </a:solidFill>
                  <a:round/>
                  <a:headEnd/>
                  <a:tailEnd type="triangle" w="med" len="med"/>
                </a:ln>
              </p:spPr>
              <p:txBody>
                <a:bodyPr wrap="none" anchor="ctr"/>
                <a:lstStyle/>
                <a:p>
                  <a:endParaRPr lang="en-US"/>
                </a:p>
              </p:txBody>
            </p:sp>
          </p:grpSp>
          <p:sp>
            <p:nvSpPr>
              <p:cNvPr id="73773" name="Line 10"/>
              <p:cNvSpPr>
                <a:spLocks noChangeAspect="1" noChangeShapeType="1"/>
              </p:cNvSpPr>
              <p:nvPr/>
            </p:nvSpPr>
            <p:spPr bwMode="auto">
              <a:xfrm flipV="1">
                <a:off x="2136" y="1008"/>
                <a:ext cx="1296" cy="1104"/>
              </a:xfrm>
              <a:prstGeom prst="line">
                <a:avLst/>
              </a:prstGeom>
              <a:noFill/>
              <a:ln w="57150">
                <a:solidFill>
                  <a:srgbClr val="0000FF"/>
                </a:solidFill>
                <a:prstDash val="sysDot"/>
                <a:round/>
                <a:headEnd/>
                <a:tailEnd/>
              </a:ln>
            </p:spPr>
            <p:txBody>
              <a:bodyPr wrap="none" anchor="ctr"/>
              <a:lstStyle/>
              <a:p>
                <a:endParaRPr lang="en-US"/>
              </a:p>
            </p:txBody>
          </p:sp>
        </p:grpSp>
        <p:grpSp>
          <p:nvGrpSpPr>
            <p:cNvPr id="73739" name="Group 4"/>
            <p:cNvGrpSpPr>
              <a:grpSpLocks noChangeAspect="1"/>
            </p:cNvGrpSpPr>
            <p:nvPr/>
          </p:nvGrpSpPr>
          <p:grpSpPr bwMode="auto">
            <a:xfrm>
              <a:off x="3352800" y="3957810"/>
              <a:ext cx="2590800" cy="2220686"/>
              <a:chOff x="480" y="912"/>
              <a:chExt cx="1680" cy="1200"/>
            </a:xfrm>
          </p:grpSpPr>
          <p:grpSp>
            <p:nvGrpSpPr>
              <p:cNvPr id="73765" name="Group 5"/>
              <p:cNvGrpSpPr>
                <a:grpSpLocks noChangeAspect="1"/>
              </p:cNvGrpSpPr>
              <p:nvPr/>
            </p:nvGrpSpPr>
            <p:grpSpPr bwMode="auto">
              <a:xfrm>
                <a:off x="480" y="912"/>
                <a:ext cx="1680" cy="1200"/>
                <a:chOff x="336" y="1776"/>
                <a:chExt cx="1680" cy="1200"/>
              </a:xfrm>
            </p:grpSpPr>
            <p:sp>
              <p:nvSpPr>
                <p:cNvPr id="73767" name="Rectangle 6"/>
                <p:cNvSpPr>
                  <a:spLocks noChangeAspect="1" noChangeArrowheads="1"/>
                </p:cNvSpPr>
                <p:nvPr/>
              </p:nvSpPr>
              <p:spPr bwMode="auto">
                <a:xfrm>
                  <a:off x="432" y="1776"/>
                  <a:ext cx="1584" cy="1104"/>
                </a:xfrm>
                <a:prstGeom prst="rect">
                  <a:avLst/>
                </a:prstGeom>
                <a:solidFill>
                  <a:srgbClr val="FFE5B5"/>
                </a:solidFill>
                <a:ln w="9525">
                  <a:noFill/>
                  <a:miter lim="800000"/>
                  <a:headEnd/>
                  <a:tailEnd/>
                </a:ln>
              </p:spPr>
              <p:txBody>
                <a:bodyPr wrap="none" anchor="ctr"/>
                <a:lstStyle/>
                <a:p>
                  <a:endParaRPr lang="en-US"/>
                </a:p>
              </p:txBody>
            </p:sp>
            <p:sp>
              <p:nvSpPr>
                <p:cNvPr id="73768" name="Line 7"/>
                <p:cNvSpPr>
                  <a:spLocks noChangeAspect="1" noChangeShapeType="1"/>
                </p:cNvSpPr>
                <p:nvPr/>
              </p:nvSpPr>
              <p:spPr bwMode="auto">
                <a:xfrm>
                  <a:off x="432" y="1776"/>
                  <a:ext cx="0" cy="1104"/>
                </a:xfrm>
                <a:prstGeom prst="line">
                  <a:avLst/>
                </a:prstGeom>
                <a:noFill/>
                <a:ln w="38100">
                  <a:solidFill>
                    <a:schemeClr val="tx1"/>
                  </a:solidFill>
                  <a:round/>
                  <a:headEnd/>
                  <a:tailEnd/>
                </a:ln>
              </p:spPr>
              <p:txBody>
                <a:bodyPr wrap="none" anchor="ctr"/>
                <a:lstStyle/>
                <a:p>
                  <a:endParaRPr lang="en-US"/>
                </a:p>
              </p:txBody>
            </p:sp>
            <p:sp>
              <p:nvSpPr>
                <p:cNvPr id="73769" name="Line 8"/>
                <p:cNvSpPr>
                  <a:spLocks noChangeAspect="1" noChangeShapeType="1"/>
                </p:cNvSpPr>
                <p:nvPr/>
              </p:nvSpPr>
              <p:spPr bwMode="auto">
                <a:xfrm>
                  <a:off x="432" y="2880"/>
                  <a:ext cx="1584" cy="0"/>
                </a:xfrm>
                <a:prstGeom prst="line">
                  <a:avLst/>
                </a:prstGeom>
                <a:noFill/>
                <a:ln w="38100">
                  <a:solidFill>
                    <a:schemeClr val="tx1"/>
                  </a:solidFill>
                  <a:round/>
                  <a:headEnd/>
                  <a:tailEnd/>
                </a:ln>
              </p:spPr>
              <p:txBody>
                <a:bodyPr wrap="none" anchor="ctr"/>
                <a:lstStyle/>
                <a:p>
                  <a:endParaRPr lang="en-US"/>
                </a:p>
              </p:txBody>
            </p:sp>
            <p:sp>
              <p:nvSpPr>
                <p:cNvPr id="73770" name="Line 9"/>
                <p:cNvSpPr>
                  <a:spLocks noChangeAspect="1" noChangeShapeType="1"/>
                </p:cNvSpPr>
                <p:nvPr/>
              </p:nvSpPr>
              <p:spPr bwMode="auto">
                <a:xfrm flipV="1">
                  <a:off x="336" y="1776"/>
                  <a:ext cx="0" cy="1200"/>
                </a:xfrm>
                <a:prstGeom prst="line">
                  <a:avLst/>
                </a:prstGeom>
                <a:noFill/>
                <a:ln w="9525">
                  <a:solidFill>
                    <a:schemeClr val="tx1"/>
                  </a:solidFill>
                  <a:round/>
                  <a:headEnd/>
                  <a:tailEnd type="triangle" w="med" len="med"/>
                </a:ln>
              </p:spPr>
              <p:txBody>
                <a:bodyPr wrap="none" anchor="ctr"/>
                <a:lstStyle/>
                <a:p>
                  <a:endParaRPr lang="en-US"/>
                </a:p>
              </p:txBody>
            </p:sp>
            <p:sp>
              <p:nvSpPr>
                <p:cNvPr id="73771" name="Line 10"/>
                <p:cNvSpPr>
                  <a:spLocks noChangeAspect="1" noChangeShapeType="1"/>
                </p:cNvSpPr>
                <p:nvPr/>
              </p:nvSpPr>
              <p:spPr bwMode="auto">
                <a:xfrm>
                  <a:off x="336" y="2976"/>
                  <a:ext cx="1680" cy="0"/>
                </a:xfrm>
                <a:prstGeom prst="line">
                  <a:avLst/>
                </a:prstGeom>
                <a:noFill/>
                <a:ln w="9525">
                  <a:solidFill>
                    <a:schemeClr val="tx1"/>
                  </a:solidFill>
                  <a:round/>
                  <a:headEnd/>
                  <a:tailEnd type="triangle" w="med" len="med"/>
                </a:ln>
              </p:spPr>
              <p:txBody>
                <a:bodyPr wrap="none" anchor="ctr"/>
                <a:lstStyle/>
                <a:p>
                  <a:endParaRPr lang="en-US"/>
                </a:p>
              </p:txBody>
            </p:sp>
          </p:grpSp>
          <p:sp>
            <p:nvSpPr>
              <p:cNvPr id="73766" name="Line 11"/>
              <p:cNvSpPr>
                <a:spLocks noChangeAspect="1" noChangeShapeType="1"/>
              </p:cNvSpPr>
              <p:nvPr/>
            </p:nvSpPr>
            <p:spPr bwMode="auto">
              <a:xfrm>
                <a:off x="576" y="912"/>
                <a:ext cx="1248" cy="1104"/>
              </a:xfrm>
              <a:prstGeom prst="line">
                <a:avLst/>
              </a:prstGeom>
              <a:noFill/>
              <a:ln w="57150">
                <a:solidFill>
                  <a:srgbClr val="0000FF"/>
                </a:solidFill>
                <a:prstDash val="sysDot"/>
                <a:round/>
                <a:headEnd/>
                <a:tailEnd/>
              </a:ln>
            </p:spPr>
            <p:txBody>
              <a:bodyPr wrap="none" anchor="ctr"/>
              <a:lstStyle/>
              <a:p>
                <a:endParaRPr lang="en-US"/>
              </a:p>
            </p:txBody>
          </p:sp>
        </p:grpSp>
        <p:grpSp>
          <p:nvGrpSpPr>
            <p:cNvPr id="73740" name="Group 14"/>
            <p:cNvGrpSpPr>
              <a:grpSpLocks noChangeAspect="1"/>
            </p:cNvGrpSpPr>
            <p:nvPr/>
          </p:nvGrpSpPr>
          <p:grpSpPr bwMode="auto">
            <a:xfrm>
              <a:off x="6398202" y="4008863"/>
              <a:ext cx="2549525" cy="2185307"/>
              <a:chOff x="3446" y="912"/>
              <a:chExt cx="1680" cy="1440"/>
            </a:xfrm>
          </p:grpSpPr>
          <p:grpSp>
            <p:nvGrpSpPr>
              <p:cNvPr id="73741" name="Group 15"/>
              <p:cNvGrpSpPr>
                <a:grpSpLocks noChangeAspect="1"/>
              </p:cNvGrpSpPr>
              <p:nvPr/>
            </p:nvGrpSpPr>
            <p:grpSpPr bwMode="auto">
              <a:xfrm>
                <a:off x="3446" y="912"/>
                <a:ext cx="1680" cy="1440"/>
                <a:chOff x="336" y="1776"/>
                <a:chExt cx="1680" cy="1200"/>
              </a:xfrm>
            </p:grpSpPr>
            <p:sp>
              <p:nvSpPr>
                <p:cNvPr id="73760" name="Rectangle 16"/>
                <p:cNvSpPr>
                  <a:spLocks noChangeAspect="1" noChangeArrowheads="1"/>
                </p:cNvSpPr>
                <p:nvPr/>
              </p:nvSpPr>
              <p:spPr bwMode="auto">
                <a:xfrm>
                  <a:off x="432" y="1776"/>
                  <a:ext cx="1584" cy="1104"/>
                </a:xfrm>
                <a:prstGeom prst="rect">
                  <a:avLst/>
                </a:prstGeom>
                <a:solidFill>
                  <a:srgbClr val="FFE5B5"/>
                </a:solidFill>
                <a:ln w="9525">
                  <a:noFill/>
                  <a:miter lim="800000"/>
                  <a:headEnd/>
                  <a:tailEnd/>
                </a:ln>
              </p:spPr>
              <p:txBody>
                <a:bodyPr wrap="none" anchor="ctr"/>
                <a:lstStyle/>
                <a:p>
                  <a:endParaRPr lang="en-US"/>
                </a:p>
              </p:txBody>
            </p:sp>
            <p:sp>
              <p:nvSpPr>
                <p:cNvPr id="73761" name="Line 17"/>
                <p:cNvSpPr>
                  <a:spLocks noChangeAspect="1" noChangeShapeType="1"/>
                </p:cNvSpPr>
                <p:nvPr/>
              </p:nvSpPr>
              <p:spPr bwMode="auto">
                <a:xfrm>
                  <a:off x="432" y="1776"/>
                  <a:ext cx="0" cy="1104"/>
                </a:xfrm>
                <a:prstGeom prst="line">
                  <a:avLst/>
                </a:prstGeom>
                <a:noFill/>
                <a:ln w="38100">
                  <a:solidFill>
                    <a:schemeClr val="tx1"/>
                  </a:solidFill>
                  <a:round/>
                  <a:headEnd/>
                  <a:tailEnd/>
                </a:ln>
              </p:spPr>
              <p:txBody>
                <a:bodyPr wrap="none" anchor="ctr"/>
                <a:lstStyle/>
                <a:p>
                  <a:endParaRPr lang="en-US"/>
                </a:p>
              </p:txBody>
            </p:sp>
            <p:sp>
              <p:nvSpPr>
                <p:cNvPr id="73762" name="Line 18"/>
                <p:cNvSpPr>
                  <a:spLocks noChangeAspect="1" noChangeShapeType="1"/>
                </p:cNvSpPr>
                <p:nvPr/>
              </p:nvSpPr>
              <p:spPr bwMode="auto">
                <a:xfrm>
                  <a:off x="432" y="2880"/>
                  <a:ext cx="1584" cy="0"/>
                </a:xfrm>
                <a:prstGeom prst="line">
                  <a:avLst/>
                </a:prstGeom>
                <a:noFill/>
                <a:ln w="38100">
                  <a:solidFill>
                    <a:schemeClr val="tx1"/>
                  </a:solidFill>
                  <a:round/>
                  <a:headEnd/>
                  <a:tailEnd/>
                </a:ln>
              </p:spPr>
              <p:txBody>
                <a:bodyPr wrap="none" anchor="ctr"/>
                <a:lstStyle/>
                <a:p>
                  <a:endParaRPr lang="en-US"/>
                </a:p>
              </p:txBody>
            </p:sp>
            <p:sp>
              <p:nvSpPr>
                <p:cNvPr id="73763" name="Line 19"/>
                <p:cNvSpPr>
                  <a:spLocks noChangeAspect="1" noChangeShapeType="1"/>
                </p:cNvSpPr>
                <p:nvPr/>
              </p:nvSpPr>
              <p:spPr bwMode="auto">
                <a:xfrm flipV="1">
                  <a:off x="336" y="1776"/>
                  <a:ext cx="0" cy="1200"/>
                </a:xfrm>
                <a:prstGeom prst="line">
                  <a:avLst/>
                </a:prstGeom>
                <a:noFill/>
                <a:ln w="9525">
                  <a:solidFill>
                    <a:schemeClr val="tx1"/>
                  </a:solidFill>
                  <a:round/>
                  <a:headEnd/>
                  <a:tailEnd type="triangle" w="med" len="med"/>
                </a:ln>
              </p:spPr>
              <p:txBody>
                <a:bodyPr wrap="none" anchor="ctr"/>
                <a:lstStyle/>
                <a:p>
                  <a:endParaRPr lang="en-US"/>
                </a:p>
              </p:txBody>
            </p:sp>
            <p:sp>
              <p:nvSpPr>
                <p:cNvPr id="73764" name="Line 20"/>
                <p:cNvSpPr>
                  <a:spLocks noChangeAspect="1" noChangeShapeType="1"/>
                </p:cNvSpPr>
                <p:nvPr/>
              </p:nvSpPr>
              <p:spPr bwMode="auto">
                <a:xfrm>
                  <a:off x="336" y="2976"/>
                  <a:ext cx="1680" cy="0"/>
                </a:xfrm>
                <a:prstGeom prst="line">
                  <a:avLst/>
                </a:prstGeom>
                <a:noFill/>
                <a:ln w="9525">
                  <a:solidFill>
                    <a:schemeClr val="tx1"/>
                  </a:solidFill>
                  <a:round/>
                  <a:headEnd/>
                  <a:tailEnd type="triangle" w="med" len="med"/>
                </a:ln>
              </p:spPr>
              <p:txBody>
                <a:bodyPr wrap="none" anchor="ctr"/>
                <a:lstStyle/>
                <a:p>
                  <a:endParaRPr lang="en-US"/>
                </a:p>
              </p:txBody>
            </p:sp>
          </p:grpSp>
          <p:sp>
            <p:nvSpPr>
              <p:cNvPr id="73742" name="Line 21"/>
              <p:cNvSpPr>
                <a:spLocks noChangeAspect="1" noChangeShapeType="1"/>
              </p:cNvSpPr>
              <p:nvPr/>
            </p:nvSpPr>
            <p:spPr bwMode="auto">
              <a:xfrm>
                <a:off x="3734" y="1142"/>
                <a:ext cx="0" cy="0"/>
              </a:xfrm>
              <a:prstGeom prst="line">
                <a:avLst/>
              </a:prstGeom>
              <a:noFill/>
              <a:ln w="9525">
                <a:solidFill>
                  <a:srgbClr val="0000FF"/>
                </a:solidFill>
                <a:round/>
                <a:headEnd/>
                <a:tailEnd/>
              </a:ln>
            </p:spPr>
            <p:txBody>
              <a:bodyPr wrap="none" anchor="ctr"/>
              <a:lstStyle/>
              <a:p>
                <a:endParaRPr lang="en-US"/>
              </a:p>
            </p:txBody>
          </p:sp>
          <p:sp>
            <p:nvSpPr>
              <p:cNvPr id="73743" name="Rectangle 23"/>
              <p:cNvSpPr>
                <a:spLocks noChangeAspect="1" noChangeArrowheads="1"/>
              </p:cNvSpPr>
              <p:nvPr/>
            </p:nvSpPr>
            <p:spPr bwMode="auto">
              <a:xfrm>
                <a:off x="4069" y="1029"/>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44" name="Rectangle 24"/>
              <p:cNvSpPr>
                <a:spLocks noChangeAspect="1" noChangeArrowheads="1"/>
              </p:cNvSpPr>
              <p:nvPr/>
            </p:nvSpPr>
            <p:spPr bwMode="auto">
              <a:xfrm>
                <a:off x="3792" y="1200"/>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45" name="Rectangle 25"/>
              <p:cNvSpPr>
                <a:spLocks noChangeAspect="1" noChangeArrowheads="1"/>
              </p:cNvSpPr>
              <p:nvPr/>
            </p:nvSpPr>
            <p:spPr bwMode="auto">
              <a:xfrm>
                <a:off x="4320" y="1248"/>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46" name="Rectangle 26"/>
              <p:cNvSpPr>
                <a:spLocks noChangeAspect="1" noChangeArrowheads="1"/>
              </p:cNvSpPr>
              <p:nvPr/>
            </p:nvSpPr>
            <p:spPr bwMode="auto">
              <a:xfrm>
                <a:off x="4560" y="1104"/>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47" name="Rectangle 27"/>
              <p:cNvSpPr>
                <a:spLocks noChangeAspect="1" noChangeArrowheads="1"/>
              </p:cNvSpPr>
              <p:nvPr/>
            </p:nvSpPr>
            <p:spPr bwMode="auto">
              <a:xfrm>
                <a:off x="5040" y="1200"/>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48" name="Rectangle 28"/>
              <p:cNvSpPr>
                <a:spLocks noChangeAspect="1" noChangeArrowheads="1"/>
              </p:cNvSpPr>
              <p:nvPr/>
            </p:nvSpPr>
            <p:spPr bwMode="auto">
              <a:xfrm>
                <a:off x="3984" y="1440"/>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49" name="Rectangle 29"/>
              <p:cNvSpPr>
                <a:spLocks noChangeAspect="1" noChangeArrowheads="1"/>
              </p:cNvSpPr>
              <p:nvPr/>
            </p:nvSpPr>
            <p:spPr bwMode="auto">
              <a:xfrm>
                <a:off x="3744" y="1584"/>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50" name="Rectangle 30"/>
              <p:cNvSpPr>
                <a:spLocks noChangeAspect="1" noChangeArrowheads="1"/>
              </p:cNvSpPr>
              <p:nvPr/>
            </p:nvSpPr>
            <p:spPr bwMode="auto">
              <a:xfrm>
                <a:off x="4176" y="1680"/>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51" name="Rectangle 31"/>
              <p:cNvSpPr>
                <a:spLocks noChangeAspect="1" noChangeArrowheads="1"/>
              </p:cNvSpPr>
              <p:nvPr/>
            </p:nvSpPr>
            <p:spPr bwMode="auto">
              <a:xfrm>
                <a:off x="3984" y="1680"/>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52" name="Rectangle 32"/>
              <p:cNvSpPr>
                <a:spLocks noChangeAspect="1" noChangeArrowheads="1"/>
              </p:cNvSpPr>
              <p:nvPr/>
            </p:nvSpPr>
            <p:spPr bwMode="auto">
              <a:xfrm>
                <a:off x="4800" y="1680"/>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53" name="Rectangle 33"/>
              <p:cNvSpPr>
                <a:spLocks noChangeAspect="1" noChangeArrowheads="1"/>
              </p:cNvSpPr>
              <p:nvPr/>
            </p:nvSpPr>
            <p:spPr bwMode="auto">
              <a:xfrm>
                <a:off x="4464" y="1632"/>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54" name="Rectangle 34"/>
              <p:cNvSpPr>
                <a:spLocks noChangeAspect="1" noChangeArrowheads="1"/>
              </p:cNvSpPr>
              <p:nvPr/>
            </p:nvSpPr>
            <p:spPr bwMode="auto">
              <a:xfrm>
                <a:off x="4848" y="1776"/>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55" name="Rectangle 35"/>
              <p:cNvSpPr>
                <a:spLocks noChangeAspect="1" noChangeArrowheads="1"/>
              </p:cNvSpPr>
              <p:nvPr/>
            </p:nvSpPr>
            <p:spPr bwMode="auto">
              <a:xfrm>
                <a:off x="3888" y="1824"/>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56" name="Rectangle 36"/>
              <p:cNvSpPr>
                <a:spLocks noChangeAspect="1" noChangeArrowheads="1"/>
              </p:cNvSpPr>
              <p:nvPr/>
            </p:nvSpPr>
            <p:spPr bwMode="auto">
              <a:xfrm>
                <a:off x="4224" y="1872"/>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57" name="Rectangle 37"/>
              <p:cNvSpPr>
                <a:spLocks noChangeAspect="1" noChangeArrowheads="1"/>
              </p:cNvSpPr>
              <p:nvPr/>
            </p:nvSpPr>
            <p:spPr bwMode="auto">
              <a:xfrm>
                <a:off x="4368" y="1872"/>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58" name="Rectangle 38"/>
              <p:cNvSpPr>
                <a:spLocks noChangeAspect="1" noChangeArrowheads="1"/>
              </p:cNvSpPr>
              <p:nvPr/>
            </p:nvSpPr>
            <p:spPr bwMode="auto">
              <a:xfrm>
                <a:off x="4800" y="1872"/>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73759" name="Rectangle 39"/>
              <p:cNvSpPr>
                <a:spLocks noChangeAspect="1" noChangeArrowheads="1"/>
              </p:cNvSpPr>
              <p:nvPr/>
            </p:nvSpPr>
            <p:spPr bwMode="auto">
              <a:xfrm>
                <a:off x="4512" y="2112"/>
                <a:ext cx="29" cy="29"/>
              </a:xfrm>
              <a:prstGeom prst="rect">
                <a:avLst/>
              </a:prstGeom>
              <a:solidFill>
                <a:srgbClr val="0000FF"/>
              </a:solidFill>
              <a:ln w="9525">
                <a:solidFill>
                  <a:srgbClr val="0000FF"/>
                </a:solidFill>
                <a:miter lim="800000"/>
                <a:headEnd/>
                <a:tailEnd/>
              </a:ln>
            </p:spPr>
            <p:txBody>
              <a:bodyPr wrap="none" anchor="ctr"/>
              <a:lstStyle/>
              <a:p>
                <a:endParaRPr lang="en-US"/>
              </a:p>
            </p:txBody>
          </p:sp>
        </p:grpSp>
      </p:grpSp>
      <p:sp>
        <p:nvSpPr>
          <p:cNvPr id="47" name="TextBox 46"/>
          <p:cNvSpPr>
            <a:spLocks noChangeArrowheads="1"/>
          </p:cNvSpPr>
          <p:nvPr/>
        </p:nvSpPr>
        <p:spPr bwMode="auto">
          <a:xfrm>
            <a:off x="501650" y="3305175"/>
            <a:ext cx="1692275" cy="952500"/>
          </a:xfrm>
          <a:prstGeom prst="roundRect">
            <a:avLst>
              <a:gd name="adj" fmla="val 16667"/>
            </a:avLst>
          </a:prstGeom>
          <a:solidFill>
            <a:srgbClr val="F36F21"/>
          </a:solidFill>
          <a:ln w="9525">
            <a:noFill/>
            <a:round/>
            <a:headEnd/>
            <a:tailEnd/>
          </a:ln>
        </p:spPr>
        <p:txBody>
          <a:bodyPr>
            <a:spAutoFit/>
          </a:bodyPr>
          <a:lstStyle/>
          <a:p>
            <a:pPr algn="ctr">
              <a:lnSpc>
                <a:spcPts val="2000"/>
              </a:lnSpc>
            </a:pPr>
            <a:r>
              <a:rPr lang="en-US" sz="2400">
                <a:solidFill>
                  <a:srgbClr val="F8F6E3"/>
                </a:solidFill>
              </a:rPr>
              <a:t>Perfect positive correlation</a:t>
            </a:r>
          </a:p>
        </p:txBody>
      </p:sp>
      <p:sp>
        <p:nvSpPr>
          <p:cNvPr id="48" name="TextBox 47"/>
          <p:cNvSpPr>
            <a:spLocks noChangeArrowheads="1"/>
          </p:cNvSpPr>
          <p:nvPr/>
        </p:nvSpPr>
        <p:spPr bwMode="auto">
          <a:xfrm>
            <a:off x="3962400" y="3276600"/>
            <a:ext cx="1817688" cy="954088"/>
          </a:xfrm>
          <a:prstGeom prst="roundRect">
            <a:avLst>
              <a:gd name="adj" fmla="val 16667"/>
            </a:avLst>
          </a:prstGeom>
          <a:solidFill>
            <a:srgbClr val="F36F21"/>
          </a:solidFill>
          <a:ln w="9525">
            <a:noFill/>
            <a:round/>
            <a:headEnd/>
            <a:tailEnd/>
          </a:ln>
        </p:spPr>
        <p:txBody>
          <a:bodyPr>
            <a:spAutoFit/>
          </a:bodyPr>
          <a:lstStyle/>
          <a:p>
            <a:pPr algn="ctr">
              <a:lnSpc>
                <a:spcPts val="2000"/>
              </a:lnSpc>
            </a:pPr>
            <a:r>
              <a:rPr lang="en-US" sz="2400">
                <a:solidFill>
                  <a:srgbClr val="F8F6E3"/>
                </a:solidFill>
              </a:rPr>
              <a:t>Perfect negative correlation</a:t>
            </a:r>
          </a:p>
        </p:txBody>
      </p:sp>
      <p:sp>
        <p:nvSpPr>
          <p:cNvPr id="49" name="TextBox 48"/>
          <p:cNvSpPr>
            <a:spLocks noChangeArrowheads="1"/>
          </p:cNvSpPr>
          <p:nvPr/>
        </p:nvSpPr>
        <p:spPr bwMode="auto">
          <a:xfrm>
            <a:off x="6719888" y="3233738"/>
            <a:ext cx="2178050" cy="952500"/>
          </a:xfrm>
          <a:prstGeom prst="roundRect">
            <a:avLst>
              <a:gd name="adj" fmla="val 16667"/>
            </a:avLst>
          </a:prstGeom>
          <a:solidFill>
            <a:srgbClr val="F36F21"/>
          </a:solidFill>
          <a:ln w="9525">
            <a:noFill/>
            <a:round/>
            <a:headEnd/>
            <a:tailEnd/>
          </a:ln>
        </p:spPr>
        <p:txBody>
          <a:bodyPr anchor="ctr"/>
          <a:lstStyle/>
          <a:p>
            <a:pPr algn="ctr">
              <a:lnSpc>
                <a:spcPts val="2000"/>
              </a:lnSpc>
            </a:pPr>
            <a:r>
              <a:rPr lang="en-US" sz="2400">
                <a:solidFill>
                  <a:srgbClr val="F8F6E3"/>
                </a:solidFill>
              </a:rPr>
              <a:t>No relationship,</a:t>
            </a:r>
          </a:p>
          <a:p>
            <a:pPr algn="ctr">
              <a:lnSpc>
                <a:spcPts val="2000"/>
              </a:lnSpc>
            </a:pPr>
            <a:r>
              <a:rPr lang="en-US" sz="2400">
                <a:solidFill>
                  <a:srgbClr val="F8F6E3"/>
                </a:solidFill>
              </a:rPr>
              <a:t>no correlation</a:t>
            </a:r>
          </a:p>
        </p:txBody>
      </p:sp>
      <p:sp>
        <p:nvSpPr>
          <p:cNvPr id="52" name="Title 1"/>
          <p:cNvSpPr txBox="1">
            <a:spLocks/>
          </p:cNvSpPr>
          <p:nvPr/>
        </p:nvSpPr>
        <p:spPr bwMode="auto">
          <a:xfrm>
            <a:off x="377825" y="2638425"/>
            <a:ext cx="8229600" cy="1401763"/>
          </a:xfrm>
          <a:prstGeom prst="rect">
            <a:avLst/>
          </a:prstGeom>
          <a:noFill/>
          <a:ln w="9525">
            <a:noFill/>
            <a:miter lim="800000"/>
            <a:headEnd/>
            <a:tailEnd/>
          </a:ln>
        </p:spPr>
        <p:txBody>
          <a:bodyPr anchor="ctr"/>
          <a:lstStyle/>
          <a:p>
            <a:pPr algn="ctr">
              <a:lnSpc>
                <a:spcPts val="2000"/>
              </a:lnSpc>
            </a:pPr>
            <a:r>
              <a:rPr lang="en-US" sz="2400" b="1" i="1"/>
              <a:t>Guess the Correlation Coefficients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2"/>
                                        </p:tgtEl>
                                      </p:cBhvr>
                                    </p:animEffect>
                                    <p:set>
                                      <p:cBhvr>
                                        <p:cTn id="30" dur="1" fill="hold">
                                          <p:stCondLst>
                                            <p:cond delay="499"/>
                                          </p:stCondLst>
                                        </p:cTn>
                                        <p:tgtEl>
                                          <p:spTgt spid="5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7" grpId="0" animBg="1"/>
      <p:bldP spid="48" grpId="0" animBg="1"/>
      <p:bldP spid="49" grpId="0" animBg="1"/>
      <p:bldP spid="52" grpId="0"/>
      <p:bldP spid="52"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C127C86-0CCD-4D75-B373-90D85067E44F}" type="slidenum">
              <a:rPr lang="en-US"/>
              <a:pPr/>
              <a:t>27</a:t>
            </a:fld>
            <a:endParaRPr lang="en-US"/>
          </a:p>
        </p:txBody>
      </p:sp>
      <p:sp>
        <p:nvSpPr>
          <p:cNvPr id="113666" name="Rectangle 2"/>
          <p:cNvSpPr>
            <a:spLocks noGrp="1" noChangeArrowheads="1"/>
          </p:cNvSpPr>
          <p:nvPr>
            <p:ph type="title"/>
          </p:nvPr>
        </p:nvSpPr>
        <p:spPr>
          <a:xfrm>
            <a:off x="439615" y="0"/>
            <a:ext cx="8229600" cy="780439"/>
          </a:xfrm>
        </p:spPr>
        <p:txBody>
          <a:bodyPr/>
          <a:lstStyle/>
          <a:p>
            <a:r>
              <a:rPr lang="en-US" altLang="en-US" sz="4000" dirty="0">
                <a:solidFill>
                  <a:schemeClr val="tx1"/>
                </a:solidFill>
                <a:latin typeface="Palatino Linotype" pitchFamily="18" charset="0"/>
              </a:rPr>
              <a:t>Data</a:t>
            </a:r>
            <a:endParaRPr lang="en-US" sz="4000" dirty="0">
              <a:solidFill>
                <a:schemeClr val="tx1"/>
              </a:solidFill>
              <a:latin typeface="Palatino Linotype" pitchFamily="18" charset="0"/>
            </a:endParaRPr>
          </a:p>
        </p:txBody>
      </p:sp>
      <p:grpSp>
        <p:nvGrpSpPr>
          <p:cNvPr id="2" name="Group 24"/>
          <p:cNvGrpSpPr>
            <a:grpSpLocks noChangeAspect="1"/>
          </p:cNvGrpSpPr>
          <p:nvPr/>
        </p:nvGrpSpPr>
        <p:grpSpPr bwMode="auto">
          <a:xfrm>
            <a:off x="192705" y="1502423"/>
            <a:ext cx="8740279" cy="4898377"/>
            <a:chOff x="288" y="1056"/>
            <a:chExt cx="5183" cy="2905"/>
          </a:xfrm>
        </p:grpSpPr>
        <p:pic>
          <p:nvPicPr>
            <p:cNvPr id="113667" name="Picture 3" descr="table-02-01"/>
            <p:cNvPicPr preferRelativeResize="0">
              <a:picLocks noChangeAspect="1" noChangeArrowheads="1"/>
            </p:cNvPicPr>
            <p:nvPr/>
          </p:nvPicPr>
          <p:blipFill>
            <a:blip r:embed="rId3" cstate="print"/>
            <a:srcRect t="6750" b="40500"/>
            <a:stretch>
              <a:fillRect/>
            </a:stretch>
          </p:blipFill>
          <p:spPr bwMode="auto">
            <a:xfrm>
              <a:off x="288" y="1056"/>
              <a:ext cx="2447" cy="2885"/>
            </a:xfrm>
            <a:prstGeom prst="rect">
              <a:avLst/>
            </a:prstGeom>
            <a:noFill/>
            <a:ln/>
            <a:effectLst/>
          </p:spPr>
        </p:pic>
        <p:grpSp>
          <p:nvGrpSpPr>
            <p:cNvPr id="3" name="Group 23"/>
            <p:cNvGrpSpPr>
              <a:grpSpLocks noChangeAspect="1"/>
            </p:cNvGrpSpPr>
            <p:nvPr/>
          </p:nvGrpSpPr>
          <p:grpSpPr bwMode="auto">
            <a:xfrm>
              <a:off x="3015" y="1064"/>
              <a:ext cx="2456" cy="2897"/>
              <a:chOff x="3015" y="1064"/>
              <a:chExt cx="2456" cy="2897"/>
            </a:xfrm>
          </p:grpSpPr>
          <p:pic>
            <p:nvPicPr>
              <p:cNvPr id="113668" name="Picture 4" descr="table-02-01"/>
              <p:cNvPicPr preferRelativeResize="0">
                <a:picLocks noChangeAspect="1" noChangeArrowheads="1"/>
              </p:cNvPicPr>
              <p:nvPr/>
            </p:nvPicPr>
            <p:blipFill>
              <a:blip r:embed="rId3" cstate="print"/>
              <a:srcRect t="59250"/>
              <a:stretch>
                <a:fillRect/>
              </a:stretch>
            </p:blipFill>
            <p:spPr bwMode="auto">
              <a:xfrm>
                <a:off x="3024" y="1784"/>
                <a:ext cx="2447" cy="2177"/>
              </a:xfrm>
              <a:prstGeom prst="rect">
                <a:avLst/>
              </a:prstGeom>
              <a:noFill/>
              <a:ln/>
              <a:effectLst/>
            </p:spPr>
          </p:pic>
          <p:pic>
            <p:nvPicPr>
              <p:cNvPr id="113683" name="Picture 19" descr="table-02-01"/>
              <p:cNvPicPr preferRelativeResize="0">
                <a:picLocks noChangeAspect="1" noChangeArrowheads="1"/>
              </p:cNvPicPr>
              <p:nvPr/>
            </p:nvPicPr>
            <p:blipFill>
              <a:blip r:embed="rId3" cstate="print"/>
              <a:srcRect t="6750" b="80099"/>
              <a:stretch>
                <a:fillRect/>
              </a:stretch>
            </p:blipFill>
            <p:spPr bwMode="auto">
              <a:xfrm>
                <a:off x="3015" y="1064"/>
                <a:ext cx="2447" cy="720"/>
              </a:xfrm>
              <a:prstGeom prst="rect">
                <a:avLst/>
              </a:prstGeom>
              <a:noFill/>
              <a:ln>
                <a:noFill/>
              </a:ln>
              <a:effectLst/>
            </p:spPr>
          </p:pic>
        </p:grpSp>
      </p:grpSp>
      <p:sp>
        <p:nvSpPr>
          <p:cNvPr id="113686" name="Rectangle 22"/>
          <p:cNvSpPr>
            <a:spLocks noChangeArrowheads="1"/>
          </p:cNvSpPr>
          <p:nvPr/>
        </p:nvSpPr>
        <p:spPr bwMode="auto">
          <a:xfrm>
            <a:off x="474784" y="773723"/>
            <a:ext cx="8229600" cy="685800"/>
          </a:xfrm>
          <a:prstGeom prst="rect">
            <a:avLst/>
          </a:prstGeom>
          <a:noFill/>
          <a:ln w="9525">
            <a:noFill/>
            <a:miter lim="800000"/>
            <a:headEnd/>
            <a:tailEnd/>
          </a:ln>
          <a:effectLst/>
        </p:spPr>
        <p:txBody>
          <a:bodyPr/>
          <a:lstStyle/>
          <a:p>
            <a:pPr marL="609600" indent="-609600" algn="ctr">
              <a:lnSpc>
                <a:spcPct val="80000"/>
              </a:lnSpc>
              <a:spcBef>
                <a:spcPct val="20000"/>
              </a:spcBef>
              <a:buFont typeface="Wingdings" pitchFamily="2" charset="2"/>
              <a:buNone/>
            </a:pPr>
            <a:r>
              <a:rPr lang="en-US" altLang="en-US" sz="2800" dirty="0">
                <a:latin typeface="Palatino Linotype" pitchFamily="18" charset="0"/>
              </a:rPr>
              <a:t>Data showing height and temperament in people.</a:t>
            </a:r>
            <a:endParaRPr lang="en-US" sz="2800" dirty="0">
              <a:latin typeface="Palatino Linotype"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5779" name="Title 1"/>
          <p:cNvSpPr>
            <a:spLocks noGrp="1"/>
          </p:cNvSpPr>
          <p:nvPr>
            <p:ph type="title"/>
          </p:nvPr>
        </p:nvSpPr>
        <p:spPr>
          <a:xfrm>
            <a:off x="0" y="0"/>
            <a:ext cx="8382000" cy="1143000"/>
          </a:xfrm>
        </p:spPr>
        <p:txBody>
          <a:bodyPr/>
          <a:lstStyle/>
          <a:p>
            <a:pPr eaLnBrk="1" hangingPunct="1"/>
            <a:r>
              <a:rPr lang="en-US" sz="4000" b="1" smtClean="0">
                <a:solidFill>
                  <a:srgbClr val="F8F6E3"/>
                </a:solidFill>
              </a:rPr>
              <a:t>When scatterplots reveal correlations:</a:t>
            </a:r>
          </a:p>
        </p:txBody>
      </p:sp>
      <p:sp>
        <p:nvSpPr>
          <p:cNvPr id="75780" name="Content Placeholder 2"/>
          <p:cNvSpPr>
            <a:spLocks noGrp="1"/>
          </p:cNvSpPr>
          <p:nvPr>
            <p:ph idx="1"/>
          </p:nvPr>
        </p:nvSpPr>
        <p:spPr>
          <a:xfrm>
            <a:off x="457200" y="917575"/>
            <a:ext cx="8418513" cy="1600200"/>
          </a:xfrm>
        </p:spPr>
        <p:txBody>
          <a:bodyPr/>
          <a:lstStyle/>
          <a:p>
            <a:pPr marL="0" indent="0" eaLnBrk="1" hangingPunct="1">
              <a:lnSpc>
                <a:spcPts val="2800"/>
              </a:lnSpc>
              <a:buFont typeface="Arial" charset="0"/>
              <a:buNone/>
            </a:pPr>
            <a:r>
              <a:rPr lang="en-US" smtClean="0">
                <a:solidFill>
                  <a:srgbClr val="F8F6E3"/>
                </a:solidFill>
              </a:rPr>
              <a:t>Height relates to shoe size, but does it also correlate to “temperamental reactivity score”?  A table doesn’t show this, but the scatterplot does.</a:t>
            </a:r>
          </a:p>
        </p:txBody>
      </p:sp>
      <p:grpSp>
        <p:nvGrpSpPr>
          <p:cNvPr id="75781" name="Group 3"/>
          <p:cNvGrpSpPr>
            <a:grpSpLocks noChangeAspect="1"/>
          </p:cNvGrpSpPr>
          <p:nvPr/>
        </p:nvGrpSpPr>
        <p:grpSpPr bwMode="auto">
          <a:xfrm>
            <a:off x="990600" y="2974975"/>
            <a:ext cx="7010400" cy="3552825"/>
            <a:chOff x="288" y="1482"/>
            <a:chExt cx="5183" cy="2515"/>
          </a:xfrm>
        </p:grpSpPr>
        <p:pic>
          <p:nvPicPr>
            <p:cNvPr id="5" name="Picture 4" descr="table-02-01"/>
            <p:cNvPicPr preferRelativeResize="0">
              <a:picLocks noChangeAspect="1" noChangeArrowheads="1"/>
            </p:cNvPicPr>
            <p:nvPr/>
          </p:nvPicPr>
          <p:blipFill>
            <a:blip r:embed="rId3" cstate="print"/>
            <a:srcRect t="13509" b="40500"/>
            <a:stretch>
              <a:fillRect/>
            </a:stretch>
          </p:blipFill>
          <p:spPr bwMode="auto">
            <a:xfrm>
              <a:off x="288" y="1482"/>
              <a:ext cx="2447" cy="2515"/>
            </a:xfrm>
            <a:prstGeom prst="rect">
              <a:avLst/>
            </a:prstGeom>
            <a:noFill/>
            <a:ln w="9525">
              <a:noFill/>
              <a:miter lim="800000"/>
              <a:headEnd/>
              <a:tailEnd/>
            </a:ln>
            <a:effectLst>
              <a:outerShdw dist="139700" dir="2700000" algn="tl" rotWithShape="0">
                <a:srgbClr val="333333">
                  <a:alpha val="64998"/>
                </a:srgbClr>
              </a:outerShdw>
            </a:effectLst>
          </p:spPr>
        </p:pic>
        <p:grpSp>
          <p:nvGrpSpPr>
            <p:cNvPr id="75786" name="Group 5"/>
            <p:cNvGrpSpPr>
              <a:grpSpLocks noChangeAspect="1"/>
            </p:cNvGrpSpPr>
            <p:nvPr/>
          </p:nvGrpSpPr>
          <p:grpSpPr bwMode="auto">
            <a:xfrm>
              <a:off x="3024" y="1482"/>
              <a:ext cx="2447" cy="2479"/>
              <a:chOff x="3024" y="1482"/>
              <a:chExt cx="2447" cy="2479"/>
            </a:xfrm>
          </p:grpSpPr>
          <p:pic>
            <p:nvPicPr>
              <p:cNvPr id="7" name="Picture 6" descr="table-02-01"/>
              <p:cNvPicPr preferRelativeResize="0">
                <a:picLocks noChangeAspect="1" noChangeArrowheads="1"/>
              </p:cNvPicPr>
              <p:nvPr/>
            </p:nvPicPr>
            <p:blipFill>
              <a:blip r:embed="rId3" cstate="print"/>
              <a:srcRect t="59250"/>
              <a:stretch>
                <a:fillRect/>
              </a:stretch>
            </p:blipFill>
            <p:spPr bwMode="auto">
              <a:xfrm>
                <a:off x="3024" y="1784"/>
                <a:ext cx="2447" cy="2177"/>
              </a:xfrm>
              <a:prstGeom prst="rect">
                <a:avLst/>
              </a:prstGeom>
              <a:noFill/>
              <a:ln w="9525">
                <a:noFill/>
                <a:miter lim="800000"/>
                <a:headEnd/>
                <a:tailEnd/>
              </a:ln>
              <a:effectLst>
                <a:outerShdw dist="139700" dir="2700000" algn="tl" rotWithShape="0">
                  <a:srgbClr val="333333">
                    <a:alpha val="64998"/>
                  </a:srgbClr>
                </a:outerShdw>
              </a:effectLst>
            </p:spPr>
          </p:pic>
          <p:pic>
            <p:nvPicPr>
              <p:cNvPr id="75788" name="Picture 7" descr="table-02-01"/>
              <p:cNvPicPr preferRelativeResize="0">
                <a:picLocks noChangeAspect="1" noChangeArrowheads="1"/>
              </p:cNvPicPr>
              <p:nvPr/>
            </p:nvPicPr>
            <p:blipFill>
              <a:blip r:embed="rId3" cstate="print"/>
              <a:srcRect t="14384" b="80099"/>
              <a:stretch>
                <a:fillRect/>
              </a:stretch>
            </p:blipFill>
            <p:spPr bwMode="auto">
              <a:xfrm>
                <a:off x="3024" y="1482"/>
                <a:ext cx="2438" cy="302"/>
              </a:xfrm>
              <a:prstGeom prst="rect">
                <a:avLst/>
              </a:prstGeom>
              <a:noFill/>
              <a:ln w="9525">
                <a:noFill/>
                <a:miter lim="800000"/>
                <a:headEnd/>
                <a:tailEnd/>
              </a:ln>
            </p:spPr>
          </p:pic>
        </p:grpSp>
      </p:grpSp>
      <p:grpSp>
        <p:nvGrpSpPr>
          <p:cNvPr id="6" name="Group 9"/>
          <p:cNvGrpSpPr>
            <a:grpSpLocks/>
          </p:cNvGrpSpPr>
          <p:nvPr/>
        </p:nvGrpSpPr>
        <p:grpSpPr bwMode="auto">
          <a:xfrm>
            <a:off x="900113" y="2459038"/>
            <a:ext cx="7343775" cy="4216400"/>
            <a:chOff x="1064344" y="2446723"/>
            <a:chExt cx="6413451" cy="3886200"/>
          </a:xfrm>
        </p:grpSpPr>
        <p:pic>
          <p:nvPicPr>
            <p:cNvPr id="9" name="Picture 3" descr="figure-02-05"/>
            <p:cNvPicPr>
              <a:picLocks noChangeAspect="1" noChangeArrowheads="1"/>
            </p:cNvPicPr>
            <p:nvPr/>
          </p:nvPicPr>
          <p:blipFill>
            <a:blip r:embed="rId4" cstate="print"/>
            <a:srcRect r="1929"/>
            <a:stretch>
              <a:fillRect/>
            </a:stretch>
          </p:blipFill>
          <p:spPr bwMode="auto">
            <a:xfrm>
              <a:off x="1064344" y="2446723"/>
              <a:ext cx="6413451" cy="3886200"/>
            </a:xfrm>
            <a:prstGeom prst="rect">
              <a:avLst/>
            </a:prstGeom>
            <a:noFill/>
            <a:ln w="9525">
              <a:noFill/>
              <a:miter lim="800000"/>
              <a:headEnd/>
              <a:tailEnd/>
            </a:ln>
            <a:effectLst>
              <a:outerShdw dist="139700" dir="2700000" algn="tl" rotWithShape="0">
                <a:srgbClr val="333333">
                  <a:alpha val="64998"/>
                </a:srgbClr>
              </a:outerShdw>
            </a:effectLst>
          </p:spPr>
        </p:pic>
        <p:cxnSp>
          <p:nvCxnSpPr>
            <p:cNvPr id="11" name="Straight Connector 10"/>
            <p:cNvCxnSpPr/>
            <p:nvPr/>
          </p:nvCxnSpPr>
          <p:spPr>
            <a:xfrm flipV="1">
              <a:off x="3277026" y="3276344"/>
              <a:ext cx="3581051" cy="2363032"/>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863725" y="182563"/>
            <a:ext cx="5492750" cy="1951037"/>
          </a:xfrm>
          <a:prstGeom prst="roundRect">
            <a:avLst>
              <a:gd name="adj" fmla="val 16667"/>
            </a:avLst>
          </a:prstGeom>
          <a:solidFill>
            <a:srgbClr val="F36F21"/>
          </a:solidFill>
        </p:spPr>
        <p:txBody>
          <a:bodyPr/>
          <a:lstStyle/>
          <a:p>
            <a:pPr eaLnBrk="1" hangingPunct="1">
              <a:lnSpc>
                <a:spcPts val="3800"/>
              </a:lnSpc>
            </a:pPr>
            <a:r>
              <a:rPr lang="en-US" sz="4000" smtClean="0">
                <a:solidFill>
                  <a:srgbClr val="F8F6E3"/>
                </a:solidFill>
              </a:rPr>
              <a:t>If we find a correlation, what conclusions can we draw from it?</a:t>
            </a:r>
          </a:p>
        </p:txBody>
      </p:sp>
      <p:sp>
        <p:nvSpPr>
          <p:cNvPr id="3" name="Rectangle 2"/>
          <p:cNvSpPr>
            <a:spLocks noChangeArrowheads="1"/>
          </p:cNvSpPr>
          <p:nvPr/>
        </p:nvSpPr>
        <p:spPr bwMode="auto">
          <a:xfrm>
            <a:off x="395288" y="2425700"/>
            <a:ext cx="5381625" cy="2952750"/>
          </a:xfrm>
          <a:prstGeom prst="rect">
            <a:avLst/>
          </a:prstGeom>
          <a:noFill/>
          <a:ln w="9525">
            <a:noFill/>
            <a:miter lim="800000"/>
            <a:headEnd/>
            <a:tailEnd/>
          </a:ln>
        </p:spPr>
        <p:txBody>
          <a:bodyPr>
            <a:spAutoFit/>
          </a:bodyPr>
          <a:lstStyle/>
          <a:p>
            <a:pPr>
              <a:lnSpc>
                <a:spcPts val="2500"/>
              </a:lnSpc>
              <a:spcAft>
                <a:spcPts val="1200"/>
              </a:spcAft>
            </a:pPr>
            <a:r>
              <a:rPr lang="en-US" sz="3200" b="1" i="1">
                <a:solidFill>
                  <a:srgbClr val="AA7A2B"/>
                </a:solidFill>
              </a:rPr>
              <a:t>Let’s say we find the following result:  </a:t>
            </a:r>
          </a:p>
          <a:p>
            <a:pPr>
              <a:lnSpc>
                <a:spcPts val="2500"/>
              </a:lnSpc>
              <a:spcAft>
                <a:spcPts val="1200"/>
              </a:spcAft>
            </a:pPr>
            <a:r>
              <a:rPr lang="en-US" sz="3200" b="1" i="1">
                <a:solidFill>
                  <a:srgbClr val="3F77B9"/>
                </a:solidFill>
              </a:rPr>
              <a:t>there is a positive correlation between two variables, </a:t>
            </a:r>
          </a:p>
          <a:p>
            <a:pPr>
              <a:lnSpc>
                <a:spcPts val="2500"/>
              </a:lnSpc>
              <a:spcAft>
                <a:spcPts val="1200"/>
              </a:spcAft>
              <a:buFont typeface="Wingdings" pitchFamily="-65" charset="2"/>
              <a:buChar char="§"/>
            </a:pPr>
            <a:r>
              <a:rPr lang="en-US" sz="3200" b="1" i="1">
                <a:solidFill>
                  <a:srgbClr val="3F77B9"/>
                </a:solidFill>
              </a:rPr>
              <a:t>ice cream sales, and </a:t>
            </a:r>
          </a:p>
          <a:p>
            <a:pPr>
              <a:lnSpc>
                <a:spcPts val="2500"/>
              </a:lnSpc>
              <a:spcAft>
                <a:spcPts val="1200"/>
              </a:spcAft>
              <a:buFont typeface="Wingdings" pitchFamily="-65" charset="2"/>
              <a:buChar char="§"/>
            </a:pPr>
            <a:r>
              <a:rPr lang="en-US" sz="3200" b="1" i="1">
                <a:solidFill>
                  <a:srgbClr val="3F77B9"/>
                </a:solidFill>
              </a:rPr>
              <a:t>rates of violent crime </a:t>
            </a:r>
          </a:p>
          <a:p>
            <a:pPr>
              <a:lnSpc>
                <a:spcPts val="2500"/>
              </a:lnSpc>
              <a:spcAft>
                <a:spcPts val="1200"/>
              </a:spcAft>
            </a:pPr>
            <a:r>
              <a:rPr lang="en-US" sz="3200" b="1" i="1">
                <a:solidFill>
                  <a:srgbClr val="AA7A2B"/>
                </a:solidFill>
              </a:rPr>
              <a:t>How do we explain this?</a:t>
            </a:r>
          </a:p>
        </p:txBody>
      </p:sp>
      <p:pic>
        <p:nvPicPr>
          <p:cNvPr id="19" name="Picture 2"/>
          <p:cNvPicPr>
            <a:picLocks noGrp="1" noChangeAspect="1" noChangeArrowheads="1"/>
          </p:cNvPicPr>
          <p:nvPr>
            <p:ph sz="half" idx="4294967295"/>
          </p:nvPr>
        </p:nvPicPr>
        <p:blipFill>
          <a:blip r:embed="rId3" cstate="print"/>
          <a:srcRect/>
          <a:stretch>
            <a:fillRect/>
          </a:stretch>
        </p:blipFill>
        <p:spPr>
          <a:xfrm>
            <a:off x="6400800" y="2425700"/>
            <a:ext cx="2649538" cy="3635375"/>
          </a:xfrm>
          <a:effectLst>
            <a:outerShdw dist="139700" dir="2700000" algn="tl" rotWithShape="0">
              <a:srgbClr val="333333">
                <a:alpha val="64998"/>
              </a:srgbClr>
            </a:outerShdw>
          </a:effectLst>
        </p:spPr>
      </p:pic>
      <p:pic>
        <p:nvPicPr>
          <p:cNvPr id="20" name="Picture 5" descr="C:\Users\James\AppData\Local\Microsoft\Windows\Temporary Internet Files\Content.IE5\YH3QLCFF\MC900335779[1].wmf"/>
          <p:cNvPicPr>
            <a:picLocks noChangeAspect="1" noChangeArrowheads="1"/>
          </p:cNvPicPr>
          <p:nvPr/>
        </p:nvPicPr>
        <p:blipFill>
          <a:blip r:embed="rId4" cstate="print"/>
          <a:srcRect/>
          <a:stretch>
            <a:fillRect/>
          </a:stretch>
        </p:blipFill>
        <p:spPr bwMode="auto">
          <a:xfrm>
            <a:off x="5776913" y="2670175"/>
            <a:ext cx="1246187" cy="4113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2" presetClass="entr" presetSubtype="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100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5575" y="160338"/>
            <a:ext cx="4187825" cy="792162"/>
          </a:xfrm>
        </p:spPr>
        <p:txBody>
          <a:bodyPr/>
          <a:lstStyle/>
          <a:p>
            <a:pPr eaLnBrk="1" hangingPunct="1"/>
            <a:r>
              <a:rPr lang="en-US" b="1" smtClean="0">
                <a:solidFill>
                  <a:srgbClr val="444EA2"/>
                </a:solidFill>
              </a:rPr>
              <a:t>Hindsight “Bias”</a:t>
            </a:r>
          </a:p>
        </p:txBody>
      </p:sp>
      <p:sp>
        <p:nvSpPr>
          <p:cNvPr id="3" name="Content Placeholder 2"/>
          <p:cNvSpPr>
            <a:spLocks noGrp="1"/>
          </p:cNvSpPr>
          <p:nvPr>
            <p:ph idx="1"/>
          </p:nvPr>
        </p:nvSpPr>
        <p:spPr>
          <a:xfrm>
            <a:off x="422275" y="2181225"/>
            <a:ext cx="3341688" cy="3065463"/>
          </a:xfrm>
        </p:spPr>
        <p:txBody>
          <a:bodyPr anchor="ctr"/>
          <a:lstStyle/>
          <a:p>
            <a:pPr marL="0" indent="0" eaLnBrk="1" hangingPunct="1">
              <a:lnSpc>
                <a:spcPts val="2400"/>
              </a:lnSpc>
              <a:spcBef>
                <a:spcPct val="0"/>
              </a:spcBef>
              <a:spcAft>
                <a:spcPts val="600"/>
              </a:spcAft>
              <a:buFont typeface="Arial" charset="0"/>
              <a:buNone/>
            </a:pPr>
            <a:r>
              <a:rPr lang="en-US" sz="2800" dirty="0" smtClean="0"/>
              <a:t>The mind builds its current wisdom around what we have already been told. We are “biased” in favor of old information.</a:t>
            </a:r>
          </a:p>
          <a:p>
            <a:pPr marL="0" indent="0" eaLnBrk="1" hangingPunct="1">
              <a:lnSpc>
                <a:spcPts val="2400"/>
              </a:lnSpc>
              <a:spcBef>
                <a:spcPct val="0"/>
              </a:spcBef>
              <a:spcAft>
                <a:spcPts val="600"/>
              </a:spcAft>
              <a:buFont typeface="Arial" charset="0"/>
              <a:buNone/>
            </a:pPr>
            <a:endParaRPr lang="en-US" sz="2800" dirty="0" smtClean="0"/>
          </a:p>
          <a:p>
            <a:pPr marL="0" indent="0" eaLnBrk="1" hangingPunct="1">
              <a:lnSpc>
                <a:spcPts val="2400"/>
              </a:lnSpc>
              <a:spcBef>
                <a:spcPct val="0"/>
              </a:spcBef>
              <a:spcAft>
                <a:spcPts val="600"/>
              </a:spcAft>
              <a:buFont typeface="Arial" charset="0"/>
              <a:buNone/>
            </a:pPr>
            <a:r>
              <a:rPr lang="en-US" sz="2800" dirty="0" smtClean="0"/>
              <a:t>For example, we may stay in a bad relationship because it has lasted this far and thus was “meant to be.” </a:t>
            </a:r>
          </a:p>
        </p:txBody>
      </p:sp>
      <p:sp>
        <p:nvSpPr>
          <p:cNvPr id="20484" name="Rectangle 5"/>
          <p:cNvSpPr>
            <a:spLocks noChangeArrowheads="1"/>
          </p:cNvSpPr>
          <p:nvPr/>
        </p:nvSpPr>
        <p:spPr bwMode="auto">
          <a:xfrm>
            <a:off x="944563" y="933450"/>
            <a:ext cx="2995612" cy="374650"/>
          </a:xfrm>
          <a:prstGeom prst="rect">
            <a:avLst/>
          </a:prstGeom>
          <a:noFill/>
          <a:ln w="9525">
            <a:noFill/>
            <a:miter lim="800000"/>
            <a:headEnd/>
            <a:tailEnd/>
          </a:ln>
        </p:spPr>
        <p:txBody>
          <a:bodyPr>
            <a:spAutoFit/>
          </a:bodyPr>
          <a:lstStyle/>
          <a:p>
            <a:pPr>
              <a:lnSpc>
                <a:spcPts val="2200"/>
              </a:lnSpc>
              <a:spcAft>
                <a:spcPts val="600"/>
              </a:spcAft>
            </a:pPr>
            <a:r>
              <a:rPr lang="en-US" sz="2800" b="1" i="1">
                <a:solidFill>
                  <a:srgbClr val="A0366C"/>
                </a:solidFill>
              </a:rPr>
              <a:t>Why call it “bias”? </a:t>
            </a:r>
          </a:p>
        </p:txBody>
      </p:sp>
      <p:grpSp>
        <p:nvGrpSpPr>
          <p:cNvPr id="2" name="Group 8"/>
          <p:cNvGrpSpPr>
            <a:grpSpLocks/>
          </p:cNvGrpSpPr>
          <p:nvPr/>
        </p:nvGrpSpPr>
        <p:grpSpPr bwMode="auto">
          <a:xfrm>
            <a:off x="4384675" y="1679575"/>
            <a:ext cx="4022725" cy="4021138"/>
            <a:chOff x="4613562" y="1433945"/>
            <a:chExt cx="4023360" cy="4021282"/>
          </a:xfrm>
        </p:grpSpPr>
        <p:sp>
          <p:nvSpPr>
            <p:cNvPr id="7" name="Oval 6"/>
            <p:cNvSpPr/>
            <p:nvPr/>
          </p:nvSpPr>
          <p:spPr>
            <a:xfrm>
              <a:off x="4613562" y="1433945"/>
              <a:ext cx="4023360" cy="4021282"/>
            </a:xfrm>
            <a:prstGeom prst="ellipse">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5116879" y="1935613"/>
              <a:ext cx="3016726" cy="3017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nvSpPr>
          <p:spPr>
            <a:xfrm>
              <a:off x="5574152" y="2392829"/>
              <a:ext cx="2102182" cy="2103513"/>
            </a:xfrm>
            <a:prstGeom prst="ellipse">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p:cNvSpPr/>
            <p:nvPr/>
          </p:nvSpPr>
          <p:spPr>
            <a:xfrm>
              <a:off x="6031424" y="2850046"/>
              <a:ext cx="1187637" cy="11890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2057" name="Picture 2056"/>
          <p:cNvPicPr>
            <a:picLocks noChangeAspect="1"/>
          </p:cNvPicPr>
          <p:nvPr/>
        </p:nvPicPr>
        <p:blipFill>
          <a:blip r:embed="rId3" cstate="print"/>
          <a:srcRect/>
          <a:stretch>
            <a:fillRect/>
          </a:stretch>
        </p:blipFill>
        <p:spPr bwMode="auto">
          <a:xfrm>
            <a:off x="4237038" y="1492250"/>
            <a:ext cx="4840287" cy="4722813"/>
          </a:xfrm>
          <a:prstGeom prst="rect">
            <a:avLst/>
          </a:prstGeom>
          <a:noFill/>
          <a:ln w="9525">
            <a:noFill/>
            <a:miter lim="800000"/>
            <a:headEnd/>
            <a:tailEnd/>
          </a:ln>
        </p:spPr>
      </p:pic>
      <p:grpSp>
        <p:nvGrpSpPr>
          <p:cNvPr id="4" name="Group 18"/>
          <p:cNvGrpSpPr>
            <a:grpSpLocks/>
          </p:cNvGrpSpPr>
          <p:nvPr/>
        </p:nvGrpSpPr>
        <p:grpSpPr bwMode="auto">
          <a:xfrm>
            <a:off x="3571875" y="2489200"/>
            <a:ext cx="2995613" cy="1295400"/>
            <a:chOff x="3506934" y="1840988"/>
            <a:chExt cx="2996736" cy="1295747"/>
          </a:xfrm>
        </p:grpSpPr>
        <p:cxnSp>
          <p:nvCxnSpPr>
            <p:cNvPr id="11" name="Straight Arrow Connector 10"/>
            <p:cNvCxnSpPr/>
            <p:nvPr/>
          </p:nvCxnSpPr>
          <p:spPr>
            <a:xfrm>
              <a:off x="3802320" y="2326893"/>
              <a:ext cx="2701350" cy="809842"/>
            </a:xfrm>
            <a:prstGeom prst="straightConnector1">
              <a:avLst/>
            </a:prstGeom>
            <a:ln w="1270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02320" y="1840988"/>
              <a:ext cx="73052" cy="489081"/>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27829" y="1991841"/>
              <a:ext cx="73052" cy="487493"/>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802320" y="2420581"/>
              <a:ext cx="323971" cy="24454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506934" y="2336421"/>
              <a:ext cx="384319" cy="84161"/>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57"/>
                                        </p:tgtEl>
                                        <p:attrNameLst>
                                          <p:attrName>style.visibility</p:attrName>
                                        </p:attrNameLst>
                                      </p:cBhvr>
                                      <p:to>
                                        <p:strVal val="visible"/>
                                      </p:to>
                                    </p:set>
                                    <p:animEffect transition="in" filter="fade">
                                      <p:cBhvr>
                                        <p:cTn id="25" dur="500"/>
                                        <p:tgtEl>
                                          <p:spTgt spid="205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txBox="1">
            <a:spLocks/>
          </p:cNvSpPr>
          <p:nvPr/>
        </p:nvSpPr>
        <p:spPr bwMode="auto">
          <a:xfrm>
            <a:off x="0" y="0"/>
            <a:ext cx="9144000" cy="1143000"/>
          </a:xfrm>
          <a:prstGeom prst="rect">
            <a:avLst/>
          </a:prstGeom>
          <a:solidFill>
            <a:srgbClr val="F36F21"/>
          </a:solidFill>
          <a:ln w="9525">
            <a:noFill/>
            <a:miter lim="800000"/>
            <a:headEnd/>
            <a:tailEnd/>
          </a:ln>
        </p:spPr>
        <p:txBody>
          <a:bodyPr lIns="274320" anchor="ctr"/>
          <a:lstStyle/>
          <a:p>
            <a:pPr>
              <a:lnSpc>
                <a:spcPts val="4200"/>
              </a:lnSpc>
            </a:pPr>
            <a:r>
              <a:rPr lang="en-US" sz="4400" b="1">
                <a:solidFill>
                  <a:srgbClr val="F8F6E3"/>
                </a:solidFill>
              </a:rPr>
              <a:t>Correlation is not Causation!</a:t>
            </a:r>
          </a:p>
        </p:txBody>
      </p:sp>
      <p:sp>
        <p:nvSpPr>
          <p:cNvPr id="3" name="Rounded Rectangle 2"/>
          <p:cNvSpPr>
            <a:spLocks noChangeArrowheads="1"/>
          </p:cNvSpPr>
          <p:nvPr/>
        </p:nvSpPr>
        <p:spPr bwMode="auto">
          <a:xfrm>
            <a:off x="674688" y="1817688"/>
            <a:ext cx="3927475" cy="2281237"/>
          </a:xfrm>
          <a:prstGeom prst="roundRect">
            <a:avLst>
              <a:gd name="adj" fmla="val 16667"/>
            </a:avLst>
          </a:prstGeom>
          <a:solidFill>
            <a:srgbClr val="3AA082"/>
          </a:solidFill>
          <a:ln w="9525">
            <a:noFill/>
            <a:round/>
            <a:headEnd/>
            <a:tailEnd/>
          </a:ln>
        </p:spPr>
        <p:txBody>
          <a:bodyPr>
            <a:spAutoFit/>
          </a:bodyPr>
          <a:lstStyle/>
          <a:p>
            <a:r>
              <a:rPr lang="en-US" sz="3200">
                <a:solidFill>
                  <a:srgbClr val="F8F6E3"/>
                </a:solidFill>
              </a:rPr>
              <a:t>“People who floss more regularly have less risk of heart disease.” </a:t>
            </a:r>
          </a:p>
        </p:txBody>
      </p:sp>
      <p:sp>
        <p:nvSpPr>
          <p:cNvPr id="4" name="Rounded Rectangle 3"/>
          <p:cNvSpPr>
            <a:spLocks noChangeArrowheads="1"/>
          </p:cNvSpPr>
          <p:nvPr/>
        </p:nvSpPr>
        <p:spPr bwMode="auto">
          <a:xfrm>
            <a:off x="674688" y="4371975"/>
            <a:ext cx="3927475" cy="1190625"/>
          </a:xfrm>
          <a:prstGeom prst="roundRect">
            <a:avLst>
              <a:gd name="adj" fmla="val 16667"/>
            </a:avLst>
          </a:prstGeom>
          <a:solidFill>
            <a:srgbClr val="3AA082"/>
          </a:solidFill>
          <a:ln w="9525">
            <a:noFill/>
            <a:round/>
            <a:headEnd/>
            <a:tailEnd/>
          </a:ln>
        </p:spPr>
        <p:txBody>
          <a:bodyPr>
            <a:spAutoFit/>
          </a:bodyPr>
          <a:lstStyle/>
          <a:p>
            <a:r>
              <a:rPr lang="en-US" sz="3200">
                <a:solidFill>
                  <a:srgbClr val="F8F6E3"/>
                </a:solidFill>
              </a:rPr>
              <a:t>“People with bigger feet tend to be taller.” </a:t>
            </a:r>
          </a:p>
        </p:txBody>
      </p:sp>
      <p:sp>
        <p:nvSpPr>
          <p:cNvPr id="5" name="Rectangle 4"/>
          <p:cNvSpPr>
            <a:spLocks noChangeArrowheads="1"/>
          </p:cNvSpPr>
          <p:nvPr/>
        </p:nvSpPr>
        <p:spPr bwMode="auto">
          <a:xfrm>
            <a:off x="6018213" y="1885950"/>
            <a:ext cx="2908300" cy="2144713"/>
          </a:xfrm>
          <a:prstGeom prst="rect">
            <a:avLst/>
          </a:prstGeom>
          <a:noFill/>
          <a:ln w="9525">
            <a:noFill/>
            <a:miter lim="800000"/>
            <a:headEnd/>
            <a:tailEnd/>
          </a:ln>
        </p:spPr>
        <p:txBody>
          <a:bodyPr>
            <a:spAutoFit/>
          </a:bodyPr>
          <a:lstStyle/>
          <a:p>
            <a:pPr>
              <a:lnSpc>
                <a:spcPts val="2000"/>
              </a:lnSpc>
            </a:pPr>
            <a:r>
              <a:rPr lang="en-US" sz="2400"/>
              <a:t>If this data is from a survey, can we conclude that flossing might prevent heart disease? Or that people with heart-healthy habits also floss regularly?</a:t>
            </a:r>
          </a:p>
        </p:txBody>
      </p:sp>
      <p:sp>
        <p:nvSpPr>
          <p:cNvPr id="6" name="Rectangle 5"/>
          <p:cNvSpPr>
            <a:spLocks noChangeArrowheads="1"/>
          </p:cNvSpPr>
          <p:nvPr/>
        </p:nvSpPr>
        <p:spPr bwMode="auto">
          <a:xfrm>
            <a:off x="6018213" y="4572000"/>
            <a:ext cx="2825750" cy="862013"/>
          </a:xfrm>
          <a:prstGeom prst="rect">
            <a:avLst/>
          </a:prstGeom>
          <a:noFill/>
          <a:ln w="9525">
            <a:noFill/>
            <a:miter lim="800000"/>
            <a:headEnd/>
            <a:tailEnd/>
          </a:ln>
        </p:spPr>
        <p:txBody>
          <a:bodyPr>
            <a:spAutoFit/>
          </a:bodyPr>
          <a:lstStyle/>
          <a:p>
            <a:pPr>
              <a:lnSpc>
                <a:spcPts val="2000"/>
              </a:lnSpc>
            </a:pPr>
            <a:r>
              <a:rPr lang="en-US" sz="2400"/>
              <a:t>Does that mean having bigger feet </a:t>
            </a:r>
            <a:r>
              <a:rPr lang="en-US" sz="2400" b="1"/>
              <a:t>causes</a:t>
            </a:r>
            <a:r>
              <a:rPr lang="en-US" sz="2400"/>
              <a:t> height?  </a:t>
            </a:r>
          </a:p>
        </p:txBody>
      </p:sp>
      <p:sp>
        <p:nvSpPr>
          <p:cNvPr id="7" name="Right Arrow 6"/>
          <p:cNvSpPr/>
          <p:nvPr/>
        </p:nvSpPr>
        <p:spPr>
          <a:xfrm>
            <a:off x="4460875" y="2424113"/>
            <a:ext cx="1446213" cy="800100"/>
          </a:xfrm>
          <a:prstGeom prst="rightArrow">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a:off x="4572000" y="4567238"/>
            <a:ext cx="1446213" cy="800100"/>
          </a:xfrm>
          <a:prstGeom prst="rightArrow">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98425" y="155575"/>
            <a:ext cx="9045575" cy="1143000"/>
          </a:xfrm>
        </p:spPr>
        <p:txBody>
          <a:bodyPr lIns="274320"/>
          <a:lstStyle/>
          <a:p>
            <a:pPr eaLnBrk="1" hangingPunct="1">
              <a:lnSpc>
                <a:spcPts val="3800"/>
              </a:lnSpc>
            </a:pPr>
            <a:r>
              <a:rPr lang="en-US" b="1" smtClean="0">
                <a:solidFill>
                  <a:srgbClr val="F36F21"/>
                </a:solidFill>
              </a:rPr>
              <a:t>Thinking critically about the text:</a:t>
            </a:r>
          </a:p>
        </p:txBody>
      </p:sp>
      <p:sp>
        <p:nvSpPr>
          <p:cNvPr id="9" name="Rectangle 3"/>
          <p:cNvSpPr>
            <a:spLocks noChangeArrowheads="1"/>
          </p:cNvSpPr>
          <p:nvPr/>
        </p:nvSpPr>
        <p:spPr bwMode="auto">
          <a:xfrm>
            <a:off x="1350963" y="1725613"/>
            <a:ext cx="6618287" cy="3667125"/>
          </a:xfrm>
          <a:prstGeom prst="roundRect">
            <a:avLst>
              <a:gd name="adj" fmla="val 16667"/>
            </a:avLst>
          </a:prstGeom>
          <a:solidFill>
            <a:srgbClr val="F36F21"/>
          </a:solidFill>
          <a:ln w="9525">
            <a:noFill/>
            <a:round/>
            <a:headEnd/>
            <a:tailEnd/>
          </a:ln>
        </p:spPr>
        <p:txBody>
          <a:bodyPr/>
          <a:lstStyle/>
          <a:p>
            <a:pPr>
              <a:lnSpc>
                <a:spcPts val="2400"/>
              </a:lnSpc>
              <a:spcBef>
                <a:spcPct val="20000"/>
              </a:spcBef>
              <a:buFont typeface="Arial" charset="0"/>
              <a:buNone/>
            </a:pPr>
            <a:r>
              <a:rPr lang="en-US" sz="2800">
                <a:solidFill>
                  <a:srgbClr val="F8F6E3"/>
                </a:solidFill>
              </a:rPr>
              <a:t>If a low self-esteem test score “predicts” a high depression score, what have we confirmed?</a:t>
            </a:r>
          </a:p>
          <a:p>
            <a:pPr>
              <a:lnSpc>
                <a:spcPts val="2400"/>
              </a:lnSpc>
              <a:spcBef>
                <a:spcPct val="20000"/>
              </a:spcBef>
              <a:buFont typeface="Wingdings" pitchFamily="-65" charset="2"/>
              <a:buChar char="§"/>
            </a:pPr>
            <a:r>
              <a:rPr lang="en-US" sz="2800">
                <a:solidFill>
                  <a:srgbClr val="F8F6E3"/>
                </a:solidFill>
              </a:rPr>
              <a:t>that low self-esteem causes or worsens depression?</a:t>
            </a:r>
          </a:p>
          <a:p>
            <a:pPr>
              <a:lnSpc>
                <a:spcPts val="2400"/>
              </a:lnSpc>
              <a:spcBef>
                <a:spcPct val="20000"/>
              </a:spcBef>
              <a:buFont typeface="Wingdings" pitchFamily="-65" charset="2"/>
              <a:buChar char="§"/>
            </a:pPr>
            <a:r>
              <a:rPr lang="en-US" sz="2800">
                <a:solidFill>
                  <a:srgbClr val="F8F6E3"/>
                </a:solidFill>
              </a:rPr>
              <a:t>that depression is bad for self-esteem?</a:t>
            </a:r>
          </a:p>
          <a:p>
            <a:pPr>
              <a:lnSpc>
                <a:spcPts val="2400"/>
              </a:lnSpc>
              <a:spcBef>
                <a:spcPct val="20000"/>
              </a:spcBef>
              <a:buFont typeface="Wingdings" pitchFamily="-65" charset="2"/>
              <a:buChar char="§"/>
            </a:pPr>
            <a:r>
              <a:rPr lang="en-US" sz="2800">
                <a:solidFill>
                  <a:srgbClr val="F8F6E3"/>
                </a:solidFill>
              </a:rPr>
              <a:t>that low self-esteem may be part of the </a:t>
            </a:r>
            <a:r>
              <a:rPr lang="en-US" sz="2800" u="sng">
                <a:solidFill>
                  <a:srgbClr val="F8F6E3"/>
                </a:solidFill>
              </a:rPr>
              <a:t>definition</a:t>
            </a:r>
            <a:r>
              <a:rPr lang="en-US" sz="2800">
                <a:solidFill>
                  <a:srgbClr val="F8F6E3"/>
                </a:solidFill>
              </a:rPr>
              <a:t> of depression, and that we’re not really connecting two different variables at all?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69875" y="384175"/>
            <a:ext cx="9413875" cy="1143000"/>
          </a:xfrm>
        </p:spPr>
        <p:txBody>
          <a:bodyPr lIns="274320"/>
          <a:lstStyle/>
          <a:p>
            <a:pPr eaLnBrk="1" hangingPunct="1">
              <a:lnSpc>
                <a:spcPts val="3800"/>
              </a:lnSpc>
            </a:pPr>
            <a:r>
              <a:rPr lang="en-US" b="1" smtClean="0">
                <a:solidFill>
                  <a:srgbClr val="F36F21"/>
                </a:solidFill>
              </a:rPr>
              <a:t>If self-esteem correlates with depression,</a:t>
            </a:r>
            <a:br>
              <a:rPr lang="en-US" b="1" smtClean="0">
                <a:solidFill>
                  <a:srgbClr val="F36F21"/>
                </a:solidFill>
              </a:rPr>
            </a:br>
            <a:r>
              <a:rPr lang="en-US" sz="3200" b="1" i="1" smtClean="0">
                <a:solidFill>
                  <a:srgbClr val="F36F21"/>
                </a:solidFill>
              </a:rPr>
              <a:t>there are still numerous possible causal links:</a:t>
            </a:r>
          </a:p>
        </p:txBody>
      </p:sp>
      <p:pic>
        <p:nvPicPr>
          <p:cNvPr id="10" name="Picture 4" descr="12673_MyersPsy8e_fig"/>
          <p:cNvPicPr>
            <a:picLocks noGrp="1" noChangeAspect="1" noChangeArrowheads="1"/>
          </p:cNvPicPr>
          <p:nvPr>
            <p:ph idx="1"/>
          </p:nvPr>
        </p:nvPicPr>
        <p:blipFill>
          <a:blip r:embed="rId3" cstate="print"/>
          <a:srcRect l="1564" t="1517" r="1146" b="1453"/>
          <a:stretch>
            <a:fillRect/>
          </a:stretch>
        </p:blipFill>
        <p:spPr>
          <a:xfrm>
            <a:off x="1069975" y="1760538"/>
            <a:ext cx="7085013" cy="4929187"/>
          </a:xfrm>
          <a:effectLst>
            <a:outerShdw dist="139700" dir="2700000" algn="tl" rotWithShape="0">
              <a:srgbClr val="333333">
                <a:alpha val="64998"/>
              </a:srgbClr>
            </a:outerShdw>
          </a:effec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298938"/>
            <a:ext cx="9144000" cy="1230924"/>
          </a:xfrm>
        </p:spPr>
        <p:txBody>
          <a:bodyPr lIns="274320"/>
          <a:lstStyle/>
          <a:p>
            <a:pPr eaLnBrk="1" hangingPunct="1">
              <a:lnSpc>
                <a:spcPts val="4200"/>
              </a:lnSpc>
            </a:pPr>
            <a:r>
              <a:rPr lang="en-US" b="1" dirty="0" smtClean="0">
                <a:solidFill>
                  <a:srgbClr val="3AA082"/>
                </a:solidFill>
              </a:rPr>
              <a:t>So how do we determine causation?   By experimentation.</a:t>
            </a:r>
          </a:p>
        </p:txBody>
      </p:sp>
      <p:sp>
        <p:nvSpPr>
          <p:cNvPr id="4" name="Title 1"/>
          <p:cNvSpPr txBox="1">
            <a:spLocks/>
          </p:cNvSpPr>
          <p:nvPr/>
        </p:nvSpPr>
        <p:spPr bwMode="auto">
          <a:xfrm>
            <a:off x="4868863" y="1952625"/>
            <a:ext cx="3859212" cy="4343400"/>
          </a:xfrm>
          <a:prstGeom prst="rect">
            <a:avLst/>
          </a:prstGeom>
          <a:noFill/>
          <a:ln w="9525">
            <a:noFill/>
            <a:miter lim="800000"/>
            <a:headEnd/>
            <a:tailEnd/>
          </a:ln>
        </p:spPr>
        <p:txBody>
          <a:bodyPr anchor="ctr"/>
          <a:lstStyle/>
          <a:p>
            <a:pPr marL="457200" indent="-457200">
              <a:lnSpc>
                <a:spcPts val="2400"/>
              </a:lnSpc>
              <a:spcAft>
                <a:spcPts val="600"/>
              </a:spcAft>
              <a:buFont typeface="Wingdings" pitchFamily="-65" charset="2"/>
              <a:buChar char="§"/>
            </a:pPr>
            <a:r>
              <a:rPr lang="en-US" sz="2800" b="1"/>
              <a:t>Example:  </a:t>
            </a:r>
            <a:r>
              <a:rPr lang="en-US" sz="2800"/>
              <a:t>removing sugar from the diet of children with ADHD to see if it makes a difference</a:t>
            </a:r>
          </a:p>
          <a:p>
            <a:pPr marL="457200" indent="-457200">
              <a:lnSpc>
                <a:spcPts val="2400"/>
              </a:lnSpc>
              <a:spcAft>
                <a:spcPts val="600"/>
              </a:spcAft>
              <a:buFont typeface="Wingdings" pitchFamily="-65" charset="2"/>
              <a:buChar char="§"/>
            </a:pPr>
            <a:r>
              <a:rPr lang="en-US" sz="2800"/>
              <a:t>In the depression/self-esteem example:  trying interventions that  improve self-esteem to see if they cause a reduction in depression</a:t>
            </a:r>
          </a:p>
        </p:txBody>
      </p:sp>
      <p:sp>
        <p:nvSpPr>
          <p:cNvPr id="14" name="Freeform 13"/>
          <p:cNvSpPr/>
          <p:nvPr/>
        </p:nvSpPr>
        <p:spPr>
          <a:xfrm>
            <a:off x="228600" y="1965325"/>
            <a:ext cx="4297363" cy="3886200"/>
          </a:xfrm>
          <a:custGeom>
            <a:avLst/>
            <a:gdLst>
              <a:gd name="connsiteX0" fmla="*/ 0 w 4050329"/>
              <a:gd name="connsiteY0" fmla="*/ 1083429 h 2166857"/>
              <a:gd name="connsiteX1" fmla="*/ 2025165 w 4050329"/>
              <a:gd name="connsiteY1" fmla="*/ 0 h 2166857"/>
              <a:gd name="connsiteX2" fmla="*/ 4050330 w 4050329"/>
              <a:gd name="connsiteY2" fmla="*/ 1083429 h 2166857"/>
              <a:gd name="connsiteX3" fmla="*/ 2025165 w 4050329"/>
              <a:gd name="connsiteY3" fmla="*/ 2166858 h 2166857"/>
              <a:gd name="connsiteX4" fmla="*/ 0 w 4050329"/>
              <a:gd name="connsiteY4" fmla="*/ 1083429 h 216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329" h="2166857">
                <a:moveTo>
                  <a:pt x="0" y="1083429"/>
                </a:moveTo>
                <a:cubicBezTo>
                  <a:pt x="0" y="485068"/>
                  <a:pt x="906697" y="0"/>
                  <a:pt x="2025165" y="0"/>
                </a:cubicBezTo>
                <a:cubicBezTo>
                  <a:pt x="3143633" y="0"/>
                  <a:pt x="4050330" y="485068"/>
                  <a:pt x="4050330" y="1083429"/>
                </a:cubicBezTo>
                <a:cubicBezTo>
                  <a:pt x="4050330" y="1681790"/>
                  <a:pt x="3143633" y="2166858"/>
                  <a:pt x="2025165" y="2166858"/>
                </a:cubicBezTo>
                <a:cubicBezTo>
                  <a:pt x="906697" y="2166858"/>
                  <a:pt x="0" y="1681790"/>
                  <a:pt x="0" y="1083429"/>
                </a:cubicBezTo>
                <a:close/>
              </a:path>
            </a:pathLst>
          </a:custGeom>
          <a:solidFill>
            <a:srgbClr val="A036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4597" tIns="408769" rIns="684597" bIns="408769" anchor="ctr"/>
          <a:lstStyle/>
          <a:p>
            <a:pPr algn="ctr" defTabSz="1066800">
              <a:lnSpc>
                <a:spcPts val="2400"/>
              </a:lnSpc>
            </a:pPr>
            <a:r>
              <a:rPr lang="en-US" sz="3200" b="1">
                <a:solidFill>
                  <a:srgbClr val="FAC090"/>
                </a:solidFill>
                <a:cs typeface="Arial" charset="0"/>
              </a:rPr>
              <a:t>Experimentation:  </a:t>
            </a:r>
            <a:r>
              <a:rPr lang="en-US" sz="2800">
                <a:solidFill>
                  <a:srgbClr val="F8F6E3"/>
                </a:solidFill>
                <a:cs typeface="Arial" charset="0"/>
              </a:rPr>
              <a:t>manipulating one factor in a situation to determine its effect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877888" y="293688"/>
            <a:ext cx="7581900" cy="1143000"/>
          </a:xfrm>
        </p:spPr>
        <p:txBody>
          <a:bodyPr/>
          <a:lstStyle/>
          <a:p>
            <a:pPr eaLnBrk="1" hangingPunct="1">
              <a:lnSpc>
                <a:spcPts val="3600"/>
              </a:lnSpc>
            </a:pPr>
            <a:r>
              <a:rPr lang="en-US" b="1" smtClean="0">
                <a:solidFill>
                  <a:srgbClr val="444EA2"/>
                </a:solidFill>
              </a:rPr>
              <a:t>Just to clarify two similar-sounding terms…</a:t>
            </a:r>
          </a:p>
        </p:txBody>
      </p:sp>
      <p:sp>
        <p:nvSpPr>
          <p:cNvPr id="3" name="Content Placeholder 2"/>
          <p:cNvSpPr>
            <a:spLocks noGrp="1"/>
          </p:cNvSpPr>
          <p:nvPr>
            <p:ph idx="1"/>
          </p:nvPr>
        </p:nvSpPr>
        <p:spPr>
          <a:xfrm>
            <a:off x="3252788" y="5235575"/>
            <a:ext cx="2649537" cy="463550"/>
          </a:xfrm>
        </p:spPr>
        <p:txBody>
          <a:bodyPr/>
          <a:lstStyle/>
          <a:p>
            <a:pPr marL="0" indent="0" algn="ctr" eaLnBrk="1" hangingPunct="1">
              <a:lnSpc>
                <a:spcPts val="2000"/>
              </a:lnSpc>
              <a:buFont typeface="Arial" charset="0"/>
              <a:buNone/>
            </a:pPr>
            <a:r>
              <a:rPr lang="en-US" sz="2400" b="1" i="1" smtClean="0">
                <a:solidFill>
                  <a:srgbClr val="F36F21"/>
                </a:solidFill>
              </a:rPr>
              <a:t>First you sample, then you sort (assign).</a:t>
            </a:r>
          </a:p>
        </p:txBody>
      </p:sp>
      <p:sp>
        <p:nvSpPr>
          <p:cNvPr id="10" name="Freeform 9"/>
          <p:cNvSpPr/>
          <p:nvPr/>
        </p:nvSpPr>
        <p:spPr>
          <a:xfrm>
            <a:off x="4764088" y="1565275"/>
            <a:ext cx="3870325" cy="3902075"/>
          </a:xfrm>
          <a:custGeom>
            <a:avLst/>
            <a:gdLst>
              <a:gd name="connsiteX0" fmla="*/ 0 w 4050329"/>
              <a:gd name="connsiteY0" fmla="*/ 1083429 h 2166857"/>
              <a:gd name="connsiteX1" fmla="*/ 2025165 w 4050329"/>
              <a:gd name="connsiteY1" fmla="*/ 0 h 2166857"/>
              <a:gd name="connsiteX2" fmla="*/ 4050330 w 4050329"/>
              <a:gd name="connsiteY2" fmla="*/ 1083429 h 2166857"/>
              <a:gd name="connsiteX3" fmla="*/ 2025165 w 4050329"/>
              <a:gd name="connsiteY3" fmla="*/ 2166858 h 2166857"/>
              <a:gd name="connsiteX4" fmla="*/ 0 w 4050329"/>
              <a:gd name="connsiteY4" fmla="*/ 1083429 h 216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329" h="2166857">
                <a:moveTo>
                  <a:pt x="0" y="1083429"/>
                </a:moveTo>
                <a:cubicBezTo>
                  <a:pt x="0" y="485068"/>
                  <a:pt x="906697" y="0"/>
                  <a:pt x="2025165" y="0"/>
                </a:cubicBezTo>
                <a:cubicBezTo>
                  <a:pt x="3143633" y="0"/>
                  <a:pt x="4050330" y="485068"/>
                  <a:pt x="4050330" y="1083429"/>
                </a:cubicBezTo>
                <a:cubicBezTo>
                  <a:pt x="4050330" y="1681790"/>
                  <a:pt x="3143633" y="2166858"/>
                  <a:pt x="2025165" y="2166858"/>
                </a:cubicBezTo>
                <a:cubicBezTo>
                  <a:pt x="906697" y="2166858"/>
                  <a:pt x="0" y="1681790"/>
                  <a:pt x="0" y="1083429"/>
                </a:cubicBezTo>
                <a:close/>
              </a:path>
            </a:pathLst>
          </a:custGeom>
          <a:solidFill>
            <a:srgbClr val="3AA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4597" tIns="408769" rIns="684597" bIns="408769" anchor="ctr"/>
          <a:lstStyle/>
          <a:p>
            <a:pPr algn="ctr" defTabSz="1066800">
              <a:lnSpc>
                <a:spcPts val="2400"/>
              </a:lnSpc>
            </a:pPr>
            <a:r>
              <a:rPr lang="en-US" sz="2800" b="1">
                <a:solidFill>
                  <a:srgbClr val="FAC090"/>
                </a:solidFill>
                <a:cs typeface="Arial" charset="0"/>
              </a:rPr>
              <a:t>Random assignment </a:t>
            </a:r>
            <a:r>
              <a:rPr lang="en-US" sz="2800">
                <a:solidFill>
                  <a:srgbClr val="F8F6E3"/>
                </a:solidFill>
                <a:cs typeface="Arial" charset="0"/>
              </a:rPr>
              <a:t>of participants to control or experimental groups is how you control all variables except the one you’re manipulating.</a:t>
            </a:r>
          </a:p>
        </p:txBody>
      </p:sp>
      <p:sp>
        <p:nvSpPr>
          <p:cNvPr id="7" name="Freeform 6"/>
          <p:cNvSpPr/>
          <p:nvPr/>
        </p:nvSpPr>
        <p:spPr>
          <a:xfrm>
            <a:off x="285750" y="1565275"/>
            <a:ext cx="3870325" cy="3902075"/>
          </a:xfrm>
          <a:custGeom>
            <a:avLst/>
            <a:gdLst>
              <a:gd name="connsiteX0" fmla="*/ 0 w 4050329"/>
              <a:gd name="connsiteY0" fmla="*/ 1083429 h 2166857"/>
              <a:gd name="connsiteX1" fmla="*/ 2025165 w 4050329"/>
              <a:gd name="connsiteY1" fmla="*/ 0 h 2166857"/>
              <a:gd name="connsiteX2" fmla="*/ 4050330 w 4050329"/>
              <a:gd name="connsiteY2" fmla="*/ 1083429 h 2166857"/>
              <a:gd name="connsiteX3" fmla="*/ 2025165 w 4050329"/>
              <a:gd name="connsiteY3" fmla="*/ 2166858 h 2166857"/>
              <a:gd name="connsiteX4" fmla="*/ 0 w 4050329"/>
              <a:gd name="connsiteY4" fmla="*/ 1083429 h 216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329" h="2166857">
                <a:moveTo>
                  <a:pt x="0" y="1083429"/>
                </a:moveTo>
                <a:cubicBezTo>
                  <a:pt x="0" y="485068"/>
                  <a:pt x="906697" y="0"/>
                  <a:pt x="2025165" y="0"/>
                </a:cubicBezTo>
                <a:cubicBezTo>
                  <a:pt x="3143633" y="0"/>
                  <a:pt x="4050330" y="485068"/>
                  <a:pt x="4050330" y="1083429"/>
                </a:cubicBezTo>
                <a:cubicBezTo>
                  <a:pt x="4050330" y="1681790"/>
                  <a:pt x="3143633" y="2166858"/>
                  <a:pt x="2025165" y="2166858"/>
                </a:cubicBezTo>
                <a:cubicBezTo>
                  <a:pt x="906697" y="2166858"/>
                  <a:pt x="0" y="1681790"/>
                  <a:pt x="0" y="1083429"/>
                </a:cubicBezTo>
                <a:close/>
              </a:path>
            </a:pathLst>
          </a:custGeom>
          <a:solidFill>
            <a:srgbClr val="A036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4597" tIns="408769" rIns="684597" bIns="408769" anchor="ctr"/>
          <a:lstStyle/>
          <a:p>
            <a:pPr algn="ctr" defTabSz="1066800">
              <a:lnSpc>
                <a:spcPts val="2400"/>
              </a:lnSpc>
            </a:pPr>
            <a:r>
              <a:rPr lang="en-US" sz="2800" b="1">
                <a:solidFill>
                  <a:srgbClr val="FAC090"/>
                </a:solidFill>
                <a:cs typeface="Arial" charset="0"/>
              </a:rPr>
              <a:t>Random sampling </a:t>
            </a:r>
            <a:r>
              <a:rPr lang="en-US" sz="2800">
                <a:solidFill>
                  <a:srgbClr val="F8F6E3"/>
                </a:solidFill>
                <a:cs typeface="Arial" charset="0"/>
              </a:rPr>
              <a:t>is how you get a pool of research participants that represents the population you’re trying to learn about.</a:t>
            </a:r>
            <a:endParaRPr lang="en-US" sz="2800" i="1">
              <a:solidFill>
                <a:srgbClr val="F8F6E3"/>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2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3500"/>
                            </p:stCondLst>
                            <p:childTnLst>
                              <p:par>
                                <p:cTn id="17" presetID="10" presetClass="entr" presetSubtype="0" fill="hold" grpId="0" nodeType="afterEffect">
                                  <p:stCondLst>
                                    <p:cond delay="250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092FB6A-D8D4-4527-B3EA-E4C01508380A}" type="slidenum">
              <a:rPr lang="en-US"/>
              <a:pPr/>
              <a:t>35</a:t>
            </a:fld>
            <a:endParaRPr lang="en-US"/>
          </a:p>
        </p:txBody>
      </p:sp>
      <p:sp>
        <p:nvSpPr>
          <p:cNvPr id="163842" name="Rectangle 2"/>
          <p:cNvSpPr>
            <a:spLocks noGrp="1" noChangeArrowheads="1"/>
          </p:cNvSpPr>
          <p:nvPr>
            <p:ph type="body" idx="1"/>
          </p:nvPr>
        </p:nvSpPr>
        <p:spPr>
          <a:xfrm>
            <a:off x="620590" y="1547446"/>
            <a:ext cx="7848600" cy="3276600"/>
          </a:xfrm>
        </p:spPr>
        <p:txBody>
          <a:bodyPr/>
          <a:lstStyle/>
          <a:p>
            <a:pPr marL="0" indent="0" algn="ctr">
              <a:buFont typeface="Wingdings" pitchFamily="2" charset="2"/>
              <a:buNone/>
            </a:pPr>
            <a:r>
              <a:rPr lang="en-US" altLang="en-US" sz="2800" dirty="0">
                <a:latin typeface="Palatino Linotype" pitchFamily="18" charset="0"/>
              </a:rPr>
              <a:t> </a:t>
            </a:r>
            <a:r>
              <a:rPr lang="en-US" altLang="en-US" sz="2800" dirty="0">
                <a:solidFill>
                  <a:srgbClr val="000000"/>
                </a:solidFill>
                <a:latin typeface="Palatino Linotype" pitchFamily="18" charset="0"/>
                <a:cs typeface="Times New Roman" pitchFamily="18" charset="0"/>
              </a:rPr>
              <a:t>In evaluating drug therapies, patients and experimenter’s assistants should remain unaware of which patients had the real treatment and which patients had the placebo treatment</a:t>
            </a:r>
            <a:r>
              <a:rPr lang="en-US" altLang="en-US" sz="2800" dirty="0" smtClean="0">
                <a:solidFill>
                  <a:srgbClr val="000000"/>
                </a:solidFill>
                <a:latin typeface="Palatino Linotype" pitchFamily="18" charset="0"/>
                <a:cs typeface="Times New Roman" pitchFamily="18" charset="0"/>
              </a:rPr>
              <a:t>.</a:t>
            </a:r>
          </a:p>
          <a:p>
            <a:pPr marL="0" indent="0" algn="ctr">
              <a:buFont typeface="Wingdings" pitchFamily="2" charset="2"/>
              <a:buNone/>
            </a:pPr>
            <a:endParaRPr lang="en-US" altLang="en-US" sz="2800" dirty="0" smtClean="0">
              <a:solidFill>
                <a:srgbClr val="000000"/>
              </a:solidFill>
              <a:latin typeface="Palatino Linotype" pitchFamily="18" charset="0"/>
              <a:cs typeface="Times New Roman" pitchFamily="18" charset="0"/>
            </a:endParaRPr>
          </a:p>
          <a:p>
            <a:pPr marL="0" indent="0" algn="ctr">
              <a:buFont typeface="Wingdings" pitchFamily="2" charset="2"/>
              <a:buNone/>
            </a:pPr>
            <a:r>
              <a:rPr lang="en-US" altLang="en-US" sz="2800" b="1" dirty="0" smtClean="0">
                <a:solidFill>
                  <a:srgbClr val="000000"/>
                </a:solidFill>
                <a:latin typeface="Palatino Linotype" pitchFamily="18" charset="0"/>
                <a:cs typeface="Times New Roman" pitchFamily="18" charset="0"/>
              </a:rPr>
              <a:t>WHY IS THIS IMPORTANT??? </a:t>
            </a:r>
            <a:endParaRPr lang="en-US" altLang="en-US" sz="2800" b="1" dirty="0">
              <a:solidFill>
                <a:srgbClr val="000000"/>
              </a:solidFill>
              <a:latin typeface="Palatino Linotype" pitchFamily="18" charset="0"/>
              <a:cs typeface="Times New Roman" pitchFamily="18" charset="0"/>
            </a:endParaRPr>
          </a:p>
        </p:txBody>
      </p:sp>
      <p:sp>
        <p:nvSpPr>
          <p:cNvPr id="163844" name="Rectangle 4"/>
          <p:cNvSpPr>
            <a:spLocks noChangeArrowheads="1"/>
          </p:cNvSpPr>
          <p:nvPr/>
        </p:nvSpPr>
        <p:spPr bwMode="auto">
          <a:xfrm>
            <a:off x="442913" y="457200"/>
            <a:ext cx="8229600" cy="1055077"/>
          </a:xfrm>
          <a:prstGeom prst="rect">
            <a:avLst/>
          </a:prstGeom>
          <a:noFill/>
          <a:ln w="9525">
            <a:noFill/>
            <a:miter lim="800000"/>
            <a:headEnd/>
            <a:tailEnd/>
          </a:ln>
          <a:effectLst/>
        </p:spPr>
        <p:txBody>
          <a:bodyPr/>
          <a:lstStyle/>
          <a:p>
            <a:pPr marL="609600" indent="-609600" algn="ctr">
              <a:lnSpc>
                <a:spcPct val="80000"/>
              </a:lnSpc>
              <a:spcBef>
                <a:spcPct val="20000"/>
              </a:spcBef>
              <a:buFont typeface="Wingdings" pitchFamily="2" charset="2"/>
              <a:buNone/>
            </a:pPr>
            <a:r>
              <a:rPr lang="en-US" altLang="en-US" sz="3200" b="1" dirty="0">
                <a:latin typeface="Palatino Linotype" pitchFamily="18" charset="0"/>
              </a:rPr>
              <a:t>Double-blind Procedure</a:t>
            </a:r>
            <a:endParaRPr lang="en-US" sz="3200" b="1" dirty="0">
              <a:latin typeface="Palatino Linotype"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0"/>
            <a:ext cx="9144000" cy="1143000"/>
          </a:xfrm>
          <a:solidFill>
            <a:srgbClr val="AA7A2B"/>
          </a:solidFill>
        </p:spPr>
        <p:txBody>
          <a:bodyPr lIns="274320"/>
          <a:lstStyle/>
          <a:p>
            <a:pPr algn="l" eaLnBrk="1" hangingPunct="1">
              <a:lnSpc>
                <a:spcPts val="4200"/>
              </a:lnSpc>
            </a:pPr>
            <a:r>
              <a:rPr lang="en-US" b="1" smtClean="0">
                <a:solidFill>
                  <a:srgbClr val="F8F6E3"/>
                </a:solidFill>
              </a:rPr>
              <a:t>Placebo effect</a:t>
            </a:r>
          </a:p>
        </p:txBody>
      </p:sp>
      <p:sp>
        <p:nvSpPr>
          <p:cNvPr id="4" name="Oval 3"/>
          <p:cNvSpPr>
            <a:spLocks noChangeArrowheads="1"/>
          </p:cNvSpPr>
          <p:nvPr/>
        </p:nvSpPr>
        <p:spPr bwMode="auto">
          <a:xfrm>
            <a:off x="73025" y="3973513"/>
            <a:ext cx="5102225" cy="2424112"/>
          </a:xfrm>
          <a:prstGeom prst="ellipse">
            <a:avLst/>
          </a:prstGeom>
          <a:solidFill>
            <a:srgbClr val="444EA2"/>
          </a:solidFill>
          <a:ln w="9525">
            <a:noFill/>
            <a:round/>
            <a:headEnd/>
            <a:tailEnd/>
          </a:ln>
        </p:spPr>
        <p:txBody>
          <a:bodyPr anchor="ctr">
            <a:spAutoFit/>
          </a:bodyPr>
          <a:lstStyle/>
          <a:p>
            <a:pPr algn="ctr">
              <a:lnSpc>
                <a:spcPts val="2500"/>
              </a:lnSpc>
              <a:spcBef>
                <a:spcPct val="20000"/>
              </a:spcBef>
            </a:pPr>
            <a:r>
              <a:rPr lang="en-US" sz="3200" b="1">
                <a:solidFill>
                  <a:srgbClr val="FAC090"/>
                </a:solidFill>
              </a:rPr>
              <a:t>Placebo effect:  </a:t>
            </a:r>
            <a:r>
              <a:rPr lang="en-US" sz="3200" i="1">
                <a:solidFill>
                  <a:srgbClr val="F8F6E3"/>
                </a:solidFill>
              </a:rPr>
              <a:t>experimental effects that are caused by expectations about the intervention</a:t>
            </a:r>
          </a:p>
        </p:txBody>
      </p:sp>
      <p:sp>
        <p:nvSpPr>
          <p:cNvPr id="6" name="Content Placeholder 2"/>
          <p:cNvSpPr>
            <a:spLocks noGrp="1"/>
          </p:cNvSpPr>
          <p:nvPr>
            <p:ph idx="1"/>
          </p:nvPr>
        </p:nvSpPr>
        <p:spPr>
          <a:xfrm>
            <a:off x="293688" y="1343025"/>
            <a:ext cx="5203825" cy="2346325"/>
          </a:xfrm>
        </p:spPr>
        <p:txBody>
          <a:bodyPr/>
          <a:lstStyle/>
          <a:p>
            <a:pPr eaLnBrk="1" hangingPunct="1">
              <a:lnSpc>
                <a:spcPts val="2000"/>
              </a:lnSpc>
              <a:buFont typeface="Wingdings" pitchFamily="-65" charset="2"/>
              <a:buChar char="§"/>
            </a:pPr>
            <a:r>
              <a:rPr lang="en-US" sz="2400" smtClean="0"/>
              <a:t>How do we make sure that the experimental group doesn’t experience an effect because they expect to experience it?</a:t>
            </a:r>
          </a:p>
          <a:p>
            <a:pPr eaLnBrk="1" hangingPunct="1">
              <a:lnSpc>
                <a:spcPts val="2000"/>
              </a:lnSpc>
              <a:buFont typeface="Wingdings" pitchFamily="-65" charset="2"/>
              <a:buChar char="§"/>
            </a:pPr>
            <a:r>
              <a:rPr lang="en-US" sz="2400" smtClean="0"/>
              <a:t>Example:  An experimental group gets a new drug while the control group gets nothing, yet both groups improve.  </a:t>
            </a:r>
          </a:p>
          <a:p>
            <a:pPr marL="800100" lvl="2" indent="0" eaLnBrk="1" hangingPunct="1">
              <a:lnSpc>
                <a:spcPts val="2000"/>
              </a:lnSpc>
              <a:buFont typeface="Arial" charset="0"/>
              <a:buNone/>
            </a:pPr>
            <a:r>
              <a:rPr lang="en-US" sz="3600" b="1" i="1" smtClean="0">
                <a:solidFill>
                  <a:srgbClr val="3AA082"/>
                </a:solidFill>
              </a:rPr>
              <a:t>Guess why.</a:t>
            </a:r>
          </a:p>
        </p:txBody>
      </p:sp>
      <p:sp>
        <p:nvSpPr>
          <p:cNvPr id="7" name="TextBox 6"/>
          <p:cNvSpPr txBox="1">
            <a:spLocks noChangeArrowheads="1"/>
          </p:cNvSpPr>
          <p:nvPr/>
        </p:nvSpPr>
        <p:spPr bwMode="auto">
          <a:xfrm>
            <a:off x="5527675" y="1122363"/>
            <a:ext cx="3616325" cy="5735637"/>
          </a:xfrm>
          <a:prstGeom prst="rect">
            <a:avLst/>
          </a:prstGeom>
          <a:solidFill>
            <a:srgbClr val="3AA082"/>
          </a:solidFill>
          <a:ln w="9525">
            <a:noFill/>
            <a:miter lim="800000"/>
            <a:headEnd/>
            <a:tailEnd/>
          </a:ln>
        </p:spPr>
        <p:txBody>
          <a:bodyPr anchor="ctr"/>
          <a:lstStyle/>
          <a:p>
            <a:pPr>
              <a:lnSpc>
                <a:spcPts val="2000"/>
              </a:lnSpc>
              <a:spcAft>
                <a:spcPts val="1200"/>
              </a:spcAft>
            </a:pPr>
            <a:r>
              <a:rPr lang="en-US" sz="2400" b="1">
                <a:solidFill>
                  <a:srgbClr val="F8F6E3"/>
                </a:solidFill>
              </a:rPr>
              <a:t>Working with the placebo effect:</a:t>
            </a:r>
          </a:p>
          <a:p>
            <a:pPr>
              <a:lnSpc>
                <a:spcPts val="2000"/>
              </a:lnSpc>
              <a:spcAft>
                <a:spcPts val="1200"/>
              </a:spcAft>
            </a:pPr>
            <a:r>
              <a:rPr lang="en-US" sz="2400">
                <a:solidFill>
                  <a:srgbClr val="F8F6E3"/>
                </a:solidFill>
              </a:rPr>
              <a:t>Control groups may be given a </a:t>
            </a:r>
            <a:r>
              <a:rPr lang="en-US" sz="2400" b="1">
                <a:solidFill>
                  <a:srgbClr val="FAC090"/>
                </a:solidFill>
              </a:rPr>
              <a:t>placebo</a:t>
            </a:r>
            <a:r>
              <a:rPr lang="en-US" sz="2400">
                <a:solidFill>
                  <a:srgbClr val="F8F6E3"/>
                </a:solidFill>
              </a:rPr>
              <a:t> – </a:t>
            </a:r>
            <a:r>
              <a:rPr lang="en-US" sz="2400" i="1">
                <a:solidFill>
                  <a:srgbClr val="F8F6E3"/>
                </a:solidFill>
              </a:rPr>
              <a:t>an inactive substance or other fake treatment in place of the experimental treatment</a:t>
            </a:r>
            <a:r>
              <a:rPr lang="en-US" sz="2400">
                <a:solidFill>
                  <a:srgbClr val="F8F6E3"/>
                </a:solidFill>
              </a:rPr>
              <a:t>.  </a:t>
            </a:r>
          </a:p>
          <a:p>
            <a:pPr>
              <a:lnSpc>
                <a:spcPts val="2000"/>
              </a:lnSpc>
              <a:spcAft>
                <a:spcPts val="1200"/>
              </a:spcAft>
              <a:buFont typeface="Wingdings" pitchFamily="-65" charset="2"/>
              <a:buChar char="§"/>
            </a:pPr>
            <a:r>
              <a:rPr lang="en-US" sz="2400">
                <a:solidFill>
                  <a:srgbClr val="F8F6E3"/>
                </a:solidFill>
              </a:rPr>
              <a:t>The control group is ideally “blind” to whether they are getting real or fake treatment.</a:t>
            </a:r>
          </a:p>
          <a:p>
            <a:pPr>
              <a:lnSpc>
                <a:spcPts val="2000"/>
              </a:lnSpc>
              <a:spcAft>
                <a:spcPts val="1200"/>
              </a:spcAft>
              <a:buFont typeface="Wingdings" pitchFamily="-65" charset="2"/>
              <a:buChar char="§"/>
            </a:pPr>
            <a:r>
              <a:rPr lang="en-US" sz="2400">
                <a:solidFill>
                  <a:srgbClr val="F8F6E3"/>
                </a:solidFill>
              </a:rPr>
              <a:t>Many studies are </a:t>
            </a:r>
            <a:r>
              <a:rPr lang="en-US" sz="2400" b="1">
                <a:solidFill>
                  <a:srgbClr val="FAC090"/>
                </a:solidFill>
              </a:rPr>
              <a:t>double-blind</a:t>
            </a:r>
            <a:r>
              <a:rPr lang="en-US" sz="2400">
                <a:solidFill>
                  <a:srgbClr val="F8F6E3"/>
                </a:solidFill>
              </a:rPr>
              <a:t> – neither participants nor research staff knows which participants are in the experimental or control groups. </a:t>
            </a:r>
            <a:endParaRPr lang="en-US">
              <a:solidFill>
                <a:srgbClr val="F8F6E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500"/>
                                        <p:tgtEl>
                                          <p:spTgt spid="7">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fade">
                                      <p:cBhvr>
                                        <p:cTn id="4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P spid="7"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96850" y="180975"/>
            <a:ext cx="8229600" cy="1143000"/>
          </a:xfrm>
        </p:spPr>
        <p:txBody>
          <a:bodyPr/>
          <a:lstStyle/>
          <a:p>
            <a:pPr algn="l" eaLnBrk="1" hangingPunct="1"/>
            <a:r>
              <a:rPr lang="en-US" b="1" smtClean="0">
                <a:solidFill>
                  <a:srgbClr val="444EA2"/>
                </a:solidFill>
              </a:rPr>
              <a:t>The Control Group</a:t>
            </a:r>
          </a:p>
        </p:txBody>
      </p:sp>
      <p:sp>
        <p:nvSpPr>
          <p:cNvPr id="3" name="Content Placeholder 2"/>
          <p:cNvSpPr>
            <a:spLocks noGrp="1"/>
          </p:cNvSpPr>
          <p:nvPr>
            <p:ph idx="1"/>
          </p:nvPr>
        </p:nvSpPr>
        <p:spPr>
          <a:xfrm>
            <a:off x="377825" y="1457325"/>
            <a:ext cx="8215313" cy="2346325"/>
          </a:xfrm>
        </p:spPr>
        <p:txBody>
          <a:bodyPr/>
          <a:lstStyle/>
          <a:p>
            <a:pPr eaLnBrk="1" hangingPunct="1">
              <a:lnSpc>
                <a:spcPts val="2000"/>
              </a:lnSpc>
            </a:pPr>
            <a:r>
              <a:rPr lang="en-US" sz="2400" smtClean="0"/>
              <a:t>If we manipulate a variable in an </a:t>
            </a:r>
            <a:r>
              <a:rPr lang="en-US" sz="2400" b="1" smtClean="0">
                <a:solidFill>
                  <a:srgbClr val="3AA082"/>
                </a:solidFill>
              </a:rPr>
              <a:t>experimental group </a:t>
            </a:r>
            <a:r>
              <a:rPr lang="en-US" sz="2400" smtClean="0"/>
              <a:t>of people, and then we see an effect, how do we know the change wouldn’t have happened anyway?</a:t>
            </a:r>
          </a:p>
          <a:p>
            <a:pPr eaLnBrk="1" hangingPunct="1">
              <a:lnSpc>
                <a:spcPts val="2000"/>
              </a:lnSpc>
            </a:pPr>
            <a:r>
              <a:rPr lang="en-US" sz="2400" smtClean="0"/>
              <a:t>We solve this problem by comparing this group to a </a:t>
            </a:r>
            <a:r>
              <a:rPr lang="en-US" sz="2400" b="1" smtClean="0">
                <a:solidFill>
                  <a:srgbClr val="3AA082"/>
                </a:solidFill>
              </a:rPr>
              <a:t>control group</a:t>
            </a:r>
            <a:r>
              <a:rPr lang="en-US" sz="2400" smtClean="0"/>
              <a:t>, a </a:t>
            </a:r>
            <a:r>
              <a:rPr lang="en-US" sz="2400" i="1" smtClean="0"/>
              <a:t>group that is the same in every way except the one variable we are changing</a:t>
            </a:r>
            <a:r>
              <a:rPr lang="en-US" sz="2400" smtClean="0"/>
              <a:t>.</a:t>
            </a:r>
          </a:p>
          <a:p>
            <a:pPr marL="800100" lvl="2" indent="0" eaLnBrk="1" hangingPunct="1">
              <a:lnSpc>
                <a:spcPts val="2000"/>
              </a:lnSpc>
              <a:buFont typeface="Arial" charset="0"/>
              <a:buNone/>
            </a:pPr>
            <a:r>
              <a:rPr lang="en-US" b="1" i="1" smtClean="0">
                <a:solidFill>
                  <a:srgbClr val="3AA082"/>
                </a:solidFill>
              </a:rPr>
              <a:t>Example:  two groups of children have ADHD, but only one group stops eating refined sugar. </a:t>
            </a:r>
          </a:p>
        </p:txBody>
      </p:sp>
      <p:sp>
        <p:nvSpPr>
          <p:cNvPr id="10" name="Freeform 9"/>
          <p:cNvSpPr/>
          <p:nvPr/>
        </p:nvSpPr>
        <p:spPr>
          <a:xfrm>
            <a:off x="4791075" y="3733800"/>
            <a:ext cx="3954463" cy="2557463"/>
          </a:xfrm>
          <a:custGeom>
            <a:avLst/>
            <a:gdLst>
              <a:gd name="connsiteX0" fmla="*/ 0 w 4050329"/>
              <a:gd name="connsiteY0" fmla="*/ 1083429 h 2166857"/>
              <a:gd name="connsiteX1" fmla="*/ 2025165 w 4050329"/>
              <a:gd name="connsiteY1" fmla="*/ 0 h 2166857"/>
              <a:gd name="connsiteX2" fmla="*/ 4050330 w 4050329"/>
              <a:gd name="connsiteY2" fmla="*/ 1083429 h 2166857"/>
              <a:gd name="connsiteX3" fmla="*/ 2025165 w 4050329"/>
              <a:gd name="connsiteY3" fmla="*/ 2166858 h 2166857"/>
              <a:gd name="connsiteX4" fmla="*/ 0 w 4050329"/>
              <a:gd name="connsiteY4" fmla="*/ 1083429 h 216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329" h="2166857">
                <a:moveTo>
                  <a:pt x="0" y="1083429"/>
                </a:moveTo>
                <a:cubicBezTo>
                  <a:pt x="0" y="485068"/>
                  <a:pt x="906697" y="0"/>
                  <a:pt x="2025165" y="0"/>
                </a:cubicBezTo>
                <a:cubicBezTo>
                  <a:pt x="3143633" y="0"/>
                  <a:pt x="4050330" y="485068"/>
                  <a:pt x="4050330" y="1083429"/>
                </a:cubicBezTo>
                <a:cubicBezTo>
                  <a:pt x="4050330" y="1681790"/>
                  <a:pt x="3143633" y="2166858"/>
                  <a:pt x="2025165" y="2166858"/>
                </a:cubicBezTo>
                <a:cubicBezTo>
                  <a:pt x="906697" y="2166858"/>
                  <a:pt x="0" y="1681790"/>
                  <a:pt x="0" y="1083429"/>
                </a:cubicBezTo>
                <a:close/>
              </a:path>
            </a:pathLst>
          </a:custGeom>
          <a:solidFill>
            <a:srgbClr val="3AA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4597" tIns="408769" rIns="684597" bIns="408769" anchor="ctr"/>
          <a:lstStyle/>
          <a:p>
            <a:pPr algn="ctr" defTabSz="1066800">
              <a:lnSpc>
                <a:spcPts val="2000"/>
              </a:lnSpc>
            </a:pPr>
            <a:r>
              <a:rPr lang="en-US" sz="2400">
                <a:solidFill>
                  <a:srgbClr val="F8F6E3"/>
                </a:solidFill>
                <a:cs typeface="Arial" charset="0"/>
              </a:rPr>
              <a:t>By using </a:t>
            </a:r>
            <a:r>
              <a:rPr lang="en-US" sz="2400" b="1">
                <a:solidFill>
                  <a:srgbClr val="FAC090"/>
                </a:solidFill>
                <a:cs typeface="Arial" charset="0"/>
              </a:rPr>
              <a:t>random assignment</a:t>
            </a:r>
            <a:r>
              <a:rPr lang="en-US" sz="2400">
                <a:solidFill>
                  <a:srgbClr val="F8F6E3"/>
                </a:solidFill>
                <a:cs typeface="Arial" charset="0"/>
              </a:rPr>
              <a:t>:  r</a:t>
            </a:r>
            <a:r>
              <a:rPr lang="en-US" sz="2400" i="1">
                <a:solidFill>
                  <a:srgbClr val="F8F6E3"/>
                </a:solidFill>
                <a:cs typeface="Arial" charset="0"/>
              </a:rPr>
              <a:t>andomly selecting some study participants to be assigned to the control group or the experimental group.</a:t>
            </a:r>
          </a:p>
        </p:txBody>
      </p:sp>
      <p:sp>
        <p:nvSpPr>
          <p:cNvPr id="11" name="Right Arrow 10"/>
          <p:cNvSpPr/>
          <p:nvPr/>
        </p:nvSpPr>
        <p:spPr>
          <a:xfrm>
            <a:off x="3197225" y="4668838"/>
            <a:ext cx="1593850" cy="665162"/>
          </a:xfrm>
          <a:prstGeom prst="rightArrow">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835025" y="3981450"/>
            <a:ext cx="2447925" cy="2062163"/>
          </a:xfrm>
          <a:prstGeom prst="rect">
            <a:avLst/>
          </a:prstGeom>
          <a:solidFill>
            <a:srgbClr val="3AA08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nchor="ctr"/>
          <a:lstStyle/>
          <a:p>
            <a:pPr defTabSz="1066800">
              <a:lnSpc>
                <a:spcPts val="2000"/>
              </a:lnSpc>
            </a:pPr>
            <a:r>
              <a:rPr lang="en-US" sz="2400">
                <a:solidFill>
                  <a:srgbClr val="F8F6E3"/>
                </a:solidFill>
                <a:cs typeface="Arial" charset="0"/>
              </a:rPr>
              <a:t>How do make sure the control group is really identical in every way to the experimental group?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16050"/>
            <a:ext cx="9144000" cy="806450"/>
          </a:xfrm>
          <a:prstGeom prst="rect">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457200" y="835025"/>
            <a:ext cx="8080375" cy="1054100"/>
          </a:xfrm>
          <a:custGeom>
            <a:avLst/>
            <a:gdLst>
              <a:gd name="connsiteX0" fmla="*/ 0 w 6400800"/>
              <a:gd name="connsiteY0" fmla="*/ 157443 h 944640"/>
              <a:gd name="connsiteX1" fmla="*/ 157443 w 6400800"/>
              <a:gd name="connsiteY1" fmla="*/ 0 h 944640"/>
              <a:gd name="connsiteX2" fmla="*/ 6243357 w 6400800"/>
              <a:gd name="connsiteY2" fmla="*/ 0 h 944640"/>
              <a:gd name="connsiteX3" fmla="*/ 6400800 w 6400800"/>
              <a:gd name="connsiteY3" fmla="*/ 157443 h 944640"/>
              <a:gd name="connsiteX4" fmla="*/ 6400800 w 6400800"/>
              <a:gd name="connsiteY4" fmla="*/ 787197 h 944640"/>
              <a:gd name="connsiteX5" fmla="*/ 6243357 w 6400800"/>
              <a:gd name="connsiteY5" fmla="*/ 944640 h 944640"/>
              <a:gd name="connsiteX6" fmla="*/ 157443 w 6400800"/>
              <a:gd name="connsiteY6" fmla="*/ 944640 h 944640"/>
              <a:gd name="connsiteX7" fmla="*/ 0 w 6400800"/>
              <a:gd name="connsiteY7" fmla="*/ 787197 h 944640"/>
              <a:gd name="connsiteX8" fmla="*/ 0 w 640080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944640">
                <a:moveTo>
                  <a:pt x="0" y="157443"/>
                </a:moveTo>
                <a:cubicBezTo>
                  <a:pt x="0" y="70490"/>
                  <a:pt x="70490" y="0"/>
                  <a:pt x="157443" y="0"/>
                </a:cubicBezTo>
                <a:lnTo>
                  <a:pt x="6243357" y="0"/>
                </a:lnTo>
                <a:cubicBezTo>
                  <a:pt x="6330310" y="0"/>
                  <a:pt x="6400800" y="70490"/>
                  <a:pt x="6400800" y="157443"/>
                </a:cubicBezTo>
                <a:lnTo>
                  <a:pt x="6400800" y="787197"/>
                </a:lnTo>
                <a:cubicBezTo>
                  <a:pt x="6400800" y="874150"/>
                  <a:pt x="6330310" y="944640"/>
                  <a:pt x="6243357" y="944640"/>
                </a:cubicBezTo>
                <a:lnTo>
                  <a:pt x="157443" y="944640"/>
                </a:lnTo>
                <a:cubicBezTo>
                  <a:pt x="70490" y="944640"/>
                  <a:pt x="0" y="874150"/>
                  <a:pt x="0" y="787197"/>
                </a:cubicBezTo>
                <a:lnTo>
                  <a:pt x="0" y="157443"/>
                </a:lnTo>
                <a:close/>
              </a:path>
            </a:pathLst>
          </a:custGeom>
          <a:solidFill>
            <a:srgbClr val="A036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8049" tIns="46114" rIns="288049" bIns="46114" anchor="ctr"/>
          <a:lstStyle/>
          <a:p>
            <a:pPr defTabSz="1066800">
              <a:lnSpc>
                <a:spcPts val="2400"/>
              </a:lnSpc>
              <a:spcAft>
                <a:spcPct val="35000"/>
              </a:spcAft>
            </a:pPr>
            <a:r>
              <a:rPr lang="en-US" sz="2800">
                <a:solidFill>
                  <a:srgbClr val="F8F6E3"/>
                </a:solidFill>
                <a:cs typeface="Arial" charset="0"/>
              </a:rPr>
              <a:t>The variable we are able to manipulate independently of what the other variables are doing is called the</a:t>
            </a:r>
            <a:r>
              <a:rPr lang="en-US" sz="2800" b="1">
                <a:solidFill>
                  <a:srgbClr val="F8F6E3"/>
                </a:solidFill>
                <a:cs typeface="Arial" charset="0"/>
              </a:rPr>
              <a:t> </a:t>
            </a:r>
            <a:r>
              <a:rPr lang="en-US" sz="2800" b="1">
                <a:solidFill>
                  <a:srgbClr val="FAC090"/>
                </a:solidFill>
                <a:cs typeface="Arial" charset="0"/>
              </a:rPr>
              <a:t>independent variable </a:t>
            </a:r>
            <a:r>
              <a:rPr lang="en-US" sz="2800" b="1">
                <a:solidFill>
                  <a:srgbClr val="F8F6E3"/>
                </a:solidFill>
                <a:cs typeface="Arial" charset="0"/>
              </a:rPr>
              <a:t>(IV)</a:t>
            </a:r>
            <a:r>
              <a:rPr lang="en-US" sz="2800">
                <a:solidFill>
                  <a:srgbClr val="F8F6E3"/>
                </a:solidFill>
                <a:cs typeface="Arial" charset="0"/>
              </a:rPr>
              <a:t>.</a:t>
            </a:r>
          </a:p>
        </p:txBody>
      </p:sp>
      <p:sp>
        <p:nvSpPr>
          <p:cNvPr id="7" name="Freeform 6"/>
          <p:cNvSpPr/>
          <p:nvPr/>
        </p:nvSpPr>
        <p:spPr>
          <a:xfrm>
            <a:off x="0" y="2867025"/>
            <a:ext cx="9144000" cy="1714500"/>
          </a:xfrm>
          <a:custGeom>
            <a:avLst/>
            <a:gdLst>
              <a:gd name="connsiteX0" fmla="*/ 0 w 9144000"/>
              <a:gd name="connsiteY0" fmla="*/ 0 h 1713600"/>
              <a:gd name="connsiteX1" fmla="*/ 9144000 w 9144000"/>
              <a:gd name="connsiteY1" fmla="*/ 0 h 1713600"/>
              <a:gd name="connsiteX2" fmla="*/ 9144000 w 9144000"/>
              <a:gd name="connsiteY2" fmla="*/ 1713600 h 1713600"/>
              <a:gd name="connsiteX3" fmla="*/ 0 w 9144000"/>
              <a:gd name="connsiteY3" fmla="*/ 1713600 h 1713600"/>
              <a:gd name="connsiteX4" fmla="*/ 0 w 9144000"/>
              <a:gd name="connsiteY4" fmla="*/ 0 h 171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713600">
                <a:moveTo>
                  <a:pt x="0" y="0"/>
                </a:moveTo>
                <a:lnTo>
                  <a:pt x="9144000" y="0"/>
                </a:lnTo>
                <a:lnTo>
                  <a:pt x="9144000" y="1713600"/>
                </a:lnTo>
                <a:lnTo>
                  <a:pt x="0" y="1713600"/>
                </a:lnTo>
                <a:lnTo>
                  <a:pt x="0" y="0"/>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09676" tIns="666496" rIns="709676" bIns="170688"/>
          <a:lstStyle/>
          <a:p>
            <a:pPr marL="228600" lvl="1" indent="-228600" defTabSz="1066800">
              <a:lnSpc>
                <a:spcPts val="2000"/>
              </a:lnSpc>
              <a:spcAft>
                <a:spcPct val="15000"/>
              </a:spcAft>
              <a:buFontTx/>
              <a:buChar char="•"/>
            </a:pPr>
            <a:r>
              <a:rPr lang="en-US" sz="2400">
                <a:solidFill>
                  <a:srgbClr val="000000"/>
                </a:solidFill>
                <a:cs typeface="Arial" charset="0"/>
              </a:rPr>
              <a:t>If we test the ADHD/sugar hypothesis: </a:t>
            </a:r>
          </a:p>
          <a:p>
            <a:pPr marL="457200" lvl="2" indent="-228600" defTabSz="1066800">
              <a:lnSpc>
                <a:spcPts val="2000"/>
              </a:lnSpc>
              <a:spcAft>
                <a:spcPct val="15000"/>
              </a:spcAft>
              <a:buFontTx/>
              <a:buChar char="•"/>
            </a:pPr>
            <a:r>
              <a:rPr lang="en-US" sz="2400">
                <a:solidFill>
                  <a:srgbClr val="000000"/>
                </a:solidFill>
                <a:cs typeface="Arial" charset="0"/>
              </a:rPr>
              <a:t>Sugar = Cause = Independent Variable</a:t>
            </a:r>
          </a:p>
          <a:p>
            <a:pPr marL="457200" lvl="2" indent="-228600" defTabSz="1066800">
              <a:lnSpc>
                <a:spcPts val="2000"/>
              </a:lnSpc>
              <a:spcAft>
                <a:spcPct val="15000"/>
              </a:spcAft>
              <a:buFontTx/>
              <a:buChar char="•"/>
            </a:pPr>
            <a:r>
              <a:rPr lang="en-US" sz="2400">
                <a:solidFill>
                  <a:srgbClr val="000000"/>
                </a:solidFill>
                <a:cs typeface="Arial" charset="0"/>
              </a:rPr>
              <a:t>ADHD = Effect = Dependent Variable</a:t>
            </a:r>
          </a:p>
        </p:txBody>
      </p:sp>
      <p:sp>
        <p:nvSpPr>
          <p:cNvPr id="8" name="Freeform 7"/>
          <p:cNvSpPr/>
          <p:nvPr/>
        </p:nvSpPr>
        <p:spPr>
          <a:xfrm>
            <a:off x="457200" y="2286000"/>
            <a:ext cx="8080375" cy="1054100"/>
          </a:xfrm>
          <a:custGeom>
            <a:avLst/>
            <a:gdLst>
              <a:gd name="connsiteX0" fmla="*/ 0 w 6400800"/>
              <a:gd name="connsiteY0" fmla="*/ 157443 h 944640"/>
              <a:gd name="connsiteX1" fmla="*/ 157443 w 6400800"/>
              <a:gd name="connsiteY1" fmla="*/ 0 h 944640"/>
              <a:gd name="connsiteX2" fmla="*/ 6243357 w 6400800"/>
              <a:gd name="connsiteY2" fmla="*/ 0 h 944640"/>
              <a:gd name="connsiteX3" fmla="*/ 6400800 w 6400800"/>
              <a:gd name="connsiteY3" fmla="*/ 157443 h 944640"/>
              <a:gd name="connsiteX4" fmla="*/ 6400800 w 6400800"/>
              <a:gd name="connsiteY4" fmla="*/ 787197 h 944640"/>
              <a:gd name="connsiteX5" fmla="*/ 6243357 w 6400800"/>
              <a:gd name="connsiteY5" fmla="*/ 944640 h 944640"/>
              <a:gd name="connsiteX6" fmla="*/ 157443 w 6400800"/>
              <a:gd name="connsiteY6" fmla="*/ 944640 h 944640"/>
              <a:gd name="connsiteX7" fmla="*/ 0 w 6400800"/>
              <a:gd name="connsiteY7" fmla="*/ 787197 h 944640"/>
              <a:gd name="connsiteX8" fmla="*/ 0 w 640080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944640">
                <a:moveTo>
                  <a:pt x="0" y="157443"/>
                </a:moveTo>
                <a:cubicBezTo>
                  <a:pt x="0" y="70490"/>
                  <a:pt x="70490" y="0"/>
                  <a:pt x="157443" y="0"/>
                </a:cubicBezTo>
                <a:lnTo>
                  <a:pt x="6243357" y="0"/>
                </a:lnTo>
                <a:cubicBezTo>
                  <a:pt x="6330310" y="0"/>
                  <a:pt x="6400800" y="70490"/>
                  <a:pt x="6400800" y="157443"/>
                </a:cubicBezTo>
                <a:lnTo>
                  <a:pt x="6400800" y="787197"/>
                </a:lnTo>
                <a:cubicBezTo>
                  <a:pt x="6400800" y="874150"/>
                  <a:pt x="6330310" y="944640"/>
                  <a:pt x="6243357" y="944640"/>
                </a:cubicBezTo>
                <a:lnTo>
                  <a:pt x="157443" y="944640"/>
                </a:lnTo>
                <a:cubicBezTo>
                  <a:pt x="70490" y="944640"/>
                  <a:pt x="0" y="874150"/>
                  <a:pt x="0" y="787197"/>
                </a:cubicBezTo>
                <a:lnTo>
                  <a:pt x="0" y="157443"/>
                </a:lnTo>
                <a:close/>
              </a:path>
            </a:pathLst>
          </a:custGeom>
          <a:solidFill>
            <a:srgbClr val="A036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8049" tIns="46114" rIns="288049" bIns="46114" anchor="ctr"/>
          <a:lstStyle/>
          <a:p>
            <a:pPr defTabSz="1066800">
              <a:lnSpc>
                <a:spcPts val="2400"/>
              </a:lnSpc>
              <a:spcAft>
                <a:spcPct val="35000"/>
              </a:spcAft>
            </a:pPr>
            <a:r>
              <a:rPr lang="en-US" sz="2800">
                <a:solidFill>
                  <a:srgbClr val="F8F6E3"/>
                </a:solidFill>
                <a:cs typeface="Arial" charset="0"/>
              </a:rPr>
              <a:t>The variable we expect to experience a change which depends on the manipulation we’re doing is called the </a:t>
            </a:r>
            <a:r>
              <a:rPr lang="en-US" sz="2800" b="1">
                <a:solidFill>
                  <a:srgbClr val="FAC090"/>
                </a:solidFill>
                <a:cs typeface="Arial" charset="0"/>
              </a:rPr>
              <a:t>dependent variable </a:t>
            </a:r>
            <a:r>
              <a:rPr lang="en-US" sz="2800" b="1">
                <a:solidFill>
                  <a:srgbClr val="F8F6E3"/>
                </a:solidFill>
                <a:cs typeface="Arial" charset="0"/>
              </a:rPr>
              <a:t>(DV)</a:t>
            </a:r>
            <a:r>
              <a:rPr lang="en-US" sz="2800">
                <a:solidFill>
                  <a:srgbClr val="F8F6E3"/>
                </a:solidFill>
                <a:cs typeface="Arial" charset="0"/>
              </a:rPr>
              <a:t>.</a:t>
            </a:r>
          </a:p>
        </p:txBody>
      </p:sp>
      <p:sp>
        <p:nvSpPr>
          <p:cNvPr id="9" name="Freeform 8"/>
          <p:cNvSpPr/>
          <p:nvPr/>
        </p:nvSpPr>
        <p:spPr>
          <a:xfrm>
            <a:off x="0" y="5226050"/>
            <a:ext cx="9144000" cy="1612900"/>
          </a:xfrm>
          <a:custGeom>
            <a:avLst/>
            <a:gdLst>
              <a:gd name="connsiteX0" fmla="*/ 0 w 9144000"/>
              <a:gd name="connsiteY0" fmla="*/ 0 h 1612800"/>
              <a:gd name="connsiteX1" fmla="*/ 9144000 w 9144000"/>
              <a:gd name="connsiteY1" fmla="*/ 0 h 1612800"/>
              <a:gd name="connsiteX2" fmla="*/ 9144000 w 9144000"/>
              <a:gd name="connsiteY2" fmla="*/ 1612800 h 1612800"/>
              <a:gd name="connsiteX3" fmla="*/ 0 w 9144000"/>
              <a:gd name="connsiteY3" fmla="*/ 1612800 h 1612800"/>
              <a:gd name="connsiteX4" fmla="*/ 0 w 9144000"/>
              <a:gd name="connsiteY4" fmla="*/ 0 h 16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612800">
                <a:moveTo>
                  <a:pt x="0" y="0"/>
                </a:moveTo>
                <a:lnTo>
                  <a:pt x="9144000" y="0"/>
                </a:lnTo>
                <a:lnTo>
                  <a:pt x="9144000" y="1612800"/>
                </a:lnTo>
                <a:lnTo>
                  <a:pt x="0" y="1612800"/>
                </a:lnTo>
                <a:lnTo>
                  <a:pt x="0" y="0"/>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09676" tIns="666496" rIns="709676" bIns="170688"/>
          <a:lstStyle/>
          <a:p>
            <a:pPr marL="228600" lvl="1" indent="-228600" defTabSz="1066800">
              <a:lnSpc>
                <a:spcPts val="2000"/>
              </a:lnSpc>
              <a:spcAft>
                <a:spcPct val="15000"/>
              </a:spcAft>
              <a:buFontTx/>
              <a:buChar char="•"/>
            </a:pPr>
            <a:r>
              <a:rPr lang="en-US" sz="2400">
                <a:solidFill>
                  <a:srgbClr val="000000"/>
                </a:solidFill>
                <a:cs typeface="Arial" charset="0"/>
              </a:rPr>
              <a:t>Did ice cream sales cause a rise in violence, or vice versa?  There might be a confounding variable:  temperature.</a:t>
            </a:r>
          </a:p>
        </p:txBody>
      </p:sp>
      <p:sp>
        <p:nvSpPr>
          <p:cNvPr id="10" name="Freeform 9"/>
          <p:cNvSpPr/>
          <p:nvPr/>
        </p:nvSpPr>
        <p:spPr>
          <a:xfrm>
            <a:off x="457200" y="4645025"/>
            <a:ext cx="8080375" cy="1054100"/>
          </a:xfrm>
          <a:custGeom>
            <a:avLst/>
            <a:gdLst>
              <a:gd name="connsiteX0" fmla="*/ 0 w 6400800"/>
              <a:gd name="connsiteY0" fmla="*/ 157443 h 944640"/>
              <a:gd name="connsiteX1" fmla="*/ 157443 w 6400800"/>
              <a:gd name="connsiteY1" fmla="*/ 0 h 944640"/>
              <a:gd name="connsiteX2" fmla="*/ 6243357 w 6400800"/>
              <a:gd name="connsiteY2" fmla="*/ 0 h 944640"/>
              <a:gd name="connsiteX3" fmla="*/ 6400800 w 6400800"/>
              <a:gd name="connsiteY3" fmla="*/ 157443 h 944640"/>
              <a:gd name="connsiteX4" fmla="*/ 6400800 w 6400800"/>
              <a:gd name="connsiteY4" fmla="*/ 787197 h 944640"/>
              <a:gd name="connsiteX5" fmla="*/ 6243357 w 6400800"/>
              <a:gd name="connsiteY5" fmla="*/ 944640 h 944640"/>
              <a:gd name="connsiteX6" fmla="*/ 157443 w 6400800"/>
              <a:gd name="connsiteY6" fmla="*/ 944640 h 944640"/>
              <a:gd name="connsiteX7" fmla="*/ 0 w 6400800"/>
              <a:gd name="connsiteY7" fmla="*/ 787197 h 944640"/>
              <a:gd name="connsiteX8" fmla="*/ 0 w 640080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944640">
                <a:moveTo>
                  <a:pt x="0" y="157443"/>
                </a:moveTo>
                <a:cubicBezTo>
                  <a:pt x="0" y="70490"/>
                  <a:pt x="70490" y="0"/>
                  <a:pt x="157443" y="0"/>
                </a:cubicBezTo>
                <a:lnTo>
                  <a:pt x="6243357" y="0"/>
                </a:lnTo>
                <a:cubicBezTo>
                  <a:pt x="6330310" y="0"/>
                  <a:pt x="6400800" y="70490"/>
                  <a:pt x="6400800" y="157443"/>
                </a:cubicBezTo>
                <a:lnTo>
                  <a:pt x="6400800" y="787197"/>
                </a:lnTo>
                <a:cubicBezTo>
                  <a:pt x="6400800" y="874150"/>
                  <a:pt x="6330310" y="944640"/>
                  <a:pt x="6243357" y="944640"/>
                </a:cubicBezTo>
                <a:lnTo>
                  <a:pt x="157443" y="944640"/>
                </a:lnTo>
                <a:cubicBezTo>
                  <a:pt x="70490" y="944640"/>
                  <a:pt x="0" y="874150"/>
                  <a:pt x="0" y="787197"/>
                </a:cubicBezTo>
                <a:lnTo>
                  <a:pt x="0" y="157443"/>
                </a:lnTo>
                <a:close/>
              </a:path>
            </a:pathLst>
          </a:custGeom>
          <a:solidFill>
            <a:srgbClr val="A036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8049" tIns="46114" rIns="288049" bIns="46114" anchor="ctr"/>
          <a:lstStyle/>
          <a:p>
            <a:pPr defTabSz="1066800">
              <a:lnSpc>
                <a:spcPts val="2400"/>
              </a:lnSpc>
              <a:spcAft>
                <a:spcPct val="35000"/>
              </a:spcAft>
            </a:pPr>
            <a:r>
              <a:rPr lang="en-US" sz="2800" i="1">
                <a:solidFill>
                  <a:srgbClr val="F8F6E3"/>
                </a:solidFill>
                <a:cs typeface="Arial" charset="0"/>
              </a:rPr>
              <a:t>The other variables that might have an effect on the dependent variable</a:t>
            </a:r>
            <a:r>
              <a:rPr lang="en-US" sz="2800">
                <a:solidFill>
                  <a:srgbClr val="F8F6E3"/>
                </a:solidFill>
                <a:cs typeface="Arial" charset="0"/>
              </a:rPr>
              <a:t> are </a:t>
            </a:r>
            <a:r>
              <a:rPr lang="en-US" sz="2800" b="1">
                <a:solidFill>
                  <a:srgbClr val="FAC090"/>
                </a:solidFill>
                <a:cs typeface="Arial" charset="0"/>
              </a:rPr>
              <a:t>confounding variables</a:t>
            </a:r>
            <a:r>
              <a:rPr lang="en-US" sz="2800">
                <a:solidFill>
                  <a:srgbClr val="FAC090"/>
                </a:solidFill>
                <a:cs typeface="Arial" charset="0"/>
              </a:rPr>
              <a:t>.  </a:t>
            </a:r>
          </a:p>
        </p:txBody>
      </p:sp>
      <p:sp>
        <p:nvSpPr>
          <p:cNvPr id="94216" name="Title 1"/>
          <p:cNvSpPr txBox="1">
            <a:spLocks/>
          </p:cNvSpPr>
          <p:nvPr/>
        </p:nvSpPr>
        <p:spPr bwMode="auto">
          <a:xfrm>
            <a:off x="0" y="0"/>
            <a:ext cx="8229600" cy="1143000"/>
          </a:xfrm>
          <a:prstGeom prst="rect">
            <a:avLst/>
          </a:prstGeom>
          <a:noFill/>
          <a:ln w="9525">
            <a:noFill/>
            <a:miter lim="800000"/>
            <a:headEnd/>
            <a:tailEnd/>
          </a:ln>
        </p:spPr>
        <p:txBody>
          <a:bodyPr/>
          <a:lstStyle/>
          <a:p>
            <a:r>
              <a:rPr lang="en-US" sz="4400" b="1">
                <a:solidFill>
                  <a:srgbClr val="AA7A2B"/>
                </a:solidFill>
              </a:rPr>
              <a:t>Naming the variables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4"/>
          <p:cNvSpPr>
            <a:spLocks noGrp="1"/>
          </p:cNvSpPr>
          <p:nvPr>
            <p:ph sz="half" idx="2"/>
          </p:nvPr>
        </p:nvSpPr>
        <p:spPr>
          <a:xfrm>
            <a:off x="762000" y="5943600"/>
            <a:ext cx="8382000" cy="817563"/>
          </a:xfrm>
        </p:spPr>
        <p:txBody>
          <a:bodyPr/>
          <a:lstStyle/>
          <a:p>
            <a:pPr algn="r" eaLnBrk="1" hangingPunct="1"/>
            <a:endParaRPr lang="en-US" sz="3200" smtClean="0"/>
          </a:p>
          <a:p>
            <a:pPr algn="r" eaLnBrk="1" hangingPunct="1"/>
            <a:endParaRPr lang="en-US" sz="3200" smtClean="0"/>
          </a:p>
        </p:txBody>
      </p:sp>
      <p:sp>
        <p:nvSpPr>
          <p:cNvPr id="10" name="Oval 9"/>
          <p:cNvSpPr>
            <a:spLocks noChangeArrowheads="1"/>
          </p:cNvSpPr>
          <p:nvPr/>
        </p:nvSpPr>
        <p:spPr bwMode="auto">
          <a:xfrm>
            <a:off x="0" y="1490663"/>
            <a:ext cx="6837363" cy="3184525"/>
          </a:xfrm>
          <a:prstGeom prst="ellipse">
            <a:avLst/>
          </a:prstGeom>
          <a:solidFill>
            <a:srgbClr val="F36F21"/>
          </a:solidFill>
          <a:ln w="9525">
            <a:noFill/>
            <a:round/>
            <a:headEnd/>
            <a:tailEnd/>
          </a:ln>
        </p:spPr>
        <p:txBody>
          <a:bodyPr>
            <a:spAutoFit/>
          </a:bodyPr>
          <a:lstStyle/>
          <a:p>
            <a:pPr algn="ctr">
              <a:lnSpc>
                <a:spcPts val="2400"/>
              </a:lnSpc>
              <a:spcBef>
                <a:spcPct val="20000"/>
              </a:spcBef>
            </a:pPr>
            <a:r>
              <a:rPr lang="en-US" sz="2800">
                <a:solidFill>
                  <a:srgbClr val="F8F6E3"/>
                </a:solidFill>
              </a:rPr>
              <a:t>An</a:t>
            </a:r>
            <a:r>
              <a:rPr lang="en-US" sz="2800" b="1">
                <a:solidFill>
                  <a:srgbClr val="F8F6E3"/>
                </a:solidFill>
              </a:rPr>
              <a:t> </a:t>
            </a:r>
            <a:r>
              <a:rPr lang="en-US" sz="2800" b="1">
                <a:solidFill>
                  <a:srgbClr val="FAC090"/>
                </a:solidFill>
              </a:rPr>
              <a:t>experiment</a:t>
            </a:r>
            <a:r>
              <a:rPr lang="en-US" sz="2800" b="1">
                <a:solidFill>
                  <a:srgbClr val="F8F6E3"/>
                </a:solidFill>
              </a:rPr>
              <a:t> </a:t>
            </a:r>
            <a:r>
              <a:rPr lang="en-US" sz="2800">
                <a:solidFill>
                  <a:srgbClr val="F8F6E3"/>
                </a:solidFill>
              </a:rPr>
              <a:t>is a type of research in which the researcher </a:t>
            </a:r>
            <a:r>
              <a:rPr lang="en-US" sz="2800" i="1">
                <a:solidFill>
                  <a:srgbClr val="F8F6E3"/>
                </a:solidFill>
              </a:rPr>
              <a:t>carefully manipulates a limited number of factors (IVs) and measures the impact on other factors (DVs).</a:t>
            </a:r>
          </a:p>
        </p:txBody>
      </p:sp>
      <p:sp>
        <p:nvSpPr>
          <p:cNvPr id="13" name="Oval 12"/>
          <p:cNvSpPr>
            <a:spLocks noChangeArrowheads="1"/>
          </p:cNvSpPr>
          <p:nvPr/>
        </p:nvSpPr>
        <p:spPr bwMode="auto">
          <a:xfrm>
            <a:off x="4494213" y="3854450"/>
            <a:ext cx="4292600" cy="2317750"/>
          </a:xfrm>
          <a:prstGeom prst="ellipse">
            <a:avLst/>
          </a:prstGeom>
          <a:solidFill>
            <a:srgbClr val="AA7A2B"/>
          </a:solidFill>
          <a:ln w="9525">
            <a:noFill/>
            <a:round/>
            <a:headEnd/>
            <a:tailEnd/>
          </a:ln>
        </p:spPr>
        <p:txBody>
          <a:bodyPr>
            <a:spAutoFit/>
          </a:bodyPr>
          <a:lstStyle/>
          <a:p>
            <a:pPr algn="ctr">
              <a:lnSpc>
                <a:spcPts val="2000"/>
              </a:lnSpc>
              <a:spcBef>
                <a:spcPct val="20000"/>
              </a:spcBef>
            </a:pPr>
            <a:r>
              <a:rPr lang="en-US" sz="2400">
                <a:solidFill>
                  <a:srgbClr val="F8F6E3"/>
                </a:solidFill>
              </a:rPr>
              <a:t>*in psychology, you would be looking at the effect of the experimental change (IV) on a </a:t>
            </a:r>
            <a:r>
              <a:rPr lang="en-US" sz="2400" b="1">
                <a:solidFill>
                  <a:srgbClr val="F8F6E3"/>
                </a:solidFill>
              </a:rPr>
              <a:t>behavior or mental process</a:t>
            </a:r>
            <a:r>
              <a:rPr lang="en-US" sz="2400">
                <a:solidFill>
                  <a:srgbClr val="F8F6E3"/>
                </a:solidFill>
              </a:rPr>
              <a:t> (DV).</a:t>
            </a:r>
          </a:p>
        </p:txBody>
      </p:sp>
      <p:sp>
        <p:nvSpPr>
          <p:cNvPr id="96261" name="Title 1"/>
          <p:cNvSpPr txBox="1">
            <a:spLocks/>
          </p:cNvSpPr>
          <p:nvPr/>
        </p:nvSpPr>
        <p:spPr bwMode="auto">
          <a:xfrm>
            <a:off x="0" y="0"/>
            <a:ext cx="9144000" cy="1143000"/>
          </a:xfrm>
          <a:prstGeom prst="rect">
            <a:avLst/>
          </a:prstGeom>
          <a:noFill/>
          <a:ln w="9525">
            <a:noFill/>
            <a:miter lim="800000"/>
            <a:headEnd/>
            <a:tailEnd/>
          </a:ln>
        </p:spPr>
        <p:txBody>
          <a:bodyPr/>
          <a:lstStyle/>
          <a:p>
            <a:pPr algn="ctr"/>
            <a:r>
              <a:rPr lang="en-US" sz="4400" b="1">
                <a:solidFill>
                  <a:srgbClr val="AA7A2B"/>
                </a:solidFill>
              </a:rPr>
              <a:t>Filling in our definition of  e</a:t>
            </a:r>
            <a:r>
              <a:rPr lang="en-US" sz="4400" b="1" i="1">
                <a:solidFill>
                  <a:srgbClr val="AA7A2B"/>
                </a:solidFill>
              </a:rPr>
              <a:t>xperimentation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4572000" cy="1641475"/>
          </a:xfrm>
          <a:solidFill>
            <a:srgbClr val="3AA082"/>
          </a:solidFill>
        </p:spPr>
        <p:txBody>
          <a:bodyPr lIns="274320"/>
          <a:lstStyle/>
          <a:p>
            <a:pPr eaLnBrk="1" hangingPunct="1">
              <a:lnSpc>
                <a:spcPts val="4200"/>
              </a:lnSpc>
            </a:pPr>
            <a:r>
              <a:rPr lang="en-US" b="1" smtClean="0">
                <a:solidFill>
                  <a:srgbClr val="F8F6E3"/>
                </a:solidFill>
              </a:rPr>
              <a:t>Overconfidence Error 1:</a:t>
            </a:r>
            <a:br>
              <a:rPr lang="en-US" b="1" smtClean="0">
                <a:solidFill>
                  <a:srgbClr val="F8F6E3"/>
                </a:solidFill>
              </a:rPr>
            </a:br>
            <a:r>
              <a:rPr lang="en-US" sz="3200" b="1" i="1" smtClean="0">
                <a:solidFill>
                  <a:srgbClr val="F8F6E3"/>
                </a:solidFill>
              </a:rPr>
              <a:t>Performance</a:t>
            </a:r>
          </a:p>
        </p:txBody>
      </p:sp>
      <p:sp>
        <p:nvSpPr>
          <p:cNvPr id="3" name="Content Placeholder 2"/>
          <p:cNvSpPr>
            <a:spLocks noGrp="1"/>
          </p:cNvSpPr>
          <p:nvPr>
            <p:ph idx="1"/>
          </p:nvPr>
        </p:nvSpPr>
        <p:spPr>
          <a:xfrm>
            <a:off x="114300" y="1644650"/>
            <a:ext cx="4457700" cy="1924050"/>
          </a:xfrm>
        </p:spPr>
        <p:txBody>
          <a:bodyPr anchor="ctr"/>
          <a:lstStyle/>
          <a:p>
            <a:pPr eaLnBrk="1" hangingPunct="1">
              <a:lnSpc>
                <a:spcPts val="2000"/>
              </a:lnSpc>
              <a:spcBef>
                <a:spcPct val="0"/>
              </a:spcBef>
              <a:spcAft>
                <a:spcPts val="600"/>
              </a:spcAft>
              <a:buFont typeface="Wingdings" pitchFamily="-65" charset="2"/>
              <a:buChar char="§"/>
            </a:pPr>
            <a:r>
              <a:rPr lang="en-US" sz="2400" smtClean="0"/>
              <a:t>We are much too certain in our judgments.</a:t>
            </a:r>
          </a:p>
          <a:p>
            <a:pPr eaLnBrk="1" hangingPunct="1">
              <a:lnSpc>
                <a:spcPts val="2000"/>
              </a:lnSpc>
              <a:spcBef>
                <a:spcPct val="0"/>
              </a:spcBef>
              <a:spcAft>
                <a:spcPts val="600"/>
              </a:spcAft>
              <a:buFont typeface="Wingdings" pitchFamily="-65" charset="2"/>
              <a:buChar char="§"/>
            </a:pPr>
            <a:r>
              <a:rPr lang="en-US" sz="2400" smtClean="0"/>
              <a:t>We overestimate our performance, our rate of work, our skills, and our degree of self-control.</a:t>
            </a:r>
          </a:p>
        </p:txBody>
      </p:sp>
      <p:sp>
        <p:nvSpPr>
          <p:cNvPr id="22532" name="Title 1"/>
          <p:cNvSpPr txBox="1">
            <a:spLocks/>
          </p:cNvSpPr>
          <p:nvPr/>
        </p:nvSpPr>
        <p:spPr bwMode="auto">
          <a:xfrm>
            <a:off x="4572000" y="0"/>
            <a:ext cx="4572000" cy="1641475"/>
          </a:xfrm>
          <a:prstGeom prst="rect">
            <a:avLst/>
          </a:prstGeom>
          <a:solidFill>
            <a:srgbClr val="3AA082"/>
          </a:solidFill>
          <a:ln w="9525">
            <a:noFill/>
            <a:miter lim="800000"/>
            <a:headEnd/>
            <a:tailEnd/>
          </a:ln>
        </p:spPr>
        <p:txBody>
          <a:bodyPr lIns="274320" anchor="ctr"/>
          <a:lstStyle/>
          <a:p>
            <a:pPr algn="ctr">
              <a:lnSpc>
                <a:spcPts val="4200"/>
              </a:lnSpc>
            </a:pPr>
            <a:r>
              <a:rPr lang="en-US" sz="4400" b="1">
                <a:solidFill>
                  <a:srgbClr val="F8F6E3"/>
                </a:solidFill>
              </a:rPr>
              <a:t>Overconfidence Error 2:</a:t>
            </a:r>
            <a:br>
              <a:rPr lang="en-US" sz="4400" b="1">
                <a:solidFill>
                  <a:srgbClr val="F8F6E3"/>
                </a:solidFill>
              </a:rPr>
            </a:br>
            <a:r>
              <a:rPr lang="en-US" sz="3200" b="1" i="1">
                <a:solidFill>
                  <a:srgbClr val="F8F6E3"/>
                </a:solidFill>
              </a:rPr>
              <a:t>Accuracy</a:t>
            </a:r>
          </a:p>
        </p:txBody>
      </p:sp>
      <p:sp>
        <p:nvSpPr>
          <p:cNvPr id="5" name="Content Placeholder 2"/>
          <p:cNvSpPr txBox="1">
            <a:spLocks/>
          </p:cNvSpPr>
          <p:nvPr/>
        </p:nvSpPr>
        <p:spPr bwMode="auto">
          <a:xfrm>
            <a:off x="5003800" y="2320925"/>
            <a:ext cx="3708400" cy="2700338"/>
          </a:xfrm>
          <a:prstGeom prst="rect">
            <a:avLst/>
          </a:prstGeom>
          <a:noFill/>
          <a:ln w="9525">
            <a:noFill/>
            <a:miter lim="800000"/>
            <a:headEnd/>
            <a:tailEnd/>
          </a:ln>
        </p:spPr>
        <p:txBody>
          <a:bodyPr anchor="ctr"/>
          <a:lstStyle/>
          <a:p>
            <a:pPr marL="342900" indent="-342900">
              <a:lnSpc>
                <a:spcPts val="2000"/>
              </a:lnSpc>
              <a:spcAft>
                <a:spcPts val="600"/>
              </a:spcAft>
              <a:buFont typeface="Wingdings" pitchFamily="-65" charset="2"/>
              <a:buChar char="§"/>
            </a:pPr>
            <a:r>
              <a:rPr lang="en-US" sz="2400"/>
              <a:t>We overestimate the accuracy of our knowledge.  People are much more certain than they are accurate.</a:t>
            </a:r>
          </a:p>
          <a:p>
            <a:pPr marL="342900" indent="-342900">
              <a:lnSpc>
                <a:spcPts val="2000"/>
              </a:lnSpc>
              <a:spcAft>
                <a:spcPts val="600"/>
              </a:spcAft>
              <a:buFont typeface="Wingdings" pitchFamily="-65" charset="2"/>
              <a:buChar char="§"/>
            </a:pPr>
            <a:r>
              <a:rPr lang="en-US" sz="2400"/>
              <a:t>Overconfidence is a problem in eyewitness testimony.</a:t>
            </a:r>
          </a:p>
          <a:p>
            <a:pPr marL="342900" indent="-342900">
              <a:lnSpc>
                <a:spcPts val="2000"/>
              </a:lnSpc>
              <a:spcAft>
                <a:spcPts val="600"/>
              </a:spcAft>
              <a:buFont typeface="Wingdings" pitchFamily="-65" charset="2"/>
              <a:buChar char="§"/>
            </a:pPr>
            <a:r>
              <a:rPr lang="en-US" sz="2400"/>
              <a:t>Overconfidence is also a problem on tests.  If you feel confident that you know a concept, try explaining it to someone else.</a:t>
            </a:r>
          </a:p>
        </p:txBody>
      </p:sp>
      <p:cxnSp>
        <p:nvCxnSpPr>
          <p:cNvPr id="7" name="Straight Connector 6"/>
          <p:cNvCxnSpPr/>
          <p:nvPr/>
        </p:nvCxnSpPr>
        <p:spPr>
          <a:xfrm>
            <a:off x="4572000"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a:spLocks noChangeArrowheads="1"/>
          </p:cNvSpPr>
          <p:nvPr/>
        </p:nvSpPr>
        <p:spPr bwMode="auto">
          <a:xfrm>
            <a:off x="328613" y="3568700"/>
            <a:ext cx="3856037" cy="1824038"/>
          </a:xfrm>
          <a:prstGeom prst="roundRect">
            <a:avLst>
              <a:gd name="adj" fmla="val 16667"/>
            </a:avLst>
          </a:prstGeom>
          <a:solidFill>
            <a:srgbClr val="AA7A2B"/>
          </a:solidFill>
          <a:ln w="9525">
            <a:noFill/>
            <a:round/>
            <a:headEnd/>
            <a:tailEnd/>
          </a:ln>
        </p:spPr>
        <p:txBody>
          <a:bodyPr lIns="0" rIns="0">
            <a:spAutoFit/>
          </a:bodyPr>
          <a:lstStyle/>
          <a:p>
            <a:pPr>
              <a:lnSpc>
                <a:spcPts val="2000"/>
              </a:lnSpc>
              <a:spcAft>
                <a:spcPts val="600"/>
              </a:spcAft>
            </a:pPr>
            <a:r>
              <a:rPr lang="en-US" sz="2400">
                <a:solidFill>
                  <a:srgbClr val="F8F6E3"/>
                </a:solidFill>
              </a:rPr>
              <a:t>Test for this:  “how long do you think it takes you to…”  (e.g. “just finish this one thing I’m doing on the computer before I get to work”)?</a:t>
            </a:r>
          </a:p>
        </p:txBody>
      </p:sp>
      <p:sp>
        <p:nvSpPr>
          <p:cNvPr id="9" name="Rectangle 8"/>
          <p:cNvSpPr>
            <a:spLocks noChangeArrowheads="1"/>
          </p:cNvSpPr>
          <p:nvPr/>
        </p:nvSpPr>
        <p:spPr bwMode="auto">
          <a:xfrm>
            <a:off x="184150" y="5624513"/>
            <a:ext cx="4000500" cy="366712"/>
          </a:xfrm>
          <a:prstGeom prst="rect">
            <a:avLst/>
          </a:prstGeom>
          <a:noFill/>
          <a:ln w="9525">
            <a:noFill/>
            <a:miter lim="800000"/>
            <a:headEnd/>
            <a:tailEnd/>
          </a:ln>
        </p:spPr>
        <p:txBody>
          <a:bodyPr>
            <a:spAutoFit/>
          </a:bodyPr>
          <a:lstStyle/>
          <a:p>
            <a:pPr>
              <a:lnSpc>
                <a:spcPts val="2000"/>
              </a:lnSpc>
              <a:spcAft>
                <a:spcPts val="600"/>
              </a:spcAft>
            </a:pPr>
            <a:r>
              <a:rPr lang="en-US" sz="2400">
                <a:solidFill>
                  <a:srgbClr val="000000"/>
                </a:solidFill>
              </a:rPr>
              <a:t>And your unscrambling speed?</a:t>
            </a:r>
          </a:p>
        </p:txBody>
      </p:sp>
      <p:sp>
        <p:nvSpPr>
          <p:cNvPr id="10" name="Rectangle 9"/>
          <p:cNvSpPr>
            <a:spLocks noChangeArrowheads="1"/>
          </p:cNvSpPr>
          <p:nvPr/>
        </p:nvSpPr>
        <p:spPr bwMode="auto">
          <a:xfrm>
            <a:off x="2184400" y="6102350"/>
            <a:ext cx="2286000" cy="393700"/>
          </a:xfrm>
          <a:prstGeom prst="rect">
            <a:avLst/>
          </a:prstGeom>
          <a:noFill/>
          <a:ln w="9525">
            <a:noFill/>
            <a:miter lim="800000"/>
            <a:headEnd/>
            <a:tailEnd/>
          </a:ln>
        </p:spPr>
        <p:txBody>
          <a:bodyPr>
            <a:spAutoFit/>
          </a:bodyPr>
          <a:lstStyle/>
          <a:p>
            <a:pPr algn="ctr">
              <a:lnSpc>
                <a:spcPts val="2000"/>
              </a:lnSpc>
              <a:spcAft>
                <a:spcPts val="600"/>
              </a:spcAft>
            </a:pPr>
            <a:r>
              <a:rPr lang="en-US" sz="3200" b="1" i="1">
                <a:solidFill>
                  <a:srgbClr val="A0366C"/>
                </a:solidFill>
              </a:rPr>
              <a:t>ERSEGA</a:t>
            </a:r>
          </a:p>
        </p:txBody>
      </p:sp>
      <p:sp>
        <p:nvSpPr>
          <p:cNvPr id="11" name="Rectangle 10"/>
          <p:cNvSpPr>
            <a:spLocks noChangeArrowheads="1"/>
          </p:cNvSpPr>
          <p:nvPr/>
        </p:nvSpPr>
        <p:spPr bwMode="auto">
          <a:xfrm>
            <a:off x="474663" y="6102350"/>
            <a:ext cx="1709737" cy="392113"/>
          </a:xfrm>
          <a:prstGeom prst="rect">
            <a:avLst/>
          </a:prstGeom>
          <a:noFill/>
          <a:ln w="9525">
            <a:noFill/>
            <a:miter lim="800000"/>
            <a:headEnd/>
            <a:tailEnd/>
          </a:ln>
        </p:spPr>
        <p:txBody>
          <a:bodyPr wrap="none">
            <a:spAutoFit/>
          </a:bodyPr>
          <a:lstStyle/>
          <a:p>
            <a:pPr algn="ctr">
              <a:lnSpc>
                <a:spcPts val="2000"/>
              </a:lnSpc>
              <a:spcAft>
                <a:spcPts val="600"/>
              </a:spcAft>
            </a:pPr>
            <a:r>
              <a:rPr lang="en-US" sz="3200" b="1" i="1">
                <a:solidFill>
                  <a:srgbClr val="A0366C"/>
                </a:solidFill>
              </a:rPr>
              <a:t>HEGOUN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fade">
                                      <p:cBhvr>
                                        <p:cTn id="45" dur="500"/>
                                        <p:tgtEl>
                                          <p:spTgt spid="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fade">
                                      <p:cBhvr>
                                        <p:cTn id="5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8" grpId="0" animBg="1"/>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0" y="0"/>
            <a:ext cx="9144000" cy="1554163"/>
          </a:xfrm>
          <a:solidFill>
            <a:srgbClr val="AA7A2B"/>
          </a:solidFill>
        </p:spPr>
        <p:txBody>
          <a:bodyPr lIns="274320"/>
          <a:lstStyle/>
          <a:p>
            <a:pPr eaLnBrk="1" hangingPunct="1">
              <a:lnSpc>
                <a:spcPts val="4200"/>
              </a:lnSpc>
            </a:pPr>
            <a:r>
              <a:rPr lang="en-US" b="1" dirty="0" smtClean="0">
                <a:solidFill>
                  <a:srgbClr val="F8F6E3"/>
                </a:solidFill>
              </a:rPr>
              <a:t>Correlation vs. Causation:</a:t>
            </a:r>
            <a:br>
              <a:rPr lang="en-US" b="1" dirty="0" smtClean="0">
                <a:solidFill>
                  <a:srgbClr val="F8F6E3"/>
                </a:solidFill>
              </a:rPr>
            </a:br>
            <a:r>
              <a:rPr lang="en-US" sz="3200" b="1" dirty="0" smtClean="0">
                <a:solidFill>
                  <a:srgbClr val="F8F6E3"/>
                </a:solidFill>
              </a:rPr>
              <a:t>the breastfeeding/intelligence question</a:t>
            </a:r>
          </a:p>
        </p:txBody>
      </p:sp>
      <p:sp>
        <p:nvSpPr>
          <p:cNvPr id="3" name="Content Placeholder 2"/>
          <p:cNvSpPr>
            <a:spLocks noGrp="1"/>
          </p:cNvSpPr>
          <p:nvPr>
            <p:ph idx="1"/>
          </p:nvPr>
        </p:nvSpPr>
        <p:spPr>
          <a:xfrm>
            <a:off x="403225" y="1670538"/>
            <a:ext cx="8265990" cy="4941277"/>
          </a:xfrm>
        </p:spPr>
        <p:txBody>
          <a:bodyPr/>
          <a:lstStyle/>
          <a:p>
            <a:pPr eaLnBrk="1" hangingPunct="1">
              <a:lnSpc>
                <a:spcPts val="2300"/>
              </a:lnSpc>
            </a:pPr>
            <a:r>
              <a:rPr lang="en-US" sz="2900" dirty="0" smtClean="0"/>
              <a:t>Studies have found that children who were breastfed score higher on intelligence tests, on average, than those who were bottle-fed.</a:t>
            </a:r>
          </a:p>
          <a:p>
            <a:pPr eaLnBrk="1" hangingPunct="1">
              <a:lnSpc>
                <a:spcPts val="2300"/>
              </a:lnSpc>
            </a:pPr>
            <a:endParaRPr lang="en-US" sz="2900" dirty="0" smtClean="0"/>
          </a:p>
          <a:p>
            <a:pPr eaLnBrk="1" hangingPunct="1">
              <a:lnSpc>
                <a:spcPts val="2300"/>
              </a:lnSpc>
            </a:pPr>
            <a:r>
              <a:rPr lang="en-US" sz="2900" dirty="0" smtClean="0"/>
              <a:t>Can we conclude that breast feeding CAUSES higher intelligence?</a:t>
            </a:r>
          </a:p>
          <a:p>
            <a:pPr eaLnBrk="1" hangingPunct="1">
              <a:lnSpc>
                <a:spcPts val="2300"/>
              </a:lnSpc>
              <a:buNone/>
            </a:pPr>
            <a:r>
              <a:rPr lang="en-US" sz="2900" dirty="0" smtClean="0"/>
              <a:t>  </a:t>
            </a:r>
          </a:p>
          <a:p>
            <a:pPr eaLnBrk="1" hangingPunct="1">
              <a:lnSpc>
                <a:spcPts val="2300"/>
              </a:lnSpc>
            </a:pPr>
            <a:r>
              <a:rPr lang="en-US" sz="2900" dirty="0" smtClean="0"/>
              <a:t>Not necessarily. There are at least two </a:t>
            </a:r>
            <a:r>
              <a:rPr lang="en-US" sz="2900" b="1" dirty="0" smtClean="0"/>
              <a:t>confounding variables</a:t>
            </a:r>
            <a:r>
              <a:rPr lang="en-US" sz="2900" dirty="0" smtClean="0"/>
              <a:t>: genes and education.  The intelligence test scores of the mothers might be higher in those who choose breastfeeding, and the quality of the schools the children attend could be different.</a:t>
            </a:r>
          </a:p>
          <a:p>
            <a:pPr eaLnBrk="1" hangingPunct="1">
              <a:lnSpc>
                <a:spcPts val="2300"/>
              </a:lnSpc>
            </a:pPr>
            <a:endParaRPr lang="en-US" sz="2900" dirty="0" smtClean="0"/>
          </a:p>
          <a:p>
            <a:pPr eaLnBrk="1" hangingPunct="1">
              <a:lnSpc>
                <a:spcPts val="2300"/>
              </a:lnSpc>
            </a:pPr>
            <a:r>
              <a:rPr lang="en-US" sz="2900" dirty="0" smtClean="0"/>
              <a:t>So how do we deal with this confounding variable?  Hint:  experiment. </a:t>
            </a:r>
          </a:p>
          <a:p>
            <a:pPr eaLnBrk="1" hangingPunct="1">
              <a:lnSpc>
                <a:spcPts val="2000"/>
              </a:lnSpc>
            </a:pPr>
            <a:endParaRPr lang="en-US" sz="2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274638"/>
            <a:ext cx="8229600" cy="1439862"/>
          </a:xfrm>
        </p:spPr>
        <p:txBody>
          <a:bodyPr/>
          <a:lstStyle/>
          <a:p>
            <a:pPr eaLnBrk="1" hangingPunct="1">
              <a:lnSpc>
                <a:spcPts val="3600"/>
              </a:lnSpc>
            </a:pPr>
            <a:r>
              <a:rPr lang="en-US" sz="4000" b="1" smtClean="0">
                <a:solidFill>
                  <a:srgbClr val="AA7A2B"/>
                </a:solidFill>
              </a:rPr>
              <a:t>Ruling out confounding variables:</a:t>
            </a:r>
            <a:br>
              <a:rPr lang="en-US" sz="4000" b="1" smtClean="0">
                <a:solidFill>
                  <a:srgbClr val="AA7A2B"/>
                </a:solidFill>
              </a:rPr>
            </a:br>
            <a:r>
              <a:rPr lang="en-US" sz="4000" b="1" smtClean="0">
                <a:solidFill>
                  <a:srgbClr val="AA7A2B"/>
                </a:solidFill>
              </a:rPr>
              <a:t>experiment with random assignment</a:t>
            </a:r>
          </a:p>
        </p:txBody>
      </p:sp>
      <p:sp>
        <p:nvSpPr>
          <p:cNvPr id="100355" name="Content Placeholder 2"/>
          <p:cNvSpPr>
            <a:spLocks noGrp="1"/>
          </p:cNvSpPr>
          <p:nvPr>
            <p:ph idx="1"/>
          </p:nvPr>
        </p:nvSpPr>
        <p:spPr>
          <a:xfrm>
            <a:off x="474663" y="1627188"/>
            <a:ext cx="8042275" cy="690562"/>
          </a:xfrm>
        </p:spPr>
        <p:txBody>
          <a:bodyPr/>
          <a:lstStyle/>
          <a:p>
            <a:pPr algn="ctr" eaLnBrk="1" hangingPunct="1">
              <a:lnSpc>
                <a:spcPts val="2000"/>
              </a:lnSpc>
              <a:buFont typeface="Arial" charset="0"/>
              <a:buNone/>
            </a:pPr>
            <a:r>
              <a:rPr lang="en-US" sz="2400" b="1" i="1" dirty="0" smtClean="0"/>
              <a:t>An actual study: women were randomly selected to be in a group in which breastfeeding was promoted</a:t>
            </a:r>
          </a:p>
        </p:txBody>
      </p:sp>
      <p:sp>
        <p:nvSpPr>
          <p:cNvPr id="100356" name="TextBox 4"/>
          <p:cNvSpPr txBox="1">
            <a:spLocks noChangeArrowheads="1"/>
          </p:cNvSpPr>
          <p:nvPr/>
        </p:nvSpPr>
        <p:spPr bwMode="auto">
          <a:xfrm>
            <a:off x="7308850" y="4840288"/>
            <a:ext cx="1219200" cy="368300"/>
          </a:xfrm>
          <a:prstGeom prst="rect">
            <a:avLst/>
          </a:prstGeom>
          <a:noFill/>
          <a:ln w="9525">
            <a:noFill/>
            <a:miter lim="800000"/>
            <a:headEnd/>
            <a:tailEnd/>
          </a:ln>
        </p:spPr>
        <p:txBody>
          <a:bodyPr>
            <a:spAutoFit/>
          </a:bodyPr>
          <a:lstStyle/>
          <a:p>
            <a:r>
              <a:rPr lang="en-US">
                <a:solidFill>
                  <a:srgbClr val="C00000"/>
                </a:solidFill>
              </a:rPr>
              <a:t>+6 points</a:t>
            </a:r>
          </a:p>
        </p:txBody>
      </p:sp>
      <p:pic>
        <p:nvPicPr>
          <p:cNvPr id="1026" name="Picture 2"/>
          <p:cNvPicPr>
            <a:picLocks noChangeAspect="1" noChangeArrowheads="1"/>
          </p:cNvPicPr>
          <p:nvPr/>
        </p:nvPicPr>
        <p:blipFill>
          <a:blip r:embed="rId3" cstate="print"/>
          <a:srcRect l="780"/>
          <a:stretch>
            <a:fillRect/>
          </a:stretch>
        </p:blipFill>
        <p:spPr bwMode="auto">
          <a:xfrm>
            <a:off x="307975" y="2549525"/>
            <a:ext cx="8629650" cy="4100513"/>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0" y="0"/>
            <a:ext cx="9144000" cy="868363"/>
          </a:xfrm>
          <a:solidFill>
            <a:srgbClr val="F36F21"/>
          </a:solidFill>
        </p:spPr>
        <p:txBody>
          <a:bodyPr lIns="274320"/>
          <a:lstStyle/>
          <a:p>
            <a:pPr algn="l" eaLnBrk="1" hangingPunct="1">
              <a:lnSpc>
                <a:spcPts val="4200"/>
              </a:lnSpc>
            </a:pPr>
            <a:r>
              <a:rPr lang="en-US" b="1" smtClean="0">
                <a:solidFill>
                  <a:srgbClr val="F8F6E3"/>
                </a:solidFill>
              </a:rPr>
              <a:t>Critical Thinking</a:t>
            </a:r>
          </a:p>
        </p:txBody>
      </p:sp>
      <p:sp>
        <p:nvSpPr>
          <p:cNvPr id="3" name="Content Placeholder 2"/>
          <p:cNvSpPr>
            <a:spLocks noGrp="1"/>
          </p:cNvSpPr>
          <p:nvPr>
            <p:ph idx="1"/>
          </p:nvPr>
        </p:nvSpPr>
        <p:spPr>
          <a:xfrm>
            <a:off x="3589338" y="746125"/>
            <a:ext cx="5805487" cy="5749925"/>
          </a:xfrm>
          <a:prstGeom prst="flowChartDecision">
            <a:avLst/>
          </a:prstGeom>
          <a:solidFill>
            <a:srgbClr val="E3E739"/>
          </a:solidFill>
        </p:spPr>
        <p:txBody>
          <a:bodyPr anchor="ctr"/>
          <a:lstStyle/>
          <a:p>
            <a:pPr marL="0" indent="0" algn="ctr" eaLnBrk="1" hangingPunct="1">
              <a:lnSpc>
                <a:spcPts val="2800"/>
              </a:lnSpc>
              <a:spcBef>
                <a:spcPct val="0"/>
              </a:spcBef>
              <a:spcAft>
                <a:spcPts val="600"/>
              </a:spcAft>
              <a:buFont typeface="Arial" charset="0"/>
              <a:buNone/>
            </a:pPr>
            <a:r>
              <a:rPr lang="en-US" b="1" smtClean="0"/>
              <a:t>Watch out:  descriptive, naturalistic, retrospective research results are often presented as if they show causation. </a:t>
            </a:r>
          </a:p>
          <a:p>
            <a:pPr marL="0" indent="0" algn="ctr" eaLnBrk="1" hangingPunct="1">
              <a:lnSpc>
                <a:spcPts val="2000"/>
              </a:lnSpc>
              <a:spcBef>
                <a:spcPct val="0"/>
              </a:spcBef>
              <a:spcAft>
                <a:spcPts val="600"/>
              </a:spcAft>
              <a:buFont typeface="Arial" charset="0"/>
              <a:buNone/>
            </a:pPr>
            <a:endParaRPr lang="en-US" sz="2400" b="1" smtClean="0"/>
          </a:p>
        </p:txBody>
      </p:sp>
      <p:sp>
        <p:nvSpPr>
          <p:cNvPr id="4" name="Rectangle 3"/>
          <p:cNvSpPr>
            <a:spLocks noChangeArrowheads="1"/>
          </p:cNvSpPr>
          <p:nvPr/>
        </p:nvSpPr>
        <p:spPr bwMode="auto">
          <a:xfrm>
            <a:off x="487363" y="1279525"/>
            <a:ext cx="2976562" cy="5068888"/>
          </a:xfrm>
          <a:prstGeom prst="rect">
            <a:avLst/>
          </a:prstGeom>
          <a:noFill/>
          <a:ln w="9525">
            <a:noFill/>
            <a:miter lim="800000"/>
            <a:headEnd/>
            <a:tailEnd/>
          </a:ln>
        </p:spPr>
        <p:txBody>
          <a:bodyPr>
            <a:spAutoFit/>
          </a:bodyPr>
          <a:lstStyle/>
          <a:p>
            <a:pPr>
              <a:lnSpc>
                <a:spcPts val="2800"/>
              </a:lnSpc>
              <a:spcAft>
                <a:spcPts val="1200"/>
              </a:spcAft>
            </a:pPr>
            <a:r>
              <a:rPr lang="en-US" sz="3200" b="1">
                <a:solidFill>
                  <a:srgbClr val="000000"/>
                </a:solidFill>
              </a:rPr>
              <a:t>Analyze this fictional result: </a:t>
            </a:r>
          </a:p>
          <a:p>
            <a:pPr>
              <a:lnSpc>
                <a:spcPts val="2800"/>
              </a:lnSpc>
              <a:spcAft>
                <a:spcPts val="1200"/>
              </a:spcAft>
            </a:pPr>
            <a:r>
              <a:rPr lang="en-US" sz="3200" b="1">
                <a:solidFill>
                  <a:srgbClr val="A0366C"/>
                </a:solidFill>
              </a:rPr>
              <a:t>“People who attend psychotherapy tend to be more depressed than the average person.” </a:t>
            </a:r>
          </a:p>
          <a:p>
            <a:pPr>
              <a:lnSpc>
                <a:spcPts val="2800"/>
              </a:lnSpc>
              <a:spcAft>
                <a:spcPts val="1200"/>
              </a:spcAft>
            </a:pPr>
            <a:r>
              <a:rPr lang="en-US" sz="3200">
                <a:solidFill>
                  <a:srgbClr val="000000"/>
                </a:solidFill>
              </a:rPr>
              <a:t>Does this mean psychotherapy worsens depression?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500"/>
                                        <p:tgtEl>
                                          <p:spTgt spid="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288" y="1239838"/>
          <a:ext cx="9144000" cy="995680"/>
        </p:xfrm>
        <a:graphic>
          <a:graphicData uri="http://schemas.openxmlformats.org/drawingml/2006/table">
            <a:tbl>
              <a:tblPr/>
              <a:tblGrid>
                <a:gridCol w="1600200"/>
                <a:gridCol w="2192337"/>
                <a:gridCol w="1693863"/>
                <a:gridCol w="1536700"/>
                <a:gridCol w="2120900"/>
              </a:tblGrid>
              <a:tr h="0">
                <a:tc gridSpan="5">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65" charset="0"/>
                          <a:cs typeface="Arial" charset="0"/>
                        </a:rPr>
                        <a:t>Comparing Research Methods</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AA7A2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smtClean="0">
                          <a:ln>
                            <a:noFill/>
                          </a:ln>
                          <a:solidFill>
                            <a:srgbClr val="F8F6E3"/>
                          </a:solidFill>
                          <a:effectLst/>
                          <a:latin typeface="Calibri" pitchFamily="-65" charset="0"/>
                          <a:cs typeface="Arial" charset="0"/>
                        </a:rPr>
                        <a:t>Research Method</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smtClean="0">
                          <a:ln>
                            <a:noFill/>
                          </a:ln>
                          <a:solidFill>
                            <a:srgbClr val="F8F6E3"/>
                          </a:solidFill>
                          <a:effectLst/>
                          <a:latin typeface="Calibri" pitchFamily="-65" charset="0"/>
                          <a:cs typeface="Arial" charset="0"/>
                        </a:rPr>
                        <a:t>Basic Purpose</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smtClean="0">
                          <a:ln>
                            <a:noFill/>
                          </a:ln>
                          <a:solidFill>
                            <a:srgbClr val="F8F6E3"/>
                          </a:solidFill>
                          <a:effectLst/>
                          <a:latin typeface="Calibri" pitchFamily="-65" charset="0"/>
                          <a:cs typeface="Arial" charset="0"/>
                        </a:rPr>
                        <a:t>How Conducted</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smtClean="0">
                          <a:ln>
                            <a:noFill/>
                          </a:ln>
                          <a:solidFill>
                            <a:srgbClr val="F8F6E3"/>
                          </a:solidFill>
                          <a:effectLst/>
                          <a:latin typeface="Calibri" pitchFamily="-65" charset="0"/>
                          <a:cs typeface="Arial" charset="0"/>
                        </a:rPr>
                        <a:t>What is Manipulated</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smtClean="0">
                          <a:ln>
                            <a:noFill/>
                          </a:ln>
                          <a:solidFill>
                            <a:srgbClr val="F8F6E3"/>
                          </a:solidFill>
                          <a:effectLst/>
                          <a:latin typeface="Calibri" pitchFamily="-65" charset="0"/>
                          <a:cs typeface="Arial" charset="0"/>
                        </a:rPr>
                        <a:t>Weaknesses</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000000"/>
                    </a:solidFill>
                  </a:tcPr>
                </a:tc>
              </a:tr>
            </a:tbl>
          </a:graphicData>
        </a:graphic>
      </p:graphicFrame>
      <p:sp>
        <p:nvSpPr>
          <p:cNvPr id="104466" name="Title 1"/>
          <p:cNvSpPr>
            <a:spLocks noGrp="1"/>
          </p:cNvSpPr>
          <p:nvPr>
            <p:ph type="title"/>
          </p:nvPr>
        </p:nvSpPr>
        <p:spPr>
          <a:xfrm>
            <a:off x="509588" y="77788"/>
            <a:ext cx="8229600" cy="1143000"/>
          </a:xfrm>
        </p:spPr>
        <p:txBody>
          <a:bodyPr/>
          <a:lstStyle/>
          <a:p>
            <a:pPr eaLnBrk="1" hangingPunct="1"/>
            <a:r>
              <a:rPr lang="en-US" b="1" smtClean="0">
                <a:solidFill>
                  <a:srgbClr val="444EA2"/>
                </a:solidFill>
              </a:rPr>
              <a:t>Summary of the types of Research</a:t>
            </a:r>
          </a:p>
        </p:txBody>
      </p:sp>
      <p:graphicFrame>
        <p:nvGraphicFramePr>
          <p:cNvPr id="7" name="Table 6"/>
          <p:cNvGraphicFramePr>
            <a:graphicFrameLocks noGrp="1"/>
          </p:cNvGraphicFramePr>
          <p:nvPr/>
        </p:nvGraphicFramePr>
        <p:xfrm>
          <a:off x="0" y="2057400"/>
          <a:ext cx="9144000" cy="1107440"/>
        </p:xfrm>
        <a:graphic>
          <a:graphicData uri="http://schemas.openxmlformats.org/drawingml/2006/table">
            <a:tbl>
              <a:tblPr/>
              <a:tblGrid>
                <a:gridCol w="1600200"/>
                <a:gridCol w="2192338"/>
                <a:gridCol w="1693862"/>
                <a:gridCol w="1538288"/>
                <a:gridCol w="2119312"/>
              </a:tblGrid>
              <a:tr h="37147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Descriptive</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To observe and record behavior</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Perform case studies, surveys, or naturalistic observations</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Nothing</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No control of variables; single cases may be misleading</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bl>
          </a:graphicData>
        </a:graphic>
      </p:graphicFrame>
      <p:graphicFrame>
        <p:nvGraphicFramePr>
          <p:cNvPr id="8" name="Table 7"/>
          <p:cNvGraphicFramePr>
            <a:graphicFrameLocks noGrp="1"/>
          </p:cNvGraphicFramePr>
          <p:nvPr/>
        </p:nvGraphicFramePr>
        <p:xfrm>
          <a:off x="0" y="3167063"/>
          <a:ext cx="9144000" cy="1513840"/>
        </p:xfrm>
        <a:graphic>
          <a:graphicData uri="http://schemas.openxmlformats.org/drawingml/2006/table">
            <a:tbl>
              <a:tblPr/>
              <a:tblGrid>
                <a:gridCol w="1600200"/>
                <a:gridCol w="2192338"/>
                <a:gridCol w="1693862"/>
                <a:gridCol w="1538288"/>
                <a:gridCol w="2119312"/>
              </a:tblGrid>
              <a:tr h="37147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Correlational</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To detect naturally occurring relationships; to assess how well one variable predicts another</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Compute statistical association, sometimes among survey responses</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Nothing</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Does not specify cause-effect; one variable </a:t>
                      </a:r>
                      <a:r>
                        <a:rPr kumimoji="0" lang="en-US" sz="2000" b="0" i="0" u="sng" strike="noStrike" cap="none" normalizeH="0" baseline="0" smtClean="0">
                          <a:ln>
                            <a:noFill/>
                          </a:ln>
                          <a:solidFill>
                            <a:schemeClr val="tx1"/>
                          </a:solidFill>
                          <a:effectLst/>
                          <a:latin typeface="Calibri" pitchFamily="-65" charset="0"/>
                          <a:cs typeface="Arial" charset="0"/>
                        </a:rPr>
                        <a:t>predicts</a:t>
                      </a:r>
                      <a:r>
                        <a:rPr kumimoji="0" lang="en-US" sz="2000" b="0" i="0" u="none" strike="noStrike" cap="none" normalizeH="0" baseline="0" smtClean="0">
                          <a:ln>
                            <a:noFill/>
                          </a:ln>
                          <a:solidFill>
                            <a:schemeClr val="tx1"/>
                          </a:solidFill>
                          <a:effectLst/>
                          <a:latin typeface="Calibri" pitchFamily="-65" charset="0"/>
                          <a:cs typeface="Arial" charset="0"/>
                        </a:rPr>
                        <a:t> another but this does not mean one </a:t>
                      </a:r>
                      <a:r>
                        <a:rPr kumimoji="0" lang="en-US" sz="2000" b="0" i="0" u="sng" strike="noStrike" cap="none" normalizeH="0" baseline="0" smtClean="0">
                          <a:ln>
                            <a:noFill/>
                          </a:ln>
                          <a:solidFill>
                            <a:schemeClr val="tx1"/>
                          </a:solidFill>
                          <a:effectLst/>
                          <a:latin typeface="Calibri" pitchFamily="-65" charset="0"/>
                          <a:cs typeface="Arial" charset="0"/>
                        </a:rPr>
                        <a:t>causes </a:t>
                      </a:r>
                      <a:r>
                        <a:rPr kumimoji="0" lang="en-US" sz="2000" b="0" i="0" u="none" strike="noStrike" cap="none" normalizeH="0" baseline="0" smtClean="0">
                          <a:ln>
                            <a:noFill/>
                          </a:ln>
                          <a:solidFill>
                            <a:schemeClr val="tx1"/>
                          </a:solidFill>
                          <a:effectLst/>
                          <a:latin typeface="Calibri" pitchFamily="-65" charset="0"/>
                          <a:cs typeface="Arial" charset="0"/>
                        </a:rPr>
                        <a:t>the other</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bl>
          </a:graphicData>
        </a:graphic>
      </p:graphicFrame>
      <p:graphicFrame>
        <p:nvGraphicFramePr>
          <p:cNvPr id="9" name="Table 8"/>
          <p:cNvGraphicFramePr>
            <a:graphicFrameLocks noGrp="1"/>
          </p:cNvGraphicFramePr>
          <p:nvPr/>
        </p:nvGraphicFramePr>
        <p:xfrm>
          <a:off x="0" y="4714875"/>
          <a:ext cx="9144000" cy="1811338"/>
        </p:xfrm>
        <a:graphic>
          <a:graphicData uri="http://schemas.openxmlformats.org/drawingml/2006/table">
            <a:tbl>
              <a:tblPr/>
              <a:tblGrid>
                <a:gridCol w="1600200"/>
                <a:gridCol w="2192338"/>
                <a:gridCol w="1693862"/>
                <a:gridCol w="1538288"/>
                <a:gridCol w="2119312"/>
              </a:tblGrid>
              <a:tr h="1811338">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Experimental</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To explore cause-effect</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Manipulate one or more factors; randomly assign some to control group</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The independent variable(s)</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65" charset="0"/>
                          <a:cs typeface="Arial" charset="0"/>
                        </a:rPr>
                        <a:t>Sometimes not possible for practical or ethical reasons; results may not generalize to other contexts</a:t>
                      </a:r>
                    </a:p>
                  </a:txBody>
                  <a:tcP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0" y="0"/>
            <a:ext cx="9144000" cy="1143000"/>
          </a:xfrm>
          <a:solidFill>
            <a:srgbClr val="3AA082"/>
          </a:solidFill>
        </p:spPr>
        <p:txBody>
          <a:bodyPr lIns="274320"/>
          <a:lstStyle/>
          <a:p>
            <a:pPr algn="l" eaLnBrk="1" hangingPunct="1">
              <a:lnSpc>
                <a:spcPts val="4200"/>
              </a:lnSpc>
            </a:pPr>
            <a:r>
              <a:rPr lang="en-US" b="1" smtClean="0">
                <a:solidFill>
                  <a:srgbClr val="F8F6E3"/>
                </a:solidFill>
              </a:rPr>
              <a:t>From data to insight:  statistics</a:t>
            </a:r>
          </a:p>
        </p:txBody>
      </p:sp>
      <p:sp>
        <p:nvSpPr>
          <p:cNvPr id="6" name="Content Placeholder 2"/>
          <p:cNvSpPr>
            <a:spLocks noGrp="1"/>
          </p:cNvSpPr>
          <p:nvPr>
            <p:ph idx="1"/>
          </p:nvPr>
        </p:nvSpPr>
        <p:spPr>
          <a:xfrm>
            <a:off x="269875" y="1524000"/>
            <a:ext cx="3622675" cy="2344738"/>
          </a:xfrm>
        </p:spPr>
        <p:txBody>
          <a:bodyPr/>
          <a:lstStyle/>
          <a:p>
            <a:pPr eaLnBrk="1" hangingPunct="1">
              <a:lnSpc>
                <a:spcPts val="2400"/>
              </a:lnSpc>
              <a:buFont typeface="Wingdings" pitchFamily="-65" charset="2"/>
              <a:buChar char="§"/>
            </a:pPr>
            <a:r>
              <a:rPr lang="en-US" sz="2800" smtClean="0"/>
              <a:t>We’ve done our research and gathered data. </a:t>
            </a:r>
          </a:p>
          <a:p>
            <a:pPr eaLnBrk="1" hangingPunct="1">
              <a:lnSpc>
                <a:spcPts val="2400"/>
              </a:lnSpc>
              <a:buFont typeface="Arial" charset="0"/>
              <a:buNone/>
            </a:pPr>
            <a:r>
              <a:rPr lang="en-US" sz="2800" smtClean="0"/>
              <a:t>	 </a:t>
            </a:r>
            <a:r>
              <a:rPr lang="en-US" sz="2800" b="1" i="1" smtClean="0">
                <a:solidFill>
                  <a:srgbClr val="3AA082"/>
                </a:solidFill>
              </a:rPr>
              <a:t>Now what? </a:t>
            </a:r>
          </a:p>
          <a:p>
            <a:pPr eaLnBrk="1" hangingPunct="1">
              <a:lnSpc>
                <a:spcPts val="2400"/>
              </a:lnSpc>
              <a:buFont typeface="Wingdings" pitchFamily="-65" charset="2"/>
              <a:buChar char="§"/>
            </a:pPr>
            <a:r>
              <a:rPr lang="en-US" sz="2800" smtClean="0"/>
              <a:t>We can use </a:t>
            </a:r>
            <a:r>
              <a:rPr lang="en-US" sz="2800" b="1" smtClean="0">
                <a:solidFill>
                  <a:srgbClr val="A0366C"/>
                </a:solidFill>
              </a:rPr>
              <a:t>statistics</a:t>
            </a:r>
            <a:r>
              <a:rPr lang="en-US" sz="2800" i="1" smtClean="0"/>
              <a:t>, which are tools for organizing, presenting, analyzing, and interpreting data.</a:t>
            </a:r>
          </a:p>
        </p:txBody>
      </p:sp>
      <p:sp>
        <p:nvSpPr>
          <p:cNvPr id="7" name="TextBox 6"/>
          <p:cNvSpPr txBox="1">
            <a:spLocks noChangeArrowheads="1"/>
          </p:cNvSpPr>
          <p:nvPr/>
        </p:nvSpPr>
        <p:spPr bwMode="auto">
          <a:xfrm>
            <a:off x="4197350" y="1122363"/>
            <a:ext cx="4946650" cy="5735637"/>
          </a:xfrm>
          <a:prstGeom prst="rect">
            <a:avLst/>
          </a:prstGeom>
          <a:solidFill>
            <a:srgbClr val="444EA2"/>
          </a:solidFill>
          <a:ln w="9525">
            <a:noFill/>
            <a:miter lim="800000"/>
            <a:headEnd/>
            <a:tailEnd/>
          </a:ln>
        </p:spPr>
        <p:txBody>
          <a:bodyPr anchor="ctr"/>
          <a:lstStyle/>
          <a:p>
            <a:pPr algn="ctr">
              <a:lnSpc>
                <a:spcPts val="2000"/>
              </a:lnSpc>
              <a:spcAft>
                <a:spcPts val="1200"/>
              </a:spcAft>
            </a:pPr>
            <a:r>
              <a:rPr lang="en-US" sz="2400" b="1">
                <a:solidFill>
                  <a:srgbClr val="F8F6E3"/>
                </a:solidFill>
              </a:rPr>
              <a:t>The Need for Statistical Reasoning</a:t>
            </a:r>
          </a:p>
          <a:p>
            <a:pPr>
              <a:lnSpc>
                <a:spcPts val="2000"/>
              </a:lnSpc>
              <a:spcAft>
                <a:spcPts val="1200"/>
              </a:spcAft>
              <a:buFont typeface="Wingdings" pitchFamily="-65" charset="2"/>
              <a:buChar char="§"/>
            </a:pPr>
            <a:r>
              <a:rPr lang="en-US" sz="2400">
                <a:solidFill>
                  <a:srgbClr val="F8F6E3"/>
                </a:solidFill>
              </a:rPr>
              <a:t>A first glance at our observations might give a misleading picture. </a:t>
            </a:r>
          </a:p>
          <a:p>
            <a:pPr lvl="1">
              <a:lnSpc>
                <a:spcPts val="2000"/>
              </a:lnSpc>
              <a:spcAft>
                <a:spcPts val="1200"/>
              </a:spcAft>
            </a:pPr>
            <a:r>
              <a:rPr lang="en-US" sz="2400" b="1">
                <a:solidFill>
                  <a:srgbClr val="F8F6E3"/>
                </a:solidFill>
              </a:rPr>
              <a:t>Example: </a:t>
            </a:r>
            <a:r>
              <a:rPr lang="en-US" sz="2400">
                <a:solidFill>
                  <a:srgbClr val="F8F6E3"/>
                </a:solidFill>
              </a:rPr>
              <a:t> Many people have a misleading picture of what income distribution in America is ideal, actual, or even possible.</a:t>
            </a:r>
          </a:p>
          <a:p>
            <a:pPr>
              <a:lnSpc>
                <a:spcPts val="2000"/>
              </a:lnSpc>
              <a:spcAft>
                <a:spcPts val="1200"/>
              </a:spcAft>
              <a:buFont typeface="Wingdings" pitchFamily="-65" charset="2"/>
              <a:buChar char="§"/>
            </a:pPr>
            <a:r>
              <a:rPr lang="en-US" sz="2400">
                <a:solidFill>
                  <a:srgbClr val="F8F6E3"/>
                </a:solidFill>
              </a:rPr>
              <a:t>Value of statistics: </a:t>
            </a:r>
          </a:p>
          <a:p>
            <a:pPr lvl="1">
              <a:lnSpc>
                <a:spcPts val="2000"/>
              </a:lnSpc>
              <a:spcAft>
                <a:spcPts val="1200"/>
              </a:spcAft>
              <a:buFont typeface="Calibri" pitchFamily="-65" charset="0"/>
              <a:buAutoNum type="arabicPeriod"/>
            </a:pPr>
            <a:r>
              <a:rPr lang="en-US" sz="2400">
                <a:solidFill>
                  <a:srgbClr val="F8F6E3"/>
                </a:solidFill>
              </a:rPr>
              <a:t>to present a more accurate picture of our data (e.g. the  scatterplot) than we would see otherwise. </a:t>
            </a:r>
          </a:p>
          <a:p>
            <a:pPr lvl="1">
              <a:lnSpc>
                <a:spcPts val="2000"/>
              </a:lnSpc>
              <a:spcAft>
                <a:spcPts val="1200"/>
              </a:spcAft>
              <a:buFont typeface="Calibri" pitchFamily="-65" charset="0"/>
              <a:buAutoNum type="arabicPeriod"/>
            </a:pPr>
            <a:r>
              <a:rPr lang="en-US" sz="2400">
                <a:solidFill>
                  <a:srgbClr val="F8F6E3"/>
                </a:solidFill>
              </a:rPr>
              <a:t>to help us reach valid conclusions from our data; statistics are a crucial critical thinking tool.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500"/>
                                        <p:tgtEl>
                                          <p:spTgt spid="7">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500"/>
                                        <p:tgtEl>
                                          <p:spTgt spid="7">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274638"/>
            <a:ext cx="8229600" cy="944562"/>
          </a:xfrm>
        </p:spPr>
        <p:txBody>
          <a:bodyPr/>
          <a:lstStyle/>
          <a:p>
            <a:pPr eaLnBrk="1" hangingPunct="1"/>
            <a:r>
              <a:rPr lang="en-US" b="1" smtClean="0">
                <a:solidFill>
                  <a:srgbClr val="3AA082"/>
                </a:solidFill>
              </a:rPr>
              <a:t>Tools for Describing Data</a:t>
            </a:r>
          </a:p>
        </p:txBody>
      </p:sp>
      <p:sp>
        <p:nvSpPr>
          <p:cNvPr id="108547" name="Content Placeholder 2"/>
          <p:cNvSpPr>
            <a:spLocks noGrp="1"/>
          </p:cNvSpPr>
          <p:nvPr>
            <p:ph idx="1"/>
          </p:nvPr>
        </p:nvSpPr>
        <p:spPr>
          <a:xfrm>
            <a:off x="1652588" y="1143000"/>
            <a:ext cx="5838825" cy="1066800"/>
          </a:xfrm>
        </p:spPr>
        <p:txBody>
          <a:bodyPr/>
          <a:lstStyle/>
          <a:p>
            <a:pPr algn="ctr" eaLnBrk="1" hangingPunct="1">
              <a:lnSpc>
                <a:spcPts val="2000"/>
              </a:lnSpc>
              <a:buFont typeface="Arial" charset="0"/>
              <a:buNone/>
            </a:pPr>
            <a:r>
              <a:rPr lang="en-US" sz="2400" b="1" i="1" smtClean="0"/>
              <a:t>The bar graph is one simple display method but even this tool can be manipulated.</a:t>
            </a:r>
          </a:p>
        </p:txBody>
      </p:sp>
      <p:grpSp>
        <p:nvGrpSpPr>
          <p:cNvPr id="2" name="Group 8"/>
          <p:cNvGrpSpPr>
            <a:grpSpLocks/>
          </p:cNvGrpSpPr>
          <p:nvPr/>
        </p:nvGrpSpPr>
        <p:grpSpPr bwMode="auto">
          <a:xfrm>
            <a:off x="211138" y="2139950"/>
            <a:ext cx="4283075" cy="3865563"/>
            <a:chOff x="211282" y="2139947"/>
            <a:chExt cx="4283575" cy="3865995"/>
          </a:xfrm>
        </p:grpSpPr>
        <p:pic>
          <p:nvPicPr>
            <p:cNvPr id="4" name="Picture 4" descr="figure-02-11a"/>
            <p:cNvPicPr>
              <a:picLocks noChangeAspect="1" noChangeArrowheads="1"/>
            </p:cNvPicPr>
            <p:nvPr/>
          </p:nvPicPr>
          <p:blipFill>
            <a:blip r:embed="rId3" cstate="print"/>
            <a:srcRect/>
            <a:stretch>
              <a:fillRect/>
            </a:stretch>
          </p:blipFill>
          <p:spPr bwMode="auto">
            <a:xfrm>
              <a:off x="211282" y="2139947"/>
              <a:ext cx="4283575" cy="3865995"/>
            </a:xfrm>
            <a:prstGeom prst="rect">
              <a:avLst/>
            </a:prstGeom>
            <a:noFill/>
            <a:ln w="9525">
              <a:noFill/>
              <a:miter lim="800000"/>
              <a:headEnd/>
              <a:tailEnd/>
            </a:ln>
            <a:effectLst>
              <a:outerShdw dist="139700" dir="2700000" algn="tl" rotWithShape="0">
                <a:srgbClr val="333333">
                  <a:alpha val="64998"/>
                </a:srgbClr>
              </a:outerShdw>
            </a:effectLst>
          </p:spPr>
        </p:pic>
        <p:sp>
          <p:nvSpPr>
            <p:cNvPr id="108554" name="TextBox 5"/>
            <p:cNvSpPr txBox="1">
              <a:spLocks noChangeArrowheads="1"/>
            </p:cNvSpPr>
            <p:nvPr/>
          </p:nvSpPr>
          <p:spPr bwMode="auto">
            <a:xfrm>
              <a:off x="436418" y="4696905"/>
              <a:ext cx="1219200" cy="1025665"/>
            </a:xfrm>
            <a:prstGeom prst="rect">
              <a:avLst/>
            </a:prstGeom>
            <a:noFill/>
            <a:ln w="9525">
              <a:noFill/>
              <a:miter lim="800000"/>
              <a:headEnd/>
              <a:tailEnd/>
            </a:ln>
          </p:spPr>
          <p:txBody>
            <a:bodyPr>
              <a:spAutoFit/>
            </a:bodyPr>
            <a:lstStyle/>
            <a:p>
              <a:pPr>
                <a:lnSpc>
                  <a:spcPts val="1800"/>
                </a:lnSpc>
              </a:pPr>
              <a:r>
                <a:rPr lang="en-US" sz="2000" b="1" i="1">
                  <a:solidFill>
                    <a:srgbClr val="3AA082"/>
                  </a:solidFill>
                </a:rPr>
                <a:t>Our brand of truck is better!</a:t>
              </a:r>
            </a:p>
          </p:txBody>
        </p:sp>
      </p:grpSp>
      <p:grpSp>
        <p:nvGrpSpPr>
          <p:cNvPr id="3" name="Group 9"/>
          <p:cNvGrpSpPr>
            <a:grpSpLocks/>
          </p:cNvGrpSpPr>
          <p:nvPr/>
        </p:nvGrpSpPr>
        <p:grpSpPr bwMode="auto">
          <a:xfrm>
            <a:off x="4762500" y="2139950"/>
            <a:ext cx="4267200" cy="3892550"/>
            <a:chOff x="4762500" y="2139949"/>
            <a:chExt cx="4267200" cy="3893149"/>
          </a:xfrm>
        </p:grpSpPr>
        <p:pic>
          <p:nvPicPr>
            <p:cNvPr id="5" name="Picture 3" descr="figure-02-11b"/>
            <p:cNvPicPr>
              <a:picLocks noChangeAspect="1" noChangeArrowheads="1"/>
            </p:cNvPicPr>
            <p:nvPr/>
          </p:nvPicPr>
          <p:blipFill>
            <a:blip r:embed="rId4" cstate="print"/>
            <a:srcRect/>
            <a:stretch>
              <a:fillRect/>
            </a:stretch>
          </p:blipFill>
          <p:spPr bwMode="auto">
            <a:xfrm>
              <a:off x="4762500" y="2139949"/>
              <a:ext cx="4267200" cy="3893149"/>
            </a:xfrm>
            <a:prstGeom prst="rect">
              <a:avLst/>
            </a:prstGeom>
            <a:noFill/>
            <a:ln w="9525">
              <a:noFill/>
              <a:miter lim="800000"/>
              <a:headEnd/>
              <a:tailEnd/>
            </a:ln>
            <a:effectLst>
              <a:outerShdw dist="139700" dir="2700000" algn="tl" rotWithShape="0">
                <a:srgbClr val="333333">
                  <a:alpha val="64998"/>
                </a:srgbClr>
              </a:outerShdw>
            </a:effectLst>
          </p:spPr>
        </p:pic>
        <p:sp>
          <p:nvSpPr>
            <p:cNvPr id="108552" name="TextBox 6"/>
            <p:cNvSpPr txBox="1">
              <a:spLocks noChangeArrowheads="1"/>
            </p:cNvSpPr>
            <p:nvPr/>
          </p:nvSpPr>
          <p:spPr bwMode="auto">
            <a:xfrm>
              <a:off x="4928754" y="4731541"/>
              <a:ext cx="1295400" cy="1025665"/>
            </a:xfrm>
            <a:prstGeom prst="rect">
              <a:avLst/>
            </a:prstGeom>
            <a:noFill/>
            <a:ln w="9525">
              <a:noFill/>
              <a:miter lim="800000"/>
              <a:headEnd/>
              <a:tailEnd/>
            </a:ln>
          </p:spPr>
          <p:txBody>
            <a:bodyPr>
              <a:spAutoFit/>
            </a:bodyPr>
            <a:lstStyle/>
            <a:p>
              <a:pPr>
                <a:lnSpc>
                  <a:spcPts val="1800"/>
                </a:lnSpc>
              </a:pPr>
              <a:r>
                <a:rPr lang="en-US" sz="2000" b="1" i="1">
                  <a:solidFill>
                    <a:srgbClr val="3AA082"/>
                  </a:solidFill>
                </a:rPr>
                <a:t>Our brand of truck is not so different…</a:t>
              </a:r>
            </a:p>
          </p:txBody>
        </p:sp>
      </p:grpSp>
      <p:sp>
        <p:nvSpPr>
          <p:cNvPr id="8" name="TextBox 7"/>
          <p:cNvSpPr txBox="1">
            <a:spLocks noChangeArrowheads="1"/>
          </p:cNvSpPr>
          <p:nvPr/>
        </p:nvSpPr>
        <p:spPr bwMode="auto">
          <a:xfrm>
            <a:off x="0" y="6172200"/>
            <a:ext cx="9144000" cy="461963"/>
          </a:xfrm>
          <a:prstGeom prst="rect">
            <a:avLst/>
          </a:prstGeom>
          <a:noFill/>
          <a:ln w="9525">
            <a:noFill/>
            <a:miter lim="800000"/>
            <a:headEnd/>
            <a:tailEnd/>
          </a:ln>
        </p:spPr>
        <p:txBody>
          <a:bodyPr>
            <a:spAutoFit/>
          </a:bodyPr>
          <a:lstStyle/>
          <a:p>
            <a:pPr algn="ctr"/>
            <a:r>
              <a:rPr lang="en-US" sz="2400" b="1" i="1"/>
              <a:t>Why is there a difference in the apparent result?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5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4000"/>
                            </p:stCondLst>
                            <p:childTnLst>
                              <p:par>
                                <p:cTn id="13" presetID="10" presetClass="entr" presetSubtype="0" fill="hold" grpId="0"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41300" y="2389188"/>
            <a:ext cx="2641600" cy="3149600"/>
            <a:chOff x="241699" y="2388870"/>
            <a:chExt cx="2640427" cy="3149485"/>
          </a:xfrm>
        </p:grpSpPr>
        <p:sp>
          <p:nvSpPr>
            <p:cNvPr id="6" name="Freeform 5"/>
            <p:cNvSpPr/>
            <p:nvPr/>
          </p:nvSpPr>
          <p:spPr>
            <a:xfrm>
              <a:off x="241699" y="2388870"/>
              <a:ext cx="2640427" cy="1473146"/>
            </a:xfrm>
            <a:custGeom>
              <a:avLst/>
              <a:gdLst>
                <a:gd name="connsiteX0" fmla="*/ 0 w 2640427"/>
                <a:gd name="connsiteY0" fmla="*/ 0 h 1056170"/>
                <a:gd name="connsiteX1" fmla="*/ 2640427 w 2640427"/>
                <a:gd name="connsiteY1" fmla="*/ 0 h 1056170"/>
                <a:gd name="connsiteX2" fmla="*/ 2640427 w 2640427"/>
                <a:gd name="connsiteY2" fmla="*/ 1056170 h 1056170"/>
                <a:gd name="connsiteX3" fmla="*/ 0 w 2640427"/>
                <a:gd name="connsiteY3" fmla="*/ 1056170 h 1056170"/>
                <a:gd name="connsiteX4" fmla="*/ 0 w 2640427"/>
                <a:gd name="connsiteY4" fmla="*/ 0 h 105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427" h="1056170">
                  <a:moveTo>
                    <a:pt x="0" y="0"/>
                  </a:moveTo>
                  <a:lnTo>
                    <a:pt x="2640427" y="0"/>
                  </a:lnTo>
                  <a:lnTo>
                    <a:pt x="2640427" y="1056170"/>
                  </a:lnTo>
                  <a:lnTo>
                    <a:pt x="0" y="1056170"/>
                  </a:lnTo>
                  <a:lnTo>
                    <a:pt x="0" y="0"/>
                  </a:lnTo>
                  <a:close/>
                </a:path>
              </a:pathLst>
            </a:custGeom>
            <a:solidFill>
              <a:srgbClr val="A0366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77216" rIns="135128" bIns="77216" anchor="ctr"/>
            <a:lstStyle/>
            <a:p>
              <a:pPr algn="ctr" defTabSz="844550">
                <a:lnSpc>
                  <a:spcPts val="2000"/>
                </a:lnSpc>
                <a:spcAft>
                  <a:spcPct val="35000"/>
                </a:spcAft>
              </a:pPr>
              <a:r>
                <a:rPr lang="en-US" sz="2800" b="1">
                  <a:solidFill>
                    <a:srgbClr val="F8F6E3"/>
                  </a:solidFill>
                  <a:cs typeface="Arial" charset="0"/>
                </a:rPr>
                <a:t>Mode</a:t>
              </a:r>
              <a:endParaRPr lang="en-US" sz="2800">
                <a:solidFill>
                  <a:srgbClr val="F8F6E3"/>
                </a:solidFill>
                <a:cs typeface="Arial" charset="0"/>
              </a:endParaRPr>
            </a:p>
          </p:txBody>
        </p:sp>
        <p:sp>
          <p:nvSpPr>
            <p:cNvPr id="7" name="Freeform 6"/>
            <p:cNvSpPr/>
            <p:nvPr/>
          </p:nvSpPr>
          <p:spPr>
            <a:xfrm>
              <a:off x="241699" y="3862016"/>
              <a:ext cx="2640427" cy="1676339"/>
            </a:xfrm>
            <a:custGeom>
              <a:avLst/>
              <a:gdLst>
                <a:gd name="connsiteX0" fmla="*/ 0 w 2640427"/>
                <a:gd name="connsiteY0" fmla="*/ 0 h 1336471"/>
                <a:gd name="connsiteX1" fmla="*/ 2640427 w 2640427"/>
                <a:gd name="connsiteY1" fmla="*/ 0 h 1336471"/>
                <a:gd name="connsiteX2" fmla="*/ 2640427 w 2640427"/>
                <a:gd name="connsiteY2" fmla="*/ 1336471 h 1336471"/>
                <a:gd name="connsiteX3" fmla="*/ 0 w 2640427"/>
                <a:gd name="connsiteY3" fmla="*/ 1336471 h 1336471"/>
                <a:gd name="connsiteX4" fmla="*/ 0 w 2640427"/>
                <a:gd name="connsiteY4" fmla="*/ 0 h 1336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427" h="1336471">
                  <a:moveTo>
                    <a:pt x="0" y="0"/>
                  </a:moveTo>
                  <a:lnTo>
                    <a:pt x="2640427" y="0"/>
                  </a:lnTo>
                  <a:lnTo>
                    <a:pt x="2640427" y="1336471"/>
                  </a:lnTo>
                  <a:lnTo>
                    <a:pt x="0" y="1336471"/>
                  </a:lnTo>
                  <a:lnTo>
                    <a:pt x="0" y="0"/>
                  </a:lnTo>
                  <a:close/>
                </a:path>
              </a:pathLst>
            </a:custGeom>
            <a:solidFill>
              <a:srgbClr val="F36F21">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1346" tIns="101346" rIns="135128" bIns="152019"/>
            <a:lstStyle/>
            <a:p>
              <a:pPr marL="171450" lvl="1" indent="-171450" defTabSz="844550">
                <a:lnSpc>
                  <a:spcPts val="2000"/>
                </a:lnSpc>
                <a:spcAft>
                  <a:spcPct val="15000"/>
                </a:spcAft>
                <a:buFontTx/>
                <a:buChar char="•"/>
              </a:pPr>
              <a:r>
                <a:rPr lang="en-US" sz="2400">
                  <a:solidFill>
                    <a:srgbClr val="F8F6E3"/>
                  </a:solidFill>
                  <a:cs typeface="Arial" charset="0"/>
                </a:rPr>
                <a:t>the most common level/number/</a:t>
              </a:r>
            </a:p>
            <a:p>
              <a:pPr marL="171450" lvl="1" indent="-171450" defTabSz="844550">
                <a:lnSpc>
                  <a:spcPts val="2000"/>
                </a:lnSpc>
                <a:spcAft>
                  <a:spcPct val="15000"/>
                </a:spcAft>
              </a:pPr>
              <a:r>
                <a:rPr lang="en-US" sz="2400">
                  <a:solidFill>
                    <a:srgbClr val="F8F6E3"/>
                  </a:solidFill>
                  <a:cs typeface="Arial" charset="0"/>
                </a:rPr>
                <a:t>	score</a:t>
              </a:r>
            </a:p>
          </p:txBody>
        </p:sp>
      </p:grpSp>
      <p:grpSp>
        <p:nvGrpSpPr>
          <p:cNvPr id="3" name="Group 12"/>
          <p:cNvGrpSpPr>
            <a:grpSpLocks/>
          </p:cNvGrpSpPr>
          <p:nvPr/>
        </p:nvGrpSpPr>
        <p:grpSpPr bwMode="auto">
          <a:xfrm>
            <a:off x="3251200" y="2389188"/>
            <a:ext cx="2641600" cy="3149600"/>
            <a:chOff x="3251786" y="2405420"/>
            <a:chExt cx="2640427" cy="2793709"/>
          </a:xfrm>
        </p:grpSpPr>
        <p:sp>
          <p:nvSpPr>
            <p:cNvPr id="8" name="Freeform 7"/>
            <p:cNvSpPr/>
            <p:nvPr/>
          </p:nvSpPr>
          <p:spPr>
            <a:xfrm>
              <a:off x="3251786" y="2405420"/>
              <a:ext cx="2640427" cy="1306735"/>
            </a:xfrm>
            <a:custGeom>
              <a:avLst/>
              <a:gdLst>
                <a:gd name="connsiteX0" fmla="*/ 0 w 2640427"/>
                <a:gd name="connsiteY0" fmla="*/ 0 h 1056170"/>
                <a:gd name="connsiteX1" fmla="*/ 2640427 w 2640427"/>
                <a:gd name="connsiteY1" fmla="*/ 0 h 1056170"/>
                <a:gd name="connsiteX2" fmla="*/ 2640427 w 2640427"/>
                <a:gd name="connsiteY2" fmla="*/ 1056170 h 1056170"/>
                <a:gd name="connsiteX3" fmla="*/ 0 w 2640427"/>
                <a:gd name="connsiteY3" fmla="*/ 1056170 h 1056170"/>
                <a:gd name="connsiteX4" fmla="*/ 0 w 2640427"/>
                <a:gd name="connsiteY4" fmla="*/ 0 h 105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427" h="1056170">
                  <a:moveTo>
                    <a:pt x="0" y="0"/>
                  </a:moveTo>
                  <a:lnTo>
                    <a:pt x="2640427" y="0"/>
                  </a:lnTo>
                  <a:lnTo>
                    <a:pt x="2640427" y="1056170"/>
                  </a:lnTo>
                  <a:lnTo>
                    <a:pt x="0" y="1056170"/>
                  </a:lnTo>
                  <a:lnTo>
                    <a:pt x="0" y="0"/>
                  </a:lnTo>
                  <a:close/>
                </a:path>
              </a:pathLst>
            </a:custGeom>
            <a:solidFill>
              <a:srgbClr val="A0366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77216" rIns="135128" bIns="77216" anchor="ctr"/>
            <a:lstStyle/>
            <a:p>
              <a:pPr algn="ctr" defTabSz="844550">
                <a:lnSpc>
                  <a:spcPts val="2000"/>
                </a:lnSpc>
                <a:spcAft>
                  <a:spcPct val="35000"/>
                </a:spcAft>
              </a:pPr>
              <a:r>
                <a:rPr lang="en-US" sz="2800" b="1">
                  <a:solidFill>
                    <a:srgbClr val="F8F6E3"/>
                  </a:solidFill>
                  <a:cs typeface="Arial" charset="0"/>
                </a:rPr>
                <a:t>Mean</a:t>
              </a:r>
            </a:p>
            <a:p>
              <a:pPr algn="ctr" defTabSz="844550">
                <a:lnSpc>
                  <a:spcPts val="2000"/>
                </a:lnSpc>
                <a:spcAft>
                  <a:spcPct val="35000"/>
                </a:spcAft>
              </a:pPr>
              <a:r>
                <a:rPr lang="en-US" sz="2400">
                  <a:solidFill>
                    <a:srgbClr val="F8F6E3"/>
                  </a:solidFill>
                  <a:cs typeface="Arial" charset="0"/>
                </a:rPr>
                <a:t>(arithmetic “average”) </a:t>
              </a:r>
            </a:p>
          </p:txBody>
        </p:sp>
        <p:sp>
          <p:nvSpPr>
            <p:cNvPr id="9" name="Freeform 8"/>
            <p:cNvSpPr/>
            <p:nvPr/>
          </p:nvSpPr>
          <p:spPr>
            <a:xfrm>
              <a:off x="3251786" y="3712155"/>
              <a:ext cx="2640427" cy="1486974"/>
            </a:xfrm>
            <a:custGeom>
              <a:avLst/>
              <a:gdLst>
                <a:gd name="connsiteX0" fmla="*/ 0 w 2640427"/>
                <a:gd name="connsiteY0" fmla="*/ 0 h 1336471"/>
                <a:gd name="connsiteX1" fmla="*/ 2640427 w 2640427"/>
                <a:gd name="connsiteY1" fmla="*/ 0 h 1336471"/>
                <a:gd name="connsiteX2" fmla="*/ 2640427 w 2640427"/>
                <a:gd name="connsiteY2" fmla="*/ 1336471 h 1336471"/>
                <a:gd name="connsiteX3" fmla="*/ 0 w 2640427"/>
                <a:gd name="connsiteY3" fmla="*/ 1336471 h 1336471"/>
                <a:gd name="connsiteX4" fmla="*/ 0 w 2640427"/>
                <a:gd name="connsiteY4" fmla="*/ 0 h 1336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427" h="1336471">
                  <a:moveTo>
                    <a:pt x="0" y="0"/>
                  </a:moveTo>
                  <a:lnTo>
                    <a:pt x="2640427" y="0"/>
                  </a:lnTo>
                  <a:lnTo>
                    <a:pt x="2640427" y="1336471"/>
                  </a:lnTo>
                  <a:lnTo>
                    <a:pt x="0" y="1336471"/>
                  </a:lnTo>
                  <a:lnTo>
                    <a:pt x="0" y="0"/>
                  </a:lnTo>
                  <a:close/>
                </a:path>
              </a:pathLst>
            </a:custGeom>
            <a:solidFill>
              <a:srgbClr val="F36F21">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1346" tIns="101346" rIns="135128" bIns="152019"/>
            <a:lstStyle/>
            <a:p>
              <a:pPr marL="171450" lvl="1" indent="-171450" defTabSz="844550">
                <a:lnSpc>
                  <a:spcPts val="2000"/>
                </a:lnSpc>
                <a:spcAft>
                  <a:spcPct val="15000"/>
                </a:spcAft>
                <a:buFontTx/>
                <a:buChar char="•"/>
              </a:pPr>
              <a:r>
                <a:rPr lang="en-US" sz="2400">
                  <a:solidFill>
                    <a:srgbClr val="F8F6E3"/>
                  </a:solidFill>
                  <a:cs typeface="Arial" charset="0"/>
                </a:rPr>
                <a:t>the sum of the scores, divided by the number of scores</a:t>
              </a:r>
            </a:p>
          </p:txBody>
        </p:sp>
      </p:grpSp>
      <p:grpSp>
        <p:nvGrpSpPr>
          <p:cNvPr id="4" name="Group 13"/>
          <p:cNvGrpSpPr>
            <a:grpSpLocks/>
          </p:cNvGrpSpPr>
          <p:nvPr/>
        </p:nvGrpSpPr>
        <p:grpSpPr bwMode="auto">
          <a:xfrm>
            <a:off x="6261100" y="2389188"/>
            <a:ext cx="2641600" cy="3149600"/>
            <a:chOff x="6261873" y="2388870"/>
            <a:chExt cx="2640427" cy="3149485"/>
          </a:xfrm>
        </p:grpSpPr>
        <p:sp>
          <p:nvSpPr>
            <p:cNvPr id="10" name="Freeform 9"/>
            <p:cNvSpPr/>
            <p:nvPr/>
          </p:nvSpPr>
          <p:spPr>
            <a:xfrm>
              <a:off x="6261873" y="2388870"/>
              <a:ext cx="2640427" cy="1473146"/>
            </a:xfrm>
            <a:custGeom>
              <a:avLst/>
              <a:gdLst>
                <a:gd name="connsiteX0" fmla="*/ 0 w 2640427"/>
                <a:gd name="connsiteY0" fmla="*/ 0 h 1056170"/>
                <a:gd name="connsiteX1" fmla="*/ 2640427 w 2640427"/>
                <a:gd name="connsiteY1" fmla="*/ 0 h 1056170"/>
                <a:gd name="connsiteX2" fmla="*/ 2640427 w 2640427"/>
                <a:gd name="connsiteY2" fmla="*/ 1056170 h 1056170"/>
                <a:gd name="connsiteX3" fmla="*/ 0 w 2640427"/>
                <a:gd name="connsiteY3" fmla="*/ 1056170 h 1056170"/>
                <a:gd name="connsiteX4" fmla="*/ 0 w 2640427"/>
                <a:gd name="connsiteY4" fmla="*/ 0 h 105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427" h="1056170">
                  <a:moveTo>
                    <a:pt x="0" y="0"/>
                  </a:moveTo>
                  <a:lnTo>
                    <a:pt x="2640427" y="0"/>
                  </a:lnTo>
                  <a:lnTo>
                    <a:pt x="2640427" y="1056170"/>
                  </a:lnTo>
                  <a:lnTo>
                    <a:pt x="0" y="1056170"/>
                  </a:lnTo>
                  <a:lnTo>
                    <a:pt x="0" y="0"/>
                  </a:lnTo>
                  <a:close/>
                </a:path>
              </a:pathLst>
            </a:custGeom>
            <a:solidFill>
              <a:srgbClr val="A0366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5128" tIns="77216" rIns="135128" bIns="77216" anchor="ctr"/>
            <a:lstStyle/>
            <a:p>
              <a:pPr algn="ctr" defTabSz="844550">
                <a:lnSpc>
                  <a:spcPts val="2000"/>
                </a:lnSpc>
                <a:spcAft>
                  <a:spcPct val="35000"/>
                </a:spcAft>
              </a:pPr>
              <a:r>
                <a:rPr lang="en-US" sz="2800" b="1">
                  <a:solidFill>
                    <a:srgbClr val="F8F6E3"/>
                  </a:solidFill>
                  <a:cs typeface="Arial" charset="0"/>
                </a:rPr>
                <a:t>Median</a:t>
              </a:r>
            </a:p>
            <a:p>
              <a:pPr algn="ctr" defTabSz="844550">
                <a:lnSpc>
                  <a:spcPts val="2000"/>
                </a:lnSpc>
                <a:spcAft>
                  <a:spcPct val="35000"/>
                </a:spcAft>
              </a:pPr>
              <a:r>
                <a:rPr lang="en-US" sz="2400">
                  <a:solidFill>
                    <a:srgbClr val="F8F6E3"/>
                  </a:solidFill>
                  <a:cs typeface="Arial" charset="0"/>
                </a:rPr>
                <a:t>(middle person’s score, or 50</a:t>
              </a:r>
              <a:r>
                <a:rPr lang="en-US" sz="2400" baseline="30000">
                  <a:solidFill>
                    <a:srgbClr val="F8F6E3"/>
                  </a:solidFill>
                  <a:cs typeface="Arial" charset="0"/>
                </a:rPr>
                <a:t>th</a:t>
              </a:r>
              <a:r>
                <a:rPr lang="en-US" sz="2400">
                  <a:solidFill>
                    <a:srgbClr val="F8F6E3"/>
                  </a:solidFill>
                  <a:cs typeface="Arial" charset="0"/>
                </a:rPr>
                <a:t> percentile)</a:t>
              </a:r>
              <a:endParaRPr lang="en-US" sz="2400" b="1">
                <a:solidFill>
                  <a:srgbClr val="F8F6E3"/>
                </a:solidFill>
                <a:cs typeface="Arial" charset="0"/>
              </a:endParaRPr>
            </a:p>
          </p:txBody>
        </p:sp>
        <p:sp>
          <p:nvSpPr>
            <p:cNvPr id="11" name="Freeform 10"/>
            <p:cNvSpPr/>
            <p:nvPr/>
          </p:nvSpPr>
          <p:spPr>
            <a:xfrm>
              <a:off x="6261873" y="3862016"/>
              <a:ext cx="2640427" cy="1676339"/>
            </a:xfrm>
            <a:custGeom>
              <a:avLst/>
              <a:gdLst>
                <a:gd name="connsiteX0" fmla="*/ 0 w 2640427"/>
                <a:gd name="connsiteY0" fmla="*/ 0 h 1336471"/>
                <a:gd name="connsiteX1" fmla="*/ 2640427 w 2640427"/>
                <a:gd name="connsiteY1" fmla="*/ 0 h 1336471"/>
                <a:gd name="connsiteX2" fmla="*/ 2640427 w 2640427"/>
                <a:gd name="connsiteY2" fmla="*/ 1336471 h 1336471"/>
                <a:gd name="connsiteX3" fmla="*/ 0 w 2640427"/>
                <a:gd name="connsiteY3" fmla="*/ 1336471 h 1336471"/>
                <a:gd name="connsiteX4" fmla="*/ 0 w 2640427"/>
                <a:gd name="connsiteY4" fmla="*/ 0 h 1336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427" h="1336471">
                  <a:moveTo>
                    <a:pt x="0" y="0"/>
                  </a:moveTo>
                  <a:lnTo>
                    <a:pt x="2640427" y="0"/>
                  </a:lnTo>
                  <a:lnTo>
                    <a:pt x="2640427" y="1336471"/>
                  </a:lnTo>
                  <a:lnTo>
                    <a:pt x="0" y="1336471"/>
                  </a:lnTo>
                  <a:lnTo>
                    <a:pt x="0" y="0"/>
                  </a:lnTo>
                  <a:close/>
                </a:path>
              </a:pathLst>
            </a:custGeom>
            <a:solidFill>
              <a:srgbClr val="F36F21">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1346" tIns="101346" rIns="135128" bIns="152019"/>
            <a:lstStyle/>
            <a:p>
              <a:pPr marL="171450" lvl="1" indent="-171450" defTabSz="844550">
                <a:lnSpc>
                  <a:spcPts val="2000"/>
                </a:lnSpc>
                <a:spcAft>
                  <a:spcPct val="15000"/>
                </a:spcAft>
                <a:buFontTx/>
                <a:buChar char="•"/>
              </a:pPr>
              <a:r>
                <a:rPr lang="en-US" sz="2400">
                  <a:solidFill>
                    <a:srgbClr val="F8F6E3"/>
                  </a:solidFill>
                  <a:cs typeface="Arial" charset="0"/>
                </a:rPr>
                <a:t>the number/level that half of people scored above and half of them below</a:t>
              </a:r>
            </a:p>
          </p:txBody>
        </p:sp>
      </p:grpSp>
      <p:sp>
        <p:nvSpPr>
          <p:cNvPr id="110597" name="Title 1"/>
          <p:cNvSpPr txBox="1">
            <a:spLocks/>
          </p:cNvSpPr>
          <p:nvPr/>
        </p:nvSpPr>
        <p:spPr bwMode="auto">
          <a:xfrm>
            <a:off x="457200" y="274638"/>
            <a:ext cx="8229600" cy="944562"/>
          </a:xfrm>
          <a:prstGeom prst="rect">
            <a:avLst/>
          </a:prstGeom>
          <a:noFill/>
          <a:ln w="9525">
            <a:noFill/>
            <a:miter lim="800000"/>
            <a:headEnd/>
            <a:tailEnd/>
          </a:ln>
        </p:spPr>
        <p:txBody>
          <a:bodyPr/>
          <a:lstStyle/>
          <a:p>
            <a:pPr algn="ctr"/>
            <a:r>
              <a:rPr lang="en-US" sz="4400" b="1">
                <a:solidFill>
                  <a:srgbClr val="A0366C"/>
                </a:solidFill>
              </a:rPr>
              <a:t>Measures of central tendency</a:t>
            </a:r>
          </a:p>
        </p:txBody>
      </p:sp>
      <p:sp>
        <p:nvSpPr>
          <p:cNvPr id="110598" name="Content Placeholder 2"/>
          <p:cNvSpPr txBox="1">
            <a:spLocks/>
          </p:cNvSpPr>
          <p:nvPr/>
        </p:nvSpPr>
        <p:spPr bwMode="auto">
          <a:xfrm>
            <a:off x="1111250" y="1143000"/>
            <a:ext cx="6472238" cy="1066800"/>
          </a:xfrm>
          <a:prstGeom prst="rect">
            <a:avLst/>
          </a:prstGeom>
          <a:noFill/>
          <a:ln w="9525">
            <a:noFill/>
            <a:miter lim="800000"/>
            <a:headEnd/>
            <a:tailEnd/>
          </a:ln>
        </p:spPr>
        <p:txBody>
          <a:bodyPr/>
          <a:lstStyle/>
          <a:p>
            <a:pPr marL="342900" indent="-342900" algn="ctr">
              <a:lnSpc>
                <a:spcPts val="2000"/>
              </a:lnSpc>
              <a:spcBef>
                <a:spcPct val="20000"/>
              </a:spcBef>
              <a:buFont typeface="Arial" charset="0"/>
              <a:buNone/>
            </a:pPr>
            <a:r>
              <a:rPr lang="en-US" sz="2400" b="1" i="1"/>
              <a:t>Are you looking for just ONE NUMBER to describe a population’s income, height, or age?</a:t>
            </a:r>
          </a:p>
          <a:p>
            <a:pPr marL="342900" indent="-342900" algn="ctr">
              <a:lnSpc>
                <a:spcPts val="2000"/>
              </a:lnSpc>
              <a:spcBef>
                <a:spcPct val="20000"/>
              </a:spcBef>
              <a:buFont typeface="Arial" charset="0"/>
              <a:buNone/>
            </a:pPr>
            <a:r>
              <a:rPr lang="en-US" sz="2400" b="1" i="1"/>
              <a:t>  Options: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txBox="1">
            <a:spLocks/>
          </p:cNvSpPr>
          <p:nvPr/>
        </p:nvSpPr>
        <p:spPr bwMode="auto">
          <a:xfrm>
            <a:off x="457200" y="274638"/>
            <a:ext cx="8229600" cy="944562"/>
          </a:xfrm>
          <a:prstGeom prst="rect">
            <a:avLst/>
          </a:prstGeom>
          <a:noFill/>
          <a:ln w="9525">
            <a:noFill/>
            <a:miter lim="800000"/>
            <a:headEnd/>
            <a:tailEnd/>
          </a:ln>
        </p:spPr>
        <p:txBody>
          <a:bodyPr/>
          <a:lstStyle/>
          <a:p>
            <a:pPr algn="ctr"/>
            <a:r>
              <a:rPr lang="en-US" sz="4400" b="1">
                <a:solidFill>
                  <a:srgbClr val="A0366C"/>
                </a:solidFill>
              </a:rPr>
              <a:t>Measures of central tendency</a:t>
            </a:r>
          </a:p>
        </p:txBody>
      </p:sp>
      <p:sp>
        <p:nvSpPr>
          <p:cNvPr id="4" name="Content Placeholder 2"/>
          <p:cNvSpPr txBox="1">
            <a:spLocks/>
          </p:cNvSpPr>
          <p:nvPr/>
        </p:nvSpPr>
        <p:spPr bwMode="auto">
          <a:xfrm>
            <a:off x="1016000" y="1050925"/>
            <a:ext cx="7035800" cy="1066800"/>
          </a:xfrm>
          <a:prstGeom prst="rect">
            <a:avLst/>
          </a:prstGeom>
          <a:noFill/>
          <a:ln w="9525">
            <a:noFill/>
            <a:miter lim="800000"/>
            <a:headEnd/>
            <a:tailEnd/>
          </a:ln>
        </p:spPr>
        <p:txBody>
          <a:bodyPr/>
          <a:lstStyle/>
          <a:p>
            <a:pPr marL="342900" indent="-342900" algn="ctr">
              <a:lnSpc>
                <a:spcPts val="2400"/>
              </a:lnSpc>
              <a:spcBef>
                <a:spcPct val="20000"/>
              </a:spcBef>
              <a:buFont typeface="Arial" charset="0"/>
              <a:buNone/>
            </a:pPr>
            <a:r>
              <a:rPr lang="en-US" sz="2800"/>
              <a:t>Here is the mode, median, and mean of a family income distribution. Note that this is a </a:t>
            </a:r>
            <a:r>
              <a:rPr lang="en-US" sz="2800" b="1">
                <a:solidFill>
                  <a:srgbClr val="444EA2"/>
                </a:solidFill>
              </a:rPr>
              <a:t>skewed</a:t>
            </a:r>
            <a:r>
              <a:rPr lang="en-US" sz="2800">
                <a:solidFill>
                  <a:srgbClr val="444EA2"/>
                </a:solidFill>
              </a:rPr>
              <a:t> distribution; </a:t>
            </a:r>
            <a:r>
              <a:rPr lang="en-US" sz="2800"/>
              <a:t>a few families greatly raise the mean score.</a:t>
            </a:r>
          </a:p>
        </p:txBody>
      </p:sp>
      <p:pic>
        <p:nvPicPr>
          <p:cNvPr id="15" name="Picture 4" descr="figure-02-12"/>
          <p:cNvPicPr>
            <a:picLocks noChangeAspect="1" noChangeArrowheads="1"/>
          </p:cNvPicPr>
          <p:nvPr/>
        </p:nvPicPr>
        <p:blipFill>
          <a:blip r:embed="rId3" cstate="print"/>
          <a:srcRect/>
          <a:stretch>
            <a:fillRect/>
          </a:stretch>
        </p:blipFill>
        <p:spPr bwMode="auto">
          <a:xfrm>
            <a:off x="228600" y="2617788"/>
            <a:ext cx="8610600" cy="2617787"/>
          </a:xfrm>
          <a:prstGeom prst="rect">
            <a:avLst/>
          </a:prstGeom>
          <a:noFill/>
          <a:ln w="9525">
            <a:noFill/>
            <a:miter lim="800000"/>
            <a:headEnd/>
            <a:tailEnd/>
          </a:ln>
          <a:effectLst>
            <a:outerShdw dist="139700" dir="2700000" algn="tl" rotWithShape="0">
              <a:srgbClr val="333333">
                <a:alpha val="64998"/>
              </a:srgbClr>
            </a:outerShdw>
          </a:effectLst>
        </p:spPr>
      </p:pic>
      <p:pic>
        <p:nvPicPr>
          <p:cNvPr id="16" name="Picture 15" descr="figure-02-12"/>
          <p:cNvPicPr>
            <a:picLocks noChangeAspect="1" noChangeArrowheads="1"/>
          </p:cNvPicPr>
          <p:nvPr/>
        </p:nvPicPr>
        <p:blipFill>
          <a:blip r:embed="rId3" cstate="print"/>
          <a:srcRect l="88937" t="35951" r="3983" b="46977"/>
          <a:stretch>
            <a:fillRect/>
          </a:stretch>
        </p:blipFill>
        <p:spPr bwMode="auto">
          <a:xfrm>
            <a:off x="6172200" y="5410200"/>
            <a:ext cx="1433513" cy="1096963"/>
          </a:xfrm>
          <a:prstGeom prst="rect">
            <a:avLst/>
          </a:prstGeom>
          <a:noFill/>
          <a:ln w="9525">
            <a:noFill/>
            <a:miter lim="800000"/>
            <a:headEnd/>
            <a:tailEnd/>
          </a:ln>
          <a:effectLst>
            <a:outerShdw dist="139700" dir="2700000" algn="tl" rotWithShape="0">
              <a:srgbClr val="333333">
                <a:alpha val="64998"/>
              </a:srgbClr>
            </a:outerShdw>
          </a:effectLst>
        </p:spPr>
      </p:pic>
      <p:sp>
        <p:nvSpPr>
          <p:cNvPr id="17" name="TextBox 16"/>
          <p:cNvSpPr txBox="1">
            <a:spLocks noChangeArrowheads="1"/>
          </p:cNvSpPr>
          <p:nvPr/>
        </p:nvSpPr>
        <p:spPr bwMode="auto">
          <a:xfrm>
            <a:off x="1901825" y="5648325"/>
            <a:ext cx="4457700" cy="620713"/>
          </a:xfrm>
          <a:prstGeom prst="rect">
            <a:avLst/>
          </a:prstGeom>
          <a:noFill/>
          <a:ln w="9525">
            <a:noFill/>
            <a:miter lim="800000"/>
            <a:headEnd/>
            <a:tailEnd/>
          </a:ln>
        </p:spPr>
        <p:txBody>
          <a:bodyPr/>
          <a:lstStyle/>
          <a:p>
            <a:pPr marL="342900" indent="-342900" algn="ctr">
              <a:lnSpc>
                <a:spcPts val="2000"/>
              </a:lnSpc>
              <a:spcBef>
                <a:spcPct val="20000"/>
              </a:spcBef>
              <a:buFont typeface="Arial" charset="0"/>
              <a:buNone/>
            </a:pPr>
            <a:r>
              <a:rPr lang="en-US" sz="2400"/>
              <a:t>Why does this seesaw balance?  Notice these gaps?</a:t>
            </a:r>
          </a:p>
        </p:txBody>
      </p:sp>
      <p:cxnSp>
        <p:nvCxnSpPr>
          <p:cNvPr id="5" name="Straight Connector 4"/>
          <p:cNvCxnSpPr/>
          <p:nvPr/>
        </p:nvCxnSpPr>
        <p:spPr>
          <a:xfrm flipH="1" flipV="1">
            <a:off x="6597650" y="3748088"/>
            <a:ext cx="292100" cy="2122487"/>
          </a:xfrm>
          <a:prstGeom prst="line">
            <a:avLst/>
          </a:prstGeom>
          <a:ln w="57150">
            <a:solidFill>
              <a:srgbClr val="A0366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042150" y="3748088"/>
            <a:ext cx="1104900" cy="2122487"/>
          </a:xfrm>
          <a:prstGeom prst="line">
            <a:avLst/>
          </a:prstGeom>
          <a:ln w="57150">
            <a:solidFill>
              <a:srgbClr val="A036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10" presetClass="entr" presetSubtype="0" fill="hold" grpId="0" nodeType="afterEffect">
                                  <p:stCondLst>
                                    <p:cond delay="20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3000"/>
                            </p:stCondLst>
                            <p:childTnLst>
                              <p:par>
                                <p:cTn id="20" presetID="10" presetClass="entr" presetSubtype="0" fill="hold" nodeType="after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txBox="1">
            <a:spLocks/>
          </p:cNvSpPr>
          <p:nvPr/>
        </p:nvSpPr>
        <p:spPr bwMode="auto">
          <a:xfrm>
            <a:off x="457200" y="274638"/>
            <a:ext cx="8229600" cy="944562"/>
          </a:xfrm>
          <a:prstGeom prst="rect">
            <a:avLst/>
          </a:prstGeom>
          <a:noFill/>
          <a:ln w="9525">
            <a:noFill/>
            <a:miter lim="800000"/>
            <a:headEnd/>
            <a:tailEnd/>
          </a:ln>
        </p:spPr>
        <p:txBody>
          <a:bodyPr/>
          <a:lstStyle/>
          <a:p>
            <a:pPr algn="ctr"/>
            <a:r>
              <a:rPr lang="en-US" sz="4400" b="1">
                <a:solidFill>
                  <a:srgbClr val="A0366C"/>
                </a:solidFill>
              </a:rPr>
              <a:t>A different view, showing why the seesaw balances:</a:t>
            </a:r>
          </a:p>
        </p:txBody>
      </p:sp>
      <p:sp>
        <p:nvSpPr>
          <p:cNvPr id="4" name="Content Placeholder 2"/>
          <p:cNvSpPr txBox="1">
            <a:spLocks/>
          </p:cNvSpPr>
          <p:nvPr/>
        </p:nvSpPr>
        <p:spPr bwMode="auto">
          <a:xfrm>
            <a:off x="603250" y="4776788"/>
            <a:ext cx="8001000" cy="1066800"/>
          </a:xfrm>
          <a:prstGeom prst="rect">
            <a:avLst/>
          </a:prstGeom>
          <a:noFill/>
          <a:ln w="9525">
            <a:noFill/>
            <a:miter lim="800000"/>
            <a:headEnd/>
            <a:tailEnd/>
          </a:ln>
        </p:spPr>
        <p:txBody>
          <a:bodyPr/>
          <a:lstStyle/>
          <a:p>
            <a:pPr marL="342900" indent="-342900" algn="ctr">
              <a:lnSpc>
                <a:spcPts val="2600"/>
              </a:lnSpc>
              <a:spcBef>
                <a:spcPct val="20000"/>
              </a:spcBef>
              <a:buFont typeface="Arial" charset="0"/>
              <a:buNone/>
            </a:pPr>
            <a:r>
              <a:rPr lang="en-US" sz="3000"/>
              <a:t>The income is so high for some families on the right that just a few families can balance the income of all the families to the left of the mean.</a:t>
            </a:r>
          </a:p>
        </p:txBody>
      </p:sp>
      <p:pic>
        <p:nvPicPr>
          <p:cNvPr id="6" name="Picture 5"/>
          <p:cNvPicPr>
            <a:picLocks noChangeAspect="1"/>
          </p:cNvPicPr>
          <p:nvPr/>
        </p:nvPicPr>
        <p:blipFill>
          <a:blip r:embed="rId3" cstate="print"/>
          <a:srcRect/>
          <a:stretch>
            <a:fillRect/>
          </a:stretch>
        </p:blipFill>
        <p:spPr bwMode="auto">
          <a:xfrm>
            <a:off x="0" y="2441575"/>
            <a:ext cx="9144000" cy="1214438"/>
          </a:xfrm>
          <a:prstGeom prst="rect">
            <a:avLst/>
          </a:prstGeom>
          <a:noFill/>
          <a:ln w="9525">
            <a:noFill/>
            <a:miter lim="800000"/>
            <a:headEnd/>
            <a:tailEnd/>
          </a:ln>
          <a:effectLst>
            <a:outerShdw dist="139700" dir="2700000" algn="tl" rotWithShape="0">
              <a:srgbClr val="333333">
                <a:alpha val="64998"/>
              </a:srgbClr>
            </a:outerShdw>
          </a:effectLst>
        </p:spPr>
      </p:pic>
      <p:pic>
        <p:nvPicPr>
          <p:cNvPr id="29" name="Picture 4" descr="figure-02-12"/>
          <p:cNvPicPr>
            <a:picLocks noChangeAspect="1" noChangeArrowheads="1"/>
          </p:cNvPicPr>
          <p:nvPr/>
        </p:nvPicPr>
        <p:blipFill>
          <a:blip r:embed="rId4" cstate="print"/>
          <a:srcRect l="88937" t="35951" r="3983" b="46977"/>
          <a:stretch>
            <a:fillRect/>
          </a:stretch>
        </p:blipFill>
        <p:spPr bwMode="auto">
          <a:xfrm>
            <a:off x="5849938" y="3394075"/>
            <a:ext cx="1295400" cy="990600"/>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752600" y="3505200"/>
            <a:ext cx="4395788" cy="2659063"/>
          </a:xfrm>
          <a:custGeom>
            <a:avLst/>
            <a:gdLst>
              <a:gd name="connsiteX0" fmla="*/ 0 w 4395019"/>
              <a:gd name="connsiteY0" fmla="*/ 2659625 h 2659625"/>
              <a:gd name="connsiteX1" fmla="*/ 1519084 w 4395019"/>
              <a:gd name="connsiteY1" fmla="*/ 1995948 h 2659625"/>
              <a:gd name="connsiteX2" fmla="*/ 2359742 w 4395019"/>
              <a:gd name="connsiteY2" fmla="*/ 4916 h 2659625"/>
              <a:gd name="connsiteX3" fmla="*/ 3052916 w 4395019"/>
              <a:gd name="connsiteY3" fmla="*/ 2025445 h 2659625"/>
              <a:gd name="connsiteX4" fmla="*/ 4395019 w 4395019"/>
              <a:gd name="connsiteY4" fmla="*/ 2585883 h 265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019" h="2659625">
                <a:moveTo>
                  <a:pt x="0" y="2659625"/>
                </a:moveTo>
                <a:cubicBezTo>
                  <a:pt x="562897" y="2549012"/>
                  <a:pt x="1125794" y="2438399"/>
                  <a:pt x="1519084" y="1995948"/>
                </a:cubicBezTo>
                <a:cubicBezTo>
                  <a:pt x="1912374" y="1553497"/>
                  <a:pt x="2104103" y="0"/>
                  <a:pt x="2359742" y="4916"/>
                </a:cubicBezTo>
                <a:cubicBezTo>
                  <a:pt x="2615381" y="9832"/>
                  <a:pt x="2713703" y="1595284"/>
                  <a:pt x="3052916" y="2025445"/>
                </a:cubicBezTo>
                <a:cubicBezTo>
                  <a:pt x="3392129" y="2455606"/>
                  <a:pt x="4156587" y="2492477"/>
                  <a:pt x="4395019" y="2585883"/>
                </a:cubicBezTo>
              </a:path>
            </a:pathLst>
          </a:custGeom>
          <a:ln w="38100">
            <a:solidFill>
              <a:srgbClr val="F36F2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 name="Freeform 4"/>
          <p:cNvSpPr/>
          <p:nvPr/>
        </p:nvSpPr>
        <p:spPr>
          <a:xfrm>
            <a:off x="1219200" y="4191000"/>
            <a:ext cx="6002338" cy="1963738"/>
          </a:xfrm>
          <a:custGeom>
            <a:avLst/>
            <a:gdLst>
              <a:gd name="connsiteX0" fmla="*/ 0 w 6002593"/>
              <a:gd name="connsiteY0" fmla="*/ 1949245 h 1963993"/>
              <a:gd name="connsiteX1" fmla="*/ 1356851 w 6002593"/>
              <a:gd name="connsiteY1" fmla="*/ 1211825 h 1963993"/>
              <a:gd name="connsiteX2" fmla="*/ 2905432 w 6002593"/>
              <a:gd name="connsiteY2" fmla="*/ 2458 h 1963993"/>
              <a:gd name="connsiteX3" fmla="*/ 4380271 w 6002593"/>
              <a:gd name="connsiteY3" fmla="*/ 1226574 h 1963993"/>
              <a:gd name="connsiteX4" fmla="*/ 6002593 w 6002593"/>
              <a:gd name="connsiteY4" fmla="*/ 1963993 h 1963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593" h="1963993">
                <a:moveTo>
                  <a:pt x="0" y="1949245"/>
                </a:moveTo>
                <a:cubicBezTo>
                  <a:pt x="436306" y="1742767"/>
                  <a:pt x="872612" y="1536289"/>
                  <a:pt x="1356851" y="1211825"/>
                </a:cubicBezTo>
                <a:cubicBezTo>
                  <a:pt x="1841090" y="887361"/>
                  <a:pt x="2401529" y="0"/>
                  <a:pt x="2905432" y="2458"/>
                </a:cubicBezTo>
                <a:cubicBezTo>
                  <a:pt x="3409335" y="4916"/>
                  <a:pt x="3864077" y="899651"/>
                  <a:pt x="4380271" y="1226574"/>
                </a:cubicBezTo>
                <a:cubicBezTo>
                  <a:pt x="4896465" y="1553497"/>
                  <a:pt x="5724832" y="1841090"/>
                  <a:pt x="6002593" y="1963993"/>
                </a:cubicBezTo>
              </a:path>
            </a:pathLst>
          </a:custGeom>
          <a:ln w="38100">
            <a:solidFill>
              <a:srgbClr val="A0366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1" name="Straight Connector 10"/>
          <p:cNvCxnSpPr/>
          <p:nvPr/>
        </p:nvCxnSpPr>
        <p:spPr>
          <a:xfrm>
            <a:off x="4103648" y="3276600"/>
            <a:ext cx="0" cy="2971800"/>
          </a:xfrm>
          <a:prstGeom prst="line">
            <a:avLst/>
          </a:prstGeom>
          <a:ln w="28575">
            <a:solidFill>
              <a:srgbClr val="3AA082"/>
            </a:solidFill>
          </a:ln>
        </p:spPr>
        <p:style>
          <a:lnRef idx="1">
            <a:schemeClr val="accent1"/>
          </a:lnRef>
          <a:fillRef idx="0">
            <a:schemeClr val="accent1"/>
          </a:fillRef>
          <a:effectRef idx="0">
            <a:schemeClr val="accent1"/>
          </a:effectRef>
          <a:fontRef idx="minor">
            <a:schemeClr val="tx1"/>
          </a:fontRef>
        </p:style>
      </p:cxnSp>
      <p:sp>
        <p:nvSpPr>
          <p:cNvPr id="116741" name="TextBox 12"/>
          <p:cNvSpPr txBox="1">
            <a:spLocks noChangeArrowheads="1"/>
          </p:cNvSpPr>
          <p:nvPr/>
        </p:nvSpPr>
        <p:spPr bwMode="auto">
          <a:xfrm>
            <a:off x="3657600" y="6248400"/>
            <a:ext cx="1143000" cy="461963"/>
          </a:xfrm>
          <a:prstGeom prst="rect">
            <a:avLst/>
          </a:prstGeom>
          <a:noFill/>
          <a:ln w="9525">
            <a:noFill/>
            <a:miter lim="800000"/>
            <a:headEnd/>
            <a:tailEnd/>
          </a:ln>
        </p:spPr>
        <p:txBody>
          <a:bodyPr>
            <a:spAutoFit/>
          </a:bodyPr>
          <a:lstStyle/>
          <a:p>
            <a:r>
              <a:rPr lang="en-US" sz="2400"/>
              <a:t>Mean</a:t>
            </a:r>
          </a:p>
        </p:txBody>
      </p:sp>
      <p:cxnSp>
        <p:nvCxnSpPr>
          <p:cNvPr id="15" name="Straight Connector 14"/>
          <p:cNvCxnSpPr/>
          <p:nvPr/>
        </p:nvCxnSpPr>
        <p:spPr>
          <a:xfrm>
            <a:off x="533400" y="6248400"/>
            <a:ext cx="784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743" name="TextBox 15"/>
          <p:cNvSpPr txBox="1">
            <a:spLocks noChangeArrowheads="1"/>
          </p:cNvSpPr>
          <p:nvPr/>
        </p:nvSpPr>
        <p:spPr bwMode="auto">
          <a:xfrm>
            <a:off x="4724400" y="3733800"/>
            <a:ext cx="3581400" cy="400050"/>
          </a:xfrm>
          <a:prstGeom prst="rect">
            <a:avLst/>
          </a:prstGeom>
          <a:noFill/>
          <a:ln w="9525">
            <a:noFill/>
            <a:miter lim="800000"/>
            <a:headEnd/>
            <a:tailEnd/>
          </a:ln>
        </p:spPr>
        <p:txBody>
          <a:bodyPr>
            <a:spAutoFit/>
          </a:bodyPr>
          <a:lstStyle/>
          <a:p>
            <a:r>
              <a:rPr lang="en-US" sz="2000" b="1">
                <a:solidFill>
                  <a:srgbClr val="F36F21"/>
                </a:solidFill>
                <a:sym typeface="Wingdings" pitchFamily="-65" charset="2"/>
              </a:rPr>
              <a:t>Small standard deviation</a:t>
            </a:r>
            <a:endParaRPr lang="en-US" sz="2000" b="1">
              <a:solidFill>
                <a:srgbClr val="F36F21"/>
              </a:solidFill>
            </a:endParaRPr>
          </a:p>
        </p:txBody>
      </p:sp>
      <p:sp>
        <p:nvSpPr>
          <p:cNvPr id="116744" name="TextBox 16"/>
          <p:cNvSpPr txBox="1">
            <a:spLocks noChangeArrowheads="1"/>
          </p:cNvSpPr>
          <p:nvPr/>
        </p:nvSpPr>
        <p:spPr bwMode="auto">
          <a:xfrm>
            <a:off x="5638800" y="4800600"/>
            <a:ext cx="3200400" cy="400050"/>
          </a:xfrm>
          <a:prstGeom prst="rect">
            <a:avLst/>
          </a:prstGeom>
          <a:noFill/>
          <a:ln w="9525">
            <a:noFill/>
            <a:miter lim="800000"/>
            <a:headEnd/>
            <a:tailEnd/>
          </a:ln>
        </p:spPr>
        <p:txBody>
          <a:bodyPr>
            <a:spAutoFit/>
          </a:bodyPr>
          <a:lstStyle/>
          <a:p>
            <a:r>
              <a:rPr lang="en-US" sz="2000" b="1">
                <a:solidFill>
                  <a:srgbClr val="A0366C"/>
                </a:solidFill>
                <a:sym typeface="Wingdings" pitchFamily="-65" charset="2"/>
              </a:rPr>
              <a:t>Large standard deviation</a:t>
            </a:r>
            <a:endParaRPr lang="en-US" sz="2000" b="1">
              <a:solidFill>
                <a:srgbClr val="A0366C"/>
              </a:solidFill>
            </a:endParaRPr>
          </a:p>
        </p:txBody>
      </p:sp>
      <p:sp>
        <p:nvSpPr>
          <p:cNvPr id="116745" name="Content Placeholder 2"/>
          <p:cNvSpPr txBox="1">
            <a:spLocks/>
          </p:cNvSpPr>
          <p:nvPr/>
        </p:nvSpPr>
        <p:spPr bwMode="auto">
          <a:xfrm>
            <a:off x="342900" y="1482725"/>
            <a:ext cx="8229600" cy="1530350"/>
          </a:xfrm>
          <a:prstGeom prst="rect">
            <a:avLst/>
          </a:prstGeom>
          <a:noFill/>
          <a:ln w="9525">
            <a:noFill/>
            <a:miter lim="800000"/>
            <a:headEnd/>
            <a:tailEnd/>
          </a:ln>
        </p:spPr>
        <p:txBody>
          <a:bodyPr/>
          <a:lstStyle/>
          <a:p>
            <a:pPr marL="457200" indent="-457200">
              <a:lnSpc>
                <a:spcPts val="2600"/>
              </a:lnSpc>
              <a:spcBef>
                <a:spcPct val="20000"/>
              </a:spcBef>
              <a:buClr>
                <a:schemeClr val="tx1"/>
              </a:buClr>
              <a:buFont typeface="Wingdings" pitchFamily="-65" charset="2"/>
              <a:buChar char="§"/>
            </a:pPr>
            <a:r>
              <a:rPr lang="en-US" sz="3000" b="1">
                <a:solidFill>
                  <a:srgbClr val="444EA2"/>
                </a:solidFill>
              </a:rPr>
              <a:t>Range</a:t>
            </a:r>
            <a:r>
              <a:rPr lang="en-US" sz="3000">
                <a:solidFill>
                  <a:srgbClr val="444EA2"/>
                </a:solidFill>
              </a:rPr>
              <a:t>: </a:t>
            </a:r>
            <a:r>
              <a:rPr lang="en-US" sz="3000"/>
              <a:t> the difference between the highest and lowest scores in a distribution</a:t>
            </a:r>
          </a:p>
          <a:p>
            <a:pPr marL="457200" indent="-457200">
              <a:lnSpc>
                <a:spcPts val="2600"/>
              </a:lnSpc>
              <a:spcBef>
                <a:spcPct val="20000"/>
              </a:spcBef>
              <a:buClr>
                <a:schemeClr val="tx1"/>
              </a:buClr>
              <a:buFont typeface="Wingdings" pitchFamily="-65" charset="2"/>
              <a:buChar char="§"/>
            </a:pPr>
            <a:r>
              <a:rPr lang="en-US" sz="3000" b="1">
                <a:solidFill>
                  <a:srgbClr val="444EA2"/>
                </a:solidFill>
              </a:rPr>
              <a:t>Standard deviation</a:t>
            </a:r>
            <a:r>
              <a:rPr lang="en-US" sz="3000">
                <a:solidFill>
                  <a:srgbClr val="444EA2"/>
                </a:solidFill>
              </a:rPr>
              <a:t>:  </a:t>
            </a:r>
            <a:r>
              <a:rPr lang="en-US" sz="3000"/>
              <a:t>a calculation of the average distance of scores from the mean</a:t>
            </a:r>
          </a:p>
        </p:txBody>
      </p:sp>
      <p:sp>
        <p:nvSpPr>
          <p:cNvPr id="116746" name="Title 1"/>
          <p:cNvSpPr txBox="1">
            <a:spLocks/>
          </p:cNvSpPr>
          <p:nvPr/>
        </p:nvSpPr>
        <p:spPr bwMode="auto">
          <a:xfrm>
            <a:off x="0" y="-20638"/>
            <a:ext cx="9144000" cy="1143001"/>
          </a:xfrm>
          <a:prstGeom prst="rect">
            <a:avLst/>
          </a:prstGeom>
          <a:solidFill>
            <a:srgbClr val="A0366C"/>
          </a:solidFill>
          <a:ln w="9525">
            <a:noFill/>
            <a:miter lim="800000"/>
            <a:headEnd/>
            <a:tailEnd/>
          </a:ln>
        </p:spPr>
        <p:txBody>
          <a:bodyPr lIns="274320" anchor="ctr"/>
          <a:lstStyle/>
          <a:p>
            <a:pPr>
              <a:lnSpc>
                <a:spcPts val="4200"/>
              </a:lnSpc>
            </a:pPr>
            <a:r>
              <a:rPr lang="en-US" sz="4400" b="1">
                <a:solidFill>
                  <a:schemeClr val="bg1"/>
                </a:solidFill>
              </a:rPr>
              <a:t>Measures of variation: </a:t>
            </a:r>
            <a:br>
              <a:rPr lang="en-US" sz="4400" b="1">
                <a:solidFill>
                  <a:schemeClr val="bg1"/>
                </a:solidFill>
              </a:rPr>
            </a:br>
            <a:r>
              <a:rPr lang="en-US" sz="3200" b="1" i="1">
                <a:solidFill>
                  <a:schemeClr val="bg1"/>
                </a:solidFill>
              </a:rPr>
              <a:t>how spread out are the scores?</a:t>
            </a:r>
          </a:p>
        </p:txBody>
      </p:sp>
      <p:cxnSp>
        <p:nvCxnSpPr>
          <p:cNvPr id="3" name="Straight Arrow Connector 2"/>
          <p:cNvCxnSpPr/>
          <p:nvPr/>
        </p:nvCxnSpPr>
        <p:spPr>
          <a:xfrm flipH="1">
            <a:off x="4408488" y="3933825"/>
            <a:ext cx="392112" cy="0"/>
          </a:xfrm>
          <a:prstGeom prst="straightConnector1">
            <a:avLst/>
          </a:prstGeom>
          <a:ln w="38100">
            <a:solidFill>
              <a:srgbClr val="F36F2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95888" y="5000625"/>
            <a:ext cx="515937" cy="0"/>
          </a:xfrm>
          <a:prstGeom prst="straightConnector1">
            <a:avLst/>
          </a:prstGeom>
          <a:ln w="38100">
            <a:solidFill>
              <a:srgbClr val="A0366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412750"/>
            <a:ext cx="9144000" cy="727075"/>
          </a:xfrm>
        </p:spPr>
        <p:txBody>
          <a:bodyPr lIns="274320"/>
          <a:lstStyle/>
          <a:p>
            <a:pPr eaLnBrk="1" hangingPunct="1">
              <a:lnSpc>
                <a:spcPts val="3600"/>
              </a:lnSpc>
            </a:pPr>
            <a:r>
              <a:rPr lang="en-US" sz="4000" b="1" smtClean="0">
                <a:solidFill>
                  <a:srgbClr val="A0366C"/>
                </a:solidFill>
              </a:rPr>
              <a:t>Why do we make these errors and overuse our intuition?</a:t>
            </a:r>
            <a:br>
              <a:rPr lang="en-US" sz="4000" b="1" smtClean="0">
                <a:solidFill>
                  <a:srgbClr val="A0366C"/>
                </a:solidFill>
              </a:rPr>
            </a:br>
            <a:r>
              <a:rPr lang="en-US" sz="4000" b="1" smtClean="0">
                <a:solidFill>
                  <a:srgbClr val="A0366C"/>
                </a:solidFill>
              </a:rPr>
              <a:t>From an evolutionary perspective:</a:t>
            </a:r>
          </a:p>
        </p:txBody>
      </p:sp>
      <p:sp>
        <p:nvSpPr>
          <p:cNvPr id="7" name="Oval 6"/>
          <p:cNvSpPr>
            <a:spLocks noChangeArrowheads="1"/>
          </p:cNvSpPr>
          <p:nvPr/>
        </p:nvSpPr>
        <p:spPr bwMode="auto">
          <a:xfrm>
            <a:off x="0" y="1541463"/>
            <a:ext cx="3657600" cy="3657600"/>
          </a:xfrm>
          <a:prstGeom prst="ellipse">
            <a:avLst/>
          </a:prstGeom>
          <a:solidFill>
            <a:srgbClr val="A0366C"/>
          </a:solidFill>
          <a:ln w="9525">
            <a:noFill/>
            <a:round/>
            <a:headEnd/>
            <a:tailEnd/>
          </a:ln>
        </p:spPr>
        <p:txBody>
          <a:bodyPr lIns="182880" tIns="182880" rIns="182880" bIns="182880" anchor="ctr"/>
          <a:lstStyle/>
          <a:p>
            <a:pPr algn="ctr">
              <a:lnSpc>
                <a:spcPts val="2200"/>
              </a:lnSpc>
            </a:pPr>
            <a:r>
              <a:rPr lang="en-US" sz="2600" b="1">
                <a:solidFill>
                  <a:srgbClr val="FAC090"/>
                </a:solidFill>
              </a:rPr>
              <a:t>Hindsight bias</a:t>
            </a:r>
          </a:p>
          <a:p>
            <a:pPr algn="ctr">
              <a:lnSpc>
                <a:spcPts val="2200"/>
              </a:lnSpc>
            </a:pPr>
            <a:r>
              <a:rPr lang="en-US" sz="2600">
                <a:solidFill>
                  <a:srgbClr val="F8F6E3"/>
                </a:solidFill>
              </a:rPr>
              <a:t>might be an offshoot of our useful habit of analyzing an event and trying to figure out why it occurred. </a:t>
            </a:r>
          </a:p>
        </p:txBody>
      </p:sp>
      <p:sp>
        <p:nvSpPr>
          <p:cNvPr id="9" name="Oval 8"/>
          <p:cNvSpPr>
            <a:spLocks noChangeArrowheads="1"/>
          </p:cNvSpPr>
          <p:nvPr/>
        </p:nvSpPr>
        <p:spPr bwMode="auto">
          <a:xfrm>
            <a:off x="5486400" y="1541463"/>
            <a:ext cx="3657600" cy="3657600"/>
          </a:xfrm>
          <a:prstGeom prst="ellipse">
            <a:avLst/>
          </a:prstGeom>
          <a:solidFill>
            <a:srgbClr val="3AA082"/>
          </a:solidFill>
          <a:ln w="9525">
            <a:noFill/>
            <a:round/>
            <a:headEnd/>
            <a:tailEnd/>
          </a:ln>
        </p:spPr>
        <p:txBody>
          <a:bodyPr lIns="182880" tIns="182880" rIns="182880" bIns="182880" anchor="ctr"/>
          <a:lstStyle/>
          <a:p>
            <a:pPr algn="ctr">
              <a:lnSpc>
                <a:spcPts val="2200"/>
              </a:lnSpc>
            </a:pPr>
            <a:r>
              <a:rPr lang="en-US" sz="2600" b="1">
                <a:solidFill>
                  <a:srgbClr val="FAC090"/>
                </a:solidFill>
              </a:rPr>
              <a:t>Overconfidence error</a:t>
            </a:r>
          </a:p>
          <a:p>
            <a:pPr algn="ctr">
              <a:lnSpc>
                <a:spcPts val="2200"/>
              </a:lnSpc>
            </a:pPr>
            <a:r>
              <a:rPr lang="en-US" sz="2600">
                <a:solidFill>
                  <a:srgbClr val="F8F6E3"/>
                </a:solidFill>
              </a:rPr>
              <a:t>might help us lead other people; certainty builds confidence in followers more than accuracy does.</a:t>
            </a:r>
          </a:p>
        </p:txBody>
      </p:sp>
      <p:sp>
        <p:nvSpPr>
          <p:cNvPr id="3" name="Content Placeholder 2"/>
          <p:cNvSpPr>
            <a:spLocks noGrp="1"/>
          </p:cNvSpPr>
          <p:nvPr>
            <p:ph idx="1"/>
          </p:nvPr>
        </p:nvSpPr>
        <p:spPr>
          <a:xfrm>
            <a:off x="2884488" y="3244850"/>
            <a:ext cx="3475037" cy="3475038"/>
          </a:xfrm>
          <a:prstGeom prst="ellipse">
            <a:avLst/>
          </a:prstGeom>
          <a:solidFill>
            <a:srgbClr val="F36F21"/>
          </a:solidFill>
        </p:spPr>
        <p:txBody>
          <a:bodyPr lIns="182880" tIns="182880" rIns="182880" bIns="182880" anchor="ctr"/>
          <a:lstStyle/>
          <a:p>
            <a:pPr marL="0" indent="0" algn="ctr" eaLnBrk="1" hangingPunct="1">
              <a:lnSpc>
                <a:spcPts val="2200"/>
              </a:lnSpc>
              <a:spcBef>
                <a:spcPct val="0"/>
              </a:spcBef>
              <a:buFont typeface="Arial" charset="0"/>
              <a:buNone/>
            </a:pPr>
            <a:r>
              <a:rPr lang="en-US" sz="2600" b="1" smtClean="0">
                <a:solidFill>
                  <a:srgbClr val="FAC090"/>
                </a:solidFill>
              </a:rPr>
              <a:t>Perceiving order </a:t>
            </a:r>
            <a:r>
              <a:rPr lang="en-US" sz="2600" smtClean="0">
                <a:solidFill>
                  <a:srgbClr val="F8F6E3"/>
                </a:solidFill>
              </a:rPr>
              <a:t>helps us make predictions; we just need to test these and not overdo it.</a:t>
            </a:r>
          </a:p>
        </p:txBody>
      </p:sp>
      <p:sp>
        <p:nvSpPr>
          <p:cNvPr id="4" name="Rectangle 3"/>
          <p:cNvSpPr>
            <a:spLocks noChangeArrowheads="1"/>
          </p:cNvSpPr>
          <p:nvPr/>
        </p:nvSpPr>
        <p:spPr bwMode="auto">
          <a:xfrm>
            <a:off x="6207125" y="5062538"/>
            <a:ext cx="2824163" cy="1795462"/>
          </a:xfrm>
          <a:prstGeom prst="rect">
            <a:avLst/>
          </a:prstGeom>
          <a:noFill/>
          <a:ln w="9525">
            <a:noFill/>
            <a:miter lim="800000"/>
            <a:headEnd/>
            <a:tailEnd/>
          </a:ln>
        </p:spPr>
        <p:txBody>
          <a:bodyPr anchor="ctr"/>
          <a:lstStyle/>
          <a:p>
            <a:pPr algn="ctr">
              <a:lnSpc>
                <a:spcPts val="2200"/>
              </a:lnSpc>
              <a:spcAft>
                <a:spcPts val="600"/>
              </a:spcAft>
              <a:buFont typeface="Arial" charset="0"/>
              <a:buNone/>
            </a:pPr>
            <a:r>
              <a:rPr lang="en-US" sz="2400" b="1" i="1"/>
              <a:t>Sometimes our intuition gives the right answer, which makes us trust it even more.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ppt_w</p:attrName>
                                        </p:attrNameLst>
                                      </p:cBhvr>
                                      <p:tavLst>
                                        <p:tav tm="0" fmla="#ppt_w*sin(2.5*pi*$)">
                                          <p:val>
                                            <p:fltVal val="0"/>
                                          </p:val>
                                        </p:tav>
                                        <p:tav tm="100000">
                                          <p:val>
                                            <p:fltVal val="1"/>
                                          </p:val>
                                        </p:tav>
                                      </p:tavLst>
                                    </p:anim>
                                    <p:anim calcmode="lin" valueType="num">
                                      <p:cBhvr>
                                        <p:cTn id="9"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ppt_w</p:attrName>
                                        </p:attrNameLst>
                                      </p:cBhvr>
                                      <p:tavLst>
                                        <p:tav tm="0" fmla="#ppt_w*sin(2.5*pi*$)">
                                          <p:val>
                                            <p:fltVal val="0"/>
                                          </p:val>
                                        </p:tav>
                                        <p:tav tm="100000">
                                          <p:val>
                                            <p:fltVal val="1"/>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500"/>
                                        <p:tgtEl>
                                          <p:spTgt spid="3">
                                            <p:bg/>
                                          </p:spTgt>
                                        </p:tgtEl>
                                      </p:cBhvr>
                                    </p:animEffect>
                                    <p:anim calcmode="lin" valueType="num">
                                      <p:cBhvr>
                                        <p:cTn id="22" dur="500" fill="hold"/>
                                        <p:tgtEl>
                                          <p:spTgt spid="3">
                                            <p:bg/>
                                          </p:spTgt>
                                        </p:tgtEl>
                                        <p:attrNameLst>
                                          <p:attrName>ppt_w</p:attrName>
                                        </p:attrNameLst>
                                      </p:cBhvr>
                                      <p:tavLst>
                                        <p:tav tm="0" fmla="#ppt_w*sin(2.5*pi*$)">
                                          <p:val>
                                            <p:fltVal val="0"/>
                                          </p:val>
                                        </p:tav>
                                        <p:tav tm="100000">
                                          <p:val>
                                            <p:fltVal val="1"/>
                                          </p:val>
                                        </p:tav>
                                      </p:tavLst>
                                    </p:anim>
                                    <p:anim calcmode="lin" valueType="num">
                                      <p:cBhvr>
                                        <p:cTn id="23" dur="500" fill="hold"/>
                                        <p:tgtEl>
                                          <p:spTgt spid="3">
                                            <p:bg/>
                                          </p:spTgt>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anim calcmode="lin" valueType="num">
                                      <p:cBhvr>
                                        <p:cTn id="27"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build="p" animBg="1"/>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allpsych.com/researchmethods/images/normalcurve.gif">
            <a:hlinkClick r:id="rId2"/>
          </p:cNvPr>
          <p:cNvPicPr>
            <a:picLocks noChangeAspect="1" noChangeArrowheads="1"/>
          </p:cNvPicPr>
          <p:nvPr/>
        </p:nvPicPr>
        <p:blipFill>
          <a:blip r:embed="rId3" cstate="print"/>
          <a:srcRect/>
          <a:stretch>
            <a:fillRect/>
          </a:stretch>
        </p:blipFill>
        <p:spPr bwMode="auto">
          <a:xfrm>
            <a:off x="791737" y="1878860"/>
            <a:ext cx="7606747" cy="4733814"/>
          </a:xfrm>
          <a:prstGeom prst="rect">
            <a:avLst/>
          </a:prstGeom>
          <a:noFill/>
        </p:spPr>
      </p:pic>
      <p:sp>
        <p:nvSpPr>
          <p:cNvPr id="5" name="TextBox 4"/>
          <p:cNvSpPr txBox="1"/>
          <p:nvPr/>
        </p:nvSpPr>
        <p:spPr>
          <a:xfrm>
            <a:off x="4315522" y="1895707"/>
            <a:ext cx="535724" cy="369332"/>
          </a:xfrm>
          <a:prstGeom prst="rect">
            <a:avLst/>
          </a:prstGeom>
          <a:noFill/>
        </p:spPr>
        <p:txBody>
          <a:bodyPr wrap="none" rtlCol="0">
            <a:spAutoFit/>
          </a:bodyPr>
          <a:lstStyle/>
          <a:p>
            <a:r>
              <a:rPr lang="en-US" dirty="0" smtClean="0"/>
              <a:t>100</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cstate="print"/>
          <a:srcRect l="13667" r="14420"/>
          <a:stretch>
            <a:fillRect/>
          </a:stretch>
        </p:blipFill>
        <p:spPr bwMode="auto">
          <a:xfrm>
            <a:off x="1565275" y="3811588"/>
            <a:ext cx="2571750" cy="2384425"/>
          </a:xfrm>
          <a:prstGeom prst="rect">
            <a:avLst/>
          </a:prstGeom>
          <a:noFill/>
          <a:ln w="9525">
            <a:noFill/>
            <a:miter lim="800000"/>
            <a:headEnd/>
            <a:tailEnd/>
          </a:ln>
        </p:spPr>
      </p:pic>
      <p:sp>
        <p:nvSpPr>
          <p:cNvPr id="118787" name="Title 1"/>
          <p:cNvSpPr>
            <a:spLocks noGrp="1"/>
          </p:cNvSpPr>
          <p:nvPr>
            <p:ph type="title"/>
          </p:nvPr>
        </p:nvSpPr>
        <p:spPr>
          <a:xfrm>
            <a:off x="457200" y="466725"/>
            <a:ext cx="8229600" cy="981075"/>
          </a:xfrm>
        </p:spPr>
        <p:txBody>
          <a:bodyPr/>
          <a:lstStyle/>
          <a:p>
            <a:pPr eaLnBrk="1" hangingPunct="1"/>
            <a:r>
              <a:rPr lang="en-US" b="1" smtClean="0">
                <a:solidFill>
                  <a:srgbClr val="A0366C"/>
                </a:solidFill>
              </a:rPr>
              <a:t>Skewed vs. Normal Distribution</a:t>
            </a:r>
          </a:p>
        </p:txBody>
      </p:sp>
      <p:sp>
        <p:nvSpPr>
          <p:cNvPr id="118788" name="Content Placeholder 2"/>
          <p:cNvSpPr>
            <a:spLocks noGrp="1"/>
          </p:cNvSpPr>
          <p:nvPr>
            <p:ph idx="1"/>
          </p:nvPr>
        </p:nvSpPr>
        <p:spPr>
          <a:xfrm>
            <a:off x="228600" y="1524000"/>
            <a:ext cx="8458200" cy="1524000"/>
          </a:xfrm>
        </p:spPr>
        <p:txBody>
          <a:bodyPr/>
          <a:lstStyle/>
          <a:p>
            <a:pPr marL="457200" indent="-457200" eaLnBrk="1" hangingPunct="1">
              <a:lnSpc>
                <a:spcPts val="2600"/>
              </a:lnSpc>
              <a:buClr>
                <a:schemeClr val="tx1"/>
              </a:buClr>
              <a:buFont typeface="Wingdings" pitchFamily="-65" charset="2"/>
              <a:buChar char="§"/>
            </a:pPr>
            <a:r>
              <a:rPr lang="en-US" sz="3000" smtClean="0"/>
              <a:t>Income distribution is skewed by the very rich.</a:t>
            </a:r>
          </a:p>
          <a:p>
            <a:pPr marL="457200" indent="-457200" eaLnBrk="1" hangingPunct="1">
              <a:lnSpc>
                <a:spcPts val="2600"/>
              </a:lnSpc>
              <a:buClr>
                <a:schemeClr val="tx1"/>
              </a:buClr>
              <a:buFont typeface="Wingdings" pitchFamily="-65" charset="2"/>
              <a:buChar char="§"/>
            </a:pPr>
            <a:r>
              <a:rPr lang="en-US" sz="3000" smtClean="0"/>
              <a:t>Intelligence test distribution tends to form a symmetric “bell” shape that is so typical that it is called the </a:t>
            </a:r>
            <a:r>
              <a:rPr lang="en-US" sz="3000" b="1" smtClean="0">
                <a:solidFill>
                  <a:srgbClr val="444EA2"/>
                </a:solidFill>
              </a:rPr>
              <a:t>normal curve.</a:t>
            </a:r>
          </a:p>
        </p:txBody>
      </p:sp>
      <p:cxnSp>
        <p:nvCxnSpPr>
          <p:cNvPr id="15" name="Straight Connector 14"/>
          <p:cNvCxnSpPr/>
          <p:nvPr/>
        </p:nvCxnSpPr>
        <p:spPr>
          <a:xfrm>
            <a:off x="533400" y="6248400"/>
            <a:ext cx="784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228600" y="3810000"/>
            <a:ext cx="8394700" cy="2295525"/>
          </a:xfrm>
          <a:custGeom>
            <a:avLst/>
            <a:gdLst>
              <a:gd name="connsiteX0" fmla="*/ 164690 w 8394290"/>
              <a:gd name="connsiteY0" fmla="*/ 2278626 h 2295832"/>
              <a:gd name="connsiteX1" fmla="*/ 194187 w 8394290"/>
              <a:gd name="connsiteY1" fmla="*/ 2175387 h 2295832"/>
              <a:gd name="connsiteX2" fmla="*/ 1329813 w 8394290"/>
              <a:gd name="connsiteY2" fmla="*/ 1555955 h 2295832"/>
              <a:gd name="connsiteX3" fmla="*/ 2008239 w 8394290"/>
              <a:gd name="connsiteY3" fmla="*/ 390832 h 2295832"/>
              <a:gd name="connsiteX4" fmla="*/ 2524432 w 8394290"/>
              <a:gd name="connsiteY4" fmla="*/ 22123 h 2295832"/>
              <a:gd name="connsiteX5" fmla="*/ 3556819 w 8394290"/>
              <a:gd name="connsiteY5" fmla="*/ 258097 h 2295832"/>
              <a:gd name="connsiteX6" fmla="*/ 4913671 w 8394290"/>
              <a:gd name="connsiteY6" fmla="*/ 1290484 h 2295832"/>
              <a:gd name="connsiteX7" fmla="*/ 6314768 w 8394290"/>
              <a:gd name="connsiteY7" fmla="*/ 1909916 h 2295832"/>
              <a:gd name="connsiteX8" fmla="*/ 7450393 w 8394290"/>
              <a:gd name="connsiteY8" fmla="*/ 2086897 h 2295832"/>
              <a:gd name="connsiteX9" fmla="*/ 8394290 w 8394290"/>
              <a:gd name="connsiteY9" fmla="*/ 2190136 h 229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4290" h="2295832">
                <a:moveTo>
                  <a:pt x="164690" y="2278626"/>
                </a:moveTo>
                <a:cubicBezTo>
                  <a:pt x="82345" y="2287229"/>
                  <a:pt x="0" y="2295832"/>
                  <a:pt x="194187" y="2175387"/>
                </a:cubicBezTo>
                <a:cubicBezTo>
                  <a:pt x="388374" y="2054942"/>
                  <a:pt x="1027471" y="1853381"/>
                  <a:pt x="1329813" y="1555955"/>
                </a:cubicBezTo>
                <a:cubicBezTo>
                  <a:pt x="1632155" y="1258529"/>
                  <a:pt x="1809136" y="646471"/>
                  <a:pt x="2008239" y="390832"/>
                </a:cubicBezTo>
                <a:cubicBezTo>
                  <a:pt x="2207342" y="135193"/>
                  <a:pt x="2266335" y="44246"/>
                  <a:pt x="2524432" y="22123"/>
                </a:cubicBezTo>
                <a:cubicBezTo>
                  <a:pt x="2782529" y="0"/>
                  <a:pt x="3158613" y="46704"/>
                  <a:pt x="3556819" y="258097"/>
                </a:cubicBezTo>
                <a:cubicBezTo>
                  <a:pt x="3955026" y="469491"/>
                  <a:pt x="4454013" y="1015181"/>
                  <a:pt x="4913671" y="1290484"/>
                </a:cubicBezTo>
                <a:cubicBezTo>
                  <a:pt x="5373329" y="1565787"/>
                  <a:pt x="5891981" y="1777181"/>
                  <a:pt x="6314768" y="1909916"/>
                </a:cubicBezTo>
                <a:cubicBezTo>
                  <a:pt x="6737555" y="2042651"/>
                  <a:pt x="7103806" y="2040194"/>
                  <a:pt x="7450393" y="2086897"/>
                </a:cubicBezTo>
                <a:cubicBezTo>
                  <a:pt x="7796980" y="2133600"/>
                  <a:pt x="8394290" y="2190136"/>
                  <a:pt x="8394290" y="2190136"/>
                </a:cubicBezTo>
              </a:path>
            </a:pathLst>
          </a:custGeom>
          <a:ln w="38100">
            <a:solidFill>
              <a:srgbClr val="444EA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A0366C"/>
              </a:solidFill>
            </a:endParaRPr>
          </a:p>
        </p:txBody>
      </p:sp>
      <p:sp>
        <p:nvSpPr>
          <p:cNvPr id="20" name="Freeform 19"/>
          <p:cNvSpPr/>
          <p:nvPr/>
        </p:nvSpPr>
        <p:spPr>
          <a:xfrm>
            <a:off x="457200" y="3916363"/>
            <a:ext cx="4719638" cy="2174875"/>
          </a:xfrm>
          <a:custGeom>
            <a:avLst/>
            <a:gdLst>
              <a:gd name="connsiteX0" fmla="*/ 0 w 4719484"/>
              <a:gd name="connsiteY0" fmla="*/ 2175387 h 2175387"/>
              <a:gd name="connsiteX1" fmla="*/ 855406 w 4719484"/>
              <a:gd name="connsiteY1" fmla="*/ 1865671 h 2175387"/>
              <a:gd name="connsiteX2" fmla="*/ 1592826 w 4719484"/>
              <a:gd name="connsiteY2" fmla="*/ 1128251 h 2175387"/>
              <a:gd name="connsiteX3" fmla="*/ 2050026 w 4719484"/>
              <a:gd name="connsiteY3" fmla="*/ 258097 h 2175387"/>
              <a:gd name="connsiteX4" fmla="*/ 2477729 w 4719484"/>
              <a:gd name="connsiteY4" fmla="*/ 7374 h 2175387"/>
              <a:gd name="connsiteX5" fmla="*/ 2816942 w 4719484"/>
              <a:gd name="connsiteY5" fmla="*/ 302342 h 2175387"/>
              <a:gd name="connsiteX6" fmla="*/ 3141406 w 4719484"/>
              <a:gd name="connsiteY6" fmla="*/ 1216742 h 2175387"/>
              <a:gd name="connsiteX7" fmla="*/ 3701845 w 4719484"/>
              <a:gd name="connsiteY7" fmla="*/ 1836174 h 2175387"/>
              <a:gd name="connsiteX8" fmla="*/ 4719484 w 4719484"/>
              <a:gd name="connsiteY8" fmla="*/ 2160638 h 217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9484" h="2175387">
                <a:moveTo>
                  <a:pt x="0" y="2175387"/>
                </a:moveTo>
                <a:cubicBezTo>
                  <a:pt x="294967" y="2107790"/>
                  <a:pt x="589935" y="2040194"/>
                  <a:pt x="855406" y="1865671"/>
                </a:cubicBezTo>
                <a:cubicBezTo>
                  <a:pt x="1120877" y="1691148"/>
                  <a:pt x="1393723" y="1396180"/>
                  <a:pt x="1592826" y="1128251"/>
                </a:cubicBezTo>
                <a:cubicBezTo>
                  <a:pt x="1791929" y="860322"/>
                  <a:pt x="1902542" y="444910"/>
                  <a:pt x="2050026" y="258097"/>
                </a:cubicBezTo>
                <a:cubicBezTo>
                  <a:pt x="2197510" y="71284"/>
                  <a:pt x="2349910" y="0"/>
                  <a:pt x="2477729" y="7374"/>
                </a:cubicBezTo>
                <a:cubicBezTo>
                  <a:pt x="2605548" y="14748"/>
                  <a:pt x="2706329" y="100781"/>
                  <a:pt x="2816942" y="302342"/>
                </a:cubicBezTo>
                <a:cubicBezTo>
                  <a:pt x="2927555" y="503903"/>
                  <a:pt x="2993922" y="961103"/>
                  <a:pt x="3141406" y="1216742"/>
                </a:cubicBezTo>
                <a:cubicBezTo>
                  <a:pt x="3288890" y="1472381"/>
                  <a:pt x="3438832" y="1678858"/>
                  <a:pt x="3701845" y="1836174"/>
                </a:cubicBezTo>
                <a:cubicBezTo>
                  <a:pt x="3964858" y="1993490"/>
                  <a:pt x="4719484" y="2160638"/>
                  <a:pt x="4719484" y="2160638"/>
                </a:cubicBezTo>
              </a:path>
            </a:pathLst>
          </a:custGeom>
          <a:ln w="38100">
            <a:solidFill>
              <a:srgbClr val="A0366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8792" name="TextBox 9"/>
          <p:cNvSpPr txBox="1">
            <a:spLocks noChangeArrowheads="1"/>
          </p:cNvSpPr>
          <p:nvPr/>
        </p:nvSpPr>
        <p:spPr bwMode="auto">
          <a:xfrm>
            <a:off x="4652963" y="4116388"/>
            <a:ext cx="3581400" cy="400050"/>
          </a:xfrm>
          <a:prstGeom prst="rect">
            <a:avLst/>
          </a:prstGeom>
          <a:noFill/>
          <a:ln w="9525">
            <a:noFill/>
            <a:miter lim="800000"/>
            <a:headEnd/>
            <a:tailEnd/>
          </a:ln>
        </p:spPr>
        <p:txBody>
          <a:bodyPr>
            <a:spAutoFit/>
          </a:bodyPr>
          <a:lstStyle/>
          <a:p>
            <a:r>
              <a:rPr lang="en-US" sz="2000" b="1">
                <a:solidFill>
                  <a:srgbClr val="444EA2"/>
                </a:solidFill>
                <a:sym typeface="Wingdings" pitchFamily="-65" charset="2"/>
              </a:rPr>
              <a:t>Skewed distribution</a:t>
            </a:r>
            <a:endParaRPr lang="en-US" sz="2000" b="1">
              <a:solidFill>
                <a:srgbClr val="444EA2"/>
              </a:solidFill>
            </a:endParaRPr>
          </a:p>
        </p:txBody>
      </p:sp>
      <p:sp>
        <p:nvSpPr>
          <p:cNvPr id="118793" name="TextBox 10"/>
          <p:cNvSpPr txBox="1">
            <a:spLocks noChangeArrowheads="1"/>
          </p:cNvSpPr>
          <p:nvPr/>
        </p:nvSpPr>
        <p:spPr bwMode="auto">
          <a:xfrm>
            <a:off x="4359275" y="5259388"/>
            <a:ext cx="1187450" cy="608012"/>
          </a:xfrm>
          <a:prstGeom prst="rect">
            <a:avLst/>
          </a:prstGeom>
          <a:noFill/>
          <a:ln w="9525">
            <a:noFill/>
            <a:miter lim="800000"/>
            <a:headEnd/>
            <a:tailEnd/>
          </a:ln>
        </p:spPr>
        <p:txBody>
          <a:bodyPr>
            <a:spAutoFit/>
          </a:bodyPr>
          <a:lstStyle/>
          <a:p>
            <a:pPr algn="ctr">
              <a:lnSpc>
                <a:spcPts val="2000"/>
              </a:lnSpc>
            </a:pPr>
            <a:r>
              <a:rPr lang="en-US" sz="2000" b="1">
                <a:solidFill>
                  <a:srgbClr val="A0366C"/>
                </a:solidFill>
                <a:sym typeface="Wingdings" pitchFamily="-65" charset="2"/>
              </a:rPr>
              <a:t>Normal curve</a:t>
            </a:r>
            <a:endParaRPr lang="en-US" sz="2000" b="1">
              <a:solidFill>
                <a:srgbClr val="A0366C"/>
              </a:solidFill>
            </a:endParaRPr>
          </a:p>
        </p:txBody>
      </p:sp>
      <p:cxnSp>
        <p:nvCxnSpPr>
          <p:cNvPr id="12" name="Straight Arrow Connector 11"/>
          <p:cNvCxnSpPr/>
          <p:nvPr/>
        </p:nvCxnSpPr>
        <p:spPr>
          <a:xfrm flipH="1">
            <a:off x="4262438" y="4349750"/>
            <a:ext cx="390525" cy="0"/>
          </a:xfrm>
          <a:prstGeom prst="straightConnector1">
            <a:avLst/>
          </a:prstGeom>
          <a:ln w="38100">
            <a:solidFill>
              <a:srgbClr val="444EA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987800" y="5562600"/>
            <a:ext cx="515938" cy="0"/>
          </a:xfrm>
          <a:prstGeom prst="straightConnector1">
            <a:avLst/>
          </a:prstGeom>
          <a:ln w="38100">
            <a:solidFill>
              <a:srgbClr val="A0366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110594"/>
                                        </p:tgtEl>
                                        <p:attrNameLst>
                                          <p:attrName>style.visibility</p:attrName>
                                        </p:attrNameLst>
                                      </p:cBhvr>
                                      <p:to>
                                        <p:strVal val="visible"/>
                                      </p:to>
                                    </p:set>
                                    <p:animEffect transition="in" filter="dissolve">
                                      <p:cBhvr>
                                        <p:cTn id="7" dur="5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274638"/>
            <a:ext cx="8229600" cy="868362"/>
          </a:xfrm>
        </p:spPr>
        <p:txBody>
          <a:bodyPr/>
          <a:lstStyle/>
          <a:p>
            <a:pPr eaLnBrk="1" hangingPunct="1"/>
            <a:r>
              <a:rPr lang="en-US" b="1" smtClean="0">
                <a:solidFill>
                  <a:srgbClr val="A0366C"/>
                </a:solidFill>
              </a:rPr>
              <a:t>Applying the concepts</a:t>
            </a:r>
          </a:p>
        </p:txBody>
      </p:sp>
      <p:sp>
        <p:nvSpPr>
          <p:cNvPr id="120835" name="Content Placeholder 2"/>
          <p:cNvSpPr>
            <a:spLocks noGrp="1"/>
          </p:cNvSpPr>
          <p:nvPr>
            <p:ph idx="1"/>
          </p:nvPr>
        </p:nvSpPr>
        <p:spPr>
          <a:xfrm>
            <a:off x="914400" y="1319213"/>
            <a:ext cx="7283450" cy="1360487"/>
          </a:xfrm>
        </p:spPr>
        <p:txBody>
          <a:bodyPr/>
          <a:lstStyle/>
          <a:p>
            <a:pPr marL="0" indent="0" eaLnBrk="1" hangingPunct="1">
              <a:lnSpc>
                <a:spcPts val="2800"/>
              </a:lnSpc>
              <a:buClr>
                <a:schemeClr val="tx1"/>
              </a:buClr>
              <a:buFont typeface="Arial" charset="0"/>
              <a:buNone/>
            </a:pPr>
            <a:r>
              <a:rPr lang="en-US" smtClean="0"/>
              <a:t>Try, with the help of this rough drawing below, to describe intelligence test scores at a high school and at a college using the concepts of range and standard deviation.</a:t>
            </a:r>
          </a:p>
        </p:txBody>
      </p:sp>
      <p:sp>
        <p:nvSpPr>
          <p:cNvPr id="5" name="Freeform 4"/>
          <p:cNvSpPr/>
          <p:nvPr/>
        </p:nvSpPr>
        <p:spPr>
          <a:xfrm>
            <a:off x="3962400" y="4495800"/>
            <a:ext cx="4321175" cy="868363"/>
          </a:xfrm>
          <a:custGeom>
            <a:avLst/>
            <a:gdLst>
              <a:gd name="connsiteX0" fmla="*/ 0 w 4321277"/>
              <a:gd name="connsiteY0" fmla="*/ 557980 h 867697"/>
              <a:gd name="connsiteX1" fmla="*/ 206477 w 4321277"/>
              <a:gd name="connsiteY1" fmla="*/ 351503 h 867697"/>
              <a:gd name="connsiteX2" fmla="*/ 870155 w 4321277"/>
              <a:gd name="connsiteY2" fmla="*/ 12290 h 867697"/>
              <a:gd name="connsiteX3" fmla="*/ 1873045 w 4321277"/>
              <a:gd name="connsiteY3" fmla="*/ 425245 h 867697"/>
              <a:gd name="connsiteX4" fmla="*/ 2964426 w 4321277"/>
              <a:gd name="connsiteY4" fmla="*/ 764458 h 867697"/>
              <a:gd name="connsiteX5" fmla="*/ 4321277 w 4321277"/>
              <a:gd name="connsiteY5" fmla="*/ 867697 h 8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1277" h="867697">
                <a:moveTo>
                  <a:pt x="0" y="557980"/>
                </a:moveTo>
                <a:cubicBezTo>
                  <a:pt x="30725" y="500215"/>
                  <a:pt x="61451" y="442451"/>
                  <a:pt x="206477" y="351503"/>
                </a:cubicBezTo>
                <a:cubicBezTo>
                  <a:pt x="351503" y="260555"/>
                  <a:pt x="592394" y="0"/>
                  <a:pt x="870155" y="12290"/>
                </a:cubicBezTo>
                <a:cubicBezTo>
                  <a:pt x="1147916" y="24580"/>
                  <a:pt x="1524000" y="299884"/>
                  <a:pt x="1873045" y="425245"/>
                </a:cubicBezTo>
                <a:cubicBezTo>
                  <a:pt x="2222090" y="550606"/>
                  <a:pt x="2556387" y="690716"/>
                  <a:pt x="2964426" y="764458"/>
                </a:cubicBezTo>
                <a:cubicBezTo>
                  <a:pt x="3372465" y="838200"/>
                  <a:pt x="3846871" y="852948"/>
                  <a:pt x="4321277" y="867697"/>
                </a:cubicBezTo>
              </a:path>
            </a:pathLst>
          </a:custGeom>
          <a:ln w="38100">
            <a:solidFill>
              <a:srgbClr val="444EA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6" name="Freeform 5"/>
          <p:cNvSpPr/>
          <p:nvPr/>
        </p:nvSpPr>
        <p:spPr>
          <a:xfrm flipV="1">
            <a:off x="3886200" y="4038600"/>
            <a:ext cx="3962400" cy="1295400"/>
          </a:xfrm>
          <a:custGeom>
            <a:avLst/>
            <a:gdLst>
              <a:gd name="connsiteX0" fmla="*/ 0 w 4173793"/>
              <a:gd name="connsiteY0" fmla="*/ 117988 h 1165123"/>
              <a:gd name="connsiteX1" fmla="*/ 781664 w 4173793"/>
              <a:gd name="connsiteY1" fmla="*/ 147484 h 1165123"/>
              <a:gd name="connsiteX2" fmla="*/ 1253612 w 4173793"/>
              <a:gd name="connsiteY2" fmla="*/ 545691 h 1165123"/>
              <a:gd name="connsiteX3" fmla="*/ 1401096 w 4173793"/>
              <a:gd name="connsiteY3" fmla="*/ 958646 h 1165123"/>
              <a:gd name="connsiteX4" fmla="*/ 1607574 w 4173793"/>
              <a:gd name="connsiteY4" fmla="*/ 1150375 h 1165123"/>
              <a:gd name="connsiteX5" fmla="*/ 1976283 w 4173793"/>
              <a:gd name="connsiteY5" fmla="*/ 1047136 h 1165123"/>
              <a:gd name="connsiteX6" fmla="*/ 2123767 w 4173793"/>
              <a:gd name="connsiteY6" fmla="*/ 663678 h 1165123"/>
              <a:gd name="connsiteX7" fmla="*/ 2256503 w 4173793"/>
              <a:gd name="connsiteY7" fmla="*/ 324465 h 1165123"/>
              <a:gd name="connsiteX8" fmla="*/ 2890683 w 4173793"/>
              <a:gd name="connsiteY8" fmla="*/ 73742 h 1165123"/>
              <a:gd name="connsiteX9" fmla="*/ 4173793 w 4173793"/>
              <a:gd name="connsiteY9" fmla="*/ 0 h 116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3793" h="1165123">
                <a:moveTo>
                  <a:pt x="0" y="117988"/>
                </a:moveTo>
                <a:cubicBezTo>
                  <a:pt x="286364" y="97094"/>
                  <a:pt x="572729" y="76200"/>
                  <a:pt x="781664" y="147484"/>
                </a:cubicBezTo>
                <a:cubicBezTo>
                  <a:pt x="990599" y="218768"/>
                  <a:pt x="1150373" y="410497"/>
                  <a:pt x="1253612" y="545691"/>
                </a:cubicBezTo>
                <a:cubicBezTo>
                  <a:pt x="1356851" y="680885"/>
                  <a:pt x="1342102" y="857865"/>
                  <a:pt x="1401096" y="958646"/>
                </a:cubicBezTo>
                <a:cubicBezTo>
                  <a:pt x="1460090" y="1059427"/>
                  <a:pt x="1511710" y="1135627"/>
                  <a:pt x="1607574" y="1150375"/>
                </a:cubicBezTo>
                <a:cubicBezTo>
                  <a:pt x="1703438" y="1165123"/>
                  <a:pt x="1890251" y="1128252"/>
                  <a:pt x="1976283" y="1047136"/>
                </a:cubicBezTo>
                <a:cubicBezTo>
                  <a:pt x="2062315" y="966020"/>
                  <a:pt x="2077064" y="784123"/>
                  <a:pt x="2123767" y="663678"/>
                </a:cubicBezTo>
                <a:cubicBezTo>
                  <a:pt x="2170470" y="543233"/>
                  <a:pt x="2128684" y="422788"/>
                  <a:pt x="2256503" y="324465"/>
                </a:cubicBezTo>
                <a:cubicBezTo>
                  <a:pt x="2384322" y="226142"/>
                  <a:pt x="2571135" y="127819"/>
                  <a:pt x="2890683" y="73742"/>
                </a:cubicBezTo>
                <a:cubicBezTo>
                  <a:pt x="3210231" y="19665"/>
                  <a:pt x="3967315" y="12290"/>
                  <a:pt x="4173793" y="0"/>
                </a:cubicBezTo>
              </a:path>
            </a:pathLst>
          </a:custGeom>
          <a:ln w="38100">
            <a:solidFill>
              <a:srgbClr val="A0366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 name="Rectangle 6"/>
          <p:cNvSpPr/>
          <p:nvPr/>
        </p:nvSpPr>
        <p:spPr>
          <a:xfrm>
            <a:off x="339725" y="5105400"/>
            <a:ext cx="457200" cy="457200"/>
          </a:xfrm>
          <a:prstGeom prst="rect">
            <a:avLst/>
          </a:prstGeom>
          <a:solidFill>
            <a:srgbClr val="A0366C"/>
          </a:solidFill>
          <a:ln w="38100">
            <a:solidFill>
              <a:srgbClr val="A036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A0366C"/>
              </a:solidFill>
            </a:endParaRPr>
          </a:p>
        </p:txBody>
      </p:sp>
      <p:sp>
        <p:nvSpPr>
          <p:cNvPr id="8" name="Rectangle 7"/>
          <p:cNvSpPr/>
          <p:nvPr/>
        </p:nvSpPr>
        <p:spPr>
          <a:xfrm>
            <a:off x="339725" y="4057650"/>
            <a:ext cx="457200" cy="457200"/>
          </a:xfrm>
          <a:prstGeom prst="rect">
            <a:avLst/>
          </a:prstGeom>
          <a:solidFill>
            <a:srgbClr val="444EA2"/>
          </a:solidFill>
          <a:ln w="57150">
            <a:solidFill>
              <a:srgbClr val="444E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840" name="TextBox 8"/>
          <p:cNvSpPr txBox="1">
            <a:spLocks noChangeArrowheads="1"/>
          </p:cNvSpPr>
          <p:nvPr/>
        </p:nvSpPr>
        <p:spPr bwMode="auto">
          <a:xfrm>
            <a:off x="914400" y="4035425"/>
            <a:ext cx="2895600" cy="879475"/>
          </a:xfrm>
          <a:prstGeom prst="rect">
            <a:avLst/>
          </a:prstGeom>
          <a:noFill/>
          <a:ln w="9525">
            <a:noFill/>
            <a:miter lim="800000"/>
            <a:headEnd/>
            <a:tailEnd/>
          </a:ln>
        </p:spPr>
        <p:txBody>
          <a:bodyPr>
            <a:spAutoFit/>
          </a:bodyPr>
          <a:lstStyle/>
          <a:p>
            <a:pPr>
              <a:lnSpc>
                <a:spcPts val="2000"/>
              </a:lnSpc>
            </a:pPr>
            <a:r>
              <a:rPr lang="en-US" sz="2400"/>
              <a:t>Intelligence test scores at a high school</a:t>
            </a:r>
          </a:p>
        </p:txBody>
      </p:sp>
      <p:sp>
        <p:nvSpPr>
          <p:cNvPr id="120841" name="TextBox 9"/>
          <p:cNvSpPr txBox="1">
            <a:spLocks noChangeArrowheads="1"/>
          </p:cNvSpPr>
          <p:nvPr/>
        </p:nvSpPr>
        <p:spPr bwMode="auto">
          <a:xfrm>
            <a:off x="914400" y="5029200"/>
            <a:ext cx="2743200" cy="622300"/>
          </a:xfrm>
          <a:prstGeom prst="rect">
            <a:avLst/>
          </a:prstGeom>
          <a:noFill/>
          <a:ln w="9525">
            <a:noFill/>
            <a:miter lim="800000"/>
            <a:headEnd/>
            <a:tailEnd/>
          </a:ln>
        </p:spPr>
        <p:txBody>
          <a:bodyPr>
            <a:spAutoFit/>
          </a:bodyPr>
          <a:lstStyle/>
          <a:p>
            <a:pPr>
              <a:lnSpc>
                <a:spcPts val="2000"/>
              </a:lnSpc>
            </a:pPr>
            <a:r>
              <a:rPr lang="en-US" sz="2400"/>
              <a:t>Intelligence test scores at a college</a:t>
            </a:r>
          </a:p>
        </p:txBody>
      </p:sp>
      <p:cxnSp>
        <p:nvCxnSpPr>
          <p:cNvPr id="12" name="Straight Connector 11"/>
          <p:cNvCxnSpPr/>
          <p:nvPr/>
        </p:nvCxnSpPr>
        <p:spPr>
          <a:xfrm>
            <a:off x="3886200" y="4114800"/>
            <a:ext cx="0" cy="129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86200" y="5410200"/>
            <a:ext cx="419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844" name="TextBox 16"/>
          <p:cNvSpPr txBox="1">
            <a:spLocks noChangeArrowheads="1"/>
          </p:cNvSpPr>
          <p:nvPr/>
        </p:nvSpPr>
        <p:spPr bwMode="auto">
          <a:xfrm>
            <a:off x="4572000" y="5410200"/>
            <a:ext cx="609600" cy="400050"/>
          </a:xfrm>
          <a:prstGeom prst="rect">
            <a:avLst/>
          </a:prstGeom>
          <a:noFill/>
          <a:ln w="9525">
            <a:noFill/>
            <a:miter lim="800000"/>
            <a:headEnd/>
            <a:tailEnd/>
          </a:ln>
        </p:spPr>
        <p:txBody>
          <a:bodyPr>
            <a:spAutoFit/>
          </a:bodyPr>
          <a:lstStyle/>
          <a:p>
            <a:r>
              <a:rPr lang="en-US" sz="2000" b="1"/>
              <a:t>100</a:t>
            </a:r>
          </a:p>
        </p:txBody>
      </p:sp>
      <p:cxnSp>
        <p:nvCxnSpPr>
          <p:cNvPr id="14" name="Straight Connector 13"/>
          <p:cNvCxnSpPr>
            <a:endCxn id="120844" idx="0"/>
          </p:cNvCxnSpPr>
          <p:nvPr/>
        </p:nvCxnSpPr>
        <p:spPr>
          <a:xfrm>
            <a:off x="4876800" y="52578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0" y="0"/>
            <a:ext cx="9144000" cy="1249363"/>
          </a:xfrm>
          <a:solidFill>
            <a:srgbClr val="F36F21"/>
          </a:solidFill>
        </p:spPr>
        <p:txBody>
          <a:bodyPr/>
          <a:lstStyle/>
          <a:p>
            <a:pPr algn="l" eaLnBrk="1" hangingPunct="1">
              <a:lnSpc>
                <a:spcPts val="4200"/>
              </a:lnSpc>
            </a:pPr>
            <a:r>
              <a:rPr lang="en-US" b="1" smtClean="0">
                <a:solidFill>
                  <a:srgbClr val="F8F6E3"/>
                </a:solidFill>
              </a:rPr>
              <a:t>Drawing conclusions from data: </a:t>
            </a:r>
            <a:br>
              <a:rPr lang="en-US" b="1" smtClean="0">
                <a:solidFill>
                  <a:srgbClr val="F8F6E3"/>
                </a:solidFill>
              </a:rPr>
            </a:br>
            <a:r>
              <a:rPr lang="en-US" sz="3200" b="1" i="1" smtClean="0">
                <a:solidFill>
                  <a:srgbClr val="F8F6E3"/>
                </a:solidFill>
              </a:rPr>
              <a:t>are the results useful?</a:t>
            </a:r>
          </a:p>
        </p:txBody>
      </p:sp>
      <p:sp>
        <p:nvSpPr>
          <p:cNvPr id="3" name="Content Placeholder 2"/>
          <p:cNvSpPr>
            <a:spLocks noGrp="1"/>
          </p:cNvSpPr>
          <p:nvPr>
            <p:ph idx="1"/>
          </p:nvPr>
        </p:nvSpPr>
        <p:spPr>
          <a:xfrm>
            <a:off x="0" y="1204913"/>
            <a:ext cx="3159125" cy="5653087"/>
          </a:xfrm>
          <a:solidFill>
            <a:srgbClr val="F36F21"/>
          </a:solidFill>
        </p:spPr>
        <p:txBody>
          <a:bodyPr/>
          <a:lstStyle/>
          <a:p>
            <a:pPr marL="0" indent="0" eaLnBrk="1" hangingPunct="1">
              <a:lnSpc>
                <a:spcPts val="2000"/>
              </a:lnSpc>
              <a:spcAft>
                <a:spcPts val="1200"/>
              </a:spcAft>
              <a:buFont typeface="Arial" charset="0"/>
              <a:buNone/>
            </a:pPr>
            <a:r>
              <a:rPr lang="en-US" sz="2400" smtClean="0">
                <a:solidFill>
                  <a:srgbClr val="F8F6E3"/>
                </a:solidFill>
              </a:rPr>
              <a:t>After finding a pattern in our data that shows a </a:t>
            </a:r>
            <a:r>
              <a:rPr lang="en-US" sz="2400" u="sng" smtClean="0">
                <a:solidFill>
                  <a:srgbClr val="F8F6E3"/>
                </a:solidFill>
              </a:rPr>
              <a:t>difference</a:t>
            </a:r>
            <a:r>
              <a:rPr lang="en-US" sz="2400" smtClean="0">
                <a:solidFill>
                  <a:srgbClr val="F8F6E3"/>
                </a:solidFill>
              </a:rPr>
              <a:t> between one group and another, we can ask more questions.</a:t>
            </a:r>
          </a:p>
          <a:p>
            <a:pPr marL="0" indent="0" eaLnBrk="1" hangingPunct="1">
              <a:lnSpc>
                <a:spcPts val="2000"/>
              </a:lnSpc>
              <a:spcAft>
                <a:spcPts val="1200"/>
              </a:spcAft>
              <a:buFont typeface="Wingdings" pitchFamily="-65" charset="2"/>
              <a:buChar char="§"/>
            </a:pPr>
            <a:r>
              <a:rPr lang="en-US" sz="2400" smtClean="0">
                <a:solidFill>
                  <a:srgbClr val="F8F6E3"/>
                </a:solidFill>
              </a:rPr>
              <a:t>Is the difference </a:t>
            </a:r>
            <a:r>
              <a:rPr lang="en-US" sz="2400" b="1" smtClean="0">
                <a:solidFill>
                  <a:srgbClr val="FAC090"/>
                </a:solidFill>
              </a:rPr>
              <a:t>reliable:</a:t>
            </a:r>
            <a:r>
              <a:rPr lang="en-US" sz="2400" smtClean="0">
                <a:solidFill>
                  <a:srgbClr val="444EA2"/>
                </a:solidFill>
              </a:rPr>
              <a:t> </a:t>
            </a:r>
            <a:r>
              <a:rPr lang="en-US" sz="2400" i="1" smtClean="0">
                <a:solidFill>
                  <a:srgbClr val="F8F6E3"/>
                </a:solidFill>
              </a:rPr>
              <a:t>can we use this result to generalize or to predict the future behavior of the broader population</a:t>
            </a:r>
            <a:r>
              <a:rPr lang="en-US" sz="2400" smtClean="0">
                <a:solidFill>
                  <a:srgbClr val="F8F6E3"/>
                </a:solidFill>
              </a:rPr>
              <a:t>?</a:t>
            </a:r>
          </a:p>
          <a:p>
            <a:pPr marL="0" indent="0" eaLnBrk="1" hangingPunct="1">
              <a:lnSpc>
                <a:spcPts val="2000"/>
              </a:lnSpc>
              <a:spcAft>
                <a:spcPts val="1200"/>
              </a:spcAft>
              <a:buFont typeface="Wingdings" pitchFamily="-65" charset="2"/>
              <a:buChar char="§"/>
            </a:pPr>
            <a:r>
              <a:rPr lang="en-US" sz="2400" smtClean="0">
                <a:solidFill>
                  <a:srgbClr val="F8F6E3"/>
                </a:solidFill>
              </a:rPr>
              <a:t>Is the difference </a:t>
            </a:r>
            <a:r>
              <a:rPr lang="en-US" sz="2400" b="1" smtClean="0">
                <a:solidFill>
                  <a:srgbClr val="FAC090"/>
                </a:solidFill>
              </a:rPr>
              <a:t>significant:</a:t>
            </a:r>
            <a:r>
              <a:rPr lang="en-US" sz="2400" b="1" smtClean="0">
                <a:solidFill>
                  <a:srgbClr val="A0366C"/>
                </a:solidFill>
              </a:rPr>
              <a:t> </a:t>
            </a:r>
            <a:r>
              <a:rPr lang="en-US" sz="2400" i="1" smtClean="0">
                <a:solidFill>
                  <a:srgbClr val="F8F6E3"/>
                </a:solidFill>
              </a:rPr>
              <a:t>could the result have been caused by random/ chance variation between the groups</a:t>
            </a:r>
            <a:r>
              <a:rPr lang="en-US" sz="2400" smtClean="0">
                <a:solidFill>
                  <a:srgbClr val="F8F6E3"/>
                </a:solidFill>
              </a:rPr>
              <a:t>?</a:t>
            </a:r>
          </a:p>
        </p:txBody>
      </p:sp>
      <p:sp>
        <p:nvSpPr>
          <p:cNvPr id="4" name="Content Placeholder 2"/>
          <p:cNvSpPr txBox="1">
            <a:spLocks/>
          </p:cNvSpPr>
          <p:nvPr/>
        </p:nvSpPr>
        <p:spPr bwMode="auto">
          <a:xfrm>
            <a:off x="3252788" y="1382713"/>
            <a:ext cx="5745162" cy="3078162"/>
          </a:xfrm>
          <a:prstGeom prst="rect">
            <a:avLst/>
          </a:prstGeom>
          <a:solidFill>
            <a:srgbClr val="444EA2"/>
          </a:solidFill>
          <a:ln w="9525">
            <a:noFill/>
            <a:miter lim="800000"/>
            <a:headEnd/>
            <a:tailEnd/>
          </a:ln>
        </p:spPr>
        <p:txBody>
          <a:bodyPr/>
          <a:lstStyle/>
          <a:p>
            <a:pPr>
              <a:lnSpc>
                <a:spcPts val="2000"/>
              </a:lnSpc>
              <a:spcBef>
                <a:spcPct val="20000"/>
              </a:spcBef>
              <a:buFont typeface="Arial" charset="0"/>
              <a:buNone/>
            </a:pPr>
            <a:r>
              <a:rPr lang="en-US" sz="2400">
                <a:solidFill>
                  <a:srgbClr val="F8F6E3"/>
                </a:solidFill>
              </a:rPr>
              <a:t>How to achieve reliability:</a:t>
            </a:r>
          </a:p>
          <a:p>
            <a:pPr>
              <a:lnSpc>
                <a:spcPts val="2000"/>
              </a:lnSpc>
              <a:spcBef>
                <a:spcPct val="20000"/>
              </a:spcBef>
              <a:buFont typeface="Wingdings" pitchFamily="-65" charset="2"/>
              <a:buChar char="§"/>
            </a:pPr>
            <a:r>
              <a:rPr lang="en-US" sz="2400" b="1">
                <a:solidFill>
                  <a:srgbClr val="F8F6E3"/>
                </a:solidFill>
              </a:rPr>
              <a:t>Nonbiased sampling</a:t>
            </a:r>
            <a:r>
              <a:rPr lang="en-US" sz="2400">
                <a:solidFill>
                  <a:srgbClr val="F8F6E3"/>
                </a:solidFill>
              </a:rPr>
              <a:t>:  Make sure the </a:t>
            </a:r>
            <a:r>
              <a:rPr lang="en-US" sz="2400" b="1">
                <a:solidFill>
                  <a:srgbClr val="F8F6E3"/>
                </a:solidFill>
              </a:rPr>
              <a:t>sample</a:t>
            </a:r>
            <a:r>
              <a:rPr lang="en-US" sz="2400">
                <a:solidFill>
                  <a:srgbClr val="F8F6E3"/>
                </a:solidFill>
              </a:rPr>
              <a:t> that you studied is a good </a:t>
            </a:r>
            <a:r>
              <a:rPr lang="en-US" sz="2400" b="1">
                <a:solidFill>
                  <a:srgbClr val="F8F6E3"/>
                </a:solidFill>
              </a:rPr>
              <a:t>representation</a:t>
            </a:r>
            <a:r>
              <a:rPr lang="en-US" sz="2400">
                <a:solidFill>
                  <a:srgbClr val="F8F6E3"/>
                </a:solidFill>
              </a:rPr>
              <a:t> of the population you are trying to learn about.</a:t>
            </a:r>
          </a:p>
          <a:p>
            <a:pPr>
              <a:lnSpc>
                <a:spcPts val="2000"/>
              </a:lnSpc>
              <a:spcBef>
                <a:spcPct val="20000"/>
              </a:spcBef>
              <a:buFont typeface="Wingdings" pitchFamily="-65" charset="2"/>
              <a:buChar char="§"/>
            </a:pPr>
            <a:r>
              <a:rPr lang="en-US" sz="2400" b="1">
                <a:solidFill>
                  <a:srgbClr val="F8F6E3"/>
                </a:solidFill>
              </a:rPr>
              <a:t>Consistency</a:t>
            </a:r>
            <a:r>
              <a:rPr lang="en-US" sz="2400">
                <a:solidFill>
                  <a:srgbClr val="F8F6E3"/>
                </a:solidFill>
              </a:rPr>
              <a:t>:  Check that the </a:t>
            </a:r>
            <a:r>
              <a:rPr lang="en-US" sz="2400" b="1">
                <a:solidFill>
                  <a:srgbClr val="F8F6E3"/>
                </a:solidFill>
              </a:rPr>
              <a:t>data </a:t>
            </a:r>
            <a:r>
              <a:rPr lang="en-US" sz="2400">
                <a:solidFill>
                  <a:srgbClr val="F8F6E3"/>
                </a:solidFill>
              </a:rPr>
              <a:t>(responses, observations)</a:t>
            </a:r>
            <a:r>
              <a:rPr lang="en-US" sz="2400" b="1">
                <a:solidFill>
                  <a:srgbClr val="F8F6E3"/>
                </a:solidFill>
              </a:rPr>
              <a:t> is not too widely varied</a:t>
            </a:r>
            <a:r>
              <a:rPr lang="en-US" sz="2400">
                <a:solidFill>
                  <a:srgbClr val="F8F6E3"/>
                </a:solidFill>
              </a:rPr>
              <a:t> to show a clear pattern.  </a:t>
            </a:r>
          </a:p>
          <a:p>
            <a:pPr>
              <a:lnSpc>
                <a:spcPts val="2000"/>
              </a:lnSpc>
              <a:spcBef>
                <a:spcPct val="20000"/>
              </a:spcBef>
              <a:buFont typeface="Wingdings" pitchFamily="-65" charset="2"/>
              <a:buChar char="§"/>
            </a:pPr>
            <a:r>
              <a:rPr lang="en-US" sz="2400" b="1">
                <a:solidFill>
                  <a:srgbClr val="F8F6E3"/>
                </a:solidFill>
              </a:rPr>
              <a:t>Many data points</a:t>
            </a:r>
            <a:r>
              <a:rPr lang="en-US" sz="2400">
                <a:solidFill>
                  <a:srgbClr val="F8F6E3"/>
                </a:solidFill>
              </a:rPr>
              <a:t>:  Don’t try to generalize from just a few cases, instances, or responses.</a:t>
            </a:r>
          </a:p>
        </p:txBody>
      </p:sp>
      <p:sp>
        <p:nvSpPr>
          <p:cNvPr id="5" name="Content Placeholder 2"/>
          <p:cNvSpPr txBox="1">
            <a:spLocks/>
          </p:cNvSpPr>
          <p:nvPr/>
        </p:nvSpPr>
        <p:spPr bwMode="auto">
          <a:xfrm>
            <a:off x="3252788" y="4606925"/>
            <a:ext cx="5745162" cy="2125663"/>
          </a:xfrm>
          <a:prstGeom prst="rect">
            <a:avLst/>
          </a:prstGeom>
          <a:solidFill>
            <a:srgbClr val="A0366C"/>
          </a:solidFill>
          <a:ln w="9525">
            <a:noFill/>
            <a:miter lim="800000"/>
            <a:headEnd/>
            <a:tailEnd/>
          </a:ln>
        </p:spPr>
        <p:txBody>
          <a:bodyPr/>
          <a:lstStyle/>
          <a:p>
            <a:pPr>
              <a:lnSpc>
                <a:spcPts val="2000"/>
              </a:lnSpc>
              <a:spcBef>
                <a:spcPct val="20000"/>
              </a:spcBef>
              <a:buFont typeface="Arial" charset="0"/>
              <a:buNone/>
            </a:pPr>
            <a:r>
              <a:rPr lang="en-US" sz="2400">
                <a:solidFill>
                  <a:srgbClr val="F8F6E3"/>
                </a:solidFill>
              </a:rPr>
              <a:t>When have you found </a:t>
            </a:r>
            <a:r>
              <a:rPr lang="en-US" sz="2400" b="1">
                <a:solidFill>
                  <a:srgbClr val="F8F6E3"/>
                </a:solidFill>
              </a:rPr>
              <a:t>statistically signific</a:t>
            </a:r>
            <a:r>
              <a:rPr lang="en-US" sz="2400">
                <a:solidFill>
                  <a:srgbClr val="F8F6E3"/>
                </a:solidFill>
              </a:rPr>
              <a:t>a</a:t>
            </a:r>
            <a:r>
              <a:rPr lang="en-US" sz="2400" b="1">
                <a:solidFill>
                  <a:srgbClr val="F8F6E3"/>
                </a:solidFill>
              </a:rPr>
              <a:t>nt</a:t>
            </a:r>
            <a:r>
              <a:rPr lang="en-US" sz="2400">
                <a:solidFill>
                  <a:srgbClr val="F8F6E3"/>
                </a:solidFill>
              </a:rPr>
              <a:t> difference (e.g. between experimental and control groups)?</a:t>
            </a:r>
          </a:p>
          <a:p>
            <a:pPr>
              <a:lnSpc>
                <a:spcPts val="2000"/>
              </a:lnSpc>
              <a:spcBef>
                <a:spcPct val="20000"/>
              </a:spcBef>
              <a:buFont typeface="Wingdings" pitchFamily="-65" charset="2"/>
              <a:buChar char="§"/>
            </a:pPr>
            <a:r>
              <a:rPr lang="en-US" sz="2400">
                <a:solidFill>
                  <a:srgbClr val="F8F6E3"/>
                </a:solidFill>
              </a:rPr>
              <a:t>When your data is reliable AND</a:t>
            </a:r>
          </a:p>
          <a:p>
            <a:pPr>
              <a:lnSpc>
                <a:spcPts val="2000"/>
              </a:lnSpc>
              <a:spcBef>
                <a:spcPct val="20000"/>
              </a:spcBef>
              <a:buFont typeface="Wingdings" pitchFamily="-65" charset="2"/>
              <a:buChar char="§"/>
            </a:pPr>
            <a:r>
              <a:rPr lang="en-US" sz="2400">
                <a:solidFill>
                  <a:srgbClr val="F8F6E3"/>
                </a:solidFill>
              </a:rPr>
              <a:t>When  the difference between the groups is large (e.g. the data’s distribution curves do not overlap too much). </a:t>
            </a:r>
          </a:p>
          <a:p>
            <a:pPr>
              <a:lnSpc>
                <a:spcPts val="2000"/>
              </a:lnSpc>
              <a:spcBef>
                <a:spcPct val="20000"/>
              </a:spcBef>
              <a:buFont typeface="Arial" charset="0"/>
              <a:buNone/>
            </a:pPr>
            <a:endParaRPr lang="en-US" sz="2400">
              <a:solidFill>
                <a:srgbClr val="F8F6E3"/>
              </a:solidFill>
            </a:endParaRPr>
          </a:p>
        </p:txBody>
      </p:sp>
      <p:sp>
        <p:nvSpPr>
          <p:cNvPr id="6" name="Right Arrow 5"/>
          <p:cNvSpPr/>
          <p:nvPr/>
        </p:nvSpPr>
        <p:spPr>
          <a:xfrm>
            <a:off x="2608263" y="2582863"/>
            <a:ext cx="644525" cy="469900"/>
          </a:xfrm>
          <a:prstGeom prst="rightArrow">
            <a:avLst/>
          </a:prstGeom>
          <a:solidFill>
            <a:srgbClr val="444E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ight Arrow 6"/>
          <p:cNvSpPr/>
          <p:nvPr/>
        </p:nvSpPr>
        <p:spPr>
          <a:xfrm>
            <a:off x="2608263" y="4606925"/>
            <a:ext cx="644525" cy="468313"/>
          </a:xfrm>
          <a:prstGeom prst="right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AutoShape 2"/>
          <p:cNvSpPr>
            <a:spLocks noGrp="1" noChangeArrowheads="1"/>
          </p:cNvSpPr>
          <p:nvPr>
            <p:ph type="title"/>
          </p:nvPr>
        </p:nvSpPr>
        <p:spPr/>
        <p:txBody>
          <a:bodyPr/>
          <a:lstStyle/>
          <a:p>
            <a:r>
              <a:rPr lang="en-US"/>
              <a:t>The Need for Ethical Principles</a:t>
            </a:r>
          </a:p>
        </p:txBody>
      </p:sp>
      <p:sp>
        <p:nvSpPr>
          <p:cNvPr id="186371" name="Rectangle 3"/>
          <p:cNvSpPr>
            <a:spLocks noGrp="1" noChangeArrowheads="1"/>
          </p:cNvSpPr>
          <p:nvPr>
            <p:ph type="body" idx="1"/>
          </p:nvPr>
        </p:nvSpPr>
        <p:spPr/>
        <p:txBody>
          <a:bodyPr/>
          <a:lstStyle/>
          <a:p>
            <a:r>
              <a:rPr lang="en-US"/>
              <a:t>Psychologists must ask and answer questions such as:</a:t>
            </a:r>
          </a:p>
          <a:p>
            <a:pPr lvl="1"/>
            <a:r>
              <a:rPr lang="en-US"/>
              <a:t>Are we putting our participants at risk?</a:t>
            </a:r>
          </a:p>
          <a:p>
            <a:pPr lvl="1"/>
            <a:r>
              <a:rPr lang="en-US"/>
              <a:t>Is our experimental treatment harmful?</a:t>
            </a:r>
          </a:p>
          <a:p>
            <a:pPr lvl="1"/>
            <a:r>
              <a:rPr lang="en-US"/>
              <a:t>Is the information we will gather from our experiment worth the potential risk and harm to participants that is involved?</a:t>
            </a:r>
          </a:p>
          <a:p>
            <a:pPr lvl="1"/>
            <a:endParaRPr lang="en-US"/>
          </a:p>
        </p:txBody>
      </p:sp>
    </p:spTree>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AutoShape 2"/>
          <p:cNvSpPr>
            <a:spLocks noGrp="1" noChangeArrowheads="1"/>
          </p:cNvSpPr>
          <p:nvPr>
            <p:ph type="title"/>
          </p:nvPr>
        </p:nvSpPr>
        <p:spPr/>
        <p:txBody>
          <a:bodyPr/>
          <a:lstStyle/>
          <a:p>
            <a:r>
              <a:rPr lang="en-US"/>
              <a:t>The Need for Ethical Principles</a:t>
            </a:r>
          </a:p>
        </p:txBody>
      </p:sp>
      <p:sp>
        <p:nvSpPr>
          <p:cNvPr id="190467" name="Rectangle 3"/>
          <p:cNvSpPr>
            <a:spLocks noGrp="1" noChangeArrowheads="1"/>
          </p:cNvSpPr>
          <p:nvPr>
            <p:ph type="body" idx="1"/>
          </p:nvPr>
        </p:nvSpPr>
        <p:spPr/>
        <p:txBody>
          <a:bodyPr/>
          <a:lstStyle/>
          <a:p>
            <a:r>
              <a:rPr lang="en-US" dirty="0"/>
              <a:t>Four instances that created major concern regarding research ethics </a:t>
            </a:r>
            <a:r>
              <a:rPr lang="en-US" dirty="0" smtClean="0"/>
              <a:t>are:</a:t>
            </a:r>
            <a:endParaRPr lang="en-US" dirty="0"/>
          </a:p>
          <a:p>
            <a:pPr lvl="1"/>
            <a:r>
              <a:rPr lang="en-US" dirty="0"/>
              <a:t>The medical atrocities of World War II</a:t>
            </a:r>
          </a:p>
          <a:p>
            <a:pPr lvl="1"/>
            <a:r>
              <a:rPr lang="en-US" dirty="0"/>
              <a:t>The Tuskegee syphilis project</a:t>
            </a:r>
          </a:p>
          <a:p>
            <a:pPr lvl="1"/>
            <a:r>
              <a:rPr lang="en-US" dirty="0"/>
              <a:t>The </a:t>
            </a:r>
            <a:r>
              <a:rPr lang="en-US" dirty="0" err="1"/>
              <a:t>Willowbrook</a:t>
            </a:r>
            <a:r>
              <a:rPr lang="en-US" dirty="0"/>
              <a:t> hepatitis project</a:t>
            </a:r>
          </a:p>
          <a:p>
            <a:pPr lvl="1"/>
            <a:r>
              <a:rPr lang="en-US" dirty="0"/>
              <a:t>Stanley </a:t>
            </a:r>
            <a:r>
              <a:rPr lang="en-US" dirty="0" err="1"/>
              <a:t>Milgram’s</a:t>
            </a:r>
            <a:r>
              <a:rPr lang="en-US" dirty="0"/>
              <a:t> obedience studies of the 1960’s</a:t>
            </a:r>
          </a:p>
          <a:p>
            <a:pPr lvl="2"/>
            <a:endParaRPr lang="en-US" dirty="0"/>
          </a:p>
        </p:txBody>
      </p:sp>
    </p:spTree>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AutoShape 2"/>
          <p:cNvSpPr>
            <a:spLocks noGrp="1" noChangeArrowheads="1"/>
          </p:cNvSpPr>
          <p:nvPr>
            <p:ph type="title"/>
          </p:nvPr>
        </p:nvSpPr>
        <p:spPr/>
        <p:txBody>
          <a:bodyPr/>
          <a:lstStyle/>
          <a:p>
            <a:r>
              <a:rPr lang="en-US"/>
              <a:t>The Need for Ethical Principles</a:t>
            </a:r>
          </a:p>
        </p:txBody>
      </p:sp>
      <p:sp>
        <p:nvSpPr>
          <p:cNvPr id="195587" name="Rectangle 3"/>
          <p:cNvSpPr>
            <a:spLocks noGrp="1" noChangeArrowheads="1"/>
          </p:cNvSpPr>
          <p:nvPr>
            <p:ph type="body" idx="1"/>
          </p:nvPr>
        </p:nvSpPr>
        <p:spPr/>
        <p:txBody>
          <a:bodyPr/>
          <a:lstStyle/>
          <a:p>
            <a:pPr>
              <a:lnSpc>
                <a:spcPct val="90000"/>
              </a:lnSpc>
            </a:pPr>
            <a:r>
              <a:rPr lang="en-US" sz="2400" dirty="0"/>
              <a:t>Many Nazis who committed medical research atrocities during World War II were prosecuted at the Nuremburg War Tribunal.  The </a:t>
            </a:r>
            <a:r>
              <a:rPr lang="en-US" sz="2400" b="1" dirty="0"/>
              <a:t>Nuremburg Code</a:t>
            </a:r>
            <a:r>
              <a:rPr lang="en-US" sz="2400" dirty="0"/>
              <a:t> stressed consideration of the following ethical principles of research:</a:t>
            </a:r>
          </a:p>
          <a:p>
            <a:pPr lvl="1">
              <a:lnSpc>
                <a:spcPct val="90000"/>
              </a:lnSpc>
            </a:pPr>
            <a:r>
              <a:rPr lang="en-US" sz="2100" dirty="0"/>
              <a:t>Participants should consent to participate in research.</a:t>
            </a:r>
          </a:p>
          <a:p>
            <a:pPr lvl="1">
              <a:lnSpc>
                <a:spcPct val="90000"/>
              </a:lnSpc>
            </a:pPr>
            <a:r>
              <a:rPr lang="en-US" sz="2100" dirty="0"/>
              <a:t>Participants should be fully informed of the nature of the research project.</a:t>
            </a:r>
          </a:p>
          <a:p>
            <a:pPr lvl="1">
              <a:lnSpc>
                <a:spcPct val="90000"/>
              </a:lnSpc>
            </a:pPr>
            <a:r>
              <a:rPr lang="en-US" sz="2100" dirty="0"/>
              <a:t>Risks should be avoided whenever possible. </a:t>
            </a:r>
          </a:p>
          <a:p>
            <a:pPr lvl="1">
              <a:lnSpc>
                <a:spcPct val="90000"/>
              </a:lnSpc>
            </a:pPr>
            <a:r>
              <a:rPr lang="en-US" sz="2100" dirty="0"/>
              <a:t>Participants should be conducted by scientifically qualified personnel.</a:t>
            </a:r>
          </a:p>
          <a:p>
            <a:pPr lvl="1">
              <a:lnSpc>
                <a:spcPct val="90000"/>
              </a:lnSpc>
            </a:pPr>
            <a:r>
              <a:rPr lang="en-US" sz="2100" dirty="0"/>
              <a:t>Participants have the right to discontinue participation at any time.</a:t>
            </a:r>
          </a:p>
        </p:txBody>
      </p:sp>
    </p:spTree>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5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5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AutoShape 2"/>
          <p:cNvSpPr>
            <a:spLocks noGrp="1" noChangeArrowheads="1"/>
          </p:cNvSpPr>
          <p:nvPr>
            <p:ph type="title"/>
          </p:nvPr>
        </p:nvSpPr>
        <p:spPr/>
        <p:txBody>
          <a:bodyPr/>
          <a:lstStyle/>
          <a:p>
            <a:r>
              <a:rPr lang="en-US"/>
              <a:t>APA Principles in the Conduct of Research with Humans</a:t>
            </a:r>
          </a:p>
        </p:txBody>
      </p:sp>
      <p:sp>
        <p:nvSpPr>
          <p:cNvPr id="200707" name="Rectangle 3"/>
          <p:cNvSpPr>
            <a:spLocks noGrp="1" noChangeArrowheads="1"/>
          </p:cNvSpPr>
          <p:nvPr>
            <p:ph type="body" idx="1"/>
          </p:nvPr>
        </p:nvSpPr>
        <p:spPr/>
        <p:txBody>
          <a:bodyPr/>
          <a:lstStyle/>
          <a:p>
            <a:r>
              <a:rPr lang="en-US" sz="2400"/>
              <a:t>Experiments such as the Tuskegee syphilis project and Milgram’s study have led to the development of ethical guidelines by the APA.</a:t>
            </a:r>
          </a:p>
          <a:p>
            <a:r>
              <a:rPr lang="en-US" sz="2400"/>
              <a:t>The APA adopted and published the original code of ethics in 1973; it was revised in 1982, and again in 2002.</a:t>
            </a:r>
          </a:p>
          <a:p>
            <a:pPr>
              <a:buFont typeface="Wingdings" pitchFamily="2" charset="2"/>
              <a:buNone/>
            </a:pPr>
            <a:endParaRPr lang="en-US" sz="24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7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AutoShape 2"/>
          <p:cNvSpPr>
            <a:spLocks noGrp="1" noChangeArrowheads="1"/>
          </p:cNvSpPr>
          <p:nvPr>
            <p:ph type="title"/>
          </p:nvPr>
        </p:nvSpPr>
        <p:spPr/>
        <p:txBody>
          <a:bodyPr/>
          <a:lstStyle/>
          <a:p>
            <a:r>
              <a:rPr lang="en-US"/>
              <a:t>APA Principles in the Conduct of Research with Humans</a:t>
            </a:r>
          </a:p>
        </p:txBody>
      </p:sp>
      <p:sp>
        <p:nvSpPr>
          <p:cNvPr id="214019" name="Rectangle 3"/>
          <p:cNvSpPr>
            <a:spLocks noGrp="1" noChangeArrowheads="1"/>
          </p:cNvSpPr>
          <p:nvPr>
            <p:ph type="body" sz="half" idx="2"/>
          </p:nvPr>
        </p:nvSpPr>
        <p:spPr>
          <a:xfrm>
            <a:off x="4724400" y="2362200"/>
            <a:ext cx="4191000" cy="3724275"/>
          </a:xfrm>
        </p:spPr>
        <p:txBody>
          <a:bodyPr/>
          <a:lstStyle/>
          <a:p>
            <a:r>
              <a:rPr lang="en-US" sz="2000"/>
              <a:t>Informed Consent</a:t>
            </a:r>
          </a:p>
          <a:p>
            <a:pPr lvl="1"/>
            <a:r>
              <a:rPr lang="en-US" sz="1800"/>
              <a:t>The informed consent form should:</a:t>
            </a:r>
          </a:p>
          <a:p>
            <a:pPr lvl="2"/>
            <a:r>
              <a:rPr lang="en-US" sz="1600"/>
              <a:t>Give a general description of the project in which they are going to participate.</a:t>
            </a:r>
          </a:p>
          <a:p>
            <a:pPr lvl="2"/>
            <a:r>
              <a:rPr lang="en-US" sz="1600"/>
              <a:t>Inform the participants that no penalties will be invoked if they choose not to participate.</a:t>
            </a:r>
          </a:p>
          <a:p>
            <a:pPr lvl="2"/>
            <a:r>
              <a:rPr lang="en-US" sz="1600"/>
              <a:t>Clearly state that participants have the right to withdraw their participation at any time they desire.</a:t>
            </a:r>
          </a:p>
        </p:txBody>
      </p:sp>
      <p:pic>
        <p:nvPicPr>
          <p:cNvPr id="214021" name="Picture 5" descr="Psychological Detective 116"/>
          <p:cNvPicPr>
            <a:picLocks noGrp="1" noChangeAspect="1" noChangeArrowheads="1"/>
          </p:cNvPicPr>
          <p:nvPr>
            <p:ph sz="half" idx="1"/>
          </p:nvPr>
        </p:nvPicPr>
        <p:blipFill>
          <a:blip r:embed="rId2" cstate="print"/>
          <a:srcRect/>
          <a:stretch>
            <a:fillRect/>
          </a:stretch>
        </p:blipFill>
        <p:spPr>
          <a:xfrm>
            <a:off x="838200" y="2514600"/>
            <a:ext cx="3770313" cy="4038600"/>
          </a:xfrm>
        </p:spPr>
      </p:pic>
    </p:spTree>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0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AutoShape 2"/>
          <p:cNvSpPr>
            <a:spLocks noGrp="1" noChangeArrowheads="1"/>
          </p:cNvSpPr>
          <p:nvPr>
            <p:ph type="title"/>
          </p:nvPr>
        </p:nvSpPr>
        <p:spPr/>
        <p:txBody>
          <a:bodyPr/>
          <a:lstStyle/>
          <a:p>
            <a:r>
              <a:rPr lang="en-US"/>
              <a:t>APA Principles in the Conduct of Research with Humans</a:t>
            </a:r>
          </a:p>
        </p:txBody>
      </p:sp>
      <p:sp>
        <p:nvSpPr>
          <p:cNvPr id="223235" name="Rectangle 3"/>
          <p:cNvSpPr>
            <a:spLocks noGrp="1" noChangeArrowheads="1"/>
          </p:cNvSpPr>
          <p:nvPr>
            <p:ph type="body" idx="1"/>
          </p:nvPr>
        </p:nvSpPr>
        <p:spPr/>
        <p:txBody>
          <a:bodyPr/>
          <a:lstStyle/>
          <a:p>
            <a:r>
              <a:rPr lang="en-US" sz="2400"/>
              <a:t>Participants at Risk and Participants at Minimal Risk</a:t>
            </a:r>
          </a:p>
          <a:p>
            <a:pPr lvl="1"/>
            <a:r>
              <a:rPr lang="en-US" sz="2000"/>
              <a:t>Participants at risk: are participants who, by virtue of their participation in the research project, are placed under some emotional or physical risk.</a:t>
            </a:r>
          </a:p>
          <a:p>
            <a:pPr lvl="1"/>
            <a:r>
              <a:rPr lang="en-US" sz="2000"/>
              <a:t>Securing informed consent from participants at risk is a mandatory condition.</a:t>
            </a:r>
          </a:p>
          <a:p>
            <a:pPr lvl="2"/>
            <a:r>
              <a:rPr lang="en-US" sz="1800"/>
              <a:t>What about those participants at risk who are participating in a study involving deception?</a:t>
            </a:r>
          </a:p>
          <a:p>
            <a:pPr lvl="2"/>
            <a:r>
              <a:rPr lang="en-US" sz="1800"/>
              <a:t>How do we satisfy the ethical guidelines in such as case?</a:t>
            </a:r>
          </a:p>
          <a:p>
            <a:pPr lvl="1"/>
            <a:endParaRPr lang="en-US" sz="2000"/>
          </a:p>
        </p:txBody>
      </p:sp>
    </p:spTree>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2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2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16200000">
            <a:off x="4801837" y="2510452"/>
            <a:ext cx="4800824" cy="2829262"/>
          </a:xfrm>
          <a:prstGeom prst="ellipse">
            <a:avLst/>
          </a:prstGeom>
          <a:noFill/>
          <a:ln w="3175">
            <a:solidFill>
              <a:srgbClr val="444EA2">
                <a:alpha val="5098"/>
              </a:srgbClr>
            </a:solidFill>
          </a:ln>
          <a:effectLst>
            <a:glow rad="8128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effectLst>
                <a:glow rad="228600">
                  <a:schemeClr val="accent1">
                    <a:satMod val="175000"/>
                    <a:alpha val="40000"/>
                  </a:schemeClr>
                </a:glow>
              </a:effectLst>
            </a:endParaRPr>
          </a:p>
        </p:txBody>
      </p:sp>
      <p:sp>
        <p:nvSpPr>
          <p:cNvPr id="26629"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smtClean="0">
                <a:solidFill>
                  <a:srgbClr val="F8F6E3"/>
                </a:solidFill>
              </a:rPr>
              <a:t>Making our ideas more accurate by</a:t>
            </a:r>
            <a:br>
              <a:rPr lang="en-US" b="1" smtClean="0">
                <a:solidFill>
                  <a:srgbClr val="F8F6E3"/>
                </a:solidFill>
              </a:rPr>
            </a:br>
            <a:r>
              <a:rPr lang="en-US" b="1" smtClean="0">
                <a:solidFill>
                  <a:srgbClr val="F8F6E3"/>
                </a:solidFill>
              </a:rPr>
              <a:t>		being scientific</a:t>
            </a:r>
            <a:endParaRPr lang="en-US" sz="3200" b="1" smtClean="0">
              <a:solidFill>
                <a:srgbClr val="F8F6E3"/>
              </a:solidFill>
            </a:endParaRPr>
          </a:p>
        </p:txBody>
      </p:sp>
      <p:pic>
        <p:nvPicPr>
          <p:cNvPr id="1029" name="Picture 5"/>
          <p:cNvPicPr>
            <a:picLocks noChangeAspect="1" noChangeArrowheads="1"/>
          </p:cNvPicPr>
          <p:nvPr/>
        </p:nvPicPr>
        <p:blipFill>
          <a:blip r:embed="rId3" cstate="print">
            <a:extLst/>
          </a:blip>
          <a:stretch>
            <a:fillRect/>
          </a:stretch>
        </p:blipFill>
        <p:spPr bwMode="auto">
          <a:xfrm>
            <a:off x="4668818" y="-221164"/>
            <a:ext cx="4719443" cy="7079164"/>
          </a:xfrm>
          <a:prstGeom prst="rect">
            <a:avLst/>
          </a:prstGeom>
          <a:noFill/>
          <a:effectLst>
            <a:glow rad="990600">
              <a:schemeClr val="accent2">
                <a:satMod val="175000"/>
                <a:alpha val="40000"/>
              </a:schemeClr>
            </a:glow>
          </a:effectLst>
        </p:spPr>
      </p:pic>
      <p:sp>
        <p:nvSpPr>
          <p:cNvPr id="13" name="Rectangle 12"/>
          <p:cNvSpPr/>
          <p:nvPr/>
        </p:nvSpPr>
        <p:spPr>
          <a:xfrm>
            <a:off x="6848475" y="1535113"/>
            <a:ext cx="708025" cy="1182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5716588" y="1447800"/>
            <a:ext cx="2971800" cy="4916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
          <p:cNvSpPr>
            <a:spLocks noChangeArrowheads="1"/>
          </p:cNvSpPr>
          <p:nvPr/>
        </p:nvSpPr>
        <p:spPr bwMode="auto">
          <a:xfrm>
            <a:off x="238125" y="1508125"/>
            <a:ext cx="4527550" cy="1955800"/>
          </a:xfrm>
          <a:prstGeom prst="rect">
            <a:avLst/>
          </a:prstGeom>
          <a:noFill/>
          <a:ln w="9525">
            <a:noFill/>
            <a:miter lim="800000"/>
            <a:headEnd/>
            <a:tailEnd/>
          </a:ln>
        </p:spPr>
        <p:txBody>
          <a:bodyPr>
            <a:spAutoFit/>
          </a:bodyPr>
          <a:lstStyle/>
          <a:p>
            <a:pPr>
              <a:lnSpc>
                <a:spcPts val="2400"/>
              </a:lnSpc>
              <a:spcBef>
                <a:spcPct val="20000"/>
              </a:spcBef>
            </a:pPr>
            <a:r>
              <a:rPr lang="en-US" sz="2800">
                <a:solidFill>
                  <a:srgbClr val="000000"/>
                </a:solidFill>
              </a:rPr>
              <a:t>What did “Amazing Randi” do about the claim of seeing auras?  He developed a testable prediction, which would support the theory if it succeeded. </a:t>
            </a:r>
          </a:p>
        </p:txBody>
      </p:sp>
      <p:sp>
        <p:nvSpPr>
          <p:cNvPr id="6" name="TextBox 5"/>
          <p:cNvSpPr txBox="1">
            <a:spLocks noChangeArrowheads="1"/>
          </p:cNvSpPr>
          <p:nvPr/>
        </p:nvSpPr>
        <p:spPr bwMode="auto">
          <a:xfrm>
            <a:off x="1470025" y="3473450"/>
            <a:ext cx="3295650" cy="584200"/>
          </a:xfrm>
          <a:prstGeom prst="rect">
            <a:avLst/>
          </a:prstGeom>
          <a:noFill/>
          <a:ln w="9525">
            <a:noFill/>
            <a:miter lim="800000"/>
            <a:headEnd/>
            <a:tailEnd/>
          </a:ln>
        </p:spPr>
        <p:txBody>
          <a:bodyPr>
            <a:spAutoFit/>
          </a:bodyPr>
          <a:lstStyle/>
          <a:p>
            <a:r>
              <a:rPr lang="en-US" sz="3200" b="1" i="1">
                <a:solidFill>
                  <a:srgbClr val="444EA2"/>
                </a:solidFill>
              </a:rPr>
              <a:t>Which it did not.</a:t>
            </a:r>
          </a:p>
        </p:txBody>
      </p:sp>
      <p:sp>
        <p:nvSpPr>
          <p:cNvPr id="11" name="TextBox 10"/>
          <p:cNvSpPr txBox="1">
            <a:spLocks noChangeArrowheads="1"/>
          </p:cNvSpPr>
          <p:nvPr/>
        </p:nvSpPr>
        <p:spPr bwMode="auto">
          <a:xfrm>
            <a:off x="287338" y="4321175"/>
            <a:ext cx="4478337" cy="1957388"/>
          </a:xfrm>
          <a:prstGeom prst="rect">
            <a:avLst/>
          </a:prstGeom>
          <a:noFill/>
          <a:ln w="9525">
            <a:noFill/>
            <a:miter lim="800000"/>
            <a:headEnd/>
            <a:tailEnd/>
          </a:ln>
        </p:spPr>
        <p:txBody>
          <a:bodyPr>
            <a:spAutoFit/>
          </a:bodyPr>
          <a:lstStyle/>
          <a:p>
            <a:pPr>
              <a:lnSpc>
                <a:spcPts val="2400"/>
              </a:lnSpc>
            </a:pPr>
            <a:r>
              <a:rPr lang="en-US" sz="2800"/>
              <a:t>The aura-readers were unable to locate the aura around Randi’s body without seeing Randi’s body itself, so their claim was not supported.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p:bldP spid="6"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AutoShape 2"/>
          <p:cNvSpPr>
            <a:spLocks noGrp="1" noChangeArrowheads="1"/>
          </p:cNvSpPr>
          <p:nvPr>
            <p:ph type="title"/>
          </p:nvPr>
        </p:nvSpPr>
        <p:spPr/>
        <p:txBody>
          <a:bodyPr/>
          <a:lstStyle/>
          <a:p>
            <a:r>
              <a:rPr lang="en-US"/>
              <a:t>APA Principles in the Conduct of Research with Humans</a:t>
            </a:r>
          </a:p>
        </p:txBody>
      </p:sp>
      <p:sp>
        <p:nvSpPr>
          <p:cNvPr id="220163" name="Rectangle 3"/>
          <p:cNvSpPr>
            <a:spLocks noGrp="1" noChangeArrowheads="1"/>
          </p:cNvSpPr>
          <p:nvPr>
            <p:ph type="body" idx="1"/>
          </p:nvPr>
        </p:nvSpPr>
        <p:spPr/>
        <p:txBody>
          <a:bodyPr/>
          <a:lstStyle/>
          <a:p>
            <a:r>
              <a:rPr lang="en-US" sz="2400"/>
              <a:t>Participants at Risk and Participants at Minimal Risk</a:t>
            </a:r>
          </a:p>
          <a:p>
            <a:pPr lvl="1"/>
            <a:r>
              <a:rPr lang="en-US" sz="2000"/>
              <a:t>Participants at minimal risk: are participants who will experience no harmful effects through taking part in the research project.</a:t>
            </a:r>
          </a:p>
        </p:txBody>
      </p:sp>
    </p:spTree>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AutoShape 2"/>
          <p:cNvSpPr>
            <a:spLocks noGrp="1" noChangeArrowheads="1"/>
          </p:cNvSpPr>
          <p:nvPr>
            <p:ph type="title"/>
          </p:nvPr>
        </p:nvSpPr>
        <p:spPr/>
        <p:txBody>
          <a:bodyPr/>
          <a:lstStyle/>
          <a:p>
            <a:r>
              <a:rPr lang="en-US"/>
              <a:t>APA Principles in the Conduct of Research with Humans</a:t>
            </a:r>
          </a:p>
        </p:txBody>
      </p:sp>
      <p:sp>
        <p:nvSpPr>
          <p:cNvPr id="232451" name="Rectangle 3"/>
          <p:cNvSpPr>
            <a:spLocks noGrp="1" noChangeArrowheads="1"/>
          </p:cNvSpPr>
          <p:nvPr>
            <p:ph type="body" idx="1"/>
          </p:nvPr>
        </p:nvSpPr>
        <p:spPr/>
        <p:txBody>
          <a:bodyPr/>
          <a:lstStyle/>
          <a:p>
            <a:r>
              <a:rPr lang="en-US"/>
              <a:t>The Debriefing Session:  </a:t>
            </a:r>
          </a:p>
          <a:p>
            <a:pPr lvl="1"/>
            <a:r>
              <a:rPr lang="en-US"/>
              <a:t>Is usually the final step in conducting the research project</a:t>
            </a:r>
          </a:p>
          <a:p>
            <a:pPr lvl="1"/>
            <a:r>
              <a:rPr lang="en-US"/>
              <a:t>Involves explaining to the participants the nature and purpose(s) of the project. </a:t>
            </a:r>
          </a:p>
        </p:txBody>
      </p:sp>
    </p:spTree>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AutoShape 2"/>
          <p:cNvSpPr>
            <a:spLocks noGrp="1" noChangeArrowheads="1"/>
          </p:cNvSpPr>
          <p:nvPr>
            <p:ph type="title"/>
          </p:nvPr>
        </p:nvSpPr>
        <p:spPr/>
        <p:txBody>
          <a:bodyPr/>
          <a:lstStyle/>
          <a:p>
            <a:r>
              <a:rPr lang="en-US"/>
              <a:t>The Institutional Review Board</a:t>
            </a:r>
          </a:p>
        </p:txBody>
      </p:sp>
      <p:sp>
        <p:nvSpPr>
          <p:cNvPr id="266243" name="Rectangle 3"/>
          <p:cNvSpPr>
            <a:spLocks noGrp="1" noChangeArrowheads="1"/>
          </p:cNvSpPr>
          <p:nvPr>
            <p:ph type="body" idx="1"/>
          </p:nvPr>
        </p:nvSpPr>
        <p:spPr/>
        <p:txBody>
          <a:bodyPr/>
          <a:lstStyle/>
          <a:p>
            <a:pPr>
              <a:lnSpc>
                <a:spcPct val="80000"/>
              </a:lnSpc>
            </a:pPr>
            <a:r>
              <a:rPr lang="en-US" sz="2000"/>
              <a:t>The Institutional Review Board (IRB) is a campus review panel for the use of human participants in research projects.</a:t>
            </a:r>
          </a:p>
          <a:p>
            <a:pPr lvl="1">
              <a:lnSpc>
                <a:spcPct val="80000"/>
              </a:lnSpc>
            </a:pPr>
            <a:r>
              <a:rPr lang="en-US" sz="1800"/>
              <a:t>At some institutions the IRB also reviews research projects that utilize animals.  </a:t>
            </a:r>
          </a:p>
          <a:p>
            <a:pPr lvl="1">
              <a:lnSpc>
                <a:spcPct val="80000"/>
              </a:lnSpc>
            </a:pPr>
            <a:r>
              <a:rPr lang="en-US" sz="1800"/>
              <a:t>Many institutions have an Animal Care and Use Committee that reviews research projects that utilize animals.</a:t>
            </a:r>
          </a:p>
          <a:p>
            <a:pPr lvl="2">
              <a:lnSpc>
                <a:spcPct val="80000"/>
              </a:lnSpc>
            </a:pPr>
            <a:r>
              <a:rPr lang="en-US" sz="1600"/>
              <a:t>A veterinarian must be a member of any panel that reviews animal research proposals.</a:t>
            </a:r>
          </a:p>
          <a:p>
            <a:pPr lvl="1">
              <a:lnSpc>
                <a:spcPct val="80000"/>
              </a:lnSpc>
            </a:pPr>
            <a:r>
              <a:rPr lang="en-US" sz="1800"/>
              <a:t>The typical IRB is composed of a cross-section of individuals.</a:t>
            </a:r>
          </a:p>
          <a:p>
            <a:pPr lvl="2">
              <a:lnSpc>
                <a:spcPct val="80000"/>
              </a:lnSpc>
            </a:pPr>
            <a:r>
              <a:rPr lang="en-US" sz="1600"/>
              <a:t>IRB’s might contain faculty members from history, biology, education, psychology, and economics, as well as one or two members from the community who are not associated with the institution. </a:t>
            </a:r>
          </a:p>
          <a:p>
            <a:pPr lvl="2">
              <a:lnSpc>
                <a:spcPct val="80000"/>
              </a:lnSpc>
            </a:pPr>
            <a:r>
              <a:rPr lang="en-US" sz="1600"/>
              <a:t>The IRB serves to ensure that the experimenter treats research participants, whether they are humans or animals, according to the established ethical guidelines.</a:t>
            </a:r>
          </a:p>
          <a:p>
            <a:pPr lvl="1">
              <a:lnSpc>
                <a:spcPct val="80000"/>
              </a:lnSpc>
            </a:pPr>
            <a:endParaRPr lang="en-US" sz="1800"/>
          </a:p>
        </p:txBody>
      </p:sp>
    </p:spTree>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720975" y="2687638"/>
            <a:ext cx="3594100" cy="3400425"/>
          </a:xfrm>
          <a:custGeom>
            <a:avLst/>
            <a:gdLst>
              <a:gd name="connsiteX0" fmla="*/ 0 w 3593083"/>
              <a:gd name="connsiteY0" fmla="*/ 1700930 h 3401860"/>
              <a:gd name="connsiteX1" fmla="*/ 1796542 w 3593083"/>
              <a:gd name="connsiteY1" fmla="*/ 0 h 3401860"/>
              <a:gd name="connsiteX2" fmla="*/ 3593084 w 3593083"/>
              <a:gd name="connsiteY2" fmla="*/ 1700930 h 3401860"/>
              <a:gd name="connsiteX3" fmla="*/ 1796542 w 3593083"/>
              <a:gd name="connsiteY3" fmla="*/ 3401860 h 3401860"/>
              <a:gd name="connsiteX4" fmla="*/ 0 w 3593083"/>
              <a:gd name="connsiteY4" fmla="*/ 1700930 h 340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083" h="3401860">
                <a:moveTo>
                  <a:pt x="0" y="1700930"/>
                </a:moveTo>
                <a:cubicBezTo>
                  <a:pt x="0" y="761532"/>
                  <a:pt x="804339" y="0"/>
                  <a:pt x="1796542" y="0"/>
                </a:cubicBezTo>
                <a:cubicBezTo>
                  <a:pt x="2788745" y="0"/>
                  <a:pt x="3593084" y="761532"/>
                  <a:pt x="3593084" y="1700930"/>
                </a:cubicBezTo>
                <a:cubicBezTo>
                  <a:pt x="3593084" y="2640328"/>
                  <a:pt x="2788745" y="3401860"/>
                  <a:pt x="1796542" y="3401860"/>
                </a:cubicBezTo>
                <a:cubicBezTo>
                  <a:pt x="804339" y="3401860"/>
                  <a:pt x="0" y="2640328"/>
                  <a:pt x="0" y="1700930"/>
                </a:cubicBezTo>
                <a:close/>
              </a:path>
            </a:pathLst>
          </a:custGeom>
          <a:solidFill>
            <a:srgbClr val="F8F6E3"/>
          </a:solidFill>
          <a:ln>
            <a:solidFill>
              <a:srgbClr val="444EA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41435" tIns="513431" rIns="541435" bIns="513431" anchor="ctr"/>
          <a:lstStyle/>
          <a:p>
            <a:pPr algn="ctr" defTabSz="1066800">
              <a:lnSpc>
                <a:spcPts val="2000"/>
              </a:lnSpc>
              <a:spcAft>
                <a:spcPct val="35000"/>
              </a:spcAft>
            </a:pPr>
            <a:r>
              <a:rPr lang="en-US" sz="2400" b="1">
                <a:solidFill>
                  <a:srgbClr val="A0366C"/>
                </a:solidFill>
                <a:cs typeface="Arial" charset="0"/>
              </a:rPr>
              <a:t>Critical thinking:  </a:t>
            </a:r>
            <a:r>
              <a:rPr lang="en-US" sz="2400">
                <a:solidFill>
                  <a:schemeClr val="tx1"/>
                </a:solidFill>
                <a:cs typeface="Arial" charset="0"/>
              </a:rPr>
              <a:t>analyzing information to decide if it makes sense, rather than simply accepting it. </a:t>
            </a:r>
            <a:r>
              <a:rPr lang="en-US" sz="2400" b="1">
                <a:solidFill>
                  <a:srgbClr val="A0366C"/>
                </a:solidFill>
                <a:cs typeface="Arial" charset="0"/>
              </a:rPr>
              <a:t>Goal</a:t>
            </a:r>
            <a:r>
              <a:rPr lang="en-US" sz="2400" b="1">
                <a:solidFill>
                  <a:schemeClr val="tx1"/>
                </a:solidFill>
                <a:cs typeface="Arial" charset="0"/>
              </a:rPr>
              <a:t>: </a:t>
            </a:r>
            <a:r>
              <a:rPr lang="en-US" sz="2400">
                <a:solidFill>
                  <a:schemeClr val="tx1"/>
                </a:solidFill>
                <a:cs typeface="Arial" charset="0"/>
              </a:rPr>
              <a:t> getting at the truth, even if it means putting aside your own ideas.</a:t>
            </a:r>
          </a:p>
        </p:txBody>
      </p:sp>
      <p:grpSp>
        <p:nvGrpSpPr>
          <p:cNvPr id="2" name="Group 14"/>
          <p:cNvGrpSpPr>
            <a:grpSpLocks/>
          </p:cNvGrpSpPr>
          <p:nvPr/>
        </p:nvGrpSpPr>
        <p:grpSpPr bwMode="auto">
          <a:xfrm>
            <a:off x="3246438" y="130175"/>
            <a:ext cx="2490787" cy="2557463"/>
            <a:chOff x="3246309" y="130189"/>
            <a:chExt cx="2491191" cy="2556792"/>
          </a:xfrm>
        </p:grpSpPr>
        <p:sp>
          <p:nvSpPr>
            <p:cNvPr id="5" name="Freeform 4"/>
            <p:cNvSpPr/>
            <p:nvPr/>
          </p:nvSpPr>
          <p:spPr>
            <a:xfrm rot="5387954">
              <a:off x="4422875" y="2577463"/>
              <a:ext cx="179341" cy="39694"/>
            </a:xfrm>
            <a:custGeom>
              <a:avLst/>
              <a:gdLst>
                <a:gd name="connsiteX0" fmla="*/ 0 w 179359"/>
                <a:gd name="connsiteY0" fmla="*/ 19708 h 39416"/>
                <a:gd name="connsiteX1" fmla="*/ 179359 w 179359"/>
                <a:gd name="connsiteY1" fmla="*/ 19708 h 39416"/>
              </a:gdLst>
              <a:ahLst/>
              <a:cxnLst>
                <a:cxn ang="0">
                  <a:pos x="connsiteX0" y="connsiteY0"/>
                </a:cxn>
                <a:cxn ang="0">
                  <a:pos x="connsiteX1" y="connsiteY1"/>
                </a:cxn>
              </a:cxnLst>
              <a:rect l="l" t="t" r="r" b="b"/>
              <a:pathLst>
                <a:path w="179359" h="39416">
                  <a:moveTo>
                    <a:pt x="179359" y="19708"/>
                  </a:moveTo>
                  <a:lnTo>
                    <a:pt x="0"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97895" tIns="15225" rIns="97896" bIns="15224" spcCol="1270" anchor="ctr"/>
            <a:lstStyle/>
            <a:p>
              <a:pPr algn="ctr" defTabSz="222250" fontAlgn="auto">
                <a:lnSpc>
                  <a:spcPct val="90000"/>
                </a:lnSpc>
                <a:spcAft>
                  <a:spcPct val="35000"/>
                </a:spcAft>
                <a:defRPr/>
              </a:pPr>
              <a:endParaRPr lang="en-US" sz="500" dirty="0"/>
            </a:p>
          </p:txBody>
        </p:sp>
        <p:sp>
          <p:nvSpPr>
            <p:cNvPr id="6" name="Freeform 5"/>
            <p:cNvSpPr/>
            <p:nvPr/>
          </p:nvSpPr>
          <p:spPr>
            <a:xfrm>
              <a:off x="3246309" y="130189"/>
              <a:ext cx="2491191" cy="2377451"/>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anchor="ctr"/>
            <a:lstStyle/>
            <a:p>
              <a:pPr algn="ctr" defTabSz="1066800">
                <a:lnSpc>
                  <a:spcPts val="2000"/>
                </a:lnSpc>
              </a:pPr>
              <a:r>
                <a:rPr lang="en-US" sz="2400">
                  <a:solidFill>
                    <a:srgbClr val="F8F6E3"/>
                  </a:solidFill>
                  <a:cs typeface="Arial" charset="0"/>
                </a:rPr>
                <a:t>Look for hidden </a:t>
              </a:r>
              <a:r>
                <a:rPr lang="en-US" sz="2400" b="1">
                  <a:solidFill>
                    <a:srgbClr val="F8F6E3"/>
                  </a:solidFill>
                  <a:cs typeface="Arial" charset="0"/>
                </a:rPr>
                <a:t>assumptions</a:t>
              </a:r>
              <a:r>
                <a:rPr lang="en-US" sz="2400">
                  <a:solidFill>
                    <a:srgbClr val="F8F6E3"/>
                  </a:solidFill>
                  <a:cs typeface="Arial" charset="0"/>
                </a:rPr>
                <a:t> and decide if you agree.</a:t>
              </a:r>
            </a:p>
          </p:txBody>
        </p:sp>
      </p:grpSp>
      <p:grpSp>
        <p:nvGrpSpPr>
          <p:cNvPr id="3" name="Group 15"/>
          <p:cNvGrpSpPr>
            <a:grpSpLocks/>
          </p:cNvGrpSpPr>
          <p:nvPr/>
        </p:nvGrpSpPr>
        <p:grpSpPr bwMode="auto">
          <a:xfrm>
            <a:off x="5856288" y="984250"/>
            <a:ext cx="2835275" cy="2378075"/>
            <a:chOff x="5856699" y="984481"/>
            <a:chExt cx="2835475" cy="2377441"/>
          </a:xfrm>
        </p:grpSpPr>
        <p:sp>
          <p:nvSpPr>
            <p:cNvPr id="7" name="Freeform 6"/>
            <p:cNvSpPr/>
            <p:nvPr/>
          </p:nvSpPr>
          <p:spPr>
            <a:xfrm rot="19405298">
              <a:off x="5856699" y="3090532"/>
              <a:ext cx="766816" cy="39676"/>
            </a:xfrm>
            <a:custGeom>
              <a:avLst/>
              <a:gdLst>
                <a:gd name="connsiteX0" fmla="*/ 0 w 766422"/>
                <a:gd name="connsiteY0" fmla="*/ 19708 h 39416"/>
                <a:gd name="connsiteX1" fmla="*/ 766422 w 766422"/>
                <a:gd name="connsiteY1" fmla="*/ 19708 h 39416"/>
              </a:gdLst>
              <a:ahLst/>
              <a:cxnLst>
                <a:cxn ang="0">
                  <a:pos x="connsiteX0" y="connsiteY0"/>
                </a:cxn>
                <a:cxn ang="0">
                  <a:pos x="connsiteX1" y="connsiteY1"/>
                </a:cxn>
              </a:cxnLst>
              <a:rect l="l" t="t" r="r" b="b"/>
              <a:pathLst>
                <a:path w="766422" h="39416">
                  <a:moveTo>
                    <a:pt x="0" y="19708"/>
                  </a:moveTo>
                  <a:lnTo>
                    <a:pt x="766422"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76750" tIns="546" rIns="376750" bIns="548" spcCol="1270" anchor="ctr"/>
            <a:lstStyle/>
            <a:p>
              <a:pPr algn="ctr" defTabSz="222250" fontAlgn="auto">
                <a:lnSpc>
                  <a:spcPct val="90000"/>
                </a:lnSpc>
                <a:spcAft>
                  <a:spcPct val="35000"/>
                </a:spcAft>
                <a:defRPr/>
              </a:pPr>
              <a:endParaRPr lang="en-US" sz="500" dirty="0"/>
            </a:p>
          </p:txBody>
        </p:sp>
        <p:sp>
          <p:nvSpPr>
            <p:cNvPr id="8" name="Freeform 7"/>
            <p:cNvSpPr/>
            <p:nvPr/>
          </p:nvSpPr>
          <p:spPr>
            <a:xfrm>
              <a:off x="6312343" y="984481"/>
              <a:ext cx="2379831" cy="2377441"/>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anchor="ctr"/>
            <a:lstStyle/>
            <a:p>
              <a:pPr algn="ctr" defTabSz="1066800">
                <a:lnSpc>
                  <a:spcPts val="2000"/>
                </a:lnSpc>
              </a:pPr>
              <a:r>
                <a:rPr lang="en-US" sz="2400">
                  <a:solidFill>
                    <a:srgbClr val="F8F6E3"/>
                  </a:solidFill>
                  <a:cs typeface="Arial" charset="0"/>
                </a:rPr>
                <a:t>Look for hidden </a:t>
              </a:r>
              <a:r>
                <a:rPr lang="en-US" sz="2400" b="1">
                  <a:solidFill>
                    <a:srgbClr val="F8F6E3"/>
                  </a:solidFill>
                  <a:cs typeface="Arial" charset="0"/>
                </a:rPr>
                <a:t>bias</a:t>
              </a:r>
              <a:r>
                <a:rPr lang="en-US" sz="2400">
                  <a:solidFill>
                    <a:srgbClr val="F8F6E3"/>
                  </a:solidFill>
                  <a:cs typeface="Arial" charset="0"/>
                </a:rPr>
                <a:t>, politics, values, or personal connections. </a:t>
              </a:r>
            </a:p>
          </p:txBody>
        </p:sp>
      </p:grpSp>
      <p:grpSp>
        <p:nvGrpSpPr>
          <p:cNvPr id="15" name="Group 16"/>
          <p:cNvGrpSpPr>
            <a:grpSpLocks/>
          </p:cNvGrpSpPr>
          <p:nvPr/>
        </p:nvGrpSpPr>
        <p:grpSpPr bwMode="auto">
          <a:xfrm>
            <a:off x="6216650" y="4189413"/>
            <a:ext cx="2657475" cy="2376487"/>
            <a:chOff x="6216431" y="4189008"/>
            <a:chExt cx="2658486" cy="2377441"/>
          </a:xfrm>
        </p:grpSpPr>
        <p:sp>
          <p:nvSpPr>
            <p:cNvPr id="9" name="Freeform 8"/>
            <p:cNvSpPr/>
            <p:nvPr/>
          </p:nvSpPr>
          <p:spPr>
            <a:xfrm rot="1041320">
              <a:off x="6216431" y="4952902"/>
              <a:ext cx="341443" cy="38115"/>
            </a:xfrm>
            <a:custGeom>
              <a:avLst/>
              <a:gdLst>
                <a:gd name="connsiteX0" fmla="*/ 0 w 341438"/>
                <a:gd name="connsiteY0" fmla="*/ 19708 h 39416"/>
                <a:gd name="connsiteX1" fmla="*/ 341438 w 341438"/>
                <a:gd name="connsiteY1" fmla="*/ 19708 h 39416"/>
              </a:gdLst>
              <a:ahLst/>
              <a:cxnLst>
                <a:cxn ang="0">
                  <a:pos x="connsiteX0" y="connsiteY0"/>
                </a:cxn>
                <a:cxn ang="0">
                  <a:pos x="connsiteX1" y="connsiteY1"/>
                </a:cxn>
              </a:cxnLst>
              <a:rect l="l" t="t" r="r" b="b"/>
              <a:pathLst>
                <a:path w="341438" h="39416">
                  <a:moveTo>
                    <a:pt x="0" y="19708"/>
                  </a:moveTo>
                  <a:lnTo>
                    <a:pt x="341438"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74882" tIns="11172" rIns="174884" bIns="11172" spcCol="1270" anchor="ctr"/>
            <a:lstStyle/>
            <a:p>
              <a:pPr algn="ctr" defTabSz="222250" fontAlgn="auto">
                <a:lnSpc>
                  <a:spcPct val="90000"/>
                </a:lnSpc>
                <a:spcAft>
                  <a:spcPct val="35000"/>
                </a:spcAft>
                <a:defRPr/>
              </a:pPr>
              <a:endParaRPr lang="en-US" sz="500" dirty="0"/>
            </a:p>
          </p:txBody>
        </p:sp>
        <p:sp>
          <p:nvSpPr>
            <p:cNvPr id="10" name="Freeform 9"/>
            <p:cNvSpPr/>
            <p:nvPr/>
          </p:nvSpPr>
          <p:spPr>
            <a:xfrm>
              <a:off x="6495937" y="4189008"/>
              <a:ext cx="2378980" cy="2377441"/>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anchor="ctr"/>
            <a:lstStyle/>
            <a:p>
              <a:pPr algn="ctr" defTabSz="1066800">
                <a:lnSpc>
                  <a:spcPts val="2000"/>
                </a:lnSpc>
              </a:pPr>
              <a:r>
                <a:rPr lang="en-US" sz="2400">
                  <a:solidFill>
                    <a:srgbClr val="F8F6E3"/>
                  </a:solidFill>
                  <a:cs typeface="Arial" charset="0"/>
                </a:rPr>
                <a:t>Put aside your own assumptions and biases, and look at the evidence.</a:t>
              </a:r>
            </a:p>
          </p:txBody>
        </p:sp>
      </p:grpSp>
      <p:grpSp>
        <p:nvGrpSpPr>
          <p:cNvPr id="16" name="Group 17"/>
          <p:cNvGrpSpPr>
            <a:grpSpLocks/>
          </p:cNvGrpSpPr>
          <p:nvPr/>
        </p:nvGrpSpPr>
        <p:grpSpPr bwMode="auto">
          <a:xfrm>
            <a:off x="268288" y="4210050"/>
            <a:ext cx="2560637" cy="2378075"/>
            <a:chOff x="269079" y="4210533"/>
            <a:chExt cx="2559213" cy="2377441"/>
          </a:xfrm>
        </p:grpSpPr>
        <p:sp>
          <p:nvSpPr>
            <p:cNvPr id="11" name="Freeform 10"/>
            <p:cNvSpPr/>
            <p:nvPr/>
          </p:nvSpPr>
          <p:spPr>
            <a:xfrm rot="20502521">
              <a:off x="2582367" y="4967569"/>
              <a:ext cx="245925" cy="39676"/>
            </a:xfrm>
            <a:custGeom>
              <a:avLst/>
              <a:gdLst>
                <a:gd name="connsiteX0" fmla="*/ 0 w 246576"/>
                <a:gd name="connsiteY0" fmla="*/ 19708 h 39416"/>
                <a:gd name="connsiteX1" fmla="*/ 246576 w 246576"/>
                <a:gd name="connsiteY1" fmla="*/ 19708 h 39416"/>
              </a:gdLst>
              <a:ahLst/>
              <a:cxnLst>
                <a:cxn ang="0">
                  <a:pos x="connsiteX0" y="connsiteY0"/>
                </a:cxn>
                <a:cxn ang="0">
                  <a:pos x="connsiteX1" y="connsiteY1"/>
                </a:cxn>
              </a:cxnLst>
              <a:rect l="l" t="t" r="r" b="b"/>
              <a:pathLst>
                <a:path w="246576" h="39416">
                  <a:moveTo>
                    <a:pt x="246576" y="19708"/>
                  </a:moveTo>
                  <a:lnTo>
                    <a:pt x="0"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29823" tIns="13544" rIns="129825" bIns="13544" spcCol="1270" anchor="ctr"/>
            <a:lstStyle/>
            <a:p>
              <a:pPr algn="ctr" defTabSz="222250" fontAlgn="auto">
                <a:lnSpc>
                  <a:spcPct val="90000"/>
                </a:lnSpc>
                <a:spcAft>
                  <a:spcPct val="35000"/>
                </a:spcAft>
                <a:defRPr/>
              </a:pPr>
              <a:endParaRPr lang="en-US" sz="500" dirty="0"/>
            </a:p>
          </p:txBody>
        </p:sp>
        <p:sp>
          <p:nvSpPr>
            <p:cNvPr id="12" name="Freeform 11"/>
            <p:cNvSpPr/>
            <p:nvPr/>
          </p:nvSpPr>
          <p:spPr>
            <a:xfrm>
              <a:off x="269079" y="4210533"/>
              <a:ext cx="2378339" cy="2377441"/>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anchor="ctr"/>
            <a:lstStyle/>
            <a:p>
              <a:pPr algn="ctr" defTabSz="1066800">
                <a:lnSpc>
                  <a:spcPts val="2000"/>
                </a:lnSpc>
              </a:pPr>
              <a:r>
                <a:rPr lang="en-US" sz="2400">
                  <a:solidFill>
                    <a:srgbClr val="F8F6E3"/>
                  </a:solidFill>
                  <a:cs typeface="Arial" charset="0"/>
                </a:rPr>
                <a:t>See if there was a flaw in how the information was collected.</a:t>
              </a:r>
            </a:p>
          </p:txBody>
        </p:sp>
      </p:grpSp>
      <p:grpSp>
        <p:nvGrpSpPr>
          <p:cNvPr id="17" name="Group 18"/>
          <p:cNvGrpSpPr>
            <a:grpSpLocks/>
          </p:cNvGrpSpPr>
          <p:nvPr/>
        </p:nvGrpSpPr>
        <p:grpSpPr bwMode="auto">
          <a:xfrm>
            <a:off x="290513" y="973138"/>
            <a:ext cx="2886075" cy="2378075"/>
            <a:chOff x="290452" y="973753"/>
            <a:chExt cx="2885611" cy="2377441"/>
          </a:xfrm>
        </p:grpSpPr>
        <p:sp>
          <p:nvSpPr>
            <p:cNvPr id="13" name="Freeform 12"/>
            <p:cNvSpPr/>
            <p:nvPr/>
          </p:nvSpPr>
          <p:spPr>
            <a:xfrm rot="2173312">
              <a:off x="2360219" y="3086152"/>
              <a:ext cx="815844" cy="39677"/>
            </a:xfrm>
            <a:custGeom>
              <a:avLst/>
              <a:gdLst>
                <a:gd name="connsiteX0" fmla="*/ 0 w 815488"/>
                <a:gd name="connsiteY0" fmla="*/ 19708 h 39416"/>
                <a:gd name="connsiteX1" fmla="*/ 815488 w 815488"/>
                <a:gd name="connsiteY1" fmla="*/ 19708 h 39416"/>
              </a:gdLst>
              <a:ahLst/>
              <a:cxnLst>
                <a:cxn ang="0">
                  <a:pos x="connsiteX0" y="connsiteY0"/>
                </a:cxn>
                <a:cxn ang="0">
                  <a:pos x="connsiteX1" y="connsiteY1"/>
                </a:cxn>
              </a:cxnLst>
              <a:rect l="l" t="t" r="r" b="b"/>
              <a:pathLst>
                <a:path w="815488" h="39416">
                  <a:moveTo>
                    <a:pt x="815488" y="19708"/>
                  </a:moveTo>
                  <a:lnTo>
                    <a:pt x="0"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00057" tIns="-679" rIns="400058" bIns="-678" spcCol="1270" anchor="ctr"/>
            <a:lstStyle/>
            <a:p>
              <a:pPr algn="ctr" defTabSz="222250" fontAlgn="auto">
                <a:lnSpc>
                  <a:spcPct val="90000"/>
                </a:lnSpc>
                <a:spcAft>
                  <a:spcPct val="35000"/>
                </a:spcAft>
                <a:defRPr/>
              </a:pPr>
              <a:endParaRPr lang="en-US" sz="500" dirty="0"/>
            </a:p>
          </p:txBody>
        </p:sp>
        <p:sp>
          <p:nvSpPr>
            <p:cNvPr id="14" name="Freeform 13"/>
            <p:cNvSpPr/>
            <p:nvPr/>
          </p:nvSpPr>
          <p:spPr>
            <a:xfrm>
              <a:off x="290452" y="973753"/>
              <a:ext cx="2379279" cy="2377441"/>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anchor="ctr"/>
            <a:lstStyle/>
            <a:p>
              <a:pPr algn="ctr" defTabSz="1066800">
                <a:lnSpc>
                  <a:spcPts val="2000"/>
                </a:lnSpc>
              </a:pPr>
              <a:r>
                <a:rPr lang="en-US" sz="2400">
                  <a:solidFill>
                    <a:srgbClr val="F8F6E3"/>
                  </a:solidFill>
                  <a:cs typeface="Arial" charset="0"/>
                </a:rPr>
                <a:t>Consider if there are other possible explanations for the facts or results.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1270000"/>
          </a:xfrm>
          <a:solidFill>
            <a:srgbClr val="F36F21"/>
          </a:solidFill>
        </p:spPr>
        <p:txBody>
          <a:bodyPr lIns="274320"/>
          <a:lstStyle/>
          <a:p>
            <a:pPr algn="l" eaLnBrk="1" hangingPunct="1">
              <a:lnSpc>
                <a:spcPts val="4200"/>
              </a:lnSpc>
            </a:pPr>
            <a:r>
              <a:rPr lang="en-US" sz="3200" b="1" i="1" smtClean="0">
                <a:solidFill>
                  <a:srgbClr val="F8F6E3"/>
                </a:solidFill>
              </a:rPr>
              <a:t>Getting to the truth:</a:t>
            </a:r>
            <a:r>
              <a:rPr lang="en-US" b="1" i="1" smtClean="0">
                <a:solidFill>
                  <a:srgbClr val="F8F6E3"/>
                </a:solidFill>
              </a:rPr>
              <a:t/>
            </a:r>
            <a:br>
              <a:rPr lang="en-US" b="1" i="1" smtClean="0">
                <a:solidFill>
                  <a:srgbClr val="F8F6E3"/>
                </a:solidFill>
              </a:rPr>
            </a:br>
            <a:r>
              <a:rPr lang="en-US" b="1" smtClean="0">
                <a:solidFill>
                  <a:srgbClr val="F8F6E3"/>
                </a:solidFill>
              </a:rPr>
              <a:t>The Scientific Method</a:t>
            </a:r>
          </a:p>
        </p:txBody>
      </p:sp>
      <p:sp>
        <p:nvSpPr>
          <p:cNvPr id="6" name="Rectangle 5"/>
          <p:cNvSpPr>
            <a:spLocks noChangeArrowheads="1"/>
          </p:cNvSpPr>
          <p:nvPr/>
        </p:nvSpPr>
        <p:spPr bwMode="auto">
          <a:xfrm>
            <a:off x="149225" y="1417638"/>
            <a:ext cx="5943600" cy="809625"/>
          </a:xfrm>
          <a:prstGeom prst="rect">
            <a:avLst/>
          </a:prstGeom>
          <a:noFill/>
          <a:ln w="9525">
            <a:noFill/>
            <a:miter lim="800000"/>
            <a:headEnd/>
            <a:tailEnd/>
          </a:ln>
        </p:spPr>
        <p:txBody>
          <a:bodyPr>
            <a:spAutoFit/>
          </a:bodyPr>
          <a:lstStyle/>
          <a:p>
            <a:pPr>
              <a:lnSpc>
                <a:spcPts val="2800"/>
              </a:lnSpc>
            </a:pPr>
            <a:r>
              <a:rPr lang="en-US" sz="2800"/>
              <a:t>The scientific method is the process of testing our ideas about the world by:</a:t>
            </a:r>
          </a:p>
        </p:txBody>
      </p:sp>
      <p:graphicFrame>
        <p:nvGraphicFramePr>
          <p:cNvPr id="7" name="Diagram 6"/>
          <p:cNvGraphicFramePr/>
          <p:nvPr/>
        </p:nvGraphicFramePr>
        <p:xfrm>
          <a:off x="236669" y="1609800"/>
          <a:ext cx="8520056" cy="4008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ent-Up Arrow 3"/>
          <p:cNvSpPr/>
          <p:nvPr/>
        </p:nvSpPr>
        <p:spPr>
          <a:xfrm rot="10800000" flipV="1">
            <a:off x="1279525" y="4686300"/>
            <a:ext cx="6653213" cy="1236663"/>
          </a:xfrm>
          <a:prstGeom prst="bentUpArrow">
            <a:avLst>
              <a:gd name="adj1" fmla="val 50000"/>
              <a:gd name="adj2" fmla="val 24125"/>
              <a:gd name="adj3" fmla="val 27741"/>
            </a:avLst>
          </a:prstGeom>
          <a:solidFill>
            <a:srgbClr val="A0366C"/>
          </a:solidFill>
        </p:spPr>
        <p:txBody>
          <a:bodyPr>
            <a:spAutoFit/>
          </a:bodyPr>
          <a:lstStyle/>
          <a:p>
            <a:pPr algn="ctr">
              <a:lnSpc>
                <a:spcPts val="2000"/>
              </a:lnSpc>
            </a:pPr>
            <a:r>
              <a:rPr lang="en-US" sz="2400">
                <a:solidFill>
                  <a:srgbClr val="F8F6E3"/>
                </a:solidFill>
              </a:rPr>
              <a:t>If the data doesn’t fit our ideas, then we modify our ideas, and test again.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0"/>
                                        <p:tgtEl>
                                          <p:spTgt spid="7"/>
                                        </p:tgtEl>
                                      </p:cBhvr>
                                    </p:animEffect>
                                  </p:childTnLst>
                                </p:cTn>
                              </p:par>
                            </p:childTnLst>
                          </p:cTn>
                        </p:par>
                        <p:par>
                          <p:cTn id="12" fill="hold">
                            <p:stCondLst>
                              <p:cond delay="6500"/>
                            </p:stCondLst>
                            <p:childTnLst>
                              <p:par>
                                <p:cTn id="13" presetID="22" presetClass="entr" presetSubtype="2" fill="hold" grpId="0"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7338" y="1339850"/>
            <a:ext cx="3776662" cy="5530850"/>
          </a:xfrm>
          <a:solidFill>
            <a:srgbClr val="F36F21"/>
          </a:solidFill>
        </p:spPr>
        <p:txBody>
          <a:bodyPr lIns="457200" tIns="182880" bIns="182880"/>
          <a:lstStyle/>
          <a:p>
            <a:pPr marL="0" indent="0" algn="ctr" eaLnBrk="1" hangingPunct="1">
              <a:lnSpc>
                <a:spcPts val="2200"/>
              </a:lnSpc>
              <a:spcBef>
                <a:spcPct val="0"/>
              </a:spcBef>
              <a:spcAft>
                <a:spcPts val="600"/>
              </a:spcAft>
              <a:buClr>
                <a:srgbClr val="F8F6E3"/>
              </a:buClr>
              <a:buFont typeface="Arial" charset="0"/>
              <a:buNone/>
            </a:pPr>
            <a:r>
              <a:rPr lang="en-US" sz="2800" b="1" smtClean="0">
                <a:solidFill>
                  <a:srgbClr val="FAC090"/>
                </a:solidFill>
              </a:rPr>
              <a:t>Scientific Method: Tools and Goals</a:t>
            </a:r>
          </a:p>
          <a:p>
            <a:pPr marL="0" indent="0" eaLnBrk="1" hangingPunct="1">
              <a:lnSpc>
                <a:spcPts val="2200"/>
              </a:lnSpc>
              <a:spcBef>
                <a:spcPct val="0"/>
              </a:spcBef>
              <a:spcAft>
                <a:spcPts val="600"/>
              </a:spcAft>
              <a:buClr>
                <a:srgbClr val="F8F6E3"/>
              </a:buClr>
              <a:buFont typeface="Arial" charset="0"/>
              <a:buNone/>
            </a:pPr>
            <a:endParaRPr lang="en-US" sz="2800" smtClean="0">
              <a:solidFill>
                <a:srgbClr val="F8F6E3"/>
              </a:solidFill>
            </a:endParaRPr>
          </a:p>
          <a:p>
            <a:pPr marL="0" indent="0" eaLnBrk="1" hangingPunct="1">
              <a:lnSpc>
                <a:spcPts val="2200"/>
              </a:lnSpc>
              <a:spcBef>
                <a:spcPct val="0"/>
              </a:spcBef>
              <a:spcAft>
                <a:spcPts val="600"/>
              </a:spcAft>
              <a:buClr>
                <a:srgbClr val="F8F6E3"/>
              </a:buClr>
              <a:buFont typeface="Wingdings" pitchFamily="-65" charset="2"/>
              <a:buChar char="§"/>
            </a:pPr>
            <a:endParaRPr lang="en-US" sz="2800" b="1" smtClean="0">
              <a:solidFill>
                <a:srgbClr val="444EA2"/>
              </a:solidFill>
            </a:endParaRPr>
          </a:p>
        </p:txBody>
      </p:sp>
      <p:sp>
        <p:nvSpPr>
          <p:cNvPr id="40963" name="Title 1"/>
          <p:cNvSpPr>
            <a:spLocks noGrp="1"/>
          </p:cNvSpPr>
          <p:nvPr>
            <p:ph type="title"/>
          </p:nvPr>
        </p:nvSpPr>
        <p:spPr>
          <a:xfrm>
            <a:off x="-7938" y="0"/>
            <a:ext cx="9151938" cy="1371600"/>
          </a:xfrm>
          <a:solidFill>
            <a:srgbClr val="3AA082"/>
          </a:solidFill>
        </p:spPr>
        <p:txBody>
          <a:bodyPr lIns="274320"/>
          <a:lstStyle/>
          <a:p>
            <a:pPr eaLnBrk="1" hangingPunct="1">
              <a:lnSpc>
                <a:spcPts val="4200"/>
              </a:lnSpc>
            </a:pPr>
            <a:r>
              <a:rPr lang="en-US" b="1" smtClean="0">
                <a:solidFill>
                  <a:srgbClr val="F8F6E3"/>
                </a:solidFill>
              </a:rPr>
              <a:t>Some research findings revealed by the scientific method:</a:t>
            </a:r>
          </a:p>
        </p:txBody>
      </p:sp>
      <p:sp>
        <p:nvSpPr>
          <p:cNvPr id="4" name="Content Placeholder 2"/>
          <p:cNvSpPr txBox="1">
            <a:spLocks/>
          </p:cNvSpPr>
          <p:nvPr/>
        </p:nvSpPr>
        <p:spPr bwMode="auto">
          <a:xfrm>
            <a:off x="374650" y="1917700"/>
            <a:ext cx="4616450" cy="4708525"/>
          </a:xfrm>
          <a:prstGeom prst="rect">
            <a:avLst/>
          </a:prstGeom>
          <a:noFill/>
          <a:ln w="9525">
            <a:noFill/>
            <a:miter lim="800000"/>
            <a:headEnd/>
            <a:tailEnd/>
          </a:ln>
        </p:spPr>
        <p:txBody>
          <a:bodyPr>
            <a:spAutoFit/>
          </a:bodyPr>
          <a:lstStyle/>
          <a:p>
            <a:pPr marL="342900" indent="-342900">
              <a:lnSpc>
                <a:spcPts val="2400"/>
              </a:lnSpc>
              <a:spcAft>
                <a:spcPts val="1200"/>
              </a:spcAft>
              <a:buFont typeface="Wingdings" pitchFamily="-65" charset="2"/>
              <a:buChar char="§"/>
            </a:pPr>
            <a:r>
              <a:rPr lang="en-US" sz="2800">
                <a:solidFill>
                  <a:srgbClr val="000000"/>
                </a:solidFill>
              </a:rPr>
              <a:t>The brain can recover from massive early childhood brain damage.</a:t>
            </a:r>
          </a:p>
          <a:p>
            <a:pPr marL="342900" indent="-342900">
              <a:lnSpc>
                <a:spcPts val="2400"/>
              </a:lnSpc>
              <a:spcAft>
                <a:spcPts val="1200"/>
              </a:spcAft>
              <a:buFont typeface="Wingdings" pitchFamily="-65" charset="2"/>
              <a:buChar char="§"/>
            </a:pPr>
            <a:r>
              <a:rPr lang="en-US" sz="2800">
                <a:solidFill>
                  <a:srgbClr val="000000"/>
                </a:solidFill>
              </a:rPr>
              <a:t>Sleepwalkers are not acting out dreams.</a:t>
            </a:r>
          </a:p>
          <a:p>
            <a:pPr marL="342900" indent="-342900">
              <a:lnSpc>
                <a:spcPts val="2400"/>
              </a:lnSpc>
              <a:spcAft>
                <a:spcPts val="1200"/>
              </a:spcAft>
              <a:buFont typeface="Wingdings" pitchFamily="-65" charset="2"/>
              <a:buChar char="§"/>
            </a:pPr>
            <a:r>
              <a:rPr lang="en-US" sz="2800">
                <a:solidFill>
                  <a:srgbClr val="000000"/>
                </a:solidFill>
              </a:rPr>
              <a:t>Our brains do not have accurate memories locked inside like video files.</a:t>
            </a:r>
          </a:p>
          <a:p>
            <a:pPr marL="342900" indent="-342900">
              <a:lnSpc>
                <a:spcPts val="2400"/>
              </a:lnSpc>
              <a:spcAft>
                <a:spcPts val="1200"/>
              </a:spcAft>
              <a:buFont typeface="Wingdings" pitchFamily="-65" charset="2"/>
              <a:buChar char="§"/>
            </a:pPr>
            <a:r>
              <a:rPr lang="en-US" sz="2800">
                <a:solidFill>
                  <a:srgbClr val="000000"/>
                </a:solidFill>
              </a:rPr>
              <a:t>There is no “hidden and unused 90 percent” of our brain.</a:t>
            </a:r>
          </a:p>
          <a:p>
            <a:pPr marL="342900" indent="-342900">
              <a:lnSpc>
                <a:spcPts val="2400"/>
              </a:lnSpc>
              <a:spcAft>
                <a:spcPts val="1200"/>
              </a:spcAft>
              <a:buFont typeface="Wingdings" pitchFamily="-65" charset="2"/>
              <a:buChar char="§"/>
            </a:pPr>
            <a:r>
              <a:rPr lang="en-US" sz="2800">
                <a:solidFill>
                  <a:srgbClr val="000000"/>
                </a:solidFill>
              </a:rPr>
              <a:t>People often change their opinions to fit their actions.</a:t>
            </a:r>
          </a:p>
        </p:txBody>
      </p:sp>
      <p:sp>
        <p:nvSpPr>
          <p:cNvPr id="12" name="Content Placeholder 2"/>
          <p:cNvSpPr txBox="1">
            <a:spLocks/>
          </p:cNvSpPr>
          <p:nvPr/>
        </p:nvSpPr>
        <p:spPr bwMode="auto">
          <a:xfrm>
            <a:off x="5594350" y="2146300"/>
            <a:ext cx="3422650" cy="1981200"/>
          </a:xfrm>
          <a:prstGeom prst="rect">
            <a:avLst/>
          </a:prstGeom>
          <a:noFill/>
          <a:ln w="9525">
            <a:noFill/>
            <a:miter lim="800000"/>
            <a:headEnd/>
            <a:tailEnd/>
          </a:ln>
        </p:spPr>
        <p:txBody>
          <a:bodyPr/>
          <a:lstStyle/>
          <a:p>
            <a:pPr marL="342900" indent="-342900">
              <a:lnSpc>
                <a:spcPts val="2400"/>
              </a:lnSpc>
              <a:spcBef>
                <a:spcPct val="20000"/>
              </a:spcBef>
              <a:buFont typeface="Arial" charset="0"/>
              <a:buNone/>
            </a:pPr>
            <a:r>
              <a:rPr lang="en-US" sz="2800" b="1">
                <a:solidFill>
                  <a:srgbClr val="F8F6E3"/>
                </a:solidFill>
              </a:rPr>
              <a:t>The basics:</a:t>
            </a:r>
          </a:p>
          <a:p>
            <a:pPr marL="342900" indent="-342900">
              <a:lnSpc>
                <a:spcPts val="2400"/>
              </a:lnSpc>
              <a:spcBef>
                <a:spcPct val="20000"/>
              </a:spcBef>
              <a:buFont typeface="Wingdings" pitchFamily="-65" charset="2"/>
              <a:buChar char="§"/>
            </a:pPr>
            <a:r>
              <a:rPr lang="en-US" sz="2800">
                <a:solidFill>
                  <a:srgbClr val="F8F6E3"/>
                </a:solidFill>
              </a:rPr>
              <a:t>Theory</a:t>
            </a:r>
          </a:p>
          <a:p>
            <a:pPr marL="342900" indent="-342900">
              <a:lnSpc>
                <a:spcPts val="2400"/>
              </a:lnSpc>
              <a:spcBef>
                <a:spcPct val="20000"/>
              </a:spcBef>
              <a:buFont typeface="Wingdings" pitchFamily="-65" charset="2"/>
              <a:buChar char="§"/>
            </a:pPr>
            <a:r>
              <a:rPr lang="en-US" sz="2800">
                <a:solidFill>
                  <a:srgbClr val="F8F6E3"/>
                </a:solidFill>
              </a:rPr>
              <a:t>Hypothesis</a:t>
            </a:r>
          </a:p>
          <a:p>
            <a:pPr marL="342900" indent="-342900">
              <a:lnSpc>
                <a:spcPts val="2400"/>
              </a:lnSpc>
              <a:spcBef>
                <a:spcPct val="20000"/>
              </a:spcBef>
              <a:buFont typeface="Wingdings" pitchFamily="-65" charset="2"/>
              <a:buChar char="§"/>
            </a:pPr>
            <a:r>
              <a:rPr lang="en-US" sz="2800">
                <a:solidFill>
                  <a:srgbClr val="F8F6E3"/>
                </a:solidFill>
              </a:rPr>
              <a:t>Operational Definitions</a:t>
            </a:r>
          </a:p>
          <a:p>
            <a:pPr marL="342900" indent="-342900">
              <a:lnSpc>
                <a:spcPts val="2400"/>
              </a:lnSpc>
              <a:spcBef>
                <a:spcPct val="20000"/>
              </a:spcBef>
              <a:buFont typeface="Wingdings" pitchFamily="-65" charset="2"/>
              <a:buChar char="§"/>
            </a:pPr>
            <a:r>
              <a:rPr lang="en-US" sz="2800">
                <a:solidFill>
                  <a:srgbClr val="F8F6E3"/>
                </a:solidFill>
              </a:rPr>
              <a:t>Replication</a:t>
            </a:r>
          </a:p>
        </p:txBody>
      </p:sp>
      <p:sp>
        <p:nvSpPr>
          <p:cNvPr id="14" name="Content Placeholder 3"/>
          <p:cNvSpPr txBox="1">
            <a:spLocks/>
          </p:cNvSpPr>
          <p:nvPr/>
        </p:nvSpPr>
        <p:spPr bwMode="auto">
          <a:xfrm>
            <a:off x="5467350" y="4464050"/>
            <a:ext cx="3549650" cy="2176463"/>
          </a:xfrm>
          <a:prstGeom prst="rect">
            <a:avLst/>
          </a:prstGeom>
          <a:noFill/>
          <a:ln w="9525">
            <a:noFill/>
            <a:miter lim="800000"/>
            <a:headEnd/>
            <a:tailEnd/>
          </a:ln>
        </p:spPr>
        <p:txBody>
          <a:bodyPr/>
          <a:lstStyle/>
          <a:p>
            <a:pPr marL="342900" indent="-342900">
              <a:lnSpc>
                <a:spcPts val="2400"/>
              </a:lnSpc>
              <a:spcBef>
                <a:spcPct val="20000"/>
              </a:spcBef>
              <a:buFont typeface="Arial" charset="0"/>
              <a:buNone/>
            </a:pPr>
            <a:r>
              <a:rPr lang="en-US" sz="2800" b="1">
                <a:solidFill>
                  <a:srgbClr val="F8F6E3"/>
                </a:solidFill>
              </a:rPr>
              <a:t>Research goals/types:</a:t>
            </a:r>
          </a:p>
          <a:p>
            <a:pPr marL="342900" indent="-342900">
              <a:lnSpc>
                <a:spcPts val="2400"/>
              </a:lnSpc>
              <a:spcBef>
                <a:spcPct val="20000"/>
              </a:spcBef>
              <a:buFont typeface="Wingdings" pitchFamily="-65" charset="2"/>
              <a:buChar char="§"/>
            </a:pPr>
            <a:r>
              <a:rPr lang="en-US" sz="2800">
                <a:solidFill>
                  <a:srgbClr val="F8F6E3"/>
                </a:solidFill>
              </a:rPr>
              <a:t>Description  </a:t>
            </a:r>
          </a:p>
          <a:p>
            <a:pPr marL="342900" indent="-342900">
              <a:lnSpc>
                <a:spcPts val="2400"/>
              </a:lnSpc>
              <a:spcBef>
                <a:spcPct val="20000"/>
              </a:spcBef>
              <a:buFont typeface="Wingdings" pitchFamily="-65" charset="2"/>
              <a:buChar char="§"/>
            </a:pPr>
            <a:r>
              <a:rPr lang="en-US" sz="2800">
                <a:solidFill>
                  <a:srgbClr val="F8F6E3"/>
                </a:solidFill>
              </a:rPr>
              <a:t>Correlation</a:t>
            </a:r>
          </a:p>
          <a:p>
            <a:pPr marL="342900" indent="-342900">
              <a:lnSpc>
                <a:spcPts val="2400"/>
              </a:lnSpc>
              <a:spcBef>
                <a:spcPct val="20000"/>
              </a:spcBef>
              <a:buFont typeface="Wingdings" pitchFamily="-65" charset="2"/>
              <a:buChar char="§"/>
            </a:pPr>
            <a:r>
              <a:rPr lang="en-US" sz="2800">
                <a:solidFill>
                  <a:srgbClr val="F8F6E3"/>
                </a:solidFill>
              </a:rPr>
              <a:t>Prediction </a:t>
            </a:r>
          </a:p>
          <a:p>
            <a:pPr marL="342900" indent="-342900">
              <a:lnSpc>
                <a:spcPts val="2400"/>
              </a:lnSpc>
              <a:spcBef>
                <a:spcPct val="20000"/>
              </a:spcBef>
              <a:buFont typeface="Wingdings" pitchFamily="-65" charset="2"/>
              <a:buChar char="§"/>
            </a:pPr>
            <a:r>
              <a:rPr lang="en-US" sz="2800">
                <a:solidFill>
                  <a:srgbClr val="F8F6E3"/>
                </a:solidFill>
              </a:rPr>
              <a:t>Causation</a:t>
            </a:r>
          </a:p>
          <a:p>
            <a:pPr marL="342900" indent="-342900">
              <a:lnSpc>
                <a:spcPts val="2400"/>
              </a:lnSpc>
              <a:spcBef>
                <a:spcPct val="20000"/>
              </a:spcBef>
              <a:buFont typeface="Wingdings" pitchFamily="-65" charset="2"/>
              <a:buChar char="§"/>
            </a:pPr>
            <a:r>
              <a:rPr lang="en-US" sz="2800">
                <a:solidFill>
                  <a:srgbClr val="F8F6E3"/>
                </a:solidFill>
              </a:rPr>
              <a:t>Experiments</a:t>
            </a:r>
          </a:p>
          <a:p>
            <a:pPr marL="342900" indent="-342900">
              <a:lnSpc>
                <a:spcPts val="2400"/>
              </a:lnSpc>
              <a:spcBef>
                <a:spcPct val="20000"/>
              </a:spcBef>
              <a:buFont typeface="Arial" charset="0"/>
              <a:buChar char="•"/>
            </a:pPr>
            <a:endParaRPr lang="en-US" sz="2800">
              <a:solidFill>
                <a:srgbClr val="F8F6E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Effect transition="in" filter="fade">
                                      <p:cBhvr>
                                        <p:cTn id="32" dur="500"/>
                                        <p:tgtEl>
                                          <p:spTgt spid="3">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9762</TotalTime>
  <Words>7243</Words>
  <Application>Microsoft Macintosh PowerPoint</Application>
  <PresentationFormat>On-screen Show (4:3)</PresentationFormat>
  <Paragraphs>595</Paragraphs>
  <Slides>62</Slides>
  <Notes>51</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Office Theme</vt:lpstr>
      <vt:lpstr>Capsules</vt:lpstr>
      <vt:lpstr>“Think critically” with psychological science…  does this mean “criticize”?</vt:lpstr>
      <vt:lpstr>When our natural thinking style fails:</vt:lpstr>
      <vt:lpstr>Hindsight “Bias”</vt:lpstr>
      <vt:lpstr>Overconfidence Error 1: Performance</vt:lpstr>
      <vt:lpstr>Why do we make these errors and overuse our intuition? From an evolutionary perspective:</vt:lpstr>
      <vt:lpstr>Making our ideas more accurate by   being scientific</vt:lpstr>
      <vt:lpstr>PowerPoint Presentation</vt:lpstr>
      <vt:lpstr>Getting to the truth: The Scientific Method</vt:lpstr>
      <vt:lpstr>Some research findings revealed by the scientific method:</vt:lpstr>
      <vt:lpstr>Theory: the big picture</vt:lpstr>
      <vt:lpstr>Hypotheses:  informed predictions </vt:lpstr>
      <vt:lpstr>PowerPoint Presentation</vt:lpstr>
      <vt:lpstr>The next/final step in the scientific method: replication</vt:lpstr>
      <vt:lpstr>Research Process:  the depression example</vt:lpstr>
      <vt:lpstr>PowerPoint Presentation</vt:lpstr>
      <vt:lpstr>Research goal and strategy:  description</vt:lpstr>
      <vt:lpstr>Case Study</vt:lpstr>
      <vt:lpstr>Naturalistic Observation</vt:lpstr>
      <vt:lpstr>The Survey</vt:lpstr>
      <vt:lpstr>PowerPoint Presentation</vt:lpstr>
      <vt:lpstr>Why take a sample?</vt:lpstr>
      <vt:lpstr>A possible result of many descriptive studies: discovering a correlation</vt:lpstr>
      <vt:lpstr>Correlation</vt:lpstr>
      <vt:lpstr>Finding Correlations:  Scatterplots</vt:lpstr>
      <vt:lpstr>Negative Correlation: Facebook and Studying</vt:lpstr>
      <vt:lpstr>Correlation Coefficient</vt:lpstr>
      <vt:lpstr>Data</vt:lpstr>
      <vt:lpstr>When scatterplots reveal correlations:</vt:lpstr>
      <vt:lpstr>If we find a correlation, what conclusions can we draw from it?</vt:lpstr>
      <vt:lpstr>PowerPoint Presentation</vt:lpstr>
      <vt:lpstr>Thinking critically about the text:</vt:lpstr>
      <vt:lpstr>If self-esteem correlates with depression, there are still numerous possible causal links:</vt:lpstr>
      <vt:lpstr>So how do we determine causation?   By experimentation.</vt:lpstr>
      <vt:lpstr>Just to clarify two similar-sounding terms…</vt:lpstr>
      <vt:lpstr>PowerPoint Presentation</vt:lpstr>
      <vt:lpstr>Placebo effect</vt:lpstr>
      <vt:lpstr>The Control Group</vt:lpstr>
      <vt:lpstr>PowerPoint Presentation</vt:lpstr>
      <vt:lpstr>PowerPoint Presentation</vt:lpstr>
      <vt:lpstr>Correlation vs. Causation: the breastfeeding/intelligence question</vt:lpstr>
      <vt:lpstr>Ruling out confounding variables: experiment with random assignment</vt:lpstr>
      <vt:lpstr>Critical Thinking</vt:lpstr>
      <vt:lpstr>Summary of the types of Research</vt:lpstr>
      <vt:lpstr>From data to insight:  statistics</vt:lpstr>
      <vt:lpstr>Tools for Describing Data</vt:lpstr>
      <vt:lpstr>PowerPoint Presentation</vt:lpstr>
      <vt:lpstr>PowerPoint Presentation</vt:lpstr>
      <vt:lpstr>PowerPoint Presentation</vt:lpstr>
      <vt:lpstr>PowerPoint Presentation</vt:lpstr>
      <vt:lpstr>PowerPoint Presentation</vt:lpstr>
      <vt:lpstr>Skewed vs. Normal Distribution</vt:lpstr>
      <vt:lpstr>Applying the concepts</vt:lpstr>
      <vt:lpstr>Drawing conclusions from data:  are the results useful?</vt:lpstr>
      <vt:lpstr>The Need for Ethical Principles</vt:lpstr>
      <vt:lpstr>The Need for Ethical Principles</vt:lpstr>
      <vt:lpstr>The Need for Ethical Principles</vt:lpstr>
      <vt:lpstr>APA Principles in the Conduct of Research with Humans</vt:lpstr>
      <vt:lpstr>APA Principles in the Conduct of Research with Humans</vt:lpstr>
      <vt:lpstr>APA Principles in the Conduct of Research with Humans</vt:lpstr>
      <vt:lpstr>APA Principles in the Conduct of Research with Humans</vt:lpstr>
      <vt:lpstr>APA Principles in the Conduct of Research with Humans</vt:lpstr>
      <vt:lpstr>The Institutional Review Board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creator>James Foley</dc:creator>
  <cp:keywords>Chapter 1</cp:keywords>
  <cp:lastModifiedBy>Justin Wisdom</cp:lastModifiedBy>
  <cp:revision>345</cp:revision>
  <dcterms:created xsi:type="dcterms:W3CDTF">2012-08-26T20:01:05Z</dcterms:created>
  <dcterms:modified xsi:type="dcterms:W3CDTF">2015-02-04T03:11:46Z</dcterms:modified>
</cp:coreProperties>
</file>