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56" r:id="rId2"/>
    <p:sldId id="457" r:id="rId3"/>
    <p:sldId id="458" r:id="rId4"/>
    <p:sldId id="469" r:id="rId5"/>
    <p:sldId id="472" r:id="rId6"/>
    <p:sldId id="475" r:id="rId7"/>
    <p:sldId id="474" r:id="rId8"/>
    <p:sldId id="476" r:id="rId9"/>
    <p:sldId id="477" r:id="rId10"/>
    <p:sldId id="478" r:id="rId11"/>
    <p:sldId id="506" r:id="rId12"/>
    <p:sldId id="479" r:id="rId13"/>
    <p:sldId id="480" r:id="rId14"/>
    <p:sldId id="481" r:id="rId15"/>
    <p:sldId id="482" r:id="rId16"/>
    <p:sldId id="484" r:id="rId17"/>
    <p:sldId id="486" r:id="rId18"/>
    <p:sldId id="487" r:id="rId19"/>
    <p:sldId id="488" r:id="rId20"/>
    <p:sldId id="489" r:id="rId21"/>
    <p:sldId id="505" r:id="rId22"/>
    <p:sldId id="491" r:id="rId23"/>
    <p:sldId id="492" r:id="rId24"/>
    <p:sldId id="493" r:id="rId25"/>
    <p:sldId id="494" r:id="rId26"/>
    <p:sldId id="507" r:id="rId27"/>
    <p:sldId id="508" r:id="rId28"/>
    <p:sldId id="495" r:id="rId29"/>
    <p:sldId id="509" r:id="rId30"/>
    <p:sldId id="497" r:id="rId31"/>
    <p:sldId id="510" r:id="rId32"/>
    <p:sldId id="498" r:id="rId33"/>
    <p:sldId id="499" r:id="rId34"/>
    <p:sldId id="501" r:id="rId35"/>
    <p:sldId id="502" r:id="rId36"/>
    <p:sldId id="50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F21"/>
    <a:srgbClr val="444EA2"/>
    <a:srgbClr val="F8F6E3"/>
    <a:srgbClr val="A0366C"/>
    <a:srgbClr val="3AA082"/>
    <a:srgbClr val="AA7A2B"/>
    <a:srgbClr val="000000"/>
    <a:srgbClr val="7494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1" autoAdjust="0"/>
    <p:restoredTop sz="81541" autoAdjust="0"/>
  </p:normalViewPr>
  <p:slideViewPr>
    <p:cSldViewPr snapToGrid="0">
      <p:cViewPr varScale="1">
        <p:scale>
          <a:sx n="89" d="100"/>
          <a:sy n="89" d="100"/>
        </p:scale>
        <p:origin x="-3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023CD-D632-404A-9137-F382B65BD5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0650D4-B2FB-4715-96D8-EC15ECCCA32C}">
      <dgm:prSet phldrT="[Text]"/>
      <dgm:spPr>
        <a:solidFill>
          <a:srgbClr val="A0366C"/>
        </a:solidFill>
        <a:ln>
          <a:noFill/>
        </a:ln>
      </dgm:spPr>
      <dgm:t>
        <a:bodyPr/>
        <a:lstStyle/>
        <a:p>
          <a:r>
            <a:rPr lang="en-US" u="none" dirty="0" smtClean="0"/>
            <a:t>The brainstem and cerebellum: </a:t>
          </a:r>
          <a:endParaRPr lang="en-US" u="none" dirty="0"/>
        </a:p>
      </dgm:t>
    </dgm:pt>
    <dgm:pt modelId="{87D1B647-185D-467D-98B7-F69829CAD780}" type="parTrans" cxnId="{88EB75F2-AD39-49A6-B024-E4177E6667A2}">
      <dgm:prSet/>
      <dgm:spPr/>
      <dgm:t>
        <a:bodyPr/>
        <a:lstStyle/>
        <a:p>
          <a:endParaRPr lang="en-US"/>
        </a:p>
      </dgm:t>
    </dgm:pt>
    <dgm:pt modelId="{3ED6E6A8-8013-4B40-93AD-732FE93C5714}" type="sibTrans" cxnId="{88EB75F2-AD39-49A6-B024-E4177E6667A2}">
      <dgm:prSet/>
      <dgm:spPr/>
      <dgm:t>
        <a:bodyPr/>
        <a:lstStyle/>
        <a:p>
          <a:endParaRPr lang="en-US"/>
        </a:p>
      </dgm:t>
    </dgm:pt>
    <dgm:pt modelId="{0CA6326D-FF2B-4D1C-BA55-DB87AB7DBA53}">
      <dgm:prSet/>
      <dgm:spPr>
        <a:solidFill>
          <a:srgbClr val="F8F6E3">
            <a:alpha val="90000"/>
          </a:srgbClr>
        </a:solidFill>
        <a:ln>
          <a:noFill/>
        </a:ln>
      </dgm:spPr>
      <dgm:t>
        <a:bodyPr/>
        <a:lstStyle/>
        <a:p>
          <a:r>
            <a:rPr lang="en-US" dirty="0" smtClean="0"/>
            <a:t>coordinates the body</a:t>
          </a:r>
        </a:p>
      </dgm:t>
    </dgm:pt>
    <dgm:pt modelId="{62707D0C-C42B-4ACE-BEA5-4A2548F23E54}" type="parTrans" cxnId="{F95185E7-FBAF-4BB0-B8EF-C3564DD85382}">
      <dgm:prSet/>
      <dgm:spPr/>
      <dgm:t>
        <a:bodyPr/>
        <a:lstStyle/>
        <a:p>
          <a:endParaRPr lang="en-US"/>
        </a:p>
      </dgm:t>
    </dgm:pt>
    <dgm:pt modelId="{83EF34C7-48CE-4DF6-B60B-552EEA37BB55}" type="sibTrans" cxnId="{F95185E7-FBAF-4BB0-B8EF-C3564DD85382}">
      <dgm:prSet/>
      <dgm:spPr/>
      <dgm:t>
        <a:bodyPr/>
        <a:lstStyle/>
        <a:p>
          <a:endParaRPr lang="en-US"/>
        </a:p>
      </dgm:t>
    </dgm:pt>
    <dgm:pt modelId="{B38C701F-E3AC-4FDC-9522-D73AD96FD85E}">
      <dgm:prSet/>
      <dgm:spPr>
        <a:solidFill>
          <a:srgbClr val="A0366C"/>
        </a:solidFill>
        <a:ln>
          <a:noFill/>
        </a:ln>
      </dgm:spPr>
      <dgm:t>
        <a:bodyPr/>
        <a:lstStyle/>
        <a:p>
          <a:r>
            <a:rPr lang="en-US" u="none" dirty="0" smtClean="0"/>
            <a:t>The limbic (border) system:   </a:t>
          </a:r>
        </a:p>
      </dgm:t>
    </dgm:pt>
    <dgm:pt modelId="{F4C84C18-FF32-433A-A5EB-3E7C005BC014}" type="parTrans" cxnId="{A6097250-C3DB-4105-8311-25C52C9D1850}">
      <dgm:prSet/>
      <dgm:spPr/>
      <dgm:t>
        <a:bodyPr/>
        <a:lstStyle/>
        <a:p>
          <a:endParaRPr lang="en-US"/>
        </a:p>
      </dgm:t>
    </dgm:pt>
    <dgm:pt modelId="{5FE43ED0-30E0-4F26-AD07-9FB11270F7C3}" type="sibTrans" cxnId="{A6097250-C3DB-4105-8311-25C52C9D1850}">
      <dgm:prSet/>
      <dgm:spPr/>
      <dgm:t>
        <a:bodyPr/>
        <a:lstStyle/>
        <a:p>
          <a:endParaRPr lang="en-US"/>
        </a:p>
      </dgm:t>
    </dgm:pt>
    <dgm:pt modelId="{F79074A8-025A-44D8-AF6B-7A5D24CFCC42}">
      <dgm:prSet/>
      <dgm:spPr>
        <a:solidFill>
          <a:srgbClr val="F8F6E3">
            <a:alpha val="90000"/>
          </a:srgbClr>
        </a:solidFill>
        <a:ln>
          <a:noFill/>
        </a:ln>
      </dgm:spPr>
      <dgm:t>
        <a:bodyPr/>
        <a:lstStyle/>
        <a:p>
          <a:r>
            <a:rPr lang="en-US" dirty="0" smtClean="0"/>
            <a:t>manages emotions, and connects thought to body</a:t>
          </a:r>
        </a:p>
      </dgm:t>
    </dgm:pt>
    <dgm:pt modelId="{8B8380B7-FB53-4EF9-9F49-A97F7F2D3240}" type="parTrans" cxnId="{BC56DF27-1833-4064-8BBE-8C469FDE3561}">
      <dgm:prSet/>
      <dgm:spPr/>
      <dgm:t>
        <a:bodyPr/>
        <a:lstStyle/>
        <a:p>
          <a:endParaRPr lang="en-US"/>
        </a:p>
      </dgm:t>
    </dgm:pt>
    <dgm:pt modelId="{3F9405C1-E8C1-4D64-B46D-2CB33C9E29FF}" type="sibTrans" cxnId="{BC56DF27-1833-4064-8BBE-8C469FDE3561}">
      <dgm:prSet/>
      <dgm:spPr/>
      <dgm:t>
        <a:bodyPr/>
        <a:lstStyle/>
        <a:p>
          <a:endParaRPr lang="en-US"/>
        </a:p>
      </dgm:t>
    </dgm:pt>
    <dgm:pt modelId="{88A6F793-6A25-4373-9DCA-140F3BF15BDD}">
      <dgm:prSet/>
      <dgm:spPr>
        <a:solidFill>
          <a:srgbClr val="A0366C"/>
        </a:solidFill>
        <a:ln>
          <a:noFill/>
        </a:ln>
      </dgm:spPr>
      <dgm:t>
        <a:bodyPr/>
        <a:lstStyle/>
        <a:p>
          <a:r>
            <a:rPr lang="en-US" u="none" dirty="0" smtClean="0"/>
            <a:t>The cortex (the outer covering):</a:t>
          </a:r>
        </a:p>
      </dgm:t>
    </dgm:pt>
    <dgm:pt modelId="{C54FB251-A292-433F-9CAF-5817A66ABBF0}" type="parTrans" cxnId="{56C2D906-4DC0-49FE-9FFC-AE3649C741C1}">
      <dgm:prSet/>
      <dgm:spPr/>
      <dgm:t>
        <a:bodyPr/>
        <a:lstStyle/>
        <a:p>
          <a:endParaRPr lang="en-US"/>
        </a:p>
      </dgm:t>
    </dgm:pt>
    <dgm:pt modelId="{9A7D8E97-B0F2-4053-88D7-5EB5A293C410}" type="sibTrans" cxnId="{56C2D906-4DC0-49FE-9FFC-AE3649C741C1}">
      <dgm:prSet/>
      <dgm:spPr/>
      <dgm:t>
        <a:bodyPr/>
        <a:lstStyle/>
        <a:p>
          <a:endParaRPr lang="en-US"/>
        </a:p>
      </dgm:t>
    </dgm:pt>
    <dgm:pt modelId="{9481DCC7-9EC6-49A2-9082-73A919D2D728}">
      <dgm:prSet/>
      <dgm:spPr>
        <a:solidFill>
          <a:srgbClr val="F8F6E3">
            <a:alpha val="90000"/>
          </a:srgbClr>
        </a:solidFill>
        <a:ln>
          <a:noFill/>
        </a:ln>
      </dgm:spPr>
      <dgm:t>
        <a:bodyPr/>
        <a:lstStyle/>
        <a:p>
          <a:r>
            <a:rPr lang="en-US" dirty="0" smtClean="0"/>
            <a:t>integrates information </a:t>
          </a:r>
        </a:p>
      </dgm:t>
    </dgm:pt>
    <dgm:pt modelId="{677604F0-C997-411F-88D8-E6928924CD0B}" type="parTrans" cxnId="{F5E7700B-73C5-4EF9-90EC-2AC8A83D3BCA}">
      <dgm:prSet/>
      <dgm:spPr/>
      <dgm:t>
        <a:bodyPr/>
        <a:lstStyle/>
        <a:p>
          <a:endParaRPr lang="en-US"/>
        </a:p>
      </dgm:t>
    </dgm:pt>
    <dgm:pt modelId="{D739247A-3013-46E0-9BE8-42E009545B05}" type="sibTrans" cxnId="{F5E7700B-73C5-4EF9-90EC-2AC8A83D3BCA}">
      <dgm:prSet/>
      <dgm:spPr/>
      <dgm:t>
        <a:bodyPr/>
        <a:lstStyle/>
        <a:p>
          <a:endParaRPr lang="en-US"/>
        </a:p>
      </dgm:t>
    </dgm:pt>
    <dgm:pt modelId="{56AB0778-8E7D-4931-8228-EBE070A555ED}">
      <dgm:prSet/>
      <dgm:spPr>
        <a:solidFill>
          <a:srgbClr val="F8F6E3">
            <a:alpha val="90000"/>
          </a:srgbClr>
        </a:solidFill>
        <a:ln>
          <a:noFill/>
        </a:ln>
      </dgm:spPr>
      <dgm:t>
        <a:bodyPr/>
        <a:lstStyle/>
        <a:p>
          <a:r>
            <a:rPr lang="en-US" dirty="0" smtClean="0"/>
            <a:t>ensure basic survival</a:t>
          </a:r>
        </a:p>
      </dgm:t>
    </dgm:pt>
    <dgm:pt modelId="{513DBBBD-D425-4DDA-8DA9-8019C9B2CA33}" type="parTrans" cxnId="{28946C27-EFF2-426D-AC06-75B0E161D14F}">
      <dgm:prSet/>
      <dgm:spPr/>
    </dgm:pt>
    <dgm:pt modelId="{41199E0E-9D9E-4508-AB87-357068FE816E}" type="sibTrans" cxnId="{28946C27-EFF2-426D-AC06-75B0E161D14F}">
      <dgm:prSet/>
      <dgm:spPr/>
    </dgm:pt>
    <dgm:pt modelId="{4BD096BE-FEBF-4F6D-87BD-F9ED62A18DA1}" type="pres">
      <dgm:prSet presAssocID="{80F023CD-D632-404A-9137-F382B65BD5D2}" presName="Name0" presStyleCnt="0">
        <dgm:presLayoutVars>
          <dgm:dir/>
          <dgm:animLvl val="lvl"/>
          <dgm:resizeHandles val="exact"/>
        </dgm:presLayoutVars>
      </dgm:prSet>
      <dgm:spPr/>
      <dgm:t>
        <a:bodyPr/>
        <a:lstStyle/>
        <a:p>
          <a:endParaRPr lang="en-US"/>
        </a:p>
      </dgm:t>
    </dgm:pt>
    <dgm:pt modelId="{1A53E5BE-EA32-4258-B05D-DD999D16A5CF}" type="pres">
      <dgm:prSet presAssocID="{550650D4-B2FB-4715-96D8-EC15ECCCA32C}" presName="composite" presStyleCnt="0"/>
      <dgm:spPr/>
    </dgm:pt>
    <dgm:pt modelId="{5863ACD3-9846-440E-943F-4360F13C2843}" type="pres">
      <dgm:prSet presAssocID="{550650D4-B2FB-4715-96D8-EC15ECCCA32C}" presName="parTx" presStyleLbl="alignNode1" presStyleIdx="0" presStyleCnt="3">
        <dgm:presLayoutVars>
          <dgm:chMax val="0"/>
          <dgm:chPref val="0"/>
          <dgm:bulletEnabled val="1"/>
        </dgm:presLayoutVars>
      </dgm:prSet>
      <dgm:spPr/>
      <dgm:t>
        <a:bodyPr/>
        <a:lstStyle/>
        <a:p>
          <a:endParaRPr lang="en-US"/>
        </a:p>
      </dgm:t>
    </dgm:pt>
    <dgm:pt modelId="{84DD2643-BB7D-4821-9630-090B4B4923B1}" type="pres">
      <dgm:prSet presAssocID="{550650D4-B2FB-4715-96D8-EC15ECCCA32C}" presName="desTx" presStyleLbl="alignAccFollowNode1" presStyleIdx="0" presStyleCnt="3">
        <dgm:presLayoutVars>
          <dgm:bulletEnabled val="1"/>
        </dgm:presLayoutVars>
      </dgm:prSet>
      <dgm:spPr/>
      <dgm:t>
        <a:bodyPr/>
        <a:lstStyle/>
        <a:p>
          <a:endParaRPr lang="en-US"/>
        </a:p>
      </dgm:t>
    </dgm:pt>
    <dgm:pt modelId="{8B671205-32D7-443D-9FBB-A17D6D877596}" type="pres">
      <dgm:prSet presAssocID="{3ED6E6A8-8013-4B40-93AD-732FE93C5714}" presName="space" presStyleCnt="0"/>
      <dgm:spPr/>
    </dgm:pt>
    <dgm:pt modelId="{2A5E094B-B880-4647-9217-76A6D6545CC8}" type="pres">
      <dgm:prSet presAssocID="{B38C701F-E3AC-4FDC-9522-D73AD96FD85E}" presName="composite" presStyleCnt="0"/>
      <dgm:spPr/>
    </dgm:pt>
    <dgm:pt modelId="{D5A7A0D2-CA9C-40C3-B9DF-50999E863023}" type="pres">
      <dgm:prSet presAssocID="{B38C701F-E3AC-4FDC-9522-D73AD96FD85E}" presName="parTx" presStyleLbl="alignNode1" presStyleIdx="1" presStyleCnt="3">
        <dgm:presLayoutVars>
          <dgm:chMax val="0"/>
          <dgm:chPref val="0"/>
          <dgm:bulletEnabled val="1"/>
        </dgm:presLayoutVars>
      </dgm:prSet>
      <dgm:spPr/>
      <dgm:t>
        <a:bodyPr/>
        <a:lstStyle/>
        <a:p>
          <a:endParaRPr lang="en-US"/>
        </a:p>
      </dgm:t>
    </dgm:pt>
    <dgm:pt modelId="{85382C71-7529-4514-A6EF-F3ECFBAB213C}" type="pres">
      <dgm:prSet presAssocID="{B38C701F-E3AC-4FDC-9522-D73AD96FD85E}" presName="desTx" presStyleLbl="alignAccFollowNode1" presStyleIdx="1" presStyleCnt="3">
        <dgm:presLayoutVars>
          <dgm:bulletEnabled val="1"/>
        </dgm:presLayoutVars>
      </dgm:prSet>
      <dgm:spPr/>
      <dgm:t>
        <a:bodyPr/>
        <a:lstStyle/>
        <a:p>
          <a:endParaRPr lang="en-US"/>
        </a:p>
      </dgm:t>
    </dgm:pt>
    <dgm:pt modelId="{8AC0AA98-996C-4D1E-923E-EADC638C9120}" type="pres">
      <dgm:prSet presAssocID="{5FE43ED0-30E0-4F26-AD07-9FB11270F7C3}" presName="space" presStyleCnt="0"/>
      <dgm:spPr/>
    </dgm:pt>
    <dgm:pt modelId="{22A0835F-F3EA-4D7C-95F8-5B6CEAFCFAA2}" type="pres">
      <dgm:prSet presAssocID="{88A6F793-6A25-4373-9DCA-140F3BF15BDD}" presName="composite" presStyleCnt="0"/>
      <dgm:spPr/>
    </dgm:pt>
    <dgm:pt modelId="{43E0856E-479F-46E8-97E3-821488C3ADF7}" type="pres">
      <dgm:prSet presAssocID="{88A6F793-6A25-4373-9DCA-140F3BF15BDD}" presName="parTx" presStyleLbl="alignNode1" presStyleIdx="2" presStyleCnt="3">
        <dgm:presLayoutVars>
          <dgm:chMax val="0"/>
          <dgm:chPref val="0"/>
          <dgm:bulletEnabled val="1"/>
        </dgm:presLayoutVars>
      </dgm:prSet>
      <dgm:spPr/>
      <dgm:t>
        <a:bodyPr/>
        <a:lstStyle/>
        <a:p>
          <a:endParaRPr lang="en-US"/>
        </a:p>
      </dgm:t>
    </dgm:pt>
    <dgm:pt modelId="{E4020136-E848-4A17-803B-46FA5323216A}" type="pres">
      <dgm:prSet presAssocID="{88A6F793-6A25-4373-9DCA-140F3BF15BDD}" presName="desTx" presStyleLbl="alignAccFollowNode1" presStyleIdx="2" presStyleCnt="3">
        <dgm:presLayoutVars>
          <dgm:bulletEnabled val="1"/>
        </dgm:presLayoutVars>
      </dgm:prSet>
      <dgm:spPr/>
      <dgm:t>
        <a:bodyPr/>
        <a:lstStyle/>
        <a:p>
          <a:endParaRPr lang="en-US"/>
        </a:p>
      </dgm:t>
    </dgm:pt>
  </dgm:ptLst>
  <dgm:cxnLst>
    <dgm:cxn modelId="{11EE8B12-4C49-294F-BA45-DD77ABBF613B}" type="presOf" srcId="{F79074A8-025A-44D8-AF6B-7A5D24CFCC42}" destId="{85382C71-7529-4514-A6EF-F3ECFBAB213C}" srcOrd="0" destOrd="0" presId="urn:microsoft.com/office/officeart/2005/8/layout/hList1"/>
    <dgm:cxn modelId="{288EC935-3E47-5F4E-AB1B-312CC74ED1D6}" type="presOf" srcId="{550650D4-B2FB-4715-96D8-EC15ECCCA32C}" destId="{5863ACD3-9846-440E-943F-4360F13C2843}" srcOrd="0" destOrd="0" presId="urn:microsoft.com/office/officeart/2005/8/layout/hList1"/>
    <dgm:cxn modelId="{18E95CB2-883D-CF4E-A899-C6284EC8224D}" type="presOf" srcId="{0CA6326D-FF2B-4D1C-BA55-DB87AB7DBA53}" destId="{84DD2643-BB7D-4821-9630-090B4B4923B1}" srcOrd="0" destOrd="1" presId="urn:microsoft.com/office/officeart/2005/8/layout/hList1"/>
    <dgm:cxn modelId="{F5E7700B-73C5-4EF9-90EC-2AC8A83D3BCA}" srcId="{88A6F793-6A25-4373-9DCA-140F3BF15BDD}" destId="{9481DCC7-9EC6-49A2-9082-73A919D2D728}" srcOrd="0" destOrd="0" parTransId="{677604F0-C997-411F-88D8-E6928924CD0B}" sibTransId="{D739247A-3013-46E0-9BE8-42E009545B05}"/>
    <dgm:cxn modelId="{B6333860-D7C6-45B2-AF68-9CE5934645C0}" type="presOf" srcId="{56AB0778-8E7D-4931-8228-EBE070A555ED}" destId="{84DD2643-BB7D-4821-9630-090B4B4923B1}" srcOrd="0" destOrd="0" presId="urn:microsoft.com/office/officeart/2005/8/layout/hList1"/>
    <dgm:cxn modelId="{BC56DF27-1833-4064-8BBE-8C469FDE3561}" srcId="{B38C701F-E3AC-4FDC-9522-D73AD96FD85E}" destId="{F79074A8-025A-44D8-AF6B-7A5D24CFCC42}" srcOrd="0" destOrd="0" parTransId="{8B8380B7-FB53-4EF9-9F49-A97F7F2D3240}" sibTransId="{3F9405C1-E8C1-4D64-B46D-2CB33C9E29FF}"/>
    <dgm:cxn modelId="{3BA8D240-81FA-3B49-9C6A-D77F96F44BF9}" type="presOf" srcId="{80F023CD-D632-404A-9137-F382B65BD5D2}" destId="{4BD096BE-FEBF-4F6D-87BD-F9ED62A18DA1}" srcOrd="0" destOrd="0" presId="urn:microsoft.com/office/officeart/2005/8/layout/hList1"/>
    <dgm:cxn modelId="{88EB75F2-AD39-49A6-B024-E4177E6667A2}" srcId="{80F023CD-D632-404A-9137-F382B65BD5D2}" destId="{550650D4-B2FB-4715-96D8-EC15ECCCA32C}" srcOrd="0" destOrd="0" parTransId="{87D1B647-185D-467D-98B7-F69829CAD780}" sibTransId="{3ED6E6A8-8013-4B40-93AD-732FE93C5714}"/>
    <dgm:cxn modelId="{F95185E7-FBAF-4BB0-B8EF-C3564DD85382}" srcId="{550650D4-B2FB-4715-96D8-EC15ECCCA32C}" destId="{0CA6326D-FF2B-4D1C-BA55-DB87AB7DBA53}" srcOrd="1" destOrd="0" parTransId="{62707D0C-C42B-4ACE-BEA5-4A2548F23E54}" sibTransId="{83EF34C7-48CE-4DF6-B60B-552EEA37BB55}"/>
    <dgm:cxn modelId="{56C2D906-4DC0-49FE-9FFC-AE3649C741C1}" srcId="{80F023CD-D632-404A-9137-F382B65BD5D2}" destId="{88A6F793-6A25-4373-9DCA-140F3BF15BDD}" srcOrd="2" destOrd="0" parTransId="{C54FB251-A292-433F-9CAF-5817A66ABBF0}" sibTransId="{9A7D8E97-B0F2-4053-88D7-5EB5A293C410}"/>
    <dgm:cxn modelId="{5C3D9E02-2FBC-774E-8898-14C2D850EB70}" type="presOf" srcId="{B38C701F-E3AC-4FDC-9522-D73AD96FD85E}" destId="{D5A7A0D2-CA9C-40C3-B9DF-50999E863023}" srcOrd="0" destOrd="0" presId="urn:microsoft.com/office/officeart/2005/8/layout/hList1"/>
    <dgm:cxn modelId="{28946C27-EFF2-426D-AC06-75B0E161D14F}" srcId="{550650D4-B2FB-4715-96D8-EC15ECCCA32C}" destId="{56AB0778-8E7D-4931-8228-EBE070A555ED}" srcOrd="0" destOrd="0" parTransId="{513DBBBD-D425-4DDA-8DA9-8019C9B2CA33}" sibTransId="{41199E0E-9D9E-4508-AB87-357068FE816E}"/>
    <dgm:cxn modelId="{FBCAC912-C6C4-464E-8F96-2A06344654F5}" type="presOf" srcId="{9481DCC7-9EC6-49A2-9082-73A919D2D728}" destId="{E4020136-E848-4A17-803B-46FA5323216A}" srcOrd="0" destOrd="0" presId="urn:microsoft.com/office/officeart/2005/8/layout/hList1"/>
    <dgm:cxn modelId="{A6097250-C3DB-4105-8311-25C52C9D1850}" srcId="{80F023CD-D632-404A-9137-F382B65BD5D2}" destId="{B38C701F-E3AC-4FDC-9522-D73AD96FD85E}" srcOrd="1" destOrd="0" parTransId="{F4C84C18-FF32-433A-A5EB-3E7C005BC014}" sibTransId="{5FE43ED0-30E0-4F26-AD07-9FB11270F7C3}"/>
    <dgm:cxn modelId="{7F2282AB-7289-754A-9E78-8DBBEEA08FBB}" type="presOf" srcId="{88A6F793-6A25-4373-9DCA-140F3BF15BDD}" destId="{43E0856E-479F-46E8-97E3-821488C3ADF7}" srcOrd="0" destOrd="0" presId="urn:microsoft.com/office/officeart/2005/8/layout/hList1"/>
    <dgm:cxn modelId="{51500863-82CA-F745-83CF-A3EE91324D8C}" type="presParOf" srcId="{4BD096BE-FEBF-4F6D-87BD-F9ED62A18DA1}" destId="{1A53E5BE-EA32-4258-B05D-DD999D16A5CF}" srcOrd="0" destOrd="0" presId="urn:microsoft.com/office/officeart/2005/8/layout/hList1"/>
    <dgm:cxn modelId="{AAE12C4A-6A62-0242-BCC1-15AF3D8C8612}" type="presParOf" srcId="{1A53E5BE-EA32-4258-B05D-DD999D16A5CF}" destId="{5863ACD3-9846-440E-943F-4360F13C2843}" srcOrd="0" destOrd="0" presId="urn:microsoft.com/office/officeart/2005/8/layout/hList1"/>
    <dgm:cxn modelId="{959C4078-56E6-D54E-8223-3AB50634565C}" type="presParOf" srcId="{1A53E5BE-EA32-4258-B05D-DD999D16A5CF}" destId="{84DD2643-BB7D-4821-9630-090B4B4923B1}" srcOrd="1" destOrd="0" presId="urn:microsoft.com/office/officeart/2005/8/layout/hList1"/>
    <dgm:cxn modelId="{8B3B80CD-C373-9E45-AEA0-88594CB523C8}" type="presParOf" srcId="{4BD096BE-FEBF-4F6D-87BD-F9ED62A18DA1}" destId="{8B671205-32D7-443D-9FBB-A17D6D877596}" srcOrd="1" destOrd="0" presId="urn:microsoft.com/office/officeart/2005/8/layout/hList1"/>
    <dgm:cxn modelId="{7ACAC097-FDFD-FE4C-8DA6-45453A12A063}" type="presParOf" srcId="{4BD096BE-FEBF-4F6D-87BD-F9ED62A18DA1}" destId="{2A5E094B-B880-4647-9217-76A6D6545CC8}" srcOrd="2" destOrd="0" presId="urn:microsoft.com/office/officeart/2005/8/layout/hList1"/>
    <dgm:cxn modelId="{F7D27B3E-724F-EC4B-9451-90C0B31C49D9}" type="presParOf" srcId="{2A5E094B-B880-4647-9217-76A6D6545CC8}" destId="{D5A7A0D2-CA9C-40C3-B9DF-50999E863023}" srcOrd="0" destOrd="0" presId="urn:microsoft.com/office/officeart/2005/8/layout/hList1"/>
    <dgm:cxn modelId="{59345E9D-AAB8-1B48-B2F3-080A4C6C5DF9}" type="presParOf" srcId="{2A5E094B-B880-4647-9217-76A6D6545CC8}" destId="{85382C71-7529-4514-A6EF-F3ECFBAB213C}" srcOrd="1" destOrd="0" presId="urn:microsoft.com/office/officeart/2005/8/layout/hList1"/>
    <dgm:cxn modelId="{54F5FDA2-8A4F-DC4E-8D9B-30B3AE5AF8AD}" type="presParOf" srcId="{4BD096BE-FEBF-4F6D-87BD-F9ED62A18DA1}" destId="{8AC0AA98-996C-4D1E-923E-EADC638C9120}" srcOrd="3" destOrd="0" presId="urn:microsoft.com/office/officeart/2005/8/layout/hList1"/>
    <dgm:cxn modelId="{DA03C5FE-369A-744A-B1F5-8DD37481E7F8}" type="presParOf" srcId="{4BD096BE-FEBF-4F6D-87BD-F9ED62A18DA1}" destId="{22A0835F-F3EA-4D7C-95F8-5B6CEAFCFAA2}" srcOrd="4" destOrd="0" presId="urn:microsoft.com/office/officeart/2005/8/layout/hList1"/>
    <dgm:cxn modelId="{077F86D0-6A90-CD45-8F15-2A96980530B4}" type="presParOf" srcId="{22A0835F-F3EA-4D7C-95F8-5B6CEAFCFAA2}" destId="{43E0856E-479F-46E8-97E3-821488C3ADF7}" srcOrd="0" destOrd="0" presId="urn:microsoft.com/office/officeart/2005/8/layout/hList1"/>
    <dgm:cxn modelId="{D4E2248E-7350-2A4F-B0C7-0DFC220322F9}" type="presParOf" srcId="{22A0835F-F3EA-4D7C-95F8-5B6CEAFCFAA2}" destId="{E4020136-E848-4A17-803B-46FA5323216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3ACD3-9846-440E-943F-4360F13C2843}">
      <dsp:nvSpPr>
        <dsp:cNvPr id="0" name=""/>
        <dsp:cNvSpPr/>
      </dsp:nvSpPr>
      <dsp:spPr>
        <a:xfrm>
          <a:off x="2753" y="405838"/>
          <a:ext cx="2685067" cy="981393"/>
        </a:xfrm>
        <a:prstGeom prst="rect">
          <a:avLst/>
        </a:prstGeom>
        <a:solidFill>
          <a:srgbClr val="A0366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u="none" kern="1200" dirty="0" smtClean="0"/>
            <a:t>The brainstem and cerebellum: </a:t>
          </a:r>
          <a:endParaRPr lang="en-US" sz="2700" u="none" kern="1200" dirty="0"/>
        </a:p>
      </dsp:txBody>
      <dsp:txXfrm>
        <a:off x="2753" y="405838"/>
        <a:ext cx="2685067" cy="981393"/>
      </dsp:txXfrm>
    </dsp:sp>
    <dsp:sp modelId="{84DD2643-BB7D-4821-9630-090B4B4923B1}">
      <dsp:nvSpPr>
        <dsp:cNvPr id="0" name=""/>
        <dsp:cNvSpPr/>
      </dsp:nvSpPr>
      <dsp:spPr>
        <a:xfrm>
          <a:off x="2753" y="1387231"/>
          <a:ext cx="2685067" cy="2270929"/>
        </a:xfrm>
        <a:prstGeom prst="rect">
          <a:avLst/>
        </a:prstGeom>
        <a:solidFill>
          <a:srgbClr val="F8F6E3">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ensure basic survival</a:t>
          </a:r>
        </a:p>
        <a:p>
          <a:pPr marL="228600" lvl="1" indent="-228600" algn="l" defTabSz="1200150">
            <a:lnSpc>
              <a:spcPct val="90000"/>
            </a:lnSpc>
            <a:spcBef>
              <a:spcPct val="0"/>
            </a:spcBef>
            <a:spcAft>
              <a:spcPct val="15000"/>
            </a:spcAft>
            <a:buChar char="••"/>
          </a:pPr>
          <a:r>
            <a:rPr lang="en-US" sz="2700" kern="1200" dirty="0" smtClean="0"/>
            <a:t>coordinates the body</a:t>
          </a:r>
        </a:p>
      </dsp:txBody>
      <dsp:txXfrm>
        <a:off x="2753" y="1387231"/>
        <a:ext cx="2685067" cy="2270929"/>
      </dsp:txXfrm>
    </dsp:sp>
    <dsp:sp modelId="{D5A7A0D2-CA9C-40C3-B9DF-50999E863023}">
      <dsp:nvSpPr>
        <dsp:cNvPr id="0" name=""/>
        <dsp:cNvSpPr/>
      </dsp:nvSpPr>
      <dsp:spPr>
        <a:xfrm>
          <a:off x="3063731" y="405838"/>
          <a:ext cx="2685067" cy="981393"/>
        </a:xfrm>
        <a:prstGeom prst="rect">
          <a:avLst/>
        </a:prstGeom>
        <a:solidFill>
          <a:srgbClr val="A0366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u="none" kern="1200" dirty="0" smtClean="0"/>
            <a:t>The limbic (border) system:   </a:t>
          </a:r>
        </a:p>
      </dsp:txBody>
      <dsp:txXfrm>
        <a:off x="3063731" y="405838"/>
        <a:ext cx="2685067" cy="981393"/>
      </dsp:txXfrm>
    </dsp:sp>
    <dsp:sp modelId="{85382C71-7529-4514-A6EF-F3ECFBAB213C}">
      <dsp:nvSpPr>
        <dsp:cNvPr id="0" name=""/>
        <dsp:cNvSpPr/>
      </dsp:nvSpPr>
      <dsp:spPr>
        <a:xfrm>
          <a:off x="3063731" y="1387231"/>
          <a:ext cx="2685067" cy="2270929"/>
        </a:xfrm>
        <a:prstGeom prst="rect">
          <a:avLst/>
        </a:prstGeom>
        <a:solidFill>
          <a:srgbClr val="F8F6E3">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manages emotions, and connects thought to body</a:t>
          </a:r>
        </a:p>
      </dsp:txBody>
      <dsp:txXfrm>
        <a:off x="3063731" y="1387231"/>
        <a:ext cx="2685067" cy="2270929"/>
      </dsp:txXfrm>
    </dsp:sp>
    <dsp:sp modelId="{43E0856E-479F-46E8-97E3-821488C3ADF7}">
      <dsp:nvSpPr>
        <dsp:cNvPr id="0" name=""/>
        <dsp:cNvSpPr/>
      </dsp:nvSpPr>
      <dsp:spPr>
        <a:xfrm>
          <a:off x="6124708" y="405838"/>
          <a:ext cx="2685067" cy="981393"/>
        </a:xfrm>
        <a:prstGeom prst="rect">
          <a:avLst/>
        </a:prstGeom>
        <a:solidFill>
          <a:srgbClr val="A0366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u="none" kern="1200" dirty="0" smtClean="0"/>
            <a:t>The cortex (the outer covering):</a:t>
          </a:r>
        </a:p>
      </dsp:txBody>
      <dsp:txXfrm>
        <a:off x="6124708" y="405838"/>
        <a:ext cx="2685067" cy="981393"/>
      </dsp:txXfrm>
    </dsp:sp>
    <dsp:sp modelId="{E4020136-E848-4A17-803B-46FA5323216A}">
      <dsp:nvSpPr>
        <dsp:cNvPr id="0" name=""/>
        <dsp:cNvSpPr/>
      </dsp:nvSpPr>
      <dsp:spPr>
        <a:xfrm>
          <a:off x="6124708" y="1387231"/>
          <a:ext cx="2685067" cy="2270929"/>
        </a:xfrm>
        <a:prstGeom prst="rect">
          <a:avLst/>
        </a:prstGeom>
        <a:solidFill>
          <a:srgbClr val="F8F6E3">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integrates information </a:t>
          </a:r>
        </a:p>
      </dsp:txBody>
      <dsp:txXfrm>
        <a:off x="6124708" y="1387231"/>
        <a:ext cx="2685067" cy="22709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Calibri" pitchFamily="-65" charset="0"/>
                <a:ea typeface="Arial" pitchFamily="-65" charset="0"/>
                <a:cs typeface="Arial" pitchFamily="-6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90003D-0CEC-4DBF-B21B-E299556DE2BF}" type="datetime1">
              <a:rPr lang="en-US"/>
              <a:pPr/>
              <a:t>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Calibri" pitchFamily="-65" charset="0"/>
                <a:ea typeface="Arial" pitchFamily="-65" charset="0"/>
                <a:cs typeface="Arial" pitchFamily="-6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3C6DEF-EB6A-48FD-B65F-099454394E84}" type="slidenum">
              <a:rPr lang="en-US"/>
              <a:pPr/>
              <a:t>‹#›</a:t>
            </a:fld>
            <a:endParaRPr lang="en-US"/>
          </a:p>
        </p:txBody>
      </p:sp>
    </p:spTree>
    <p:extLst>
      <p:ext uri="{BB962C8B-B14F-4D97-AF65-F5344CB8AC3E}">
        <p14:creationId xmlns="" xmlns:p14="http://schemas.microsoft.com/office/powerpoint/2010/main" val="3000147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1852A2-B007-48C3-957E-68B068C32764}" type="datetime1">
              <a:rPr lang="en-US"/>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4379C9-6329-44EE-84FD-3E1470482023}" type="slidenum">
              <a:rPr lang="en-US"/>
              <a:pPr/>
              <a:t>‹#›</a:t>
            </a:fld>
            <a:endParaRPr lang="en-US"/>
          </a:p>
        </p:txBody>
      </p:sp>
    </p:spTree>
    <p:extLst>
      <p:ext uri="{BB962C8B-B14F-4D97-AF65-F5344CB8AC3E}">
        <p14:creationId xmlns="" xmlns:p14="http://schemas.microsoft.com/office/powerpoint/2010/main" val="29765727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anose="020B0604020202020204" pitchFamily="34" charset="0"/>
              </a:rPr>
              <a:t>Click to reveal bullets.</a:t>
            </a:r>
          </a:p>
          <a:p>
            <a:pPr eaLnBrk="1" hangingPunct="1">
              <a:spcBef>
                <a:spcPct val="0"/>
              </a:spcBef>
            </a:pPr>
            <a:r>
              <a:rPr lang="en-US" smtClean="0"/>
              <a:t>“Slow but sure” endocrine system messages take longer to get to their location, but then the molecules hang around for a bit, so the effect of the “message” lasts longer.  In neural communication, reuptake of the neurotransmitters sometimes prevents effective communication. (This is the real “chemical imbalance” treated by some medication: slowing reuptake.)</a:t>
            </a: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5EBA0D4-0009-4F97-9307-77C7C5A66511}" type="slidenum">
              <a:rPr lang="en-US" sz="1200"/>
              <a:pPr eaLnBrk="1" hangingPunct="1"/>
              <a:t>1</a:t>
            </a:fld>
            <a:endParaRPr lang="en-US" sz="1200"/>
          </a:p>
        </p:txBody>
      </p:sp>
    </p:spTree>
    <p:extLst>
      <p:ext uri="{BB962C8B-B14F-4D97-AF65-F5344CB8AC3E}">
        <p14:creationId xmlns="" xmlns:p14="http://schemas.microsoft.com/office/powerpoint/2010/main" val="326882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3A0BE0C-8FF4-4E0E-855D-6EDEF9E6D374}" type="slidenum">
              <a:rPr lang="en-US" sz="1200"/>
              <a:pPr eaLnBrk="1" hangingPunct="1"/>
              <a:t>10</a:t>
            </a:fld>
            <a:endParaRPr lang="en-US" sz="1200"/>
          </a:p>
        </p:txBody>
      </p:sp>
    </p:spTree>
    <p:extLst>
      <p:ext uri="{BB962C8B-B14F-4D97-AF65-F5344CB8AC3E}">
        <p14:creationId xmlns="" xmlns:p14="http://schemas.microsoft.com/office/powerpoint/2010/main" val="145521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If you lesion one part of the hypothalamus of a rat, it stops eating; lesion another part and it hardly stops eating.</a:t>
            </a:r>
          </a:p>
          <a:p>
            <a:pPr eaLnBrk="1" hangingPunct="1">
              <a:spcBef>
                <a:spcPct val="0"/>
              </a:spcBef>
            </a:pPr>
            <a:endParaRPr lang="en-US" dirty="0" smtClean="0"/>
          </a:p>
          <a:p>
            <a:pPr eaLnBrk="1" hangingPunct="1">
              <a:spcBef>
                <a:spcPct val="0"/>
              </a:spcBef>
            </a:pPr>
            <a:r>
              <a:rPr lang="en-US" dirty="0" smtClean="0"/>
              <a:t>Click to reveal ‘Hypothalamus Reward Center’ riddle. Click again for answer.</a:t>
            </a:r>
          </a:p>
          <a:p>
            <a:pPr eaLnBrk="1" hangingPunct="1">
              <a:spcBef>
                <a:spcPct val="0"/>
              </a:spcBef>
            </a:pPr>
            <a:endParaRPr lang="en-US" dirty="0" smtClean="0"/>
          </a:p>
          <a:p>
            <a:pPr eaLnBrk="1" hangingPunct="1">
              <a:spcBef>
                <a:spcPct val="0"/>
              </a:spcBef>
            </a:pPr>
            <a:r>
              <a:rPr lang="en-US" i="1" dirty="0" smtClean="0"/>
              <a:t>Instructor:  After addressing the riddle on the slide, but before adding the additional lecture material below, consider  throwing out a question, “So where on this screen is the reward center?.  Is it here, (point to the cage), the place to go to get rewards?  Oh, it’s up here?  (point to the hypothalamus).”  [This is where you could note, as below, that there are other reward centers…]</a:t>
            </a:r>
            <a:endParaRPr lang="en-US" dirty="0" smtClean="0"/>
          </a:p>
          <a:p>
            <a:pPr eaLnBrk="1" hangingPunct="1">
              <a:spcBef>
                <a:spcPct val="0"/>
              </a:spcBef>
            </a:pPr>
            <a:endParaRPr lang="en-US" dirty="0" smtClean="0"/>
          </a:p>
          <a:p>
            <a:pPr eaLnBrk="1" hangingPunct="1">
              <a:spcBef>
                <a:spcPct val="0"/>
              </a:spcBef>
            </a:pPr>
            <a:r>
              <a:rPr lang="en-US" dirty="0" smtClean="0"/>
              <a:t>Additional lecture material:  </a:t>
            </a:r>
          </a:p>
          <a:p>
            <a:pPr eaLnBrk="1" hangingPunct="1">
              <a:spcBef>
                <a:spcPct val="0"/>
              </a:spcBef>
            </a:pPr>
            <a:r>
              <a:rPr lang="en-US" dirty="0" smtClean="0"/>
              <a:t>There are other reward centers, including an area near the hypothalamus, the nucleus </a:t>
            </a:r>
            <a:r>
              <a:rPr lang="en-US" dirty="0" err="1" smtClean="0"/>
              <a:t>accumbens</a:t>
            </a:r>
            <a:r>
              <a:rPr lang="en-US" dirty="0" smtClean="0"/>
              <a:t>.</a:t>
            </a:r>
          </a:p>
          <a:p>
            <a:pPr eaLnBrk="1" hangingPunct="1">
              <a:spcBef>
                <a:spcPct val="0"/>
              </a:spcBef>
            </a:pPr>
            <a:r>
              <a:rPr lang="en-US" dirty="0" smtClean="0"/>
              <a:t>Many of these areas rely on dopamine, which may be why people with low dopamine (ADHD) don’t learn well from rewards, and why people who crave dopamine (ADHD, addicts, young teens, and those with </a:t>
            </a:r>
            <a:r>
              <a:rPr lang="en-US" i="1" dirty="0" smtClean="0"/>
              <a:t>reward deficiency syndrome</a:t>
            </a:r>
            <a:r>
              <a:rPr lang="en-US" dirty="0" smtClean="0"/>
              <a:t>) are reckless in their search for it, maybe even crossing an electrified grid like the rat in the illustration.</a:t>
            </a:r>
          </a:p>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70594BD-5AC3-4408-BC3A-F9B342F25907}" type="slidenum">
              <a:rPr lang="en-US" sz="1200"/>
              <a:pPr eaLnBrk="1" hangingPunct="1"/>
              <a:t>12</a:t>
            </a:fld>
            <a:endParaRPr lang="en-US" sz="1200"/>
          </a:p>
        </p:txBody>
      </p:sp>
    </p:spTree>
    <p:extLst>
      <p:ext uri="{BB962C8B-B14F-4D97-AF65-F5344CB8AC3E}">
        <p14:creationId xmlns="" xmlns:p14="http://schemas.microsoft.com/office/powerpoint/2010/main" val="305459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B026778-F54A-4D5D-BC5F-DCFEE9735854}" type="slidenum">
              <a:rPr lang="en-US" sz="1200"/>
              <a:pPr eaLnBrk="1" hangingPunct="1"/>
              <a:t>13</a:t>
            </a:fld>
            <a:endParaRPr lang="en-US" sz="1200"/>
          </a:p>
        </p:txBody>
      </p:sp>
    </p:spTree>
    <p:extLst>
      <p:ext uri="{BB962C8B-B14F-4D97-AF65-F5344CB8AC3E}">
        <p14:creationId xmlns="" xmlns:p14="http://schemas.microsoft.com/office/powerpoint/2010/main" val="19802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orange area is the cerebellum.</a:t>
            </a:r>
          </a:p>
          <a:p>
            <a:pPr eaLnBrk="1" hangingPunct="1">
              <a:spcBef>
                <a:spcPct val="0"/>
              </a:spcBef>
            </a:pPr>
            <a:endParaRPr lang="en-US" smtClean="0"/>
          </a:p>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7C6A1AB-D81A-4FDB-AED8-51F404FF10AA}" type="slidenum">
              <a:rPr lang="en-US" sz="1200"/>
              <a:pPr eaLnBrk="1" hangingPunct="1"/>
              <a:t>14</a:t>
            </a:fld>
            <a:endParaRPr lang="en-US" sz="1200"/>
          </a:p>
        </p:txBody>
      </p:sp>
    </p:spTree>
    <p:extLst>
      <p:ext uri="{BB962C8B-B14F-4D97-AF65-F5344CB8AC3E}">
        <p14:creationId xmlns="" xmlns:p14="http://schemas.microsoft.com/office/powerpoint/2010/main" val="119281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0A9DFFE-2937-496B-8781-7BEFC563EA80}" type="slidenum">
              <a:rPr lang="en-US" sz="1200"/>
              <a:pPr eaLnBrk="1" hangingPunct="1"/>
              <a:t>15</a:t>
            </a:fld>
            <a:endParaRPr lang="en-US" sz="1200"/>
          </a:p>
        </p:txBody>
      </p:sp>
      <p:sp>
        <p:nvSpPr>
          <p:cNvPr id="942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42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Tree>
    <p:extLst>
      <p:ext uri="{BB962C8B-B14F-4D97-AF65-F5344CB8AC3E}">
        <p14:creationId xmlns="" xmlns:p14="http://schemas.microsoft.com/office/powerpoint/2010/main" val="183800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The body parts along each strip represent the amount of neural space devoted to movement or sensation of that body part.  Parts needing more precise sensation or control take up more cortical space.</a:t>
            </a:r>
          </a:p>
          <a:p>
            <a:pPr eaLnBrk="1" hangingPunct="1">
              <a:spcBef>
                <a:spcPct val="0"/>
              </a:spcBef>
            </a:pPr>
            <a:r>
              <a:rPr lang="en-US" smtClean="0"/>
              <a:t>These “strips” are located at the border of the frontal lobe and the parietal lobe.  </a:t>
            </a:r>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36AC20B-D691-46FA-8C3E-510A906ED6CB}" type="slidenum">
              <a:rPr lang="en-US" sz="1200"/>
              <a:pPr eaLnBrk="1" hangingPunct="1"/>
              <a:t>16</a:t>
            </a:fld>
            <a:endParaRPr lang="en-US" sz="1200"/>
          </a:p>
        </p:txBody>
      </p:sp>
    </p:spTree>
    <p:extLst>
      <p:ext uri="{BB962C8B-B14F-4D97-AF65-F5344CB8AC3E}">
        <p14:creationId xmlns="" xmlns:p14="http://schemas.microsoft.com/office/powerpoint/2010/main" val="58261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Auditory areas are also active when someone in a psychotic state is experiencing “voices”/auditory hallucinations</a:t>
            </a:r>
          </a:p>
        </p:txBody>
      </p:sp>
      <p:sp>
        <p:nvSpPr>
          <p:cNvPr id="98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2A5EA05-8888-478A-A75A-A2B8070EE851}" type="slidenum">
              <a:rPr lang="en-US" sz="1200"/>
              <a:pPr eaLnBrk="1" hangingPunct="1"/>
              <a:t>17</a:t>
            </a:fld>
            <a:endParaRPr lang="en-US" sz="1200"/>
          </a:p>
        </p:txBody>
      </p:sp>
    </p:spTree>
    <p:extLst>
      <p:ext uri="{BB962C8B-B14F-4D97-AF65-F5344CB8AC3E}">
        <p14:creationId xmlns="" xmlns:p14="http://schemas.microsoft.com/office/powerpoint/2010/main" val="293436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00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1318DBA-61F3-4433-9BBB-3FD82FF1CF51}" type="slidenum">
              <a:rPr lang="en-US" sz="1200"/>
              <a:pPr eaLnBrk="1" hangingPunct="1"/>
              <a:t>18</a:t>
            </a:fld>
            <a:endParaRPr lang="en-US" sz="1200"/>
          </a:p>
        </p:txBody>
      </p:sp>
    </p:spTree>
    <p:extLst>
      <p:ext uri="{BB962C8B-B14F-4D97-AF65-F5344CB8AC3E}">
        <p14:creationId xmlns="" xmlns:p14="http://schemas.microsoft.com/office/powerpoint/2010/main" val="56951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The relative proportion of the cortex devoted to taking in sensory information and sending out motor commands is smaller as the association areas are larger (a negative correlation).</a:t>
            </a:r>
          </a:p>
        </p:txBody>
      </p:sp>
      <p:sp>
        <p:nvSpPr>
          <p:cNvPr id="1024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FB85769-62E8-4A83-9D2A-CE8C81D742A5}" type="slidenum">
              <a:rPr lang="en-US" sz="1200"/>
              <a:pPr eaLnBrk="1" hangingPunct="1"/>
              <a:t>19</a:t>
            </a:fld>
            <a:endParaRPr lang="en-US" sz="1200"/>
          </a:p>
        </p:txBody>
      </p:sp>
    </p:spTree>
    <p:extLst>
      <p:ext uri="{BB962C8B-B14F-4D97-AF65-F5344CB8AC3E}">
        <p14:creationId xmlns="" xmlns:p14="http://schemas.microsoft.com/office/powerpoint/2010/main" val="204736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There is a large set of association areas in front of the motor strip and behind the forehead.</a:t>
            </a:r>
          </a:p>
        </p:txBody>
      </p:sp>
      <p:sp>
        <p:nvSpPr>
          <p:cNvPr id="104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B434611-31A0-4423-9DBC-EC7C6EEFF727}" type="slidenum">
              <a:rPr lang="en-US" sz="1200"/>
              <a:pPr eaLnBrk="1" hangingPunct="1"/>
              <a:t>20</a:t>
            </a:fld>
            <a:endParaRPr lang="en-US" sz="1200"/>
          </a:p>
        </p:txBody>
      </p:sp>
    </p:spTree>
    <p:extLst>
      <p:ext uri="{BB962C8B-B14F-4D97-AF65-F5344CB8AC3E}">
        <p14:creationId xmlns="" xmlns:p14="http://schemas.microsoft.com/office/powerpoint/2010/main" val="420790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adrenal glands also produce cortisol; more about this when we talk about stress and health.</a:t>
            </a: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93F4AAF-DB60-47F9-BE85-5B1597080635}" type="slidenum">
              <a:rPr lang="en-US" sz="1200"/>
              <a:pPr eaLnBrk="1" hangingPunct="1"/>
              <a:t>2</a:t>
            </a:fld>
            <a:endParaRPr lang="en-US" sz="1200"/>
          </a:p>
        </p:txBody>
      </p:sp>
    </p:spTree>
    <p:extLst>
      <p:ext uri="{BB962C8B-B14F-4D97-AF65-F5344CB8AC3E}">
        <p14:creationId xmlns="" xmlns:p14="http://schemas.microsoft.com/office/powerpoint/2010/main" val="2570641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The possible explanation appears with a click.</a:t>
            </a:r>
          </a:p>
          <a:p>
            <a:pPr eaLnBrk="1" hangingPunct="1">
              <a:spcBef>
                <a:spcPct val="0"/>
              </a:spcBef>
            </a:pPr>
            <a:endParaRPr lang="en-US" b="1" smtClean="0"/>
          </a:p>
          <a:p>
            <a:pPr eaLnBrk="1" hangingPunct="1">
              <a:spcBef>
                <a:spcPct val="0"/>
              </a:spcBef>
            </a:pPr>
            <a:r>
              <a:rPr lang="en-US" smtClean="0"/>
              <a:t>See if students can guess at an explanation for Gage’s symptoms based on the area of brain damage.</a:t>
            </a:r>
          </a:p>
        </p:txBody>
      </p:sp>
      <p:sp>
        <p:nvSpPr>
          <p:cNvPr id="1065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3FA8D77-0D38-4660-BF3E-DC35562A9B61}" type="slidenum">
              <a:rPr lang="en-US" sz="1200"/>
              <a:pPr eaLnBrk="1" hangingPunct="1"/>
              <a:t>21</a:t>
            </a:fld>
            <a:endParaRPr lang="en-US" sz="1200"/>
          </a:p>
        </p:txBody>
      </p:sp>
    </p:spTree>
    <p:extLst>
      <p:ext uri="{BB962C8B-B14F-4D97-AF65-F5344CB8AC3E}">
        <p14:creationId xmlns="" xmlns:p14="http://schemas.microsoft.com/office/powerpoint/2010/main" val="82697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085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5823499-D848-4A56-9C4E-1F7513AE2F36}" type="slidenum">
              <a:rPr lang="en-US" sz="1200"/>
              <a:pPr eaLnBrk="1" hangingPunct="1"/>
              <a:t>22</a:t>
            </a:fld>
            <a:endParaRPr lang="en-US" sz="1200"/>
          </a:p>
        </p:txBody>
      </p:sp>
    </p:spTree>
    <p:extLst>
      <p:ext uri="{BB962C8B-B14F-4D97-AF65-F5344CB8AC3E}">
        <p14:creationId xmlns="" xmlns:p14="http://schemas.microsoft.com/office/powerpoint/2010/main" val="3185507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105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6E9414D-565D-4A44-B331-2F18528DCFCA}" type="slidenum">
              <a:rPr lang="en-US" sz="1200"/>
              <a:pPr eaLnBrk="1" hangingPunct="1"/>
              <a:t>23</a:t>
            </a:fld>
            <a:endParaRPr lang="en-US" sz="1200"/>
          </a:p>
        </p:txBody>
      </p:sp>
    </p:spTree>
    <p:extLst>
      <p:ext uri="{BB962C8B-B14F-4D97-AF65-F5344CB8AC3E}">
        <p14:creationId xmlns="" xmlns:p14="http://schemas.microsoft.com/office/powerpoint/2010/main" val="418131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list.</a:t>
            </a:r>
          </a:p>
        </p:txBody>
      </p:sp>
      <p:sp>
        <p:nvSpPr>
          <p:cNvPr id="1126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0EF083C-6278-4236-AB22-48286E46509D}" type="slidenum">
              <a:rPr lang="en-US" sz="1200"/>
              <a:pPr eaLnBrk="1" hangingPunct="1"/>
              <a:t>24</a:t>
            </a:fld>
            <a:endParaRPr lang="en-US" sz="1200"/>
          </a:p>
        </p:txBody>
      </p:sp>
    </p:spTree>
    <p:extLst>
      <p:ext uri="{BB962C8B-B14F-4D97-AF65-F5344CB8AC3E}">
        <p14:creationId xmlns="" xmlns:p14="http://schemas.microsoft.com/office/powerpoint/2010/main" val="300295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This slide should be considered optional here, or presented as such to the students, because this chapter no longer includes this image or this level of detail.</a:t>
            </a:r>
          </a:p>
          <a:p>
            <a:pPr eaLnBrk="1" hangingPunct="1">
              <a:spcBef>
                <a:spcPct val="0"/>
              </a:spcBef>
            </a:pPr>
            <a:r>
              <a:rPr lang="en-US" smtClean="0"/>
              <a:t>If any of these processes are not working properly (e.g because of damage to one of these brain areas in the left hemisphere), aphasia can result. Aphasia refers to the impairment of language, usually caused by left hemisphere damage either to Broca’s area (speech impairment) or to Wernicke’s area (impairing understanding or causing the inability to produce meaningful words).</a:t>
            </a:r>
          </a:p>
        </p:txBody>
      </p:sp>
      <p:sp>
        <p:nvSpPr>
          <p:cNvPr id="1146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5FA8A9B-5B37-4849-BA2C-6C0ADD4AB20B}" type="slidenum">
              <a:rPr lang="en-US" sz="1200"/>
              <a:pPr eaLnBrk="1" hangingPunct="1"/>
              <a:t>25</a:t>
            </a:fld>
            <a:endParaRPr lang="en-US" sz="1200"/>
          </a:p>
        </p:txBody>
      </p:sp>
    </p:spTree>
    <p:extLst>
      <p:ext uri="{BB962C8B-B14F-4D97-AF65-F5344CB8AC3E}">
        <p14:creationId xmlns="" xmlns:p14="http://schemas.microsoft.com/office/powerpoint/2010/main" val="4059651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 and example.</a:t>
            </a:r>
          </a:p>
          <a:p>
            <a:pPr eaLnBrk="1" hangingPunct="1">
              <a:spcBef>
                <a:spcPct val="0"/>
              </a:spcBef>
            </a:pPr>
            <a:endParaRPr lang="en-US" b="1" smtClean="0"/>
          </a:p>
          <a:p>
            <a:pPr eaLnBrk="1" hangingPunct="1">
              <a:spcBef>
                <a:spcPct val="0"/>
              </a:spcBef>
            </a:pPr>
            <a:r>
              <a:rPr lang="en-US" smtClean="0"/>
              <a:t>Despite lists of lateralized functions, there are many areas of overlap and duplication in the hemispheres. This is part of the reason that the girl with only one hemisphere was able to adapt. </a:t>
            </a:r>
          </a:p>
          <a:p>
            <a:pPr eaLnBrk="1" hangingPunct="1">
              <a:spcBef>
                <a:spcPct val="0"/>
              </a:spcBef>
            </a:pPr>
            <a:endParaRPr lang="en-US" b="1" smtClean="0"/>
          </a:p>
        </p:txBody>
      </p:sp>
      <p:sp>
        <p:nvSpPr>
          <p:cNvPr id="1167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AF349BB-8796-4219-BA27-F3A4A217893F}" type="slidenum">
              <a:rPr lang="en-US" sz="1200"/>
              <a:pPr eaLnBrk="1" hangingPunct="1"/>
              <a:t>28</a:t>
            </a:fld>
            <a:endParaRPr lang="en-US" sz="1200"/>
          </a:p>
        </p:txBody>
      </p:sp>
    </p:spTree>
    <p:extLst>
      <p:ext uri="{BB962C8B-B14F-4D97-AF65-F5344CB8AC3E}">
        <p14:creationId xmlns="" xmlns:p14="http://schemas.microsoft.com/office/powerpoint/2010/main" val="606632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BEFA4F5-90E6-4B7D-819E-54E25592A266}" type="slidenum">
              <a:rPr lang="en-US"/>
              <a:pPr/>
              <a:t>29</a:t>
            </a:fld>
            <a:endParaRPr lang="en-US"/>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b="1" smtClean="0">
                <a:latin typeface="Palatino Linotype" panose="02040502050505030304" pitchFamily="18" charset="0"/>
              </a:rPr>
              <a:t>Click to reveal bullets.</a:t>
            </a:r>
          </a:p>
          <a:p>
            <a:pPr eaLnBrk="1" hangingPunct="1">
              <a:spcBef>
                <a:spcPct val="0"/>
              </a:spcBef>
            </a:pPr>
            <a:r>
              <a:rPr lang="en-US" smtClean="0">
                <a:latin typeface="Palatino Linotype" panose="02040502050505030304" pitchFamily="18" charset="0"/>
              </a:rPr>
              <a:t>Brain scan studies show normal individuals engage their right brain when completing a perceptual task and their left brain when carrying out a linguistic task.</a:t>
            </a:r>
            <a:r>
              <a:rPr lang="en-US" sz="1000" smtClean="0">
                <a:latin typeface="Palatino Linotype" panose="02040502050505030304" pitchFamily="18" charset="0"/>
              </a:rPr>
              <a:t> </a:t>
            </a:r>
            <a:r>
              <a:rPr lang="en-US" smtClean="0"/>
              <a:t>However, many functions of the two hemispheres overlap. </a:t>
            </a:r>
          </a:p>
        </p:txBody>
      </p:sp>
      <p:sp>
        <p:nvSpPr>
          <p:cNvPr id="1187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5D46B5C-D4CB-445F-A2CE-5674162AC842}" type="slidenum">
              <a:rPr lang="en-US" sz="1200"/>
              <a:pPr eaLnBrk="1" hangingPunct="1"/>
              <a:t>30</a:t>
            </a:fld>
            <a:endParaRPr lang="en-US" sz="1200"/>
          </a:p>
        </p:txBody>
      </p:sp>
    </p:spTree>
    <p:extLst>
      <p:ext uri="{BB962C8B-B14F-4D97-AF65-F5344CB8AC3E}">
        <p14:creationId xmlns="" xmlns:p14="http://schemas.microsoft.com/office/powerpoint/2010/main" val="316751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I’ve included this here rather than later because it helps with understanding the split brain studies.</a:t>
            </a:r>
          </a:p>
          <a:p>
            <a:pPr eaLnBrk="1" hangingPunct="1">
              <a:spcBef>
                <a:spcPct val="0"/>
              </a:spcBef>
            </a:pPr>
            <a:endParaRPr lang="en-US" smtClean="0"/>
          </a:p>
          <a:p>
            <a:pPr eaLnBrk="1" hangingPunct="1">
              <a:spcBef>
                <a:spcPct val="0"/>
              </a:spcBef>
            </a:pPr>
            <a:r>
              <a:rPr lang="en-US" smtClean="0"/>
              <a:t>Note (from the “Handedness” close-up box in the text): about 3 percent of people, mostly lefties, do not follow this pattern as clearly, e.g. they process language in the right, or both, hemispheres.</a:t>
            </a:r>
          </a:p>
        </p:txBody>
      </p:sp>
      <p:sp>
        <p:nvSpPr>
          <p:cNvPr id="1208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683F3C0-261A-4925-AEBC-8187317183B4}" type="slidenum">
              <a:rPr lang="en-US" sz="1200"/>
              <a:pPr eaLnBrk="1" hangingPunct="1"/>
              <a:t>32</a:t>
            </a:fld>
            <a:endParaRPr lang="en-US" sz="1200"/>
          </a:p>
        </p:txBody>
      </p:sp>
    </p:spTree>
    <p:extLst>
      <p:ext uri="{BB962C8B-B14F-4D97-AF65-F5344CB8AC3E}">
        <p14:creationId xmlns="" xmlns:p14="http://schemas.microsoft.com/office/powerpoint/2010/main" val="2339018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two sentences.</a:t>
            </a:r>
          </a:p>
        </p:txBody>
      </p:sp>
      <p:sp>
        <p:nvSpPr>
          <p:cNvPr id="1228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413EF99-3548-48EE-9C0C-D772AF1109A9}" type="slidenum">
              <a:rPr lang="en-US" sz="1200"/>
              <a:pPr eaLnBrk="1" hangingPunct="1"/>
              <a:t>33</a:t>
            </a:fld>
            <a:endParaRPr lang="en-US" sz="1200"/>
          </a:p>
        </p:txBody>
      </p:sp>
    </p:spTree>
    <p:extLst>
      <p:ext uri="{BB962C8B-B14F-4D97-AF65-F5344CB8AC3E}">
        <p14:creationId xmlns="" xmlns:p14="http://schemas.microsoft.com/office/powerpoint/2010/main" val="341296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809C616-93BA-4653-955E-9BB75E0F9EA0}" type="slidenum">
              <a:rPr lang="en-US" sz="1200"/>
              <a:pPr eaLnBrk="1" hangingPunct="1"/>
              <a:t>3</a:t>
            </a:fld>
            <a:endParaRPr lang="en-US" sz="1200"/>
          </a:p>
        </p:txBody>
      </p:sp>
    </p:spTree>
    <p:extLst>
      <p:ext uri="{BB962C8B-B14F-4D97-AF65-F5344CB8AC3E}">
        <p14:creationId xmlns="" xmlns:p14="http://schemas.microsoft.com/office/powerpoint/2010/main" val="3943585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Notice that the optic chiasm is not cut when the corpus callosum is cut.</a:t>
            </a:r>
          </a:p>
          <a:p>
            <a:pPr eaLnBrk="1" hangingPunct="1">
              <a:spcBef>
                <a:spcPct val="0"/>
              </a:spcBef>
            </a:pPr>
            <a:endParaRPr lang="en-US" smtClean="0"/>
          </a:p>
          <a:p>
            <a:pPr eaLnBrk="1" hangingPunct="1">
              <a:spcBef>
                <a:spcPct val="0"/>
              </a:spcBef>
            </a:pPr>
            <a:r>
              <a:rPr lang="en-US" smtClean="0"/>
              <a:t>Instructor:  you may want to switch the text, move the slide’s bullet point to the notes and the note to the slide.</a:t>
            </a:r>
          </a:p>
        </p:txBody>
      </p:sp>
      <p:sp>
        <p:nvSpPr>
          <p:cNvPr id="1249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F3B5CFE-FF64-4C67-A37B-BB7CC8F37F78}" type="slidenum">
              <a:rPr lang="en-US" sz="1200"/>
              <a:pPr eaLnBrk="1" hangingPunct="1"/>
              <a:t>34</a:t>
            </a:fld>
            <a:endParaRPr lang="en-US" sz="1200"/>
          </a:p>
        </p:txBody>
      </p:sp>
    </p:spTree>
    <p:extLst>
      <p:ext uri="{BB962C8B-B14F-4D97-AF65-F5344CB8AC3E}">
        <p14:creationId xmlns="" xmlns:p14="http://schemas.microsoft.com/office/powerpoint/2010/main" val="312212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See if the students can piece it together: the left hemisphere is the one that does verbal language, and that hemisphere is processing the right visual field, so what it can verbally report is “Art.”</a:t>
            </a:r>
          </a:p>
        </p:txBody>
      </p:sp>
      <p:sp>
        <p:nvSpPr>
          <p:cNvPr id="1269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123E951-3BED-44B3-99B0-B2C6920E0A17}" type="slidenum">
              <a:rPr lang="en-US" sz="1200"/>
              <a:pPr eaLnBrk="1" hangingPunct="1"/>
              <a:t>35</a:t>
            </a:fld>
            <a:endParaRPr lang="en-US" sz="1200"/>
          </a:p>
        </p:txBody>
      </p:sp>
    </p:spTree>
    <p:extLst>
      <p:ext uri="{BB962C8B-B14F-4D97-AF65-F5344CB8AC3E}">
        <p14:creationId xmlns="" xmlns:p14="http://schemas.microsoft.com/office/powerpoint/2010/main" val="4182542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second bullet.</a:t>
            </a:r>
          </a:p>
          <a:p>
            <a:pPr eaLnBrk="1" hangingPunct="1">
              <a:spcBef>
                <a:spcPct val="0"/>
              </a:spcBef>
            </a:pPr>
            <a:r>
              <a:rPr lang="en-US" dirty="0" smtClean="0"/>
              <a:t>People with ‘divided brains’ may be more likely to report frustration with what the LEFT hand is doing; see if students can figure out why that is (the left hemisphere is the one talking to you and doesn’t know what input or purposes the right hemisphere is acting on).</a:t>
            </a:r>
          </a:p>
          <a:p>
            <a:pPr eaLnBrk="1" hangingPunct="1">
              <a:spcBef>
                <a:spcPct val="0"/>
              </a:spcBef>
            </a:pPr>
            <a:endParaRPr lang="en-US" dirty="0" smtClean="0"/>
          </a:p>
          <a:p>
            <a:pPr eaLnBrk="1" hangingPunct="1">
              <a:lnSpc>
                <a:spcPts val="2800"/>
              </a:lnSpc>
              <a:spcAft>
                <a:spcPts val="1200"/>
              </a:spcAft>
              <a:buFont typeface="Wingdings" panose="05000000000000000000" pitchFamily="2" charset="2"/>
              <a:buNone/>
            </a:pPr>
            <a:r>
              <a:rPr lang="en-US" sz="1400" b="1" dirty="0" smtClean="0"/>
              <a:t>The Future of Brain Research</a:t>
            </a:r>
            <a:r>
              <a:rPr lang="en-US" b="1" dirty="0" smtClean="0"/>
              <a:t>:  Can these questions be answered?</a:t>
            </a:r>
            <a:r>
              <a:rPr lang="en-US" dirty="0" smtClean="0"/>
              <a:t> Is every part of the mind’s functioning going to be found someday on some brain scan?   If so, have we found the mind, or is that still something separate from the brain?</a:t>
            </a:r>
          </a:p>
          <a:p>
            <a:pPr eaLnBrk="1" hangingPunct="1">
              <a:spcBef>
                <a:spcPct val="0"/>
              </a:spcBef>
            </a:pPr>
            <a:endParaRPr lang="en-US" dirty="0" smtClean="0"/>
          </a:p>
        </p:txBody>
      </p:sp>
      <p:sp>
        <p:nvSpPr>
          <p:cNvPr id="1290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45D9B87-050C-4AC6-890E-52BC1C933D70}" type="slidenum">
              <a:rPr lang="en-US" sz="1200"/>
              <a:pPr eaLnBrk="1" hangingPunct="1"/>
              <a:t>36</a:t>
            </a:fld>
            <a:endParaRPr lang="en-US" sz="1200"/>
          </a:p>
        </p:txBody>
      </p:sp>
    </p:spTree>
    <p:extLst>
      <p:ext uri="{BB962C8B-B14F-4D97-AF65-F5344CB8AC3E}">
        <p14:creationId xmlns="" xmlns:p14="http://schemas.microsoft.com/office/powerpoint/2010/main" val="139268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E8A33B1-1D7B-4514-BCCC-5D2C0AEAEBC2}" type="slidenum">
              <a:rPr lang="en-US" sz="1200"/>
              <a:pPr eaLnBrk="1" hangingPunct="1"/>
              <a:t>4</a:t>
            </a:fld>
            <a:endParaRPr lang="en-US" sz="1200"/>
          </a:p>
        </p:txBody>
      </p:sp>
    </p:spTree>
    <p:extLst>
      <p:ext uri="{BB962C8B-B14F-4D97-AF65-F5344CB8AC3E}">
        <p14:creationId xmlns="" xmlns:p14="http://schemas.microsoft.com/office/powerpoint/2010/main" val="105741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second bullet.</a:t>
            </a:r>
            <a:endParaRPr lang="en-US" smtClean="0"/>
          </a:p>
          <a:p>
            <a:pPr eaLnBrk="1" hangingPunct="1">
              <a:spcBef>
                <a:spcPct val="0"/>
              </a:spcBef>
            </a:pPr>
            <a:r>
              <a:rPr lang="en-US" smtClean="0"/>
              <a:t>The brain’s innermost region begins where the spinal cord enters the skull.  Christopher Reeve (1952-2004; an image of him here might work well), an actor in Superman movies and Smallville, couldn’t breathe on his own after a horse riding accident broke his spine at the level of the medulla. </a:t>
            </a:r>
          </a:p>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78554FB-EDDA-483A-95DD-2CF02A539D49}" type="slidenum">
              <a:rPr lang="en-US" sz="1200"/>
              <a:pPr eaLnBrk="1" hangingPunct="1"/>
              <a:t>5</a:t>
            </a:fld>
            <a:endParaRPr lang="en-US" sz="1200"/>
          </a:p>
        </p:txBody>
      </p:sp>
    </p:spTree>
    <p:extLst>
      <p:ext uri="{BB962C8B-B14F-4D97-AF65-F5344CB8AC3E}">
        <p14:creationId xmlns="" xmlns:p14="http://schemas.microsoft.com/office/powerpoint/2010/main" val="53862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Additional information/lecture material:</a:t>
            </a:r>
          </a:p>
          <a:p>
            <a:pPr eaLnBrk="1" hangingPunct="1">
              <a:spcBef>
                <a:spcPct val="0"/>
              </a:spcBef>
            </a:pPr>
            <a:r>
              <a:rPr lang="en-US" dirty="0" smtClean="0"/>
              <a:t>The structure of the reticular formation: this network of neurons branches from the spinal cord up into the thalamus.  I have added two lines to the picture to indicate this.</a:t>
            </a:r>
          </a:p>
          <a:p>
            <a:pPr eaLnBrk="1" hangingPunct="1">
              <a:spcBef>
                <a:spcPct val="0"/>
              </a:spcBef>
            </a:pPr>
            <a:r>
              <a:rPr lang="en-US" dirty="0" smtClean="0"/>
              <a:t>How do we know about arousal? In the cat experiments, researchers stimulated the reticular formation in order to make a sleeping cat pop awake. Similarly, cutting the reticular formation made a cat lapse into a permanent coma.</a:t>
            </a:r>
          </a:p>
          <a:p>
            <a:pPr eaLnBrk="1" hangingPunct="1">
              <a:spcBef>
                <a:spcPct val="0"/>
              </a:spcBef>
            </a:pPr>
            <a:r>
              <a:rPr lang="en-US" dirty="0" smtClean="0"/>
              <a:t>About the filtering: it could be said that the reticular formation controls selective awareness; it ‘selects’ which incoming information to send to other brain areas.  This enables us to follow a conversation in a crowd, i.e. to select a “signal” out of sensory “noise.”</a:t>
            </a:r>
          </a:p>
          <a:p>
            <a:pPr eaLnBrk="1" hangingPunct="1">
              <a:spcBef>
                <a:spcPct val="0"/>
              </a:spcBef>
            </a:pP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E158D43-5C22-48D2-94CE-CAD11FEE01ED}" type="slidenum">
              <a:rPr lang="en-US" sz="1200"/>
              <a:pPr eaLnBrk="1" hangingPunct="1"/>
              <a:t>6</a:t>
            </a:fld>
            <a:endParaRPr lang="en-US" sz="1200"/>
          </a:p>
        </p:txBody>
      </p:sp>
    </p:spTree>
    <p:extLst>
      <p:ext uri="{BB962C8B-B14F-4D97-AF65-F5344CB8AC3E}">
        <p14:creationId xmlns="" xmlns:p14="http://schemas.microsoft.com/office/powerpoint/2010/main" val="382337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The book says “switchboard,” but perhaps it’s time to upgrade the term to “router.”</a:t>
            </a:r>
          </a:p>
          <a:p>
            <a:pPr eaLnBrk="1" hangingPunct="1">
              <a:spcBef>
                <a:spcPct val="0"/>
              </a:spcBef>
            </a:pPr>
            <a:r>
              <a:rPr lang="en-US" dirty="0" smtClean="0"/>
              <a:t>Damage to the thalamus can cause blindness and other loss of the senses, even if the sensory organ is fine.</a:t>
            </a:r>
          </a:p>
          <a:p>
            <a:pPr eaLnBrk="1" hangingPunct="1">
              <a:spcBef>
                <a:spcPct val="0"/>
              </a:spcBef>
            </a:pPr>
            <a:r>
              <a:rPr lang="en-US" dirty="0" smtClean="0"/>
              <a:t>However, damage to the thalamus could not hurt your sense of smell, which bypasses the thalamus and goes straight to the olfactory bulb in the brain.</a:t>
            </a:r>
            <a:endParaRPr lang="en-US" sz="1100" dirty="0" smtClean="0"/>
          </a:p>
          <a:p>
            <a:pPr eaLnBrk="1" hangingPunct="1">
              <a:spcBef>
                <a:spcPct val="0"/>
              </a:spcBef>
            </a:pPr>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7E7ADF4-61F0-4A14-853B-08ED3FDDB299}" type="slidenum">
              <a:rPr lang="en-US" sz="1200"/>
              <a:pPr eaLnBrk="1" hangingPunct="1"/>
              <a:t>7</a:t>
            </a:fld>
            <a:endParaRPr lang="en-US" sz="1200"/>
          </a:p>
        </p:txBody>
      </p:sp>
    </p:spTree>
    <p:extLst>
      <p:ext uri="{BB962C8B-B14F-4D97-AF65-F5344CB8AC3E}">
        <p14:creationId xmlns="" xmlns:p14="http://schemas.microsoft.com/office/powerpoint/2010/main" val="27838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The cerebellum is located in two parts, behind the pons and below the back of the brain.</a:t>
            </a:r>
          </a:p>
          <a:p>
            <a:pPr eaLnBrk="1" hangingPunct="1">
              <a:spcBef>
                <a:spcPct val="0"/>
              </a:spcBef>
            </a:pPr>
            <a:r>
              <a:rPr lang="en-US" dirty="0" smtClean="0"/>
              <a:t>The cerebellum also is the area where implicit memories and conditioning are stored.  It also helps us judge time, modulate emotions, and integrate multiple sources of sensory input.</a:t>
            </a: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784765B-BA28-4108-BAAA-309FDE12397C}" type="slidenum">
              <a:rPr lang="en-US" sz="1200"/>
              <a:pPr eaLnBrk="1" hangingPunct="1"/>
              <a:t>8</a:t>
            </a:fld>
            <a:endParaRPr lang="en-US" sz="1200"/>
          </a:p>
        </p:txBody>
      </p:sp>
    </p:spTree>
    <p:extLst>
      <p:ext uri="{BB962C8B-B14F-4D97-AF65-F5344CB8AC3E}">
        <p14:creationId xmlns="" xmlns:p14="http://schemas.microsoft.com/office/powerpoint/2010/main" val="252218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The limbic system is located on the “border”/</a:t>
            </a:r>
            <a:r>
              <a:rPr lang="en-US" dirty="0" err="1" smtClean="0"/>
              <a:t>limbus</a:t>
            </a:r>
            <a:r>
              <a:rPr lang="en-US" dirty="0" smtClean="0"/>
              <a:t> between the brainstem and cortex; it is between the least complex and most advanced brain structures and between the cerebral hemispheres.</a:t>
            </a:r>
          </a:p>
          <a:p>
            <a:pPr eaLnBrk="1" hangingPunct="1">
              <a:spcBef>
                <a:spcPct val="0"/>
              </a:spcBef>
            </a:pPr>
            <a:endParaRPr lang="en-US" dirty="0" smtClean="0"/>
          </a:p>
          <a:p>
            <a:pPr eaLnBrk="1" hangingPunct="1">
              <a:spcBef>
                <a:spcPct val="0"/>
              </a:spcBef>
            </a:pPr>
            <a:r>
              <a:rPr lang="en-US" dirty="0" smtClean="0"/>
              <a:t>The hippocampus is one of the few places in the brain in which </a:t>
            </a:r>
            <a:r>
              <a:rPr lang="en-US" dirty="0" err="1" smtClean="0"/>
              <a:t>neurogenesis</a:t>
            </a:r>
            <a:r>
              <a:rPr lang="en-US" dirty="0" smtClean="0"/>
              <a:t> is known to take place.</a:t>
            </a:r>
          </a:p>
          <a:p>
            <a:pPr eaLnBrk="1" hangingPunct="1">
              <a:spcBef>
                <a:spcPct val="0"/>
              </a:spcBef>
            </a:pPr>
            <a:endParaRPr lang="en-US" dirty="0" smtClean="0"/>
          </a:p>
          <a:p>
            <a:pPr eaLnBrk="1" hangingPunct="1">
              <a:spcBef>
                <a:spcPct val="0"/>
              </a:spcBef>
            </a:pPr>
            <a:r>
              <a:rPr lang="en-US" dirty="0" smtClean="0"/>
              <a:t>Stimulating different parts of the </a:t>
            </a:r>
            <a:r>
              <a:rPr lang="en-US" dirty="0" err="1" smtClean="0"/>
              <a:t>amygdala</a:t>
            </a:r>
            <a:r>
              <a:rPr lang="en-US" dirty="0" smtClean="0"/>
              <a:t> triggers different versions of the defensive, self-protective emotions; one part increases aggressive reactions, while another increases fearful withdrawal. Destruction of part of the </a:t>
            </a:r>
            <a:r>
              <a:rPr lang="en-US" dirty="0" err="1" smtClean="0"/>
              <a:t>amygdala</a:t>
            </a:r>
            <a:r>
              <a:rPr lang="en-US" dirty="0" smtClean="0"/>
              <a:t> can apparently eliminate both emotions.</a:t>
            </a:r>
          </a:p>
          <a:p>
            <a:pPr eaLnBrk="1" hangingPunct="1">
              <a:spcBef>
                <a:spcPct val="0"/>
              </a:spcBef>
            </a:pPr>
            <a:endParaRPr lang="en-US" dirty="0" smtClean="0"/>
          </a:p>
          <a:p>
            <a:pPr eaLnBrk="1" hangingPunct="1">
              <a:spcBef>
                <a:spcPct val="0"/>
              </a:spcBef>
            </a:pPr>
            <a:r>
              <a:rPr lang="en-US" dirty="0" smtClean="0"/>
              <a:t>Note:  aggression and fear reactions involve networks across the brain, and these reactions can be stimulated elsewhere.</a:t>
            </a:r>
          </a:p>
          <a:p>
            <a:pPr eaLnBrk="1" hangingPunct="1">
              <a:spcBef>
                <a:spcPct val="0"/>
              </a:spcBef>
            </a:pPr>
            <a:endParaRPr lang="en-US" dirty="0" smtClean="0"/>
          </a:p>
          <a:p>
            <a:pPr eaLnBrk="1" hangingPunct="1">
              <a:spcBef>
                <a:spcPct val="0"/>
              </a:spcBef>
            </a:pPr>
            <a:r>
              <a:rPr lang="en-US" dirty="0" smtClean="0"/>
              <a:t>The pituitary gland is in the text image, but I faded and shrank the label because it is not really part of the limbic system; I’ll restore it when talking about the hypothalamus.</a:t>
            </a:r>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0CBDEB2-1241-4B1F-9CC5-562068A96C95}" type="slidenum">
              <a:rPr lang="en-US" sz="1200"/>
              <a:pPr eaLnBrk="1" hangingPunct="1"/>
              <a:t>9</a:t>
            </a:fld>
            <a:endParaRPr lang="en-US" sz="1200"/>
          </a:p>
        </p:txBody>
      </p:sp>
    </p:spTree>
    <p:extLst>
      <p:ext uri="{BB962C8B-B14F-4D97-AF65-F5344CB8AC3E}">
        <p14:creationId xmlns="" xmlns:p14="http://schemas.microsoft.com/office/powerpoint/2010/main" val="273415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2CB78EB-942C-49FD-A66F-4440CBAE12F3}" type="datetime1">
              <a:rPr lang="en-US"/>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AB19AE-F3F9-43E3-90EA-B52D28F90AB8}" type="slidenum">
              <a:rPr lang="en-US"/>
              <a:pPr/>
              <a:t>‹#›</a:t>
            </a:fld>
            <a:endParaRPr lang="en-US"/>
          </a:p>
        </p:txBody>
      </p:sp>
    </p:spTree>
    <p:extLst>
      <p:ext uri="{BB962C8B-B14F-4D97-AF65-F5344CB8AC3E}">
        <p14:creationId xmlns="" xmlns:p14="http://schemas.microsoft.com/office/powerpoint/2010/main" val="37222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B6DFFE-8BAF-4CA3-A186-113B0AFD221C}" type="datetime1">
              <a:rPr lang="en-US"/>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B7D3DC-3C91-460E-B20E-4151C65D3158}" type="slidenum">
              <a:rPr lang="en-US"/>
              <a:pPr/>
              <a:t>‹#›</a:t>
            </a:fld>
            <a:endParaRPr lang="en-US"/>
          </a:p>
        </p:txBody>
      </p:sp>
    </p:spTree>
    <p:extLst>
      <p:ext uri="{BB962C8B-B14F-4D97-AF65-F5344CB8AC3E}">
        <p14:creationId xmlns="" xmlns:p14="http://schemas.microsoft.com/office/powerpoint/2010/main" val="27286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2A1135-D9B0-42EE-BB32-6A961815C36C}" type="datetime1">
              <a:rPr lang="en-US"/>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9A953E-F501-49F1-B842-456A8E012A8A}" type="slidenum">
              <a:rPr lang="en-US"/>
              <a:pPr/>
              <a:t>‹#›</a:t>
            </a:fld>
            <a:endParaRPr lang="en-US"/>
          </a:p>
        </p:txBody>
      </p:sp>
    </p:spTree>
    <p:extLst>
      <p:ext uri="{BB962C8B-B14F-4D97-AF65-F5344CB8AC3E}">
        <p14:creationId xmlns="" xmlns:p14="http://schemas.microsoft.com/office/powerpoint/2010/main" val="174685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66A439-2B97-4381-9019-26B55B0DFD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37D0A2-24B9-4E69-9408-E3CA53032C1F}" type="datetime1">
              <a:rPr lang="en-US"/>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103874-CD60-43C0-B26D-77E8B0086857}" type="slidenum">
              <a:rPr lang="en-US"/>
              <a:pPr/>
              <a:t>‹#›</a:t>
            </a:fld>
            <a:endParaRPr lang="en-US"/>
          </a:p>
        </p:txBody>
      </p:sp>
    </p:spTree>
    <p:extLst>
      <p:ext uri="{BB962C8B-B14F-4D97-AF65-F5344CB8AC3E}">
        <p14:creationId xmlns="" xmlns:p14="http://schemas.microsoft.com/office/powerpoint/2010/main" val="1073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15F9411-439C-4BA2-BDE4-78AD2A0285AB}" type="datetime1">
              <a:rPr lang="en-US"/>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9D6A4B-9DF9-49B7-9471-1D8C44F89AB4}" type="slidenum">
              <a:rPr lang="en-US"/>
              <a:pPr/>
              <a:t>‹#›</a:t>
            </a:fld>
            <a:endParaRPr lang="en-US"/>
          </a:p>
        </p:txBody>
      </p:sp>
    </p:spTree>
    <p:extLst>
      <p:ext uri="{BB962C8B-B14F-4D97-AF65-F5344CB8AC3E}">
        <p14:creationId xmlns="" xmlns:p14="http://schemas.microsoft.com/office/powerpoint/2010/main" val="8349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A8DE7E5-B3F1-403D-8394-4348574E6D38}" type="datetime1">
              <a:rPr lang="en-US"/>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B14BDC-4922-43A6-A839-0B361CF48F55}" type="slidenum">
              <a:rPr lang="en-US"/>
              <a:pPr/>
              <a:t>‹#›</a:t>
            </a:fld>
            <a:endParaRPr lang="en-US"/>
          </a:p>
        </p:txBody>
      </p:sp>
    </p:spTree>
    <p:extLst>
      <p:ext uri="{BB962C8B-B14F-4D97-AF65-F5344CB8AC3E}">
        <p14:creationId xmlns="" xmlns:p14="http://schemas.microsoft.com/office/powerpoint/2010/main" val="366374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5C49B7A-96C7-4C04-80ED-C7065A9BAFFA}" type="datetime1">
              <a:rPr lang="en-US"/>
              <a:pPr/>
              <a:t>1/13/2014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F7BA5B-73FA-4241-9CBC-0799EB0D7097}" type="slidenum">
              <a:rPr lang="en-US"/>
              <a:pPr/>
              <a:t>‹#›</a:t>
            </a:fld>
            <a:endParaRPr lang="en-US"/>
          </a:p>
        </p:txBody>
      </p:sp>
    </p:spTree>
    <p:extLst>
      <p:ext uri="{BB962C8B-B14F-4D97-AF65-F5344CB8AC3E}">
        <p14:creationId xmlns="" xmlns:p14="http://schemas.microsoft.com/office/powerpoint/2010/main" val="374749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961DCE0-09F2-4F30-8773-EB69465D7406}" type="datetime1">
              <a:rPr lang="en-US"/>
              <a:pPr/>
              <a:t>1/13/2014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C4ECEFF-1FB9-4A3C-9DAF-295647E31AA1}" type="slidenum">
              <a:rPr lang="en-US"/>
              <a:pPr/>
              <a:t>‹#›</a:t>
            </a:fld>
            <a:endParaRPr lang="en-US"/>
          </a:p>
        </p:txBody>
      </p:sp>
    </p:spTree>
    <p:extLst>
      <p:ext uri="{BB962C8B-B14F-4D97-AF65-F5344CB8AC3E}">
        <p14:creationId xmlns="" xmlns:p14="http://schemas.microsoft.com/office/powerpoint/2010/main" val="269145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75B395A-3227-4595-892D-60BFE765C2D3}" type="datetime1">
              <a:rPr lang="en-US"/>
              <a:pPr/>
              <a:t>1/13/2014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461651F-7CB1-43FF-BF4F-6A9D8064CBFB}" type="slidenum">
              <a:rPr lang="en-US"/>
              <a:pPr/>
              <a:t>‹#›</a:t>
            </a:fld>
            <a:endParaRPr lang="en-US"/>
          </a:p>
        </p:txBody>
      </p:sp>
    </p:spTree>
    <p:extLst>
      <p:ext uri="{BB962C8B-B14F-4D97-AF65-F5344CB8AC3E}">
        <p14:creationId xmlns="" xmlns:p14="http://schemas.microsoft.com/office/powerpoint/2010/main" val="34575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0E446AE-A625-4D38-9944-214DCE951EBD}" type="datetime1">
              <a:rPr lang="en-US"/>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02496C-AABA-417A-8670-B5AD726F11B8}" type="slidenum">
              <a:rPr lang="en-US"/>
              <a:pPr/>
              <a:t>‹#›</a:t>
            </a:fld>
            <a:endParaRPr lang="en-US"/>
          </a:p>
        </p:txBody>
      </p:sp>
    </p:spTree>
    <p:extLst>
      <p:ext uri="{BB962C8B-B14F-4D97-AF65-F5344CB8AC3E}">
        <p14:creationId xmlns="" xmlns:p14="http://schemas.microsoft.com/office/powerpoint/2010/main" val="283782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BCB08F-EC80-4E65-8C23-DE273703DC3A}" type="datetime1">
              <a:rPr lang="en-US"/>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446D5-F4D2-423E-A6C6-96A218970D0C}" type="slidenum">
              <a:rPr lang="en-US"/>
              <a:pPr/>
              <a:t>‹#›</a:t>
            </a:fld>
            <a:endParaRPr lang="en-US"/>
          </a:p>
        </p:txBody>
      </p:sp>
    </p:spTree>
    <p:extLst>
      <p:ext uri="{BB962C8B-B14F-4D97-AF65-F5344CB8AC3E}">
        <p14:creationId xmlns="" xmlns:p14="http://schemas.microsoft.com/office/powerpoint/2010/main" val="96570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8E23FA1-9CC2-4345-98B1-6992D6CC04BD}" type="datetime1">
              <a:rPr lang="en-US"/>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0044FA0-6B13-49B2-9BA7-D0E6F0FE5B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f2IiMEbMnP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MyPEL2e_fig_2_05.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9900" y="1393825"/>
            <a:ext cx="4511675" cy="44497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0" y="0"/>
            <a:ext cx="9144000" cy="1292225"/>
          </a:xfrm>
          <a:solidFill>
            <a:srgbClr val="F36F21"/>
          </a:solidFill>
        </p:spPr>
        <p:txBody>
          <a:bodyPr lIns="274320"/>
          <a:lstStyle/>
          <a:p>
            <a:pPr algn="l" eaLnBrk="1" hangingPunct="1">
              <a:lnSpc>
                <a:spcPts val="4200"/>
              </a:lnSpc>
            </a:pPr>
            <a:r>
              <a:rPr lang="en-US" b="1" smtClean="0">
                <a:solidFill>
                  <a:srgbClr val="F8F6E3"/>
                </a:solidFill>
              </a:rPr>
              <a:t>The Body’s “Slow but Sure” </a:t>
            </a:r>
            <a:br>
              <a:rPr lang="en-US" b="1" smtClean="0">
                <a:solidFill>
                  <a:srgbClr val="F8F6E3"/>
                </a:solidFill>
              </a:rPr>
            </a:br>
            <a:r>
              <a:rPr lang="en-US" b="1" smtClean="0">
                <a:solidFill>
                  <a:srgbClr val="F8F6E3"/>
                </a:solidFill>
              </a:rPr>
              <a:t>Endocrine Message System</a:t>
            </a:r>
          </a:p>
        </p:txBody>
      </p:sp>
      <p:sp>
        <p:nvSpPr>
          <p:cNvPr id="5" name="Content Placeholder 2"/>
          <p:cNvSpPr>
            <a:spLocks noGrp="1"/>
          </p:cNvSpPr>
          <p:nvPr>
            <p:ph idx="1"/>
          </p:nvPr>
        </p:nvSpPr>
        <p:spPr>
          <a:xfrm>
            <a:off x="285750" y="1308100"/>
            <a:ext cx="3554413" cy="5549900"/>
          </a:xfrm>
        </p:spPr>
        <p:txBody>
          <a:bodyPr/>
          <a:lstStyle/>
          <a:p>
            <a:pPr eaLnBrk="1" hangingPunct="1">
              <a:lnSpc>
                <a:spcPts val="2400"/>
              </a:lnSpc>
              <a:buFont typeface="Wingdings" panose="05000000000000000000" pitchFamily="2" charset="2"/>
              <a:buChar char="§"/>
            </a:pPr>
            <a:r>
              <a:rPr lang="en-US" sz="2400" dirty="0" smtClean="0"/>
              <a:t>The endocrine system sends molecules as</a:t>
            </a:r>
            <a:r>
              <a:rPr lang="en-US" sz="2400" b="1" dirty="0" smtClean="0"/>
              <a:t> messages, </a:t>
            </a:r>
            <a:r>
              <a:rPr lang="en-US" sz="2400" dirty="0" smtClean="0"/>
              <a:t>just like the nervous system, but it sends them</a:t>
            </a:r>
            <a:r>
              <a:rPr lang="en-US" sz="2400" b="1" dirty="0" smtClean="0"/>
              <a:t> through the bloodstream</a:t>
            </a:r>
            <a:r>
              <a:rPr lang="en-US" sz="2400" dirty="0" smtClean="0"/>
              <a:t> instead of across synapses.</a:t>
            </a:r>
          </a:p>
          <a:p>
            <a:pPr eaLnBrk="1" hangingPunct="1">
              <a:lnSpc>
                <a:spcPts val="2400"/>
              </a:lnSpc>
              <a:buFont typeface="Wingdings" panose="05000000000000000000" pitchFamily="2" charset="2"/>
              <a:buChar char="§"/>
            </a:pPr>
            <a:r>
              <a:rPr lang="en-US" sz="2400" dirty="0" smtClean="0"/>
              <a:t>These molecules, called </a:t>
            </a:r>
            <a:r>
              <a:rPr lang="en-US" sz="2400" b="1" dirty="0" smtClean="0"/>
              <a:t>hormones</a:t>
            </a:r>
            <a:r>
              <a:rPr lang="en-US" sz="2400" dirty="0" smtClean="0"/>
              <a:t>, are produced in various glands around the body.</a:t>
            </a:r>
          </a:p>
          <a:p>
            <a:pPr eaLnBrk="1" hangingPunct="1">
              <a:lnSpc>
                <a:spcPts val="2400"/>
              </a:lnSpc>
              <a:buFont typeface="Wingdings" panose="05000000000000000000" pitchFamily="2" charset="2"/>
              <a:buChar char="§"/>
            </a:pPr>
            <a:r>
              <a:rPr lang="en-US" sz="2400" dirty="0" smtClean="0"/>
              <a:t>The messages go to the brain and other tissues.</a:t>
            </a:r>
          </a:p>
          <a:p>
            <a:pPr eaLnBrk="1" hangingPunct="1">
              <a:lnSpc>
                <a:spcPts val="2400"/>
              </a:lnSpc>
              <a:buFont typeface="Wingdings" panose="05000000000000000000" pitchFamily="2" charset="2"/>
              <a:buChar char="§"/>
            </a:pPr>
            <a:r>
              <a:rPr lang="en-US" sz="2400" dirty="0" smtClean="0"/>
              <a:t>Hormones hang out for a bit, so the effect of the message lasts longer.</a:t>
            </a:r>
          </a:p>
        </p:txBody>
      </p:sp>
      <p:sp>
        <p:nvSpPr>
          <p:cNvPr id="52229"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D9D83A4-D60A-4E4F-B2E9-23662DC4F2ED}" type="slidenum">
              <a:rPr lang="en-US" sz="1200">
                <a:solidFill>
                  <a:srgbClr val="898989"/>
                </a:solidFill>
              </a:rPr>
              <a:pPr eaLnBrk="1" hangingPunct="1"/>
              <a:t>1</a:t>
            </a:fld>
            <a:endParaRPr lang="en-US" sz="1200">
              <a:solidFill>
                <a:srgbClr val="898989"/>
              </a:solidFill>
            </a:endParaRPr>
          </a:p>
        </p:txBody>
      </p:sp>
      <p:sp>
        <p:nvSpPr>
          <p:cNvPr id="52230" name="Rectangle 4"/>
          <p:cNvSpPr>
            <a:spLocks noChangeArrowheads="1"/>
          </p:cNvSpPr>
          <p:nvPr/>
        </p:nvSpPr>
        <p:spPr bwMode="auto">
          <a:xfrm>
            <a:off x="4833938" y="5786438"/>
            <a:ext cx="3714750" cy="923925"/>
          </a:xfrm>
          <a:prstGeom prst="roundRect">
            <a:avLst>
              <a:gd name="adj" fmla="val 16667"/>
            </a:avLst>
          </a:prstGeom>
          <a:solidFill>
            <a:srgbClr val="A0366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Arial" panose="020B0604020202020204" pitchFamily="34" charset="0"/>
              <a:buNone/>
            </a:pPr>
            <a:r>
              <a:rPr lang="en-US" sz="1600" b="1">
                <a:solidFill>
                  <a:srgbClr val="FAC090"/>
                </a:solidFill>
              </a:rPr>
              <a:t>The endocrine system </a:t>
            </a:r>
            <a:r>
              <a:rPr lang="en-US" sz="1600" i="1">
                <a:solidFill>
                  <a:srgbClr val="F8F6E3"/>
                </a:solidFill>
              </a:rPr>
              <a:t>refers to a set of glands that produce chemical messengers called </a:t>
            </a:r>
            <a:r>
              <a:rPr lang="en-US" sz="1600" b="1">
                <a:solidFill>
                  <a:srgbClr val="FAC090"/>
                </a:solidFill>
              </a:rPr>
              <a:t> </a:t>
            </a:r>
            <a:r>
              <a:rPr lang="en-US" sz="1600" i="1">
                <a:solidFill>
                  <a:srgbClr val="F8F6E3"/>
                </a:solidFill>
              </a:rPr>
              <a:t>hormones.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45733" y="0"/>
            <a:ext cx="8229600" cy="1143000"/>
          </a:xfrm>
        </p:spPr>
        <p:txBody>
          <a:bodyPr/>
          <a:lstStyle/>
          <a:p>
            <a:pPr eaLnBrk="1" hangingPunct="1"/>
            <a:r>
              <a:rPr lang="en-US" b="1" dirty="0" smtClean="0">
                <a:solidFill>
                  <a:srgbClr val="444EA2"/>
                </a:solidFill>
              </a:rPr>
              <a:t>The </a:t>
            </a:r>
            <a:r>
              <a:rPr lang="en-US" b="1" dirty="0" err="1" smtClean="0">
                <a:solidFill>
                  <a:srgbClr val="444EA2"/>
                </a:solidFill>
              </a:rPr>
              <a:t>Amygdala</a:t>
            </a:r>
            <a:endParaRPr lang="en-US" b="1" dirty="0" smtClean="0">
              <a:solidFill>
                <a:srgbClr val="444EA2"/>
              </a:solidFill>
            </a:endParaRPr>
          </a:p>
        </p:txBody>
      </p:sp>
      <p:sp>
        <p:nvSpPr>
          <p:cNvPr id="40963" name="Content Placeholder 2"/>
          <p:cNvSpPr>
            <a:spLocks noGrp="1"/>
          </p:cNvSpPr>
          <p:nvPr>
            <p:ph idx="1"/>
          </p:nvPr>
        </p:nvSpPr>
        <p:spPr>
          <a:xfrm>
            <a:off x="457200" y="1097280"/>
            <a:ext cx="4050254" cy="5760720"/>
          </a:xfrm>
        </p:spPr>
        <p:txBody>
          <a:bodyPr/>
          <a:lstStyle/>
          <a:p>
            <a:pPr eaLnBrk="1" hangingPunct="1">
              <a:lnSpc>
                <a:spcPts val="2800"/>
              </a:lnSpc>
              <a:spcAft>
                <a:spcPts val="600"/>
              </a:spcAft>
              <a:buClr>
                <a:schemeClr val="tx1"/>
              </a:buClr>
              <a:buFont typeface="Wingdings" panose="05000000000000000000" pitchFamily="2" charset="2"/>
              <a:buChar char="§"/>
            </a:pPr>
            <a:r>
              <a:rPr lang="en-US" dirty="0" smtClean="0"/>
              <a:t>Electrical stimulation of a cat’s </a:t>
            </a:r>
            <a:r>
              <a:rPr lang="en-US" dirty="0" err="1" smtClean="0"/>
              <a:t>amygdala</a:t>
            </a:r>
            <a:r>
              <a:rPr lang="en-US" dirty="0" smtClean="0"/>
              <a:t> provokes aggressive reactions.</a:t>
            </a:r>
          </a:p>
          <a:p>
            <a:pPr eaLnBrk="1" hangingPunct="1">
              <a:lnSpc>
                <a:spcPts val="2800"/>
              </a:lnSpc>
              <a:spcAft>
                <a:spcPts val="600"/>
              </a:spcAft>
              <a:buClr>
                <a:schemeClr val="tx1"/>
              </a:buClr>
              <a:buFont typeface="Wingdings" panose="05000000000000000000" pitchFamily="2" charset="2"/>
              <a:buChar char="§"/>
            </a:pPr>
            <a:r>
              <a:rPr lang="en-US" dirty="0" smtClean="0"/>
              <a:t>If you move the electrode very slightly and cage the cat with a mouse, the cat will  cower in terror</a:t>
            </a:r>
            <a:r>
              <a:rPr lang="en-US" dirty="0" smtClean="0"/>
              <a:t>.</a:t>
            </a:r>
          </a:p>
          <a:p>
            <a:pPr eaLnBrk="1" hangingPunct="1">
              <a:lnSpc>
                <a:spcPts val="2800"/>
              </a:lnSpc>
              <a:spcAft>
                <a:spcPts val="600"/>
              </a:spcAft>
              <a:buClr>
                <a:schemeClr val="tx1"/>
              </a:buClr>
              <a:buFont typeface="Wingdings" panose="05000000000000000000" pitchFamily="2" charset="2"/>
              <a:buChar char="§"/>
            </a:pPr>
            <a:r>
              <a:rPr lang="en-US" dirty="0" smtClean="0"/>
              <a:t>Destruction of part of the </a:t>
            </a:r>
            <a:r>
              <a:rPr lang="en-US" dirty="0" err="1" smtClean="0"/>
              <a:t>amygdala</a:t>
            </a:r>
            <a:r>
              <a:rPr lang="en-US" dirty="0" smtClean="0"/>
              <a:t> can apparently eliminate both emotions.</a:t>
            </a:r>
            <a:endParaRPr lang="en-US" dirty="0" smtClean="0"/>
          </a:p>
        </p:txBody>
      </p:sp>
      <p:pic>
        <p:nvPicPr>
          <p:cNvPr id="40964" name="Picture 4" descr="MyPEL2e_fig_2_10b.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2300" y="1697038"/>
            <a:ext cx="4424363" cy="492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1DFC29A-7F52-4433-ACCE-BFE0014CDDE4}" type="slidenum">
              <a:rPr lang="en-US" sz="1200">
                <a:solidFill>
                  <a:srgbClr val="898989"/>
                </a:solidFill>
              </a:rPr>
              <a:pPr eaLnBrk="1" hangingPunct="1"/>
              <a:t>10</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fade">
                                      <p:cBhvr>
                                        <p:cTn id="11" dur="500"/>
                                        <p:tgtEl>
                                          <p:spTgt spid="40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animEffect transition="in" filter="fade">
                                      <p:cBhvr>
                                        <p:cTn id="16" dur="500"/>
                                        <p:tgtEl>
                                          <p:spTgt spid="409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fade">
                                      <p:cBhvr>
                                        <p:cTn id="21"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228600"/>
            <a:ext cx="7772400" cy="914400"/>
          </a:xfrm>
        </p:spPr>
        <p:txBody>
          <a:bodyPr/>
          <a:lstStyle/>
          <a:p>
            <a:r>
              <a:rPr lang="en-US" b="1" dirty="0" smtClean="0">
                <a:solidFill>
                  <a:srgbClr val="7030A0"/>
                </a:solidFill>
                <a:cs typeface="Times New Roman" pitchFamily="18" charset="0"/>
              </a:rPr>
              <a:t>Hypothalamus</a:t>
            </a:r>
          </a:p>
        </p:txBody>
      </p:sp>
      <p:pic>
        <p:nvPicPr>
          <p:cNvPr id="58371" name="Picture 2" descr="http://www.psywww.com/intropsych/ch09_motivation/09fatrat.jpg"/>
          <p:cNvPicPr>
            <a:picLocks noChangeAspect="1" noChangeArrowheads="1"/>
          </p:cNvPicPr>
          <p:nvPr/>
        </p:nvPicPr>
        <p:blipFill>
          <a:blip r:embed="rId2" cstate="print"/>
          <a:srcRect/>
          <a:stretch>
            <a:fillRect/>
          </a:stretch>
        </p:blipFill>
        <p:spPr bwMode="auto">
          <a:xfrm>
            <a:off x="4648200" y="1066800"/>
            <a:ext cx="4495800" cy="5543550"/>
          </a:xfrm>
          <a:prstGeom prst="rect">
            <a:avLst/>
          </a:prstGeom>
          <a:noFill/>
          <a:ln w="9525">
            <a:noFill/>
            <a:miter lim="800000"/>
            <a:headEnd/>
            <a:tailEnd/>
          </a:ln>
        </p:spPr>
      </p:pic>
      <p:pic>
        <p:nvPicPr>
          <p:cNvPr id="58372" name="Picture 4" descr="http://www.csus.edu/indiv/w/wickelgren/psyc001/ObeseRat.jpg"/>
          <p:cNvPicPr>
            <a:picLocks noChangeAspect="1" noChangeArrowheads="1"/>
          </p:cNvPicPr>
          <p:nvPr/>
        </p:nvPicPr>
        <p:blipFill>
          <a:blip r:embed="rId3" cstate="print"/>
          <a:srcRect/>
          <a:stretch>
            <a:fillRect/>
          </a:stretch>
        </p:blipFill>
        <p:spPr bwMode="auto">
          <a:xfrm>
            <a:off x="762000" y="1828800"/>
            <a:ext cx="3429000" cy="2992438"/>
          </a:xfrm>
          <a:prstGeom prst="rect">
            <a:avLst/>
          </a:prstGeom>
          <a:noFill/>
          <a:ln w="9525">
            <a:noFill/>
            <a:miter lim="800000"/>
            <a:headEnd/>
            <a:tailEnd/>
          </a:ln>
        </p:spPr>
      </p:pic>
      <p:sp>
        <p:nvSpPr>
          <p:cNvPr id="58373" name="TextBox 8"/>
          <p:cNvSpPr txBox="1">
            <a:spLocks noChangeArrowheads="1"/>
          </p:cNvSpPr>
          <p:nvPr/>
        </p:nvSpPr>
        <p:spPr bwMode="auto">
          <a:xfrm>
            <a:off x="381000" y="4876800"/>
            <a:ext cx="4191000" cy="369888"/>
          </a:xfrm>
          <a:prstGeom prst="rect">
            <a:avLst/>
          </a:prstGeom>
          <a:noFill/>
          <a:ln w="9525">
            <a:noFill/>
            <a:miter lim="800000"/>
            <a:headEnd/>
            <a:tailEnd/>
          </a:ln>
        </p:spPr>
        <p:txBody>
          <a:bodyPr>
            <a:spAutoFit/>
          </a:bodyPr>
          <a:lstStyle/>
          <a:p>
            <a:pPr algn="ctr" eaLnBrk="1" hangingPunct="1"/>
            <a:r>
              <a:rPr lang="en-US"/>
              <a:t>DUDE!!! WHAT HAPPENED???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 y="3343275"/>
            <a:ext cx="9163050" cy="3554413"/>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7043" name="Picture 6" descr="Myers9e_fig_2_17"/>
          <p:cNvPicPr>
            <a:picLocks noChangeAspect="1" noChangeArrowheads="1"/>
          </p:cNvPicPr>
          <p:nvPr/>
        </p:nvPicPr>
        <p:blipFill>
          <a:blip r:embed="rId3" cstate="print">
            <a:lum bright="20000"/>
            <a:extLst>
              <a:ext uri="{28A0092B-C50C-407E-A947-70E740481C1C}">
                <a14:useLocalDpi xmlns="" xmlns:a14="http://schemas.microsoft.com/office/drawing/2010/main" val="0"/>
              </a:ext>
            </a:extLst>
          </a:blip>
          <a:srcRect/>
          <a:stretch>
            <a:fillRect/>
          </a:stretch>
        </p:blipFill>
        <p:spPr bwMode="auto">
          <a:xfrm>
            <a:off x="5108575" y="0"/>
            <a:ext cx="4035425" cy="308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3886200" y="0"/>
            <a:ext cx="1676400" cy="1828800"/>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457200" y="788988"/>
            <a:ext cx="4651375" cy="2468562"/>
          </a:xfrm>
        </p:spPr>
        <p:txBody>
          <a:bodyPr/>
          <a:lstStyle/>
          <a:p>
            <a:pPr eaLnBrk="1" hangingPunct="1">
              <a:lnSpc>
                <a:spcPts val="2000"/>
              </a:lnSpc>
              <a:spcAft>
                <a:spcPts val="600"/>
              </a:spcAft>
              <a:buClr>
                <a:schemeClr val="tx1"/>
              </a:buClr>
              <a:buFont typeface="Wingdings" panose="05000000000000000000" pitchFamily="2" charset="2"/>
              <a:buChar char="§"/>
            </a:pPr>
            <a:r>
              <a:rPr lang="en-US" sz="2400" smtClean="0"/>
              <a:t>lies below (“hypo”) the thalamus.</a:t>
            </a:r>
          </a:p>
          <a:p>
            <a:pPr eaLnBrk="1" hangingPunct="1">
              <a:lnSpc>
                <a:spcPts val="2000"/>
              </a:lnSpc>
              <a:spcAft>
                <a:spcPts val="600"/>
              </a:spcAft>
              <a:buClr>
                <a:schemeClr val="tx1"/>
              </a:buClr>
              <a:buFont typeface="Wingdings" panose="05000000000000000000" pitchFamily="2" charset="2"/>
              <a:buChar char="§"/>
            </a:pPr>
            <a:r>
              <a:rPr lang="en-US" sz="2400" smtClean="0"/>
              <a:t>regulates body temperature and ensures adequate food and water intake (homeostasis), and is involved in sex drive.</a:t>
            </a:r>
          </a:p>
          <a:p>
            <a:pPr eaLnBrk="1" hangingPunct="1">
              <a:lnSpc>
                <a:spcPts val="2000"/>
              </a:lnSpc>
              <a:spcAft>
                <a:spcPts val="600"/>
              </a:spcAft>
              <a:buClr>
                <a:schemeClr val="tx1"/>
              </a:buClr>
              <a:buFont typeface="Wingdings" panose="05000000000000000000" pitchFamily="2" charset="2"/>
              <a:buChar char="§"/>
            </a:pPr>
            <a:r>
              <a:rPr lang="en-US" sz="2400" smtClean="0"/>
              <a:t>directs the endocrine system via messages to the pituitary gland.</a:t>
            </a:r>
          </a:p>
          <a:p>
            <a:pPr eaLnBrk="1" hangingPunct="1">
              <a:lnSpc>
                <a:spcPts val="2000"/>
              </a:lnSpc>
              <a:spcAft>
                <a:spcPts val="600"/>
              </a:spcAft>
              <a:buClr>
                <a:schemeClr val="tx1"/>
              </a:buClr>
              <a:buFont typeface="Wingdings" panose="05000000000000000000" pitchFamily="2" charset="2"/>
              <a:buChar char="§"/>
            </a:pPr>
            <a:endParaRPr lang="en-US" sz="2400" smtClean="0"/>
          </a:p>
        </p:txBody>
      </p:sp>
      <p:sp>
        <p:nvSpPr>
          <p:cNvPr id="87048" name="Title 1"/>
          <p:cNvSpPr>
            <a:spLocks noGrp="1"/>
          </p:cNvSpPr>
          <p:nvPr>
            <p:ph type="title"/>
          </p:nvPr>
        </p:nvSpPr>
        <p:spPr>
          <a:xfrm>
            <a:off x="144463" y="-215900"/>
            <a:ext cx="4724400" cy="1358900"/>
          </a:xfrm>
        </p:spPr>
        <p:txBody>
          <a:bodyPr/>
          <a:lstStyle/>
          <a:p>
            <a:pPr eaLnBrk="1" hangingPunct="1"/>
            <a:r>
              <a:rPr lang="en-US" b="1" smtClean="0">
                <a:solidFill>
                  <a:srgbClr val="3AA082"/>
                </a:solidFill>
              </a:rPr>
              <a:t>The Hypothalamus:</a:t>
            </a:r>
          </a:p>
        </p:txBody>
      </p:sp>
      <p:sp>
        <p:nvSpPr>
          <p:cNvPr id="87049" name="Content Placeholder 2"/>
          <p:cNvSpPr txBox="1">
            <a:spLocks/>
          </p:cNvSpPr>
          <p:nvPr/>
        </p:nvSpPr>
        <p:spPr bwMode="auto">
          <a:xfrm>
            <a:off x="4495800" y="4038600"/>
            <a:ext cx="4114800" cy="216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Char char="•"/>
            </a:pPr>
            <a:endParaRPr lang="en-US" sz="3200"/>
          </a:p>
        </p:txBody>
      </p:sp>
      <p:sp>
        <p:nvSpPr>
          <p:cNvPr id="87050" name="TextBox 8"/>
          <p:cNvSpPr txBox="1">
            <a:spLocks noChangeArrowheads="1"/>
          </p:cNvSpPr>
          <p:nvPr/>
        </p:nvSpPr>
        <p:spPr bwMode="auto">
          <a:xfrm>
            <a:off x="7010400" y="9144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sz="2000"/>
              <a:t>Thalamus</a:t>
            </a:r>
          </a:p>
        </p:txBody>
      </p:sp>
      <p:pic>
        <p:nvPicPr>
          <p:cNvPr id="10" name="Picture 4" descr="figure-04-0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3038" y="3938588"/>
            <a:ext cx="5308600" cy="2678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5772150" y="3643313"/>
            <a:ext cx="3429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spcAft>
                <a:spcPts val="600"/>
              </a:spcAft>
              <a:buClr>
                <a:schemeClr val="tx1"/>
              </a:buClr>
              <a:buFont typeface="Wingdings" panose="05000000000000000000" pitchFamily="2" charset="2"/>
              <a:buNone/>
            </a:pPr>
            <a:r>
              <a:rPr lang="en-US" b="1">
                <a:solidFill>
                  <a:srgbClr val="F8F6E3"/>
                </a:solidFill>
                <a:ea typeface="ＭＳ Ｐゴシック" panose="020B0600070205080204" pitchFamily="34" charset="-128"/>
              </a:rPr>
              <a:t>Riddle:  </a:t>
            </a:r>
            <a:r>
              <a:rPr lang="en-US">
                <a:solidFill>
                  <a:srgbClr val="F8F6E3"/>
                </a:solidFill>
                <a:ea typeface="ＭＳ Ｐゴシック" panose="020B0600070205080204" pitchFamily="34" charset="-128"/>
              </a:rPr>
              <a:t>Why did the rat cross the grid? </a:t>
            </a:r>
          </a:p>
          <a:p>
            <a:pPr eaLnBrk="1" hangingPunct="1">
              <a:lnSpc>
                <a:spcPts val="2000"/>
              </a:lnSpc>
              <a:spcBef>
                <a:spcPct val="20000"/>
              </a:spcBef>
              <a:spcAft>
                <a:spcPts val="600"/>
              </a:spcAft>
              <a:buClr>
                <a:schemeClr val="tx1"/>
              </a:buClr>
              <a:buFont typeface="Wingdings" panose="05000000000000000000" pitchFamily="2" charset="2"/>
              <a:buNone/>
            </a:pPr>
            <a:r>
              <a:rPr lang="en-US">
                <a:solidFill>
                  <a:srgbClr val="F8F6E3"/>
                </a:solidFill>
                <a:ea typeface="ＭＳ Ｐゴシック" panose="020B0600070205080204" pitchFamily="34" charset="-128"/>
              </a:rPr>
              <a:t>Why did the rat </a:t>
            </a:r>
            <a:r>
              <a:rPr lang="en-US" u="sng">
                <a:solidFill>
                  <a:srgbClr val="F8F6E3"/>
                </a:solidFill>
                <a:ea typeface="ＭＳ Ｐゴシック" panose="020B0600070205080204" pitchFamily="34" charset="-128"/>
              </a:rPr>
              <a:t>want</a:t>
            </a:r>
            <a:r>
              <a:rPr lang="en-US">
                <a:solidFill>
                  <a:srgbClr val="F8F6E3"/>
                </a:solidFill>
                <a:ea typeface="ＭＳ Ｐゴシック" panose="020B0600070205080204" pitchFamily="34" charset="-128"/>
              </a:rPr>
              <a:t> to get to the other side?</a:t>
            </a:r>
          </a:p>
          <a:p>
            <a:pPr eaLnBrk="1" hangingPunct="1">
              <a:lnSpc>
                <a:spcPts val="2000"/>
              </a:lnSpc>
              <a:spcBef>
                <a:spcPct val="20000"/>
              </a:spcBef>
              <a:spcAft>
                <a:spcPts val="600"/>
              </a:spcAft>
              <a:buClr>
                <a:schemeClr val="tx1"/>
              </a:buClr>
              <a:buFont typeface="Wingdings" panose="05000000000000000000" pitchFamily="2" charset="2"/>
              <a:buChar char="§"/>
            </a:pPr>
            <a:endParaRPr lang="en-US">
              <a:solidFill>
                <a:srgbClr val="F8F6E3"/>
              </a:solidFill>
              <a:ea typeface="ＭＳ Ｐゴシック" panose="020B0600070205080204" pitchFamily="34" charset="-128"/>
            </a:endParaRPr>
          </a:p>
        </p:txBody>
      </p:sp>
      <p:sp>
        <p:nvSpPr>
          <p:cNvPr id="12" name="Rectangle 3"/>
          <p:cNvSpPr txBox="1">
            <a:spLocks noChangeArrowheads="1"/>
          </p:cNvSpPr>
          <p:nvPr/>
        </p:nvSpPr>
        <p:spPr bwMode="auto">
          <a:xfrm>
            <a:off x="0" y="3246438"/>
            <a:ext cx="82296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F8F6E3"/>
                </a:solidFill>
              </a:rPr>
              <a:t>The Hypothalamus as a Reward Center</a:t>
            </a:r>
          </a:p>
        </p:txBody>
      </p:sp>
      <p:sp>
        <p:nvSpPr>
          <p:cNvPr id="13" name="Rectangle 2"/>
          <p:cNvSpPr txBox="1">
            <a:spLocks noChangeArrowheads="1"/>
          </p:cNvSpPr>
          <p:nvPr/>
        </p:nvSpPr>
        <p:spPr bwMode="auto">
          <a:xfrm>
            <a:off x="5737225" y="5013325"/>
            <a:ext cx="3433763" cy="17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spcAft>
                <a:spcPts val="600"/>
              </a:spcAft>
              <a:buClr>
                <a:schemeClr val="tx1"/>
              </a:buClr>
              <a:buFont typeface="Wingdings" panose="05000000000000000000" pitchFamily="2" charset="2"/>
              <a:buNone/>
            </a:pPr>
            <a:r>
              <a:rPr lang="en-US">
                <a:solidFill>
                  <a:srgbClr val="FAC090"/>
                </a:solidFill>
                <a:ea typeface="ＭＳ Ｐゴシック" panose="020B0600070205080204" pitchFamily="34" charset="-128"/>
              </a:rPr>
              <a:t>Pushing the pedal that stimulated the electrode placed in the hypothalamus was much more rewarding than food pellets.</a:t>
            </a:r>
          </a:p>
        </p:txBody>
      </p:sp>
      <p:sp>
        <p:nvSpPr>
          <p:cNvPr id="87055" name="Slide Number Placeholder 1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D9FB146-579C-4EA0-8EBD-E147C1C3C38C}" type="slidenum">
              <a:rPr lang="en-US" sz="1200">
                <a:solidFill>
                  <a:srgbClr val="898989"/>
                </a:solidFill>
              </a:rPr>
              <a:pPr eaLnBrk="1" hangingPunct="1"/>
              <a:t>12</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4025" y="103188"/>
            <a:ext cx="8229600" cy="868362"/>
          </a:xfrm>
        </p:spPr>
        <p:txBody>
          <a:bodyPr/>
          <a:lstStyle/>
          <a:p>
            <a:pPr eaLnBrk="1" hangingPunct="1"/>
            <a:r>
              <a:rPr lang="en-US" b="1" smtClean="0">
                <a:solidFill>
                  <a:srgbClr val="F36F21"/>
                </a:solidFill>
              </a:rPr>
              <a:t>Review of Brain Structures</a:t>
            </a:r>
          </a:p>
        </p:txBody>
      </p:sp>
      <p:pic>
        <p:nvPicPr>
          <p:cNvPr id="89091" name="Picture 3" descr="MyPEL2e_fig_2_1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900" y="1111250"/>
            <a:ext cx="8694738" cy="548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871DA3E-CADB-4B93-8AEC-9D81FDBCAC95}" type="slidenum">
              <a:rPr lang="en-US" sz="1200">
                <a:solidFill>
                  <a:srgbClr val="898989"/>
                </a:solidFill>
              </a:rPr>
              <a:pPr eaLnBrk="1" hangingPunct="1"/>
              <a:t>13</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92113" y="0"/>
            <a:ext cx="8153400" cy="1201738"/>
          </a:xfrm>
        </p:spPr>
        <p:txBody>
          <a:bodyPr/>
          <a:lstStyle/>
          <a:p>
            <a:pPr eaLnBrk="1" hangingPunct="1">
              <a:lnSpc>
                <a:spcPts val="3300"/>
              </a:lnSpc>
            </a:pPr>
            <a:r>
              <a:rPr lang="en-US" sz="4900" b="1" smtClean="0">
                <a:solidFill>
                  <a:srgbClr val="A0366C"/>
                </a:solidFill>
              </a:rPr>
              <a:t>The Cerebral Cortex</a:t>
            </a:r>
            <a:r>
              <a:rPr lang="en-US" b="1" smtClean="0">
                <a:solidFill>
                  <a:srgbClr val="A0366C"/>
                </a:solidFill>
              </a:rPr>
              <a:t/>
            </a:r>
            <a:br>
              <a:rPr lang="en-US" b="1" smtClean="0">
                <a:solidFill>
                  <a:srgbClr val="A0366C"/>
                </a:solidFill>
              </a:rPr>
            </a:br>
            <a:r>
              <a:rPr lang="en-US" b="1" smtClean="0">
                <a:solidFill>
                  <a:srgbClr val="A0366C"/>
                </a:solidFill>
              </a:rPr>
              <a:t> The lobes consist of:</a:t>
            </a:r>
            <a:endParaRPr lang="en-US" sz="4900" b="1" smtClean="0">
              <a:solidFill>
                <a:srgbClr val="A0366C"/>
              </a:solidFill>
            </a:endParaRPr>
          </a:p>
        </p:txBody>
      </p:sp>
      <p:pic>
        <p:nvPicPr>
          <p:cNvPr id="91139"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rcRect b="40005"/>
          <a:stretch>
            <a:fillRect/>
          </a:stretch>
        </p:blipFill>
        <p:spPr>
          <a:xfrm>
            <a:off x="1433513" y="2886075"/>
            <a:ext cx="6070600" cy="3743325"/>
          </a:xfrm>
        </p:spPr>
      </p:pic>
      <p:cxnSp>
        <p:nvCxnSpPr>
          <p:cNvPr id="8" name="Straight Arrow Connector 7"/>
          <p:cNvCxnSpPr/>
          <p:nvPr/>
        </p:nvCxnSpPr>
        <p:spPr>
          <a:xfrm flipH="1" flipV="1">
            <a:off x="5902325" y="5268913"/>
            <a:ext cx="195263" cy="644525"/>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399213" y="5268913"/>
            <a:ext cx="193675" cy="644525"/>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sp>
        <p:nvSpPr>
          <p:cNvPr id="91142" name="TextBox 10"/>
          <p:cNvSpPr txBox="1">
            <a:spLocks noChangeArrowheads="1"/>
          </p:cNvSpPr>
          <p:nvPr/>
        </p:nvSpPr>
        <p:spPr bwMode="auto">
          <a:xfrm>
            <a:off x="4645025" y="2817813"/>
            <a:ext cx="2597150" cy="606425"/>
          </a:xfrm>
          <a:prstGeom prst="rect">
            <a:avLst/>
          </a:prstGeom>
          <a:solidFill>
            <a:srgbClr val="A0366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000"/>
              </a:lnSpc>
            </a:pPr>
            <a:r>
              <a:rPr lang="en-US">
                <a:solidFill>
                  <a:srgbClr val="F8F6E3"/>
                </a:solidFill>
              </a:rPr>
              <a:t>300 billion synaptic connections</a:t>
            </a:r>
          </a:p>
        </p:txBody>
      </p:sp>
      <p:sp>
        <p:nvSpPr>
          <p:cNvPr id="91143" name="TextBox 11"/>
          <p:cNvSpPr txBox="1">
            <a:spLocks noChangeArrowheads="1"/>
          </p:cNvSpPr>
          <p:nvPr/>
        </p:nvSpPr>
        <p:spPr bwMode="auto">
          <a:xfrm>
            <a:off x="5249863" y="5888038"/>
            <a:ext cx="1992312" cy="862012"/>
          </a:xfrm>
          <a:prstGeom prst="rect">
            <a:avLst/>
          </a:prstGeom>
          <a:solidFill>
            <a:srgbClr val="A0366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000"/>
              </a:lnSpc>
            </a:pPr>
            <a:r>
              <a:rPr lang="en-US">
                <a:solidFill>
                  <a:srgbClr val="F8F6E3"/>
                </a:solidFill>
              </a:rPr>
              <a:t>The brain has left and right hemispheres</a:t>
            </a:r>
          </a:p>
        </p:txBody>
      </p:sp>
      <p:cxnSp>
        <p:nvCxnSpPr>
          <p:cNvPr id="13" name="Straight Arrow Connector 12"/>
          <p:cNvCxnSpPr/>
          <p:nvPr/>
        </p:nvCxnSpPr>
        <p:spPr>
          <a:xfrm flipH="1">
            <a:off x="6097588" y="3424238"/>
            <a:ext cx="147637" cy="458787"/>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42088" y="3424238"/>
            <a:ext cx="50800" cy="458787"/>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
          <p:cNvSpPr txBox="1">
            <a:spLocks noChangeArrowheads="1"/>
          </p:cNvSpPr>
          <p:nvPr/>
        </p:nvSpPr>
        <p:spPr bwMode="auto">
          <a:xfrm>
            <a:off x="620713" y="1076325"/>
            <a:ext cx="8234362" cy="154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Wingdings" panose="05000000000000000000" pitchFamily="2" charset="2"/>
              <a:buChar char="§"/>
            </a:pPr>
            <a:r>
              <a:rPr lang="en-US" sz="2600"/>
              <a:t>outer grey “bark” structure that is wrinkled in order to create more surface area for 20+ billion neurons.</a:t>
            </a:r>
          </a:p>
          <a:p>
            <a:pPr eaLnBrk="1" hangingPunct="1">
              <a:lnSpc>
                <a:spcPts val="2000"/>
              </a:lnSpc>
              <a:spcBef>
                <a:spcPct val="20000"/>
              </a:spcBef>
              <a:buFont typeface="Wingdings" panose="05000000000000000000" pitchFamily="2" charset="2"/>
              <a:buChar char="§"/>
            </a:pPr>
            <a:r>
              <a:rPr lang="en-US" sz="2600"/>
              <a:t>inner white stuff—</a:t>
            </a:r>
            <a:r>
              <a:rPr lang="en-US" sz="2600" b="1">
                <a:solidFill>
                  <a:srgbClr val="444EA2"/>
                </a:solidFill>
              </a:rPr>
              <a:t>axons</a:t>
            </a:r>
            <a:r>
              <a:rPr lang="en-US" sz="2600" b="1">
                <a:solidFill>
                  <a:srgbClr val="002060"/>
                </a:solidFill>
              </a:rPr>
              <a:t> </a:t>
            </a:r>
            <a:r>
              <a:rPr lang="en-US" sz="2600"/>
              <a:t>linking parts of the brain. </a:t>
            </a:r>
          </a:p>
          <a:p>
            <a:pPr eaLnBrk="1" hangingPunct="1">
              <a:lnSpc>
                <a:spcPts val="2000"/>
              </a:lnSpc>
              <a:spcBef>
                <a:spcPct val="20000"/>
              </a:spcBef>
              <a:buFont typeface="Wingdings" panose="05000000000000000000" pitchFamily="2" charset="2"/>
              <a:buChar char="§"/>
            </a:pPr>
            <a:r>
              <a:rPr lang="en-US" sz="2600"/>
              <a:t>180+ billion </a:t>
            </a:r>
            <a:r>
              <a:rPr lang="en-US" sz="2600" b="1">
                <a:solidFill>
                  <a:srgbClr val="444EA2"/>
                </a:solidFill>
              </a:rPr>
              <a:t>glial cells</a:t>
            </a:r>
            <a:r>
              <a:rPr lang="en-US" sz="2600"/>
              <a:t>, which feed and protect neurons and assist neural transmission. </a:t>
            </a:r>
          </a:p>
          <a:p>
            <a:pPr eaLnBrk="1" hangingPunct="1">
              <a:lnSpc>
                <a:spcPts val="2000"/>
              </a:lnSpc>
              <a:spcBef>
                <a:spcPct val="20000"/>
              </a:spcBef>
              <a:buFont typeface="Wingdings" panose="05000000000000000000" pitchFamily="2" charset="2"/>
              <a:buChar char="§"/>
            </a:pPr>
            <a:endParaRPr lang="en-US" sz="2600"/>
          </a:p>
        </p:txBody>
      </p:sp>
      <p:sp>
        <p:nvSpPr>
          <p:cNvPr id="25" name="Rectangle 2"/>
          <p:cNvSpPr txBox="1">
            <a:spLocks noChangeArrowheads="1"/>
          </p:cNvSpPr>
          <p:nvPr/>
        </p:nvSpPr>
        <p:spPr bwMode="auto">
          <a:xfrm>
            <a:off x="457200" y="54864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Wingdings" panose="05000000000000000000" pitchFamily="2" charset="2"/>
              <a:buNone/>
            </a:pPr>
            <a:endParaRPr lang="en-US" sz="3200"/>
          </a:p>
        </p:txBody>
      </p:sp>
      <p:sp>
        <p:nvSpPr>
          <p:cNvPr id="91148" name="Slide Number Placeholder 1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E3A91E9-1846-42BF-A41A-F1E40575D3DD}" type="slidenum">
              <a:rPr lang="en-US" sz="1200">
                <a:solidFill>
                  <a:srgbClr val="898989"/>
                </a:solidFill>
              </a:rPr>
              <a:pPr eaLnBrk="1" hangingPunct="1"/>
              <a:t>14</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nodePh="1">
                                  <p:stCondLst>
                                    <p:cond delay="0"/>
                                  </p:stCondLst>
                                  <p:endCondLst>
                                    <p:cond evt="begin" delay="0">
                                      <p:tn val="20"/>
                                    </p:cond>
                                  </p:end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21D46C1-EE7A-44BA-95E5-B1DD35A5A2A5}" type="slidenum">
              <a:rPr lang="en-US" sz="1200">
                <a:solidFill>
                  <a:srgbClr val="898989"/>
                </a:solidFill>
              </a:rPr>
              <a:pPr eaLnBrk="1" hangingPunct="1"/>
              <a:t>15</a:t>
            </a:fld>
            <a:endParaRPr lang="en-US" sz="1200">
              <a:solidFill>
                <a:srgbClr val="898989"/>
              </a:solidFill>
            </a:endParaRPr>
          </a:p>
        </p:txBody>
      </p:sp>
      <p:sp>
        <p:nvSpPr>
          <p:cNvPr id="93187" name="Rectangle 2"/>
          <p:cNvSpPr>
            <a:spLocks noGrp="1" noChangeArrowheads="1"/>
          </p:cNvSpPr>
          <p:nvPr>
            <p:ph type="title"/>
          </p:nvPr>
        </p:nvSpPr>
        <p:spPr>
          <a:xfrm>
            <a:off x="0" y="0"/>
            <a:ext cx="9144000" cy="1222375"/>
          </a:xfrm>
          <a:solidFill>
            <a:srgbClr val="A0366C"/>
          </a:solidFill>
        </p:spPr>
        <p:txBody>
          <a:bodyPr lIns="274320"/>
          <a:lstStyle/>
          <a:p>
            <a:pPr algn="l" eaLnBrk="1" hangingPunct="1">
              <a:lnSpc>
                <a:spcPts val="4200"/>
              </a:lnSpc>
            </a:pPr>
            <a:r>
              <a:rPr lang="en-US" b="1" smtClean="0">
                <a:solidFill>
                  <a:srgbClr val="F8F6E3"/>
                </a:solidFill>
              </a:rPr>
              <a:t>The Lobes of the Cerebral Cortex:  </a:t>
            </a:r>
            <a:r>
              <a:rPr lang="en-US" sz="3200" b="1" i="1" smtClean="0">
                <a:solidFill>
                  <a:srgbClr val="F8F6E3"/>
                </a:solidFill>
              </a:rPr>
              <a:t>Preview</a:t>
            </a:r>
          </a:p>
        </p:txBody>
      </p:sp>
      <p:sp>
        <p:nvSpPr>
          <p:cNvPr id="388099" name="Rectangle 3"/>
          <p:cNvSpPr>
            <a:spLocks noGrp="1" noChangeArrowheads="1"/>
          </p:cNvSpPr>
          <p:nvPr>
            <p:ph type="body" idx="1"/>
          </p:nvPr>
        </p:nvSpPr>
        <p:spPr>
          <a:xfrm>
            <a:off x="296863" y="1485900"/>
            <a:ext cx="4292600" cy="4525963"/>
          </a:xfrm>
        </p:spPr>
        <p:txBody>
          <a:bodyPr/>
          <a:lstStyle/>
          <a:p>
            <a:pPr eaLnBrk="1" hangingPunct="1">
              <a:lnSpc>
                <a:spcPct val="90000"/>
              </a:lnSpc>
              <a:spcAft>
                <a:spcPts val="4200"/>
              </a:spcAft>
              <a:buFont typeface="Wingdings" panose="05000000000000000000" pitchFamily="2" charset="2"/>
              <a:buChar char="§"/>
            </a:pPr>
            <a:r>
              <a:rPr lang="en-US" sz="4000" smtClean="0"/>
              <a:t>Frontal Lobes </a:t>
            </a:r>
          </a:p>
          <a:p>
            <a:pPr eaLnBrk="1" hangingPunct="1">
              <a:lnSpc>
                <a:spcPct val="90000"/>
              </a:lnSpc>
              <a:spcAft>
                <a:spcPts val="4200"/>
              </a:spcAft>
              <a:buFont typeface="Wingdings" panose="05000000000000000000" pitchFamily="2" charset="2"/>
              <a:buChar char="§"/>
            </a:pPr>
            <a:r>
              <a:rPr lang="en-US" sz="4000" smtClean="0"/>
              <a:t>Parietal Lobes </a:t>
            </a:r>
          </a:p>
          <a:p>
            <a:pPr eaLnBrk="1" hangingPunct="1">
              <a:lnSpc>
                <a:spcPct val="90000"/>
              </a:lnSpc>
              <a:spcAft>
                <a:spcPts val="4200"/>
              </a:spcAft>
              <a:buFont typeface="Wingdings" panose="05000000000000000000" pitchFamily="2" charset="2"/>
              <a:buChar char="§"/>
            </a:pPr>
            <a:r>
              <a:rPr lang="en-US" sz="4000" smtClean="0"/>
              <a:t>Occipital Lobes </a:t>
            </a:r>
          </a:p>
          <a:p>
            <a:pPr eaLnBrk="1" hangingPunct="1">
              <a:lnSpc>
                <a:spcPct val="90000"/>
              </a:lnSpc>
              <a:spcAft>
                <a:spcPts val="4200"/>
              </a:spcAft>
              <a:buFont typeface="Wingdings" panose="05000000000000000000" pitchFamily="2" charset="2"/>
              <a:buChar char="§"/>
            </a:pPr>
            <a:r>
              <a:rPr lang="en-US" sz="4000" smtClean="0"/>
              <a:t>Temporal Lobes </a:t>
            </a:r>
          </a:p>
        </p:txBody>
      </p:sp>
      <p:sp>
        <p:nvSpPr>
          <p:cNvPr id="2" name="Rounded Rectangle 1"/>
          <p:cNvSpPr>
            <a:spLocks noChangeArrowheads="1"/>
          </p:cNvSpPr>
          <p:nvPr/>
        </p:nvSpPr>
        <p:spPr bwMode="auto">
          <a:xfrm>
            <a:off x="4144963" y="1331913"/>
            <a:ext cx="4479925" cy="1106487"/>
          </a:xfrm>
          <a:prstGeom prst="roundRect">
            <a:avLst>
              <a:gd name="adj" fmla="val 16667"/>
            </a:avLst>
          </a:prstGeom>
          <a:solidFill>
            <a:srgbClr val="3AA0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pPr>
            <a:r>
              <a:rPr lang="en-US" sz="2800">
                <a:solidFill>
                  <a:srgbClr val="F8F6E3"/>
                </a:solidFill>
              </a:rPr>
              <a:t>involved in speaking and muscle movements and in making plans and judgments</a:t>
            </a:r>
          </a:p>
        </p:txBody>
      </p:sp>
      <p:sp>
        <p:nvSpPr>
          <p:cNvPr id="3" name="Rounded Rectangle 2"/>
          <p:cNvSpPr>
            <a:spLocks noChangeArrowheads="1"/>
          </p:cNvSpPr>
          <p:nvPr/>
        </p:nvSpPr>
        <p:spPr bwMode="auto">
          <a:xfrm>
            <a:off x="4144963" y="2765425"/>
            <a:ext cx="4479925" cy="509588"/>
          </a:xfrm>
          <a:prstGeom prst="roundRect">
            <a:avLst>
              <a:gd name="adj" fmla="val 16667"/>
            </a:avLst>
          </a:prstGeom>
          <a:solidFill>
            <a:srgbClr val="444E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pPr>
            <a:r>
              <a:rPr lang="en-US" sz="2800">
                <a:solidFill>
                  <a:srgbClr val="F8F6E3"/>
                </a:solidFill>
              </a:rPr>
              <a:t>include the sensory cortex</a:t>
            </a:r>
          </a:p>
        </p:txBody>
      </p:sp>
      <p:sp>
        <p:nvSpPr>
          <p:cNvPr id="4" name="Rounded Rectangle 3"/>
          <p:cNvSpPr>
            <a:spLocks noChangeArrowheads="1"/>
          </p:cNvSpPr>
          <p:nvPr/>
        </p:nvSpPr>
        <p:spPr bwMode="auto">
          <a:xfrm>
            <a:off x="4144963" y="3440113"/>
            <a:ext cx="4479925" cy="1408112"/>
          </a:xfrm>
          <a:prstGeom prst="roundRect">
            <a:avLst>
              <a:gd name="adj" fmla="val 16667"/>
            </a:avLst>
          </a:prstGeom>
          <a:solidFill>
            <a:srgbClr val="AA7A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24161750" indent="-24161750" eaLnBrk="0" hangingPunct="0">
              <a:defRPr sz="2400">
                <a:solidFill>
                  <a:schemeClr val="tx1"/>
                </a:solidFill>
                <a:latin typeface="Calibri" panose="020F0502020204030204" pitchFamily="34" charset="0"/>
                <a:cs typeface="Arial" panose="020B0604020202020204" pitchFamily="34" charset="0"/>
              </a:defRPr>
            </a:lvl1pPr>
            <a:lvl2pPr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lvl="1" eaLnBrk="1" hangingPunct="1">
              <a:lnSpc>
                <a:spcPts val="2400"/>
              </a:lnSpc>
              <a:spcBef>
                <a:spcPct val="20000"/>
              </a:spcBef>
            </a:pPr>
            <a:r>
              <a:rPr lang="en-US" sz="2800">
                <a:solidFill>
                  <a:srgbClr val="F8F6E3"/>
                </a:solidFill>
              </a:rPr>
              <a:t>include the visual areas; they receive visual information from the opposite visual field</a:t>
            </a:r>
          </a:p>
        </p:txBody>
      </p:sp>
      <p:sp>
        <p:nvSpPr>
          <p:cNvPr id="5" name="Rounded Rectangle 4"/>
          <p:cNvSpPr>
            <a:spLocks noChangeArrowheads="1"/>
          </p:cNvSpPr>
          <p:nvPr/>
        </p:nvSpPr>
        <p:spPr bwMode="auto">
          <a:xfrm>
            <a:off x="4144963" y="5076825"/>
            <a:ext cx="4479925" cy="809625"/>
          </a:xfrm>
          <a:prstGeom prst="roundRect">
            <a:avLst>
              <a:gd name="adj" fmla="val 16667"/>
            </a:avLst>
          </a:prstGeom>
          <a:solidFill>
            <a:srgbClr val="F36F2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24161750" indent="-24161750" eaLnBrk="0" hangingPunct="0">
              <a:defRPr sz="2400">
                <a:solidFill>
                  <a:schemeClr val="tx1"/>
                </a:solidFill>
                <a:latin typeface="Calibri" panose="020F0502020204030204" pitchFamily="34" charset="0"/>
                <a:cs typeface="Arial" panose="020B0604020202020204" pitchFamily="34" charset="0"/>
              </a:defRPr>
            </a:lvl1pPr>
            <a:lvl2pPr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lvl="1" eaLnBrk="1" hangingPunct="1">
              <a:lnSpc>
                <a:spcPts val="2400"/>
              </a:lnSpc>
              <a:spcBef>
                <a:spcPct val="20000"/>
              </a:spcBef>
            </a:pPr>
            <a:r>
              <a:rPr lang="en-US" sz="2800">
                <a:solidFill>
                  <a:srgbClr val="F8F6E3"/>
                </a:solidFill>
              </a:rPr>
              <a:t>include the auditory processing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809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8099">
                                            <p:txEl>
                                              <p:pRg st="1" end="1"/>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8099">
                                            <p:txEl>
                                              <p:pRg st="2" end="2"/>
                                            </p:txEl>
                                          </p:spTgt>
                                        </p:tgtEl>
                                        <p:attrNameLst>
                                          <p:attrName>style.visibility</p:attrName>
                                        </p:attrNameLst>
                                      </p:cBhvr>
                                      <p:to>
                                        <p:strVal val="visible"/>
                                      </p:to>
                                    </p:se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8099">
                                            <p:txEl>
                                              <p:pRg st="3" end="3"/>
                                            </p:txEl>
                                          </p:spTgt>
                                        </p:tgtEl>
                                        <p:attrNameLst>
                                          <p:attrName>style.visibility</p:attrName>
                                        </p:attrNameLst>
                                      </p:cBhvr>
                                      <p:to>
                                        <p:strVal val="visible"/>
                                      </p:to>
                                    </p:se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11"/>
          <p:cNvGrpSpPr>
            <a:grpSpLocks/>
          </p:cNvGrpSpPr>
          <p:nvPr/>
        </p:nvGrpSpPr>
        <p:grpSpPr bwMode="auto">
          <a:xfrm>
            <a:off x="92075" y="1416050"/>
            <a:ext cx="8934450" cy="5441950"/>
            <a:chOff x="91440" y="1416425"/>
            <a:chExt cx="8934450" cy="5441575"/>
          </a:xfrm>
        </p:grpSpPr>
        <p:pic>
          <p:nvPicPr>
            <p:cNvPr id="95239" name="Picture 7" descr="MyersPEL1e_fig_02_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416425"/>
              <a:ext cx="8596449" cy="544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40" name="TextBox 10"/>
            <p:cNvSpPr txBox="1">
              <a:spLocks noChangeArrowheads="1"/>
            </p:cNvSpPr>
            <p:nvPr/>
          </p:nvSpPr>
          <p:spPr bwMode="auto">
            <a:xfrm>
              <a:off x="6983730" y="1665835"/>
              <a:ext cx="2042160" cy="13234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1600"/>
                </a:lnSpc>
              </a:pPr>
              <a:r>
                <a:rPr lang="en-US" sz="2000" b="1"/>
                <a:t>Input: Sensory cortex </a:t>
              </a:r>
              <a:r>
                <a:rPr lang="en-US" sz="2000"/>
                <a:t>(Left hemisphere section receives input from the body’s right side)</a:t>
              </a:r>
            </a:p>
          </p:txBody>
        </p:sp>
        <p:sp>
          <p:nvSpPr>
            <p:cNvPr id="95241" name="TextBox 9"/>
            <p:cNvSpPr txBox="1">
              <a:spLocks noChangeArrowheads="1"/>
            </p:cNvSpPr>
            <p:nvPr/>
          </p:nvSpPr>
          <p:spPr bwMode="auto">
            <a:xfrm>
              <a:off x="91440" y="1665835"/>
              <a:ext cx="1813560" cy="152862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1600"/>
                </a:lnSpc>
              </a:pPr>
              <a:r>
                <a:rPr lang="en-US" sz="2000" b="1"/>
                <a:t>Output: Motor cortex </a:t>
              </a:r>
              <a:r>
                <a:rPr lang="en-US" sz="2000"/>
                <a:t>(Left hemisphere section controls the body’s right side)</a:t>
              </a:r>
            </a:p>
          </p:txBody>
        </p:sp>
      </p:grpSp>
      <p:sp>
        <p:nvSpPr>
          <p:cNvPr id="95235" name="Title 1"/>
          <p:cNvSpPr>
            <a:spLocks noGrp="1"/>
          </p:cNvSpPr>
          <p:nvPr>
            <p:ph type="title"/>
          </p:nvPr>
        </p:nvSpPr>
        <p:spPr>
          <a:xfrm>
            <a:off x="381000" y="0"/>
            <a:ext cx="8229600" cy="1600200"/>
          </a:xfrm>
        </p:spPr>
        <p:txBody>
          <a:bodyPr/>
          <a:lstStyle/>
          <a:p>
            <a:pPr eaLnBrk="1" hangingPunct="1">
              <a:lnSpc>
                <a:spcPts val="4000"/>
              </a:lnSpc>
            </a:pPr>
            <a:r>
              <a:rPr lang="en-US" sz="3200" b="1" i="1" smtClean="0">
                <a:solidFill>
                  <a:srgbClr val="3AA082"/>
                </a:solidFill>
              </a:rPr>
              <a:t>Functions of the Brain:   </a:t>
            </a:r>
            <a:r>
              <a:rPr lang="en-US" sz="3600" b="1" smtClean="0">
                <a:solidFill>
                  <a:srgbClr val="3AA082"/>
                </a:solidFill>
              </a:rPr>
              <a:t/>
            </a:r>
            <a:br>
              <a:rPr lang="en-US" sz="3600" b="1" smtClean="0">
                <a:solidFill>
                  <a:srgbClr val="3AA082"/>
                </a:solidFill>
              </a:rPr>
            </a:br>
            <a:r>
              <a:rPr lang="en-US" sz="3600" b="1" smtClean="0">
                <a:solidFill>
                  <a:srgbClr val="3AA082"/>
                </a:solidFill>
              </a:rPr>
              <a:t> T</a:t>
            </a:r>
            <a:r>
              <a:rPr lang="en-US" b="1" smtClean="0">
                <a:solidFill>
                  <a:srgbClr val="3AA082"/>
                </a:solidFill>
              </a:rPr>
              <a:t>he Motor and Sensory Strips</a:t>
            </a:r>
          </a:p>
        </p:txBody>
      </p:sp>
      <p:sp>
        <p:nvSpPr>
          <p:cNvPr id="95236" name="TextBox 5"/>
          <p:cNvSpPr txBox="1">
            <a:spLocks noChangeArrowheads="1"/>
          </p:cNvSpPr>
          <p:nvPr/>
        </p:nvSpPr>
        <p:spPr bwMode="auto">
          <a:xfrm>
            <a:off x="2587625" y="5318125"/>
            <a:ext cx="1905000" cy="112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pPr>
            <a:r>
              <a:rPr lang="en-US" sz="2000" dirty="0">
                <a:sym typeface="Wingdings" panose="05000000000000000000" pitchFamily="2" charset="2"/>
              </a:rPr>
              <a:t> Axons receiving motor signals </a:t>
            </a:r>
            <a:r>
              <a:rPr lang="en-US" sz="2000" b="1" dirty="0">
                <a:sym typeface="Wingdings" panose="05000000000000000000" pitchFamily="2" charset="2"/>
              </a:rPr>
              <a:t>FROM</a:t>
            </a:r>
            <a:r>
              <a:rPr lang="en-US" sz="2000" dirty="0">
                <a:sym typeface="Wingdings" panose="05000000000000000000" pitchFamily="2" charset="2"/>
              </a:rPr>
              <a:t> the cortex</a:t>
            </a:r>
            <a:endParaRPr lang="en-US" sz="2000" dirty="0"/>
          </a:p>
        </p:txBody>
      </p:sp>
      <p:sp>
        <p:nvSpPr>
          <p:cNvPr id="95237" name="TextBox 4"/>
          <p:cNvSpPr txBox="1">
            <a:spLocks noChangeArrowheads="1"/>
          </p:cNvSpPr>
          <p:nvPr/>
        </p:nvSpPr>
        <p:spPr bwMode="auto">
          <a:xfrm>
            <a:off x="7350125" y="5334000"/>
            <a:ext cx="1676400" cy="137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r" eaLnBrk="1" hangingPunct="1">
              <a:lnSpc>
                <a:spcPts val="2000"/>
              </a:lnSpc>
            </a:pPr>
            <a:r>
              <a:rPr lang="en-US" sz="2000" dirty="0">
                <a:sym typeface="Wingdings" panose="05000000000000000000" pitchFamily="2" charset="2"/>
              </a:rPr>
              <a:t>Axons sending sensory information </a:t>
            </a:r>
            <a:r>
              <a:rPr lang="en-US" sz="2000" b="1" dirty="0">
                <a:sym typeface="Wingdings" panose="05000000000000000000" pitchFamily="2" charset="2"/>
              </a:rPr>
              <a:t>TO</a:t>
            </a:r>
            <a:r>
              <a:rPr lang="en-US" sz="2000" dirty="0">
                <a:sym typeface="Wingdings" panose="05000000000000000000" pitchFamily="2" charset="2"/>
              </a:rPr>
              <a:t> the cortex</a:t>
            </a:r>
            <a:endParaRPr lang="en-US" sz="2000" dirty="0"/>
          </a:p>
        </p:txBody>
      </p:sp>
      <p:sp>
        <p:nvSpPr>
          <p:cNvPr id="95238" name="Slide Number Placeholder 9"/>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fld id="{76E0449E-3361-47E5-B1F7-0A0F472E94B6}" type="slidenum">
              <a:rPr lang="en-US" sz="1200">
                <a:solidFill>
                  <a:srgbClr val="898989"/>
                </a:solidFill>
              </a:rPr>
              <a:pPr algn="ctr" eaLnBrk="1" hangingPunct="1"/>
              <a:t>16</a:t>
            </a:fld>
            <a:endParaRPr lang="en-US" sz="1200" dirty="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79425" y="103188"/>
            <a:ext cx="8229600" cy="1143000"/>
          </a:xfrm>
        </p:spPr>
        <p:txBody>
          <a:bodyPr/>
          <a:lstStyle/>
          <a:p>
            <a:pPr eaLnBrk="1" hangingPunct="1"/>
            <a:r>
              <a:rPr lang="en-US" b="1" smtClean="0">
                <a:solidFill>
                  <a:srgbClr val="3AA082"/>
                </a:solidFill>
              </a:rPr>
              <a:t>Sensory Functions of the Cortex</a:t>
            </a:r>
          </a:p>
        </p:txBody>
      </p:sp>
      <p:pic>
        <p:nvPicPr>
          <p:cNvPr id="97283" name="Picture 7" descr="MyersPEL1e_fig_02_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800" y="1371600"/>
            <a:ext cx="38862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1325264"/>
            <a:ext cx="4876800" cy="5532736"/>
          </a:xfrm>
        </p:spPr>
        <p:txBody>
          <a:bodyPr/>
          <a:lstStyle/>
          <a:p>
            <a:pPr eaLnBrk="1" hangingPunct="1">
              <a:lnSpc>
                <a:spcPts val="2800"/>
              </a:lnSpc>
              <a:spcAft>
                <a:spcPts val="600"/>
              </a:spcAft>
              <a:buClr>
                <a:schemeClr val="tx1"/>
              </a:buClr>
              <a:buFont typeface="Wingdings" panose="05000000000000000000" pitchFamily="2" charset="2"/>
              <a:buChar char="§"/>
            </a:pPr>
            <a:r>
              <a:rPr lang="en-US" dirty="0" smtClean="0"/>
              <a:t>The</a:t>
            </a:r>
            <a:r>
              <a:rPr lang="en-US" b="1" dirty="0" smtClean="0"/>
              <a:t> </a:t>
            </a:r>
            <a:r>
              <a:rPr lang="en-US" b="1" dirty="0" smtClean="0">
                <a:solidFill>
                  <a:srgbClr val="F36F21"/>
                </a:solidFill>
              </a:rPr>
              <a:t>sensory strip</a:t>
            </a:r>
            <a:r>
              <a:rPr lang="en-US" dirty="0" smtClean="0">
                <a:solidFill>
                  <a:srgbClr val="F36F21"/>
                </a:solidFill>
              </a:rPr>
              <a:t> </a:t>
            </a:r>
            <a:r>
              <a:rPr lang="en-US" dirty="0" smtClean="0"/>
              <a:t>deals with information from </a:t>
            </a:r>
            <a:r>
              <a:rPr lang="en-US" b="1" dirty="0" smtClean="0">
                <a:solidFill>
                  <a:srgbClr val="F36F21"/>
                </a:solidFill>
              </a:rPr>
              <a:t>touch</a:t>
            </a:r>
            <a:r>
              <a:rPr lang="en-US" dirty="0" smtClean="0"/>
              <a:t> stimuli. </a:t>
            </a:r>
          </a:p>
          <a:p>
            <a:pPr eaLnBrk="1" hangingPunct="1">
              <a:lnSpc>
                <a:spcPts val="2800"/>
              </a:lnSpc>
              <a:spcAft>
                <a:spcPts val="600"/>
              </a:spcAft>
              <a:buClr>
                <a:schemeClr val="tx1"/>
              </a:buClr>
              <a:buFont typeface="Wingdings" panose="05000000000000000000" pitchFamily="2" charset="2"/>
              <a:buChar char="§"/>
            </a:pPr>
            <a:r>
              <a:rPr lang="en-US" dirty="0" smtClean="0"/>
              <a:t>The </a:t>
            </a:r>
            <a:r>
              <a:rPr lang="en-US" b="1" dirty="0" smtClean="0">
                <a:solidFill>
                  <a:srgbClr val="F36F21"/>
                </a:solidFill>
              </a:rPr>
              <a:t>occipital lobe </a:t>
            </a:r>
            <a:r>
              <a:rPr lang="en-US" dirty="0" smtClean="0"/>
              <a:t>deals with </a:t>
            </a:r>
            <a:r>
              <a:rPr lang="en-US" b="1" dirty="0" smtClean="0">
                <a:solidFill>
                  <a:srgbClr val="F36F21"/>
                </a:solidFill>
              </a:rPr>
              <a:t>visual</a:t>
            </a:r>
            <a:r>
              <a:rPr lang="en-US" b="1" dirty="0" smtClean="0">
                <a:solidFill>
                  <a:srgbClr val="002060"/>
                </a:solidFill>
              </a:rPr>
              <a:t> </a:t>
            </a:r>
            <a:r>
              <a:rPr lang="en-US" dirty="0" smtClean="0"/>
              <a:t>information.</a:t>
            </a:r>
          </a:p>
          <a:p>
            <a:pPr eaLnBrk="1" hangingPunct="1">
              <a:lnSpc>
                <a:spcPts val="2800"/>
              </a:lnSpc>
              <a:spcAft>
                <a:spcPts val="600"/>
              </a:spcAft>
              <a:buClr>
                <a:schemeClr val="tx1"/>
              </a:buClr>
              <a:buFont typeface="Wingdings" panose="05000000000000000000" pitchFamily="2" charset="2"/>
              <a:buChar char="§"/>
            </a:pPr>
            <a:r>
              <a:rPr lang="en-US" b="1" dirty="0" smtClean="0">
                <a:solidFill>
                  <a:srgbClr val="F36F21"/>
                </a:solidFill>
              </a:rPr>
              <a:t>Auditory</a:t>
            </a:r>
            <a:r>
              <a:rPr lang="en-US" b="1" dirty="0" smtClean="0">
                <a:solidFill>
                  <a:srgbClr val="002060"/>
                </a:solidFill>
              </a:rPr>
              <a:t> </a:t>
            </a:r>
            <a:r>
              <a:rPr lang="en-US" dirty="0" smtClean="0"/>
              <a:t>information is sent to the</a:t>
            </a:r>
            <a:r>
              <a:rPr lang="en-US" b="1" dirty="0" smtClean="0">
                <a:solidFill>
                  <a:srgbClr val="002060"/>
                </a:solidFill>
              </a:rPr>
              <a:t> </a:t>
            </a:r>
            <a:r>
              <a:rPr lang="en-US" b="1" dirty="0" smtClean="0">
                <a:solidFill>
                  <a:srgbClr val="F36F21"/>
                </a:solidFill>
              </a:rPr>
              <a:t>temporal lobe</a:t>
            </a:r>
            <a:r>
              <a:rPr lang="en-US" dirty="0" smtClean="0"/>
              <a:t>.</a:t>
            </a:r>
          </a:p>
          <a:p>
            <a:pPr eaLnBrk="1" hangingPunct="1">
              <a:lnSpc>
                <a:spcPts val="2800"/>
              </a:lnSpc>
              <a:spcAft>
                <a:spcPts val="600"/>
              </a:spcAft>
              <a:buClr>
                <a:schemeClr val="tx1"/>
              </a:buClr>
              <a:buFont typeface="Wingdings" panose="05000000000000000000" pitchFamily="2" charset="2"/>
              <a:buChar char="§"/>
            </a:pPr>
            <a:r>
              <a:rPr lang="en-US" dirty="0" smtClean="0"/>
              <a:t>Auditory areas are also active when someone in a psychotic state is experiencing </a:t>
            </a:r>
            <a:r>
              <a:rPr lang="en-US" dirty="0" smtClean="0"/>
              <a:t>“voices” or auditory </a:t>
            </a:r>
            <a:r>
              <a:rPr lang="en-US" dirty="0" smtClean="0"/>
              <a:t>hallucinations</a:t>
            </a:r>
          </a:p>
          <a:p>
            <a:pPr eaLnBrk="1" hangingPunct="1">
              <a:lnSpc>
                <a:spcPts val="2800"/>
              </a:lnSpc>
              <a:spcAft>
                <a:spcPts val="600"/>
              </a:spcAft>
              <a:buClr>
                <a:schemeClr val="tx1"/>
              </a:buClr>
              <a:buFont typeface="Wingdings" panose="05000000000000000000" pitchFamily="2" charset="2"/>
              <a:buChar char="§"/>
            </a:pPr>
            <a:endParaRPr lang="en-US" b="1" dirty="0" smtClean="0">
              <a:solidFill>
                <a:srgbClr val="F36F21"/>
              </a:solidFill>
            </a:endParaRPr>
          </a:p>
        </p:txBody>
      </p:sp>
      <p:sp>
        <p:nvSpPr>
          <p:cNvPr id="9728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E155DDD-384C-41D4-8214-9F020C3E1CD4}" type="slidenum">
              <a:rPr lang="en-US" sz="1200">
                <a:solidFill>
                  <a:srgbClr val="898989"/>
                </a:solidFill>
              </a:rPr>
              <a:pPr eaLnBrk="1" hangingPunct="1"/>
              <a:t>17</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MyPEL2e_fig_2_17.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0113" y="1050925"/>
            <a:ext cx="5703887" cy="580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1"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The Visual Cortex</a:t>
            </a:r>
          </a:p>
        </p:txBody>
      </p:sp>
      <p:sp>
        <p:nvSpPr>
          <p:cNvPr id="99332" name="Content Placeholder 2"/>
          <p:cNvSpPr>
            <a:spLocks noGrp="1"/>
          </p:cNvSpPr>
          <p:nvPr>
            <p:ph idx="1"/>
          </p:nvPr>
        </p:nvSpPr>
        <p:spPr>
          <a:xfrm>
            <a:off x="150607" y="1699708"/>
            <a:ext cx="3184263" cy="4048630"/>
          </a:xfrm>
        </p:spPr>
        <p:txBody>
          <a:bodyPr/>
          <a:lstStyle/>
          <a:p>
            <a:pPr marL="0" indent="0" eaLnBrk="1" hangingPunct="1">
              <a:lnSpc>
                <a:spcPts val="2800"/>
              </a:lnSpc>
              <a:buFont typeface="Arial" panose="020B0604020202020204" pitchFamily="34" charset="0"/>
              <a:buNone/>
            </a:pPr>
            <a:r>
              <a:rPr lang="en-US" sz="3600" dirty="0" smtClean="0"/>
              <a:t>This </a:t>
            </a:r>
            <a:r>
              <a:rPr lang="en-US" sz="3600" dirty="0" err="1" smtClean="0"/>
              <a:t>fMRI</a:t>
            </a:r>
            <a:r>
              <a:rPr lang="en-US" sz="3600" dirty="0" smtClean="0"/>
              <a:t> scan shows increased activity in the visual cortex when a person looks at a photograph.</a:t>
            </a:r>
          </a:p>
        </p:txBody>
      </p:sp>
      <p:sp>
        <p:nvSpPr>
          <p:cNvPr id="99333"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A040411-A5EF-4CDC-AA16-62B0AE827268}" type="slidenum">
              <a:rPr lang="en-US" sz="1200">
                <a:solidFill>
                  <a:srgbClr val="898989"/>
                </a:solidFill>
              </a:rPr>
              <a:pPr eaLnBrk="1" hangingPunct="1"/>
              <a:t>18</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143000"/>
          </a:xfrm>
        </p:spPr>
        <p:txBody>
          <a:bodyPr/>
          <a:lstStyle/>
          <a:p>
            <a:pPr eaLnBrk="1" hangingPunct="1"/>
            <a:r>
              <a:rPr lang="en-US" b="1" smtClean="0">
                <a:solidFill>
                  <a:srgbClr val="AA7A2B"/>
                </a:solidFill>
              </a:rPr>
              <a:t>Association function of the cortex</a:t>
            </a:r>
          </a:p>
        </p:txBody>
      </p:sp>
      <p:sp>
        <p:nvSpPr>
          <p:cNvPr id="101379" name="Content Placeholder 2"/>
          <p:cNvSpPr>
            <a:spLocks noGrp="1"/>
          </p:cNvSpPr>
          <p:nvPr>
            <p:ph idx="1"/>
          </p:nvPr>
        </p:nvSpPr>
        <p:spPr>
          <a:xfrm>
            <a:off x="419548" y="1129553"/>
            <a:ext cx="8343452" cy="1673972"/>
          </a:xfrm>
        </p:spPr>
        <p:txBody>
          <a:bodyPr/>
          <a:lstStyle/>
          <a:p>
            <a:pPr marL="0" indent="0" eaLnBrk="1" hangingPunct="1">
              <a:lnSpc>
                <a:spcPts val="2800"/>
              </a:lnSpc>
              <a:buFont typeface="Arial" panose="020B0604020202020204" pitchFamily="34" charset="0"/>
              <a:buNone/>
            </a:pPr>
            <a:r>
              <a:rPr lang="en-US" dirty="0" smtClean="0"/>
              <a:t>More </a:t>
            </a:r>
            <a:r>
              <a:rPr lang="en-US" dirty="0" smtClean="0"/>
              <a:t>intelligent/complex </a:t>
            </a:r>
            <a:r>
              <a:rPr lang="en-US" dirty="0" smtClean="0"/>
              <a:t>animals have more cortical space devoted to </a:t>
            </a:r>
            <a:r>
              <a:rPr lang="en-US" dirty="0" smtClean="0"/>
              <a:t>integrating and associating information, hence: </a:t>
            </a:r>
            <a:r>
              <a:rPr lang="en-US" b="1" dirty="0" smtClean="0">
                <a:solidFill>
                  <a:srgbClr val="F36F21"/>
                </a:solidFill>
              </a:rPr>
              <a:t>association areas</a:t>
            </a:r>
            <a:endParaRPr lang="en-US" b="1" dirty="0" smtClean="0">
              <a:solidFill>
                <a:srgbClr val="F36F21"/>
              </a:solidFill>
            </a:endParaRPr>
          </a:p>
        </p:txBody>
      </p:sp>
      <p:pic>
        <p:nvPicPr>
          <p:cNvPr id="101380" name="Picture 5" descr="MyersPEL1e_fig_02_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628900"/>
            <a:ext cx="8305800" cy="329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3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431A990-721C-4849-9637-BC7114170304}" type="slidenum">
              <a:rPr lang="en-US" sz="1200">
                <a:solidFill>
                  <a:srgbClr val="898989"/>
                </a:solidFill>
              </a:rPr>
              <a:pPr eaLnBrk="1" hangingPunct="1"/>
              <a:t>19</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325" y="1338263"/>
            <a:ext cx="3405188" cy="3154362"/>
          </a:xfrm>
        </p:spPr>
        <p:txBody>
          <a:bodyPr/>
          <a:lstStyle/>
          <a:p>
            <a:pPr marL="514350" indent="-514350" eaLnBrk="1" hangingPunct="1">
              <a:lnSpc>
                <a:spcPts val="2400"/>
              </a:lnSpc>
              <a:spcAft>
                <a:spcPts val="600"/>
              </a:spcAft>
              <a:buFont typeface="Calibri" panose="020F0502020204030204" pitchFamily="34" charset="0"/>
              <a:buAutoNum type="arabicPeriod"/>
            </a:pPr>
            <a:r>
              <a:rPr lang="en-US" sz="2800" smtClean="0"/>
              <a:t>The sympathetic “fight or flight” nervous system responds to stress by sending  a message to adrenal glands to release  the hormones listed above.</a:t>
            </a:r>
          </a:p>
          <a:p>
            <a:pPr marL="514350" indent="-514350" eaLnBrk="1" hangingPunct="1">
              <a:lnSpc>
                <a:spcPts val="2400"/>
              </a:lnSpc>
              <a:spcAft>
                <a:spcPts val="600"/>
              </a:spcAft>
              <a:buFont typeface="Calibri" panose="020F0502020204030204" pitchFamily="34" charset="0"/>
              <a:buAutoNum type="arabicPeriod"/>
            </a:pPr>
            <a:r>
              <a:rPr lang="en-US" sz="2800" smtClean="0"/>
              <a:t>Effect:  increased heart rate, blood pressure, and blood sugar. These provide ENERGY for  the fight or flight!</a:t>
            </a:r>
          </a:p>
        </p:txBody>
      </p:sp>
      <p:sp>
        <p:nvSpPr>
          <p:cNvPr id="54275" name="Title 1"/>
          <p:cNvSpPr>
            <a:spLocks noGrp="1"/>
          </p:cNvSpPr>
          <p:nvPr>
            <p:ph type="title"/>
          </p:nvPr>
        </p:nvSpPr>
        <p:spPr>
          <a:xfrm>
            <a:off x="0" y="0"/>
            <a:ext cx="9144000" cy="1182688"/>
          </a:xfrm>
          <a:solidFill>
            <a:srgbClr val="F36F21"/>
          </a:solidFill>
        </p:spPr>
        <p:txBody>
          <a:bodyPr lIns="274320"/>
          <a:lstStyle/>
          <a:p>
            <a:pPr algn="l" eaLnBrk="1" hangingPunct="1">
              <a:lnSpc>
                <a:spcPts val="4200"/>
              </a:lnSpc>
            </a:pPr>
            <a:r>
              <a:rPr lang="en-US" b="1" smtClean="0">
                <a:solidFill>
                  <a:srgbClr val="F8F6E3"/>
                </a:solidFill>
              </a:rPr>
              <a:t>Adrenal Glands</a:t>
            </a:r>
          </a:p>
        </p:txBody>
      </p:sp>
      <p:sp>
        <p:nvSpPr>
          <p:cNvPr id="54276" name="TextBox 10"/>
          <p:cNvSpPr txBox="1">
            <a:spLocks noChangeArrowheads="1"/>
          </p:cNvSpPr>
          <p:nvPr/>
        </p:nvSpPr>
        <p:spPr bwMode="auto">
          <a:xfrm>
            <a:off x="3965575" y="122238"/>
            <a:ext cx="5075238"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pPr>
            <a:r>
              <a:rPr lang="en-US" b="1" i="1">
                <a:solidFill>
                  <a:srgbClr val="F8F6E3"/>
                </a:solidFill>
              </a:rPr>
              <a:t>produce hormones such as adrenaline/epinephrine, noradrenaline/norepinephrine, and cortisol.</a:t>
            </a:r>
          </a:p>
        </p:txBody>
      </p:sp>
      <p:pic>
        <p:nvPicPr>
          <p:cNvPr id="5427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288" y="1487488"/>
            <a:ext cx="3398837" cy="419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8" name="TextBox 5"/>
          <p:cNvSpPr txBox="1">
            <a:spLocks noChangeArrowheads="1"/>
          </p:cNvSpPr>
          <p:nvPr/>
        </p:nvSpPr>
        <p:spPr bwMode="auto">
          <a:xfrm>
            <a:off x="3606800" y="4106863"/>
            <a:ext cx="1447800" cy="400050"/>
          </a:xfrm>
          <a:prstGeom prst="rect">
            <a:avLst/>
          </a:prstGeom>
          <a:solidFill>
            <a:srgbClr val="F36F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sz="2000" b="1">
                <a:solidFill>
                  <a:srgbClr val="F8F6E3"/>
                </a:solidFill>
              </a:rPr>
              <a:t>Pancreas</a:t>
            </a:r>
          </a:p>
        </p:txBody>
      </p:sp>
      <p:sp>
        <p:nvSpPr>
          <p:cNvPr id="54279" name="TextBox 11"/>
          <p:cNvSpPr txBox="1">
            <a:spLocks noChangeArrowheads="1"/>
          </p:cNvSpPr>
          <p:nvPr/>
        </p:nvSpPr>
        <p:spPr bwMode="auto">
          <a:xfrm>
            <a:off x="3559175" y="1463675"/>
            <a:ext cx="1858963" cy="400050"/>
          </a:xfrm>
          <a:prstGeom prst="rect">
            <a:avLst/>
          </a:prstGeom>
          <a:solidFill>
            <a:srgbClr val="F36F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sz="2000" b="1">
                <a:solidFill>
                  <a:srgbClr val="F8F6E3"/>
                </a:solidFill>
              </a:rPr>
              <a:t>Adrenal Glands</a:t>
            </a:r>
          </a:p>
        </p:txBody>
      </p:sp>
      <p:sp>
        <p:nvSpPr>
          <p:cNvPr id="54280"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EF28819-8598-479A-868E-37913AC0D891}" type="slidenum">
              <a:rPr lang="en-US" sz="1200">
                <a:solidFill>
                  <a:srgbClr val="898989"/>
                </a:solidFill>
              </a:rPr>
              <a:pPr eaLnBrk="1" hangingPunct="1"/>
              <a:t>2</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444EA2"/>
                </a:solidFill>
              </a:rPr>
              <a:t>Association Areas:</a:t>
            </a:r>
            <a:br>
              <a:rPr lang="en-US" b="1" dirty="0" smtClean="0">
                <a:solidFill>
                  <a:srgbClr val="444EA2"/>
                </a:solidFill>
              </a:rPr>
            </a:br>
            <a:r>
              <a:rPr lang="en-US" b="1" dirty="0" smtClean="0">
                <a:solidFill>
                  <a:srgbClr val="444EA2"/>
                </a:solidFill>
              </a:rPr>
              <a:t>Frontal Lobes</a:t>
            </a:r>
          </a:p>
        </p:txBody>
      </p:sp>
      <p:sp>
        <p:nvSpPr>
          <p:cNvPr id="55299" name="Content Placeholder 2"/>
          <p:cNvSpPr>
            <a:spLocks noGrp="1"/>
          </p:cNvSpPr>
          <p:nvPr>
            <p:ph idx="1"/>
          </p:nvPr>
        </p:nvSpPr>
        <p:spPr>
          <a:xfrm>
            <a:off x="457200" y="1600200"/>
            <a:ext cx="4876800" cy="5058784"/>
          </a:xfrm>
        </p:spPr>
        <p:txBody>
          <a:bodyPr/>
          <a:lstStyle/>
          <a:p>
            <a:pPr eaLnBrk="1" hangingPunct="1">
              <a:lnSpc>
                <a:spcPts val="2800"/>
              </a:lnSpc>
              <a:spcAft>
                <a:spcPts val="600"/>
              </a:spcAft>
              <a:buClr>
                <a:schemeClr val="tx1"/>
              </a:buClr>
              <a:buFont typeface="Wingdings" panose="05000000000000000000" pitchFamily="2" charset="2"/>
              <a:buChar char="§"/>
            </a:pPr>
            <a:r>
              <a:rPr lang="en-US" dirty="0" smtClean="0"/>
              <a:t>The frontal lobes are active in “executive functions” such as judgment, planning, and inhibition of impulses.</a:t>
            </a:r>
          </a:p>
          <a:p>
            <a:pPr eaLnBrk="1" hangingPunct="1">
              <a:lnSpc>
                <a:spcPts val="2800"/>
              </a:lnSpc>
              <a:spcAft>
                <a:spcPts val="600"/>
              </a:spcAft>
              <a:buClr>
                <a:schemeClr val="tx1"/>
              </a:buClr>
              <a:buFont typeface="Wingdings" panose="05000000000000000000" pitchFamily="2" charset="2"/>
              <a:buChar char="§"/>
            </a:pPr>
            <a:r>
              <a:rPr lang="en-US" dirty="0" smtClean="0"/>
              <a:t>The frontal lobes are also active in the use of working memory and the processing of new memories</a:t>
            </a:r>
            <a:r>
              <a:rPr lang="en-US" dirty="0" smtClean="0"/>
              <a:t>.</a:t>
            </a:r>
          </a:p>
          <a:p>
            <a:pPr eaLnBrk="1" hangingPunct="1">
              <a:lnSpc>
                <a:spcPts val="2800"/>
              </a:lnSpc>
              <a:spcAft>
                <a:spcPts val="600"/>
              </a:spcAft>
              <a:buClr>
                <a:schemeClr val="tx1"/>
              </a:buClr>
              <a:buFont typeface="Wingdings" panose="05000000000000000000" pitchFamily="2" charset="2"/>
              <a:buChar char="§"/>
            </a:pPr>
            <a:r>
              <a:rPr lang="en-US" dirty="0" smtClean="0"/>
              <a:t>They contribute largely to making us uniquely “human.”</a:t>
            </a:r>
            <a:endParaRPr lang="en-US" dirty="0" smtClean="0"/>
          </a:p>
        </p:txBody>
      </p:sp>
      <p:pic>
        <p:nvPicPr>
          <p:cNvPr id="103428" name="Picture 3" descr="MyPEL2e_fig_2_18.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35563" y="2078038"/>
            <a:ext cx="4008437" cy="477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6477000" y="1074738"/>
            <a:ext cx="312738" cy="2274887"/>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sp>
        <p:nvSpPr>
          <p:cNvPr id="103430"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7DC26E4-789F-450A-B3C2-0E8521DD76BA}" type="slidenum">
              <a:rPr lang="en-US" sz="1200">
                <a:solidFill>
                  <a:srgbClr val="898989"/>
                </a:solidFill>
              </a:rPr>
              <a:pPr eaLnBrk="1" hangingPunct="1"/>
              <a:t>20</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5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fade">
                                      <p:cBhvr>
                                        <p:cTn id="17" dur="500"/>
                                        <p:tgtEl>
                                          <p:spTgt spid="55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Effect transition="in" filter="fade">
                                      <p:cBhvr>
                                        <p:cTn id="22"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0" y="0"/>
            <a:ext cx="9144000" cy="1104900"/>
          </a:xfrm>
          <a:solidFill>
            <a:srgbClr val="444EA2"/>
          </a:solidFill>
        </p:spPr>
        <p:txBody>
          <a:bodyPr lIns="274320"/>
          <a:lstStyle/>
          <a:p>
            <a:pPr algn="l" eaLnBrk="1" hangingPunct="1">
              <a:lnSpc>
                <a:spcPts val="4200"/>
              </a:lnSpc>
            </a:pPr>
            <a:r>
              <a:rPr lang="en-US" b="1" smtClean="0">
                <a:solidFill>
                  <a:srgbClr val="F8F6E3"/>
                </a:solidFill>
              </a:rPr>
              <a:t>Phineas Gage (1823-1860)</a:t>
            </a:r>
          </a:p>
        </p:txBody>
      </p:sp>
      <p:sp>
        <p:nvSpPr>
          <p:cNvPr id="3" name="Content Placeholder 2"/>
          <p:cNvSpPr>
            <a:spLocks noGrp="1"/>
          </p:cNvSpPr>
          <p:nvPr>
            <p:ph idx="1"/>
          </p:nvPr>
        </p:nvSpPr>
        <p:spPr>
          <a:xfrm>
            <a:off x="571500" y="1335088"/>
            <a:ext cx="5635625" cy="744537"/>
          </a:xfrm>
        </p:spPr>
        <p:txBody>
          <a:bodyPr/>
          <a:lstStyle/>
          <a:p>
            <a:pPr marL="0" indent="0" eaLnBrk="1" hangingPunct="1">
              <a:lnSpc>
                <a:spcPts val="2400"/>
              </a:lnSpc>
              <a:buFont typeface="Arial" panose="020B0604020202020204" pitchFamily="34" charset="0"/>
              <a:buNone/>
            </a:pPr>
            <a:r>
              <a:rPr lang="en-US" sz="2800" smtClean="0"/>
              <a:t>Case study: In a work accident, a metal rod shot up through Phineas Gage’s  skull, destroying his eye and part of his frontal lobes. </a:t>
            </a:r>
          </a:p>
          <a:p>
            <a:pPr marL="0" indent="0" eaLnBrk="1" hangingPunct="1">
              <a:lnSpc>
                <a:spcPts val="2400"/>
              </a:lnSpc>
              <a:spcAft>
                <a:spcPts val="2400"/>
              </a:spcAft>
              <a:buFont typeface="Arial" panose="020B0604020202020204" pitchFamily="34" charset="0"/>
              <a:buNone/>
            </a:pPr>
            <a:r>
              <a:rPr lang="en-US" sz="2800" smtClean="0"/>
              <a:t>After healing, he was able to function in many ways, but his personality changed; he was rude, odd, irritable, and unpredictable.</a:t>
            </a:r>
          </a:p>
          <a:p>
            <a:pPr marL="0" indent="0" eaLnBrk="1" hangingPunct="1">
              <a:lnSpc>
                <a:spcPts val="2400"/>
              </a:lnSpc>
              <a:buFont typeface="Arial" panose="020B0604020202020204" pitchFamily="34" charset="0"/>
              <a:buNone/>
            </a:pPr>
            <a:r>
              <a:rPr lang="en-US" sz="2800" b="1" smtClean="0"/>
              <a:t>Possible explanation:  </a:t>
            </a:r>
          </a:p>
          <a:p>
            <a:pPr marL="0" indent="0" eaLnBrk="1" hangingPunct="1">
              <a:lnSpc>
                <a:spcPts val="2400"/>
              </a:lnSpc>
              <a:buFont typeface="Arial" panose="020B0604020202020204" pitchFamily="34" charset="0"/>
              <a:buNone/>
            </a:pPr>
            <a:r>
              <a:rPr lang="en-US" sz="2800" smtClean="0"/>
              <a:t>Damage to the frontal lobes could result in loss of the ability to suppress impulses and to modulate emotions.</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151" t="2472" r="51572" b="3162"/>
          <a:stretch>
            <a:fillRect/>
          </a:stretch>
        </p:blipFill>
        <p:spPr bwMode="auto">
          <a:xfrm>
            <a:off x="6446838" y="1274763"/>
            <a:ext cx="2028825" cy="22923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54263" t="2472" r="1865" b="3162"/>
          <a:stretch>
            <a:fillRect/>
          </a:stretch>
        </p:blipFill>
        <p:spPr bwMode="auto">
          <a:xfrm>
            <a:off x="6375400" y="4092575"/>
            <a:ext cx="2139950" cy="26050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8"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81FF77E-3A05-4F06-B1C3-A438B47FF107}" type="slidenum">
              <a:rPr lang="en-US" sz="1200">
                <a:solidFill>
                  <a:srgbClr val="898989"/>
                </a:solidFill>
              </a:rPr>
              <a:pPr eaLnBrk="1" hangingPunct="1"/>
              <a:t>21</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0"/>
            <a:ext cx="9144000" cy="1108075"/>
          </a:xfrm>
          <a:solidFill>
            <a:srgbClr val="A0366C"/>
          </a:solidFill>
        </p:spPr>
        <p:txBody>
          <a:bodyPr lIns="274320"/>
          <a:lstStyle/>
          <a:p>
            <a:pPr algn="l" eaLnBrk="1" hangingPunct="1">
              <a:lnSpc>
                <a:spcPts val="4200"/>
              </a:lnSpc>
            </a:pPr>
            <a:r>
              <a:rPr lang="en-US" b="1" smtClean="0">
                <a:solidFill>
                  <a:srgbClr val="F8F6E3"/>
                </a:solidFill>
              </a:rPr>
              <a:t>Parietal Lobe Association Areas</a:t>
            </a:r>
          </a:p>
        </p:txBody>
      </p:sp>
      <p:sp>
        <p:nvSpPr>
          <p:cNvPr id="3" name="Content Placeholder 2"/>
          <p:cNvSpPr>
            <a:spLocks noGrp="1"/>
          </p:cNvSpPr>
          <p:nvPr>
            <p:ph idx="1"/>
          </p:nvPr>
        </p:nvSpPr>
        <p:spPr>
          <a:xfrm>
            <a:off x="411163" y="1268413"/>
            <a:ext cx="8526462" cy="3810000"/>
          </a:xfrm>
        </p:spPr>
        <p:txBody>
          <a:bodyPr/>
          <a:lstStyle/>
          <a:p>
            <a:pPr marL="0" indent="0" eaLnBrk="1" hangingPunct="1">
              <a:lnSpc>
                <a:spcPts val="2400"/>
              </a:lnSpc>
              <a:spcAft>
                <a:spcPts val="600"/>
              </a:spcAft>
              <a:buClr>
                <a:schemeClr val="tx1"/>
              </a:buClr>
              <a:buFont typeface="Arial" panose="020B0604020202020204" pitchFamily="34" charset="0"/>
              <a:buNone/>
            </a:pPr>
            <a:r>
              <a:rPr lang="en-US" sz="2800" smtClean="0"/>
              <a:t>This part of the brain has many functions in the association areas behind the sensory strip:</a:t>
            </a:r>
          </a:p>
          <a:p>
            <a:pPr marL="0" indent="0" eaLnBrk="1" hangingPunct="1">
              <a:lnSpc>
                <a:spcPts val="2400"/>
              </a:lnSpc>
              <a:spcAft>
                <a:spcPts val="600"/>
              </a:spcAft>
              <a:buClr>
                <a:schemeClr val="tx1"/>
              </a:buClr>
              <a:buFont typeface="Wingdings" panose="05000000000000000000" pitchFamily="2" charset="2"/>
              <a:buChar char="§"/>
            </a:pPr>
            <a:r>
              <a:rPr lang="en-US" sz="2800" smtClean="0"/>
              <a:t>managing input from multiple senses</a:t>
            </a:r>
          </a:p>
          <a:p>
            <a:pPr marL="0" indent="0" eaLnBrk="1" hangingPunct="1">
              <a:lnSpc>
                <a:spcPts val="2400"/>
              </a:lnSpc>
              <a:spcAft>
                <a:spcPts val="600"/>
              </a:spcAft>
              <a:buClr>
                <a:schemeClr val="tx1"/>
              </a:buClr>
              <a:buFont typeface="Wingdings" panose="05000000000000000000" pitchFamily="2" charset="2"/>
              <a:buChar char="§"/>
            </a:pPr>
            <a:r>
              <a:rPr lang="en-US" sz="2800" smtClean="0"/>
              <a:t>performing spatial and mathematical reasoning</a:t>
            </a:r>
          </a:p>
          <a:p>
            <a:pPr marL="0" indent="0" eaLnBrk="1" hangingPunct="1">
              <a:lnSpc>
                <a:spcPts val="2400"/>
              </a:lnSpc>
              <a:spcAft>
                <a:spcPts val="600"/>
              </a:spcAft>
              <a:buClr>
                <a:schemeClr val="tx1"/>
              </a:buClr>
              <a:buFont typeface="Wingdings" panose="05000000000000000000" pitchFamily="2" charset="2"/>
              <a:buChar char="§"/>
            </a:pPr>
            <a:r>
              <a:rPr lang="en-US" sz="2800" smtClean="0"/>
              <a:t>monitoring the sensation of movement</a:t>
            </a:r>
          </a:p>
          <a:p>
            <a:pPr marL="0" indent="0" eaLnBrk="1" hangingPunct="1">
              <a:lnSpc>
                <a:spcPts val="2400"/>
              </a:lnSpc>
              <a:spcAft>
                <a:spcPts val="600"/>
              </a:spcAft>
              <a:buClr>
                <a:schemeClr val="tx1"/>
              </a:buClr>
              <a:buFont typeface="Wingdings" panose="05000000000000000000" pitchFamily="2" charset="2"/>
              <a:buChar char="§"/>
            </a:pPr>
            <a:endParaRPr lang="en-US" sz="2800" smtClean="0"/>
          </a:p>
        </p:txBody>
      </p:sp>
      <p:pic>
        <p:nvPicPr>
          <p:cNvPr id="107524" name="Content Placeholder 3"/>
          <p:cNvPicPr>
            <a:picLocks noChangeAspect="1"/>
          </p:cNvPicPr>
          <p:nvPr/>
        </p:nvPicPr>
        <p:blipFill>
          <a:blip r:embed="rId3" cstate="print">
            <a:extLst>
              <a:ext uri="{28A0092B-C50C-407E-A947-70E740481C1C}">
                <a14:useLocalDpi xmlns="" xmlns:a14="http://schemas.microsoft.com/office/drawing/2010/main" val="0"/>
              </a:ext>
            </a:extLst>
          </a:blip>
          <a:srcRect l="11217" r="44353" b="70003"/>
          <a:stretch>
            <a:fillRect/>
          </a:stretch>
        </p:blipFill>
        <p:spPr bwMode="auto">
          <a:xfrm>
            <a:off x="3394075" y="3382963"/>
            <a:ext cx="5303838" cy="325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urved Left Arrow 5"/>
          <p:cNvSpPr/>
          <p:nvPr/>
        </p:nvSpPr>
        <p:spPr>
          <a:xfrm>
            <a:off x="7440613" y="1635125"/>
            <a:ext cx="1257300" cy="3211513"/>
          </a:xfrm>
          <a:prstGeom prst="curvedLef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7526"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375CA9C-D9EF-45FC-87F4-B87DEFCB9CEC}" type="slidenum">
              <a:rPr lang="en-US" sz="1200">
                <a:solidFill>
                  <a:srgbClr val="898989"/>
                </a:solidFill>
              </a:rPr>
              <a:pPr eaLnBrk="1" hangingPunct="1"/>
              <a:t>22</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Temporal Lobe Association Areas</a:t>
            </a:r>
          </a:p>
        </p:txBody>
      </p:sp>
      <p:sp>
        <p:nvSpPr>
          <p:cNvPr id="3" name="Content Placeholder 2"/>
          <p:cNvSpPr>
            <a:spLocks noGrp="1"/>
          </p:cNvSpPr>
          <p:nvPr>
            <p:ph idx="1"/>
          </p:nvPr>
        </p:nvSpPr>
        <p:spPr>
          <a:xfrm>
            <a:off x="342900" y="4789488"/>
            <a:ext cx="8651875" cy="1589087"/>
          </a:xfrm>
        </p:spPr>
        <p:txBody>
          <a:bodyPr/>
          <a:lstStyle/>
          <a:p>
            <a:pPr marL="0" indent="0" eaLnBrk="1" hangingPunct="1">
              <a:lnSpc>
                <a:spcPts val="2400"/>
              </a:lnSpc>
              <a:spcAft>
                <a:spcPts val="600"/>
              </a:spcAft>
              <a:buClr>
                <a:schemeClr val="tx1"/>
              </a:buClr>
              <a:buFont typeface="Arial" panose="020B0604020202020204" pitchFamily="34" charset="0"/>
              <a:buNone/>
            </a:pPr>
            <a:r>
              <a:rPr lang="en-US" sz="2800" dirty="0" smtClean="0"/>
              <a:t>Some abilities managed by association areas in this “by the temples” lobe:</a:t>
            </a:r>
          </a:p>
          <a:p>
            <a:pPr marL="0" indent="0" eaLnBrk="1" hangingPunct="1">
              <a:lnSpc>
                <a:spcPts val="2400"/>
              </a:lnSpc>
              <a:spcAft>
                <a:spcPts val="600"/>
              </a:spcAft>
              <a:buClr>
                <a:schemeClr val="tx1"/>
              </a:buClr>
              <a:buFont typeface="Wingdings" panose="05000000000000000000" pitchFamily="2" charset="2"/>
              <a:buChar char="§"/>
            </a:pPr>
            <a:r>
              <a:rPr lang="en-US" sz="2800" dirty="0" smtClean="0"/>
              <a:t> recognizing </a:t>
            </a:r>
            <a:r>
              <a:rPr lang="en-US" sz="2800" dirty="0" smtClean="0"/>
              <a:t>specific faces</a:t>
            </a:r>
          </a:p>
          <a:p>
            <a:pPr marL="0" indent="0" eaLnBrk="1" hangingPunct="1">
              <a:lnSpc>
                <a:spcPts val="2400"/>
              </a:lnSpc>
              <a:spcAft>
                <a:spcPts val="600"/>
              </a:spcAft>
              <a:buClr>
                <a:schemeClr val="tx1"/>
              </a:buClr>
              <a:buFont typeface="Wingdings" panose="05000000000000000000" pitchFamily="2" charset="2"/>
              <a:buChar char="§"/>
            </a:pPr>
            <a:r>
              <a:rPr lang="en-US" sz="2800" dirty="0" smtClean="0"/>
              <a:t> managing </a:t>
            </a:r>
            <a:r>
              <a:rPr lang="en-US" sz="2800" dirty="0" smtClean="0"/>
              <a:t>sensory input related to sound, which </a:t>
            </a:r>
            <a:r>
              <a:rPr lang="en-US" sz="2800" dirty="0" smtClean="0"/>
              <a:t>helps the </a:t>
            </a:r>
            <a:r>
              <a:rPr lang="en-US" sz="2800" dirty="0" smtClean="0"/>
              <a:t>understanding of spoken words</a:t>
            </a:r>
          </a:p>
        </p:txBody>
      </p:sp>
      <p:pic>
        <p:nvPicPr>
          <p:cNvPr id="109572" name="Content Placeholder 3"/>
          <p:cNvPicPr>
            <a:picLocks noChangeAspect="1"/>
          </p:cNvPicPr>
          <p:nvPr/>
        </p:nvPicPr>
        <p:blipFill>
          <a:blip r:embed="rId3" cstate="print">
            <a:extLst>
              <a:ext uri="{28A0092B-C50C-407E-A947-70E740481C1C}">
                <a14:useLocalDpi xmlns="" xmlns:a14="http://schemas.microsoft.com/office/drawing/2010/main" val="0"/>
              </a:ext>
            </a:extLst>
          </a:blip>
          <a:srcRect l="10651" r="43599" b="67352"/>
          <a:stretch>
            <a:fillRect/>
          </a:stretch>
        </p:blipFill>
        <p:spPr bwMode="auto">
          <a:xfrm>
            <a:off x="342900" y="1276350"/>
            <a:ext cx="5005388" cy="346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urved Left Arrow 5"/>
          <p:cNvSpPr/>
          <p:nvPr/>
        </p:nvSpPr>
        <p:spPr>
          <a:xfrm rot="18017248" flipV="1">
            <a:off x="4144963" y="2128838"/>
            <a:ext cx="2101850" cy="2425700"/>
          </a:xfrm>
          <a:prstGeom prst="curvedLef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9574"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4EE5EAA-8FBB-41F3-92CE-6BE1BCE404E5}" type="slidenum">
              <a:rPr lang="en-US" sz="1200">
                <a:solidFill>
                  <a:srgbClr val="898989"/>
                </a:solidFill>
              </a:rPr>
              <a:pPr eaLnBrk="1" hangingPunct="1"/>
              <a:t>23</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smtClean="0">
                <a:solidFill>
                  <a:srgbClr val="F8F6E3"/>
                </a:solidFill>
              </a:rPr>
              <a:t>Whole-brain Association Activity</a:t>
            </a:r>
          </a:p>
        </p:txBody>
      </p:sp>
      <p:sp>
        <p:nvSpPr>
          <p:cNvPr id="3" name="Content Placeholder 2"/>
          <p:cNvSpPr>
            <a:spLocks noGrp="1"/>
          </p:cNvSpPr>
          <p:nvPr>
            <p:ph idx="1"/>
          </p:nvPr>
        </p:nvSpPr>
        <p:spPr>
          <a:xfrm>
            <a:off x="217488" y="1470025"/>
            <a:ext cx="4376737" cy="4427538"/>
          </a:xfrm>
        </p:spPr>
        <p:txBody>
          <a:bodyPr/>
          <a:lstStyle/>
          <a:p>
            <a:pPr marL="0" indent="0" eaLnBrk="1" hangingPunct="1">
              <a:lnSpc>
                <a:spcPts val="2400"/>
              </a:lnSpc>
              <a:spcAft>
                <a:spcPts val="600"/>
              </a:spcAft>
              <a:buClr>
                <a:schemeClr val="tx1"/>
              </a:buClr>
              <a:buFont typeface="Arial" panose="020B0604020202020204" pitchFamily="34" charset="0"/>
              <a:buNone/>
            </a:pPr>
            <a:r>
              <a:rPr lang="en-US" sz="2800" dirty="0" smtClean="0"/>
              <a:t>Whole-brain association activity involves complex activities which require communication among association areas across the brain such as:</a:t>
            </a:r>
          </a:p>
          <a:p>
            <a:pPr marL="0" indent="0" eaLnBrk="1" hangingPunct="1">
              <a:lnSpc>
                <a:spcPts val="2400"/>
              </a:lnSpc>
              <a:spcAft>
                <a:spcPts val="600"/>
              </a:spcAft>
              <a:buClr>
                <a:schemeClr val="tx1"/>
              </a:buClr>
              <a:buFont typeface="Wingdings" panose="05000000000000000000" pitchFamily="2" charset="2"/>
              <a:buChar char="§"/>
            </a:pPr>
            <a:r>
              <a:rPr lang="en-US" sz="2800" dirty="0" smtClean="0"/>
              <a:t> memory</a:t>
            </a:r>
            <a:endParaRPr lang="en-US" sz="2800" dirty="0" smtClean="0"/>
          </a:p>
          <a:p>
            <a:pPr marL="0" indent="0" eaLnBrk="1" hangingPunct="1">
              <a:lnSpc>
                <a:spcPts val="2400"/>
              </a:lnSpc>
              <a:spcAft>
                <a:spcPts val="600"/>
              </a:spcAft>
              <a:buClr>
                <a:schemeClr val="tx1"/>
              </a:buClr>
              <a:buFont typeface="Wingdings" panose="05000000000000000000" pitchFamily="2" charset="2"/>
              <a:buChar char="§"/>
            </a:pPr>
            <a:r>
              <a:rPr lang="en-US" sz="2800" dirty="0" smtClean="0"/>
              <a:t> language</a:t>
            </a:r>
            <a:endParaRPr lang="en-US" sz="2800" dirty="0" smtClean="0"/>
          </a:p>
          <a:p>
            <a:pPr marL="0" indent="0" eaLnBrk="1" hangingPunct="1">
              <a:lnSpc>
                <a:spcPts val="2400"/>
              </a:lnSpc>
              <a:spcAft>
                <a:spcPts val="600"/>
              </a:spcAft>
              <a:buClr>
                <a:schemeClr val="tx1"/>
              </a:buClr>
              <a:buFont typeface="Wingdings" panose="05000000000000000000" pitchFamily="2" charset="2"/>
              <a:buChar char="§"/>
            </a:pPr>
            <a:r>
              <a:rPr lang="en-US" sz="2800" dirty="0" smtClean="0"/>
              <a:t> attention</a:t>
            </a:r>
            <a:endParaRPr lang="en-US" sz="2800" dirty="0" smtClean="0"/>
          </a:p>
          <a:p>
            <a:pPr marL="0" indent="0" eaLnBrk="1" hangingPunct="1">
              <a:lnSpc>
                <a:spcPts val="2400"/>
              </a:lnSpc>
              <a:spcAft>
                <a:spcPts val="600"/>
              </a:spcAft>
              <a:buClr>
                <a:schemeClr val="tx1"/>
              </a:buClr>
              <a:buFont typeface="Wingdings" panose="05000000000000000000" pitchFamily="2" charset="2"/>
              <a:buChar char="§"/>
            </a:pPr>
            <a:r>
              <a:rPr lang="en-US" sz="2800" dirty="0" smtClean="0"/>
              <a:t> meditation </a:t>
            </a:r>
            <a:r>
              <a:rPr lang="en-US" sz="2800" dirty="0" smtClean="0"/>
              <a:t>and spirituality</a:t>
            </a:r>
          </a:p>
          <a:p>
            <a:pPr marL="0" indent="0" eaLnBrk="1" hangingPunct="1">
              <a:lnSpc>
                <a:spcPts val="2400"/>
              </a:lnSpc>
              <a:spcAft>
                <a:spcPts val="600"/>
              </a:spcAft>
              <a:buClr>
                <a:schemeClr val="tx1"/>
              </a:buClr>
              <a:buFont typeface="Wingdings" panose="05000000000000000000" pitchFamily="2" charset="2"/>
              <a:buChar char="§"/>
            </a:pPr>
            <a:r>
              <a:rPr lang="en-US" sz="2800" dirty="0" smtClean="0"/>
              <a:t> consciousness</a:t>
            </a:r>
            <a:endParaRPr lang="en-US" sz="2800" dirty="0" smtClean="0"/>
          </a:p>
        </p:txBody>
      </p:sp>
      <p:pic>
        <p:nvPicPr>
          <p:cNvPr id="1116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r="4025"/>
          <a:stretch>
            <a:fillRect/>
          </a:stretch>
        </p:blipFill>
        <p:spPr bwMode="auto">
          <a:xfrm>
            <a:off x="4937125" y="1125538"/>
            <a:ext cx="4206875"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2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7F4EDE4-D426-489F-B330-8FFC38ECD98E}" type="slidenum">
              <a:rPr lang="en-US" sz="1200">
                <a:solidFill>
                  <a:srgbClr val="898989"/>
                </a:solidFill>
              </a:rPr>
              <a:pPr eaLnBrk="1" hangingPunct="1"/>
              <a:t>24</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nodeType="afterGroup">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nodeType="afterGroup">
                            <p:stCondLst>
                              <p:cond delay="2500"/>
                            </p:stCondLst>
                            <p:childTnLst>
                              <p:par>
                                <p:cTn id="22" presetID="10" presetClass="entr" presetSubtype="0" fill="hold" grpId="0"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nodeType="afterGroup">
                            <p:stCondLst>
                              <p:cond delay="3500"/>
                            </p:stCondLst>
                            <p:childTnLst>
                              <p:par>
                                <p:cTn id="26" presetID="10" presetClass="entr" presetSubtype="0" fill="hold" grpId="0"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MyersPEL1e_fig_02_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9475" y="1651000"/>
            <a:ext cx="7178675"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667" name="Title 1"/>
          <p:cNvSpPr>
            <a:spLocks noGrp="1"/>
          </p:cNvSpPr>
          <p:nvPr>
            <p:ph type="title"/>
          </p:nvPr>
        </p:nvSpPr>
        <p:spPr>
          <a:xfrm>
            <a:off x="0" y="0"/>
            <a:ext cx="9144000" cy="1349375"/>
          </a:xfrm>
          <a:solidFill>
            <a:srgbClr val="F36F21"/>
          </a:solidFill>
        </p:spPr>
        <p:txBody>
          <a:bodyPr lIns="274320"/>
          <a:lstStyle/>
          <a:p>
            <a:pPr eaLnBrk="1" hangingPunct="1">
              <a:lnSpc>
                <a:spcPts val="4200"/>
              </a:lnSpc>
            </a:pPr>
            <a:r>
              <a:rPr lang="en-US" b="1" smtClean="0">
                <a:solidFill>
                  <a:srgbClr val="F8F6E3"/>
                </a:solidFill>
              </a:rPr>
              <a:t>Specialization and Integration  </a:t>
            </a:r>
            <a:br>
              <a:rPr lang="en-US" b="1" smtClean="0">
                <a:solidFill>
                  <a:srgbClr val="F8F6E3"/>
                </a:solidFill>
              </a:rPr>
            </a:br>
            <a:r>
              <a:rPr lang="en-US" sz="3200" b="1" i="1" smtClean="0">
                <a:solidFill>
                  <a:srgbClr val="F8F6E3"/>
                </a:solidFill>
              </a:rPr>
              <a:t>Five steps in reading a word aloud:</a:t>
            </a:r>
          </a:p>
        </p:txBody>
      </p:sp>
      <p:sp>
        <p:nvSpPr>
          <p:cNvPr id="11366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E5A5A5D-DCEF-43AE-B2EB-B88247430F0D}" type="slidenum">
              <a:rPr lang="en-US" sz="1200">
                <a:solidFill>
                  <a:srgbClr val="898989"/>
                </a:solidFill>
              </a:rPr>
              <a:pPr eaLnBrk="1" hangingPunct="1"/>
              <a:t>25</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430306"/>
            <a:ext cx="9144000" cy="712694"/>
          </a:xfrm>
        </p:spPr>
        <p:txBody>
          <a:bodyPr/>
          <a:lstStyle/>
          <a:p>
            <a:pPr eaLnBrk="1" hangingPunct="1"/>
            <a:r>
              <a:rPr lang="en-US" altLang="en-US" sz="4000" dirty="0" smtClean="0">
                <a:solidFill>
                  <a:schemeClr val="tx1"/>
                </a:solidFill>
                <a:latin typeface="Times New Roman" pitchFamily="18" charset="0"/>
                <a:cs typeface="Times New Roman" pitchFamily="18" charset="0"/>
              </a:rPr>
              <a:t>Language – A Lateralized Function</a:t>
            </a:r>
            <a:r>
              <a:rPr lang="en-US" altLang="en-US" sz="4000" dirty="0" smtClean="0">
                <a:solidFill>
                  <a:schemeClr val="tx1"/>
                </a:solidFill>
                <a:latin typeface="Times New Roman" pitchFamily="18" charset="0"/>
                <a:cs typeface="Times New Roman" pitchFamily="18" charset="0"/>
              </a:rPr>
              <a:t/>
            </a:r>
            <a:br>
              <a:rPr lang="en-US" altLang="en-US" sz="4000" dirty="0" smtClean="0">
                <a:solidFill>
                  <a:schemeClr val="tx1"/>
                </a:solidFill>
                <a:latin typeface="Times New Roman" pitchFamily="18" charset="0"/>
                <a:cs typeface="Times New Roman" pitchFamily="18" charset="0"/>
              </a:rPr>
            </a:br>
            <a:endParaRPr lang="en-US" sz="4000" dirty="0" smtClean="0">
              <a:solidFill>
                <a:schemeClr val="tx1"/>
              </a:solidFill>
              <a:latin typeface="Times New Roman" pitchFamily="18" charset="0"/>
              <a:cs typeface="Times New Roman" pitchFamily="18" charset="0"/>
            </a:endParaRPr>
          </a:p>
        </p:txBody>
      </p:sp>
      <p:sp>
        <p:nvSpPr>
          <p:cNvPr id="18435" name="Rectangle 3"/>
          <p:cNvSpPr>
            <a:spLocks noGrp="1" noChangeArrowheads="1"/>
          </p:cNvSpPr>
          <p:nvPr>
            <p:ph type="body" idx="1"/>
          </p:nvPr>
        </p:nvSpPr>
        <p:spPr>
          <a:xfrm>
            <a:off x="304800" y="1371600"/>
            <a:ext cx="4191000" cy="5486400"/>
          </a:xfrm>
        </p:spPr>
        <p:txBody>
          <a:bodyPr/>
          <a:lstStyle/>
          <a:p>
            <a:pPr eaLnBrk="1" hangingPunct="1">
              <a:lnSpc>
                <a:spcPct val="70000"/>
              </a:lnSpc>
              <a:buFont typeface="Wingdings" pitchFamily="2" charset="2"/>
              <a:buChar char="§"/>
            </a:pPr>
            <a:r>
              <a:rPr lang="en-US" sz="2600" dirty="0" err="1" smtClean="0">
                <a:solidFill>
                  <a:srgbClr val="FF0000"/>
                </a:solidFill>
              </a:rPr>
              <a:t>Broca’s</a:t>
            </a:r>
            <a:r>
              <a:rPr lang="en-US" sz="2600" dirty="0" smtClean="0">
                <a:solidFill>
                  <a:srgbClr val="FF0000"/>
                </a:solidFill>
              </a:rPr>
              <a:t> Area </a:t>
            </a:r>
          </a:p>
          <a:p>
            <a:pPr lvl="1" eaLnBrk="1" hangingPunct="1">
              <a:lnSpc>
                <a:spcPct val="70000"/>
              </a:lnSpc>
              <a:buFont typeface="Wingdings" pitchFamily="2" charset="2"/>
              <a:buChar char="§"/>
            </a:pPr>
            <a:r>
              <a:rPr lang="en-US" sz="2200" dirty="0" smtClean="0"/>
              <a:t>an area of the left frontal lobe that </a:t>
            </a:r>
            <a:r>
              <a:rPr lang="en-US" sz="2200" b="1" dirty="0" smtClean="0"/>
              <a:t>directs the muscle movements involved in speech</a:t>
            </a:r>
          </a:p>
          <a:p>
            <a:pPr eaLnBrk="1" hangingPunct="1">
              <a:lnSpc>
                <a:spcPct val="70000"/>
              </a:lnSpc>
              <a:spcBef>
                <a:spcPct val="0"/>
              </a:spcBef>
              <a:buFont typeface="Wingdings" pitchFamily="2" charset="2"/>
              <a:buChar char="§"/>
            </a:pPr>
            <a:endParaRPr lang="en-US" sz="2600" dirty="0" smtClean="0">
              <a:solidFill>
                <a:srgbClr val="FF0000"/>
              </a:solidFill>
            </a:endParaRPr>
          </a:p>
          <a:p>
            <a:pPr eaLnBrk="1" hangingPunct="1">
              <a:lnSpc>
                <a:spcPct val="70000"/>
              </a:lnSpc>
              <a:buFont typeface="Wingdings" pitchFamily="2" charset="2"/>
              <a:buChar char="§"/>
            </a:pPr>
            <a:r>
              <a:rPr lang="en-US" sz="2600" dirty="0" smtClean="0">
                <a:solidFill>
                  <a:srgbClr val="FF0000"/>
                </a:solidFill>
              </a:rPr>
              <a:t>Expressive Aphasia</a:t>
            </a:r>
          </a:p>
          <a:p>
            <a:pPr lvl="1" eaLnBrk="1" hangingPunct="1">
              <a:lnSpc>
                <a:spcPct val="70000"/>
              </a:lnSpc>
              <a:buFont typeface="Wingdings" pitchFamily="2" charset="2"/>
              <a:buChar char="§"/>
            </a:pPr>
            <a:r>
              <a:rPr lang="en-US" sz="2200" dirty="0" smtClean="0"/>
              <a:t>difficulty initiating and executing voluntary movement patterns necessary to produce speech when there is no paralysis or weakness of speech muscles.</a:t>
            </a:r>
          </a:p>
          <a:p>
            <a:pPr lvl="1" eaLnBrk="1" hangingPunct="1">
              <a:lnSpc>
                <a:spcPct val="70000"/>
              </a:lnSpc>
              <a:buFont typeface="Wingdings" pitchFamily="2" charset="2"/>
              <a:buChar char="§"/>
            </a:pPr>
            <a:r>
              <a:rPr lang="en-US" sz="2200" dirty="0" smtClean="0"/>
              <a:t>Signs:</a:t>
            </a:r>
          </a:p>
          <a:p>
            <a:pPr lvl="2" eaLnBrk="1" hangingPunct="1">
              <a:lnSpc>
                <a:spcPct val="70000"/>
              </a:lnSpc>
              <a:buFont typeface="Wingdings" pitchFamily="2" charset="2"/>
              <a:buChar char="§"/>
            </a:pPr>
            <a:r>
              <a:rPr lang="en-US" sz="1900" dirty="0" smtClean="0"/>
              <a:t>Producing the desired speech sound.</a:t>
            </a:r>
          </a:p>
          <a:p>
            <a:pPr lvl="2" eaLnBrk="1" hangingPunct="1">
              <a:lnSpc>
                <a:spcPct val="70000"/>
              </a:lnSpc>
              <a:buFont typeface="Wingdings" pitchFamily="2" charset="2"/>
              <a:buChar char="§"/>
            </a:pPr>
            <a:r>
              <a:rPr lang="en-US" sz="1900" dirty="0" smtClean="0"/>
              <a:t>Using the correct rhythm and rate of speaking</a:t>
            </a:r>
            <a:r>
              <a:rPr lang="en-US" sz="1900" dirty="0" smtClean="0"/>
              <a:t>.</a:t>
            </a:r>
            <a:endParaRPr lang="en-US" sz="1900" dirty="0" smtClean="0"/>
          </a:p>
        </p:txBody>
      </p:sp>
      <p:pic>
        <p:nvPicPr>
          <p:cNvPr id="60418" name="Picture 2" descr="http://www.ninds.nih.gov/img/trblespeaking3.gif">
            <a:hlinkClick r:id="rId2"/>
          </p:cNvPr>
          <p:cNvPicPr>
            <a:picLocks noChangeAspect="1" noChangeArrowheads="1"/>
          </p:cNvPicPr>
          <p:nvPr/>
        </p:nvPicPr>
        <p:blipFill>
          <a:blip r:embed="rId3" cstate="print"/>
          <a:srcRect/>
          <a:stretch>
            <a:fillRect/>
          </a:stretch>
        </p:blipFill>
        <p:spPr bwMode="auto">
          <a:xfrm>
            <a:off x="5715000" y="4800600"/>
            <a:ext cx="1752600" cy="1752600"/>
          </a:xfrm>
          <a:prstGeom prst="rect">
            <a:avLst/>
          </a:prstGeom>
          <a:noFill/>
          <a:ln w="9525">
            <a:noFill/>
            <a:miter lim="800000"/>
            <a:headEnd/>
            <a:tailEnd/>
          </a:ln>
        </p:spPr>
      </p:pic>
      <p:pic>
        <p:nvPicPr>
          <p:cNvPr id="60420" name="Picture 4" descr="http://www.jazzguitar.be/images/licks/rhythm-changes-guitar-tabs.gif"/>
          <p:cNvPicPr>
            <a:picLocks noChangeAspect="1" noChangeArrowheads="1"/>
          </p:cNvPicPr>
          <p:nvPr/>
        </p:nvPicPr>
        <p:blipFill>
          <a:blip r:embed="rId4" cstate="print"/>
          <a:srcRect/>
          <a:stretch>
            <a:fillRect/>
          </a:stretch>
        </p:blipFill>
        <p:spPr bwMode="auto">
          <a:xfrm>
            <a:off x="4495800" y="1600200"/>
            <a:ext cx="4281488" cy="3032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par>
                                <p:cTn id="8" presetID="3" presetClass="entr" presetSubtype="10"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blinds(horizontal)">
                                      <p:cBhvr>
                                        <p:cTn id="10" dur="500"/>
                                        <p:tgtEl>
                                          <p:spTgt spid="604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15" dur="500"/>
                                        <p:tgtEl>
                                          <p:spTgt spid="18435">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18"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762000"/>
          </a:xfrm>
        </p:spPr>
        <p:txBody>
          <a:bodyPr/>
          <a:lstStyle/>
          <a:p>
            <a:pPr eaLnBrk="1" hangingPunct="1"/>
            <a:r>
              <a:rPr lang="en-US" altLang="en-US" sz="3600" dirty="0" smtClean="0">
                <a:solidFill>
                  <a:schemeClr val="tx1"/>
                </a:solidFill>
                <a:latin typeface="Times New Roman" pitchFamily="18" charset="0"/>
                <a:cs typeface="Times New Roman" pitchFamily="18" charset="0"/>
              </a:rPr>
              <a:t>Language – A Lateralized Function</a:t>
            </a:r>
            <a:endParaRPr lang="en-US" sz="3600" dirty="0" smtClean="0">
              <a:solidFill>
                <a:schemeClr val="tx1"/>
              </a:solidFill>
              <a:latin typeface="Times New Roman" pitchFamily="18" charset="0"/>
              <a:cs typeface="Times New Roman" pitchFamily="18" charset="0"/>
            </a:endParaRPr>
          </a:p>
        </p:txBody>
      </p:sp>
      <p:sp>
        <p:nvSpPr>
          <p:cNvPr id="18435" name="Rectangle 3"/>
          <p:cNvSpPr>
            <a:spLocks noGrp="1" noChangeArrowheads="1"/>
          </p:cNvSpPr>
          <p:nvPr>
            <p:ph type="body" idx="1"/>
          </p:nvPr>
        </p:nvSpPr>
        <p:spPr>
          <a:xfrm>
            <a:off x="228600" y="1066800"/>
            <a:ext cx="4114800" cy="5638800"/>
          </a:xfrm>
        </p:spPr>
        <p:txBody>
          <a:bodyPr/>
          <a:lstStyle/>
          <a:p>
            <a:pPr eaLnBrk="1" hangingPunct="1">
              <a:lnSpc>
                <a:spcPct val="70000"/>
              </a:lnSpc>
              <a:buFont typeface="Wingdings" pitchFamily="2" charset="2"/>
              <a:buChar char="§"/>
            </a:pPr>
            <a:r>
              <a:rPr lang="en-US" sz="2600" dirty="0" err="1" smtClean="0">
                <a:solidFill>
                  <a:srgbClr val="FF0000"/>
                </a:solidFill>
              </a:rPr>
              <a:t>Wernicke’s</a:t>
            </a:r>
            <a:r>
              <a:rPr lang="en-US" sz="2600" dirty="0" smtClean="0">
                <a:solidFill>
                  <a:srgbClr val="FF0000"/>
                </a:solidFill>
              </a:rPr>
              <a:t> Area </a:t>
            </a:r>
          </a:p>
          <a:p>
            <a:pPr lvl="1" eaLnBrk="1" hangingPunct="1">
              <a:lnSpc>
                <a:spcPct val="70000"/>
              </a:lnSpc>
              <a:buFont typeface="Wingdings" pitchFamily="2" charset="2"/>
              <a:buChar char="§"/>
            </a:pPr>
            <a:r>
              <a:rPr lang="en-US" sz="2200" dirty="0" smtClean="0"/>
              <a:t>an area of the left </a:t>
            </a:r>
            <a:r>
              <a:rPr lang="en-US" sz="2200" dirty="0" smtClean="0"/>
              <a:t>temporal </a:t>
            </a:r>
            <a:r>
              <a:rPr lang="en-US" sz="2200" dirty="0" smtClean="0"/>
              <a:t>lobe involved in </a:t>
            </a:r>
            <a:r>
              <a:rPr lang="en-US" sz="2200" b="1" dirty="0" smtClean="0"/>
              <a:t>language comprehension and expression</a:t>
            </a:r>
          </a:p>
          <a:p>
            <a:pPr eaLnBrk="1" hangingPunct="1">
              <a:lnSpc>
                <a:spcPct val="70000"/>
              </a:lnSpc>
              <a:spcBef>
                <a:spcPct val="0"/>
              </a:spcBef>
              <a:buFont typeface="Wingdings" pitchFamily="2" charset="2"/>
              <a:buChar char="§"/>
            </a:pPr>
            <a:endParaRPr lang="en-US" sz="2600" dirty="0" smtClean="0">
              <a:solidFill>
                <a:srgbClr val="FF0000"/>
              </a:solidFill>
            </a:endParaRPr>
          </a:p>
          <a:p>
            <a:pPr eaLnBrk="1" hangingPunct="1">
              <a:lnSpc>
                <a:spcPct val="70000"/>
              </a:lnSpc>
              <a:buFont typeface="Wingdings" pitchFamily="2" charset="2"/>
              <a:buChar char="§"/>
            </a:pPr>
            <a:r>
              <a:rPr lang="en-US" sz="2600" dirty="0" smtClean="0">
                <a:solidFill>
                  <a:srgbClr val="FF0000"/>
                </a:solidFill>
              </a:rPr>
              <a:t>Receptive Aphasia</a:t>
            </a:r>
          </a:p>
          <a:p>
            <a:pPr lvl="1" eaLnBrk="1" hangingPunct="1">
              <a:lnSpc>
                <a:spcPct val="70000"/>
              </a:lnSpc>
              <a:buFont typeface="Wingdings" pitchFamily="2" charset="2"/>
              <a:buChar char="§"/>
            </a:pPr>
            <a:r>
              <a:rPr lang="en-US" sz="2200" dirty="0" smtClean="0"/>
              <a:t>impairment in the ability to use or comprehend words</a:t>
            </a:r>
          </a:p>
          <a:p>
            <a:pPr lvl="1" eaLnBrk="1" hangingPunct="1">
              <a:lnSpc>
                <a:spcPct val="70000"/>
              </a:lnSpc>
              <a:buFont typeface="Wingdings" pitchFamily="2" charset="2"/>
              <a:buChar char="§"/>
            </a:pPr>
            <a:r>
              <a:rPr lang="en-US" sz="2200" dirty="0" smtClean="0"/>
              <a:t>Signs:</a:t>
            </a:r>
          </a:p>
          <a:p>
            <a:pPr lvl="2" eaLnBrk="1" hangingPunct="1">
              <a:lnSpc>
                <a:spcPct val="70000"/>
              </a:lnSpc>
              <a:buFont typeface="Wingdings" pitchFamily="2" charset="2"/>
              <a:buChar char="§"/>
            </a:pPr>
            <a:r>
              <a:rPr lang="en-US" sz="1900" dirty="0" smtClean="0"/>
              <a:t>Understanding words.</a:t>
            </a:r>
          </a:p>
          <a:p>
            <a:pPr lvl="2" eaLnBrk="1" hangingPunct="1">
              <a:lnSpc>
                <a:spcPct val="70000"/>
              </a:lnSpc>
              <a:buFont typeface="Wingdings" pitchFamily="2" charset="2"/>
              <a:buChar char="§"/>
            </a:pPr>
            <a:r>
              <a:rPr lang="en-US" sz="1900" dirty="0" smtClean="0"/>
              <a:t>Finding the word to express a thought</a:t>
            </a:r>
          </a:p>
          <a:p>
            <a:pPr lvl="2" eaLnBrk="1" hangingPunct="1">
              <a:lnSpc>
                <a:spcPct val="70000"/>
              </a:lnSpc>
              <a:buFont typeface="Wingdings" pitchFamily="2" charset="2"/>
              <a:buChar char="§"/>
            </a:pPr>
            <a:r>
              <a:rPr lang="en-US" sz="1900" dirty="0" smtClean="0"/>
              <a:t>Understanding grammatical sentences.</a:t>
            </a:r>
          </a:p>
          <a:p>
            <a:pPr lvl="2" eaLnBrk="1" hangingPunct="1">
              <a:lnSpc>
                <a:spcPct val="70000"/>
              </a:lnSpc>
              <a:buFont typeface="Wingdings" pitchFamily="2" charset="2"/>
              <a:buChar char="§"/>
            </a:pPr>
            <a:r>
              <a:rPr lang="en-US" sz="1900" dirty="0" smtClean="0"/>
              <a:t>Reading or writing words or sentences</a:t>
            </a:r>
            <a:r>
              <a:rPr lang="en-US" sz="1900" dirty="0" smtClean="0"/>
              <a:t>.</a:t>
            </a:r>
            <a:endParaRPr lang="en-US" sz="1900" dirty="0" smtClean="0"/>
          </a:p>
        </p:txBody>
      </p:sp>
      <p:pic>
        <p:nvPicPr>
          <p:cNvPr id="18439" name="Picture 7" descr="http://twa2r.files.wordpress.com/2011/04/searching-man.jpg"/>
          <p:cNvPicPr>
            <a:picLocks noChangeAspect="1" noChangeArrowheads="1"/>
          </p:cNvPicPr>
          <p:nvPr/>
        </p:nvPicPr>
        <p:blipFill>
          <a:blip r:embed="rId2" cstate="print"/>
          <a:srcRect/>
          <a:stretch>
            <a:fillRect/>
          </a:stretch>
        </p:blipFill>
        <p:spPr bwMode="auto">
          <a:xfrm>
            <a:off x="4286922" y="1143000"/>
            <a:ext cx="2098675" cy="2619375"/>
          </a:xfrm>
          <a:prstGeom prst="rect">
            <a:avLst/>
          </a:prstGeom>
          <a:noFill/>
          <a:ln w="9525">
            <a:noFill/>
            <a:miter lim="800000"/>
            <a:headEnd/>
            <a:tailEnd/>
          </a:ln>
        </p:spPr>
      </p:pic>
      <p:pic>
        <p:nvPicPr>
          <p:cNvPr id="18441" name="Picture 9" descr="http://3.bp.blogspot.com/_0SHV4Xn2N_M/SdvcOZJ8tOI/AAAAAAAACIQ/6FjXT6Bc4eQ/s400/mzl.rybruppc.480x480-75.jpg"/>
          <p:cNvPicPr>
            <a:picLocks noChangeAspect="1" noChangeArrowheads="1"/>
          </p:cNvPicPr>
          <p:nvPr/>
        </p:nvPicPr>
        <p:blipFill>
          <a:blip r:embed="rId3" cstate="print"/>
          <a:srcRect/>
          <a:stretch>
            <a:fillRect/>
          </a:stretch>
        </p:blipFill>
        <p:spPr bwMode="auto">
          <a:xfrm>
            <a:off x="6781800" y="1219200"/>
            <a:ext cx="1728788" cy="2590800"/>
          </a:xfrm>
          <a:prstGeom prst="rect">
            <a:avLst/>
          </a:prstGeom>
          <a:noFill/>
          <a:ln w="9525">
            <a:noFill/>
            <a:miter lim="800000"/>
            <a:headEnd/>
            <a:tailEnd/>
          </a:ln>
        </p:spPr>
      </p:pic>
      <p:pic>
        <p:nvPicPr>
          <p:cNvPr id="18443" name="Picture 11" descr="http://www.aphasiahelp.org/information/aphasia/16_goodbad/images/park_bench.gif"/>
          <p:cNvPicPr>
            <a:picLocks noChangeAspect="1" noChangeArrowheads="1"/>
          </p:cNvPicPr>
          <p:nvPr/>
        </p:nvPicPr>
        <p:blipFill>
          <a:blip r:embed="rId4" cstate="print"/>
          <a:srcRect/>
          <a:stretch>
            <a:fillRect/>
          </a:stretch>
        </p:blipFill>
        <p:spPr bwMode="auto">
          <a:xfrm>
            <a:off x="5791200" y="3962400"/>
            <a:ext cx="2720975" cy="264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7" dur="500"/>
                                        <p:tgtEl>
                                          <p:spTgt spid="18435">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10" dur="500"/>
                                        <p:tgtEl>
                                          <p:spTgt spid="18435">
                                            <p:txEl>
                                              <p:pRg st="6" end="6"/>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8439"/>
                                        </p:tgtEl>
                                        <p:attrNameLst>
                                          <p:attrName>style.visibility</p:attrName>
                                        </p:attrNameLst>
                                      </p:cBhvr>
                                      <p:to>
                                        <p:strVal val="visible"/>
                                      </p:to>
                                    </p:set>
                                    <p:animEffect transition="in" filter="blinds(horizontal)">
                                      <p:cBhvr>
                                        <p:cTn id="15" dur="500"/>
                                        <p:tgtEl>
                                          <p:spTgt spid="184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20" dur="500"/>
                                        <p:tgtEl>
                                          <p:spTgt spid="18435">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8441"/>
                                        </p:tgtEl>
                                        <p:attrNameLst>
                                          <p:attrName>style.visibility</p:attrName>
                                        </p:attrNameLst>
                                      </p:cBhvr>
                                      <p:to>
                                        <p:strVal val="visible"/>
                                      </p:to>
                                    </p:set>
                                    <p:animEffect transition="in" filter="blinds(horizontal)">
                                      <p:cBhvr>
                                        <p:cTn id="25" dur="500"/>
                                        <p:tgtEl>
                                          <p:spTgt spid="184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8435">
                                            <p:txEl>
                                              <p:pRg st="8" end="8"/>
                                            </p:txEl>
                                          </p:spTgt>
                                        </p:tgtEl>
                                        <p:attrNameLst>
                                          <p:attrName>style.visibility</p:attrName>
                                        </p:attrNameLst>
                                      </p:cBhvr>
                                      <p:to>
                                        <p:strVal val="visible"/>
                                      </p:to>
                                    </p:set>
                                    <p:animEffect transition="in" filter="blinds(horizontal)">
                                      <p:cBhvr>
                                        <p:cTn id="30" dur="500"/>
                                        <p:tgtEl>
                                          <p:spTgt spid="18435">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8435">
                                            <p:txEl>
                                              <p:pRg st="9" end="9"/>
                                            </p:txEl>
                                          </p:spTgt>
                                        </p:tgtEl>
                                        <p:attrNameLst>
                                          <p:attrName>style.visibility</p:attrName>
                                        </p:attrNameLst>
                                      </p:cBhvr>
                                      <p:to>
                                        <p:strVal val="visible"/>
                                      </p:to>
                                    </p:set>
                                    <p:animEffect transition="in" filter="blinds(horizontal)">
                                      <p:cBhvr>
                                        <p:cTn id="35" dur="500"/>
                                        <p:tgtEl>
                                          <p:spTgt spid="1843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blinds(horizontal)">
                                      <p:cBhvr>
                                        <p:cTn id="38"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029200" y="1127125"/>
            <a:ext cx="4114800" cy="5616575"/>
            <a:chOff x="5029200" y="1127759"/>
            <a:chExt cx="4114800" cy="5615942"/>
          </a:xfrm>
        </p:grpSpPr>
        <p:pic>
          <p:nvPicPr>
            <p:cNvPr id="115718" name="Picture 3" descr="MyPEL2e_fig_2_2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127759"/>
              <a:ext cx="4114800" cy="4280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9" name="Content Placeholder 2"/>
            <p:cNvSpPr>
              <a:spLocks/>
            </p:cNvSpPr>
            <p:nvPr/>
          </p:nvSpPr>
          <p:spPr bwMode="auto">
            <a:xfrm>
              <a:off x="5253038" y="5075427"/>
              <a:ext cx="3890962" cy="1668274"/>
            </a:xfrm>
            <a:prstGeom prst="roundRect">
              <a:avLst>
                <a:gd name="adj" fmla="val 16667"/>
              </a:avLst>
            </a:prstGeom>
            <a:solidFill>
              <a:srgbClr val="A0366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53975" indent="-53975"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Arial" panose="020B0604020202020204" pitchFamily="34" charset="0"/>
                <a:buNone/>
              </a:pPr>
              <a:r>
                <a:rPr lang="en-US" sz="2200">
                  <a:solidFill>
                    <a:srgbClr val="F8F6E3"/>
                  </a:solidFill>
                  <a:ea typeface="ＭＳ Ｐゴシック" panose="020B0600070205080204" pitchFamily="34" charset="-128"/>
                </a:rPr>
                <a:t>This 6-year-old had a hemispherectomy to end life-threatening seizures; her remaining hemisphere compensated for the damage.</a:t>
              </a:r>
            </a:p>
          </p:txBody>
        </p:sp>
      </p:grpSp>
      <p:sp>
        <p:nvSpPr>
          <p:cNvPr id="115715"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Plasticity:  The Brain is Flexible</a:t>
            </a:r>
          </a:p>
        </p:txBody>
      </p:sp>
      <p:sp>
        <p:nvSpPr>
          <p:cNvPr id="3" name="Content Placeholder 2"/>
          <p:cNvSpPr>
            <a:spLocks noGrp="1"/>
          </p:cNvSpPr>
          <p:nvPr>
            <p:ph idx="1"/>
          </p:nvPr>
        </p:nvSpPr>
        <p:spPr>
          <a:xfrm>
            <a:off x="377825" y="1531938"/>
            <a:ext cx="4090988" cy="2914650"/>
          </a:xfrm>
        </p:spPr>
        <p:txBody>
          <a:bodyPr/>
          <a:lstStyle/>
          <a:p>
            <a:pPr marL="0" indent="0" eaLnBrk="1" hangingPunct="1">
              <a:lnSpc>
                <a:spcPts val="2400"/>
              </a:lnSpc>
              <a:buFont typeface="Arial" panose="020B0604020202020204" pitchFamily="34" charset="0"/>
              <a:buNone/>
            </a:pPr>
            <a:r>
              <a:rPr lang="en-US" sz="2800" dirty="0" smtClean="0"/>
              <a:t>If the brain is damaged, especially in the general association areas of the cortex: </a:t>
            </a:r>
          </a:p>
          <a:p>
            <a:pPr marL="0" indent="0" eaLnBrk="1" hangingPunct="1">
              <a:lnSpc>
                <a:spcPts val="2400"/>
              </a:lnSpc>
              <a:buFont typeface="Wingdings" panose="05000000000000000000" pitchFamily="2" charset="2"/>
              <a:buChar char="§"/>
            </a:pPr>
            <a:r>
              <a:rPr lang="en-US" sz="2800" dirty="0" smtClean="0"/>
              <a:t>the brain does not repair damaged neurons, BUT it can </a:t>
            </a:r>
            <a:r>
              <a:rPr lang="en-US" sz="2800" dirty="0" smtClean="0"/>
              <a:t>restore </a:t>
            </a:r>
            <a:r>
              <a:rPr lang="en-US" sz="2800" dirty="0" smtClean="0"/>
              <a:t>some functions</a:t>
            </a:r>
          </a:p>
          <a:p>
            <a:pPr marL="0" indent="0" eaLnBrk="1" hangingPunct="1">
              <a:lnSpc>
                <a:spcPts val="2400"/>
              </a:lnSpc>
              <a:buFont typeface="Wingdings" panose="05000000000000000000" pitchFamily="2" charset="2"/>
              <a:buChar char="§"/>
            </a:pPr>
            <a:r>
              <a:rPr lang="en-US" sz="2800" dirty="0" smtClean="0"/>
              <a:t>it can form new connections, reassign existing networks, and insert new neurons, some grown from stem cells</a:t>
            </a:r>
          </a:p>
        </p:txBody>
      </p:sp>
      <p:sp>
        <p:nvSpPr>
          <p:cNvPr id="115717"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1AD1838-A35F-427B-B6CE-34C19AEFC998}" type="slidenum">
              <a:rPr lang="en-US" sz="1200">
                <a:solidFill>
                  <a:srgbClr val="898989"/>
                </a:solidFill>
              </a:rPr>
              <a:pPr eaLnBrk="1" hangingPunct="1"/>
              <a:t>28</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914400"/>
          </a:xfrm>
        </p:spPr>
        <p:txBody>
          <a:bodyPr/>
          <a:lstStyle/>
          <a:p>
            <a:pPr eaLnBrk="1" hangingPunct="1"/>
            <a:r>
              <a:rPr lang="en-US" sz="3400" smtClean="0">
                <a:solidFill>
                  <a:schemeClr val="tx1"/>
                </a:solidFill>
                <a:latin typeface="Times New Roman" pitchFamily="18" charset="0"/>
                <a:cs typeface="Times New Roman" pitchFamily="18" charset="0"/>
              </a:rPr>
              <a:t>Cerebral Cortex – Neural Organization Experiment</a:t>
            </a:r>
          </a:p>
        </p:txBody>
      </p:sp>
      <p:sp>
        <p:nvSpPr>
          <p:cNvPr id="21507" name="Rectangle 3"/>
          <p:cNvSpPr>
            <a:spLocks noGrp="1" noChangeArrowheads="1"/>
          </p:cNvSpPr>
          <p:nvPr>
            <p:ph type="body" sz="half" idx="1"/>
          </p:nvPr>
        </p:nvSpPr>
        <p:spPr>
          <a:xfrm>
            <a:off x="0" y="1600200"/>
            <a:ext cx="3581400" cy="4724400"/>
          </a:xfrm>
        </p:spPr>
        <p:txBody>
          <a:bodyPr/>
          <a:lstStyle/>
          <a:p>
            <a:pPr eaLnBrk="1" hangingPunct="1"/>
            <a:r>
              <a:rPr lang="en-US" sz="2400" smtClean="0"/>
              <a:t>Some rats are housed alone in empty cages</a:t>
            </a:r>
          </a:p>
          <a:p>
            <a:pPr eaLnBrk="1" hangingPunct="1"/>
            <a:r>
              <a:rPr lang="en-US" sz="2400" smtClean="0"/>
              <a:t>Their littermate twins are group-housed in cages with toys, which are changed frequently</a:t>
            </a:r>
          </a:p>
          <a:p>
            <a:pPr eaLnBrk="1" hangingPunct="1"/>
            <a:r>
              <a:rPr lang="en-US" sz="2400" smtClean="0"/>
              <a:t>Richer environments led to heavier, thicker brains, more synapses, and better learning</a:t>
            </a:r>
          </a:p>
        </p:txBody>
      </p:sp>
      <p:pic>
        <p:nvPicPr>
          <p:cNvPr id="75780" name="Picture 4" descr="m055fa"/>
          <p:cNvPicPr>
            <a:picLocks noChangeAspect="1" noChangeArrowheads="1"/>
          </p:cNvPicPr>
          <p:nvPr>
            <p:ph sz="half" idx="2"/>
          </p:nvPr>
        </p:nvPicPr>
        <p:blipFill>
          <a:blip r:embed="rId3" cstate="print"/>
          <a:srcRect/>
          <a:stretch>
            <a:fillRect/>
          </a:stretch>
        </p:blipFill>
        <p:spPr>
          <a:xfrm>
            <a:off x="3581400" y="1066800"/>
            <a:ext cx="5562600" cy="56054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2"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914400"/>
          </a:xfrm>
          <a:solidFill>
            <a:srgbClr val="F36F21"/>
          </a:solidFill>
        </p:spPr>
        <p:txBody>
          <a:bodyPr lIns="274320"/>
          <a:lstStyle/>
          <a:p>
            <a:pPr algn="l" eaLnBrk="1" hangingPunct="1">
              <a:lnSpc>
                <a:spcPts val="4200"/>
              </a:lnSpc>
            </a:pPr>
            <a:r>
              <a:rPr lang="en-US" b="1" smtClean="0">
                <a:solidFill>
                  <a:srgbClr val="F8F6E3"/>
                </a:solidFill>
              </a:rPr>
              <a:t>The Pituitary Gland</a:t>
            </a:r>
          </a:p>
        </p:txBody>
      </p:sp>
      <p:pic>
        <p:nvPicPr>
          <p:cNvPr id="56323" name="Picture 3" descr="MyPEL2e_fig_2_05.jpg"/>
          <p:cNvPicPr>
            <a:picLocks noChangeAspect="1"/>
          </p:cNvPicPr>
          <p:nvPr/>
        </p:nvPicPr>
        <p:blipFill>
          <a:blip r:embed="rId3" cstate="print">
            <a:extLst>
              <a:ext uri="{28A0092B-C50C-407E-A947-70E740481C1C}">
                <a14:useLocalDpi xmlns="" xmlns:a14="http://schemas.microsoft.com/office/drawing/2010/main" val="0"/>
              </a:ext>
            </a:extLst>
          </a:blip>
          <a:srcRect l="30656"/>
          <a:stretch>
            <a:fillRect/>
          </a:stretch>
        </p:blipFill>
        <p:spPr bwMode="auto">
          <a:xfrm>
            <a:off x="5051425" y="2119313"/>
            <a:ext cx="40925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3225" y="1074738"/>
            <a:ext cx="4329113" cy="4754562"/>
          </a:xfrm>
        </p:spPr>
        <p:txBody>
          <a:bodyPr/>
          <a:lstStyle/>
          <a:p>
            <a:pPr eaLnBrk="1" hangingPunct="1">
              <a:lnSpc>
                <a:spcPts val="2400"/>
              </a:lnSpc>
              <a:buFont typeface="Wingdings" panose="05000000000000000000" pitchFamily="2" charset="2"/>
              <a:buChar char="§"/>
            </a:pPr>
            <a:r>
              <a:rPr lang="en-US" sz="2800" smtClean="0"/>
              <a:t>The pituitary gland is the “master gland” of the endocrine system.</a:t>
            </a:r>
          </a:p>
          <a:p>
            <a:pPr eaLnBrk="1" hangingPunct="1">
              <a:lnSpc>
                <a:spcPts val="2400"/>
              </a:lnSpc>
              <a:buFont typeface="Wingdings" panose="05000000000000000000" pitchFamily="2" charset="2"/>
              <a:buChar char="§"/>
            </a:pPr>
            <a:r>
              <a:rPr lang="en-US" sz="2800" smtClean="0"/>
              <a:t> It is controlled through the nervous system by the nearby brain area--the hypothalamus.</a:t>
            </a:r>
          </a:p>
          <a:p>
            <a:pPr eaLnBrk="1" hangingPunct="1">
              <a:lnSpc>
                <a:spcPts val="2400"/>
              </a:lnSpc>
              <a:buFont typeface="Wingdings" panose="05000000000000000000" pitchFamily="2" charset="2"/>
              <a:buChar char="§"/>
            </a:pPr>
            <a:r>
              <a:rPr lang="en-US" sz="2800" smtClean="0"/>
              <a:t>The pituitary gland produces hormones that regulate other glands such as the thyroid.</a:t>
            </a:r>
          </a:p>
          <a:p>
            <a:pPr eaLnBrk="1" hangingPunct="1">
              <a:lnSpc>
                <a:spcPts val="2400"/>
              </a:lnSpc>
              <a:buFont typeface="Wingdings" panose="05000000000000000000" pitchFamily="2" charset="2"/>
              <a:buChar char="§"/>
            </a:pPr>
            <a:r>
              <a:rPr lang="en-US" sz="2800" smtClean="0"/>
              <a:t>It also produces growth hormone (especially during sleep) and oxytocin, the “bonding” hormone.</a:t>
            </a:r>
          </a:p>
        </p:txBody>
      </p:sp>
      <p:sp>
        <p:nvSpPr>
          <p:cNvPr id="56325" name="TextBox 5"/>
          <p:cNvSpPr txBox="1">
            <a:spLocks noChangeArrowheads="1"/>
          </p:cNvSpPr>
          <p:nvPr/>
        </p:nvSpPr>
        <p:spPr bwMode="auto">
          <a:xfrm>
            <a:off x="4792663" y="3219450"/>
            <a:ext cx="1973262" cy="400050"/>
          </a:xfrm>
          <a:prstGeom prst="rect">
            <a:avLst/>
          </a:prstGeom>
          <a:solidFill>
            <a:srgbClr val="F36F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sz="2000" b="1">
                <a:solidFill>
                  <a:srgbClr val="F8F6E3"/>
                </a:solidFill>
              </a:rPr>
              <a:t>Pituitary gland</a:t>
            </a:r>
          </a:p>
        </p:txBody>
      </p:sp>
      <p:sp>
        <p:nvSpPr>
          <p:cNvPr id="56326"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B7C0C9E-F8A5-49FE-AC33-13396496FB44}" type="slidenum">
              <a:rPr lang="en-US" sz="1200">
                <a:solidFill>
                  <a:srgbClr val="898989"/>
                </a:solidFill>
              </a:rPr>
              <a:pPr eaLnBrk="1" hangingPunct="1"/>
              <a:t>3</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5" descr="MyersPEL1e_fig_02_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1863" y="0"/>
            <a:ext cx="3132137" cy="313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7763" name="Picture 5" descr="MyersPEL1e_fig_02_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3006725" cy="300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89238" y="1189038"/>
            <a:ext cx="3222625" cy="1143000"/>
          </a:xfrm>
        </p:spPr>
        <p:txBody>
          <a:bodyPr>
            <a:normAutofit fontScale="90000"/>
          </a:bodyPr>
          <a:lstStyle/>
          <a:p>
            <a:pPr eaLnBrk="1" hangingPunct="1"/>
            <a:r>
              <a:rPr lang="en-US" sz="4000" b="1" smtClean="0">
                <a:solidFill>
                  <a:srgbClr val="A0366C"/>
                </a:solidFill>
              </a:rPr>
              <a:t>Our Two Hemispheres</a:t>
            </a:r>
          </a:p>
        </p:txBody>
      </p:sp>
      <p:sp>
        <p:nvSpPr>
          <p:cNvPr id="3" name="Content Placeholder 2"/>
          <p:cNvSpPr>
            <a:spLocks noGrp="1"/>
          </p:cNvSpPr>
          <p:nvPr>
            <p:ph idx="1"/>
          </p:nvPr>
        </p:nvSpPr>
        <p:spPr>
          <a:xfrm>
            <a:off x="447675" y="3155950"/>
            <a:ext cx="8140700" cy="2684463"/>
          </a:xfrm>
        </p:spPr>
        <p:txBody>
          <a:bodyPr/>
          <a:lstStyle/>
          <a:p>
            <a:pPr marL="0" indent="0" eaLnBrk="1" hangingPunct="1">
              <a:lnSpc>
                <a:spcPts val="2400"/>
              </a:lnSpc>
              <a:buClr>
                <a:schemeClr val="tx1"/>
              </a:buClr>
              <a:buFont typeface="Arial" panose="020B0604020202020204" pitchFamily="34" charset="0"/>
              <a:buNone/>
            </a:pPr>
            <a:r>
              <a:rPr lang="en-US" sz="2800" b="1" dirty="0" smtClean="0">
                <a:solidFill>
                  <a:srgbClr val="002060"/>
                </a:solidFill>
              </a:rPr>
              <a:t>Lateralization </a:t>
            </a:r>
            <a:r>
              <a:rPr lang="en-US" sz="2800" dirty="0" smtClean="0"/>
              <a:t>(“going to one side”)</a:t>
            </a:r>
          </a:p>
          <a:p>
            <a:pPr marL="0" indent="0" eaLnBrk="1" hangingPunct="1">
              <a:lnSpc>
                <a:spcPts val="2400"/>
              </a:lnSpc>
              <a:buClr>
                <a:schemeClr val="tx1"/>
              </a:buClr>
              <a:buFont typeface="Arial" panose="020B0604020202020204" pitchFamily="34" charset="0"/>
              <a:buNone/>
            </a:pPr>
            <a:r>
              <a:rPr lang="en-US" sz="2800" dirty="0" smtClean="0"/>
              <a:t>The two hemispheres serve some different functions.</a:t>
            </a:r>
          </a:p>
          <a:p>
            <a:pPr marL="0" indent="0" eaLnBrk="1" hangingPunct="1">
              <a:lnSpc>
                <a:spcPts val="2400"/>
              </a:lnSpc>
              <a:buClr>
                <a:schemeClr val="tx1"/>
              </a:buClr>
              <a:buFont typeface="Arial" panose="020B0604020202020204" pitchFamily="34" charset="0"/>
              <a:buNone/>
            </a:pPr>
            <a:r>
              <a:rPr lang="en-US" sz="2800" dirty="0" smtClean="0"/>
              <a:t>How do we know about these differences?</a:t>
            </a:r>
          </a:p>
          <a:p>
            <a:pPr marL="0" indent="0" eaLnBrk="1" hangingPunct="1">
              <a:lnSpc>
                <a:spcPts val="2400"/>
              </a:lnSpc>
              <a:buClr>
                <a:schemeClr val="tx1"/>
              </a:buClr>
              <a:buFont typeface="Wingdings" panose="05000000000000000000" pitchFamily="2" charset="2"/>
              <a:buChar char="§"/>
            </a:pPr>
            <a:r>
              <a:rPr lang="en-US" sz="2800" dirty="0" smtClean="0"/>
              <a:t> Brain </a:t>
            </a:r>
            <a:r>
              <a:rPr lang="en-US" sz="2800" dirty="0" smtClean="0"/>
              <a:t>damage studies revealed many functions of the left hemisphere.</a:t>
            </a:r>
          </a:p>
          <a:p>
            <a:pPr marL="0" indent="0" eaLnBrk="1" hangingPunct="1">
              <a:lnSpc>
                <a:spcPts val="2400"/>
              </a:lnSpc>
              <a:buClr>
                <a:schemeClr val="tx1"/>
              </a:buClr>
              <a:buFont typeface="Wingdings" panose="05000000000000000000" pitchFamily="2" charset="2"/>
              <a:buChar char="§"/>
            </a:pPr>
            <a:r>
              <a:rPr lang="en-US" sz="2800" dirty="0" smtClean="0"/>
              <a:t> Brain </a:t>
            </a:r>
            <a:r>
              <a:rPr lang="en-US" sz="2800" dirty="0" smtClean="0"/>
              <a:t>scans and split brain studies show more about the functions of the two hemispheres, and how they coordinate with each other.</a:t>
            </a:r>
          </a:p>
        </p:txBody>
      </p:sp>
      <p:sp>
        <p:nvSpPr>
          <p:cNvPr id="117766"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D37711D-662D-48C3-B489-9C65DB92164D}" type="slidenum">
              <a:rPr lang="en-US" sz="1200">
                <a:solidFill>
                  <a:srgbClr val="898989"/>
                </a:solidFill>
              </a:rPr>
              <a:pPr eaLnBrk="1" hangingPunct="1"/>
              <a:t>30</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r>
              <a:rPr lang="en-US" sz="3600" smtClean="0">
                <a:solidFill>
                  <a:schemeClr val="tx1"/>
                </a:solidFill>
                <a:latin typeface="Times New Roman" pitchFamily="18" charset="0"/>
                <a:cs typeface="Times New Roman" pitchFamily="18" charset="0"/>
              </a:rPr>
              <a:t>Our Divided Brain – The Two Hemispheres</a:t>
            </a:r>
          </a:p>
        </p:txBody>
      </p:sp>
      <p:sp>
        <p:nvSpPr>
          <p:cNvPr id="6" name="Content Placeholder 5"/>
          <p:cNvSpPr>
            <a:spLocks noGrp="1"/>
          </p:cNvSpPr>
          <p:nvPr>
            <p:ph sz="half" idx="2"/>
          </p:nvPr>
        </p:nvSpPr>
        <p:spPr>
          <a:xfrm>
            <a:off x="163158" y="2327237"/>
            <a:ext cx="1891553" cy="2481431"/>
          </a:xfrm>
        </p:spPr>
        <p:txBody>
          <a:bodyPr/>
          <a:lstStyle/>
          <a:p>
            <a:pPr>
              <a:lnSpc>
                <a:spcPct val="80000"/>
              </a:lnSpc>
            </a:pPr>
            <a:r>
              <a:rPr lang="en-US" sz="1600" dirty="0" smtClean="0">
                <a:solidFill>
                  <a:srgbClr val="FF0000"/>
                </a:solidFill>
              </a:rPr>
              <a:t>Left Hemisphere</a:t>
            </a:r>
          </a:p>
          <a:p>
            <a:pPr lvl="1">
              <a:lnSpc>
                <a:spcPct val="80000"/>
              </a:lnSpc>
            </a:pPr>
            <a:r>
              <a:rPr lang="en-US" sz="1600" dirty="0" smtClean="0"/>
              <a:t>Verbal</a:t>
            </a:r>
          </a:p>
          <a:p>
            <a:pPr lvl="1">
              <a:lnSpc>
                <a:spcPct val="80000"/>
              </a:lnSpc>
            </a:pPr>
            <a:r>
              <a:rPr lang="en-US" sz="1600" dirty="0" smtClean="0"/>
              <a:t>Math</a:t>
            </a:r>
          </a:p>
          <a:p>
            <a:pPr lvl="1">
              <a:lnSpc>
                <a:spcPct val="80000"/>
              </a:lnSpc>
            </a:pPr>
            <a:r>
              <a:rPr lang="en-US" sz="1600" dirty="0" smtClean="0"/>
              <a:t>Analytic</a:t>
            </a:r>
          </a:p>
          <a:p>
            <a:pPr lvl="1">
              <a:lnSpc>
                <a:spcPct val="80000"/>
              </a:lnSpc>
            </a:pPr>
            <a:r>
              <a:rPr lang="en-US" sz="1600" dirty="0" smtClean="0"/>
              <a:t>Boring</a:t>
            </a:r>
            <a:endParaRPr lang="en-US" sz="1600" dirty="0" smtClean="0"/>
          </a:p>
          <a:p>
            <a:pPr lvl="1">
              <a:lnSpc>
                <a:spcPct val="80000"/>
              </a:lnSpc>
              <a:buNone/>
            </a:pPr>
            <a:endParaRPr lang="en-US" sz="1900" dirty="0" smtClean="0"/>
          </a:p>
        </p:txBody>
      </p:sp>
      <p:pic>
        <p:nvPicPr>
          <p:cNvPr id="77828" name="Picture 5" descr="left-brain-right-brain"/>
          <p:cNvPicPr>
            <a:picLocks noChangeAspect="1" noChangeArrowheads="1"/>
          </p:cNvPicPr>
          <p:nvPr/>
        </p:nvPicPr>
        <p:blipFill>
          <a:blip r:embed="rId2" cstate="print"/>
          <a:srcRect/>
          <a:stretch>
            <a:fillRect/>
          </a:stretch>
        </p:blipFill>
        <p:spPr bwMode="auto">
          <a:xfrm>
            <a:off x="2205317" y="1401468"/>
            <a:ext cx="4432151" cy="4692277"/>
          </a:xfrm>
          <a:prstGeom prst="rect">
            <a:avLst/>
          </a:prstGeom>
          <a:noFill/>
          <a:ln w="9525">
            <a:noFill/>
            <a:miter lim="800000"/>
            <a:headEnd/>
            <a:tailEnd/>
          </a:ln>
        </p:spPr>
      </p:pic>
      <p:sp>
        <p:nvSpPr>
          <p:cNvPr id="5" name="TextBox 4"/>
          <p:cNvSpPr txBox="1"/>
          <p:nvPr/>
        </p:nvSpPr>
        <p:spPr>
          <a:xfrm>
            <a:off x="6669741" y="2323650"/>
            <a:ext cx="2474259" cy="1274195"/>
          </a:xfrm>
          <a:prstGeom prst="rect">
            <a:avLst/>
          </a:prstGeom>
          <a:noFill/>
        </p:spPr>
        <p:txBody>
          <a:bodyPr wrap="square" rtlCol="0">
            <a:spAutoFit/>
          </a:bodyPr>
          <a:lstStyle/>
          <a:p>
            <a:pPr marL="342900" lvl="0" indent="-342900" eaLnBrk="0" hangingPunct="0">
              <a:lnSpc>
                <a:spcPct val="80000"/>
              </a:lnSpc>
              <a:spcBef>
                <a:spcPct val="20000"/>
              </a:spcBef>
              <a:buFont typeface="Arial" panose="020B0604020202020204" pitchFamily="34" charset="0"/>
              <a:buChar char="•"/>
            </a:pPr>
            <a:r>
              <a:rPr lang="en-US" sz="1600" dirty="0" smtClean="0">
                <a:solidFill>
                  <a:srgbClr val="FF0000"/>
                </a:solidFill>
                <a:latin typeface="Calibri"/>
                <a:ea typeface="ＭＳ Ｐゴシック" panose="020B0600070205080204" pitchFamily="34" charset="-128"/>
                <a:cs typeface="+mn-cs"/>
              </a:rPr>
              <a:t>Right Hemisphere</a:t>
            </a:r>
          </a:p>
          <a:p>
            <a:pPr marL="742950" lvl="1" indent="-285750" eaLnBrk="0" hangingPunct="0">
              <a:lnSpc>
                <a:spcPct val="80000"/>
              </a:lnSpc>
              <a:spcBef>
                <a:spcPct val="20000"/>
              </a:spcBef>
              <a:buFont typeface="Arial" panose="020B0604020202020204" pitchFamily="34" charset="0"/>
              <a:buChar char="–"/>
            </a:pPr>
            <a:r>
              <a:rPr lang="en-US" sz="1600" dirty="0" smtClean="0">
                <a:solidFill>
                  <a:prstClr val="black"/>
                </a:solidFill>
                <a:latin typeface="Calibri"/>
                <a:ea typeface="ＭＳ Ｐゴシック" pitchFamily="-65" charset="-128"/>
                <a:cs typeface="+mn-cs"/>
              </a:rPr>
              <a:t>Spatial</a:t>
            </a:r>
          </a:p>
          <a:p>
            <a:pPr marL="742950" lvl="1" indent="-285750" eaLnBrk="0" hangingPunct="0">
              <a:lnSpc>
                <a:spcPct val="80000"/>
              </a:lnSpc>
              <a:spcBef>
                <a:spcPct val="20000"/>
              </a:spcBef>
              <a:buFont typeface="Arial" panose="020B0604020202020204" pitchFamily="34" charset="0"/>
              <a:buChar char="–"/>
            </a:pPr>
            <a:r>
              <a:rPr lang="en-US" sz="1600" dirty="0" smtClean="0">
                <a:solidFill>
                  <a:prstClr val="black"/>
                </a:solidFill>
                <a:latin typeface="Calibri"/>
                <a:ea typeface="ＭＳ Ｐゴシック" pitchFamily="-65" charset="-128"/>
                <a:cs typeface="+mn-cs"/>
              </a:rPr>
              <a:t>Holistic</a:t>
            </a:r>
            <a:endParaRPr lang="en-US" sz="1600" dirty="0" smtClean="0">
              <a:solidFill>
                <a:srgbClr val="6600CC"/>
              </a:solidFill>
              <a:latin typeface="Calibri"/>
              <a:ea typeface="ＭＳ Ｐゴシック" pitchFamily="-65" charset="-128"/>
              <a:cs typeface="+mn-cs"/>
            </a:endParaRPr>
          </a:p>
          <a:p>
            <a:pPr marL="742950" lvl="1" indent="-285750" eaLnBrk="0" hangingPunct="0">
              <a:lnSpc>
                <a:spcPct val="80000"/>
              </a:lnSpc>
              <a:spcBef>
                <a:spcPct val="20000"/>
              </a:spcBef>
              <a:buFont typeface="Arial" panose="020B0604020202020204" pitchFamily="34" charset="0"/>
              <a:buChar char="–"/>
            </a:pPr>
            <a:r>
              <a:rPr lang="en-US" sz="1600" dirty="0" smtClean="0">
                <a:solidFill>
                  <a:prstClr val="black"/>
                </a:solidFill>
                <a:latin typeface="Calibri"/>
                <a:ea typeface="ＭＳ Ｐゴシック" pitchFamily="-65" charset="-128"/>
                <a:cs typeface="+mn-cs"/>
              </a:rPr>
              <a:t>Nonverbal</a:t>
            </a:r>
          </a:p>
          <a:p>
            <a:pPr marL="742950" lvl="1" indent="-285750" eaLnBrk="0" hangingPunct="0">
              <a:lnSpc>
                <a:spcPct val="80000"/>
              </a:lnSpc>
              <a:spcBef>
                <a:spcPct val="20000"/>
              </a:spcBef>
              <a:buFont typeface="Arial" panose="020B0604020202020204" pitchFamily="34" charset="0"/>
              <a:buChar char="–"/>
            </a:pPr>
            <a:r>
              <a:rPr lang="en-US" sz="1600" dirty="0" smtClean="0">
                <a:solidFill>
                  <a:prstClr val="black"/>
                </a:solidFill>
                <a:latin typeface="Calibri"/>
                <a:ea typeface="ＭＳ Ｐゴシック" pitchFamily="-65" charset="-128"/>
                <a:cs typeface="+mn-cs"/>
              </a:rPr>
              <a:t>Fun Party</a:t>
            </a:r>
            <a:endParaRPr lang="en-US" sz="1600" dirty="0" smtClean="0">
              <a:solidFill>
                <a:prstClr val="black"/>
              </a:solidFill>
              <a:latin typeface="Calibri"/>
              <a:ea typeface="ＭＳ Ｐゴシック" pitchFamily="-65"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sz="half" idx="1"/>
          </p:nvPr>
        </p:nvSpPr>
        <p:spPr>
          <a:xfrm>
            <a:off x="503238" y="2276475"/>
            <a:ext cx="4038600" cy="4402138"/>
          </a:xfrm>
        </p:spPr>
        <p:txBody>
          <a:bodyPr/>
          <a:lstStyle/>
          <a:p>
            <a:pPr marL="0" indent="0" eaLnBrk="1" hangingPunct="1">
              <a:buFont typeface="Arial" panose="020B0604020202020204" pitchFamily="34" charset="0"/>
              <a:buNone/>
            </a:pPr>
            <a:r>
              <a:rPr lang="en-US" sz="3000" smtClean="0"/>
              <a:t>Thoughts and logic</a:t>
            </a:r>
          </a:p>
          <a:p>
            <a:pPr marL="0" indent="0" eaLnBrk="1" hangingPunct="1">
              <a:buFont typeface="Arial" panose="020B0604020202020204" pitchFamily="34" charset="0"/>
              <a:buNone/>
            </a:pPr>
            <a:r>
              <a:rPr lang="en-US" sz="3000" smtClean="0"/>
              <a:t>Details such as “trees”</a:t>
            </a:r>
          </a:p>
          <a:p>
            <a:pPr marL="0" indent="0" eaLnBrk="1" hangingPunct="1">
              <a:buFont typeface="Arial" panose="020B0604020202020204" pitchFamily="34" charset="0"/>
              <a:buNone/>
            </a:pPr>
            <a:r>
              <a:rPr lang="en-US" sz="3000" smtClean="0"/>
              <a:t>Language: words and definitions</a:t>
            </a:r>
          </a:p>
          <a:p>
            <a:pPr marL="0" indent="0" eaLnBrk="1" hangingPunct="1">
              <a:buFont typeface="Arial" panose="020B0604020202020204" pitchFamily="34" charset="0"/>
              <a:buNone/>
            </a:pPr>
            <a:r>
              <a:rPr lang="en-US" sz="3000" smtClean="0"/>
              <a:t>Linear and literal </a:t>
            </a:r>
          </a:p>
          <a:p>
            <a:pPr marL="0" indent="0" eaLnBrk="1" hangingPunct="1">
              <a:buFont typeface="Arial" panose="020B0604020202020204" pitchFamily="34" charset="0"/>
              <a:buNone/>
            </a:pPr>
            <a:r>
              <a:rPr lang="en-US" sz="3000" smtClean="0"/>
              <a:t>Calculation	</a:t>
            </a:r>
          </a:p>
          <a:p>
            <a:pPr marL="0" indent="0" eaLnBrk="1" hangingPunct="1">
              <a:buFont typeface="Arial" panose="020B0604020202020204" pitchFamily="34" charset="0"/>
              <a:buNone/>
            </a:pPr>
            <a:r>
              <a:rPr lang="en-US" sz="3000" smtClean="0"/>
              <a:t>Pieces and details</a:t>
            </a:r>
          </a:p>
          <a:p>
            <a:pPr marL="0" indent="0" eaLnBrk="1" hangingPunct="1">
              <a:buFont typeface="Arial" panose="020B0604020202020204" pitchFamily="34" charset="0"/>
              <a:buNone/>
            </a:pPr>
            <a:endParaRPr lang="en-US" sz="2600" smtClean="0"/>
          </a:p>
        </p:txBody>
      </p:sp>
      <p:sp>
        <p:nvSpPr>
          <p:cNvPr id="119811" name="Content Placeholder 3"/>
          <p:cNvSpPr>
            <a:spLocks noGrp="1"/>
          </p:cNvSpPr>
          <p:nvPr>
            <p:ph sz="half" idx="2"/>
          </p:nvPr>
        </p:nvSpPr>
        <p:spPr>
          <a:xfrm>
            <a:off x="4608513" y="2165350"/>
            <a:ext cx="4535487" cy="4495800"/>
          </a:xfrm>
        </p:spPr>
        <p:txBody>
          <a:bodyPr/>
          <a:lstStyle/>
          <a:p>
            <a:pPr marL="0" indent="0" eaLnBrk="1" hangingPunct="1">
              <a:buFont typeface="Arial" panose="020B0604020202020204" pitchFamily="34" charset="0"/>
              <a:buNone/>
            </a:pPr>
            <a:r>
              <a:rPr lang="en-US" sz="3000" smtClean="0"/>
              <a:t>Feelings and intuition</a:t>
            </a:r>
          </a:p>
          <a:p>
            <a:pPr marL="0" indent="0" eaLnBrk="1" hangingPunct="1">
              <a:buFont typeface="Arial" panose="020B0604020202020204" pitchFamily="34" charset="0"/>
              <a:buNone/>
            </a:pPr>
            <a:r>
              <a:rPr lang="en-US" sz="3000" smtClean="0"/>
              <a:t>Big picture such as  “forest”</a:t>
            </a:r>
          </a:p>
          <a:p>
            <a:pPr marL="0" indent="0" eaLnBrk="1" hangingPunct="1">
              <a:buFont typeface="Arial" panose="020B0604020202020204" pitchFamily="34" charset="0"/>
              <a:buNone/>
            </a:pPr>
            <a:r>
              <a:rPr lang="en-US" sz="3000" smtClean="0"/>
              <a:t>Language: tone, inflection, context</a:t>
            </a:r>
          </a:p>
          <a:p>
            <a:pPr marL="0" indent="0" eaLnBrk="1" hangingPunct="1">
              <a:buFont typeface="Arial" panose="020B0604020202020204" pitchFamily="34" charset="0"/>
              <a:buNone/>
            </a:pPr>
            <a:r>
              <a:rPr lang="en-US" sz="3000" smtClean="0"/>
              <a:t>Inferences and associations</a:t>
            </a:r>
          </a:p>
          <a:p>
            <a:pPr marL="0" indent="0" eaLnBrk="1" hangingPunct="1">
              <a:buFont typeface="Arial" panose="020B0604020202020204" pitchFamily="34" charset="0"/>
              <a:buNone/>
            </a:pPr>
            <a:r>
              <a:rPr lang="en-US" sz="3000" smtClean="0"/>
              <a:t>Perception</a:t>
            </a:r>
          </a:p>
          <a:p>
            <a:pPr marL="0" indent="0" eaLnBrk="1" hangingPunct="1">
              <a:buFont typeface="Arial" panose="020B0604020202020204" pitchFamily="34" charset="0"/>
              <a:buNone/>
            </a:pPr>
            <a:r>
              <a:rPr lang="en-US" sz="3000" smtClean="0"/>
              <a:t>Wholes, including the self</a:t>
            </a:r>
          </a:p>
        </p:txBody>
      </p:sp>
      <p:sp>
        <p:nvSpPr>
          <p:cNvPr id="119812"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3200" b="1" i="1" smtClean="0">
                <a:solidFill>
                  <a:srgbClr val="F8F6E3"/>
                </a:solidFill>
              </a:rPr>
              <a:t>The intact but lateralized brain</a:t>
            </a:r>
            <a:r>
              <a:rPr lang="en-US" b="1" smtClean="0">
                <a:solidFill>
                  <a:srgbClr val="F8F6E3"/>
                </a:solidFill>
              </a:rPr>
              <a:t/>
            </a:r>
            <a:br>
              <a:rPr lang="en-US" b="1" smtClean="0">
                <a:solidFill>
                  <a:srgbClr val="F8F6E3"/>
                </a:solidFill>
              </a:rPr>
            </a:br>
            <a:r>
              <a:rPr lang="en-US" b="1" smtClean="0">
                <a:solidFill>
                  <a:srgbClr val="F8F6E3"/>
                </a:solidFill>
              </a:rPr>
              <a:t>Right-Left Hemisphere Differences</a:t>
            </a:r>
          </a:p>
        </p:txBody>
      </p:sp>
      <p:sp>
        <p:nvSpPr>
          <p:cNvPr id="119813" name="Rounded Rectangle 1"/>
          <p:cNvSpPr>
            <a:spLocks noChangeArrowheads="1"/>
          </p:cNvSpPr>
          <p:nvPr/>
        </p:nvSpPr>
        <p:spPr bwMode="auto">
          <a:xfrm>
            <a:off x="388938" y="1289050"/>
            <a:ext cx="3919537" cy="647700"/>
          </a:xfrm>
          <a:prstGeom prst="roundRect">
            <a:avLst>
              <a:gd name="adj" fmla="val 16667"/>
            </a:avLst>
          </a:prstGeom>
          <a:solidFill>
            <a:srgbClr val="F36F21"/>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en-US" sz="3200" b="1">
                <a:solidFill>
                  <a:srgbClr val="F8F6E3"/>
                </a:solidFill>
              </a:rPr>
              <a:t>Left Hemisphere</a:t>
            </a:r>
          </a:p>
        </p:txBody>
      </p:sp>
      <p:sp>
        <p:nvSpPr>
          <p:cNvPr id="119814" name="Rounded Rectangle 5"/>
          <p:cNvSpPr>
            <a:spLocks noChangeArrowheads="1"/>
          </p:cNvSpPr>
          <p:nvPr/>
        </p:nvSpPr>
        <p:spPr bwMode="auto">
          <a:xfrm>
            <a:off x="4660900" y="1262063"/>
            <a:ext cx="3900488" cy="646112"/>
          </a:xfrm>
          <a:prstGeom prst="roundRect">
            <a:avLst>
              <a:gd name="adj" fmla="val 16667"/>
            </a:avLst>
          </a:prstGeom>
          <a:solidFill>
            <a:srgbClr val="F36F21"/>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en-US" sz="3200" b="1">
                <a:solidFill>
                  <a:srgbClr val="F8F6E3"/>
                </a:solidFill>
              </a:rPr>
              <a:t>Right Hemisphere</a:t>
            </a:r>
          </a:p>
        </p:txBody>
      </p:sp>
      <p:sp>
        <p:nvSpPr>
          <p:cNvPr id="119815"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3EBCBAF-80E1-4CD5-B23C-82207DC5D882}" type="slidenum">
              <a:rPr lang="en-US" sz="1200">
                <a:solidFill>
                  <a:srgbClr val="898989"/>
                </a:solidFill>
              </a:rPr>
              <a:pPr eaLnBrk="1" hangingPunct="1"/>
              <a:t>32</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descr="MyPEL2e_fig_2_23.jpg"/>
          <p:cNvPicPr>
            <a:picLocks noChangeAspect="1"/>
          </p:cNvPicPr>
          <p:nvPr/>
        </p:nvPicPr>
        <p:blipFill>
          <a:blip r:embed="rId3" cstate="print">
            <a:extLst>
              <a:ext uri="{28A0092B-C50C-407E-A947-70E740481C1C}">
                <a14:useLocalDpi xmlns="" xmlns:a14="http://schemas.microsoft.com/office/drawing/2010/main" val="0"/>
              </a:ext>
            </a:extLst>
          </a:blip>
          <a:srcRect r="1625"/>
          <a:stretch>
            <a:fillRect/>
          </a:stretch>
        </p:blipFill>
        <p:spPr bwMode="auto">
          <a:xfrm>
            <a:off x="3144838" y="133350"/>
            <a:ext cx="2074862"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59" name="Title 1"/>
          <p:cNvSpPr>
            <a:spLocks noGrp="1"/>
          </p:cNvSpPr>
          <p:nvPr>
            <p:ph type="title"/>
          </p:nvPr>
        </p:nvSpPr>
        <p:spPr>
          <a:xfrm>
            <a:off x="5176838" y="427038"/>
            <a:ext cx="3505200" cy="1143000"/>
          </a:xfrm>
        </p:spPr>
        <p:txBody>
          <a:bodyPr/>
          <a:lstStyle/>
          <a:p>
            <a:pPr eaLnBrk="1" hangingPunct="1"/>
            <a:r>
              <a:rPr lang="en-US" b="1" smtClean="0">
                <a:solidFill>
                  <a:srgbClr val="A0366C"/>
                </a:solidFill>
              </a:rPr>
              <a:t>Brain Studies</a:t>
            </a:r>
          </a:p>
        </p:txBody>
      </p:sp>
      <p:sp>
        <p:nvSpPr>
          <p:cNvPr id="4" name="Content Placeholder 2"/>
          <p:cNvSpPr txBox="1">
            <a:spLocks/>
          </p:cNvSpPr>
          <p:nvPr/>
        </p:nvSpPr>
        <p:spPr bwMode="auto">
          <a:xfrm>
            <a:off x="3816350" y="5035550"/>
            <a:ext cx="51022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800"/>
              </a:lnSpc>
              <a:buFont typeface="Arial" panose="020B0604020202020204" pitchFamily="34" charset="0"/>
              <a:buNone/>
            </a:pPr>
            <a:r>
              <a:rPr lang="en-US" sz="3200"/>
              <a:t>Researchers have studied the impact of this surgery on patients’ functioning.</a:t>
            </a:r>
          </a:p>
        </p:txBody>
      </p:sp>
      <p:pic>
        <p:nvPicPr>
          <p:cNvPr id="121861" name="Picture 5" descr="2-25"/>
          <p:cNvPicPr preferRelativeResize="0">
            <a:picLocks noChangeArrowheads="1"/>
          </p:cNvPicPr>
          <p:nvPr/>
        </p:nvPicPr>
        <p:blipFill>
          <a:blip r:embed="rId4" cstate="print">
            <a:extLst>
              <a:ext uri="{28A0092B-C50C-407E-A947-70E740481C1C}">
                <a14:useLocalDpi xmlns="" xmlns:a14="http://schemas.microsoft.com/office/drawing/2010/main" val="0"/>
              </a:ext>
            </a:extLst>
          </a:blip>
          <a:srcRect l="13515" t="8559" r="19884" b="10178"/>
          <a:stretch>
            <a:fillRect/>
          </a:stretch>
        </p:blipFill>
        <p:spPr bwMode="auto">
          <a:xfrm>
            <a:off x="5562600" y="1981200"/>
            <a:ext cx="2895600" cy="251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a:xfrm>
            <a:off x="1444625" y="427038"/>
            <a:ext cx="1828800" cy="1143000"/>
          </a:xfrm>
          <a:prstGeom prst="rect">
            <a:avLst/>
          </a:prstGeom>
        </p:spPr>
        <p:txBody>
          <a:bodyPr anchor="ctr">
            <a:normAutofit/>
          </a:bodyPr>
          <a:lstStyle/>
          <a:p>
            <a:pPr algn="ctr" fontAlgn="auto">
              <a:spcAft>
                <a:spcPts val="0"/>
              </a:spcAft>
              <a:defRPr/>
            </a:pPr>
            <a:r>
              <a:rPr lang="en-US" sz="4400" b="1" dirty="0">
                <a:solidFill>
                  <a:srgbClr val="A0366C"/>
                </a:solidFill>
                <a:latin typeface="+mj-lt"/>
                <a:ea typeface="+mj-ea"/>
                <a:cs typeface="+mj-cs"/>
              </a:rPr>
              <a:t>Split-</a:t>
            </a:r>
          </a:p>
        </p:txBody>
      </p:sp>
      <p:cxnSp>
        <p:nvCxnSpPr>
          <p:cNvPr id="9" name="Straight Arrow Connector 8"/>
          <p:cNvCxnSpPr/>
          <p:nvPr/>
        </p:nvCxnSpPr>
        <p:spPr>
          <a:xfrm flipV="1">
            <a:off x="3144838" y="1143000"/>
            <a:ext cx="1198562" cy="3463925"/>
          </a:xfrm>
          <a:prstGeom prst="straightConnector1">
            <a:avLst/>
          </a:prstGeom>
          <a:ln w="38100">
            <a:solidFill>
              <a:srgbClr val="444EA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44838" y="2971800"/>
            <a:ext cx="3179762" cy="1635125"/>
          </a:xfrm>
          <a:prstGeom prst="straightConnector1">
            <a:avLst/>
          </a:prstGeom>
          <a:ln w="38100">
            <a:solidFill>
              <a:srgbClr val="444EA2"/>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4800" y="2640013"/>
            <a:ext cx="3284538" cy="2360612"/>
          </a:xfrm>
        </p:spPr>
        <p:txBody>
          <a:bodyPr/>
          <a:lstStyle/>
          <a:p>
            <a:pPr marL="0" indent="0" eaLnBrk="1" hangingPunct="1">
              <a:lnSpc>
                <a:spcPts val="2800"/>
              </a:lnSpc>
              <a:spcBef>
                <a:spcPct val="0"/>
              </a:spcBef>
              <a:buFont typeface="Arial" panose="020B0604020202020204" pitchFamily="34" charset="0"/>
              <a:buNone/>
            </a:pPr>
            <a:r>
              <a:rPr lang="en-US" smtClean="0"/>
              <a:t>To end severe whole-brain seizures, some people have had surgery to cut the </a:t>
            </a:r>
            <a:r>
              <a:rPr lang="en-US" b="1" smtClean="0">
                <a:solidFill>
                  <a:srgbClr val="002060"/>
                </a:solidFill>
              </a:rPr>
              <a:t>corpus callosum</a:t>
            </a:r>
            <a:r>
              <a:rPr lang="en-US" smtClean="0"/>
              <a:t>, </a:t>
            </a:r>
          </a:p>
          <a:p>
            <a:pPr marL="0" indent="0" eaLnBrk="1" hangingPunct="1">
              <a:lnSpc>
                <a:spcPts val="2800"/>
              </a:lnSpc>
              <a:spcBef>
                <a:spcPct val="0"/>
              </a:spcBef>
              <a:buFont typeface="Arial" panose="020B0604020202020204" pitchFamily="34" charset="0"/>
              <a:buNone/>
            </a:pPr>
            <a:r>
              <a:rPr lang="en-US" smtClean="0"/>
              <a:t>a band of axons connecting the hemispheres.</a:t>
            </a:r>
          </a:p>
        </p:txBody>
      </p:sp>
      <p:sp>
        <p:nvSpPr>
          <p:cNvPr id="121866" name="Rectangle 7"/>
          <p:cNvSpPr>
            <a:spLocks noChangeArrowheads="1"/>
          </p:cNvSpPr>
          <p:nvPr/>
        </p:nvSpPr>
        <p:spPr bwMode="auto">
          <a:xfrm>
            <a:off x="3773488" y="5464175"/>
            <a:ext cx="518795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800"/>
              </a:lnSpc>
              <a:buFont typeface="Arial" panose="020B0604020202020204" pitchFamily="34" charset="0"/>
              <a:buNone/>
            </a:pPr>
            <a:endParaRPr lang="en-US" sz="3200"/>
          </a:p>
        </p:txBody>
      </p:sp>
      <p:sp>
        <p:nvSpPr>
          <p:cNvPr id="121867" name="Slide Number Placeholder 1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ED64AA5-22B9-4153-8B06-6EDC4ED54BA5}" type="slidenum">
              <a:rPr lang="en-US" sz="1200">
                <a:solidFill>
                  <a:srgbClr val="898989"/>
                </a:solidFill>
              </a:rPr>
              <a:pPr eaLnBrk="1" hangingPunct="1"/>
              <a:t>33</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figure-04-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30800" y="0"/>
            <a:ext cx="40132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7" name="Title 1"/>
          <p:cNvSpPr>
            <a:spLocks noGrp="1"/>
          </p:cNvSpPr>
          <p:nvPr>
            <p:ph type="title"/>
          </p:nvPr>
        </p:nvSpPr>
        <p:spPr>
          <a:xfrm>
            <a:off x="98425" y="274638"/>
            <a:ext cx="5410200" cy="868362"/>
          </a:xfrm>
        </p:spPr>
        <p:txBody>
          <a:bodyPr/>
          <a:lstStyle/>
          <a:p>
            <a:pPr eaLnBrk="1" hangingPunct="1"/>
            <a:r>
              <a:rPr lang="en-US" b="1" smtClean="0">
                <a:solidFill>
                  <a:srgbClr val="F36F21"/>
                </a:solidFill>
              </a:rPr>
              <a:t>Split visual field</a:t>
            </a:r>
          </a:p>
        </p:txBody>
      </p:sp>
      <p:sp>
        <p:nvSpPr>
          <p:cNvPr id="123908" name="Content Placeholder 2"/>
          <p:cNvSpPr>
            <a:spLocks noGrp="1"/>
          </p:cNvSpPr>
          <p:nvPr>
            <p:ph idx="1"/>
          </p:nvPr>
        </p:nvSpPr>
        <p:spPr>
          <a:xfrm>
            <a:off x="533400" y="1676400"/>
            <a:ext cx="4221163" cy="3429000"/>
          </a:xfrm>
        </p:spPr>
        <p:txBody>
          <a:bodyPr/>
          <a:lstStyle/>
          <a:p>
            <a:pPr marL="0" indent="0" eaLnBrk="1" hangingPunct="1">
              <a:lnSpc>
                <a:spcPts val="2800"/>
              </a:lnSpc>
              <a:buFont typeface="Arial" panose="020B0604020202020204" pitchFamily="34" charset="0"/>
              <a:buNone/>
            </a:pPr>
            <a:r>
              <a:rPr lang="en-US" smtClean="0"/>
              <a:t>Each hemisphere does </a:t>
            </a:r>
            <a:r>
              <a:rPr lang="en-US" b="1" smtClean="0"/>
              <a:t>not</a:t>
            </a:r>
            <a:r>
              <a:rPr lang="en-US" smtClean="0"/>
              <a:t> perceive what each EYE sees. Instead, it perceives the half of the view in front of you that goes with the half of the body that is controlled by that hemisphere.</a:t>
            </a:r>
          </a:p>
        </p:txBody>
      </p:sp>
      <p:pic>
        <p:nvPicPr>
          <p:cNvPr id="123909" name="Picture 4" descr="figure-04-1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1600" y="2055813"/>
            <a:ext cx="3962400" cy="480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0"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3275EF2-E0D7-4EAC-9CC2-4CAD21F2F40C}" type="slidenum">
              <a:rPr lang="en-US" sz="1200">
                <a:solidFill>
                  <a:srgbClr val="898989"/>
                </a:solidFill>
              </a:rPr>
              <a:pPr eaLnBrk="1" hangingPunct="1"/>
              <a:t>34</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7E458BD-BABC-49AB-90A2-5B0B78A3428A}" type="slidenum">
              <a:rPr lang="en-US" sz="1200">
                <a:solidFill>
                  <a:srgbClr val="898989"/>
                </a:solidFill>
              </a:rPr>
              <a:pPr eaLnBrk="1" hangingPunct="1"/>
              <a:t>35</a:t>
            </a:fld>
            <a:endParaRPr lang="en-US" sz="1200">
              <a:solidFill>
                <a:srgbClr val="898989"/>
              </a:solidFill>
            </a:endParaRPr>
          </a:p>
        </p:txBody>
      </p:sp>
      <p:sp>
        <p:nvSpPr>
          <p:cNvPr id="78851" name="Rectangle 2"/>
          <p:cNvSpPr>
            <a:spLocks noGrp="1" noChangeArrowheads="1"/>
          </p:cNvSpPr>
          <p:nvPr>
            <p:ph type="title"/>
          </p:nvPr>
        </p:nvSpPr>
        <p:spPr>
          <a:xfrm>
            <a:off x="457200" y="150607"/>
            <a:ext cx="8229600" cy="636400"/>
          </a:xfrm>
        </p:spPr>
        <p:txBody>
          <a:bodyPr>
            <a:normAutofit fontScale="90000"/>
          </a:bodyPr>
          <a:lstStyle/>
          <a:p>
            <a:pPr eaLnBrk="1" hangingPunct="1">
              <a:lnSpc>
                <a:spcPts val="3200"/>
              </a:lnSpc>
            </a:pPr>
            <a:r>
              <a:rPr lang="en-US" sz="3600" b="1" dirty="0" smtClean="0">
                <a:solidFill>
                  <a:srgbClr val="3AA082"/>
                </a:solidFill>
              </a:rPr>
              <a:t>Divided Awareness in the Split Brain</a:t>
            </a:r>
            <a:br>
              <a:rPr lang="en-US" sz="3600" b="1" dirty="0" smtClean="0">
                <a:solidFill>
                  <a:srgbClr val="3AA082"/>
                </a:solidFill>
              </a:rPr>
            </a:br>
            <a:r>
              <a:rPr lang="en-US" sz="3200" b="1" dirty="0" smtClean="0">
                <a:solidFill>
                  <a:srgbClr val="3AA082"/>
                </a:solidFill>
              </a:rPr>
              <a:t> </a:t>
            </a:r>
            <a:r>
              <a:rPr lang="en-US" sz="3200" b="1" dirty="0" smtClean="0">
                <a:solidFill>
                  <a:srgbClr val="3AA082"/>
                </a:solidFill>
              </a:rPr>
              <a:t>Try </a:t>
            </a:r>
            <a:r>
              <a:rPr lang="en-US" sz="3200" b="1" dirty="0" smtClean="0">
                <a:solidFill>
                  <a:srgbClr val="3AA082"/>
                </a:solidFill>
              </a:rPr>
              <a:t>to explain the following result:</a:t>
            </a:r>
          </a:p>
        </p:txBody>
      </p:sp>
      <p:pic>
        <p:nvPicPr>
          <p:cNvPr id="125956"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1204856" y="1196734"/>
            <a:ext cx="6734288" cy="5611569"/>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smtClean="0">
                <a:solidFill>
                  <a:srgbClr val="F8F6E3"/>
                </a:solidFill>
              </a:rPr>
              <a:t>The divided brain in action</a:t>
            </a:r>
          </a:p>
        </p:txBody>
      </p:sp>
      <p:sp>
        <p:nvSpPr>
          <p:cNvPr id="128003" name="Content Placeholder 2"/>
          <p:cNvSpPr>
            <a:spLocks noGrp="1"/>
          </p:cNvSpPr>
          <p:nvPr>
            <p:ph idx="1"/>
          </p:nvPr>
        </p:nvSpPr>
        <p:spPr>
          <a:xfrm>
            <a:off x="331788" y="1412875"/>
            <a:ext cx="3189287" cy="4737100"/>
          </a:xfrm>
        </p:spPr>
        <p:txBody>
          <a:bodyPr/>
          <a:lstStyle/>
          <a:p>
            <a:pPr eaLnBrk="1" hangingPunct="1">
              <a:lnSpc>
                <a:spcPts val="2600"/>
              </a:lnSpc>
              <a:buFont typeface="Wingdings" panose="05000000000000000000" pitchFamily="2" charset="2"/>
              <a:buChar char="§"/>
            </a:pPr>
            <a:r>
              <a:rPr lang="en-US" sz="3000" smtClean="0"/>
              <a:t>Talent: people are able to follow two instructions and  draw two different shapes simultaneously</a:t>
            </a:r>
          </a:p>
          <a:p>
            <a:pPr eaLnBrk="1" hangingPunct="1">
              <a:lnSpc>
                <a:spcPts val="2600"/>
              </a:lnSpc>
              <a:buFont typeface="Wingdings" panose="05000000000000000000" pitchFamily="2" charset="2"/>
              <a:buChar char="§"/>
            </a:pPr>
            <a:r>
              <a:rPr lang="en-US" sz="3000" smtClean="0"/>
              <a:t>Drawback: people can be frustrated that the right and left sides do different things</a:t>
            </a:r>
          </a:p>
        </p:txBody>
      </p:sp>
      <p:pic>
        <p:nvPicPr>
          <p:cNvPr id="128004" name="Picture 3" descr="MyPEL2e_fig_2_26.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97300" y="1146175"/>
            <a:ext cx="5346700" cy="571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8F0C146-8E9E-4CE7-A036-76FE60E345D5}" type="slidenum">
              <a:rPr lang="en-US" sz="1200">
                <a:solidFill>
                  <a:srgbClr val="898989"/>
                </a:solidFill>
              </a:rPr>
              <a:pPr eaLnBrk="1" hangingPunct="1"/>
              <a:t>36</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9144000" cy="1200150"/>
          </a:xfrm>
          <a:solidFill>
            <a:srgbClr val="F36F21"/>
          </a:solidFill>
        </p:spPr>
        <p:txBody>
          <a:bodyPr lIns="274320"/>
          <a:lstStyle/>
          <a:p>
            <a:pPr algn="l" eaLnBrk="1" hangingPunct="1">
              <a:lnSpc>
                <a:spcPts val="4200"/>
              </a:lnSpc>
            </a:pPr>
            <a:r>
              <a:rPr lang="en-US" b="1" smtClean="0">
                <a:solidFill>
                  <a:srgbClr val="F8F6E3"/>
                </a:solidFill>
              </a:rPr>
              <a:t>Areas of the brain and their functions</a:t>
            </a:r>
          </a:p>
        </p:txBody>
      </p:sp>
      <p:graphicFrame>
        <p:nvGraphicFramePr>
          <p:cNvPr id="2" name="Diagram 1"/>
          <p:cNvGraphicFramePr/>
          <p:nvPr/>
        </p:nvGraphicFramePr>
        <p:xfrm>
          <a:off x="137160" y="1694180"/>
          <a:ext cx="88125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FF7AEA3-DA5A-4DCE-B3AC-0322BE4BCBB7}" type="slidenum">
              <a:rPr lang="en-US" sz="1200">
                <a:solidFill>
                  <a:srgbClr val="898989"/>
                </a:solidFill>
              </a:rPr>
              <a:pPr eaLnBrk="1" hangingPunct="1"/>
              <a:t>4</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252248" y="4493173"/>
            <a:ext cx="8434552" cy="2226716"/>
          </a:xfrm>
        </p:spPr>
        <p:txBody>
          <a:bodyPr/>
          <a:lstStyle/>
          <a:p>
            <a:pPr eaLnBrk="1" hangingPunct="1">
              <a:lnSpc>
                <a:spcPts val="2800"/>
              </a:lnSpc>
              <a:spcAft>
                <a:spcPts val="600"/>
              </a:spcAft>
              <a:buClr>
                <a:schemeClr val="tx1"/>
              </a:buClr>
              <a:buFont typeface="Wingdings" panose="05000000000000000000" pitchFamily="2" charset="2"/>
              <a:buChar char="§"/>
            </a:pPr>
            <a:r>
              <a:rPr lang="en-US" sz="1600" b="1" dirty="0" smtClean="0">
                <a:solidFill>
                  <a:srgbClr val="444EA2"/>
                </a:solidFill>
              </a:rPr>
              <a:t>The medulla </a:t>
            </a:r>
            <a:r>
              <a:rPr lang="en-US" sz="1600" dirty="0" smtClean="0"/>
              <a:t>controls the most basic functions such as heartbeat and respiration.</a:t>
            </a:r>
          </a:p>
          <a:p>
            <a:pPr eaLnBrk="1" hangingPunct="1">
              <a:lnSpc>
                <a:spcPts val="2800"/>
              </a:lnSpc>
              <a:spcAft>
                <a:spcPts val="600"/>
              </a:spcAft>
              <a:buClr>
                <a:schemeClr val="tx1"/>
              </a:buClr>
              <a:buFont typeface="Wingdings" panose="05000000000000000000" pitchFamily="2" charset="2"/>
              <a:buChar char="§"/>
            </a:pPr>
            <a:r>
              <a:rPr lang="en-US" sz="1600" b="1" dirty="0" smtClean="0">
                <a:solidFill>
                  <a:srgbClr val="444EA2"/>
                </a:solidFill>
              </a:rPr>
              <a:t>The </a:t>
            </a:r>
            <a:r>
              <a:rPr lang="en-US" sz="1600" b="1" dirty="0" err="1" smtClean="0">
                <a:solidFill>
                  <a:srgbClr val="444EA2"/>
                </a:solidFill>
              </a:rPr>
              <a:t>pons</a:t>
            </a:r>
            <a:r>
              <a:rPr lang="en-US" sz="1600" b="1" dirty="0" smtClean="0">
                <a:solidFill>
                  <a:srgbClr val="444EA2"/>
                </a:solidFill>
              </a:rPr>
              <a:t> </a:t>
            </a:r>
            <a:r>
              <a:rPr lang="en-US" sz="1600" dirty="0" smtClean="0">
                <a:solidFill>
                  <a:srgbClr val="000000"/>
                </a:solidFill>
              </a:rPr>
              <a:t>(“bridge”) helps coordinate automatic  and unconscious movements</a:t>
            </a:r>
            <a:r>
              <a:rPr lang="en-US" sz="1600" b="1" dirty="0" smtClean="0">
                <a:solidFill>
                  <a:srgbClr val="444EA2"/>
                </a:solidFill>
              </a:rPr>
              <a:t>.</a:t>
            </a:r>
            <a:r>
              <a:rPr lang="en-US" altLang="en-US" sz="1600" dirty="0" smtClean="0">
                <a:latin typeface="Palatino Linotype" pitchFamily="18" charset="0"/>
              </a:rPr>
              <a:t>  </a:t>
            </a:r>
            <a:r>
              <a:rPr lang="en-US" altLang="en-US" sz="1600" dirty="0" smtClean="0"/>
              <a:t>It </a:t>
            </a:r>
            <a:r>
              <a:rPr lang="en-US" sz="1600" dirty="0" smtClean="0"/>
              <a:t>relays signals from the forebrain to the cerebellum, along with nuclei that deal primarily with sleep, respiration, swallowing, bladder control, hearing, equilibrium, taste, eye movement, facial expressions, facial sensation, and posture. The </a:t>
            </a:r>
            <a:r>
              <a:rPr lang="en-US" sz="1600" dirty="0" err="1" smtClean="0"/>
              <a:t>pons</a:t>
            </a:r>
            <a:r>
              <a:rPr lang="en-US" sz="1600" dirty="0" smtClean="0"/>
              <a:t> is implicated in sleep paralysis, and also plays a role in generating dreams</a:t>
            </a:r>
          </a:p>
          <a:p>
            <a:pPr lvl="0" eaLnBrk="1" hangingPunct="1">
              <a:lnSpc>
                <a:spcPts val="2800"/>
              </a:lnSpc>
              <a:spcAft>
                <a:spcPts val="600"/>
              </a:spcAft>
              <a:buClr>
                <a:schemeClr val="tx1"/>
              </a:buClr>
              <a:buNone/>
            </a:pPr>
            <a:r>
              <a:rPr lang="en-US" sz="1600" b="1" dirty="0" smtClean="0">
                <a:solidFill>
                  <a:srgbClr val="444EA2"/>
                </a:solidFill>
              </a:rPr>
              <a:t>  </a:t>
            </a:r>
            <a:endParaRPr lang="en-US" sz="2000" dirty="0" smtClean="0"/>
          </a:p>
        </p:txBody>
      </p:sp>
      <p:sp>
        <p:nvSpPr>
          <p:cNvPr id="74755"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48E5576-CC7B-47FC-ABF2-F8A39DFF885D}" type="slidenum">
              <a:rPr lang="en-US" sz="1200" smtClean="0">
                <a:solidFill>
                  <a:srgbClr val="898989"/>
                </a:solidFill>
              </a:rPr>
              <a:pPr eaLnBrk="1" hangingPunct="1"/>
              <a:t>5</a:t>
            </a:fld>
            <a:endParaRPr lang="en-US" sz="1200" dirty="0">
              <a:solidFill>
                <a:srgbClr val="898989"/>
              </a:solidFill>
            </a:endParaRPr>
          </a:p>
        </p:txBody>
      </p:sp>
      <p:sp>
        <p:nvSpPr>
          <p:cNvPr id="74756" name="Title 8"/>
          <p:cNvSpPr>
            <a:spLocks noGrp="1"/>
          </p:cNvSpPr>
          <p:nvPr>
            <p:ph type="title"/>
          </p:nvPr>
        </p:nvSpPr>
        <p:spPr>
          <a:xfrm>
            <a:off x="457200" y="0"/>
            <a:ext cx="8229600" cy="1143000"/>
          </a:xfrm>
        </p:spPr>
        <p:txBody>
          <a:bodyPr/>
          <a:lstStyle/>
          <a:p>
            <a:r>
              <a:rPr lang="en-US" b="1" dirty="0" smtClean="0">
                <a:solidFill>
                  <a:srgbClr val="444EA2"/>
                </a:solidFill>
              </a:rPr>
              <a:t>The Brainstem: Pons and Medulla</a:t>
            </a:r>
            <a:endParaRPr lang="en-US" dirty="0" smtClean="0"/>
          </a:p>
        </p:txBody>
      </p:sp>
      <p:pic>
        <p:nvPicPr>
          <p:cNvPr id="74757" name="Picture 3" descr="MyPEL2e_fig_2_07.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5826" y="1012307"/>
            <a:ext cx="6529278" cy="3464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87338"/>
            <a:ext cx="8229600" cy="1735138"/>
          </a:xfrm>
        </p:spPr>
        <p:txBody>
          <a:bodyPr/>
          <a:lstStyle/>
          <a:p>
            <a:pPr eaLnBrk="1" hangingPunct="1">
              <a:lnSpc>
                <a:spcPts val="4000"/>
              </a:lnSpc>
            </a:pPr>
            <a:r>
              <a:rPr lang="en-US" b="1" smtClean="0">
                <a:solidFill>
                  <a:srgbClr val="3AA082"/>
                </a:solidFill>
              </a:rPr>
              <a:t>Reticular (“Netlike”) Formation</a:t>
            </a:r>
          </a:p>
        </p:txBody>
      </p:sp>
      <p:sp>
        <p:nvSpPr>
          <p:cNvPr id="3" name="Content Placeholder 2"/>
          <p:cNvSpPr>
            <a:spLocks noGrp="1"/>
          </p:cNvSpPr>
          <p:nvPr>
            <p:ph idx="1"/>
          </p:nvPr>
        </p:nvSpPr>
        <p:spPr>
          <a:xfrm>
            <a:off x="177800" y="1010653"/>
            <a:ext cx="4666916" cy="5847347"/>
          </a:xfrm>
        </p:spPr>
        <p:txBody>
          <a:bodyPr/>
          <a:lstStyle/>
          <a:p>
            <a:pPr eaLnBrk="1" hangingPunct="1">
              <a:lnSpc>
                <a:spcPts val="2800"/>
              </a:lnSpc>
              <a:spcAft>
                <a:spcPts val="600"/>
              </a:spcAft>
              <a:buClr>
                <a:schemeClr val="tx1"/>
              </a:buClr>
              <a:buFont typeface="Wingdings" panose="05000000000000000000" pitchFamily="2" charset="2"/>
              <a:buChar char="§"/>
            </a:pPr>
            <a:r>
              <a:rPr lang="en-US" dirty="0" smtClean="0"/>
              <a:t>The reticular formation is a nerve network in the brainstem.</a:t>
            </a:r>
          </a:p>
          <a:p>
            <a:pPr eaLnBrk="1" hangingPunct="1">
              <a:lnSpc>
                <a:spcPts val="2800"/>
              </a:lnSpc>
              <a:spcAft>
                <a:spcPts val="600"/>
              </a:spcAft>
              <a:buClr>
                <a:schemeClr val="tx1"/>
              </a:buClr>
              <a:buFont typeface="Wingdings" panose="05000000000000000000" pitchFamily="2" charset="2"/>
              <a:buChar char="§"/>
            </a:pPr>
            <a:r>
              <a:rPr lang="en-US" dirty="0" smtClean="0"/>
              <a:t>It enables alertness, (</a:t>
            </a:r>
            <a:r>
              <a:rPr lang="en-US" dirty="0" smtClean="0">
                <a:solidFill>
                  <a:srgbClr val="FF0000"/>
                </a:solidFill>
              </a:rPr>
              <a:t>arousal</a:t>
            </a:r>
            <a:r>
              <a:rPr lang="en-US" dirty="0" smtClean="0"/>
              <a:t>) from deep sleep to wide awake when stimulated and produces permanent coma when </a:t>
            </a:r>
            <a:r>
              <a:rPr lang="en-US" dirty="0" err="1" smtClean="0"/>
              <a:t>lesioned</a:t>
            </a:r>
            <a:r>
              <a:rPr lang="en-US" dirty="0" smtClean="0"/>
              <a:t> (as demonstrated in the cat experiments).</a:t>
            </a:r>
          </a:p>
          <a:p>
            <a:pPr eaLnBrk="1" hangingPunct="1">
              <a:lnSpc>
                <a:spcPts val="2800"/>
              </a:lnSpc>
              <a:spcAft>
                <a:spcPts val="600"/>
              </a:spcAft>
              <a:buClr>
                <a:schemeClr val="tx1"/>
              </a:buClr>
              <a:buFont typeface="Wingdings" panose="05000000000000000000" pitchFamily="2" charset="2"/>
              <a:buChar char="§"/>
            </a:pPr>
            <a:r>
              <a:rPr lang="en-US" dirty="0" smtClean="0"/>
              <a:t>It also filters incoming sensory information and controls selective awareness.</a:t>
            </a:r>
          </a:p>
        </p:txBody>
      </p:sp>
      <p:pic>
        <p:nvPicPr>
          <p:cNvPr id="8" name="Picture 7"/>
          <p:cNvPicPr>
            <a:picLocks noChangeAspect="1"/>
          </p:cNvPicPr>
          <p:nvPr/>
        </p:nvPicPr>
        <p:blipFill>
          <a:blip r:embed="rId3" cstate="print">
            <a:extLst/>
          </a:blip>
          <a:stretch>
            <a:fillRect/>
          </a:stretch>
        </p:blipFill>
        <p:spPr>
          <a:xfrm>
            <a:off x="4986777" y="1049341"/>
            <a:ext cx="3938859" cy="5223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8853"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631F06D-A3C1-445D-B3B5-30E39C4DBC03}" type="slidenum">
              <a:rPr lang="en-US" sz="1200">
                <a:solidFill>
                  <a:srgbClr val="898989"/>
                </a:solidFill>
              </a:rPr>
              <a:pPr eaLnBrk="1" hangingPunct="1"/>
              <a:t>6</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9375"/>
            <a:ext cx="8229600" cy="835025"/>
          </a:xfrm>
        </p:spPr>
        <p:txBody>
          <a:bodyPr/>
          <a:lstStyle/>
          <a:p>
            <a:pPr eaLnBrk="1" hangingPunct="1">
              <a:lnSpc>
                <a:spcPts val="4000"/>
              </a:lnSpc>
            </a:pPr>
            <a:r>
              <a:rPr lang="en-US" b="1" dirty="0" smtClean="0">
                <a:solidFill>
                  <a:srgbClr val="A0366C"/>
                </a:solidFill>
              </a:rPr>
              <a:t>The Thalamus (“Inner Chamber”)</a:t>
            </a:r>
          </a:p>
        </p:txBody>
      </p:sp>
      <p:sp>
        <p:nvSpPr>
          <p:cNvPr id="3" name="Content Placeholder 2"/>
          <p:cNvSpPr>
            <a:spLocks noGrp="1"/>
          </p:cNvSpPr>
          <p:nvPr>
            <p:ph idx="1"/>
          </p:nvPr>
        </p:nvSpPr>
        <p:spPr>
          <a:xfrm>
            <a:off x="4251158" y="866275"/>
            <a:ext cx="4740442" cy="5991726"/>
          </a:xfrm>
        </p:spPr>
        <p:txBody>
          <a:bodyPr/>
          <a:lstStyle/>
          <a:p>
            <a:pPr eaLnBrk="1" hangingPunct="1">
              <a:lnSpc>
                <a:spcPts val="2800"/>
              </a:lnSpc>
              <a:spcAft>
                <a:spcPts val="600"/>
              </a:spcAft>
              <a:buClr>
                <a:schemeClr val="tx1"/>
              </a:buClr>
              <a:buFont typeface="Wingdings" panose="05000000000000000000" pitchFamily="2" charset="2"/>
              <a:buChar char="§"/>
            </a:pPr>
            <a:r>
              <a:rPr lang="en-US" sz="2800" dirty="0" smtClean="0"/>
              <a:t>The thalamus is the “sensory switchboard” or “router.”</a:t>
            </a:r>
          </a:p>
          <a:p>
            <a:pPr eaLnBrk="1" hangingPunct="1">
              <a:lnSpc>
                <a:spcPts val="2800"/>
              </a:lnSpc>
              <a:spcAft>
                <a:spcPts val="600"/>
              </a:spcAft>
              <a:buClr>
                <a:schemeClr val="tx1"/>
              </a:buClr>
              <a:buFont typeface="Wingdings" panose="05000000000000000000" pitchFamily="2" charset="2"/>
              <a:buChar char="§"/>
            </a:pPr>
            <a:r>
              <a:rPr lang="en-US" sz="2800" dirty="0" smtClean="0"/>
              <a:t>All sensory messages, except smell, are routed through the thalamus on the way to the cortex (higher, outer brain).</a:t>
            </a:r>
          </a:p>
          <a:p>
            <a:pPr eaLnBrk="1" hangingPunct="1">
              <a:lnSpc>
                <a:spcPts val="2800"/>
              </a:lnSpc>
              <a:spcAft>
                <a:spcPts val="600"/>
              </a:spcAft>
              <a:buClr>
                <a:schemeClr val="tx1"/>
              </a:buClr>
              <a:buFont typeface="Wingdings" panose="05000000000000000000" pitchFamily="2" charset="2"/>
              <a:buChar char="§"/>
            </a:pPr>
            <a:r>
              <a:rPr lang="en-US" sz="2800" dirty="0" smtClean="0"/>
              <a:t>The thalamus also sends messages from the cortex to the medulla and cerebellum.</a:t>
            </a:r>
          </a:p>
          <a:p>
            <a:pPr eaLnBrk="1" hangingPunct="1">
              <a:lnSpc>
                <a:spcPts val="2800"/>
              </a:lnSpc>
              <a:spcAft>
                <a:spcPts val="600"/>
              </a:spcAft>
              <a:buClr>
                <a:schemeClr val="tx1"/>
              </a:buClr>
              <a:buFont typeface="Wingdings" panose="05000000000000000000" pitchFamily="2" charset="2"/>
              <a:buChar char="§"/>
            </a:pPr>
            <a:r>
              <a:rPr lang="en-US" sz="2800" dirty="0" smtClean="0"/>
              <a:t>Damage to the thalamus can cause blindness and other loss of the senses, even if the sensory organ is fine.</a:t>
            </a:r>
          </a:p>
        </p:txBody>
      </p:sp>
      <p:pic>
        <p:nvPicPr>
          <p:cNvPr id="76804"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524" y="1028682"/>
            <a:ext cx="4178801" cy="5541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6D9DCA8-EB48-4DE2-A5B5-7E2F33423590}" type="slidenum">
              <a:rPr lang="en-US" sz="1200">
                <a:solidFill>
                  <a:srgbClr val="898989"/>
                </a:solidFill>
              </a:rPr>
              <a:pPr eaLnBrk="1" hangingPunct="1"/>
              <a:t>7</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MyPEL2e_fig_2_09b.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2362200"/>
            <a:ext cx="2484437"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Content Placeholder 2"/>
          <p:cNvSpPr>
            <a:spLocks noGrp="1"/>
          </p:cNvSpPr>
          <p:nvPr>
            <p:ph idx="1"/>
          </p:nvPr>
        </p:nvSpPr>
        <p:spPr>
          <a:xfrm>
            <a:off x="3926540" y="1688951"/>
            <a:ext cx="3571539" cy="2281387"/>
          </a:xfrm>
        </p:spPr>
        <p:txBody>
          <a:bodyPr/>
          <a:lstStyle/>
          <a:p>
            <a:pPr marL="0" indent="0" eaLnBrk="1" hangingPunct="1">
              <a:lnSpc>
                <a:spcPts val="2800"/>
              </a:lnSpc>
              <a:spcAft>
                <a:spcPts val="600"/>
              </a:spcAft>
              <a:buClr>
                <a:schemeClr val="tx1"/>
              </a:buClr>
              <a:buFont typeface="Arial" panose="020B0604020202020204" pitchFamily="34" charset="0"/>
              <a:buNone/>
            </a:pPr>
            <a:r>
              <a:rPr lang="en-US" sz="3100" dirty="0" smtClean="0"/>
              <a:t>The cerebellum helps coordinate voluntary movement </a:t>
            </a:r>
            <a:r>
              <a:rPr lang="en-US" sz="3100" dirty="0" smtClean="0"/>
              <a:t>and balance, such </a:t>
            </a:r>
            <a:r>
              <a:rPr lang="en-US" sz="3100" dirty="0" smtClean="0"/>
              <a:t>as playing a sport.</a:t>
            </a:r>
          </a:p>
        </p:txBody>
      </p:sp>
      <p:pic>
        <p:nvPicPr>
          <p:cNvPr id="80900" name="Picture 5" descr="MyersPEL1e_fig_02_0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338" y="552450"/>
            <a:ext cx="36576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1" name="Title 1"/>
          <p:cNvSpPr>
            <a:spLocks noGrp="1"/>
          </p:cNvSpPr>
          <p:nvPr>
            <p:ph type="title"/>
          </p:nvPr>
        </p:nvSpPr>
        <p:spPr>
          <a:xfrm>
            <a:off x="3040063" y="285750"/>
            <a:ext cx="5943600" cy="1143000"/>
          </a:xfrm>
        </p:spPr>
        <p:txBody>
          <a:bodyPr/>
          <a:lstStyle/>
          <a:p>
            <a:pPr eaLnBrk="1" hangingPunct="1"/>
            <a:r>
              <a:rPr lang="en-US" b="1" smtClean="0">
                <a:solidFill>
                  <a:srgbClr val="F36F21"/>
                </a:solidFill>
              </a:rPr>
              <a:t>Cerebellum</a:t>
            </a:r>
            <a:r>
              <a:rPr lang="en-US" sz="3600" b="1" smtClean="0">
                <a:solidFill>
                  <a:srgbClr val="F36F21"/>
                </a:solidFill>
              </a:rPr>
              <a:t> (“little brain”)</a:t>
            </a:r>
          </a:p>
        </p:txBody>
      </p:sp>
      <p:sp>
        <p:nvSpPr>
          <p:cNvPr id="80902" name="Content Placeholder 2"/>
          <p:cNvSpPr txBox="1">
            <a:spLocks/>
          </p:cNvSpPr>
          <p:nvPr/>
        </p:nvSpPr>
        <p:spPr bwMode="auto">
          <a:xfrm>
            <a:off x="258183" y="5072099"/>
            <a:ext cx="6669741" cy="1543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800"/>
              </a:lnSpc>
              <a:spcBef>
                <a:spcPct val="20000"/>
              </a:spcBef>
              <a:spcAft>
                <a:spcPts val="600"/>
              </a:spcAft>
              <a:buClr>
                <a:schemeClr val="tx1"/>
              </a:buClr>
            </a:pPr>
            <a:r>
              <a:rPr lang="en-US" dirty="0" smtClean="0"/>
              <a:t>The </a:t>
            </a:r>
            <a:r>
              <a:rPr lang="en-US" dirty="0" smtClean="0"/>
              <a:t>cerebellum also is the area where implicit memories and conditioning are stored.  It also helps us judge time, modulate emotions, and integrate multiple sources of sensory input</a:t>
            </a:r>
            <a:r>
              <a:rPr lang="en-US" dirty="0" smtClean="0"/>
              <a:t>.</a:t>
            </a:r>
            <a:endParaRPr lang="en-US" dirty="0" smtClean="0"/>
          </a:p>
        </p:txBody>
      </p:sp>
      <p:sp>
        <p:nvSpPr>
          <p:cNvPr id="80903"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1A74EBF-C439-4E6C-A8A0-2309A955084A}" type="slidenum">
              <a:rPr lang="en-US" sz="1200">
                <a:solidFill>
                  <a:srgbClr val="898989"/>
                </a:solidFill>
              </a:rPr>
              <a:pPr eaLnBrk="1" hangingPunct="1"/>
              <a:t>8</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25" y="1093788"/>
            <a:ext cx="3720839" cy="5764212"/>
          </a:xfrm>
        </p:spPr>
        <p:txBody>
          <a:bodyPr/>
          <a:lstStyle/>
          <a:p>
            <a:pPr eaLnBrk="1" hangingPunct="1">
              <a:lnSpc>
                <a:spcPts val="2000"/>
              </a:lnSpc>
              <a:buClr>
                <a:schemeClr val="tx1"/>
              </a:buClr>
              <a:buFont typeface="Wingdings" panose="05000000000000000000" pitchFamily="2" charset="2"/>
              <a:buChar char="§"/>
            </a:pPr>
            <a:r>
              <a:rPr lang="en-US" sz="1900" dirty="0" smtClean="0"/>
              <a:t>emotions such as fear and aggression.  </a:t>
            </a:r>
          </a:p>
          <a:p>
            <a:pPr eaLnBrk="1" hangingPunct="1">
              <a:lnSpc>
                <a:spcPts val="2000"/>
              </a:lnSpc>
              <a:buClr>
                <a:schemeClr val="tx1"/>
              </a:buClr>
              <a:buFont typeface="Wingdings" panose="05000000000000000000" pitchFamily="2" charset="2"/>
              <a:buChar char="§"/>
            </a:pPr>
            <a:r>
              <a:rPr lang="en-US" sz="1900" dirty="0" smtClean="0"/>
              <a:t>basic drives such as hunger and sex.</a:t>
            </a:r>
          </a:p>
          <a:p>
            <a:pPr eaLnBrk="1" hangingPunct="1">
              <a:lnSpc>
                <a:spcPts val="2000"/>
              </a:lnSpc>
              <a:spcAft>
                <a:spcPts val="600"/>
              </a:spcAft>
              <a:buClr>
                <a:schemeClr val="tx1"/>
              </a:buClr>
              <a:buFont typeface="Wingdings" panose="05000000000000000000" pitchFamily="2" charset="2"/>
              <a:buChar char="§"/>
            </a:pPr>
            <a:r>
              <a:rPr lang="en-US" sz="1900" dirty="0" smtClean="0"/>
              <a:t>the formation of episodic memories. </a:t>
            </a:r>
          </a:p>
          <a:p>
            <a:pPr eaLnBrk="1" hangingPunct="1">
              <a:lnSpc>
                <a:spcPts val="2000"/>
              </a:lnSpc>
              <a:buClr>
                <a:schemeClr val="tx1"/>
              </a:buClr>
              <a:buFont typeface="Arial" panose="020B0604020202020204" pitchFamily="34" charset="0"/>
              <a:buNone/>
            </a:pPr>
            <a:r>
              <a:rPr lang="en-US" sz="1900" b="1" dirty="0" smtClean="0">
                <a:solidFill>
                  <a:srgbClr val="444EA2"/>
                </a:solidFill>
              </a:rPr>
              <a:t>The hippocampus </a:t>
            </a:r>
            <a:r>
              <a:rPr lang="en-US" sz="1900" b="1" dirty="0" smtClean="0">
                <a:solidFill>
                  <a:srgbClr val="444EA2"/>
                </a:solidFill>
              </a:rPr>
              <a:t>(“</a:t>
            </a:r>
            <a:r>
              <a:rPr lang="en-US" sz="1900" b="1" dirty="0" smtClean="0">
                <a:solidFill>
                  <a:srgbClr val="444EA2"/>
                </a:solidFill>
              </a:rPr>
              <a:t>seahorse”)</a:t>
            </a:r>
          </a:p>
          <a:p>
            <a:pPr eaLnBrk="1" hangingPunct="1">
              <a:lnSpc>
                <a:spcPts val="2000"/>
              </a:lnSpc>
              <a:buClr>
                <a:schemeClr val="tx1"/>
              </a:buClr>
              <a:buFont typeface="Wingdings" panose="05000000000000000000" pitchFamily="2" charset="2"/>
              <a:buChar char="§"/>
            </a:pPr>
            <a:r>
              <a:rPr lang="en-US" sz="1900" dirty="0" smtClean="0"/>
              <a:t>processes conscious, episodic memories.</a:t>
            </a:r>
          </a:p>
          <a:p>
            <a:pPr eaLnBrk="1" hangingPunct="1">
              <a:lnSpc>
                <a:spcPts val="2000"/>
              </a:lnSpc>
              <a:buClr>
                <a:schemeClr val="tx1"/>
              </a:buClr>
              <a:buFont typeface="Wingdings" panose="05000000000000000000" pitchFamily="2" charset="2"/>
              <a:buChar char="§"/>
            </a:pPr>
            <a:r>
              <a:rPr lang="en-US" sz="1900" dirty="0" smtClean="0"/>
              <a:t>works with the </a:t>
            </a:r>
            <a:r>
              <a:rPr lang="en-US" sz="1900" dirty="0" err="1" smtClean="0"/>
              <a:t>amygdala</a:t>
            </a:r>
            <a:r>
              <a:rPr lang="en-US" sz="1900" dirty="0" smtClean="0"/>
              <a:t> to form emotionally charged memories</a:t>
            </a:r>
            <a:r>
              <a:rPr lang="en-US" sz="1900" dirty="0" smtClean="0"/>
              <a:t>.</a:t>
            </a:r>
          </a:p>
          <a:p>
            <a:pPr eaLnBrk="1" hangingPunct="1">
              <a:lnSpc>
                <a:spcPts val="2000"/>
              </a:lnSpc>
              <a:buClr>
                <a:schemeClr val="tx1"/>
              </a:buClr>
              <a:buFont typeface="Wingdings" panose="05000000000000000000" pitchFamily="2" charset="2"/>
              <a:buChar char="§"/>
            </a:pPr>
            <a:r>
              <a:rPr lang="en-US" sz="1900" dirty="0" smtClean="0"/>
              <a:t>one of the few places in the brain in which </a:t>
            </a:r>
            <a:r>
              <a:rPr lang="en-US" sz="1900" dirty="0" err="1" smtClean="0"/>
              <a:t>neurogenesis</a:t>
            </a:r>
            <a:r>
              <a:rPr lang="en-US" sz="1900" dirty="0" smtClean="0"/>
              <a:t> is known to take place.</a:t>
            </a:r>
            <a:endParaRPr lang="en-US" sz="1900" dirty="0" smtClean="0"/>
          </a:p>
          <a:p>
            <a:pPr eaLnBrk="1" hangingPunct="1">
              <a:lnSpc>
                <a:spcPts val="2000"/>
              </a:lnSpc>
              <a:buClr>
                <a:schemeClr val="tx1"/>
              </a:buClr>
              <a:buFont typeface="Arial" panose="020B0604020202020204" pitchFamily="34" charset="0"/>
              <a:buNone/>
            </a:pPr>
            <a:r>
              <a:rPr lang="en-US" sz="1900" b="1" dirty="0" smtClean="0">
                <a:solidFill>
                  <a:srgbClr val="444EA2"/>
                </a:solidFill>
              </a:rPr>
              <a:t>The </a:t>
            </a:r>
            <a:r>
              <a:rPr lang="en-US" sz="1900" b="1" dirty="0" err="1" smtClean="0">
                <a:solidFill>
                  <a:srgbClr val="444EA2"/>
                </a:solidFill>
              </a:rPr>
              <a:t>Amygdala</a:t>
            </a:r>
            <a:r>
              <a:rPr lang="en-US" sz="1900" b="1" dirty="0" smtClean="0">
                <a:solidFill>
                  <a:srgbClr val="444EA2"/>
                </a:solidFill>
              </a:rPr>
              <a:t> (“almond”)</a:t>
            </a:r>
          </a:p>
          <a:p>
            <a:pPr eaLnBrk="1" hangingPunct="1">
              <a:lnSpc>
                <a:spcPts val="2000"/>
              </a:lnSpc>
              <a:buClr>
                <a:schemeClr val="tx1"/>
              </a:buClr>
              <a:buFont typeface="Wingdings" panose="05000000000000000000" pitchFamily="2" charset="2"/>
              <a:buChar char="§"/>
            </a:pPr>
            <a:r>
              <a:rPr lang="en-US" sz="1900" dirty="0" smtClean="0"/>
              <a:t>consists of two lima bean-              sized neural clusters.</a:t>
            </a:r>
          </a:p>
          <a:p>
            <a:pPr eaLnBrk="1" hangingPunct="1">
              <a:lnSpc>
                <a:spcPts val="2000"/>
              </a:lnSpc>
              <a:buClr>
                <a:schemeClr val="tx1"/>
              </a:buClr>
              <a:buFont typeface="Wingdings" panose="05000000000000000000" pitchFamily="2" charset="2"/>
              <a:buChar char="§"/>
            </a:pPr>
            <a:r>
              <a:rPr lang="en-US" sz="1900" dirty="0" smtClean="0"/>
              <a:t>helps process emotions, especially fear and aggression.</a:t>
            </a:r>
          </a:p>
          <a:p>
            <a:pPr eaLnBrk="1" hangingPunct="1">
              <a:lnSpc>
                <a:spcPts val="2000"/>
              </a:lnSpc>
              <a:buClr>
                <a:schemeClr val="tx1"/>
              </a:buClr>
              <a:buFont typeface="Arial" panose="020B0604020202020204" pitchFamily="34" charset="0"/>
              <a:buNone/>
            </a:pPr>
            <a:endParaRPr lang="en-US" sz="2400" dirty="0" smtClean="0"/>
          </a:p>
          <a:p>
            <a:pPr eaLnBrk="1" hangingPunct="1">
              <a:lnSpc>
                <a:spcPts val="2000"/>
              </a:lnSpc>
              <a:buClr>
                <a:schemeClr val="tx1"/>
              </a:buClr>
              <a:buFont typeface="Wingdings" panose="05000000000000000000" pitchFamily="2" charset="2"/>
              <a:buChar char="§"/>
            </a:pPr>
            <a:endParaRPr lang="en-US" sz="2400" dirty="0" smtClean="0"/>
          </a:p>
          <a:p>
            <a:pPr eaLnBrk="1" hangingPunct="1">
              <a:lnSpc>
                <a:spcPts val="2000"/>
              </a:lnSpc>
              <a:buClr>
                <a:schemeClr val="tx1"/>
              </a:buClr>
              <a:buFont typeface="Wingdings" panose="05000000000000000000" pitchFamily="2" charset="2"/>
              <a:buChar char="§"/>
            </a:pPr>
            <a:endParaRPr lang="en-US" sz="2400" dirty="0" smtClean="0"/>
          </a:p>
          <a:p>
            <a:pPr eaLnBrk="1" hangingPunct="1">
              <a:lnSpc>
                <a:spcPts val="2000"/>
              </a:lnSpc>
              <a:buClr>
                <a:schemeClr val="tx1"/>
              </a:buClr>
              <a:buFont typeface="Wingdings" panose="05000000000000000000" pitchFamily="2" charset="2"/>
              <a:buChar char="§"/>
            </a:pPr>
            <a:endParaRPr lang="en-US" sz="2400" dirty="0" smtClean="0"/>
          </a:p>
          <a:p>
            <a:pPr eaLnBrk="1" hangingPunct="1">
              <a:lnSpc>
                <a:spcPts val="2000"/>
              </a:lnSpc>
              <a:buClr>
                <a:schemeClr val="tx1"/>
              </a:buClr>
              <a:buFont typeface="Wingdings" panose="05000000000000000000" pitchFamily="2" charset="2"/>
              <a:buChar char="§"/>
            </a:pPr>
            <a:endParaRPr lang="en-US" sz="2400" dirty="0" smtClean="0"/>
          </a:p>
        </p:txBody>
      </p:sp>
      <p:grpSp>
        <p:nvGrpSpPr>
          <p:cNvPr id="82947" name="Group 7"/>
          <p:cNvGrpSpPr>
            <a:grpSpLocks/>
          </p:cNvGrpSpPr>
          <p:nvPr/>
        </p:nvGrpSpPr>
        <p:grpSpPr bwMode="auto">
          <a:xfrm>
            <a:off x="4044875" y="1004888"/>
            <a:ext cx="4813375" cy="4911818"/>
            <a:chOff x="4425285" y="1005346"/>
            <a:chExt cx="4433590" cy="4404854"/>
          </a:xfrm>
        </p:grpSpPr>
        <p:pic>
          <p:nvPicPr>
            <p:cNvPr id="82951" name="Picture 6" descr="Myers9e_fig_2_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5285" y="1005346"/>
              <a:ext cx="4433590" cy="4404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52" name="Picture 6" descr="Myers9e_fig_2_17"/>
            <p:cNvPicPr>
              <a:picLocks noChangeAspect="1" noChangeArrowheads="1"/>
            </p:cNvPicPr>
            <p:nvPr/>
          </p:nvPicPr>
          <p:blipFill>
            <a:blip r:embed="rId4" cstate="print">
              <a:lum bright="30000"/>
              <a:extLst>
                <a:ext uri="{28A0092B-C50C-407E-A947-70E740481C1C}">
                  <a14:useLocalDpi xmlns="" xmlns:a14="http://schemas.microsoft.com/office/drawing/2010/main" val="0"/>
                </a:ext>
              </a:extLst>
            </a:blip>
            <a:srcRect l="-2219"/>
            <a:stretch>
              <a:fillRect/>
            </a:stretch>
          </p:blipFill>
          <p:spPr bwMode="auto">
            <a:xfrm>
              <a:off x="4697730" y="4632879"/>
              <a:ext cx="1944350" cy="388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2948" name="Rectangle 5"/>
          <p:cNvSpPr>
            <a:spLocks noChangeArrowheads="1"/>
          </p:cNvSpPr>
          <p:nvPr/>
        </p:nvSpPr>
        <p:spPr bwMode="auto">
          <a:xfrm>
            <a:off x="377825" y="3497263"/>
            <a:ext cx="4572000" cy="206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spcAft>
                <a:spcPts val="600"/>
              </a:spcAft>
              <a:buClr>
                <a:schemeClr val="tx1"/>
              </a:buClr>
              <a:buFont typeface="Arial" panose="020B0604020202020204" pitchFamily="34" charset="0"/>
              <a:buNone/>
            </a:pPr>
            <a:endParaRPr lang="en-US">
              <a:ea typeface="ＭＳ Ｐゴシック" panose="020B0600070205080204" pitchFamily="34" charset="-128"/>
            </a:endParaRPr>
          </a:p>
        </p:txBody>
      </p:sp>
      <p:sp>
        <p:nvSpPr>
          <p:cNvPr id="82949" name="Rectangle 1"/>
          <p:cNvSpPr>
            <a:spLocks noChangeArrowheads="1"/>
          </p:cNvSpPr>
          <p:nvPr/>
        </p:nvSpPr>
        <p:spPr bwMode="auto">
          <a:xfrm>
            <a:off x="231775" y="114300"/>
            <a:ext cx="8388350" cy="104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3600"/>
              </a:lnSpc>
              <a:buClr>
                <a:srgbClr val="000000"/>
              </a:buClr>
            </a:pPr>
            <a:r>
              <a:rPr lang="en-US" sz="4400" b="1">
                <a:solidFill>
                  <a:srgbClr val="444EA2"/>
                </a:solidFill>
                <a:ea typeface="ＭＳ Ｐゴシック" panose="020B0600070205080204" pitchFamily="34" charset="-128"/>
              </a:rPr>
              <a:t>The Limbic (“Border”) System</a:t>
            </a:r>
          </a:p>
          <a:p>
            <a:pPr eaLnBrk="1" hangingPunct="1">
              <a:lnSpc>
                <a:spcPts val="3600"/>
              </a:lnSpc>
              <a:buClr>
                <a:srgbClr val="000000"/>
              </a:buClr>
            </a:pPr>
            <a:r>
              <a:rPr lang="en-US" sz="4400" b="1">
                <a:solidFill>
                  <a:srgbClr val="444EA2"/>
                </a:solidFill>
                <a:ea typeface="ＭＳ Ｐゴシック" panose="020B0600070205080204" pitchFamily="34" charset="-128"/>
              </a:rPr>
              <a:t> </a:t>
            </a:r>
            <a:r>
              <a:rPr lang="en-US" sz="2800" b="1">
                <a:ea typeface="ＭＳ Ｐゴシック" panose="020B0600070205080204" pitchFamily="34" charset="-128"/>
              </a:rPr>
              <a:t>The limbic system coordinates:</a:t>
            </a:r>
            <a:endParaRPr lang="en-US" sz="2800" b="1">
              <a:solidFill>
                <a:srgbClr val="444EA2"/>
              </a:solidFill>
              <a:ea typeface="ＭＳ Ｐゴシック" panose="020B0600070205080204" pitchFamily="34" charset="-128"/>
            </a:endParaRPr>
          </a:p>
        </p:txBody>
      </p:sp>
      <p:sp>
        <p:nvSpPr>
          <p:cNvPr id="82950"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9F9D52C-CAD2-45D1-A18A-D0B21B7CA399}" type="slidenum">
              <a:rPr lang="en-US" sz="1200">
                <a:solidFill>
                  <a:srgbClr val="898989"/>
                </a:solidFill>
              </a:rPr>
              <a:pPr eaLnBrk="1" hangingPunct="1"/>
              <a:t>9</a:t>
            </a:fld>
            <a:endParaRPr 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nodeType="afterGroup">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12510</TotalTime>
  <Words>3297</Words>
  <Application>Microsoft Office PowerPoint</Application>
  <PresentationFormat>On-screen Show (4:3)</PresentationFormat>
  <Paragraphs>347</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Body’s “Slow but Sure”  Endocrine Message System</vt:lpstr>
      <vt:lpstr>Adrenal Glands</vt:lpstr>
      <vt:lpstr>The Pituitary Gland</vt:lpstr>
      <vt:lpstr>Areas of the brain and their functions</vt:lpstr>
      <vt:lpstr>The Brainstem: Pons and Medulla</vt:lpstr>
      <vt:lpstr>Reticular (“Netlike”) Formation</vt:lpstr>
      <vt:lpstr>The Thalamus (“Inner Chamber”)</vt:lpstr>
      <vt:lpstr>Cerebellum (“little brain”)</vt:lpstr>
      <vt:lpstr>Slide 9</vt:lpstr>
      <vt:lpstr>The Amygdala</vt:lpstr>
      <vt:lpstr>Hypothalamus</vt:lpstr>
      <vt:lpstr>The Hypothalamus:</vt:lpstr>
      <vt:lpstr>Review of Brain Structures</vt:lpstr>
      <vt:lpstr>The Cerebral Cortex  The lobes consist of:</vt:lpstr>
      <vt:lpstr>The Lobes of the Cerebral Cortex:  Preview</vt:lpstr>
      <vt:lpstr>Functions of the Brain:     The Motor and Sensory Strips</vt:lpstr>
      <vt:lpstr>Sensory Functions of the Cortex</vt:lpstr>
      <vt:lpstr>The Visual Cortex</vt:lpstr>
      <vt:lpstr>Association function of the cortex</vt:lpstr>
      <vt:lpstr>Association Areas: Frontal Lobes</vt:lpstr>
      <vt:lpstr>Phineas Gage (1823-1860)</vt:lpstr>
      <vt:lpstr>Parietal Lobe Association Areas</vt:lpstr>
      <vt:lpstr>Temporal Lobe Association Areas</vt:lpstr>
      <vt:lpstr>Whole-brain Association Activity</vt:lpstr>
      <vt:lpstr>Specialization and Integration   Five steps in reading a word aloud:</vt:lpstr>
      <vt:lpstr>Language – A Lateralized Function </vt:lpstr>
      <vt:lpstr>Language – A Lateralized Function</vt:lpstr>
      <vt:lpstr>Plasticity:  The Brain is Flexible</vt:lpstr>
      <vt:lpstr>Cerebral Cortex – Neural Organization Experiment</vt:lpstr>
      <vt:lpstr>Our Two Hemispheres</vt:lpstr>
      <vt:lpstr>Our Divided Brain – The Two Hemispheres</vt:lpstr>
      <vt:lpstr>The intact but lateralized brain Right-Left Hemisphere Differences</vt:lpstr>
      <vt:lpstr>Brain Studies</vt:lpstr>
      <vt:lpstr>Split visual field</vt:lpstr>
      <vt:lpstr>Divided Awareness in the Split Brain  Try to explain the following result:</vt:lpstr>
      <vt:lpstr>The divided brain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misd</cp:lastModifiedBy>
  <cp:revision>509</cp:revision>
  <dcterms:created xsi:type="dcterms:W3CDTF">2012-09-03T02:00:16Z</dcterms:created>
  <dcterms:modified xsi:type="dcterms:W3CDTF">2014-01-13T19:49:41Z</dcterms:modified>
</cp:coreProperties>
</file>