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26" r:id="rId2"/>
    <p:sldId id="362" r:id="rId3"/>
    <p:sldId id="506" r:id="rId4"/>
    <p:sldId id="428" r:id="rId5"/>
    <p:sldId id="363" r:id="rId6"/>
    <p:sldId id="429" r:id="rId7"/>
    <p:sldId id="434" r:id="rId8"/>
    <p:sldId id="507" r:id="rId9"/>
    <p:sldId id="435" r:id="rId10"/>
    <p:sldId id="508" r:id="rId11"/>
    <p:sldId id="436" r:id="rId12"/>
    <p:sldId id="437" r:id="rId13"/>
    <p:sldId id="509" r:id="rId14"/>
    <p:sldId id="510" r:id="rId15"/>
    <p:sldId id="438" r:id="rId16"/>
    <p:sldId id="439" r:id="rId17"/>
    <p:sldId id="443" r:id="rId18"/>
    <p:sldId id="444" r:id="rId19"/>
    <p:sldId id="445" r:id="rId20"/>
    <p:sldId id="446" r:id="rId21"/>
    <p:sldId id="447" r:id="rId22"/>
    <p:sldId id="449" r:id="rId23"/>
    <p:sldId id="511" r:id="rId24"/>
    <p:sldId id="512" r:id="rId25"/>
    <p:sldId id="451" r:id="rId26"/>
    <p:sldId id="513" r:id="rId27"/>
    <p:sldId id="514" r:id="rId28"/>
    <p:sldId id="515" r:id="rId29"/>
    <p:sldId id="516" r:id="rId30"/>
    <p:sldId id="517" r:id="rId31"/>
    <p:sldId id="368" r:id="rId32"/>
    <p:sldId id="461" r:id="rId33"/>
    <p:sldId id="462" r:id="rId34"/>
    <p:sldId id="518" r:id="rId35"/>
    <p:sldId id="463" r:id="rId36"/>
    <p:sldId id="464" r:id="rId37"/>
    <p:sldId id="519" r:id="rId38"/>
    <p:sldId id="520" r:id="rId39"/>
    <p:sldId id="521" r:id="rId40"/>
    <p:sldId id="522" r:id="rId41"/>
    <p:sldId id="523" r:id="rId42"/>
    <p:sldId id="524" r:id="rId43"/>
    <p:sldId id="52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EA2"/>
    <a:srgbClr val="F8F6E3"/>
    <a:srgbClr val="A0366C"/>
    <a:srgbClr val="3AA082"/>
    <a:srgbClr val="F36F21"/>
    <a:srgbClr val="AA7A2B"/>
    <a:srgbClr val="000000"/>
    <a:srgbClr val="749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01" autoAdjust="0"/>
    <p:restoredTop sz="82438" autoAdjust="0"/>
  </p:normalViewPr>
  <p:slideViewPr>
    <p:cSldViewPr snapToGrid="0">
      <p:cViewPr varScale="1">
        <p:scale>
          <a:sx n="78" d="100"/>
          <a:sy n="78" d="100"/>
        </p:scale>
        <p:origin x="-12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Calibri" pitchFamily="-65" charset="0"/>
                <a:ea typeface="Arial" pitchFamily="-65" charset="0"/>
                <a:cs typeface="Arial" pitchFamily="-6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90003D-0CEC-4DBF-B21B-E299556DE2BF}" type="datetime1">
              <a:rPr lang="en-US"/>
              <a:pPr/>
              <a:t>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Calibri" pitchFamily="-65" charset="0"/>
                <a:ea typeface="Arial" pitchFamily="-65" charset="0"/>
                <a:cs typeface="Arial" pitchFamily="-6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3C6DEF-EB6A-48FD-B65F-099454394E84}" type="slidenum">
              <a:rPr lang="en-US"/>
              <a:pPr/>
              <a:t>‹#›</a:t>
            </a:fld>
            <a:endParaRPr lang="en-US"/>
          </a:p>
        </p:txBody>
      </p:sp>
    </p:spTree>
    <p:extLst>
      <p:ext uri="{BB962C8B-B14F-4D97-AF65-F5344CB8AC3E}">
        <p14:creationId xmlns:p14="http://schemas.microsoft.com/office/powerpoint/2010/main" val="3000147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1852A2-B007-48C3-957E-68B068C32764}" type="datetime1">
              <a:rPr lang="en-US"/>
              <a:pPr/>
              <a:t>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4379C9-6329-44EE-84FD-3E1470482023}" type="slidenum">
              <a:rPr lang="en-US"/>
              <a:pPr/>
              <a:t>‹#›</a:t>
            </a:fld>
            <a:endParaRPr lang="en-US"/>
          </a:p>
        </p:txBody>
      </p:sp>
    </p:spTree>
    <p:extLst>
      <p:ext uri="{BB962C8B-B14F-4D97-AF65-F5344CB8AC3E}">
        <p14:creationId xmlns:p14="http://schemas.microsoft.com/office/powerpoint/2010/main" val="29765727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Is our identity in the heart?   In the brain?  In the whole body? The brain is not a computer, or a mind, or identity which is separate from the rest of the body; it is all interconnected.</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D38B0AF-DF89-4A4D-AD29-A2AC24903637}" type="slidenum">
              <a:rPr lang="en-US" sz="1200"/>
              <a:pPr eaLnBrk="1" hangingPunct="1"/>
              <a:t>2</a:t>
            </a:fld>
            <a:endParaRPr lang="en-US" sz="1200"/>
          </a:p>
        </p:txBody>
      </p:sp>
    </p:spTree>
    <p:extLst>
      <p:ext uri="{BB962C8B-B14F-4D97-AF65-F5344CB8AC3E}">
        <p14:creationId xmlns:p14="http://schemas.microsoft.com/office/powerpoint/2010/main" val="582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2E8A56-61F1-4AB1-B01E-A9F4A3987686}" type="slidenum">
              <a:rPr lang="en-US"/>
              <a:pPr eaLnBrk="1" hangingPunct="1"/>
              <a:t>14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OBJECTIVE 6</a:t>
            </a:r>
            <a:r>
              <a:rPr lang="en-US" b="1" smtClean="0">
                <a:latin typeface="Arial" panose="020B0604020202020204" pitchFamily="34" charset="0"/>
                <a:cs typeface="Arial" panose="020B0604020202020204" pitchFamily="34" charset="0"/>
              </a:rPr>
              <a:t>| Explain how drugs and other chemicals affect neurotransmission, and describe the contrasting effects of agonists and antagonists.</a:t>
            </a:r>
          </a:p>
        </p:txBody>
      </p:sp>
    </p:spTree>
    <p:extLst>
      <p:ext uri="{BB962C8B-B14F-4D97-AF65-F5344CB8AC3E}">
        <p14:creationId xmlns:p14="http://schemas.microsoft.com/office/powerpoint/2010/main" val="351219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Reuptake ends the transmission of the signal.</a:t>
            </a:r>
          </a:p>
          <a:p>
            <a:pPr eaLnBrk="1" hangingPunct="1">
              <a:spcBef>
                <a:spcPct val="0"/>
              </a:spcBef>
            </a:pPr>
            <a:r>
              <a:rPr lang="en-US" smtClean="0"/>
              <a:t>Medications which inhibit this reuptake process help ensure that the signal gets transmitted.  SSRIs help reduce depression by increasing serotonin levels at the synapse this way, and most ADHD medications such as Ritalin work by blocking the transport of dopamine back into the sending neuron.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13FE681-75E0-4022-8C24-BBC00807A6E8}" type="slidenum">
              <a:rPr lang="en-US" sz="1200"/>
              <a:pPr eaLnBrk="1" hangingPunct="1"/>
              <a:t>15</a:t>
            </a:fld>
            <a:endParaRPr lang="en-US" sz="1200"/>
          </a:p>
        </p:txBody>
      </p:sp>
    </p:spTree>
    <p:extLst>
      <p:ext uri="{BB962C8B-B14F-4D97-AF65-F5344CB8AC3E}">
        <p14:creationId xmlns:p14="http://schemas.microsoft.com/office/powerpoint/2010/main" val="194554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r>
              <a:rPr lang="en-US" smtClean="0"/>
              <a: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A7734E1-B438-4226-8EC7-A20B175F7FDD}" type="slidenum">
              <a:rPr lang="en-US" sz="1200"/>
              <a:pPr eaLnBrk="1" hangingPunct="1"/>
              <a:t>16</a:t>
            </a:fld>
            <a:endParaRPr lang="en-US" sz="1200"/>
          </a:p>
        </p:txBody>
      </p:sp>
    </p:spTree>
    <p:extLst>
      <p:ext uri="{BB962C8B-B14F-4D97-AF65-F5344CB8AC3E}">
        <p14:creationId xmlns:p14="http://schemas.microsoft.com/office/powerpoint/2010/main" val="102345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row.</a:t>
            </a:r>
          </a:p>
          <a:p>
            <a:pPr eaLnBrk="1" hangingPunct="1">
              <a:spcBef>
                <a:spcPct val="0"/>
              </a:spcBef>
            </a:pPr>
            <a:r>
              <a:rPr lang="en-US" smtClean="0"/>
              <a:t>There are some uses/functions that are not mentioned, such as the role of inadequate norepinephrine and dopamine in ADHD.</a:t>
            </a:r>
          </a:p>
          <a:p>
            <a:pPr eaLnBrk="1" hangingPunct="1">
              <a:spcBef>
                <a:spcPct val="0"/>
              </a:spcBef>
            </a:pPr>
            <a:r>
              <a:rPr lang="en-US" smtClean="0"/>
              <a:t>Note: Some antidepressants, by blocking reuptake of serotonin, raise serotonin levels </a:t>
            </a:r>
            <a:r>
              <a:rPr lang="en-US" i="1" smtClean="0"/>
              <a:t>at the synapse</a:t>
            </a:r>
            <a:r>
              <a:rPr lang="en-US" smtClean="0"/>
              <a:t>; they don’t add more serotonin to the body.</a:t>
            </a:r>
          </a:p>
          <a:p>
            <a:pPr eaLnBrk="1" hangingPunct="1">
              <a:spcBef>
                <a:spcPct val="0"/>
              </a:spcBef>
            </a:pPr>
            <a:r>
              <a:rPr lang="en-US" smtClean="0"/>
              <a:t>The problem in schizophrenia may actually be an overabundance of dopamine receptors, not just an oversupply of dopamine itself.</a:t>
            </a:r>
          </a:p>
          <a:p>
            <a:pPr eaLnBrk="1" hangingPunct="1">
              <a:spcBef>
                <a:spcPct val="0"/>
              </a:spcBef>
            </a:pPr>
            <a:endParaRPr lang="en-US" b="1"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237D5AF-CF9E-4A8B-BA7C-2C3A7A1DDE3E}" type="slidenum">
              <a:rPr lang="en-US" sz="1200"/>
              <a:pPr eaLnBrk="1" hangingPunct="1"/>
              <a:t>17</a:t>
            </a:fld>
            <a:endParaRPr lang="en-US" sz="1200"/>
          </a:p>
        </p:txBody>
      </p:sp>
    </p:spTree>
    <p:extLst>
      <p:ext uri="{BB962C8B-B14F-4D97-AF65-F5344CB8AC3E}">
        <p14:creationId xmlns:p14="http://schemas.microsoft.com/office/powerpoint/2010/main" val="397444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EB6553D-C457-41EA-A9D3-EE1DA7C39A46}" type="slidenum">
              <a:rPr lang="en-US" sz="1200"/>
              <a:pPr eaLnBrk="1" hangingPunct="1"/>
              <a:t>18</a:t>
            </a:fld>
            <a:endParaRPr lang="en-US" sz="1200"/>
          </a:p>
        </p:txBody>
      </p:sp>
    </p:spTree>
    <p:extLst>
      <p:ext uri="{BB962C8B-B14F-4D97-AF65-F5344CB8AC3E}">
        <p14:creationId xmlns:p14="http://schemas.microsoft.com/office/powerpoint/2010/main" val="293626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C3C90CA-4E69-4803-BEB2-5FC39FCC3617}" type="slidenum">
              <a:rPr lang="en-US" sz="1200"/>
              <a:pPr eaLnBrk="1" hangingPunct="1"/>
              <a:t>19</a:t>
            </a:fld>
            <a:endParaRPr lang="en-US" sz="1200"/>
          </a:p>
        </p:txBody>
      </p:sp>
    </p:spTree>
    <p:extLst>
      <p:ext uri="{BB962C8B-B14F-4D97-AF65-F5344CB8AC3E}">
        <p14:creationId xmlns:p14="http://schemas.microsoft.com/office/powerpoint/2010/main" val="188209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No animation.</a:t>
            </a:r>
          </a:p>
          <a:p>
            <a:pPr eaLnBrk="1" hangingPunct="1">
              <a:spcBef>
                <a:spcPct val="0"/>
              </a:spcBef>
            </a:pPr>
            <a:endParaRPr lang="en-US" b="1" dirty="0" smtClean="0"/>
          </a:p>
          <a:p>
            <a:pPr eaLnBrk="1" hangingPunct="1">
              <a:spcBef>
                <a:spcPct val="0"/>
              </a:spcBef>
            </a:pPr>
            <a:r>
              <a:rPr lang="en-US" dirty="0" smtClean="0"/>
              <a:t>Examples you can use to test your students: pausing for the blanks below so students can fill in the correct term:</a:t>
            </a:r>
          </a:p>
          <a:p>
            <a:pPr eaLnBrk="1" hangingPunct="1">
              <a:spcBef>
                <a:spcPct val="0"/>
              </a:spcBef>
            </a:pPr>
            <a:r>
              <a:rPr lang="en-US" dirty="0" smtClean="0"/>
              <a:t>Opiate drugs stimulate the opiate receptors that are otherwise stimulated by endorphins to reduce pain.  These drugs are opiate ______ (agonists).</a:t>
            </a:r>
          </a:p>
          <a:p>
            <a:pPr eaLnBrk="1" hangingPunct="1">
              <a:spcBef>
                <a:spcPct val="0"/>
              </a:spcBef>
            </a:pPr>
            <a:endParaRPr lang="en-US" dirty="0" smtClean="0"/>
          </a:p>
          <a:p>
            <a:pPr eaLnBrk="1" hangingPunct="1">
              <a:spcBef>
                <a:spcPct val="0"/>
              </a:spcBef>
            </a:pPr>
            <a:r>
              <a:rPr lang="en-US" dirty="0" smtClean="0"/>
              <a:t>Curare causes paralysis by blocking the </a:t>
            </a:r>
            <a:r>
              <a:rPr lang="en-US" dirty="0" err="1" smtClean="0"/>
              <a:t>acetlycholine</a:t>
            </a:r>
            <a:r>
              <a:rPr lang="en-US" dirty="0" smtClean="0"/>
              <a:t> (</a:t>
            </a:r>
            <a:r>
              <a:rPr lang="en-US" dirty="0" err="1" smtClean="0"/>
              <a:t>ACh</a:t>
            </a:r>
            <a:r>
              <a:rPr lang="en-US" dirty="0" smtClean="0"/>
              <a:t>) receptors on motor neurons; curare is an </a:t>
            </a:r>
            <a:r>
              <a:rPr lang="en-US" dirty="0" err="1" smtClean="0"/>
              <a:t>ACh</a:t>
            </a:r>
            <a:r>
              <a:rPr lang="en-US" dirty="0" smtClean="0"/>
              <a:t> _______ (antagonist).</a:t>
            </a:r>
            <a:endParaRPr lang="en-US" b="1"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EAE2F1E-A7B5-4249-AE1E-0BAA2B84BCCF}" type="slidenum">
              <a:rPr lang="en-US" sz="1200"/>
              <a:pPr eaLnBrk="1" hangingPunct="1"/>
              <a:t>20</a:t>
            </a:fld>
            <a:endParaRPr lang="en-US" sz="1200"/>
          </a:p>
        </p:txBody>
      </p:sp>
    </p:spTree>
    <p:extLst>
      <p:ext uri="{BB962C8B-B14F-4D97-AF65-F5344CB8AC3E}">
        <p14:creationId xmlns:p14="http://schemas.microsoft.com/office/powerpoint/2010/main" val="270124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The descriptive text is color-coded to go with the part of the nervous system referred to in the diagram. </a:t>
            </a:r>
          </a:p>
          <a:p>
            <a:pPr eaLnBrk="1" hangingPunct="1">
              <a:spcBef>
                <a:spcPct val="0"/>
              </a:spcBef>
            </a:pPr>
            <a:r>
              <a:rPr lang="en-US" smtClean="0"/>
              <a:t>The image is from a previous version of the text.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2B9F5B2-21BE-4025-A612-A4C9DBCD4222}" type="slidenum">
              <a:rPr lang="en-US" sz="1200"/>
              <a:pPr eaLnBrk="1" hangingPunct="1"/>
              <a:t>21</a:t>
            </a:fld>
            <a:endParaRPr lang="en-US" sz="1200"/>
          </a:p>
        </p:txBody>
      </p:sp>
    </p:spTree>
    <p:extLst>
      <p:ext uri="{BB962C8B-B14F-4D97-AF65-F5344CB8AC3E}">
        <p14:creationId xmlns:p14="http://schemas.microsoft.com/office/powerpoint/2010/main" val="170243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b="1" smtClean="0"/>
          </a:p>
          <a:p>
            <a:pPr eaLnBrk="1" hangingPunct="1">
              <a:spcBef>
                <a:spcPct val="0"/>
              </a:spcBef>
            </a:pPr>
            <a:r>
              <a:rPr lang="en-US" smtClean="0"/>
              <a:t>Note that the autonomic, somatic, sympathetic, and parasympathetic branches of the nervous system are </a:t>
            </a:r>
            <a:r>
              <a:rPr lang="en-US" u="sng" smtClean="0"/>
              <a:t>all</a:t>
            </a:r>
            <a:r>
              <a:rPr lang="en-US" smtClean="0"/>
              <a:t> part of the PNS. Nerves consist of neural “</a:t>
            </a:r>
            <a:r>
              <a:rPr lang="en-US" smtClean="0">
                <a:solidFill>
                  <a:srgbClr val="444EA2"/>
                </a:solidFill>
              </a:rPr>
              <a:t>cables</a:t>
            </a:r>
            <a:r>
              <a:rPr lang="en-US" smtClean="0"/>
              <a:t>” containing </a:t>
            </a:r>
            <a:r>
              <a:rPr lang="en-US" u="sng" smtClean="0"/>
              <a:t>many axons</a:t>
            </a:r>
            <a:r>
              <a:rPr lang="en-US" smtClean="0"/>
              <a:t>. Nerves consist of neural “</a:t>
            </a:r>
            <a:r>
              <a:rPr lang="en-US" smtClean="0">
                <a:solidFill>
                  <a:srgbClr val="444EA2"/>
                </a:solidFill>
              </a:rPr>
              <a:t>cables</a:t>
            </a:r>
            <a:r>
              <a:rPr lang="en-US" smtClean="0"/>
              <a:t>” containing </a:t>
            </a:r>
            <a:r>
              <a:rPr lang="en-US" u="sng" smtClean="0"/>
              <a:t>many axons</a:t>
            </a:r>
            <a:r>
              <a:rPr lang="en-US" smtClean="0"/>
              <a:t>. Nerves are part of the </a:t>
            </a:r>
            <a:r>
              <a:rPr lang="en-US" smtClean="0">
                <a:solidFill>
                  <a:srgbClr val="444EA2"/>
                </a:solidFill>
              </a:rPr>
              <a:t>peripheral nervous system </a:t>
            </a:r>
            <a:r>
              <a:rPr lang="en-US" smtClean="0"/>
              <a:t>and connect muscles, glands, and sense organs to the central nervous system.</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2C8DA5F-15EF-4510-B22A-FAEDC72C648A}" type="slidenum">
              <a:rPr lang="en-US" sz="1200"/>
              <a:pPr eaLnBrk="1" hangingPunct="1"/>
              <a:t>22</a:t>
            </a:fld>
            <a:endParaRPr lang="en-US" sz="1200"/>
          </a:p>
        </p:txBody>
      </p:sp>
    </p:spTree>
    <p:extLst>
      <p:ext uri="{BB962C8B-B14F-4D97-AF65-F5344CB8AC3E}">
        <p14:creationId xmlns:p14="http://schemas.microsoft.com/office/powerpoint/2010/main" val="336037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59FFC5-F970-425C-8674-8FB6A9425481}" type="slidenum">
              <a:rPr lang="en-US"/>
              <a:pPr eaLnBrk="1" hangingPunct="1"/>
              <a:t>23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OBJECTIVE 8</a:t>
            </a:r>
            <a:r>
              <a:rPr lang="en-US" b="1" smtClean="0">
                <a:latin typeface="Arial" panose="020B0604020202020204" pitchFamily="34" charset="0"/>
                <a:cs typeface="Arial" panose="020B0604020202020204" pitchFamily="34" charset="0"/>
              </a:rPr>
              <a:t>| Identify the subdivisions of the peripheral nervous system, and describe their functions.</a:t>
            </a:r>
          </a:p>
        </p:txBody>
      </p:sp>
    </p:spTree>
    <p:extLst>
      <p:ext uri="{BB962C8B-B14F-4D97-AF65-F5344CB8AC3E}">
        <p14:creationId xmlns:p14="http://schemas.microsoft.com/office/powerpoint/2010/main" val="215830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46D7FD-75D0-46D1-BED5-180C2492E631}" type="slidenum">
              <a:rPr lang="en-US"/>
              <a:pPr eaLnBrk="1" hangingPunct="1"/>
              <a:t>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OBJECTIVE 1</a:t>
            </a:r>
            <a:r>
              <a:rPr lang="en-US" b="1" smtClean="0">
                <a:latin typeface="Arial" panose="020B0604020202020204" pitchFamily="34" charset="0"/>
                <a:cs typeface="Arial" panose="020B0604020202020204" pitchFamily="34" charset="0"/>
              </a:rPr>
              <a:t>| Explain why psychologists are concerned with human biology, and describe the ill-fated phrenology theory.</a:t>
            </a:r>
          </a:p>
        </p:txBody>
      </p:sp>
    </p:spTree>
    <p:extLst>
      <p:ext uri="{BB962C8B-B14F-4D97-AF65-F5344CB8AC3E}">
        <p14:creationId xmlns:p14="http://schemas.microsoft.com/office/powerpoint/2010/main" val="373429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r>
              <a:rPr lang="en-US" smtClean="0"/>
              <a:t/>
            </a:r>
            <a:br>
              <a:rPr lang="en-US" smtClean="0"/>
            </a:br>
            <a:r>
              <a:rPr lang="en-US" smtClean="0"/>
              <a:t>1. Question to ask students:  Why not just stay aroused all the time?...to allow the body to repair itself and regain energy from food.</a:t>
            </a:r>
          </a:p>
          <a:p>
            <a:pPr eaLnBrk="1" hangingPunct="1">
              <a:spcBef>
                <a:spcPct val="0"/>
              </a:spcBef>
            </a:pPr>
            <a:r>
              <a:rPr lang="en-US" smtClean="0"/>
              <a:t>2. Comment to students: note the sympathetic nervous system’s effect on the stomach and bladder., This helps us understand why “I was so upset that I wet my pants” or “I was so upset I threw up.”  Now you can take these reports as a sign of strong activation of the sympathetic part of the autonomic nervous system.</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30B3980-5F97-4BC9-816D-04C812B3DC2E}" type="slidenum">
              <a:rPr lang="en-US" sz="1200"/>
              <a:pPr eaLnBrk="1" hangingPunct="1"/>
              <a:t>25</a:t>
            </a:fld>
            <a:endParaRPr lang="en-US" sz="1200"/>
          </a:p>
        </p:txBody>
      </p:sp>
    </p:spTree>
    <p:extLst>
      <p:ext uri="{BB962C8B-B14F-4D97-AF65-F5344CB8AC3E}">
        <p14:creationId xmlns:p14="http://schemas.microsoft.com/office/powerpoint/2010/main" val="294088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697017-8135-4DE0-BB4C-61274AC6A694}" type="slidenum">
              <a:rPr lang="en-US"/>
              <a:pPr eaLnBrk="1" hangingPunct="1"/>
              <a:t>28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rPr>
              <a:t>OBJECTIVE 9</a:t>
            </a:r>
            <a:r>
              <a:rPr lang="en-US" b="1" smtClean="0">
                <a:latin typeface="Arial" panose="020B0604020202020204" pitchFamily="34" charset="0"/>
                <a:cs typeface="Arial" panose="020B0604020202020204" pitchFamily="34" charset="0"/>
              </a:rPr>
              <a:t>| Contrast the simplicity of the reflex pathways with the complexity of neural networks.</a:t>
            </a:r>
          </a:p>
        </p:txBody>
      </p:sp>
    </p:spTree>
    <p:extLst>
      <p:ext uri="{BB962C8B-B14F-4D97-AF65-F5344CB8AC3E}">
        <p14:creationId xmlns:p14="http://schemas.microsoft.com/office/powerpoint/2010/main" val="881483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2000"/>
              </a:lnSpc>
              <a:spcBef>
                <a:spcPct val="20000"/>
              </a:spcBef>
              <a:spcAft>
                <a:spcPts val="1200"/>
              </a:spcAft>
            </a:pPr>
            <a:r>
              <a:rPr lang="en-US" b="1" smtClean="0">
                <a:solidFill>
                  <a:srgbClr val="000000"/>
                </a:solidFill>
              </a:rPr>
              <a:t>Questions about parts of the brain:</a:t>
            </a:r>
          </a:p>
          <a:p>
            <a:pPr>
              <a:lnSpc>
                <a:spcPts val="2000"/>
              </a:lnSpc>
              <a:spcBef>
                <a:spcPts val="600"/>
              </a:spcBef>
              <a:spcAft>
                <a:spcPts val="600"/>
              </a:spcAft>
              <a:buFont typeface="Wingdings" panose="05000000000000000000" pitchFamily="2" charset="2"/>
              <a:buChar char="§"/>
            </a:pPr>
            <a:r>
              <a:rPr lang="en-US" i="1" smtClean="0">
                <a:solidFill>
                  <a:srgbClr val="000000"/>
                </a:solidFill>
              </a:rPr>
              <a:t>Do you think that the brain is the sum of its parts, or is the brain actually about the way they are connected? </a:t>
            </a:r>
            <a:endParaRPr lang="en-US" smtClean="0">
              <a:solidFill>
                <a:srgbClr val="000000"/>
              </a:solidFill>
            </a:endParaRPr>
          </a:p>
          <a:p>
            <a:pPr>
              <a:lnSpc>
                <a:spcPts val="2000"/>
              </a:lnSpc>
              <a:spcBef>
                <a:spcPts val="600"/>
              </a:spcBef>
              <a:spcAft>
                <a:spcPts val="600"/>
              </a:spcAft>
              <a:buFont typeface="Wingdings" panose="05000000000000000000" pitchFamily="2" charset="2"/>
              <a:buChar char="§"/>
            </a:pPr>
            <a:r>
              <a:rPr lang="en-US" i="1" smtClean="0">
                <a:solidFill>
                  <a:srgbClr val="000000"/>
                </a:solidFill>
              </a:rPr>
              <a:t>What do you think might happen if a particular area of the brain was stimulated? </a:t>
            </a:r>
            <a:endParaRPr lang="en-US" smtClean="0">
              <a:solidFill>
                <a:srgbClr val="000000"/>
              </a:solidFill>
            </a:endParaRPr>
          </a:p>
          <a:p>
            <a:pPr>
              <a:lnSpc>
                <a:spcPts val="2000"/>
              </a:lnSpc>
              <a:spcBef>
                <a:spcPts val="600"/>
              </a:spcBef>
              <a:spcAft>
                <a:spcPts val="600"/>
              </a:spcAft>
              <a:buFont typeface="Wingdings" panose="05000000000000000000" pitchFamily="2" charset="2"/>
              <a:buChar char="§"/>
            </a:pPr>
            <a:r>
              <a:rPr lang="en-US" i="1" smtClean="0">
                <a:solidFill>
                  <a:srgbClr val="000000"/>
                </a:solidFill>
              </a:rPr>
              <a:t>What do you think might happen if a particular area of the brain was damaged or not working well?</a:t>
            </a:r>
            <a:endParaRPr lang="en-US" smtClean="0">
              <a:solidFill>
                <a:srgbClr val="000000"/>
              </a:solidFill>
            </a:endParaRPr>
          </a:p>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16D468E-49F1-49BC-A31E-3220A901AB3C}" type="slidenum">
              <a:rPr lang="en-US" sz="1200"/>
              <a:pPr eaLnBrk="1" hangingPunct="1"/>
              <a:t>31</a:t>
            </a:fld>
            <a:endParaRPr lang="en-US" sz="1200"/>
          </a:p>
        </p:txBody>
      </p:sp>
    </p:spTree>
    <p:extLst>
      <p:ext uri="{BB962C8B-B14F-4D97-AF65-F5344CB8AC3E}">
        <p14:creationId xmlns:p14="http://schemas.microsoft.com/office/powerpoint/2010/main" val="3253621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Some examples of brain areas we learned about thanks to patients with brain damage: the frontal lobes (as with Phineas Gage, pictured here), Broca’s area, and Wernicke’s area. Broca’s area is named after French physician Pierre Paul Broca (1824-1880) . Wernicke’s area was named after German physician Carl Wernicke (1848-1905).</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9E23CA8-50C2-4815-B402-40958E560CF7}" type="slidenum">
              <a:rPr lang="en-US" sz="1200"/>
              <a:pPr eaLnBrk="1" hangingPunct="1"/>
              <a:t>32</a:t>
            </a:fld>
            <a:endParaRPr lang="en-US" sz="1200"/>
          </a:p>
        </p:txBody>
      </p:sp>
    </p:spTree>
    <p:extLst>
      <p:ext uri="{BB962C8B-B14F-4D97-AF65-F5344CB8AC3E}">
        <p14:creationId xmlns:p14="http://schemas.microsoft.com/office/powerpoint/2010/main" val="246147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82E8C1E-4335-49D0-86AC-43AA84C2EA2D}" type="slidenum">
              <a:rPr lang="en-US" sz="1200"/>
              <a:pPr eaLnBrk="1" hangingPunct="1"/>
              <a:t>33</a:t>
            </a:fld>
            <a:endParaRPr lang="en-US" sz="1200"/>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cs typeface="Arial" panose="020B0604020202020204" pitchFamily="34" charset="0"/>
              </a:rPr>
              <a:t>Click to reveal bullets.</a:t>
            </a:r>
          </a:p>
        </p:txBody>
      </p:sp>
    </p:spTree>
    <p:extLst>
      <p:ext uri="{BB962C8B-B14F-4D97-AF65-F5344CB8AC3E}">
        <p14:creationId xmlns:p14="http://schemas.microsoft.com/office/powerpoint/2010/main" val="392367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FAEAF577-EE0D-462E-B180-FEA33362CA9D}" type="slidenum">
              <a:rPr lang="en-US" sz="1200"/>
              <a:pPr eaLnBrk="1" hangingPunct="1"/>
              <a:t>35</a:t>
            </a:fld>
            <a:endParaRPr lang="en-US" sz="1200"/>
          </a:p>
        </p:txBody>
      </p:sp>
    </p:spTree>
    <p:extLst>
      <p:ext uri="{BB962C8B-B14F-4D97-AF65-F5344CB8AC3E}">
        <p14:creationId xmlns:p14="http://schemas.microsoft.com/office/powerpoint/2010/main" val="718296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Hopefully students will understand that brain stimulation is less dramatic than the use of a bolt of lighting; it involves only small electrodes. Although people feel like the stimulation of certain brain locations produces vivid memories, research has proven that this impression is false; the memories feel vivid, but are inaccurate.  </a:t>
            </a:r>
          </a:p>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93CE562-B539-4C44-BCF7-46B2C024CF91}" type="slidenum">
              <a:rPr lang="en-US" sz="1200"/>
              <a:pPr eaLnBrk="1" hangingPunct="1"/>
              <a:t>36</a:t>
            </a:fld>
            <a:endParaRPr lang="en-US" sz="1200"/>
          </a:p>
        </p:txBody>
      </p:sp>
    </p:spTree>
    <p:extLst>
      <p:ext uri="{BB962C8B-B14F-4D97-AF65-F5344CB8AC3E}">
        <p14:creationId xmlns:p14="http://schemas.microsoft.com/office/powerpoint/2010/main" val="421488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additional text.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1D7244E1-7475-47B9-9F40-538600D6F144}" type="slidenum">
              <a:rPr lang="en-US" sz="1200"/>
              <a:pPr eaLnBrk="1" hangingPunct="1"/>
              <a:t>4</a:t>
            </a:fld>
            <a:endParaRPr lang="en-US" sz="1200"/>
          </a:p>
        </p:txBody>
      </p:sp>
    </p:spTree>
    <p:extLst>
      <p:ext uri="{BB962C8B-B14F-4D97-AF65-F5344CB8AC3E}">
        <p14:creationId xmlns:p14="http://schemas.microsoft.com/office/powerpoint/2010/main" val="80093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0743C48-598B-4497-A8A7-507E4BE560FB}" type="slidenum">
              <a:rPr lang="en-US" sz="1200"/>
              <a:pPr eaLnBrk="1" hangingPunct="1"/>
              <a:t>5</a:t>
            </a:fld>
            <a:endParaRPr lang="en-US" sz="1200"/>
          </a:p>
        </p:txBody>
      </p:sp>
    </p:spTree>
    <p:extLst>
      <p:ext uri="{BB962C8B-B14F-4D97-AF65-F5344CB8AC3E}">
        <p14:creationId xmlns:p14="http://schemas.microsoft.com/office/powerpoint/2010/main" val="84657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Most of the neurons are in the brain but there are motor and sensory neurons throughout the body. The message does </a:t>
            </a:r>
            <a:r>
              <a:rPr lang="en-US" b="1" smtClean="0"/>
              <a:t>not</a:t>
            </a:r>
            <a:r>
              <a:rPr lang="en-US" smtClean="0"/>
              <a:t> travel down the axon in the same way an electrical signal does down a wire; in fact electricity in a wire travels 3 million times faster.  In the body, neural signals travel about 2 to 180 miles per hour.  However, the chemical signal has an advantage; </a:t>
            </a:r>
            <a:r>
              <a:rPr lang="en-US" b="1" smtClean="0"/>
              <a:t>it does not decrease in intensity</a:t>
            </a:r>
            <a:r>
              <a:rPr lang="en-US" smtClean="0"/>
              <a:t> as it travels down the axon.  No signal is lost.</a:t>
            </a:r>
          </a:p>
          <a:p>
            <a:pPr eaLnBrk="1" hangingPunct="1">
              <a:spcBef>
                <a:spcPct val="0"/>
              </a:spcBef>
            </a:pPr>
            <a:r>
              <a:rPr lang="en-US" smtClean="0"/>
              <a:t>You could demonstrate speed of signal transmission by having it travel across all the students hand to brain to hand across the room (or hand to shoulder to possibly bypass the brain).</a:t>
            </a:r>
          </a:p>
          <a:p>
            <a:pPr eaLnBrk="1" hangingPunct="1">
              <a:spcBef>
                <a:spcPct val="0"/>
              </a:spcBef>
            </a:pPr>
            <a:r>
              <a:rPr lang="en-US" smtClean="0"/>
              <a:t>Note the myelin sheath. Multiple sclerosis involves the degeneration of this layer, thus interfering with neural communication with muscles and other areas.</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817DD96-F8CC-4C59-9787-6074BD6C49C6}" type="slidenum">
              <a:rPr lang="en-US" sz="1200"/>
              <a:pPr eaLnBrk="1" hangingPunct="1"/>
              <a:t>6</a:t>
            </a:fld>
            <a:endParaRPr lang="en-US" sz="1200"/>
          </a:p>
        </p:txBody>
      </p:sp>
    </p:spTree>
    <p:extLst>
      <p:ext uri="{BB962C8B-B14F-4D97-AF65-F5344CB8AC3E}">
        <p14:creationId xmlns:p14="http://schemas.microsoft.com/office/powerpoint/2010/main" val="396864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Note: with both the stadium example and the action potential example, no physical object actually flows in any direction when the wave flows.  </a:t>
            </a:r>
          </a:p>
          <a:p>
            <a:pPr eaLnBrk="1" hangingPunct="1">
              <a:spcBef>
                <a:spcPct val="0"/>
              </a:spcBef>
            </a:pPr>
            <a:r>
              <a:rPr lang="en-US" smtClean="0"/>
              <a:t>The action potential is the area that is briefly charged by the net intake of positive ions; this is the traveling “electrical charge” created when channels in the cell membrane quickly allow positive ions in, and then more slowly pump the ions out again as the wave moves on.</a:t>
            </a:r>
          </a:p>
          <a:p>
            <a:pPr eaLnBrk="1" hangingPunct="1">
              <a:spcBef>
                <a:spcPct val="0"/>
              </a:spcBef>
            </a:pPr>
            <a:r>
              <a:rPr lang="en-US" smtClean="0"/>
              <a:t>The fans in the stadium create the wave by standing up briefly; the cell membrane creates a wave by pumping positive ions in briefly.  This could be the subject of a demonstration in class.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3E45FA84-422F-4C18-86F4-5FD61E21F57D}" type="slidenum">
              <a:rPr lang="en-US" sz="1200"/>
              <a:pPr eaLnBrk="1" hangingPunct="1"/>
              <a:t>7</a:t>
            </a:fld>
            <a:endParaRPr lang="en-US" sz="1200"/>
          </a:p>
        </p:txBody>
      </p:sp>
    </p:spTree>
    <p:extLst>
      <p:ext uri="{BB962C8B-B14F-4D97-AF65-F5344CB8AC3E}">
        <p14:creationId xmlns:p14="http://schemas.microsoft.com/office/powerpoint/2010/main" val="107181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show each stage in the path.</a:t>
            </a:r>
          </a:p>
          <a:p>
            <a:pPr eaLnBrk="1" hangingPunct="1">
              <a:spcBef>
                <a:spcPct val="0"/>
              </a:spcBef>
            </a:pPr>
            <a:r>
              <a:rPr lang="en-US" smtClean="0"/>
              <a:t>If signals only have one level of intensity, then why does a punch hurt more than a tap?  Because in the case of the punch, more neurons are firing.</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A872D41-337C-4887-BC1E-9137DB932C7D}" type="slidenum">
              <a:rPr lang="en-US" sz="1200"/>
              <a:pPr eaLnBrk="1" hangingPunct="1"/>
              <a:t>9</a:t>
            </a:fld>
            <a:endParaRPr lang="en-US" sz="1200"/>
          </a:p>
        </p:txBody>
      </p:sp>
    </p:spTree>
    <p:extLst>
      <p:ext uri="{BB962C8B-B14F-4D97-AF65-F5344CB8AC3E}">
        <p14:creationId xmlns:p14="http://schemas.microsoft.com/office/powerpoint/2010/main" val="213365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9719679-5C6F-445B-8CE6-6002213DE413}" type="slidenum">
              <a:rPr lang="en-US" sz="1200"/>
              <a:pPr eaLnBrk="1" hangingPunct="1"/>
              <a:t>11</a:t>
            </a:fld>
            <a:endParaRPr lang="en-US" sz="1200"/>
          </a:p>
        </p:txBody>
      </p:sp>
    </p:spTree>
    <p:extLst>
      <p:ext uri="{BB962C8B-B14F-4D97-AF65-F5344CB8AC3E}">
        <p14:creationId xmlns:p14="http://schemas.microsoft.com/office/powerpoint/2010/main" val="19227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Neurotransmitters are released from the sending neuron and stimulate receptor sites on the receiving neuron. These are the signals telling the receiving cell whether or not to fire the next action potential.</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397ACF2-CAC7-431A-8AF1-1DBF98D302CD}" type="slidenum">
              <a:rPr lang="en-US" sz="1200"/>
              <a:pPr eaLnBrk="1" hangingPunct="1"/>
              <a:t>12</a:t>
            </a:fld>
            <a:endParaRPr lang="en-US" sz="1200"/>
          </a:p>
        </p:txBody>
      </p:sp>
    </p:spTree>
    <p:extLst>
      <p:ext uri="{BB962C8B-B14F-4D97-AF65-F5344CB8AC3E}">
        <p14:creationId xmlns:p14="http://schemas.microsoft.com/office/powerpoint/2010/main" val="423905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2CB78EB-942C-49FD-A66F-4440CBAE12F3}" type="datetime1">
              <a:rPr lang="en-US"/>
              <a:pPr/>
              <a:t>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AB19AE-F3F9-43E3-90EA-B52D28F90AB8}" type="slidenum">
              <a:rPr lang="en-US"/>
              <a:pPr/>
              <a:t>‹#›</a:t>
            </a:fld>
            <a:endParaRPr lang="en-US"/>
          </a:p>
        </p:txBody>
      </p:sp>
    </p:spTree>
    <p:extLst>
      <p:ext uri="{BB962C8B-B14F-4D97-AF65-F5344CB8AC3E}">
        <p14:creationId xmlns:p14="http://schemas.microsoft.com/office/powerpoint/2010/main" val="37222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B6DFFE-8BAF-4CA3-A186-113B0AFD221C}" type="datetime1">
              <a:rPr lang="en-US"/>
              <a:pPr/>
              <a:t>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B7D3DC-3C91-460E-B20E-4151C65D3158}" type="slidenum">
              <a:rPr lang="en-US"/>
              <a:pPr/>
              <a:t>‹#›</a:t>
            </a:fld>
            <a:endParaRPr lang="en-US"/>
          </a:p>
        </p:txBody>
      </p:sp>
    </p:spTree>
    <p:extLst>
      <p:ext uri="{BB962C8B-B14F-4D97-AF65-F5344CB8AC3E}">
        <p14:creationId xmlns:p14="http://schemas.microsoft.com/office/powerpoint/2010/main" val="27286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2A1135-D9B0-42EE-BB32-6A961815C36C}" type="datetime1">
              <a:rPr lang="en-US"/>
              <a:pPr/>
              <a:t>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9A953E-F501-49F1-B842-456A8E012A8A}" type="slidenum">
              <a:rPr lang="en-US"/>
              <a:pPr/>
              <a:t>‹#›</a:t>
            </a:fld>
            <a:endParaRPr lang="en-US"/>
          </a:p>
        </p:txBody>
      </p:sp>
    </p:spTree>
    <p:extLst>
      <p:ext uri="{BB962C8B-B14F-4D97-AF65-F5344CB8AC3E}">
        <p14:creationId xmlns:p14="http://schemas.microsoft.com/office/powerpoint/2010/main" val="174685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56967F16-FBC9-4E72-A60A-B9AB65EB4CDC}" type="slidenum">
              <a:rPr lang="en-US"/>
              <a:pPr/>
              <a:t>‹#›</a:t>
            </a:fld>
            <a:endParaRPr lang="en-US"/>
          </a:p>
        </p:txBody>
      </p:sp>
    </p:spTree>
    <p:extLst>
      <p:ext uri="{BB962C8B-B14F-4D97-AF65-F5344CB8AC3E}">
        <p14:creationId xmlns:p14="http://schemas.microsoft.com/office/powerpoint/2010/main" val="278900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8876847-3762-400C-A15E-5D53CF785DDD}" type="slidenum">
              <a:rPr lang="en-US"/>
              <a:pPr/>
              <a:t>‹#›</a:t>
            </a:fld>
            <a:endParaRPr lang="en-US"/>
          </a:p>
        </p:txBody>
      </p:sp>
    </p:spTree>
    <p:extLst>
      <p:ext uri="{BB962C8B-B14F-4D97-AF65-F5344CB8AC3E}">
        <p14:creationId xmlns:p14="http://schemas.microsoft.com/office/powerpoint/2010/main" val="249819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67F049-0B02-4839-B889-376F7709E23C}" type="slidenum">
              <a:rPr lang="en-US"/>
              <a:pPr/>
              <a:t>‹#›</a:t>
            </a:fld>
            <a:endParaRPr lang="en-US"/>
          </a:p>
        </p:txBody>
      </p:sp>
    </p:spTree>
    <p:extLst>
      <p:ext uri="{BB962C8B-B14F-4D97-AF65-F5344CB8AC3E}">
        <p14:creationId xmlns:p14="http://schemas.microsoft.com/office/powerpoint/2010/main" val="38453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37D0A2-24B9-4E69-9408-E3CA53032C1F}" type="datetime1">
              <a:rPr lang="en-US"/>
              <a:pPr/>
              <a:t>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103874-CD60-43C0-B26D-77E8B0086857}" type="slidenum">
              <a:rPr lang="en-US"/>
              <a:pPr/>
              <a:t>‹#›</a:t>
            </a:fld>
            <a:endParaRPr lang="en-US"/>
          </a:p>
        </p:txBody>
      </p:sp>
    </p:spTree>
    <p:extLst>
      <p:ext uri="{BB962C8B-B14F-4D97-AF65-F5344CB8AC3E}">
        <p14:creationId xmlns:p14="http://schemas.microsoft.com/office/powerpoint/2010/main" val="1073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15F9411-439C-4BA2-BDE4-78AD2A0285AB}" type="datetime1">
              <a:rPr lang="en-US"/>
              <a:pPr/>
              <a:t>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9D6A4B-9DF9-49B7-9471-1D8C44F89AB4}" type="slidenum">
              <a:rPr lang="en-US"/>
              <a:pPr/>
              <a:t>‹#›</a:t>
            </a:fld>
            <a:endParaRPr lang="en-US"/>
          </a:p>
        </p:txBody>
      </p:sp>
    </p:spTree>
    <p:extLst>
      <p:ext uri="{BB962C8B-B14F-4D97-AF65-F5344CB8AC3E}">
        <p14:creationId xmlns:p14="http://schemas.microsoft.com/office/powerpoint/2010/main" val="8349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A8DE7E5-B3F1-403D-8394-4348574E6D38}" type="datetime1">
              <a:rPr lang="en-US"/>
              <a:pPr/>
              <a:t>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B14BDC-4922-43A6-A839-0B361CF48F55}" type="slidenum">
              <a:rPr lang="en-US"/>
              <a:pPr/>
              <a:t>‹#›</a:t>
            </a:fld>
            <a:endParaRPr lang="en-US"/>
          </a:p>
        </p:txBody>
      </p:sp>
    </p:spTree>
    <p:extLst>
      <p:ext uri="{BB962C8B-B14F-4D97-AF65-F5344CB8AC3E}">
        <p14:creationId xmlns:p14="http://schemas.microsoft.com/office/powerpoint/2010/main" val="366374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5C49B7A-96C7-4C04-80ED-C7065A9BAFFA}" type="datetime1">
              <a:rPr lang="en-US"/>
              <a:pPr/>
              <a:t>2/3/16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F7BA5B-73FA-4241-9CBC-0799EB0D7097}" type="slidenum">
              <a:rPr lang="en-US"/>
              <a:pPr/>
              <a:t>‹#›</a:t>
            </a:fld>
            <a:endParaRPr lang="en-US"/>
          </a:p>
        </p:txBody>
      </p:sp>
    </p:spTree>
    <p:extLst>
      <p:ext uri="{BB962C8B-B14F-4D97-AF65-F5344CB8AC3E}">
        <p14:creationId xmlns:p14="http://schemas.microsoft.com/office/powerpoint/2010/main" val="374749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961DCE0-09F2-4F30-8773-EB69465D7406}" type="datetime1">
              <a:rPr lang="en-US"/>
              <a:pPr/>
              <a:t>2/3/16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C4ECEFF-1FB9-4A3C-9DAF-295647E31AA1}" type="slidenum">
              <a:rPr lang="en-US"/>
              <a:pPr/>
              <a:t>‹#›</a:t>
            </a:fld>
            <a:endParaRPr lang="en-US"/>
          </a:p>
        </p:txBody>
      </p:sp>
    </p:spTree>
    <p:extLst>
      <p:ext uri="{BB962C8B-B14F-4D97-AF65-F5344CB8AC3E}">
        <p14:creationId xmlns:p14="http://schemas.microsoft.com/office/powerpoint/2010/main" val="269145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75B395A-3227-4595-892D-60BFE765C2D3}" type="datetime1">
              <a:rPr lang="en-US"/>
              <a:pPr/>
              <a:t>2/3/16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461651F-7CB1-43FF-BF4F-6A9D8064CBFB}" type="slidenum">
              <a:rPr lang="en-US"/>
              <a:pPr/>
              <a:t>‹#›</a:t>
            </a:fld>
            <a:endParaRPr lang="en-US"/>
          </a:p>
        </p:txBody>
      </p:sp>
    </p:spTree>
    <p:extLst>
      <p:ext uri="{BB962C8B-B14F-4D97-AF65-F5344CB8AC3E}">
        <p14:creationId xmlns:p14="http://schemas.microsoft.com/office/powerpoint/2010/main" val="34575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0E446AE-A625-4D38-9944-214DCE951EBD}" type="datetime1">
              <a:rPr lang="en-US"/>
              <a:pPr/>
              <a:t>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02496C-AABA-417A-8670-B5AD726F11B8}" type="slidenum">
              <a:rPr lang="en-US"/>
              <a:pPr/>
              <a:t>‹#›</a:t>
            </a:fld>
            <a:endParaRPr lang="en-US"/>
          </a:p>
        </p:txBody>
      </p:sp>
    </p:spTree>
    <p:extLst>
      <p:ext uri="{BB962C8B-B14F-4D97-AF65-F5344CB8AC3E}">
        <p14:creationId xmlns:p14="http://schemas.microsoft.com/office/powerpoint/2010/main" val="283782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BCB08F-EC80-4E65-8C23-DE273703DC3A}" type="datetime1">
              <a:rPr lang="en-US"/>
              <a:pPr/>
              <a:t>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446D5-F4D2-423E-A6C6-96A218970D0C}" type="slidenum">
              <a:rPr lang="en-US"/>
              <a:pPr/>
              <a:t>‹#›</a:t>
            </a:fld>
            <a:endParaRPr lang="en-US"/>
          </a:p>
        </p:txBody>
      </p:sp>
    </p:spTree>
    <p:extLst>
      <p:ext uri="{BB962C8B-B14F-4D97-AF65-F5344CB8AC3E}">
        <p14:creationId xmlns:p14="http://schemas.microsoft.com/office/powerpoint/2010/main" val="9657080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8E23FA1-9CC2-4345-98B1-6992D6CC04BD}" type="datetime1">
              <a:rPr lang="en-US"/>
              <a:pPr/>
              <a:t>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0044FA0-6B13-49B2-9BA7-D0E6F0FE5B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1:Neuroscience </a:t>
            </a:r>
            <a:endParaRPr lang="en-US" dirty="0"/>
          </a:p>
        </p:txBody>
      </p:sp>
      <p:sp>
        <p:nvSpPr>
          <p:cNvPr id="3" name="Content Placeholder 2"/>
          <p:cNvSpPr>
            <a:spLocks noGrp="1"/>
          </p:cNvSpPr>
          <p:nvPr>
            <p:ph idx="1"/>
          </p:nvPr>
        </p:nvSpPr>
        <p:spPr/>
        <p:txBody>
          <a:bodyPr/>
          <a:lstStyle/>
          <a:p>
            <a:r>
              <a:rPr lang="en-US" dirty="0" smtClean="0"/>
              <a:t>Daily Objectives: Module 9</a:t>
            </a:r>
          </a:p>
          <a:p>
            <a:r>
              <a:rPr lang="en-US" sz="2000" dirty="0" smtClean="0"/>
              <a:t>1. Explain why psychologists are concerned with human biology</a:t>
            </a:r>
          </a:p>
          <a:p>
            <a:r>
              <a:rPr lang="en-US" sz="2000" dirty="0" smtClean="0"/>
              <a:t>2. Describe the parts of a neuron, and explain how its impulses are generated</a:t>
            </a:r>
          </a:p>
          <a:p>
            <a:r>
              <a:rPr lang="en-US" sz="2000" dirty="0" smtClean="0"/>
              <a:t>3. Describe how nerve cells communicate with other nerve cells</a:t>
            </a:r>
          </a:p>
          <a:p>
            <a:r>
              <a:rPr lang="en-US" sz="2000" dirty="0" smtClean="0"/>
              <a:t>4. Describe how neurotransmitters influence behavior, and explain how drugs and other chemicals affect neurotransmission</a:t>
            </a:r>
            <a:endParaRPr lang="en-US" sz="2000" dirty="0"/>
          </a:p>
        </p:txBody>
      </p:sp>
      <p:sp>
        <p:nvSpPr>
          <p:cNvPr id="4" name="Slide Number Placeholder 3"/>
          <p:cNvSpPr>
            <a:spLocks noGrp="1"/>
          </p:cNvSpPr>
          <p:nvPr>
            <p:ph type="sldNum" sz="quarter" idx="12"/>
          </p:nvPr>
        </p:nvSpPr>
        <p:spPr/>
        <p:txBody>
          <a:bodyPr/>
          <a:lstStyle/>
          <a:p>
            <a:fld id="{5C103874-CD60-43C0-B26D-77E8B0086857}" type="slidenum">
              <a:rPr lang="en-US" smtClean="0"/>
              <a:pPr/>
              <a:t>1</a:t>
            </a:fld>
            <a:endParaRPr lang="en-US"/>
          </a:p>
        </p:txBody>
      </p:sp>
    </p:spTree>
    <p:extLst>
      <p:ext uri="{BB962C8B-B14F-4D97-AF65-F5344CB8AC3E}">
        <p14:creationId xmlns:p14="http://schemas.microsoft.com/office/powerpoint/2010/main" val="219069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8B3846-9A9B-4D91-868F-B193EE3641BD}" type="slidenum">
              <a:rPr lang="en-US"/>
              <a:pPr eaLnBrk="1" hangingPunct="1"/>
              <a:t>10</a:t>
            </a:fld>
            <a:endParaRPr lang="en-US"/>
          </a:p>
        </p:txBody>
      </p:sp>
      <p:sp>
        <p:nvSpPr>
          <p:cNvPr id="24579" name="Rectangle 2"/>
          <p:cNvSpPr>
            <a:spLocks noGrp="1" noChangeArrowheads="1"/>
          </p:cNvSpPr>
          <p:nvPr>
            <p:ph type="title"/>
          </p:nvPr>
        </p:nvSpPr>
        <p:spPr/>
        <p:txBody>
          <a:bodyPr/>
          <a:lstStyle/>
          <a:p>
            <a:pPr eaLnBrk="1" hangingPunct="1"/>
            <a:r>
              <a:rPr lang="en-US" sz="4000" smtClean="0">
                <a:latin typeface="Palatino Linotype" panose="02040502050505030304" pitchFamily="18" charset="0"/>
              </a:rPr>
              <a:t>Refractory Period &amp; Pumps </a:t>
            </a:r>
          </a:p>
        </p:txBody>
      </p:sp>
      <p:sp>
        <p:nvSpPr>
          <p:cNvPr id="24580" name="Rectangle 3"/>
          <p:cNvSpPr>
            <a:spLocks noGrp="1" noChangeArrowheads="1"/>
          </p:cNvSpPr>
          <p:nvPr>
            <p:ph type="body" idx="1"/>
          </p:nvPr>
        </p:nvSpPr>
        <p:spPr>
          <a:xfrm>
            <a:off x="671513" y="1447800"/>
            <a:ext cx="7772400" cy="4572000"/>
          </a:xfrm>
        </p:spPr>
        <p:txBody>
          <a:bodyPr/>
          <a:lstStyle/>
          <a:p>
            <a:pPr marL="0" indent="0" algn="ctr"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Refractory Period: </a:t>
            </a:r>
            <a:r>
              <a:rPr lang="en-US" altLang="en-US" sz="2800" smtClean="0">
                <a:latin typeface="Palatino Linotype" panose="02040502050505030304" pitchFamily="18" charset="0"/>
              </a:rPr>
              <a:t>After a neuron fires an action potential it pauses for a short period to recharge itself to fire again.</a:t>
            </a:r>
          </a:p>
          <a:p>
            <a:pPr marL="0" indent="0" algn="ctr" eaLnBrk="1" hangingPunct="1">
              <a:buFont typeface="Wingdings" panose="05000000000000000000" pitchFamily="2" charset="2"/>
              <a:buNone/>
            </a:pPr>
            <a:endParaRPr lang="en-US" altLang="en-US" sz="2800" smtClean="0">
              <a:latin typeface="Palatino Linotype" panose="02040502050505030304" pitchFamily="18" charset="0"/>
            </a:endParaRPr>
          </a:p>
          <a:p>
            <a:pPr marL="0" indent="0" algn="ctr"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Sodium-Potassium Pumps:</a:t>
            </a:r>
            <a:r>
              <a:rPr lang="en-US" altLang="en-US" sz="2800" smtClean="0">
                <a:latin typeface="Palatino Linotype" panose="02040502050505030304" pitchFamily="18" charset="0"/>
              </a:rPr>
              <a:t> Sodium-potassium pumps pump positive ions out from the inside of the neuron, making them ready for another action potential.</a:t>
            </a:r>
          </a:p>
        </p:txBody>
      </p:sp>
    </p:spTree>
    <p:extLst>
      <p:ext uri="{BB962C8B-B14F-4D97-AF65-F5344CB8AC3E}">
        <p14:creationId xmlns:p14="http://schemas.microsoft.com/office/powerpoint/2010/main" val="7699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03-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425" y="939800"/>
            <a:ext cx="5964238" cy="56864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6"/>
          <p:cNvSpPr>
            <a:spLocks noChangeArrowheads="1"/>
          </p:cNvSpPr>
          <p:nvPr/>
        </p:nvSpPr>
        <p:spPr bwMode="auto">
          <a:xfrm>
            <a:off x="646113" y="4430713"/>
            <a:ext cx="2587625" cy="1522412"/>
          </a:xfrm>
          <a:prstGeom prst="roundRect">
            <a:avLst>
              <a:gd name="adj" fmla="val 16667"/>
            </a:avLst>
          </a:prstGeom>
          <a:solidFill>
            <a:srgbClr val="A036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Arial" panose="020B0604020202020204" pitchFamily="34" charset="0"/>
              <a:buNone/>
            </a:pPr>
            <a:r>
              <a:rPr lang="en-US">
                <a:solidFill>
                  <a:srgbClr val="F8F6E3"/>
                </a:solidFill>
              </a:rPr>
              <a:t>The synapse is also known as the “</a:t>
            </a:r>
            <a:r>
              <a:rPr lang="en-US" b="1">
                <a:solidFill>
                  <a:srgbClr val="F8F6E3"/>
                </a:solidFill>
              </a:rPr>
              <a:t>synaptic junction</a:t>
            </a:r>
            <a:r>
              <a:rPr lang="en-US">
                <a:solidFill>
                  <a:srgbClr val="F8F6E3"/>
                </a:solidFill>
              </a:rPr>
              <a:t>” or “</a:t>
            </a:r>
            <a:r>
              <a:rPr lang="en-US" b="1">
                <a:solidFill>
                  <a:srgbClr val="F8F6E3"/>
                </a:solidFill>
              </a:rPr>
              <a:t>synaptic gap</a:t>
            </a:r>
            <a:r>
              <a:rPr lang="en-US">
                <a:solidFill>
                  <a:srgbClr val="F8F6E3"/>
                </a:solidFill>
              </a:rPr>
              <a:t>.”</a:t>
            </a:r>
          </a:p>
        </p:txBody>
      </p:sp>
      <p:sp>
        <p:nvSpPr>
          <p:cNvPr id="29700" name="Title 1"/>
          <p:cNvSpPr>
            <a:spLocks noGrp="1"/>
          </p:cNvSpPr>
          <p:nvPr>
            <p:ph type="title"/>
          </p:nvPr>
        </p:nvSpPr>
        <p:spPr>
          <a:xfrm>
            <a:off x="457200" y="274638"/>
            <a:ext cx="8399463" cy="944562"/>
          </a:xfrm>
        </p:spPr>
        <p:txBody>
          <a:bodyPr/>
          <a:lstStyle/>
          <a:p>
            <a:pPr eaLnBrk="1" hangingPunct="1"/>
            <a:r>
              <a:rPr lang="en-US" b="1" smtClean="0">
                <a:solidFill>
                  <a:srgbClr val="A0366C"/>
                </a:solidFill>
              </a:rPr>
              <a:t>The Synapse</a:t>
            </a:r>
          </a:p>
        </p:txBody>
      </p:sp>
      <p:sp>
        <p:nvSpPr>
          <p:cNvPr id="29701" name="TextBox 5"/>
          <p:cNvSpPr>
            <a:spLocks noChangeArrowheads="1"/>
          </p:cNvSpPr>
          <p:nvPr/>
        </p:nvSpPr>
        <p:spPr bwMode="auto">
          <a:xfrm>
            <a:off x="555625" y="1181100"/>
            <a:ext cx="3124200" cy="2041525"/>
          </a:xfrm>
          <a:prstGeom prst="roundRect">
            <a:avLst>
              <a:gd name="adj" fmla="val 16667"/>
            </a:avLst>
          </a:prstGeom>
          <a:solidFill>
            <a:srgbClr val="A0366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Arial" panose="020B0604020202020204" pitchFamily="34" charset="0"/>
              <a:buNone/>
            </a:pPr>
            <a:r>
              <a:rPr lang="en-US" sz="2200" dirty="0">
                <a:solidFill>
                  <a:srgbClr val="F8F6E3"/>
                </a:solidFill>
              </a:rPr>
              <a:t>The synapse is a junction between the axon tip of the sending </a:t>
            </a:r>
            <a:r>
              <a:rPr lang="en-US" sz="2200" dirty="0" smtClean="0">
                <a:solidFill>
                  <a:srgbClr val="F8F6E3"/>
                </a:solidFill>
              </a:rPr>
              <a:t>neuron (presynaptic) </a:t>
            </a:r>
            <a:r>
              <a:rPr lang="en-US" sz="2200" dirty="0">
                <a:solidFill>
                  <a:srgbClr val="F8F6E3"/>
                </a:solidFill>
              </a:rPr>
              <a:t>and the dendrite or cell body of the receiving </a:t>
            </a:r>
            <a:r>
              <a:rPr lang="en-US" sz="2200" dirty="0" smtClean="0">
                <a:solidFill>
                  <a:srgbClr val="F8F6E3"/>
                </a:solidFill>
              </a:rPr>
              <a:t>neuron (postsynaptic).</a:t>
            </a:r>
            <a:endParaRPr lang="en-US" sz="2200" dirty="0">
              <a:solidFill>
                <a:srgbClr val="F8F6E3"/>
              </a:solidFill>
            </a:endParaRPr>
          </a:p>
        </p:txBody>
      </p:sp>
      <p:sp>
        <p:nvSpPr>
          <p:cNvPr id="29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319D06C-3180-4734-97B2-8CE83F2C2CD2}" type="slidenum">
              <a:rPr lang="en-US" sz="1200">
                <a:solidFill>
                  <a:srgbClr val="898989"/>
                </a:solidFill>
              </a:rPr>
              <a:pPr eaLnBrk="1" hangingPunct="1"/>
              <a:t>11</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92474" y="662784"/>
            <a:ext cx="5567363" cy="944562"/>
          </a:xfrm>
        </p:spPr>
        <p:txBody>
          <a:bodyPr/>
          <a:lstStyle/>
          <a:p>
            <a:pPr eaLnBrk="1" hangingPunct="1"/>
            <a:r>
              <a:rPr lang="en-US" b="1" dirty="0" smtClean="0">
                <a:solidFill>
                  <a:srgbClr val="A0366C"/>
                </a:solidFill>
              </a:rPr>
              <a:t>Neurotransmitters</a:t>
            </a:r>
          </a:p>
        </p:txBody>
      </p:sp>
      <p:pic>
        <p:nvPicPr>
          <p:cNvPr id="5" name="Picture 4" descr="figure-03-03-2"/>
          <p:cNvPicPr>
            <a:picLocks noChangeAspect="1" noChangeArrowheads="1"/>
          </p:cNvPicPr>
          <p:nvPr/>
        </p:nvPicPr>
        <p:blipFill>
          <a:blip r:embed="rId3">
            <a:extLst>
              <a:ext uri="{28A0092B-C50C-407E-A947-70E740481C1C}">
                <a14:useLocalDpi xmlns:a14="http://schemas.microsoft.com/office/drawing/2010/main" val="0"/>
              </a:ext>
            </a:extLst>
          </a:blip>
          <a:srcRect t="56818"/>
          <a:stretch>
            <a:fillRect/>
          </a:stretch>
        </p:blipFill>
        <p:spPr bwMode="auto">
          <a:xfrm>
            <a:off x="160338" y="2362200"/>
            <a:ext cx="8791575" cy="36210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2"/>
          <p:cNvSpPr>
            <a:spLocks noGrp="1"/>
          </p:cNvSpPr>
          <p:nvPr>
            <p:ph idx="1"/>
          </p:nvPr>
        </p:nvSpPr>
        <p:spPr>
          <a:xfrm>
            <a:off x="160338" y="182564"/>
            <a:ext cx="3040061" cy="2814636"/>
          </a:xfrm>
          <a:prstGeom prst="roundRect">
            <a:avLst>
              <a:gd name="adj" fmla="val 16667"/>
            </a:avLst>
          </a:prstGeom>
          <a:solidFill>
            <a:srgbClr val="A0366C"/>
          </a:solidFill>
        </p:spPr>
        <p:txBody>
          <a:bodyPr/>
          <a:lstStyle/>
          <a:p>
            <a:pPr marL="0" indent="0" eaLnBrk="1" hangingPunct="1">
              <a:lnSpc>
                <a:spcPts val="2000"/>
              </a:lnSpc>
              <a:buNone/>
            </a:pPr>
            <a:r>
              <a:rPr lang="en-US" sz="2100" dirty="0" smtClean="0">
                <a:solidFill>
                  <a:srgbClr val="F8F6E3"/>
                </a:solidFill>
              </a:rPr>
              <a:t>Neurotransmitters (chemicals) released from the sending neuron travel across the synapse and bind to receptor sites on the receiving neuron, thereby influencing it to generate an action potential. </a:t>
            </a:r>
          </a:p>
        </p:txBody>
      </p:sp>
      <p:sp>
        <p:nvSpPr>
          <p:cNvPr id="3174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8A337161-772C-4645-8192-32DDA07CD721}" type="slidenum">
              <a:rPr lang="en-US" sz="1200">
                <a:solidFill>
                  <a:srgbClr val="898989"/>
                </a:solidFill>
              </a:rPr>
              <a:pPr eaLnBrk="1" hangingPunct="1"/>
              <a:t>12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382000" cy="1143000"/>
          </a:xfrm>
        </p:spPr>
        <p:txBody>
          <a:bodyPr/>
          <a:lstStyle/>
          <a:p>
            <a:r>
              <a:rPr lang="en-US" sz="3600" smtClean="0">
                <a:solidFill>
                  <a:schemeClr val="tx1"/>
                </a:solidFill>
                <a:latin typeface="Times New Roman" panose="02020603050405020304" pitchFamily="18" charset="0"/>
                <a:cs typeface="Times New Roman" panose="02020603050405020304" pitchFamily="18" charset="0"/>
              </a:rPr>
              <a:t>Neural Communication – Between Neurons</a:t>
            </a:r>
          </a:p>
        </p:txBody>
      </p:sp>
      <p:pic>
        <p:nvPicPr>
          <p:cNvPr id="27651" name="Picture 8" descr="Fig_5_21.gif                                                   00006F14&#10;Love Child                     B3E4B0F3:"/>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187325" y="1219200"/>
            <a:ext cx="88455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608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2BBC58-D78A-42D2-81E5-972792572FFD}" type="slidenum">
              <a:rPr lang="en-US"/>
              <a:pPr eaLnBrk="1" hangingPunct="1"/>
              <a:t>14</a:t>
            </a:fld>
            <a:endParaRPr lang="en-US"/>
          </a:p>
        </p:txBody>
      </p:sp>
      <p:sp>
        <p:nvSpPr>
          <p:cNvPr id="28675" name="Rectangle 2"/>
          <p:cNvSpPr>
            <a:spLocks noGrp="1" noChangeArrowheads="1"/>
          </p:cNvSpPr>
          <p:nvPr>
            <p:ph type="title"/>
          </p:nvPr>
        </p:nvSpPr>
        <p:spPr/>
        <p:txBody>
          <a:bodyPr/>
          <a:lstStyle/>
          <a:p>
            <a:pPr eaLnBrk="1" hangingPunct="1"/>
            <a:r>
              <a:rPr lang="en-US" sz="4000" smtClean="0">
                <a:latin typeface="Palatino Linotype" panose="02040502050505030304" pitchFamily="18" charset="0"/>
              </a:rPr>
              <a:t>Lock &amp; Key Mechanism</a:t>
            </a:r>
          </a:p>
        </p:txBody>
      </p:sp>
      <p:sp>
        <p:nvSpPr>
          <p:cNvPr id="28676" name="Rectangle 3"/>
          <p:cNvSpPr>
            <a:spLocks noGrp="1" noChangeArrowheads="1"/>
          </p:cNvSpPr>
          <p:nvPr>
            <p:ph type="body" sz="half" idx="1"/>
          </p:nvPr>
        </p:nvSpPr>
        <p:spPr>
          <a:xfrm>
            <a:off x="685800" y="1595438"/>
            <a:ext cx="7772400" cy="990600"/>
          </a:xfrm>
        </p:spPr>
        <p:txBody>
          <a:bodyPr/>
          <a:lstStyle/>
          <a:p>
            <a:pPr marL="0" indent="0" algn="ctr" eaLnBrk="1" hangingPunct="1">
              <a:buFont typeface="Wingdings" panose="05000000000000000000" pitchFamily="2" charset="2"/>
              <a:buNone/>
            </a:pPr>
            <a:r>
              <a:rPr lang="en-US" altLang="en-US" sz="2800" smtClean="0">
                <a:latin typeface="Palatino Linotype" panose="02040502050505030304" pitchFamily="18" charset="0"/>
              </a:rPr>
              <a:t>Neurotransmitters bind to the receptors of the receiving neuron in a key-lock mechanism.</a:t>
            </a:r>
          </a:p>
        </p:txBody>
      </p:sp>
      <p:pic>
        <p:nvPicPr>
          <p:cNvPr id="28677" name="Picture 5" descr="figure-03-05-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2895600"/>
            <a:ext cx="4038600" cy="2998788"/>
          </a:xfrm>
          <a:ln w="25400">
            <a:solidFill>
              <a:schemeClr val="tx1"/>
            </a:solidFill>
            <a:miter lim="800000"/>
            <a:headEnd/>
            <a:tailEnd/>
          </a:ln>
        </p:spPr>
      </p:pic>
      <p:pic>
        <p:nvPicPr>
          <p:cNvPr id="28678" name="Picture 8" descr="Bouto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b="11725"/>
          <a:stretch>
            <a:fillRect/>
          </a:stretch>
        </p:blipFill>
        <p:spPr>
          <a:xfrm>
            <a:off x="723900" y="2890838"/>
            <a:ext cx="3505200" cy="3048000"/>
          </a:xfrm>
          <a:noFill/>
        </p:spPr>
      </p:pic>
    </p:spTree>
    <p:extLst>
      <p:ext uri="{BB962C8B-B14F-4D97-AF65-F5344CB8AC3E}">
        <p14:creationId xmlns:p14="http://schemas.microsoft.com/office/powerpoint/2010/main" val="269528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219075"/>
            <a:ext cx="8229600" cy="1143000"/>
          </a:xfrm>
        </p:spPr>
        <p:txBody>
          <a:bodyPr>
            <a:normAutofit fontScale="90000"/>
          </a:bodyPr>
          <a:lstStyle/>
          <a:p>
            <a:pPr eaLnBrk="1" hangingPunct="1"/>
            <a:r>
              <a:rPr lang="en-US" sz="4000" b="1" dirty="0" smtClean="0">
                <a:solidFill>
                  <a:srgbClr val="A0366C"/>
                </a:solidFill>
              </a:rPr>
              <a:t>Reuptake</a:t>
            </a:r>
            <a:r>
              <a:rPr lang="en-US" sz="4000" dirty="0" smtClean="0">
                <a:solidFill>
                  <a:srgbClr val="A0366C"/>
                </a:solidFill>
              </a:rPr>
              <a:t>:</a:t>
            </a:r>
            <a:r>
              <a:rPr lang="en-US" sz="4000" dirty="0" smtClean="0"/>
              <a:t> </a:t>
            </a:r>
            <a:br>
              <a:rPr lang="en-US" sz="4000" dirty="0" smtClean="0"/>
            </a:br>
            <a:r>
              <a:rPr lang="en-US" sz="4000" dirty="0" smtClean="0"/>
              <a:t>Recycling Neurotransmitters</a:t>
            </a:r>
          </a:p>
        </p:txBody>
      </p:sp>
      <p:sp>
        <p:nvSpPr>
          <p:cNvPr id="33795" name="Content Placeholder 2"/>
          <p:cNvSpPr>
            <a:spLocks noGrp="1"/>
          </p:cNvSpPr>
          <p:nvPr>
            <p:ph idx="1"/>
          </p:nvPr>
        </p:nvSpPr>
        <p:spPr>
          <a:xfrm>
            <a:off x="549275" y="2079625"/>
            <a:ext cx="3886200" cy="2276475"/>
          </a:xfrm>
          <a:prstGeom prst="roundRect">
            <a:avLst>
              <a:gd name="adj" fmla="val 16667"/>
            </a:avLst>
          </a:prstGeom>
          <a:solidFill>
            <a:srgbClr val="A0366C"/>
          </a:solidFill>
        </p:spPr>
        <p:txBody>
          <a:bodyPr/>
          <a:lstStyle/>
          <a:p>
            <a:pPr marL="0" indent="0" eaLnBrk="1" hangingPunct="1">
              <a:lnSpc>
                <a:spcPts val="2000"/>
              </a:lnSpc>
              <a:buFont typeface="Arial" panose="020B0604020202020204" pitchFamily="34" charset="0"/>
              <a:buNone/>
            </a:pPr>
            <a:r>
              <a:rPr lang="en-US" sz="2400" b="1" smtClean="0">
                <a:solidFill>
                  <a:srgbClr val="F8F6E3"/>
                </a:solidFill>
              </a:rPr>
              <a:t>Reuptake: </a:t>
            </a:r>
          </a:p>
          <a:p>
            <a:pPr marL="0" indent="0" eaLnBrk="1" hangingPunct="1">
              <a:lnSpc>
                <a:spcPts val="2000"/>
              </a:lnSpc>
              <a:buFont typeface="Arial" panose="020B0604020202020204" pitchFamily="34" charset="0"/>
              <a:buNone/>
            </a:pPr>
            <a:r>
              <a:rPr lang="en-US" sz="2400" smtClean="0">
                <a:solidFill>
                  <a:srgbClr val="F8F6E3"/>
                </a:solidFill>
              </a:rPr>
              <a:t>After the neurotransmitters stimulate the receptors on the receiving neuron, the chemicals are taken back up into the sending neuron to be used again.</a:t>
            </a:r>
          </a:p>
        </p:txBody>
      </p:sp>
      <p:pic>
        <p:nvPicPr>
          <p:cNvPr id="4" name="Picture 5" descr="12673_MyersPsy8e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720850"/>
            <a:ext cx="3998913" cy="47625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CB5F2388-1930-47AA-95CE-473547178635}" type="slidenum">
              <a:rPr lang="en-US" sz="1200">
                <a:solidFill>
                  <a:srgbClr val="898989"/>
                </a:solidFill>
              </a:rPr>
              <a:pPr eaLnBrk="1" hangingPunct="1"/>
              <a:t>15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39875" y="212725"/>
            <a:ext cx="6216650" cy="1477963"/>
          </a:xfrm>
        </p:spPr>
        <p:txBody>
          <a:bodyPr/>
          <a:lstStyle/>
          <a:p>
            <a:pPr eaLnBrk="1" hangingPunct="1"/>
            <a:r>
              <a:rPr lang="en-US" sz="3200" b="1" smtClean="0">
                <a:solidFill>
                  <a:srgbClr val="444EA2"/>
                </a:solidFill>
              </a:rPr>
              <a:t>Seeing all the Steps Together</a:t>
            </a:r>
          </a:p>
        </p:txBody>
      </p:sp>
      <p:sp>
        <p:nvSpPr>
          <p:cNvPr id="5" name="Title 1"/>
          <p:cNvSpPr txBox="1">
            <a:spLocks/>
          </p:cNvSpPr>
          <p:nvPr/>
        </p:nvSpPr>
        <p:spPr>
          <a:xfrm>
            <a:off x="1371600" y="98425"/>
            <a:ext cx="6553200" cy="762000"/>
          </a:xfrm>
          <a:prstGeom prst="rect">
            <a:avLst/>
          </a:prstGeom>
        </p:spPr>
        <p:txBody>
          <a:bodyPr anchor="ctr">
            <a:normAutofit/>
          </a:bodyPr>
          <a:lstStyle/>
          <a:p>
            <a:pPr algn="ctr" fontAlgn="auto">
              <a:spcAft>
                <a:spcPts val="0"/>
              </a:spcAft>
              <a:defRPr/>
            </a:pPr>
            <a:r>
              <a:rPr lang="en-US" sz="4400" b="1" dirty="0">
                <a:solidFill>
                  <a:srgbClr val="F36F21"/>
                </a:solidFill>
                <a:latin typeface="+mj-lt"/>
                <a:ea typeface="+mj-ea"/>
                <a:cs typeface="+mj-cs"/>
              </a:rPr>
              <a:t>Neural Communication:</a:t>
            </a:r>
          </a:p>
        </p:txBody>
      </p:sp>
      <p:sp>
        <p:nvSpPr>
          <p:cNvPr id="35844" name="Content Placeholder 2"/>
          <p:cNvSpPr>
            <a:spLocks noGrp="1"/>
          </p:cNvSpPr>
          <p:nvPr>
            <p:ph idx="1"/>
          </p:nvPr>
        </p:nvSpPr>
        <p:spPr/>
        <p:txBody>
          <a:bodyPr/>
          <a:lstStyle/>
          <a:p>
            <a:pPr eaLnBrk="1" hangingPunct="1"/>
            <a:endParaRPr lang="en-US" smtClean="0"/>
          </a:p>
        </p:txBody>
      </p:sp>
      <p:grpSp>
        <p:nvGrpSpPr>
          <p:cNvPr id="35845" name="Group 6"/>
          <p:cNvGrpSpPr>
            <a:grpSpLocks/>
          </p:cNvGrpSpPr>
          <p:nvPr/>
        </p:nvGrpSpPr>
        <p:grpSpPr bwMode="auto">
          <a:xfrm>
            <a:off x="320675" y="1165225"/>
            <a:ext cx="8534400" cy="5654675"/>
            <a:chOff x="320040" y="1165860"/>
            <a:chExt cx="8534400" cy="5654039"/>
          </a:xfrm>
        </p:grpSpPr>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 y="1263604"/>
              <a:ext cx="8412480" cy="555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040" y="1165860"/>
              <a:ext cx="2365375" cy="29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1955E37-9E55-409D-99BD-BEB1E9D90FCD}" type="slidenum">
              <a:rPr lang="en-US" sz="1200">
                <a:solidFill>
                  <a:srgbClr val="898989"/>
                </a:solidFill>
              </a:rPr>
              <a:pPr eaLnBrk="1" hangingPunct="1"/>
              <a:t>16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285875"/>
          <a:ext cx="9144000" cy="665163"/>
        </p:xfrm>
        <a:graphic>
          <a:graphicData uri="http://schemas.openxmlformats.org/drawingml/2006/table">
            <a:tbl>
              <a:tblPr/>
              <a:tblGrid>
                <a:gridCol w="2124075"/>
                <a:gridCol w="2686050"/>
                <a:gridCol w="4333875"/>
              </a:tblGrid>
              <a:tr h="295275">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Some Neurotransmitters and Their Functions</a:t>
                      </a:r>
                    </a:p>
                  </a:txBody>
                  <a:tcPr marT="45698" marB="45698"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AA7A2B"/>
                    </a:solidFill>
                  </a:tcPr>
                </a:tc>
                <a:tc hMerge="1">
                  <a:txBody>
                    <a:bodyPr/>
                    <a:lstStyle/>
                    <a:p>
                      <a:endParaRPr lang="en-US"/>
                    </a:p>
                  </a:txBody>
                  <a:tcPr/>
                </a:tc>
                <a:tc hMerge="1">
                  <a:txBody>
                    <a:bodyPr/>
                    <a:lstStyle/>
                    <a:p>
                      <a:endParaRPr lang="en-US"/>
                    </a:p>
                  </a:txBody>
                  <a:tcPr/>
                </a:tc>
              </a:tr>
              <a:tr h="369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anose="020F0502020204030204" pitchFamily="34" charset="0"/>
                          <a:cs typeface="Arial" panose="020B0604020202020204" pitchFamily="34" charset="0"/>
                        </a:rPr>
                        <a:t>Neurotransmitter</a:t>
                      </a:r>
                    </a:p>
                  </a:txBody>
                  <a:tcPr marT="45698" marB="45698"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anose="020F0502020204030204" pitchFamily="34" charset="0"/>
                          <a:cs typeface="Arial" panose="020B0604020202020204" pitchFamily="34" charset="0"/>
                        </a:rPr>
                        <a:t>Function</a:t>
                      </a:r>
                    </a:p>
                  </a:txBody>
                  <a:tcPr marT="45698" marB="45698"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smtClean="0">
                          <a:ln>
                            <a:noFill/>
                          </a:ln>
                          <a:solidFill>
                            <a:srgbClr val="F8F6E3"/>
                          </a:solidFill>
                          <a:effectLst/>
                          <a:latin typeface="Calibri" panose="020F0502020204030204" pitchFamily="34" charset="0"/>
                          <a:cs typeface="Arial" panose="020B0604020202020204" pitchFamily="34" charset="0"/>
                        </a:rPr>
                        <a:t>Problems Caused by Imbalances</a:t>
                      </a:r>
                    </a:p>
                  </a:txBody>
                  <a:tcPr marT="45698" marB="45698"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000000"/>
                    </a:solidFill>
                  </a:tcPr>
                </a:tc>
              </a:tr>
            </a:tbl>
          </a:graphicData>
        </a:graphic>
      </p:graphicFrame>
      <p:sp>
        <p:nvSpPr>
          <p:cNvPr id="2" name="Title 1"/>
          <p:cNvSpPr>
            <a:spLocks noGrp="1"/>
          </p:cNvSpPr>
          <p:nvPr>
            <p:ph type="title"/>
          </p:nvPr>
        </p:nvSpPr>
        <p:spPr>
          <a:xfrm>
            <a:off x="509588" y="77788"/>
            <a:ext cx="8229600" cy="1143000"/>
          </a:xfrm>
        </p:spPr>
        <p:txBody>
          <a:bodyPr>
            <a:normAutofit/>
          </a:bodyPr>
          <a:lstStyle/>
          <a:p>
            <a:pPr eaLnBrk="1" hangingPunct="1"/>
            <a:r>
              <a:rPr lang="en-US" sz="4000" b="1" smtClean="0">
                <a:solidFill>
                  <a:srgbClr val="444EA2"/>
                </a:solidFill>
              </a:rPr>
              <a:t>Roles of Different Neurotransmitters</a:t>
            </a:r>
          </a:p>
        </p:txBody>
      </p:sp>
      <p:graphicFrame>
        <p:nvGraphicFramePr>
          <p:cNvPr id="7" name="Table 6"/>
          <p:cNvGraphicFramePr>
            <a:graphicFrameLocks noGrp="1"/>
          </p:cNvGraphicFramePr>
          <p:nvPr/>
        </p:nvGraphicFramePr>
        <p:xfrm>
          <a:off x="0" y="2079625"/>
          <a:ext cx="9144000" cy="701675"/>
        </p:xfrm>
        <a:graphic>
          <a:graphicData uri="http://schemas.openxmlformats.org/drawingml/2006/table">
            <a:tbl>
              <a:tblPr/>
              <a:tblGrid>
                <a:gridCol w="2125663"/>
                <a:gridCol w="2709862"/>
                <a:gridCol w="4308475"/>
              </a:tblGrid>
              <a:tr h="7016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Serotonin</a:t>
                      </a:r>
                    </a:p>
                  </a:txBody>
                  <a:tcPr marT="45761" marB="45761"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Affects mood, hunger, sleep, and arousal</a:t>
                      </a:r>
                    </a:p>
                  </a:txBody>
                  <a:tcPr marT="45761" marB="45761"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Undersupply linked to depression; some antidepressant drugs raise serotonin levels</a:t>
                      </a:r>
                    </a:p>
                  </a:txBody>
                  <a:tcPr marT="45761" marB="45761"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10" name="Table 9"/>
          <p:cNvGraphicFramePr>
            <a:graphicFrameLocks noGrp="1"/>
          </p:cNvGraphicFramePr>
          <p:nvPr/>
        </p:nvGraphicFramePr>
        <p:xfrm>
          <a:off x="0" y="2884488"/>
          <a:ext cx="9144000" cy="904143"/>
        </p:xfrm>
        <a:graphic>
          <a:graphicData uri="http://schemas.openxmlformats.org/drawingml/2006/table">
            <a:tbl>
              <a:tblPr/>
              <a:tblGrid>
                <a:gridCol w="2125663"/>
                <a:gridCol w="2709862"/>
                <a:gridCol w="4308475"/>
              </a:tblGrid>
              <a:tr h="9032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Dopamine</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Influences movement, learning, attention, and emotion</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Oversupply linked to schizophrenia; undersupply linked to tremors and decreased mobility in Parkinson’s disease and ADHD</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11" name="Table 10"/>
          <p:cNvGraphicFramePr>
            <a:graphicFrameLocks noGrp="1"/>
          </p:cNvGraphicFramePr>
          <p:nvPr/>
        </p:nvGraphicFramePr>
        <p:xfrm>
          <a:off x="0" y="3905250"/>
          <a:ext cx="9144000" cy="497665"/>
        </p:xfrm>
        <a:graphic>
          <a:graphicData uri="http://schemas.openxmlformats.org/drawingml/2006/table">
            <a:tbl>
              <a:tblPr/>
              <a:tblGrid>
                <a:gridCol w="2125663"/>
                <a:gridCol w="2709862"/>
                <a:gridCol w="4308475"/>
              </a:tblGrid>
              <a:tr h="496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Acetylcholine (ACh)</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Enables muscle action, learning, and memory</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ACh-producing neurons deteriorate as Alzheimer’s disease progresses</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12" name="Table 11"/>
          <p:cNvGraphicFramePr>
            <a:graphicFrameLocks noGrp="1"/>
          </p:cNvGraphicFramePr>
          <p:nvPr/>
        </p:nvGraphicFramePr>
        <p:xfrm>
          <a:off x="0" y="4514850"/>
          <a:ext cx="9144000" cy="497665"/>
        </p:xfrm>
        <a:graphic>
          <a:graphicData uri="http://schemas.openxmlformats.org/drawingml/2006/table">
            <a:tbl>
              <a:tblPr/>
              <a:tblGrid>
                <a:gridCol w="2125663"/>
                <a:gridCol w="2709862"/>
                <a:gridCol w="4308475"/>
              </a:tblGrid>
              <a:tr h="496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Norepinephrine</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Helps control alertness and arousal</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Undersupply can depress mood and cause ADHD-like attention problems</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13" name="Table 12"/>
          <p:cNvGraphicFramePr>
            <a:graphicFrameLocks noGrp="1"/>
          </p:cNvGraphicFramePr>
          <p:nvPr/>
        </p:nvGraphicFramePr>
        <p:xfrm>
          <a:off x="0" y="5143500"/>
          <a:ext cx="9144000" cy="497665"/>
        </p:xfrm>
        <a:graphic>
          <a:graphicData uri="http://schemas.openxmlformats.org/drawingml/2006/table">
            <a:tbl>
              <a:tblPr/>
              <a:tblGrid>
                <a:gridCol w="2125663"/>
                <a:gridCol w="2709862"/>
                <a:gridCol w="4308475"/>
              </a:tblGrid>
              <a:tr h="496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GABA</a:t>
                      </a:r>
                      <a:r>
                        <a:rPr kumimoji="0" lang="en-US" sz="2000" b="0"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 (gamma-aminobutyric acid</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 major inhibitory neurotransmitter</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Undersupply linked to seizures, tremors, and insomnia</a:t>
                      </a:r>
                    </a:p>
                  </a:txBody>
                  <a:tcPr marT="45633" marB="45633"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graphicFrame>
        <p:nvGraphicFramePr>
          <p:cNvPr id="14" name="Table 13"/>
          <p:cNvGraphicFramePr>
            <a:graphicFrameLocks noGrp="1"/>
          </p:cNvGraphicFramePr>
          <p:nvPr/>
        </p:nvGraphicFramePr>
        <p:xfrm>
          <a:off x="0" y="5741988"/>
          <a:ext cx="9144000" cy="904143"/>
        </p:xfrm>
        <a:graphic>
          <a:graphicData uri="http://schemas.openxmlformats.org/drawingml/2006/table">
            <a:tbl>
              <a:tblPr/>
              <a:tblGrid>
                <a:gridCol w="2125663"/>
                <a:gridCol w="2709862"/>
                <a:gridCol w="4308475"/>
              </a:tblGrid>
              <a:tr h="9032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Glutamate</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 major excitatory neurotransmitter; involved in memory</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Oversupply can overstimulate the brain, producing migraines or seizures; this is why some people avoid MSG (monosodium glutamate) in food</a:t>
                      </a:r>
                    </a:p>
                  </a:txBody>
                  <a:tcPr marT="45672" marB="45672"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sp>
        <p:nvSpPr>
          <p:cNvPr id="37963"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1D0FD64-BEE0-4DFC-A79D-24F5829C7E03}" type="slidenum">
              <a:rPr lang="en-US" sz="1200">
                <a:solidFill>
                  <a:srgbClr val="898989"/>
                </a:solidFill>
              </a:rPr>
              <a:pPr eaLnBrk="1" hangingPunct="1"/>
              <a:t>17</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63525" y="103188"/>
            <a:ext cx="4197350" cy="1143000"/>
          </a:xfrm>
        </p:spPr>
        <p:txBody>
          <a:bodyPr/>
          <a:lstStyle/>
          <a:p>
            <a:pPr eaLnBrk="1" hangingPunct="1">
              <a:lnSpc>
                <a:spcPts val="3600"/>
              </a:lnSpc>
            </a:pPr>
            <a:r>
              <a:rPr lang="en-US" sz="4000" b="1" smtClean="0">
                <a:solidFill>
                  <a:srgbClr val="444EA2"/>
                </a:solidFill>
              </a:rPr>
              <a:t>Serotonin pathways</a:t>
            </a:r>
          </a:p>
        </p:txBody>
      </p:sp>
      <p:sp>
        <p:nvSpPr>
          <p:cNvPr id="39939" name="Content Placeholder 2"/>
          <p:cNvSpPr>
            <a:spLocks noGrp="1"/>
          </p:cNvSpPr>
          <p:nvPr>
            <p:ph idx="1"/>
          </p:nvPr>
        </p:nvSpPr>
        <p:spPr>
          <a:xfrm>
            <a:off x="354013" y="1276350"/>
            <a:ext cx="4106862" cy="860425"/>
          </a:xfrm>
        </p:spPr>
        <p:txBody>
          <a:bodyPr/>
          <a:lstStyle/>
          <a:p>
            <a:pPr marL="0" indent="0" eaLnBrk="1" hangingPunct="1">
              <a:lnSpc>
                <a:spcPts val="2000"/>
              </a:lnSpc>
              <a:buFont typeface="Arial" panose="020B0604020202020204" pitchFamily="34" charset="0"/>
              <a:buNone/>
            </a:pPr>
            <a:r>
              <a:rPr lang="en-US" sz="2400" smtClean="0"/>
              <a:t>Networks of neurons that communicate with serotonin help regulate mood.</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t="9258" b="4898"/>
          <a:stretch>
            <a:fillRect/>
          </a:stretch>
        </p:blipFill>
        <p:spPr bwMode="auto">
          <a:xfrm>
            <a:off x="354013" y="2501900"/>
            <a:ext cx="4106862" cy="41894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ontent Placeholder 2"/>
          <p:cNvSpPr txBox="1">
            <a:spLocks/>
          </p:cNvSpPr>
          <p:nvPr/>
        </p:nvSpPr>
        <p:spPr bwMode="auto">
          <a:xfrm>
            <a:off x="4648200" y="1189038"/>
            <a:ext cx="43592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spcBef>
                <a:spcPct val="20000"/>
              </a:spcBef>
              <a:buFont typeface="Arial" panose="020B0604020202020204" pitchFamily="34" charset="0"/>
              <a:buNone/>
            </a:pPr>
            <a:r>
              <a:rPr lang="en-US"/>
              <a:t>Networks of neurons that communicate with dopamine are involved in focusing attention and controlling movement.</a:t>
            </a:r>
          </a:p>
        </p:txBody>
      </p:sp>
      <p:sp>
        <p:nvSpPr>
          <p:cNvPr id="39942" name="Title 1"/>
          <p:cNvSpPr txBox="1">
            <a:spLocks/>
          </p:cNvSpPr>
          <p:nvPr/>
        </p:nvSpPr>
        <p:spPr bwMode="auto">
          <a:xfrm>
            <a:off x="4648200" y="87313"/>
            <a:ext cx="411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3600"/>
              </a:lnSpc>
            </a:pPr>
            <a:r>
              <a:rPr lang="en-US" sz="4000" b="1">
                <a:solidFill>
                  <a:srgbClr val="444EA2"/>
                </a:solidFill>
              </a:rPr>
              <a:t>Dopamine pathways</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t="9142" b="5101"/>
          <a:stretch>
            <a:fillRect/>
          </a:stretch>
        </p:blipFill>
        <p:spPr bwMode="auto">
          <a:xfrm>
            <a:off x="4754563" y="2474913"/>
            <a:ext cx="4165600" cy="4216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D40C39B9-AFF6-4F7B-B584-87AA2E5AC3B5}" type="slidenum">
              <a:rPr lang="en-US" sz="1200">
                <a:solidFill>
                  <a:srgbClr val="898989"/>
                </a:solidFill>
              </a:rPr>
              <a:pPr eaLnBrk="1" hangingPunct="1"/>
              <a:t>18</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638" y="0"/>
            <a:ext cx="9164638" cy="1706563"/>
          </a:xfrm>
          <a:solidFill>
            <a:srgbClr val="F36F21"/>
          </a:solidFill>
        </p:spPr>
        <p:txBody>
          <a:bodyPr lIns="274320"/>
          <a:lstStyle/>
          <a:p>
            <a:pPr algn="l" eaLnBrk="1" hangingPunct="1">
              <a:lnSpc>
                <a:spcPts val="4200"/>
              </a:lnSpc>
            </a:pPr>
            <a:r>
              <a:rPr lang="en-US" sz="3200" b="1" i="1" smtClean="0">
                <a:solidFill>
                  <a:srgbClr val="F8F6E3"/>
                </a:solidFill>
              </a:rPr>
              <a:t>Hearing the message</a:t>
            </a:r>
            <a:r>
              <a:rPr lang="en-US" b="1" smtClean="0">
                <a:solidFill>
                  <a:srgbClr val="F8F6E3"/>
                </a:solidFill>
              </a:rPr>
              <a:t/>
            </a:r>
            <a:br>
              <a:rPr lang="en-US" b="1" smtClean="0">
                <a:solidFill>
                  <a:srgbClr val="F8F6E3"/>
                </a:solidFill>
              </a:rPr>
            </a:br>
            <a:r>
              <a:rPr lang="en-US" b="1" smtClean="0">
                <a:solidFill>
                  <a:srgbClr val="F8F6E3"/>
                </a:solidFill>
              </a:rPr>
              <a:t>How Neurotransmitters Activate Receptors</a:t>
            </a:r>
          </a:p>
        </p:txBody>
      </p:sp>
      <p:sp>
        <p:nvSpPr>
          <p:cNvPr id="41987" name="Content Placeholder 2"/>
          <p:cNvSpPr>
            <a:spLocks noGrp="1"/>
          </p:cNvSpPr>
          <p:nvPr>
            <p:ph idx="1"/>
          </p:nvPr>
        </p:nvSpPr>
        <p:spPr>
          <a:xfrm>
            <a:off x="130175" y="1914525"/>
            <a:ext cx="2057400" cy="3840163"/>
          </a:xfrm>
        </p:spPr>
        <p:txBody>
          <a:bodyPr/>
          <a:lstStyle/>
          <a:p>
            <a:pPr marL="0" indent="0" eaLnBrk="1" hangingPunct="1">
              <a:lnSpc>
                <a:spcPts val="2800"/>
              </a:lnSpc>
              <a:buFont typeface="Arial" panose="020B0604020202020204" pitchFamily="34" charset="0"/>
              <a:buNone/>
            </a:pPr>
            <a:r>
              <a:rPr lang="en-US" b="1" smtClean="0">
                <a:solidFill>
                  <a:srgbClr val="3AA082"/>
                </a:solidFill>
              </a:rPr>
              <a:t>When the key fits, the site is opened.</a:t>
            </a:r>
          </a:p>
        </p:txBody>
      </p:sp>
      <p:pic>
        <p:nvPicPr>
          <p:cNvPr id="4" name="Picture 4" descr="figure-03-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1914525"/>
            <a:ext cx="6457950" cy="47942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9F247AD-CCE0-4143-B718-644B22805014}" type="slidenum">
              <a:rPr lang="en-US" sz="1200">
                <a:solidFill>
                  <a:srgbClr val="898989"/>
                </a:solidFill>
              </a:rPr>
              <a:pPr eaLnBrk="1" hangingPunct="1"/>
              <a:t>19</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428750"/>
          </a:xfrm>
          <a:solidFill>
            <a:srgbClr val="3AA082"/>
          </a:solidFill>
        </p:spPr>
        <p:txBody>
          <a:bodyPr lIns="274320"/>
          <a:lstStyle/>
          <a:p>
            <a:pPr algn="l" eaLnBrk="1" hangingPunct="1">
              <a:lnSpc>
                <a:spcPts val="4200"/>
              </a:lnSpc>
            </a:pPr>
            <a:r>
              <a:rPr lang="en-US" b="1" smtClean="0">
                <a:solidFill>
                  <a:srgbClr val="F8F6E3"/>
                </a:solidFill>
              </a:rPr>
              <a:t>Surveying the Chapter: Overview</a:t>
            </a:r>
            <a:br>
              <a:rPr lang="en-US" b="1" smtClean="0">
                <a:solidFill>
                  <a:srgbClr val="F8F6E3"/>
                </a:solidFill>
              </a:rPr>
            </a:br>
            <a:r>
              <a:rPr lang="en-US" sz="3200" b="1" i="1" smtClean="0">
                <a:solidFill>
                  <a:srgbClr val="F8F6E3"/>
                </a:solidFill>
              </a:rPr>
              <a:t>What We Have in Mind</a:t>
            </a:r>
          </a:p>
        </p:txBody>
      </p:sp>
      <p:sp>
        <p:nvSpPr>
          <p:cNvPr id="3" name="Content Placeholder 2"/>
          <p:cNvSpPr>
            <a:spLocks noGrp="1"/>
          </p:cNvSpPr>
          <p:nvPr>
            <p:ph idx="1"/>
          </p:nvPr>
        </p:nvSpPr>
        <p:spPr>
          <a:xfrm>
            <a:off x="260350" y="1573213"/>
            <a:ext cx="8582025" cy="4946650"/>
          </a:xfrm>
          <a:prstGeom prst="roundRect">
            <a:avLst>
              <a:gd name="adj" fmla="val 16667"/>
            </a:avLst>
          </a:prstGeom>
          <a:solidFill>
            <a:srgbClr val="F8F6E3">
              <a:alpha val="79999"/>
            </a:srgbClr>
          </a:solidFill>
        </p:spPr>
        <p:txBody>
          <a:bodyPr anchor="ctr"/>
          <a:lstStyle/>
          <a:p>
            <a:pPr eaLnBrk="1" hangingPunct="1">
              <a:lnSpc>
                <a:spcPts val="2800"/>
              </a:lnSpc>
              <a:buFont typeface="Wingdings" panose="05000000000000000000" pitchFamily="2" charset="2"/>
              <a:buChar char="§"/>
            </a:pPr>
            <a:r>
              <a:rPr lang="en-US" sz="3600" smtClean="0"/>
              <a:t>Building blocks of the mind: </a:t>
            </a:r>
            <a:r>
              <a:rPr lang="en-US" sz="3600" b="1" smtClean="0">
                <a:solidFill>
                  <a:srgbClr val="444EA2"/>
                </a:solidFill>
              </a:rPr>
              <a:t>neurons</a:t>
            </a:r>
            <a:r>
              <a:rPr lang="en-US" sz="3600" smtClean="0"/>
              <a:t> and how they communicate (neurotransmitters)</a:t>
            </a:r>
          </a:p>
          <a:p>
            <a:pPr eaLnBrk="1" hangingPunct="1">
              <a:lnSpc>
                <a:spcPts val="2800"/>
              </a:lnSpc>
              <a:buFont typeface="Wingdings" panose="05000000000000000000" pitchFamily="2" charset="2"/>
              <a:buChar char="§"/>
            </a:pPr>
            <a:r>
              <a:rPr lang="en-US" sz="3600" smtClean="0"/>
              <a:t>Systems that build the mind: functions of the parts of the </a:t>
            </a:r>
            <a:r>
              <a:rPr lang="en-US" sz="3600" b="1" smtClean="0">
                <a:solidFill>
                  <a:srgbClr val="444EA2"/>
                </a:solidFill>
              </a:rPr>
              <a:t>nervous system</a:t>
            </a:r>
          </a:p>
          <a:p>
            <a:pPr eaLnBrk="1" hangingPunct="1">
              <a:lnSpc>
                <a:spcPts val="2800"/>
              </a:lnSpc>
              <a:buFont typeface="Wingdings" panose="05000000000000000000" pitchFamily="2" charset="2"/>
              <a:buChar char="§"/>
            </a:pPr>
            <a:r>
              <a:rPr lang="en-US" sz="3600" smtClean="0"/>
              <a:t>Supporting player: the slower-communicating </a:t>
            </a:r>
            <a:r>
              <a:rPr lang="en-US" sz="3600" b="1" smtClean="0">
                <a:solidFill>
                  <a:srgbClr val="444EA2"/>
                </a:solidFill>
              </a:rPr>
              <a:t>endocrine system </a:t>
            </a:r>
            <a:r>
              <a:rPr lang="en-US" sz="3600" smtClean="0"/>
              <a:t>(hormones)</a:t>
            </a:r>
          </a:p>
          <a:p>
            <a:pPr eaLnBrk="1" hangingPunct="1">
              <a:lnSpc>
                <a:spcPts val="2800"/>
              </a:lnSpc>
              <a:buFont typeface="Wingdings" panose="05000000000000000000" pitchFamily="2" charset="2"/>
              <a:buChar char="§"/>
            </a:pPr>
            <a:r>
              <a:rPr lang="en-US" sz="3600" smtClean="0"/>
              <a:t>Star of the show: </a:t>
            </a:r>
            <a:r>
              <a:rPr lang="en-US" sz="3600" b="1" smtClean="0">
                <a:solidFill>
                  <a:srgbClr val="444EA2"/>
                </a:solidFill>
              </a:rPr>
              <a:t>the brain </a:t>
            </a:r>
            <a:r>
              <a:rPr lang="en-US" sz="3600" smtClean="0"/>
              <a:t>and its structures</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426B9763-1598-4A5A-BD20-21BE637FC1F1}" type="slidenum">
              <a:rPr lang="en-US" sz="1200">
                <a:solidFill>
                  <a:srgbClr val="898989"/>
                </a:solidFill>
              </a:rPr>
              <a:pPr eaLnBrk="1" hangingPunct="1"/>
              <a:t>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46088" y="80963"/>
            <a:ext cx="8229600" cy="1554162"/>
          </a:xfrm>
        </p:spPr>
        <p:txBody>
          <a:bodyPr/>
          <a:lstStyle/>
          <a:p>
            <a:pPr eaLnBrk="1" hangingPunct="1">
              <a:lnSpc>
                <a:spcPts val="4000"/>
              </a:lnSpc>
            </a:pPr>
            <a:r>
              <a:rPr lang="en-US" b="1" smtClean="0">
                <a:solidFill>
                  <a:srgbClr val="F36F21"/>
                </a:solidFill>
              </a:rPr>
              <a:t>Keys that almost fit:</a:t>
            </a:r>
            <a:br>
              <a:rPr lang="en-US" b="1" smtClean="0">
                <a:solidFill>
                  <a:srgbClr val="F36F21"/>
                </a:solidFill>
              </a:rPr>
            </a:br>
            <a:r>
              <a:rPr lang="en-US" b="1" smtClean="0">
                <a:solidFill>
                  <a:srgbClr val="444EA2"/>
                </a:solidFill>
              </a:rPr>
              <a:t>Agonist</a:t>
            </a:r>
            <a:r>
              <a:rPr lang="en-US" smtClean="0"/>
              <a:t> and </a:t>
            </a:r>
            <a:r>
              <a:rPr lang="en-US" b="1" smtClean="0">
                <a:solidFill>
                  <a:srgbClr val="444EA2"/>
                </a:solidFill>
              </a:rPr>
              <a:t>Antagonist</a:t>
            </a:r>
            <a:r>
              <a:rPr lang="en-US" smtClean="0">
                <a:solidFill>
                  <a:srgbClr val="444EA2"/>
                </a:solidFill>
              </a:rPr>
              <a:t> </a:t>
            </a:r>
            <a:r>
              <a:rPr lang="en-US" smtClean="0"/>
              <a:t>Molecules</a:t>
            </a:r>
          </a:p>
        </p:txBody>
      </p:sp>
      <p:sp>
        <p:nvSpPr>
          <p:cNvPr id="44035" name="Content Placeholder 2"/>
          <p:cNvSpPr>
            <a:spLocks noGrp="1"/>
          </p:cNvSpPr>
          <p:nvPr>
            <p:ph idx="1"/>
          </p:nvPr>
        </p:nvSpPr>
        <p:spPr>
          <a:xfrm>
            <a:off x="4873625" y="4103688"/>
            <a:ext cx="4067175" cy="2617787"/>
          </a:xfrm>
        </p:spPr>
        <p:txBody>
          <a:bodyPr/>
          <a:lstStyle/>
          <a:p>
            <a:pPr marL="0" indent="0" eaLnBrk="1" hangingPunct="1">
              <a:lnSpc>
                <a:spcPts val="2400"/>
              </a:lnSpc>
              <a:buNone/>
            </a:pPr>
            <a:r>
              <a:rPr lang="en-US" sz="2400" dirty="0" smtClean="0"/>
              <a:t>An </a:t>
            </a:r>
            <a:r>
              <a:rPr lang="en-US" sz="2400" b="1" dirty="0" smtClean="0">
                <a:solidFill>
                  <a:srgbClr val="444EA2"/>
                </a:solidFill>
              </a:rPr>
              <a:t>antagonist</a:t>
            </a:r>
            <a:r>
              <a:rPr lang="en-US" sz="2400" dirty="0" smtClean="0"/>
              <a:t> molecule fills the lock so that the neurotransmitter cannot get in and activate the receptor site. Snake venom causes paralysis by blocking the </a:t>
            </a:r>
            <a:r>
              <a:rPr lang="en-US" sz="2400" dirty="0" err="1" smtClean="0"/>
              <a:t>acetlycholine</a:t>
            </a:r>
            <a:r>
              <a:rPr lang="en-US" sz="2400" dirty="0" smtClean="0"/>
              <a:t> (</a:t>
            </a:r>
            <a:r>
              <a:rPr lang="en-US" sz="2400" dirty="0" err="1" smtClean="0"/>
              <a:t>ACh</a:t>
            </a:r>
            <a:r>
              <a:rPr lang="en-US" sz="2400" dirty="0" smtClean="0"/>
              <a:t>) receptors on motor neurons.</a:t>
            </a:r>
          </a:p>
        </p:txBody>
      </p:sp>
      <p:pic>
        <p:nvPicPr>
          <p:cNvPr id="44036" name="Picture 3" descr="figure-03-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7688"/>
            <a:ext cx="4686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descr="figure-03-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1817688"/>
            <a:ext cx="4727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p:cNvSpPr>
            <a:spLocks noChangeArrowheads="1"/>
          </p:cNvSpPr>
          <p:nvPr/>
        </p:nvSpPr>
        <p:spPr bwMode="auto">
          <a:xfrm>
            <a:off x="446088" y="4286251"/>
            <a:ext cx="4240212" cy="243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spcBef>
                <a:spcPct val="20000"/>
              </a:spcBef>
            </a:pPr>
            <a:r>
              <a:rPr lang="en-US" sz="2200" dirty="0">
                <a:solidFill>
                  <a:srgbClr val="000000"/>
                </a:solidFill>
              </a:rPr>
              <a:t>An </a:t>
            </a:r>
            <a:r>
              <a:rPr lang="en-US" sz="2200" b="1" dirty="0">
                <a:solidFill>
                  <a:srgbClr val="444EA2"/>
                </a:solidFill>
              </a:rPr>
              <a:t>agonist</a:t>
            </a:r>
            <a:r>
              <a:rPr lang="en-US" sz="2200" dirty="0">
                <a:solidFill>
                  <a:srgbClr val="444EA2"/>
                </a:solidFill>
              </a:rPr>
              <a:t> </a:t>
            </a:r>
            <a:r>
              <a:rPr lang="en-US" sz="2200" dirty="0">
                <a:solidFill>
                  <a:srgbClr val="000000"/>
                </a:solidFill>
              </a:rPr>
              <a:t>molecule fills the receptor site </a:t>
            </a:r>
            <a:r>
              <a:rPr lang="en-US" sz="2200" u="sng" dirty="0">
                <a:solidFill>
                  <a:srgbClr val="000000"/>
                </a:solidFill>
              </a:rPr>
              <a:t>and</a:t>
            </a:r>
            <a:r>
              <a:rPr lang="en-US" sz="2200" dirty="0">
                <a:solidFill>
                  <a:srgbClr val="000000"/>
                </a:solidFill>
              </a:rPr>
              <a:t> activates it, acting like the neurotransmitter</a:t>
            </a:r>
            <a:r>
              <a:rPr lang="en-US" sz="2200" dirty="0" smtClean="0">
                <a:solidFill>
                  <a:srgbClr val="000000"/>
                </a:solidFill>
              </a:rPr>
              <a:t>. Morphine, for instance, mimics the action of endorphins by stimulating receptors in brain areas involved in mood and pain perception.</a:t>
            </a:r>
            <a:endParaRPr lang="en-US" sz="2200" dirty="0">
              <a:solidFill>
                <a:srgbClr val="000000"/>
              </a:solidFill>
            </a:endParaRPr>
          </a:p>
        </p:txBody>
      </p:sp>
      <p:sp>
        <p:nvSpPr>
          <p:cNvPr id="4403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65048FA-B4FE-4293-B8AF-FBB0B122BCDC}" type="slidenum">
              <a:rPr lang="en-US" sz="1200">
                <a:solidFill>
                  <a:srgbClr val="898989"/>
                </a:solidFill>
              </a:rPr>
              <a:pPr eaLnBrk="1" hangingPunct="1"/>
              <a:t>20</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NS"/>
          <p:cNvPicPr>
            <a:picLocks noChangeAspect="1" noChangeArrowheads="1"/>
          </p:cNvPicPr>
          <p:nvPr/>
        </p:nvPicPr>
        <p:blipFill>
          <a:blip r:embed="rId3">
            <a:clrChange>
              <a:clrFrom>
                <a:srgbClr val="8F8F8F"/>
              </a:clrFrom>
              <a:clrTo>
                <a:srgbClr val="8F8F8F">
                  <a:alpha val="0"/>
                </a:srgbClr>
              </a:clrTo>
            </a:clrChange>
            <a:extLst>
              <a:ext uri="{28A0092B-C50C-407E-A947-70E740481C1C}">
                <a14:useLocalDpi xmlns:a14="http://schemas.microsoft.com/office/drawing/2010/main" val="0"/>
              </a:ext>
            </a:extLst>
          </a:blip>
          <a:srcRect/>
          <a:stretch>
            <a:fillRect/>
          </a:stretch>
        </p:blipFill>
        <p:spPr bwMode="auto">
          <a:xfrm>
            <a:off x="2149475" y="1295400"/>
            <a:ext cx="48053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p:txBody>
          <a:bodyPr/>
          <a:lstStyle/>
          <a:p>
            <a:pPr eaLnBrk="1" hangingPunct="1">
              <a:lnSpc>
                <a:spcPts val="4000"/>
              </a:lnSpc>
            </a:pPr>
            <a:r>
              <a:rPr lang="en-US" b="1" smtClean="0">
                <a:solidFill>
                  <a:srgbClr val="3AA082"/>
                </a:solidFill>
              </a:rPr>
              <a:t>The Inner and Outer Parts of the Nervous System</a:t>
            </a:r>
          </a:p>
        </p:txBody>
      </p:sp>
      <p:sp>
        <p:nvSpPr>
          <p:cNvPr id="46084" name="Content Placeholder 2"/>
          <p:cNvSpPr>
            <a:spLocks noGrp="1"/>
          </p:cNvSpPr>
          <p:nvPr>
            <p:ph sz="half" idx="1"/>
          </p:nvPr>
        </p:nvSpPr>
        <p:spPr>
          <a:xfrm>
            <a:off x="320675" y="1631950"/>
            <a:ext cx="1981200" cy="4643438"/>
          </a:xfrm>
        </p:spPr>
        <p:txBody>
          <a:bodyPr/>
          <a:lstStyle/>
          <a:p>
            <a:pPr marL="0" indent="0" eaLnBrk="1" hangingPunct="1">
              <a:lnSpc>
                <a:spcPts val="2400"/>
              </a:lnSpc>
              <a:spcAft>
                <a:spcPts val="1200"/>
              </a:spcAft>
              <a:buFont typeface="Arial" panose="020B0604020202020204" pitchFamily="34" charset="0"/>
              <a:buNone/>
            </a:pPr>
            <a:r>
              <a:rPr lang="en-US" smtClean="0">
                <a:solidFill>
                  <a:srgbClr val="F36F21"/>
                </a:solidFill>
              </a:rPr>
              <a:t>The central nervous system [CNS] consists of the brain and spinal cord.</a:t>
            </a:r>
          </a:p>
          <a:p>
            <a:pPr marL="0" indent="0" eaLnBrk="1" hangingPunct="1">
              <a:lnSpc>
                <a:spcPts val="2400"/>
              </a:lnSpc>
              <a:spcAft>
                <a:spcPts val="1200"/>
              </a:spcAft>
              <a:buFont typeface="Arial" panose="020B0604020202020204" pitchFamily="34" charset="0"/>
              <a:buNone/>
            </a:pPr>
            <a:r>
              <a:rPr lang="en-US" smtClean="0">
                <a:solidFill>
                  <a:srgbClr val="F36F21"/>
                </a:solidFill>
              </a:rPr>
              <a:t>The CNS makes decisions for the body.</a:t>
            </a:r>
          </a:p>
        </p:txBody>
      </p:sp>
      <p:sp>
        <p:nvSpPr>
          <p:cNvPr id="46085" name="Content Placeholder 3"/>
          <p:cNvSpPr>
            <a:spLocks noGrp="1"/>
          </p:cNvSpPr>
          <p:nvPr>
            <p:ph sz="half" idx="2"/>
          </p:nvPr>
        </p:nvSpPr>
        <p:spPr>
          <a:xfrm>
            <a:off x="6816725" y="1416050"/>
            <a:ext cx="2133600" cy="3201988"/>
          </a:xfrm>
        </p:spPr>
        <p:txBody>
          <a:bodyPr/>
          <a:lstStyle/>
          <a:p>
            <a:pPr marL="0" indent="0" eaLnBrk="1" hangingPunct="1">
              <a:lnSpc>
                <a:spcPts val="2400"/>
              </a:lnSpc>
              <a:spcAft>
                <a:spcPts val="1200"/>
              </a:spcAft>
              <a:buFont typeface="Arial" panose="020B0604020202020204" pitchFamily="34" charset="0"/>
              <a:buNone/>
            </a:pPr>
            <a:r>
              <a:rPr lang="en-US" smtClean="0">
                <a:solidFill>
                  <a:srgbClr val="AA7A2B"/>
                </a:solidFill>
              </a:rPr>
              <a:t>The peripheral nervous system [PNS] consists of ‘the rest’ of the nervous system.  </a:t>
            </a:r>
          </a:p>
          <a:p>
            <a:pPr marL="0" indent="0" eaLnBrk="1" hangingPunct="1">
              <a:lnSpc>
                <a:spcPts val="2400"/>
              </a:lnSpc>
              <a:spcAft>
                <a:spcPts val="1200"/>
              </a:spcAft>
              <a:buFont typeface="Arial" panose="020B0604020202020204" pitchFamily="34" charset="0"/>
              <a:buNone/>
            </a:pPr>
            <a:r>
              <a:rPr lang="en-US" smtClean="0">
                <a:solidFill>
                  <a:srgbClr val="AA7A2B"/>
                </a:solidFill>
              </a:rPr>
              <a:t>The PNS gathers and sends  information to and from the rest of the body.</a:t>
            </a:r>
            <a:endParaRPr lang="en-US" sz="3200" smtClean="0">
              <a:solidFill>
                <a:srgbClr val="AA7A2B"/>
              </a:solidFill>
            </a:endParaRPr>
          </a:p>
        </p:txBody>
      </p:sp>
      <p:cxnSp>
        <p:nvCxnSpPr>
          <p:cNvPr id="7" name="Straight Connector 6"/>
          <p:cNvCxnSpPr/>
          <p:nvPr/>
        </p:nvCxnSpPr>
        <p:spPr>
          <a:xfrm>
            <a:off x="3429000" y="2362200"/>
            <a:ext cx="0" cy="1828800"/>
          </a:xfrm>
          <a:prstGeom prst="line">
            <a:avLst/>
          </a:prstGeom>
          <a:ln w="76200">
            <a:solidFill>
              <a:srgbClr val="E2490C"/>
            </a:solidFill>
          </a:ln>
        </p:spPr>
        <p:style>
          <a:lnRef idx="1">
            <a:schemeClr val="accent1"/>
          </a:lnRef>
          <a:fillRef idx="0">
            <a:schemeClr val="accent1"/>
          </a:fillRef>
          <a:effectRef idx="0">
            <a:schemeClr val="accent1"/>
          </a:effectRef>
          <a:fontRef idx="minor">
            <a:schemeClr val="tx1"/>
          </a:fontRef>
        </p:style>
      </p:cxnSp>
      <p:sp>
        <p:nvSpPr>
          <p:cNvPr id="4608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57BFAD60-2943-49D0-B4FE-7E1FA1B93790}" type="slidenum">
              <a:rPr lang="en-US" sz="1200">
                <a:solidFill>
                  <a:srgbClr val="898989"/>
                </a:solidFill>
              </a:rPr>
              <a:pPr eaLnBrk="1" hangingPunct="1"/>
              <a:t>21</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314450"/>
          </a:xfrm>
        </p:spPr>
        <p:txBody>
          <a:bodyPr/>
          <a:lstStyle/>
          <a:p>
            <a:pPr eaLnBrk="1" hangingPunct="1"/>
            <a:r>
              <a:rPr lang="en-US" b="1" smtClean="0">
                <a:solidFill>
                  <a:srgbClr val="A0366C"/>
                </a:solidFill>
              </a:rPr>
              <a:t>More Parts of the Nervous System</a:t>
            </a:r>
          </a:p>
        </p:txBody>
      </p:sp>
      <p:pic>
        <p:nvPicPr>
          <p:cNvPr id="48131" name="Content Placeholder 3" descr="MyPEL2e_fig_2_0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3525" y="1219200"/>
            <a:ext cx="8347075" cy="5334000"/>
          </a:xfrm>
        </p:spPr>
      </p:pic>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6C7B923-F472-4362-8BDE-D4EB4C6B241B}" type="slidenum">
              <a:rPr lang="en-US" sz="1200">
                <a:solidFill>
                  <a:srgbClr val="898989"/>
                </a:solidFill>
              </a:rPr>
              <a:pPr eaLnBrk="1" hangingPunct="1"/>
              <a:t>22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C49386-6D53-48FE-8E38-46824F53A1ED}" type="slidenum">
              <a:rPr lang="en-US"/>
              <a:pPr eaLnBrk="1" hangingPunct="1"/>
              <a:t>23</a:t>
            </a:fld>
            <a:endParaRPr lang="en-US"/>
          </a:p>
        </p:txBody>
      </p:sp>
      <p:sp>
        <p:nvSpPr>
          <p:cNvPr id="37891" name="Rectangle 2"/>
          <p:cNvSpPr>
            <a:spLocks noGrp="1" noChangeArrowheads="1"/>
          </p:cNvSpPr>
          <p:nvPr>
            <p:ph type="title"/>
          </p:nvPr>
        </p:nvSpPr>
        <p:spPr/>
        <p:txBody>
          <a:bodyPr/>
          <a:lstStyle/>
          <a:p>
            <a:pPr eaLnBrk="1" hangingPunct="1"/>
            <a:r>
              <a:rPr lang="en-US" altLang="en-US" sz="4000" smtClean="0">
                <a:solidFill>
                  <a:schemeClr val="tx1"/>
                </a:solidFill>
                <a:latin typeface="Palatino Linotype" panose="02040502050505030304" pitchFamily="18" charset="0"/>
              </a:rPr>
              <a:t>Peripheral Nervous System</a:t>
            </a:r>
            <a:endParaRPr lang="en-US" sz="4000" smtClean="0">
              <a:solidFill>
                <a:schemeClr val="tx1"/>
              </a:solidFill>
              <a:latin typeface="Palatino Linotype" panose="02040502050505030304" pitchFamily="18" charset="0"/>
            </a:endParaRPr>
          </a:p>
        </p:txBody>
      </p:sp>
      <p:sp>
        <p:nvSpPr>
          <p:cNvPr id="37892" name="Rectangle 3"/>
          <p:cNvSpPr>
            <a:spLocks noGrp="1" noChangeArrowheads="1"/>
          </p:cNvSpPr>
          <p:nvPr>
            <p:ph type="body" idx="1"/>
          </p:nvPr>
        </p:nvSpPr>
        <p:spPr>
          <a:xfrm>
            <a:off x="442913" y="1524000"/>
            <a:ext cx="8229600" cy="2895600"/>
          </a:xfrm>
        </p:spPr>
        <p:txBody>
          <a:bodyPr/>
          <a:lstStyle/>
          <a:p>
            <a:pPr marL="0" indent="0"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Somatic Nervous System:</a:t>
            </a:r>
            <a:r>
              <a:rPr lang="en-US" altLang="en-US" sz="2800" smtClean="0">
                <a:solidFill>
                  <a:srgbClr val="6600CC"/>
                </a:solidFill>
                <a:latin typeface="Palatino Linotype" panose="02040502050505030304" pitchFamily="18" charset="0"/>
              </a:rPr>
              <a:t> </a:t>
            </a:r>
            <a:r>
              <a:rPr lang="en-US" altLang="en-US" sz="2800" smtClean="0">
                <a:latin typeface="Palatino Linotype" panose="02040502050505030304" pitchFamily="18" charset="0"/>
              </a:rPr>
              <a:t>The division of the peripheral nervous system that controls the body’s skeletal muscles.</a:t>
            </a:r>
          </a:p>
          <a:p>
            <a:pPr marL="0" indent="0" eaLnBrk="1" hangingPunct="1">
              <a:buFont typeface="Wingdings" panose="05000000000000000000" pitchFamily="2" charset="2"/>
              <a:buNone/>
            </a:pPr>
            <a:endParaRPr lang="en-US" altLang="en-US" sz="2800" smtClean="0">
              <a:latin typeface="Palatino Linotype" panose="02040502050505030304" pitchFamily="18" charset="0"/>
            </a:endParaRPr>
          </a:p>
          <a:p>
            <a:pPr marL="0" indent="0"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Autonomic Nervous System:</a:t>
            </a:r>
            <a:r>
              <a:rPr lang="en-US" altLang="en-US" sz="2800" smtClean="0">
                <a:latin typeface="Palatino Linotype" panose="02040502050505030304" pitchFamily="18" charset="0"/>
              </a:rPr>
              <a:t> Part of the PNS that controls the glands and other muscles.</a:t>
            </a:r>
          </a:p>
        </p:txBody>
      </p:sp>
    </p:spTree>
    <p:extLst>
      <p:ext uri="{BB962C8B-B14F-4D97-AF65-F5344CB8AC3E}">
        <p14:creationId xmlns:p14="http://schemas.microsoft.com/office/powerpoint/2010/main" val="514404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B2A7FB-E556-4378-9298-00F441110DC5}" type="slidenum">
              <a:rPr lang="en-US"/>
              <a:pPr eaLnBrk="1" hangingPunct="1"/>
              <a:t>24</a:t>
            </a:fld>
            <a:endParaRPr lang="en-US"/>
          </a:p>
        </p:txBody>
      </p:sp>
      <p:sp>
        <p:nvSpPr>
          <p:cNvPr id="38915" name="Rectangle 2"/>
          <p:cNvSpPr>
            <a:spLocks noGrp="1" noChangeArrowheads="1"/>
          </p:cNvSpPr>
          <p:nvPr>
            <p:ph type="title"/>
          </p:nvPr>
        </p:nvSpPr>
        <p:spPr/>
        <p:txBody>
          <a:bodyPr/>
          <a:lstStyle/>
          <a:p>
            <a:pPr eaLnBrk="1" hangingPunct="1"/>
            <a:r>
              <a:rPr lang="en-US" altLang="en-US" sz="3600" smtClean="0">
                <a:solidFill>
                  <a:schemeClr val="tx1"/>
                </a:solidFill>
                <a:latin typeface="Palatino Linotype" panose="02040502050505030304" pitchFamily="18" charset="0"/>
              </a:rPr>
              <a:t>Autonomic Nervous System (ANS)</a:t>
            </a:r>
            <a:endParaRPr lang="en-US" sz="3600" smtClean="0">
              <a:solidFill>
                <a:schemeClr val="tx1"/>
              </a:solidFill>
              <a:latin typeface="Palatino Linotype" panose="02040502050505030304" pitchFamily="18" charset="0"/>
            </a:endParaRPr>
          </a:p>
        </p:txBody>
      </p:sp>
      <p:sp>
        <p:nvSpPr>
          <p:cNvPr id="38916" name="Rectangle 3"/>
          <p:cNvSpPr>
            <a:spLocks noGrp="1" noChangeArrowheads="1"/>
          </p:cNvSpPr>
          <p:nvPr>
            <p:ph type="body" idx="1"/>
          </p:nvPr>
        </p:nvSpPr>
        <p:spPr>
          <a:xfrm>
            <a:off x="685800" y="1600200"/>
            <a:ext cx="7772400" cy="3352800"/>
          </a:xfrm>
        </p:spPr>
        <p:txBody>
          <a:bodyPr/>
          <a:lstStyle/>
          <a:p>
            <a:pPr marL="0" indent="0"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Sympathetic Nervous System:</a:t>
            </a:r>
            <a:r>
              <a:rPr lang="en-US" altLang="en-US" sz="2800" smtClean="0">
                <a:latin typeface="Palatino Linotype" panose="02040502050505030304" pitchFamily="18" charset="0"/>
              </a:rPr>
              <a:t> Division of the ANS that arouses the body, mobilizing its energy in stressful situations.</a:t>
            </a:r>
          </a:p>
          <a:p>
            <a:pPr marL="0" indent="0" eaLnBrk="1" hangingPunct="1">
              <a:buFont typeface="Wingdings" panose="05000000000000000000" pitchFamily="2" charset="2"/>
              <a:buNone/>
            </a:pPr>
            <a:endParaRPr lang="en-US" altLang="en-US" sz="2800" smtClean="0">
              <a:solidFill>
                <a:srgbClr val="0000FF"/>
              </a:solidFill>
              <a:latin typeface="Palatino Linotype" panose="02040502050505030304" pitchFamily="18" charset="0"/>
            </a:endParaRPr>
          </a:p>
          <a:p>
            <a:pPr marL="0" indent="0" eaLnBrk="1" hangingPunct="1">
              <a:buFont typeface="Wingdings" panose="05000000000000000000" pitchFamily="2" charset="2"/>
              <a:buNone/>
            </a:pPr>
            <a:r>
              <a:rPr lang="en-US" altLang="en-US" sz="2800" smtClean="0">
                <a:solidFill>
                  <a:srgbClr val="0000FF"/>
                </a:solidFill>
                <a:latin typeface="Palatino Linotype" panose="02040502050505030304" pitchFamily="18" charset="0"/>
              </a:rPr>
              <a:t>Parasympathetic Nervous System:</a:t>
            </a:r>
            <a:r>
              <a:rPr lang="en-US" altLang="en-US" sz="2800" smtClean="0">
                <a:latin typeface="Palatino Linotype" panose="02040502050505030304" pitchFamily="18" charset="0"/>
              </a:rPr>
              <a:t> Division of the ANS that calms the body, conserving its energy.</a:t>
            </a:r>
          </a:p>
        </p:txBody>
      </p:sp>
    </p:spTree>
    <p:extLst>
      <p:ext uri="{BB962C8B-B14F-4D97-AF65-F5344CB8AC3E}">
        <p14:creationId xmlns:p14="http://schemas.microsoft.com/office/powerpoint/2010/main" val="2353358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813"/>
            <a:ext cx="3352800" cy="1177925"/>
          </a:xfrm>
        </p:spPr>
        <p:txBody>
          <a:bodyPr>
            <a:normAutofit fontScale="90000"/>
          </a:bodyPr>
          <a:lstStyle/>
          <a:p>
            <a:pPr eaLnBrk="1" hangingPunct="1">
              <a:lnSpc>
                <a:spcPts val="4000"/>
              </a:lnSpc>
            </a:pPr>
            <a:r>
              <a:rPr lang="en-US" sz="4000" b="1" smtClean="0">
                <a:solidFill>
                  <a:srgbClr val="A0366C"/>
                </a:solidFill>
              </a:rPr>
              <a:t>The Autonomic</a:t>
            </a:r>
            <a:br>
              <a:rPr lang="en-US" sz="4000" b="1" smtClean="0">
                <a:solidFill>
                  <a:srgbClr val="A0366C"/>
                </a:solidFill>
              </a:rPr>
            </a:br>
            <a:r>
              <a:rPr lang="en-US" sz="4000" b="1" smtClean="0">
                <a:solidFill>
                  <a:srgbClr val="A0366C"/>
                </a:solidFill>
              </a:rPr>
              <a:t>Nervous System:</a:t>
            </a:r>
            <a:br>
              <a:rPr lang="en-US" sz="4000" b="1" smtClean="0">
                <a:solidFill>
                  <a:srgbClr val="A0366C"/>
                </a:solidFill>
              </a:rPr>
            </a:br>
            <a:r>
              <a:rPr lang="en-US" sz="4000" b="1" smtClean="0">
                <a:solidFill>
                  <a:srgbClr val="A0366C"/>
                </a:solidFill>
              </a:rPr>
              <a:t/>
            </a:r>
            <a:br>
              <a:rPr lang="en-US" sz="4000" b="1" smtClean="0">
                <a:solidFill>
                  <a:srgbClr val="A0366C"/>
                </a:solidFill>
              </a:rPr>
            </a:br>
            <a:endParaRPr lang="en-US" sz="3200" smtClean="0"/>
          </a:p>
        </p:txBody>
      </p:sp>
      <p:pic>
        <p:nvPicPr>
          <p:cNvPr id="50179" name="Content Placeholder 3" descr="MyPEL2e_fig_2_0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65475" y="322263"/>
            <a:ext cx="5943600" cy="6477000"/>
          </a:xfrm>
        </p:spPr>
      </p:pic>
      <p:sp>
        <p:nvSpPr>
          <p:cNvPr id="50180" name="Rectangle 2"/>
          <p:cNvSpPr>
            <a:spLocks noChangeArrowheads="1"/>
          </p:cNvSpPr>
          <p:nvPr/>
        </p:nvSpPr>
        <p:spPr bwMode="auto">
          <a:xfrm>
            <a:off x="149225" y="2509838"/>
            <a:ext cx="30162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800"/>
              </a:lnSpc>
            </a:pPr>
            <a:r>
              <a:rPr lang="en-US" sz="3200">
                <a:solidFill>
                  <a:srgbClr val="444EA2"/>
                </a:solidFill>
              </a:rPr>
              <a:t>The sympathetic </a:t>
            </a:r>
            <a:r>
              <a:rPr lang="en-US" sz="3200">
                <a:solidFill>
                  <a:srgbClr val="000000"/>
                </a:solidFill>
              </a:rPr>
              <a:t>NS </a:t>
            </a:r>
            <a:r>
              <a:rPr lang="en-US" sz="3200" u="sng">
                <a:solidFill>
                  <a:srgbClr val="000000"/>
                </a:solidFill>
              </a:rPr>
              <a:t>arouses</a:t>
            </a:r>
            <a:r>
              <a:rPr lang="en-US" sz="3200">
                <a:solidFill>
                  <a:srgbClr val="000000"/>
                </a:solidFill>
              </a:rPr>
              <a:t/>
            </a:r>
            <a:br>
              <a:rPr lang="en-US" sz="3200">
                <a:solidFill>
                  <a:srgbClr val="000000"/>
                </a:solidFill>
              </a:rPr>
            </a:br>
            <a:r>
              <a:rPr lang="en-US" sz="3200">
                <a:solidFill>
                  <a:srgbClr val="000000"/>
                </a:solidFill>
              </a:rPr>
              <a:t>(fight-or-flight)</a:t>
            </a:r>
            <a:br>
              <a:rPr lang="en-US" sz="3200">
                <a:solidFill>
                  <a:srgbClr val="000000"/>
                </a:solidFill>
              </a:rPr>
            </a:br>
            <a:r>
              <a:rPr lang="en-US" sz="3200">
                <a:solidFill>
                  <a:srgbClr val="000000"/>
                </a:solidFill>
              </a:rPr>
              <a:t/>
            </a:r>
            <a:br>
              <a:rPr lang="en-US" sz="3200">
                <a:solidFill>
                  <a:srgbClr val="000000"/>
                </a:solidFill>
              </a:rPr>
            </a:br>
            <a:r>
              <a:rPr lang="en-US" sz="3200">
                <a:solidFill>
                  <a:srgbClr val="000000"/>
                </a:solidFill>
              </a:rPr>
              <a:t>The </a:t>
            </a:r>
            <a:r>
              <a:rPr lang="en-US" sz="3200">
                <a:solidFill>
                  <a:srgbClr val="444EA2"/>
                </a:solidFill>
              </a:rPr>
              <a:t>parasympathetic</a:t>
            </a:r>
            <a:r>
              <a:rPr lang="en-US" sz="3200" u="sng">
                <a:solidFill>
                  <a:srgbClr val="002060"/>
                </a:solidFill>
              </a:rPr>
              <a:t> </a:t>
            </a:r>
            <a:r>
              <a:rPr lang="en-US" sz="3200">
                <a:solidFill>
                  <a:srgbClr val="000000"/>
                </a:solidFill>
              </a:rPr>
              <a:t>NS </a:t>
            </a:r>
            <a:r>
              <a:rPr lang="en-US" sz="3200" u="sng">
                <a:solidFill>
                  <a:srgbClr val="000000"/>
                </a:solidFill>
              </a:rPr>
              <a:t>calms</a:t>
            </a:r>
            <a:r>
              <a:rPr lang="en-US" sz="3200">
                <a:solidFill>
                  <a:srgbClr val="000000"/>
                </a:solidFill>
              </a:rPr>
              <a:t/>
            </a:r>
            <a:br>
              <a:rPr lang="en-US" sz="3200">
                <a:solidFill>
                  <a:srgbClr val="000000"/>
                </a:solidFill>
              </a:rPr>
            </a:br>
            <a:r>
              <a:rPr lang="en-US" sz="3200">
                <a:solidFill>
                  <a:srgbClr val="000000"/>
                </a:solidFill>
              </a:rPr>
              <a:t>(rest and digest)</a:t>
            </a:r>
            <a:r>
              <a:rPr lang="en-US" sz="3200">
                <a:solidFill>
                  <a:srgbClr val="002060"/>
                </a:solidFill>
              </a:rPr>
              <a:t/>
            </a:r>
            <a:br>
              <a:rPr lang="en-US" sz="3200">
                <a:solidFill>
                  <a:srgbClr val="002060"/>
                </a:solidFill>
              </a:rPr>
            </a:br>
            <a:endParaRPr lang="en-US" sz="3200">
              <a:solidFill>
                <a:srgbClr val="000000"/>
              </a:solidFill>
            </a:endParaRPr>
          </a:p>
        </p:txBody>
      </p:sp>
      <p:sp>
        <p:nvSpPr>
          <p:cNvPr id="501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5DC21C7-FB6B-445E-AC79-1EE882CF2DBC}" type="slidenum">
              <a:rPr lang="en-US" sz="1200">
                <a:solidFill>
                  <a:srgbClr val="898989"/>
                </a:solidFill>
              </a:rPr>
              <a:pPr eaLnBrk="1" hangingPunct="1"/>
              <a:t>25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025B84-C765-4AC4-9D81-7C7571FB10BA}" type="slidenum">
              <a:rPr lang="en-US"/>
              <a:pPr eaLnBrk="1" hangingPunct="1"/>
              <a:t>26</a:t>
            </a:fld>
            <a:endParaRPr lang="en-US"/>
          </a:p>
        </p:txBody>
      </p:sp>
      <p:sp>
        <p:nvSpPr>
          <p:cNvPr id="40963" name="Rectangle 2"/>
          <p:cNvSpPr>
            <a:spLocks noGrp="1" noChangeArrowheads="1"/>
          </p:cNvSpPr>
          <p:nvPr>
            <p:ph type="title"/>
          </p:nvPr>
        </p:nvSpPr>
        <p:spPr/>
        <p:txBody>
          <a:bodyPr/>
          <a:lstStyle/>
          <a:p>
            <a:pPr eaLnBrk="1" hangingPunct="1"/>
            <a:r>
              <a:rPr lang="en-US" altLang="en-US" sz="4000" smtClean="0">
                <a:latin typeface="Palatino Linotype" panose="02040502050505030304" pitchFamily="18" charset="0"/>
              </a:rPr>
              <a:t>The Nerves</a:t>
            </a:r>
            <a:endParaRPr lang="en-US" sz="4000" smtClean="0">
              <a:latin typeface="Palatino Linotype" panose="02040502050505030304" pitchFamily="18" charset="0"/>
            </a:endParaRPr>
          </a:p>
        </p:txBody>
      </p:sp>
      <p:sp>
        <p:nvSpPr>
          <p:cNvPr id="40964" name="Rectangle 3"/>
          <p:cNvSpPr>
            <a:spLocks noGrp="1" noChangeArrowheads="1"/>
          </p:cNvSpPr>
          <p:nvPr>
            <p:ph type="body" idx="1"/>
          </p:nvPr>
        </p:nvSpPr>
        <p:spPr>
          <a:xfrm>
            <a:off x="457200" y="1676400"/>
            <a:ext cx="5867400" cy="4800600"/>
          </a:xfrm>
        </p:spPr>
        <p:txBody>
          <a:bodyPr/>
          <a:lstStyle/>
          <a:p>
            <a:pPr marL="0" indent="0" algn="ctr" eaLnBrk="1" hangingPunct="1">
              <a:buFont typeface="Wingdings" panose="05000000000000000000" pitchFamily="2" charset="2"/>
              <a:buNone/>
            </a:pPr>
            <a:r>
              <a:rPr lang="en-US" altLang="en-US" sz="3600" smtClean="0">
                <a:latin typeface="Palatino Linotype" panose="02040502050505030304" pitchFamily="18" charset="0"/>
              </a:rPr>
              <a:t>Nerves consist of neural </a:t>
            </a:r>
            <a:r>
              <a:rPr lang="en-US" altLang="en-US" sz="3600" smtClean="0">
                <a:solidFill>
                  <a:srgbClr val="0000FF"/>
                </a:solidFill>
                <a:latin typeface="Palatino Linotype" panose="02040502050505030304" pitchFamily="18" charset="0"/>
              </a:rPr>
              <a:t>“cables”</a:t>
            </a:r>
            <a:r>
              <a:rPr lang="en-US" altLang="en-US" sz="3600" smtClean="0">
                <a:latin typeface="Palatino Linotype" panose="02040502050505030304" pitchFamily="18" charset="0"/>
              </a:rPr>
              <a:t> containing many axons. They are part of the </a:t>
            </a:r>
            <a:r>
              <a:rPr lang="en-US" altLang="en-US" sz="3600" smtClean="0">
                <a:solidFill>
                  <a:srgbClr val="0000FF"/>
                </a:solidFill>
                <a:latin typeface="Palatino Linotype" panose="02040502050505030304" pitchFamily="18" charset="0"/>
              </a:rPr>
              <a:t>peripheral nervous system</a:t>
            </a:r>
            <a:r>
              <a:rPr lang="en-US" altLang="en-US" sz="3600" smtClean="0">
                <a:latin typeface="Palatino Linotype" panose="02040502050505030304" pitchFamily="18" charset="0"/>
              </a:rPr>
              <a:t> and connect muscles, glands, and sense organs to the central nervous system.</a:t>
            </a:r>
            <a:endParaRPr lang="en-US" sz="3600" smtClean="0">
              <a:latin typeface="Palatino Linotype" panose="02040502050505030304" pitchFamily="18" charset="0"/>
            </a:endParaRPr>
          </a:p>
        </p:txBody>
      </p:sp>
      <p:pic>
        <p:nvPicPr>
          <p:cNvPr id="40965" name="Picture 7" descr="P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00113"/>
            <a:ext cx="24384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453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eaLnBrk="1" hangingPunct="1"/>
            <a:r>
              <a:rPr lang="en-US" altLang="en-US" sz="4000" smtClean="0">
                <a:latin typeface="Palatino Linotype" panose="02040502050505030304" pitchFamily="18" charset="0"/>
              </a:rPr>
              <a:t>Kinds of Neurons</a:t>
            </a:r>
            <a:endParaRPr lang="en-US" sz="4000" smtClean="0">
              <a:latin typeface="Palatino Linotype" panose="02040502050505030304" pitchFamily="18" charset="0"/>
            </a:endParaRPr>
          </a:p>
        </p:txBody>
      </p:sp>
      <p:sp>
        <p:nvSpPr>
          <p:cNvPr id="41987" name="Rectangle 3"/>
          <p:cNvSpPr>
            <a:spLocks noGrp="1" noChangeArrowheads="1"/>
          </p:cNvSpPr>
          <p:nvPr>
            <p:ph type="body" idx="1"/>
          </p:nvPr>
        </p:nvSpPr>
        <p:spPr>
          <a:xfrm>
            <a:off x="457200" y="914400"/>
            <a:ext cx="8229600" cy="2133600"/>
          </a:xfrm>
        </p:spPr>
        <p:txBody>
          <a:bodyPr/>
          <a:lstStyle/>
          <a:p>
            <a:pPr marL="0" indent="0" algn="r" eaLnBrk="1" hangingPunct="1">
              <a:buFont typeface="Wingdings" panose="05000000000000000000" pitchFamily="2" charset="2"/>
              <a:buNone/>
            </a:pPr>
            <a:r>
              <a:rPr lang="en-US" altLang="en-US" sz="2600" smtClean="0">
                <a:solidFill>
                  <a:srgbClr val="0000FF"/>
                </a:solidFill>
                <a:latin typeface="Palatino Linotype" panose="02040502050505030304" pitchFamily="18" charset="0"/>
              </a:rPr>
              <a:t>Sensory Neurons (afferent)</a:t>
            </a:r>
            <a:r>
              <a:rPr lang="en-US" altLang="en-US" sz="2600" smtClean="0">
                <a:latin typeface="Palatino Linotype" panose="02040502050505030304" pitchFamily="18" charset="0"/>
              </a:rPr>
              <a:t> carry incoming information from the sense receptors to the CNS. </a:t>
            </a:r>
            <a:r>
              <a:rPr lang="en-US" altLang="en-US" sz="2600" smtClean="0">
                <a:solidFill>
                  <a:srgbClr val="0000FF"/>
                </a:solidFill>
                <a:latin typeface="Palatino Linotype" panose="02040502050505030304" pitchFamily="18" charset="0"/>
              </a:rPr>
              <a:t>Motor Neurons (efferent)</a:t>
            </a:r>
            <a:r>
              <a:rPr lang="en-US" altLang="en-US" sz="2600" smtClean="0">
                <a:solidFill>
                  <a:srgbClr val="6600CC"/>
                </a:solidFill>
                <a:latin typeface="Palatino Linotype" panose="02040502050505030304" pitchFamily="18" charset="0"/>
              </a:rPr>
              <a:t> </a:t>
            </a:r>
            <a:r>
              <a:rPr lang="en-US" altLang="en-US" sz="2600" smtClean="0">
                <a:latin typeface="Palatino Linotype" panose="02040502050505030304" pitchFamily="18" charset="0"/>
              </a:rPr>
              <a:t>carry outgoing information from the CNS to muscles and glands. </a:t>
            </a:r>
            <a:r>
              <a:rPr lang="en-US" altLang="en-US" sz="2600" smtClean="0">
                <a:solidFill>
                  <a:srgbClr val="FF0000"/>
                </a:solidFill>
                <a:latin typeface="Palatino Linotype" panose="02040502050505030304" pitchFamily="18" charset="0"/>
              </a:rPr>
              <a:t>Interneurons</a:t>
            </a:r>
            <a:r>
              <a:rPr lang="en-US" altLang="en-US" sz="2600" smtClean="0">
                <a:latin typeface="Palatino Linotype" panose="02040502050505030304" pitchFamily="18" charset="0"/>
              </a:rPr>
              <a:t>         connect the two neurons.</a:t>
            </a:r>
            <a:endParaRPr lang="en-US" sz="2600" smtClean="0">
              <a:latin typeface="Palatino Linotype" panose="02040502050505030304" pitchFamily="18" charset="0"/>
            </a:endParaRPr>
          </a:p>
        </p:txBody>
      </p:sp>
      <p:pic>
        <p:nvPicPr>
          <p:cNvPr id="41988" name="Picture 4" descr="cbcell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124200"/>
            <a:ext cx="330993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6019800" y="3962400"/>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atin typeface="Palatino Linotype" panose="02040502050505030304" pitchFamily="18" charset="0"/>
              </a:rPr>
              <a:t>Sensory Neuron</a:t>
            </a:r>
          </a:p>
        </p:txBody>
      </p:sp>
      <p:sp>
        <p:nvSpPr>
          <p:cNvPr id="41990" name="Text Box 9"/>
          <p:cNvSpPr txBox="1">
            <a:spLocks noChangeArrowheads="1"/>
          </p:cNvSpPr>
          <p:nvPr/>
        </p:nvSpPr>
        <p:spPr bwMode="auto">
          <a:xfrm>
            <a:off x="4191000" y="6172200"/>
            <a:ext cx="1674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atin typeface="Palatino Linotype" panose="02040502050505030304" pitchFamily="18" charset="0"/>
              </a:rPr>
              <a:t>Motor Neuron</a:t>
            </a:r>
          </a:p>
        </p:txBody>
      </p:sp>
      <p:pic>
        <p:nvPicPr>
          <p:cNvPr id="41991" name="Picture 12" descr="http://www.biologymad.com/nervoussystem/relayneur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590800"/>
            <a:ext cx="3836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colorb1"/>
          <p:cNvPicPr>
            <a:picLocks noChangeAspect="1" noChangeArrowheads="1"/>
          </p:cNvPicPr>
          <p:nvPr/>
        </p:nvPicPr>
        <p:blipFill>
          <a:blip r:embed="rId4">
            <a:extLst>
              <a:ext uri="{28A0092B-C50C-407E-A947-70E740481C1C}">
                <a14:useLocalDpi xmlns:a14="http://schemas.microsoft.com/office/drawing/2010/main" val="0"/>
              </a:ext>
            </a:extLst>
          </a:blip>
          <a:srcRect l="3589"/>
          <a:stretch>
            <a:fillRect/>
          </a:stretch>
        </p:blipFill>
        <p:spPr bwMode="auto">
          <a:xfrm>
            <a:off x="3276600" y="4191000"/>
            <a:ext cx="28956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9"/>
          <p:cNvSpPr txBox="1">
            <a:spLocks noChangeArrowheads="1"/>
          </p:cNvSpPr>
          <p:nvPr/>
        </p:nvSpPr>
        <p:spPr bwMode="auto">
          <a:xfrm>
            <a:off x="3657600" y="6248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t>Motor Neuron</a:t>
            </a:r>
          </a:p>
        </p:txBody>
      </p:sp>
    </p:spTree>
    <p:extLst>
      <p:ext uri="{BB962C8B-B14F-4D97-AF65-F5344CB8AC3E}">
        <p14:creationId xmlns:p14="http://schemas.microsoft.com/office/powerpoint/2010/main" val="2242918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FFD699-2C6B-4C8D-AD44-B1456DE9D90B}" type="slidenum">
              <a:rPr lang="en-US"/>
              <a:pPr eaLnBrk="1" hangingPunct="1"/>
              <a:t>28</a:t>
            </a:fld>
            <a:endParaRPr lang="en-US"/>
          </a:p>
        </p:txBody>
      </p:sp>
      <p:sp>
        <p:nvSpPr>
          <p:cNvPr id="43011" name="Rectangle 2"/>
          <p:cNvSpPr>
            <a:spLocks noGrp="1" noChangeArrowheads="1"/>
          </p:cNvSpPr>
          <p:nvPr>
            <p:ph type="title"/>
          </p:nvPr>
        </p:nvSpPr>
        <p:spPr>
          <a:xfrm>
            <a:off x="457200" y="0"/>
            <a:ext cx="8229600" cy="1143000"/>
          </a:xfrm>
        </p:spPr>
        <p:txBody>
          <a:bodyPr/>
          <a:lstStyle/>
          <a:p>
            <a:pPr eaLnBrk="1" hangingPunct="1"/>
            <a:r>
              <a:rPr lang="en-US" sz="4000" smtClean="0">
                <a:latin typeface="Palatino Linotype" panose="02040502050505030304" pitchFamily="18" charset="0"/>
              </a:rPr>
              <a:t>Central Nervous System</a:t>
            </a:r>
          </a:p>
        </p:txBody>
      </p:sp>
      <p:pic>
        <p:nvPicPr>
          <p:cNvPr id="43012" name="Picture 3" descr="figure-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4363"/>
            <a:ext cx="75120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0"/>
          <p:cNvSpPr txBox="1">
            <a:spLocks noChangeArrowheads="1"/>
          </p:cNvSpPr>
          <p:nvPr/>
        </p:nvSpPr>
        <p:spPr bwMode="auto">
          <a:xfrm>
            <a:off x="2133600" y="990600"/>
            <a:ext cx="4835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Palatino Linotype" panose="02040502050505030304" pitchFamily="18" charset="0"/>
              </a:rPr>
              <a:t>The Spinal Cord and Reflexes</a:t>
            </a:r>
          </a:p>
        </p:txBody>
      </p:sp>
      <p:sp>
        <p:nvSpPr>
          <p:cNvPr id="43014" name="Text Box 11"/>
          <p:cNvSpPr txBox="1">
            <a:spLocks noChangeArrowheads="1"/>
          </p:cNvSpPr>
          <p:nvPr/>
        </p:nvSpPr>
        <p:spPr bwMode="auto">
          <a:xfrm>
            <a:off x="1600200" y="60960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solidFill>
                  <a:srgbClr val="FF0000"/>
                </a:solidFill>
                <a:latin typeface="Palatino Linotype" panose="02040502050505030304" pitchFamily="18" charset="0"/>
              </a:rPr>
              <a:t>Simple Reflex</a:t>
            </a:r>
          </a:p>
        </p:txBody>
      </p:sp>
      <p:pic>
        <p:nvPicPr>
          <p:cNvPr id="43015" name="Picture 12" descr="C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057400"/>
            <a:ext cx="16764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016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2944E0-5187-4622-B9AA-23B3A9C0403F}" type="slidenum">
              <a:rPr lang="en-US"/>
              <a:pPr eaLnBrk="1" hangingPunct="1"/>
              <a:t>29</a:t>
            </a:fld>
            <a:endParaRPr lang="en-US"/>
          </a:p>
        </p:txBody>
      </p:sp>
      <p:sp>
        <p:nvSpPr>
          <p:cNvPr id="44035" name="Rectangle 2"/>
          <p:cNvSpPr>
            <a:spLocks noGrp="1" noChangeArrowheads="1"/>
          </p:cNvSpPr>
          <p:nvPr>
            <p:ph type="title"/>
          </p:nvPr>
        </p:nvSpPr>
        <p:spPr/>
        <p:txBody>
          <a:bodyPr/>
          <a:lstStyle/>
          <a:p>
            <a:pPr eaLnBrk="1" hangingPunct="1"/>
            <a:r>
              <a:rPr lang="en-US" sz="4000" smtClean="0">
                <a:latin typeface="Palatino Linotype" panose="02040502050505030304" pitchFamily="18" charset="0"/>
              </a:rPr>
              <a:t>Central Nervous System</a:t>
            </a:r>
          </a:p>
        </p:txBody>
      </p:sp>
      <p:sp>
        <p:nvSpPr>
          <p:cNvPr id="44036" name="Text Box 7"/>
          <p:cNvSpPr txBox="1">
            <a:spLocks noChangeArrowheads="1"/>
          </p:cNvSpPr>
          <p:nvPr/>
        </p:nvSpPr>
        <p:spPr bwMode="auto">
          <a:xfrm>
            <a:off x="1938338" y="1600200"/>
            <a:ext cx="5240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Palatino Linotype" panose="02040502050505030304" pitchFamily="18" charset="0"/>
              </a:rPr>
              <a:t>The Brain and </a:t>
            </a:r>
            <a:r>
              <a:rPr lang="en-US" sz="2800">
                <a:solidFill>
                  <a:srgbClr val="0000FF"/>
                </a:solidFill>
                <a:latin typeface="Palatino Linotype" panose="02040502050505030304" pitchFamily="18" charset="0"/>
              </a:rPr>
              <a:t>Neural Networks</a:t>
            </a:r>
          </a:p>
        </p:txBody>
      </p:sp>
      <p:sp>
        <p:nvSpPr>
          <p:cNvPr id="44037" name="Text Box 8"/>
          <p:cNvSpPr txBox="1">
            <a:spLocks noChangeArrowheads="1"/>
          </p:cNvSpPr>
          <p:nvPr/>
        </p:nvSpPr>
        <p:spPr bwMode="auto">
          <a:xfrm>
            <a:off x="3000375" y="6096000"/>
            <a:ext cx="312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Palatino Linotype" panose="02040502050505030304" pitchFamily="18" charset="0"/>
              </a:rPr>
              <a:t>Complex Neural Network</a:t>
            </a:r>
          </a:p>
        </p:txBody>
      </p:sp>
      <p:sp>
        <p:nvSpPr>
          <p:cNvPr id="44038" name="Rectangle 9"/>
          <p:cNvSpPr>
            <a:spLocks noChangeArrowheads="1"/>
          </p:cNvSpPr>
          <p:nvPr/>
        </p:nvSpPr>
        <p:spPr bwMode="auto">
          <a:xfrm>
            <a:off x="685800" y="21336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buFont typeface="Wingdings" panose="05000000000000000000" pitchFamily="2" charset="2"/>
              <a:buNone/>
            </a:pPr>
            <a:r>
              <a:rPr lang="en-US" altLang="en-US" sz="2800">
                <a:latin typeface="Palatino Linotype" panose="02040502050505030304" pitchFamily="18" charset="0"/>
              </a:rPr>
              <a:t>Interconnected neurons form networks in the brain. Theses networks are complex and modify with growth and experience.</a:t>
            </a:r>
            <a:endParaRPr lang="en-US" sz="2800">
              <a:latin typeface="Palatino Linotype" panose="02040502050505030304" pitchFamily="18" charset="0"/>
            </a:endParaRPr>
          </a:p>
        </p:txBody>
      </p:sp>
      <p:pic>
        <p:nvPicPr>
          <p:cNvPr id="44039" name="Picture 10" descr="figure-03-09"/>
          <p:cNvPicPr>
            <a:picLocks noChangeAspect="1" noChangeArrowheads="1"/>
          </p:cNvPicPr>
          <p:nvPr/>
        </p:nvPicPr>
        <p:blipFill>
          <a:blip r:embed="rId2">
            <a:extLst>
              <a:ext uri="{28A0092B-C50C-407E-A947-70E740481C1C}">
                <a14:useLocalDpi xmlns:a14="http://schemas.microsoft.com/office/drawing/2010/main" val="0"/>
              </a:ext>
            </a:extLst>
          </a:blip>
          <a:srcRect t="15480" b="17609"/>
          <a:stretch>
            <a:fillRect/>
          </a:stretch>
        </p:blipFill>
        <p:spPr bwMode="auto">
          <a:xfrm>
            <a:off x="1009650" y="3429000"/>
            <a:ext cx="70866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510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89D1AC-8440-41F1-B44E-EBACCFE2C52E}" type="slidenum">
              <a:rPr lang="en-US"/>
              <a:pPr eaLnBrk="1" hangingPunct="1"/>
              <a:t>3</a:t>
            </a:fld>
            <a:endParaRPr lang="en-US"/>
          </a:p>
        </p:txBody>
      </p:sp>
      <p:sp>
        <p:nvSpPr>
          <p:cNvPr id="5123" name="Rectangle 2"/>
          <p:cNvSpPr>
            <a:spLocks noGrp="1" noChangeArrowheads="1"/>
          </p:cNvSpPr>
          <p:nvPr>
            <p:ph type="title"/>
          </p:nvPr>
        </p:nvSpPr>
        <p:spPr/>
        <p:txBody>
          <a:bodyPr/>
          <a:lstStyle/>
          <a:p>
            <a:pPr eaLnBrk="1" hangingPunct="1"/>
            <a:r>
              <a:rPr lang="en-US" sz="4000" smtClean="0">
                <a:latin typeface="Palatino Linotype" panose="02040502050505030304" pitchFamily="18" charset="0"/>
              </a:rPr>
              <a:t>History of Mind </a:t>
            </a:r>
          </a:p>
        </p:txBody>
      </p:sp>
      <p:sp>
        <p:nvSpPr>
          <p:cNvPr id="5124" name="Rectangle 3"/>
          <p:cNvSpPr>
            <a:spLocks noGrp="1" noChangeArrowheads="1"/>
          </p:cNvSpPr>
          <p:nvPr>
            <p:ph type="body" idx="1"/>
          </p:nvPr>
        </p:nvSpPr>
        <p:spPr>
          <a:xfrm>
            <a:off x="685800" y="2514600"/>
            <a:ext cx="7772400" cy="1524000"/>
          </a:xfrm>
        </p:spPr>
        <p:txBody>
          <a:bodyPr/>
          <a:lstStyle/>
          <a:p>
            <a:pPr marL="0" indent="0" algn="ctr" eaLnBrk="1" hangingPunct="1">
              <a:lnSpc>
                <a:spcPct val="90000"/>
              </a:lnSpc>
              <a:buFont typeface="Wingdings" panose="05000000000000000000" pitchFamily="2" charset="2"/>
              <a:buNone/>
            </a:pPr>
            <a:r>
              <a:rPr lang="en-US" altLang="en-US" sz="2800" smtClean="0">
                <a:latin typeface="Palatino Linotype" panose="02040502050505030304" pitchFamily="18" charset="0"/>
              </a:rPr>
              <a:t>Plato correctly placed mind in the brain. However, his student Aristotle believed that mind was in the heart.</a:t>
            </a:r>
          </a:p>
        </p:txBody>
      </p:sp>
      <p:sp>
        <p:nvSpPr>
          <p:cNvPr id="5125" name="Rectangle 4"/>
          <p:cNvSpPr>
            <a:spLocks noChangeArrowheads="1"/>
          </p:cNvSpPr>
          <p:nvPr/>
        </p:nvSpPr>
        <p:spPr bwMode="auto">
          <a:xfrm>
            <a:off x="442913" y="1600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buFont typeface="Wingdings" panose="05000000000000000000" pitchFamily="2" charset="2"/>
              <a:buNone/>
            </a:pPr>
            <a:r>
              <a:rPr lang="en-US" sz="2800">
                <a:latin typeface="Palatino Linotype" panose="02040502050505030304" pitchFamily="18" charset="0"/>
              </a:rPr>
              <a:t>Ancient Conceptions About Mind</a:t>
            </a:r>
          </a:p>
        </p:txBody>
      </p:sp>
      <p:sp>
        <p:nvSpPr>
          <p:cNvPr id="190469" name="Rectangle 5"/>
          <p:cNvSpPr>
            <a:spLocks noChangeArrowheads="1"/>
          </p:cNvSpPr>
          <p:nvPr/>
        </p:nvSpPr>
        <p:spPr bwMode="auto">
          <a:xfrm>
            <a:off x="685800" y="43434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Wingdings" panose="05000000000000000000" pitchFamily="2" charset="2"/>
              <a:buNone/>
            </a:pPr>
            <a:r>
              <a:rPr lang="en-US" altLang="en-US" sz="2800">
                <a:latin typeface="Palatino Linotype" panose="02040502050505030304" pitchFamily="18" charset="0"/>
              </a:rPr>
              <a:t>Today we believe mind and brain are faces of the same coin. Everything that is psychological is simultaneously biological.</a:t>
            </a:r>
          </a:p>
        </p:txBody>
      </p:sp>
    </p:spTree>
    <p:extLst>
      <p:ext uri="{BB962C8B-B14F-4D97-AF65-F5344CB8AC3E}">
        <p14:creationId xmlns:p14="http://schemas.microsoft.com/office/powerpoint/2010/main" val="34658512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dissolve">
                                      <p:cBhvr>
                                        <p:cTn id="7"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DB9382-94B4-4F08-AA10-CB030C975C4D}" type="slidenum">
              <a:rPr lang="en-US"/>
              <a:pPr eaLnBrk="1" hangingPunct="1"/>
              <a:t>30</a:t>
            </a:fld>
            <a:endParaRPr lang="en-US"/>
          </a:p>
        </p:txBody>
      </p:sp>
      <p:sp>
        <p:nvSpPr>
          <p:cNvPr id="45059" name="Rectangle 2"/>
          <p:cNvSpPr>
            <a:spLocks noGrp="1" noChangeArrowheads="1"/>
          </p:cNvSpPr>
          <p:nvPr>
            <p:ph type="title"/>
          </p:nvPr>
        </p:nvSpPr>
        <p:spPr>
          <a:xfrm>
            <a:off x="457200" y="22226"/>
            <a:ext cx="8229600" cy="1143000"/>
          </a:xfrm>
        </p:spPr>
        <p:txBody>
          <a:bodyPr/>
          <a:lstStyle/>
          <a:p>
            <a:pPr eaLnBrk="1" hangingPunct="1"/>
            <a:r>
              <a:rPr lang="en-US" altLang="en-US" sz="4000" dirty="0" smtClean="0">
                <a:latin typeface="Palatino Linotype" panose="02040502050505030304" pitchFamily="18" charset="0"/>
              </a:rPr>
              <a:t>Kinds of Glial Cells</a:t>
            </a:r>
            <a:endParaRPr lang="en-US" sz="4000" dirty="0" smtClean="0">
              <a:latin typeface="Palatino Linotype" panose="02040502050505030304" pitchFamily="18" charset="0"/>
            </a:endParaRPr>
          </a:p>
        </p:txBody>
      </p:sp>
      <p:sp>
        <p:nvSpPr>
          <p:cNvPr id="45060" name="Rectangle 3"/>
          <p:cNvSpPr>
            <a:spLocks noGrp="1" noChangeArrowheads="1"/>
          </p:cNvSpPr>
          <p:nvPr>
            <p:ph type="body" sz="half" idx="1"/>
          </p:nvPr>
        </p:nvSpPr>
        <p:spPr>
          <a:xfrm>
            <a:off x="228600" y="1069181"/>
            <a:ext cx="3657600" cy="5652293"/>
          </a:xfrm>
        </p:spPr>
        <p:txBody>
          <a:bodyPr/>
          <a:lstStyle/>
          <a:p>
            <a:pPr marL="0" indent="0">
              <a:buNone/>
            </a:pPr>
            <a:r>
              <a:rPr lang="en-US" sz="3000" i="1" dirty="0" smtClean="0">
                <a:latin typeface="Aparajita" panose="020B0604020202020204" pitchFamily="34" charset="0"/>
                <a:cs typeface="Aparajita" panose="020B0604020202020204" pitchFamily="34" charset="0"/>
              </a:rPr>
              <a:t>Glial (“glue”) </a:t>
            </a:r>
            <a:r>
              <a:rPr lang="en-US" sz="3000" dirty="0" smtClean="0">
                <a:latin typeface="Aparajita" panose="020B0604020202020204" pitchFamily="34" charset="0"/>
                <a:cs typeface="Aparajita" panose="020B0604020202020204" pitchFamily="34" charset="0"/>
              </a:rPr>
              <a:t>cells provide </a:t>
            </a:r>
            <a:r>
              <a:rPr lang="en-US" sz="3000" dirty="0">
                <a:latin typeface="Aparajita" panose="020B0604020202020204" pitchFamily="34" charset="0"/>
                <a:cs typeface="Aparajita" panose="020B0604020202020204" pitchFamily="34" charset="0"/>
              </a:rPr>
              <a:t>various types of support for neurons</a:t>
            </a:r>
            <a:r>
              <a:rPr lang="en-US" sz="3000" dirty="0" smtClean="0">
                <a:latin typeface="Aparajita" panose="020B0604020202020204" pitchFamily="34" charset="0"/>
                <a:cs typeface="Aparajita" panose="020B0604020202020204" pitchFamily="34" charset="0"/>
              </a:rPr>
              <a:t>. Glia are </a:t>
            </a:r>
            <a:r>
              <a:rPr lang="en-US" sz="3000" dirty="0">
                <a:latin typeface="Aparajita" panose="020B0604020202020204" pitchFamily="34" charset="0"/>
                <a:cs typeface="Aparajita" panose="020B0604020202020204" pitchFamily="34" charset="0"/>
              </a:rPr>
              <a:t>much smaller </a:t>
            </a:r>
            <a:r>
              <a:rPr lang="en-US" sz="3000" dirty="0" smtClean="0">
                <a:latin typeface="Aparajita" panose="020B0604020202020204" pitchFamily="34" charset="0"/>
                <a:cs typeface="Aparajita" panose="020B0604020202020204" pitchFamily="34" charset="0"/>
              </a:rPr>
              <a:t>than neurons</a:t>
            </a:r>
            <a:r>
              <a:rPr lang="en-US" sz="3000" dirty="0">
                <a:latin typeface="Aparajita" panose="020B0604020202020204" pitchFamily="34" charset="0"/>
                <a:cs typeface="Aparajita" panose="020B0604020202020204" pitchFamily="34" charset="0"/>
              </a:rPr>
              <a:t>, but they outnumber neurons by </a:t>
            </a:r>
            <a:r>
              <a:rPr lang="en-US" sz="3000" dirty="0" smtClean="0">
                <a:latin typeface="Aparajita" panose="020B0604020202020204" pitchFamily="34" charset="0"/>
                <a:cs typeface="Aparajita" panose="020B0604020202020204" pitchFamily="34" charset="0"/>
              </a:rPr>
              <a:t>10 to </a:t>
            </a:r>
            <a:r>
              <a:rPr lang="en-US" sz="3000" dirty="0">
                <a:latin typeface="Aparajita" panose="020B0604020202020204" pitchFamily="34" charset="0"/>
                <a:cs typeface="Aparajita" panose="020B0604020202020204" pitchFamily="34" charset="0"/>
              </a:rPr>
              <a:t>1, </a:t>
            </a:r>
            <a:r>
              <a:rPr lang="en-US" sz="3000" dirty="0" smtClean="0">
                <a:latin typeface="Aparajita" panose="020B0604020202020204" pitchFamily="34" charset="0"/>
                <a:cs typeface="Aparajita" panose="020B0604020202020204" pitchFamily="34" charset="0"/>
              </a:rPr>
              <a:t>thus accounting </a:t>
            </a:r>
            <a:r>
              <a:rPr lang="en-US" sz="3000" dirty="0">
                <a:latin typeface="Aparajita" panose="020B0604020202020204" pitchFamily="34" charset="0"/>
                <a:cs typeface="Aparajita" panose="020B0604020202020204" pitchFamily="34" charset="0"/>
              </a:rPr>
              <a:t>for over 50% of </a:t>
            </a:r>
            <a:r>
              <a:rPr lang="en-US" sz="3000" dirty="0" smtClean="0">
                <a:latin typeface="Aparajita" panose="020B0604020202020204" pitchFamily="34" charset="0"/>
                <a:cs typeface="Aparajita" panose="020B0604020202020204" pitchFamily="34" charset="0"/>
              </a:rPr>
              <a:t>the brain’s </a:t>
            </a:r>
            <a:r>
              <a:rPr lang="en-US" sz="3000" dirty="0">
                <a:latin typeface="Aparajita" panose="020B0604020202020204" pitchFamily="34" charset="0"/>
                <a:cs typeface="Aparajita" panose="020B0604020202020204" pitchFamily="34" charset="0"/>
              </a:rPr>
              <a:t>volume.</a:t>
            </a:r>
            <a:r>
              <a:rPr lang="en-US" sz="3000" dirty="0" smtClean="0">
                <a:solidFill>
                  <a:srgbClr val="0000FF"/>
                </a:solidFill>
                <a:latin typeface="Aparajita" panose="020B0604020202020204" pitchFamily="34" charset="0"/>
                <a:cs typeface="Aparajita" panose="020B0604020202020204" pitchFamily="34" charset="0"/>
              </a:rPr>
              <a:t> Astrocytes</a:t>
            </a:r>
            <a:r>
              <a:rPr lang="en-US" sz="3000" dirty="0" smtClean="0">
                <a:latin typeface="Aparajita" panose="020B0604020202020204" pitchFamily="34" charset="0"/>
                <a:cs typeface="Aparajita" panose="020B0604020202020204" pitchFamily="34" charset="0"/>
              </a:rPr>
              <a:t> provide nutrition to neurons. </a:t>
            </a:r>
            <a:r>
              <a:rPr lang="en-US" sz="3000" dirty="0" err="1" smtClean="0">
                <a:solidFill>
                  <a:srgbClr val="0000FF"/>
                </a:solidFill>
                <a:latin typeface="Aparajita" panose="020B0604020202020204" pitchFamily="34" charset="0"/>
                <a:cs typeface="Aparajita" panose="020B0604020202020204" pitchFamily="34" charset="0"/>
              </a:rPr>
              <a:t>Oligodendrocytes</a:t>
            </a:r>
            <a:r>
              <a:rPr lang="en-US" sz="3000" dirty="0" smtClean="0">
                <a:latin typeface="Aparajita" panose="020B0604020202020204" pitchFamily="34" charset="0"/>
                <a:cs typeface="Aparajita" panose="020B0604020202020204" pitchFamily="34" charset="0"/>
              </a:rPr>
              <a:t> and </a:t>
            </a:r>
            <a:r>
              <a:rPr lang="en-US" sz="3000" dirty="0" smtClean="0">
                <a:solidFill>
                  <a:srgbClr val="0000FF"/>
                </a:solidFill>
                <a:latin typeface="Aparajita" panose="020B0604020202020204" pitchFamily="34" charset="0"/>
                <a:cs typeface="Aparajita" panose="020B0604020202020204" pitchFamily="34" charset="0"/>
              </a:rPr>
              <a:t>Schwann</a:t>
            </a:r>
            <a:r>
              <a:rPr lang="en-US" sz="3000" dirty="0" smtClean="0">
                <a:latin typeface="Aparajita" panose="020B0604020202020204" pitchFamily="34" charset="0"/>
                <a:cs typeface="Aparajita" panose="020B0604020202020204" pitchFamily="34" charset="0"/>
              </a:rPr>
              <a:t> cells insulate neurons as myelin. </a:t>
            </a:r>
          </a:p>
        </p:txBody>
      </p:sp>
      <p:sp>
        <p:nvSpPr>
          <p:cNvPr id="45061" name="Text Box 13"/>
          <p:cNvSpPr txBox="1">
            <a:spLocks noChangeArrowheads="1"/>
          </p:cNvSpPr>
          <p:nvPr/>
        </p:nvSpPr>
        <p:spPr bwMode="auto">
          <a:xfrm>
            <a:off x="5562600" y="5470525"/>
            <a:ext cx="1376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Palatino Linotype" panose="02040502050505030304" pitchFamily="18" charset="0"/>
              </a:rPr>
              <a:t>Astrocytes</a:t>
            </a:r>
          </a:p>
        </p:txBody>
      </p:sp>
      <p:pic>
        <p:nvPicPr>
          <p:cNvPr id="45062" name="Picture 15" descr="Glial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12925"/>
            <a:ext cx="50292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209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371" name="Title 1"/>
          <p:cNvSpPr>
            <a:spLocks noGrp="1"/>
          </p:cNvSpPr>
          <p:nvPr>
            <p:ph type="title"/>
          </p:nvPr>
        </p:nvSpPr>
        <p:spPr>
          <a:xfrm>
            <a:off x="196850" y="447675"/>
            <a:ext cx="5118100" cy="981075"/>
          </a:xfrm>
        </p:spPr>
        <p:txBody>
          <a:bodyPr lIns="274320"/>
          <a:lstStyle/>
          <a:p>
            <a:pPr algn="l" eaLnBrk="1" hangingPunct="1">
              <a:lnSpc>
                <a:spcPts val="4200"/>
              </a:lnSpc>
            </a:pPr>
            <a:r>
              <a:rPr lang="en-US" b="1" smtClean="0">
                <a:solidFill>
                  <a:srgbClr val="F8F6E3"/>
                </a:solidFill>
              </a:rPr>
              <a:t>Investigating the Brain and Mind:</a:t>
            </a:r>
          </a:p>
        </p:txBody>
      </p:sp>
      <p:sp>
        <p:nvSpPr>
          <p:cNvPr id="9" name="Rectangle 8"/>
          <p:cNvSpPr>
            <a:spLocks noChangeArrowheads="1"/>
          </p:cNvSpPr>
          <p:nvPr/>
        </p:nvSpPr>
        <p:spPr bwMode="auto">
          <a:xfrm>
            <a:off x="414338" y="1917700"/>
            <a:ext cx="4306887"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spcAft>
                <a:spcPts val="600"/>
              </a:spcAft>
            </a:pPr>
            <a:endParaRPr lang="en-US">
              <a:solidFill>
                <a:srgbClr val="F8F6E3"/>
              </a:solidFill>
            </a:endParaRPr>
          </a:p>
          <a:p>
            <a:pPr eaLnBrk="1" hangingPunct="1">
              <a:lnSpc>
                <a:spcPts val="2400"/>
              </a:lnSpc>
              <a:spcAft>
                <a:spcPts val="600"/>
              </a:spcAft>
            </a:pPr>
            <a:endParaRPr lang="en-US">
              <a:solidFill>
                <a:srgbClr val="F8F6E3"/>
              </a:solidFill>
            </a:endParaRPr>
          </a:p>
          <a:p>
            <a:pPr eaLnBrk="1" hangingPunct="1">
              <a:lnSpc>
                <a:spcPts val="2400"/>
              </a:lnSpc>
              <a:spcAft>
                <a:spcPts val="600"/>
              </a:spcAft>
            </a:pPr>
            <a:endParaRPr lang="en-US">
              <a:solidFill>
                <a:srgbClr val="F8F6E3"/>
              </a:solidFill>
            </a:endParaRPr>
          </a:p>
          <a:p>
            <a:pPr eaLnBrk="1" hangingPunct="1">
              <a:lnSpc>
                <a:spcPts val="2400"/>
              </a:lnSpc>
              <a:spcAft>
                <a:spcPts val="600"/>
              </a:spcAft>
            </a:pPr>
            <a:endParaRPr lang="en-US">
              <a:solidFill>
                <a:srgbClr val="F8F6E3"/>
              </a:solidFill>
            </a:endParaRPr>
          </a:p>
          <a:p>
            <a:pPr eaLnBrk="1" hangingPunct="1">
              <a:lnSpc>
                <a:spcPts val="2400"/>
              </a:lnSpc>
              <a:spcAft>
                <a:spcPts val="600"/>
              </a:spcAft>
            </a:pPr>
            <a:r>
              <a:rPr lang="en-US">
                <a:solidFill>
                  <a:srgbClr val="F8F6E3"/>
                </a:solidFill>
              </a:rPr>
              <a:t>How did we move beyond phrenology  and get inside the skull and under the “bumps”?</a:t>
            </a:r>
          </a:p>
          <a:p>
            <a:pPr eaLnBrk="1" hangingPunct="1">
              <a:lnSpc>
                <a:spcPts val="2400"/>
              </a:lnSpc>
              <a:spcAft>
                <a:spcPts val="600"/>
              </a:spcAft>
              <a:buFont typeface="Wingdings" panose="05000000000000000000" pitchFamily="2" charset="2"/>
              <a:buChar char="§"/>
            </a:pPr>
            <a:r>
              <a:rPr lang="en-US">
                <a:solidFill>
                  <a:srgbClr val="F8F6E3"/>
                </a:solidFill>
              </a:rPr>
              <a:t>by finding what happens when part of the brain is damaged  or otherwise unable to work properly</a:t>
            </a:r>
          </a:p>
          <a:p>
            <a:pPr eaLnBrk="1" hangingPunct="1">
              <a:lnSpc>
                <a:spcPts val="2400"/>
              </a:lnSpc>
              <a:spcAft>
                <a:spcPts val="600"/>
              </a:spcAft>
              <a:buFont typeface="Wingdings" panose="05000000000000000000" pitchFamily="2" charset="2"/>
              <a:buChar char="§"/>
            </a:pPr>
            <a:r>
              <a:rPr lang="en-US">
                <a:solidFill>
                  <a:srgbClr val="F8F6E3"/>
                </a:solidFill>
              </a:rPr>
              <a:t>by looking at the structure and activity of the brain:  CAT, MRI, fMRI, and PET scans</a:t>
            </a:r>
          </a:p>
        </p:txBody>
      </p:sp>
      <p:sp>
        <p:nvSpPr>
          <p:cNvPr id="2" name="TextBox 1"/>
          <p:cNvSpPr txBox="1">
            <a:spLocks noChangeArrowheads="1"/>
          </p:cNvSpPr>
          <p:nvPr/>
        </p:nvSpPr>
        <p:spPr bwMode="auto">
          <a:xfrm>
            <a:off x="4857750" y="501650"/>
            <a:ext cx="4286250" cy="5924550"/>
          </a:xfrm>
          <a:prstGeom prst="rect">
            <a:avLst/>
          </a:prstGeom>
          <a:solidFill>
            <a:srgbClr val="3AA0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spcAft>
                <a:spcPts val="1200"/>
              </a:spcAft>
            </a:pPr>
            <a:endParaRPr lang="en-US" sz="2800">
              <a:solidFill>
                <a:srgbClr val="F8F6E3"/>
              </a:solidFill>
            </a:endParaRPr>
          </a:p>
          <a:p>
            <a:pPr eaLnBrk="1" hangingPunct="1">
              <a:lnSpc>
                <a:spcPts val="2400"/>
              </a:lnSpc>
              <a:spcAft>
                <a:spcPts val="1200"/>
              </a:spcAft>
            </a:pPr>
            <a:r>
              <a:rPr lang="en-US" sz="2800">
                <a:solidFill>
                  <a:srgbClr val="F8F6E3"/>
                </a:solidFill>
              </a:rPr>
              <a:t>Strategies for finding out what is different about the </a:t>
            </a:r>
            <a:r>
              <a:rPr lang="en-US" sz="2800" b="1">
                <a:solidFill>
                  <a:srgbClr val="FAC090"/>
                </a:solidFill>
              </a:rPr>
              <a:t>mind </a:t>
            </a:r>
            <a:r>
              <a:rPr lang="en-US" sz="2800">
                <a:solidFill>
                  <a:srgbClr val="F8F6E3"/>
                </a:solidFill>
              </a:rPr>
              <a:t>when part of the </a:t>
            </a:r>
            <a:r>
              <a:rPr lang="en-US" sz="2800" b="1">
                <a:solidFill>
                  <a:srgbClr val="FAC090"/>
                </a:solidFill>
              </a:rPr>
              <a:t>brain</a:t>
            </a:r>
            <a:r>
              <a:rPr lang="en-US" sz="2800">
                <a:solidFill>
                  <a:srgbClr val="F8F6E3"/>
                </a:solidFill>
              </a:rPr>
              <a:t> isn’t working normally:</a:t>
            </a:r>
          </a:p>
          <a:p>
            <a:pPr eaLnBrk="1" hangingPunct="1">
              <a:lnSpc>
                <a:spcPts val="2400"/>
              </a:lnSpc>
              <a:spcAft>
                <a:spcPts val="600"/>
              </a:spcAft>
              <a:buFont typeface="Wingdings" panose="05000000000000000000" pitchFamily="2" charset="2"/>
              <a:buChar char="§"/>
            </a:pPr>
            <a:r>
              <a:rPr lang="en-US" sz="2800">
                <a:solidFill>
                  <a:srgbClr val="F8F6E3"/>
                </a:solidFill>
              </a:rPr>
              <a:t>case studies of </a:t>
            </a:r>
            <a:r>
              <a:rPr lang="en-US" sz="2800" b="1">
                <a:solidFill>
                  <a:srgbClr val="FAC090"/>
                </a:solidFill>
              </a:rPr>
              <a:t>accidents</a:t>
            </a:r>
            <a:r>
              <a:rPr lang="en-US" sz="2800">
                <a:solidFill>
                  <a:srgbClr val="F8F6E3"/>
                </a:solidFill>
              </a:rPr>
              <a:t> (e.g. Phineas Gage)</a:t>
            </a:r>
          </a:p>
          <a:p>
            <a:pPr eaLnBrk="1" hangingPunct="1">
              <a:lnSpc>
                <a:spcPts val="2400"/>
              </a:lnSpc>
              <a:spcAft>
                <a:spcPts val="600"/>
              </a:spcAft>
              <a:buFont typeface="Wingdings" panose="05000000000000000000" pitchFamily="2" charset="2"/>
              <a:buChar char="§"/>
            </a:pPr>
            <a:r>
              <a:rPr lang="en-US" sz="2800">
                <a:solidFill>
                  <a:srgbClr val="F8F6E3"/>
                </a:solidFill>
              </a:rPr>
              <a:t>case studies of split-brain patients (corpus callosum cut to stop seizures)</a:t>
            </a:r>
          </a:p>
          <a:p>
            <a:pPr eaLnBrk="1" hangingPunct="1">
              <a:lnSpc>
                <a:spcPts val="2400"/>
              </a:lnSpc>
              <a:spcAft>
                <a:spcPts val="600"/>
              </a:spcAft>
              <a:buFont typeface="Wingdings" panose="05000000000000000000" pitchFamily="2" charset="2"/>
              <a:buChar char="§"/>
            </a:pPr>
            <a:r>
              <a:rPr lang="en-US" sz="2800">
                <a:solidFill>
                  <a:srgbClr val="F8F6E3"/>
                </a:solidFill>
              </a:rPr>
              <a:t>lesioning brain parts in animals to find out what happens</a:t>
            </a:r>
          </a:p>
          <a:p>
            <a:pPr eaLnBrk="1" hangingPunct="1">
              <a:lnSpc>
                <a:spcPts val="2400"/>
              </a:lnSpc>
              <a:spcAft>
                <a:spcPts val="600"/>
              </a:spcAft>
              <a:buFont typeface="Wingdings" panose="05000000000000000000" pitchFamily="2" charset="2"/>
              <a:buChar char="§"/>
            </a:pPr>
            <a:r>
              <a:rPr lang="en-US" sz="2800">
                <a:solidFill>
                  <a:srgbClr val="F8F6E3"/>
                </a:solidFill>
              </a:rPr>
              <a:t>chemically numbing, magnetically deactivating, or electrically stimulating parts of the brain</a:t>
            </a:r>
          </a:p>
          <a:p>
            <a:pPr eaLnBrk="1" hangingPunct="1">
              <a:lnSpc>
                <a:spcPts val="2400"/>
              </a:lnSpc>
            </a:pPr>
            <a:endParaRPr lang="en-US" sz="2800">
              <a:solidFill>
                <a:srgbClr val="F8F6E3"/>
              </a:solidFill>
            </a:endParaRPr>
          </a:p>
        </p:txBody>
      </p:sp>
      <p:sp>
        <p:nvSpPr>
          <p:cNvPr id="583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A6B19CB7-7737-4EFA-ADD5-92243F42D7B8}" type="slidenum">
              <a:rPr lang="en-US" sz="1200">
                <a:solidFill>
                  <a:srgbClr val="898989"/>
                </a:solidFill>
              </a:rPr>
              <a:pPr eaLnBrk="1" hangingPunct="1"/>
              <a:t>31</a:t>
            </a:fld>
            <a:endParaRPr lang="en-US" sz="1200">
              <a:solidFill>
                <a:srgbClr val="898989"/>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475" y="1506538"/>
            <a:ext cx="1279525" cy="1701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500"/>
                                        <p:tgtEl>
                                          <p:spTgt spid="2">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9144000" cy="1104900"/>
          </a:xfrm>
          <a:solidFill>
            <a:srgbClr val="444EA2"/>
          </a:solidFill>
        </p:spPr>
        <p:txBody>
          <a:bodyPr lIns="274320"/>
          <a:lstStyle/>
          <a:p>
            <a:pPr algn="l" eaLnBrk="1" hangingPunct="1">
              <a:lnSpc>
                <a:spcPts val="4200"/>
              </a:lnSpc>
            </a:pPr>
            <a:r>
              <a:rPr lang="en-US" b="1" smtClean="0">
                <a:solidFill>
                  <a:srgbClr val="F8F6E3"/>
                </a:solidFill>
              </a:rPr>
              <a:t>Studying cases of brain damage</a:t>
            </a:r>
          </a:p>
        </p:txBody>
      </p:sp>
      <p:sp>
        <p:nvSpPr>
          <p:cNvPr id="60419" name="Content Placeholder 2"/>
          <p:cNvSpPr>
            <a:spLocks noGrp="1"/>
          </p:cNvSpPr>
          <p:nvPr>
            <p:ph idx="1"/>
          </p:nvPr>
        </p:nvSpPr>
        <p:spPr>
          <a:xfrm>
            <a:off x="571500" y="1335088"/>
            <a:ext cx="8229600" cy="744537"/>
          </a:xfrm>
        </p:spPr>
        <p:txBody>
          <a:bodyPr/>
          <a:lstStyle/>
          <a:p>
            <a:pPr marL="0" indent="0" eaLnBrk="1" hangingPunct="1">
              <a:lnSpc>
                <a:spcPts val="2400"/>
              </a:lnSpc>
              <a:buFont typeface="Arial" panose="020B0604020202020204" pitchFamily="34" charset="0"/>
              <a:buNone/>
            </a:pPr>
            <a:r>
              <a:rPr lang="en-US" sz="2800" smtClean="0"/>
              <a:t>When a stroke or injury damages part of the brain, we have a chance to see the impact on the mind.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1151" t="2472" r="51572" b="3162"/>
          <a:stretch>
            <a:fillRect/>
          </a:stretch>
        </p:blipFill>
        <p:spPr bwMode="auto">
          <a:xfrm>
            <a:off x="685800" y="2398713"/>
            <a:ext cx="3806825" cy="42989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4263" t="2472" r="1865" b="3162"/>
          <a:stretch>
            <a:fillRect/>
          </a:stretch>
        </p:blipFill>
        <p:spPr bwMode="auto">
          <a:xfrm>
            <a:off x="4983163" y="2398713"/>
            <a:ext cx="3532187" cy="42989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A93B401-A162-46E5-B7B0-AF346A517956}" type="slidenum">
              <a:rPr lang="en-US" sz="1200">
                <a:solidFill>
                  <a:srgbClr val="898989"/>
                </a:solidFill>
              </a:rPr>
              <a:pPr eaLnBrk="1" hangingPunct="1"/>
              <a:t>32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6C0F02DA-3B7B-4475-82C0-05C43FD88CFC}" type="slidenum">
              <a:rPr lang="en-US" sz="1200">
                <a:solidFill>
                  <a:srgbClr val="898989"/>
                </a:solidFill>
              </a:rPr>
              <a:pPr eaLnBrk="1" hangingPunct="1"/>
              <a:t>33</a:t>
            </a:fld>
            <a:endParaRPr lang="en-US" sz="1200">
              <a:solidFill>
                <a:srgbClr val="898989"/>
              </a:solidFill>
            </a:endParaRPr>
          </a:p>
        </p:txBody>
      </p:sp>
      <p:sp>
        <p:nvSpPr>
          <p:cNvPr id="62467" name="Rectangle 2"/>
          <p:cNvSpPr>
            <a:spLocks noGrp="1" noChangeArrowheads="1"/>
          </p:cNvSpPr>
          <p:nvPr>
            <p:ph type="title"/>
          </p:nvPr>
        </p:nvSpPr>
        <p:spPr>
          <a:xfrm>
            <a:off x="0" y="0"/>
            <a:ext cx="9144000" cy="811213"/>
          </a:xfrm>
          <a:solidFill>
            <a:srgbClr val="444EA2"/>
          </a:solidFill>
        </p:spPr>
        <p:txBody>
          <a:bodyPr lIns="274320"/>
          <a:lstStyle/>
          <a:p>
            <a:pPr algn="l" eaLnBrk="1" hangingPunct="1">
              <a:lnSpc>
                <a:spcPts val="4200"/>
              </a:lnSpc>
            </a:pPr>
            <a:r>
              <a:rPr lang="en-US" b="1" smtClean="0">
                <a:solidFill>
                  <a:srgbClr val="F8F6E3"/>
                </a:solidFill>
              </a:rPr>
              <a:t>Intentional brain damage:  </a:t>
            </a:r>
          </a:p>
        </p:txBody>
      </p:sp>
      <p:sp>
        <p:nvSpPr>
          <p:cNvPr id="23556" name="Rectangle 3"/>
          <p:cNvSpPr>
            <a:spLocks noGrp="1" noChangeArrowheads="1"/>
          </p:cNvSpPr>
          <p:nvPr>
            <p:ph type="body" idx="1"/>
          </p:nvPr>
        </p:nvSpPr>
        <p:spPr>
          <a:xfrm>
            <a:off x="328613" y="2578100"/>
            <a:ext cx="4038600" cy="3117850"/>
          </a:xfrm>
        </p:spPr>
        <p:txBody>
          <a:bodyPr/>
          <a:lstStyle/>
          <a:p>
            <a:pPr eaLnBrk="1" hangingPunct="1">
              <a:lnSpc>
                <a:spcPts val="2400"/>
              </a:lnSpc>
              <a:buFont typeface="Wingdings" panose="05000000000000000000" pitchFamily="2" charset="2"/>
              <a:buChar char="§"/>
            </a:pPr>
            <a:r>
              <a:rPr lang="en-US" sz="2800" smtClean="0"/>
              <a:t>performed on animals</a:t>
            </a:r>
          </a:p>
          <a:p>
            <a:pPr eaLnBrk="1" hangingPunct="1">
              <a:lnSpc>
                <a:spcPts val="2400"/>
              </a:lnSpc>
              <a:buFont typeface="Wingdings" panose="05000000000000000000" pitchFamily="2" charset="2"/>
              <a:buChar char="§"/>
            </a:pPr>
            <a:r>
              <a:rPr lang="en-US" sz="2800" smtClean="0"/>
              <a:t>has yielded some insights, especially about less complex brain structures</a:t>
            </a:r>
          </a:p>
          <a:p>
            <a:pPr eaLnBrk="1" hangingPunct="1">
              <a:lnSpc>
                <a:spcPts val="2400"/>
              </a:lnSpc>
              <a:buFont typeface="Wingdings" panose="05000000000000000000" pitchFamily="2" charset="2"/>
              <a:buChar char="§"/>
            </a:pPr>
            <a:r>
              <a:rPr lang="en-US" sz="2800" smtClean="0"/>
              <a:t>no longer necessary, as we now can chemically or magnetically deactivate brain areas to get similar information</a:t>
            </a: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84325"/>
            <a:ext cx="4343400" cy="41116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17488" y="1155700"/>
            <a:ext cx="4262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3200"/>
              </a:lnSpc>
            </a:pPr>
            <a:r>
              <a:rPr lang="en-US" sz="3600" b="1">
                <a:solidFill>
                  <a:srgbClr val="444EA2"/>
                </a:solidFill>
              </a:rPr>
              <a:t>Lesions</a:t>
            </a:r>
            <a:r>
              <a:rPr lang="en-US" sz="3600"/>
              <a:t> (surgical destruction of brain tissue)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fade">
                                      <p:cBhvr>
                                        <p:cTn id="12" dur="500"/>
                                        <p:tgtEl>
                                          <p:spTgt spid="235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fade">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6">
                                            <p:txEl>
                                              <p:pRg st="2" end="2"/>
                                            </p:txEl>
                                          </p:spTgt>
                                        </p:tgtEl>
                                        <p:attrNameLst>
                                          <p:attrName>style.visibility</p:attrName>
                                        </p:attrNameLst>
                                      </p:cBhvr>
                                      <p:to>
                                        <p:strVal val="visible"/>
                                      </p:to>
                                    </p:set>
                                    <p:animEffect transition="in" filter="fade">
                                      <p:cBhvr>
                                        <p:cTn id="22" dur="5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583058-F839-4997-82AA-39F296C65980}" type="slidenum">
              <a:rPr lang="en-US"/>
              <a:pPr eaLnBrk="1" hangingPunct="1"/>
              <a:t>34</a:t>
            </a:fld>
            <a:endParaRPr lang="en-US"/>
          </a:p>
        </p:txBody>
      </p:sp>
      <p:sp>
        <p:nvSpPr>
          <p:cNvPr id="8195" name="Rectangle 3"/>
          <p:cNvSpPr>
            <a:spLocks noGrp="1" noChangeArrowheads="1"/>
          </p:cNvSpPr>
          <p:nvPr>
            <p:ph type="title"/>
          </p:nvPr>
        </p:nvSpPr>
        <p:spPr>
          <a:xfrm>
            <a:off x="436562" y="76200"/>
            <a:ext cx="8229600" cy="1143000"/>
          </a:xfrm>
        </p:spPr>
        <p:txBody>
          <a:bodyPr/>
          <a:lstStyle/>
          <a:p>
            <a:pPr eaLnBrk="1" hangingPunct="1"/>
            <a:r>
              <a:rPr lang="en-US" altLang="en-US" sz="4000" dirty="0" smtClean="0">
                <a:solidFill>
                  <a:schemeClr val="tx1"/>
                </a:solidFill>
                <a:latin typeface="Palatino Linotype" panose="02040502050505030304" pitchFamily="18" charset="0"/>
              </a:rPr>
              <a:t>Clinical Observation</a:t>
            </a:r>
            <a:endParaRPr lang="en-US" sz="4000" dirty="0" smtClean="0">
              <a:solidFill>
                <a:schemeClr val="tx1"/>
              </a:solidFill>
              <a:latin typeface="Palatino Linotype" panose="02040502050505030304" pitchFamily="18" charset="0"/>
            </a:endParaRPr>
          </a:p>
        </p:txBody>
      </p:sp>
      <p:sp>
        <p:nvSpPr>
          <p:cNvPr id="8196" name="Rectangle 4"/>
          <p:cNvSpPr>
            <a:spLocks noGrp="1" noChangeArrowheads="1"/>
          </p:cNvSpPr>
          <p:nvPr>
            <p:ph type="body" idx="1"/>
          </p:nvPr>
        </p:nvSpPr>
        <p:spPr>
          <a:xfrm>
            <a:off x="665162" y="1193800"/>
            <a:ext cx="7772400" cy="1612900"/>
          </a:xfrm>
        </p:spPr>
        <p:txBody>
          <a:bodyPr/>
          <a:lstStyle/>
          <a:p>
            <a:pPr marL="114300" lvl="1" indent="0" algn="ctr" eaLnBrk="1" hangingPunct="1">
              <a:buFont typeface="Wingdings" panose="05000000000000000000" pitchFamily="2" charset="2"/>
              <a:buNone/>
            </a:pPr>
            <a:r>
              <a:rPr lang="en-US" dirty="0" smtClean="0">
                <a:latin typeface="Palatino Linotype" panose="02040502050505030304" pitchFamily="18" charset="0"/>
              </a:rPr>
              <a:t>Clinical observations have shed light on a number of brain disorders. Alterations in brain morphology due to neurological and psychiatric diseases are now being catalogued.</a:t>
            </a:r>
          </a:p>
        </p:txBody>
      </p:sp>
      <p:pic>
        <p:nvPicPr>
          <p:cNvPr id="8197" name="Picture 5" descr="12673_MyersPsy8e_2UN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830" y="3129905"/>
            <a:ext cx="5196070" cy="347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86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Split-Brain Patients</a:t>
            </a:r>
          </a:p>
        </p:txBody>
      </p:sp>
      <p:pic>
        <p:nvPicPr>
          <p:cNvPr id="5" name="Picture 3" descr="MyPEL2e_fig_2_23.jpg"/>
          <p:cNvPicPr>
            <a:picLocks noChangeAspect="1"/>
          </p:cNvPicPr>
          <p:nvPr/>
        </p:nvPicPr>
        <p:blipFill>
          <a:blip r:embed="rId3">
            <a:extLst>
              <a:ext uri="{28A0092B-C50C-407E-A947-70E740481C1C}">
                <a14:useLocalDpi xmlns:a14="http://schemas.microsoft.com/office/drawing/2010/main" val="0"/>
              </a:ext>
            </a:extLst>
          </a:blip>
          <a:srcRect l="2" r="47137"/>
          <a:stretch>
            <a:fillRect/>
          </a:stretch>
        </p:blipFill>
        <p:spPr bwMode="auto">
          <a:xfrm>
            <a:off x="3771900" y="1744663"/>
            <a:ext cx="241141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MyPEL2e_fig_2_23.jpg"/>
          <p:cNvPicPr>
            <a:picLocks noChangeAspect="1"/>
          </p:cNvPicPr>
          <p:nvPr/>
        </p:nvPicPr>
        <p:blipFill>
          <a:blip r:embed="rId3">
            <a:extLst>
              <a:ext uri="{28A0092B-C50C-407E-A947-70E740481C1C}">
                <a14:useLocalDpi xmlns:a14="http://schemas.microsoft.com/office/drawing/2010/main" val="0"/>
              </a:ext>
            </a:extLst>
          </a:blip>
          <a:srcRect l="54803" r="1625"/>
          <a:stretch>
            <a:fillRect/>
          </a:stretch>
        </p:blipFill>
        <p:spPr bwMode="auto">
          <a:xfrm>
            <a:off x="6183313" y="1744663"/>
            <a:ext cx="198755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1436688"/>
            <a:ext cx="3549650" cy="3306762"/>
          </a:xfrm>
        </p:spPr>
        <p:txBody>
          <a:bodyPr/>
          <a:lstStyle/>
          <a:p>
            <a:pPr eaLnBrk="1" hangingPunct="1">
              <a:lnSpc>
                <a:spcPts val="2400"/>
              </a:lnSpc>
              <a:buFont typeface="Wingdings" panose="05000000000000000000" pitchFamily="2" charset="2"/>
              <a:buChar char="§"/>
            </a:pPr>
            <a:r>
              <a:rPr lang="en-US" sz="2800" smtClean="0"/>
              <a:t>“Split” = surgery in which the connection between the brain hemispheres is cut in order to end severe full-brain seizures</a:t>
            </a:r>
          </a:p>
          <a:p>
            <a:pPr eaLnBrk="1" hangingPunct="1">
              <a:lnSpc>
                <a:spcPts val="2400"/>
              </a:lnSpc>
              <a:buFont typeface="Wingdings" panose="05000000000000000000" pitchFamily="2" charset="2"/>
              <a:buChar char="§"/>
            </a:pPr>
            <a:r>
              <a:rPr lang="en-US" sz="2800" smtClean="0"/>
              <a:t>Study of split-brain patients has yielded insights discussed at the end of the chapter</a:t>
            </a:r>
          </a:p>
        </p:txBody>
      </p:sp>
      <p:sp>
        <p:nvSpPr>
          <p:cNvPr id="6451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91898D7A-F426-4F82-9AAA-0E832D2D89A2}" type="slidenum">
              <a:rPr lang="en-US" sz="1200">
                <a:solidFill>
                  <a:srgbClr val="898989"/>
                </a:solidFill>
              </a:rPr>
              <a:pPr eaLnBrk="1" hangingPunct="1"/>
              <a:t>35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35" presetClass="path" presetSubtype="0" accel="50000" decel="50000" fill="hold" nodeType="afterEffect">
                                  <p:stCondLst>
                                    <p:cond delay="0"/>
                                  </p:stCondLst>
                                  <p:childTnLst>
                                    <p:animMotion origin="layout" path="M 4.72222E-6 2.22222E-6 L -0.06007 -0.00347 " pathEditMode="relative" rAng="0" ptsTypes="AA">
                                      <p:cBhvr>
                                        <p:cTn id="10" dur="2000" fill="hold"/>
                                        <p:tgtEl>
                                          <p:spTgt spid="5"/>
                                        </p:tgtEl>
                                        <p:attrNameLst>
                                          <p:attrName>ppt_x</p:attrName>
                                          <p:attrName>ppt_y</p:attrName>
                                        </p:attrNameLst>
                                      </p:cBhvr>
                                      <p:rCtr x="-3003" y="-185"/>
                                    </p:animMotion>
                                  </p:childTnLst>
                                </p:cTn>
                              </p:par>
                              <p:par>
                                <p:cTn id="11" presetID="63" presetClass="path" presetSubtype="0" accel="50000" decel="50000" fill="hold" nodeType="withEffect">
                                  <p:stCondLst>
                                    <p:cond delay="0"/>
                                  </p:stCondLst>
                                  <p:childTnLst>
                                    <p:animMotion origin="layout" path="M 2.22222E-6 2.22222E-6 L 0.07378 0.00162 " pathEditMode="relative" rAng="0" ptsTypes="AA">
                                      <p:cBhvr>
                                        <p:cTn id="12" dur="2000" fill="hold"/>
                                        <p:tgtEl>
                                          <p:spTgt spid="6"/>
                                        </p:tgtEl>
                                        <p:attrNameLst>
                                          <p:attrName>ppt_x</p:attrName>
                                          <p:attrName>ppt_y</p:attrName>
                                        </p:attrNameLst>
                                      </p:cBhvr>
                                      <p:rCtr x="3681" y="69"/>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p:cNvPicPr>
          <p:nvPr/>
        </p:nvPicPr>
        <p:blipFill>
          <a:blip r:embed="rId3">
            <a:extLst>
              <a:ext uri="{28A0092B-C50C-407E-A947-70E740481C1C}">
                <a14:useLocalDpi xmlns:a14="http://schemas.microsoft.com/office/drawing/2010/main" val="0"/>
              </a:ext>
            </a:extLst>
          </a:blip>
          <a:srcRect b="10091"/>
          <a:stretch>
            <a:fillRect/>
          </a:stretch>
        </p:blipFill>
        <p:spPr bwMode="auto">
          <a:xfrm>
            <a:off x="0" y="1436688"/>
            <a:ext cx="91440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a:spLocks noGrp="1"/>
          </p:cNvSpPr>
          <p:nvPr>
            <p:ph type="title"/>
          </p:nvPr>
        </p:nvSpPr>
        <p:spPr>
          <a:xfrm>
            <a:off x="0" y="0"/>
            <a:ext cx="9144000" cy="1477963"/>
          </a:xfrm>
          <a:solidFill>
            <a:srgbClr val="3AA082"/>
          </a:solidFill>
        </p:spPr>
        <p:txBody>
          <a:bodyPr lIns="274320"/>
          <a:lstStyle/>
          <a:p>
            <a:pPr eaLnBrk="1" hangingPunct="1">
              <a:lnSpc>
                <a:spcPts val="4200"/>
              </a:lnSpc>
            </a:pPr>
            <a:r>
              <a:rPr lang="en-US" b="1" smtClean="0">
                <a:solidFill>
                  <a:srgbClr val="F8F6E3"/>
                </a:solidFill>
              </a:rPr>
              <a:t>We can stimulate parts of the brain</a:t>
            </a:r>
            <a:br>
              <a:rPr lang="en-US" b="1" smtClean="0">
                <a:solidFill>
                  <a:srgbClr val="F8F6E3"/>
                </a:solidFill>
              </a:rPr>
            </a:br>
            <a:r>
              <a:rPr lang="en-US" b="1" smtClean="0">
                <a:solidFill>
                  <a:srgbClr val="F8F6E3"/>
                </a:solidFill>
              </a:rPr>
              <a:t> to see what happens</a:t>
            </a:r>
          </a:p>
        </p:txBody>
      </p:sp>
      <p:sp>
        <p:nvSpPr>
          <p:cNvPr id="3" name="Content Placeholder 2"/>
          <p:cNvSpPr>
            <a:spLocks noGrp="1"/>
          </p:cNvSpPr>
          <p:nvPr>
            <p:ph idx="1"/>
          </p:nvPr>
        </p:nvSpPr>
        <p:spPr>
          <a:xfrm>
            <a:off x="457200" y="1905000"/>
            <a:ext cx="6515100" cy="3365500"/>
          </a:xfrm>
          <a:solidFill>
            <a:srgbClr val="F8F6E3">
              <a:alpha val="52156"/>
            </a:srgbClr>
          </a:solidFill>
        </p:spPr>
        <p:txBody>
          <a:bodyPr/>
          <a:lstStyle/>
          <a:p>
            <a:pPr eaLnBrk="1" hangingPunct="1">
              <a:lnSpc>
                <a:spcPts val="2400"/>
              </a:lnSpc>
              <a:buFont typeface="Wingdings" panose="05000000000000000000" pitchFamily="2" charset="2"/>
              <a:buChar char="§"/>
            </a:pPr>
            <a:r>
              <a:rPr lang="en-US" sz="2800" smtClean="0"/>
              <a:t>Parts of the brain, and even neurons, can be stimulated electrically, chemically, or magnetically.</a:t>
            </a:r>
          </a:p>
          <a:p>
            <a:pPr eaLnBrk="1" hangingPunct="1">
              <a:lnSpc>
                <a:spcPts val="2400"/>
              </a:lnSpc>
              <a:buFont typeface="Wingdings" panose="05000000000000000000" pitchFamily="2" charset="2"/>
              <a:buChar char="§"/>
            </a:pPr>
            <a:r>
              <a:rPr lang="en-US" sz="2800" smtClean="0"/>
              <a:t>This can result in behaviors such as giggling, head turning, or simulated vivid recall.</a:t>
            </a:r>
          </a:p>
          <a:p>
            <a:pPr eaLnBrk="1" hangingPunct="1">
              <a:lnSpc>
                <a:spcPts val="2400"/>
              </a:lnSpc>
              <a:buFont typeface="Wingdings" panose="05000000000000000000" pitchFamily="2" charset="2"/>
              <a:buChar char="§"/>
            </a:pPr>
            <a:r>
              <a:rPr lang="en-US" sz="2800" smtClean="0"/>
              <a:t>Researchers can see which neurons or neural networks fire in conjunction with certain mental experiences, and even specific concepts.</a:t>
            </a:r>
          </a:p>
        </p:txBody>
      </p:sp>
      <p:sp>
        <p:nvSpPr>
          <p:cNvPr id="665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217FA7FD-ECCA-4120-9E7E-3DFF2AAF1002}" type="slidenum">
              <a:rPr lang="en-US" sz="1200">
                <a:solidFill>
                  <a:srgbClr val="898989"/>
                </a:solidFill>
              </a:rPr>
              <a:pPr eaLnBrk="1" hangingPunct="1"/>
              <a:t>36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485D68-CE9F-49BE-A501-C2EEA7E7954D}" type="slidenum">
              <a:rPr lang="en-US"/>
              <a:pPr eaLnBrk="1" hangingPunct="1"/>
              <a:t>37</a:t>
            </a:fld>
            <a:endParaRPr lang="en-US"/>
          </a:p>
        </p:txBody>
      </p:sp>
      <p:sp>
        <p:nvSpPr>
          <p:cNvPr id="9219" name="Rectangle 3"/>
          <p:cNvSpPr>
            <a:spLocks noGrp="1" noChangeArrowheads="1"/>
          </p:cNvSpPr>
          <p:nvPr>
            <p:ph type="title"/>
          </p:nvPr>
        </p:nvSpPr>
        <p:spPr/>
        <p:txBody>
          <a:bodyPr/>
          <a:lstStyle/>
          <a:p>
            <a:pPr eaLnBrk="1" hangingPunct="1"/>
            <a:r>
              <a:rPr lang="en-US" altLang="en-US" sz="4000" smtClean="0">
                <a:solidFill>
                  <a:schemeClr val="tx1"/>
                </a:solidFill>
                <a:latin typeface="Palatino Linotype" panose="02040502050505030304" pitchFamily="18" charset="0"/>
              </a:rPr>
              <a:t>Electroencephalogram (EEG)</a:t>
            </a:r>
            <a:endParaRPr lang="en-US" sz="4000" smtClean="0">
              <a:solidFill>
                <a:schemeClr val="tx1"/>
              </a:solidFill>
              <a:latin typeface="Palatino Linotype" panose="02040502050505030304" pitchFamily="18" charset="0"/>
            </a:endParaRPr>
          </a:p>
        </p:txBody>
      </p:sp>
      <p:sp>
        <p:nvSpPr>
          <p:cNvPr id="9220" name="Rectangle 4"/>
          <p:cNvSpPr>
            <a:spLocks noGrp="1" noChangeArrowheads="1"/>
          </p:cNvSpPr>
          <p:nvPr>
            <p:ph type="body" idx="1"/>
          </p:nvPr>
        </p:nvSpPr>
        <p:spPr>
          <a:xfrm>
            <a:off x="671513" y="1295400"/>
            <a:ext cx="7772400" cy="1447800"/>
          </a:xfrm>
        </p:spPr>
        <p:txBody>
          <a:bodyPr/>
          <a:lstStyle/>
          <a:p>
            <a:pPr marL="114300" lvl="1" indent="0" algn="ctr" eaLnBrk="1" hangingPunct="1">
              <a:buFont typeface="Wingdings" panose="05000000000000000000" pitchFamily="2" charset="2"/>
              <a:buNone/>
            </a:pPr>
            <a:r>
              <a:rPr lang="en-US" altLang="en-US" smtClean="0">
                <a:latin typeface="Palatino Linotype" panose="02040502050505030304" pitchFamily="18" charset="0"/>
              </a:rPr>
              <a:t>An amplified recording of the electrical waves sweeping across the brain’s surface, measured by electrodes placed on the scalp.</a:t>
            </a:r>
            <a:endParaRPr lang="en-US" smtClean="0">
              <a:latin typeface="Palatino Linotype" panose="02040502050505030304" pitchFamily="18" charset="0"/>
            </a:endParaRPr>
          </a:p>
        </p:txBody>
      </p:sp>
      <p:pic>
        <p:nvPicPr>
          <p:cNvPr id="9221" name="Picture 5" descr="12673_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2771775"/>
            <a:ext cx="5410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rot="5400000">
            <a:off x="6318250" y="5187950"/>
            <a:ext cx="226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a:latin typeface="Times New Roman" panose="02020603050405020304" pitchFamily="18" charset="0"/>
              </a:rPr>
              <a:t>AJ Photo/ Photo Researchers, Inc.</a:t>
            </a:r>
          </a:p>
        </p:txBody>
      </p:sp>
    </p:spTree>
    <p:extLst>
      <p:ext uri="{BB962C8B-B14F-4D97-AF65-F5344CB8AC3E}">
        <p14:creationId xmlns:p14="http://schemas.microsoft.com/office/powerpoint/2010/main" val="1957707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CAT Scan</a:t>
            </a:r>
          </a:p>
        </p:txBody>
      </p:sp>
      <p:sp>
        <p:nvSpPr>
          <p:cNvPr id="10243" name="Content Placeholder 2"/>
          <p:cNvSpPr>
            <a:spLocks noGrp="1"/>
          </p:cNvSpPr>
          <p:nvPr>
            <p:ph idx="1"/>
          </p:nvPr>
        </p:nvSpPr>
        <p:spPr>
          <a:xfrm>
            <a:off x="457200" y="1524000"/>
            <a:ext cx="3962400" cy="5029200"/>
          </a:xfrm>
        </p:spPr>
        <p:txBody>
          <a:bodyPr/>
          <a:lstStyle/>
          <a:p>
            <a:pPr>
              <a:buFontTx/>
              <a:buNone/>
            </a:pPr>
            <a:r>
              <a:rPr lang="en-US" sz="1900" smtClean="0">
                <a:latin typeface="Times New Roman" panose="02020603050405020304" pitchFamily="18" charset="0"/>
                <a:cs typeface="Times New Roman" panose="02020603050405020304" pitchFamily="18" charset="0"/>
              </a:rPr>
              <a:t>A computerized axial tomography scan is an x-ray procedure that combines many x-ray images with the aid of a computer to generate cross-sectional views and, if needed, three-dimensional images of the internal organs and structures of the body. Computerized axial tomography is more commonly known by its abbreviated names, CT scan or CAT scan. A CT scan is used to define normal and abnormal structures in the body and/or assist in procedures by helping to accurately guide the placement of instruments or treatments. </a:t>
            </a:r>
          </a:p>
          <a:p>
            <a:endParaRPr lang="en-US" sz="80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2A558D-A90F-443B-A49F-B3E32BF23283}" type="slidenum">
              <a:rPr lang="en-US"/>
              <a:pPr eaLnBrk="1" hangingPunct="1"/>
              <a:t>38</a:t>
            </a:fld>
            <a:endParaRPr lang="en-US"/>
          </a:p>
        </p:txBody>
      </p:sp>
      <p:pic>
        <p:nvPicPr>
          <p:cNvPr id="10245" name="Picture 2" descr="http://geraldguild.com/blog/wp-content/uploads/2011/02/CT-Brain-9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4132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422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Abnormal CAT Scans</a:t>
            </a:r>
          </a:p>
        </p:txBody>
      </p:sp>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BBCC16-1947-4910-8B90-7D9FC2FF4C59}" type="slidenum">
              <a:rPr lang="en-US"/>
              <a:pPr eaLnBrk="1" hangingPunct="1"/>
              <a:t>39</a:t>
            </a:fld>
            <a:endParaRPr lang="en-US"/>
          </a:p>
        </p:txBody>
      </p:sp>
      <p:pic>
        <p:nvPicPr>
          <p:cNvPr id="11268" name="Picture 2" descr="http://ldayurvediccancerhospital.com/images/good-prognosis-brain-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24000"/>
            <a:ext cx="4171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images.emedicinehealth.com/images/4453/4453-4464-9629-23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736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9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3200" b="1" i="1" smtClean="0">
                <a:solidFill>
                  <a:srgbClr val="F8F6E3"/>
                </a:solidFill>
              </a:rPr>
              <a:t>Searching for the self by studying the body</a:t>
            </a:r>
            <a:br>
              <a:rPr lang="en-US" sz="3200" b="1" i="1" smtClean="0">
                <a:solidFill>
                  <a:srgbClr val="F8F6E3"/>
                </a:solidFill>
              </a:rPr>
            </a:br>
            <a:r>
              <a:rPr lang="en-US" b="1" smtClean="0">
                <a:solidFill>
                  <a:srgbClr val="F8F6E3"/>
                </a:solidFill>
              </a:rPr>
              <a:t>Phrenology</a:t>
            </a:r>
          </a:p>
        </p:txBody>
      </p:sp>
      <p:sp>
        <p:nvSpPr>
          <p:cNvPr id="3" name="Content Placeholder 2"/>
          <p:cNvSpPr>
            <a:spLocks noGrp="1"/>
          </p:cNvSpPr>
          <p:nvPr>
            <p:ph idx="1"/>
          </p:nvPr>
        </p:nvSpPr>
        <p:spPr>
          <a:xfrm>
            <a:off x="292100" y="4406900"/>
            <a:ext cx="5478463" cy="1949450"/>
          </a:xfrm>
        </p:spPr>
        <p:txBody>
          <a:bodyPr anchor="ctr"/>
          <a:lstStyle/>
          <a:p>
            <a:pPr eaLnBrk="1" hangingPunct="1">
              <a:lnSpc>
                <a:spcPts val="2400"/>
              </a:lnSpc>
              <a:spcBef>
                <a:spcPct val="0"/>
              </a:spcBef>
              <a:spcAft>
                <a:spcPts val="1200"/>
              </a:spcAft>
              <a:buFont typeface="Wingdings" panose="05000000000000000000" pitchFamily="2" charset="2"/>
              <a:buChar char="§"/>
            </a:pPr>
            <a:r>
              <a:rPr lang="en-US" sz="2800" dirty="0" smtClean="0"/>
              <a:t>Phrenology, though diabolically flawed, yielded one big idea--that the brain might have different areas that do different things (</a:t>
            </a:r>
            <a:r>
              <a:rPr lang="en-US" sz="2800" b="1" dirty="0" smtClean="0"/>
              <a:t>localization of function</a:t>
            </a:r>
            <a:r>
              <a:rPr lang="en-US" sz="2800" dirty="0" smtClean="0"/>
              <a:t>).</a:t>
            </a:r>
          </a:p>
        </p:txBody>
      </p:sp>
      <p:pic>
        <p:nvPicPr>
          <p:cNvPr id="163842" name="Picture 2"/>
          <p:cNvPicPr>
            <a:picLocks noChangeAspect="1" noChangeArrowheads="1"/>
          </p:cNvPicPr>
          <p:nvPr/>
        </p:nvPicPr>
        <p:blipFill>
          <a:blip r:embed="rId3">
            <a:extLst>
              <a:ext uri="{28A0092B-C50C-407E-A947-70E740481C1C}">
                <a14:useLocalDpi xmlns:a14="http://schemas.microsoft.com/office/drawing/2010/main" val="0"/>
              </a:ext>
            </a:extLst>
          </a:blip>
          <a:srcRect l="2081" t="4434" r="54008" b="4597"/>
          <a:stretch>
            <a:fillRect/>
          </a:stretch>
        </p:blipFill>
        <p:spPr bwMode="auto">
          <a:xfrm>
            <a:off x="6600825" y="790575"/>
            <a:ext cx="1981200" cy="26606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49606" r="2"/>
          <a:stretch>
            <a:fillRect/>
          </a:stretch>
        </p:blipFill>
        <p:spPr bwMode="auto">
          <a:xfrm>
            <a:off x="6332538" y="3519488"/>
            <a:ext cx="2517775" cy="32353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p:cNvSpPr>
          <p:nvPr/>
        </p:nvSpPr>
        <p:spPr bwMode="auto">
          <a:xfrm>
            <a:off x="498475" y="1308100"/>
            <a:ext cx="5272088" cy="2908300"/>
          </a:xfrm>
          <a:prstGeom prst="roundRect">
            <a:avLst>
              <a:gd name="adj" fmla="val 16667"/>
            </a:avLst>
          </a:prstGeom>
          <a:solidFill>
            <a:srgbClr val="F36F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400"/>
              </a:lnSpc>
              <a:buFont typeface="Arial" panose="020B0604020202020204" pitchFamily="34" charset="0"/>
              <a:buNone/>
            </a:pPr>
            <a:r>
              <a:rPr lang="en-US" sz="2800" b="1" dirty="0">
                <a:solidFill>
                  <a:srgbClr val="FAC090"/>
                </a:solidFill>
              </a:rPr>
              <a:t>Phrenology </a:t>
            </a:r>
          </a:p>
          <a:p>
            <a:pPr algn="ctr" eaLnBrk="1" hangingPunct="1">
              <a:lnSpc>
                <a:spcPts val="2400"/>
              </a:lnSpc>
              <a:buFont typeface="Arial" panose="020B0604020202020204" pitchFamily="34" charset="0"/>
              <a:buNone/>
            </a:pPr>
            <a:r>
              <a:rPr lang="en-US" sz="2800" b="1" dirty="0">
                <a:solidFill>
                  <a:srgbClr val="FAC090"/>
                </a:solidFill>
              </a:rPr>
              <a:t>(developed by Franz Gall in the early 1800’s):</a:t>
            </a:r>
          </a:p>
          <a:p>
            <a:pPr algn="ctr" eaLnBrk="1" hangingPunct="1">
              <a:lnSpc>
                <a:spcPts val="2400"/>
              </a:lnSpc>
              <a:buFont typeface="Arial" panose="020B0604020202020204" pitchFamily="34" charset="0"/>
              <a:buNone/>
            </a:pPr>
            <a:endParaRPr lang="en-US" sz="2800" b="1" dirty="0">
              <a:solidFill>
                <a:srgbClr val="FAC090"/>
              </a:solidFill>
            </a:endParaRPr>
          </a:p>
          <a:p>
            <a:pPr eaLnBrk="1" hangingPunct="1">
              <a:lnSpc>
                <a:spcPts val="2400"/>
              </a:lnSpc>
              <a:spcAft>
                <a:spcPts val="1200"/>
              </a:spcAft>
              <a:buFont typeface="Arial" panose="020B0604020202020204" pitchFamily="34" charset="0"/>
              <a:buNone/>
            </a:pPr>
            <a:r>
              <a:rPr lang="en-US" sz="2800" dirty="0">
                <a:solidFill>
                  <a:srgbClr val="F8F6E3"/>
                </a:solidFill>
              </a:rPr>
              <a:t>the study of bumps on the skull and their relationship to mental abilities and character traits</a:t>
            </a:r>
          </a:p>
        </p:txBody>
      </p:sp>
      <p:sp>
        <p:nvSpPr>
          <p:cNvPr id="194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A1DE77E-CF68-40CE-8993-7DB1AD952F2B}" type="slidenum">
              <a:rPr lang="en-US" sz="1200">
                <a:solidFill>
                  <a:srgbClr val="898989"/>
                </a:solidFill>
              </a:rPr>
              <a:pPr eaLnBrk="1" hangingPunct="1"/>
              <a:t>4</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B5514F-93D6-4B1A-A4FC-22899EDE0D0B}" type="slidenum">
              <a:rPr lang="en-US"/>
              <a:pPr eaLnBrk="1" hangingPunct="1"/>
              <a:t>40</a:t>
            </a:fld>
            <a:endParaRPr lang="en-US"/>
          </a:p>
        </p:txBody>
      </p:sp>
      <p:sp>
        <p:nvSpPr>
          <p:cNvPr id="12291" name="Rectangle 3"/>
          <p:cNvSpPr>
            <a:spLocks noGrp="1" noChangeArrowheads="1"/>
          </p:cNvSpPr>
          <p:nvPr>
            <p:ph type="title"/>
          </p:nvPr>
        </p:nvSpPr>
        <p:spPr/>
        <p:txBody>
          <a:bodyPr/>
          <a:lstStyle/>
          <a:p>
            <a:pPr eaLnBrk="1" hangingPunct="1"/>
            <a:r>
              <a:rPr lang="en-US" sz="4000" smtClean="0">
                <a:latin typeface="Palatino Linotype" panose="02040502050505030304" pitchFamily="18" charset="0"/>
              </a:rPr>
              <a:t>PET Scan</a:t>
            </a:r>
          </a:p>
        </p:txBody>
      </p:sp>
      <p:sp>
        <p:nvSpPr>
          <p:cNvPr id="12292" name="Rectangle 4"/>
          <p:cNvSpPr>
            <a:spLocks noChangeArrowheads="1"/>
          </p:cNvSpPr>
          <p:nvPr/>
        </p:nvSpPr>
        <p:spPr bwMode="auto">
          <a:xfrm>
            <a:off x="233363" y="2286000"/>
            <a:ext cx="43386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Palatino Linotype" panose="02040502050505030304" pitchFamily="18" charset="0"/>
              </a:rPr>
              <a:t>PET (positron emission tomography) Scan</a:t>
            </a:r>
            <a:r>
              <a:rPr lang="en-US" altLang="en-US" sz="2800">
                <a:latin typeface="Palatino Linotype" panose="02040502050505030304" pitchFamily="18" charset="0"/>
              </a:rPr>
              <a:t> is a visual display of brain activity that detects a radioactive form of glucose while the brain performs a given task.</a:t>
            </a:r>
            <a:endParaRPr lang="en-US" sz="2800">
              <a:solidFill>
                <a:srgbClr val="6600CC"/>
              </a:solidFill>
              <a:latin typeface="Palatino Linotype" panose="02040502050505030304" pitchFamily="18" charset="0"/>
            </a:endParaRPr>
          </a:p>
        </p:txBody>
      </p:sp>
      <p:pic>
        <p:nvPicPr>
          <p:cNvPr id="12293" name="Picture 5" descr="12673_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368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rot="5400000">
            <a:off x="6782594" y="4190206"/>
            <a:ext cx="362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a:latin typeface="Times New Roman" panose="02020603050405020304" pitchFamily="18" charset="0"/>
              </a:rPr>
              <a:t>Courtesy of National Brookhaven National Laboratories</a:t>
            </a:r>
          </a:p>
        </p:txBody>
      </p:sp>
    </p:spTree>
    <p:extLst>
      <p:ext uri="{BB962C8B-B14F-4D97-AF65-F5344CB8AC3E}">
        <p14:creationId xmlns:p14="http://schemas.microsoft.com/office/powerpoint/2010/main" val="927254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639763"/>
          </a:xfrm>
        </p:spPr>
        <p:txBody>
          <a:bodyPr/>
          <a:lstStyle/>
          <a:p>
            <a:r>
              <a:rPr lang="en-US" smtClean="0">
                <a:latin typeface="Times New Roman" panose="02020603050405020304" pitchFamily="18" charset="0"/>
                <a:cs typeface="Times New Roman" panose="02020603050405020304" pitchFamily="18" charset="0"/>
              </a:rPr>
              <a:t>PET Scan</a:t>
            </a:r>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7A4CF1-9677-40E2-BBC1-66A96FA14A66}" type="slidenum">
              <a:rPr lang="en-US"/>
              <a:pPr eaLnBrk="1" hangingPunct="1"/>
              <a:t>41</a:t>
            </a:fld>
            <a:endParaRPr lang="en-US"/>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4698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9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24A9C6-53F9-45B2-96C8-79B8E3993F10}" type="slidenum">
              <a:rPr lang="en-US"/>
              <a:pPr eaLnBrk="1" hangingPunct="1"/>
              <a:t>42</a:t>
            </a:fld>
            <a:endParaRPr lang="en-US"/>
          </a:p>
        </p:txBody>
      </p:sp>
      <p:sp>
        <p:nvSpPr>
          <p:cNvPr id="14339" name="Rectangle 2"/>
          <p:cNvSpPr>
            <a:spLocks noGrp="1" noChangeArrowheads="1"/>
          </p:cNvSpPr>
          <p:nvPr>
            <p:ph type="title"/>
          </p:nvPr>
        </p:nvSpPr>
        <p:spPr>
          <a:xfrm>
            <a:off x="457200" y="0"/>
            <a:ext cx="8229600" cy="1143000"/>
          </a:xfrm>
        </p:spPr>
        <p:txBody>
          <a:bodyPr/>
          <a:lstStyle/>
          <a:p>
            <a:pPr eaLnBrk="1" hangingPunct="1"/>
            <a:r>
              <a:rPr lang="en-US" sz="4000" smtClean="0">
                <a:latin typeface="Palatino Linotype" panose="02040502050505030304" pitchFamily="18" charset="0"/>
              </a:rPr>
              <a:t>MRI Scan</a:t>
            </a:r>
          </a:p>
        </p:txBody>
      </p:sp>
      <p:sp>
        <p:nvSpPr>
          <p:cNvPr id="14340" name="Rectangle 3"/>
          <p:cNvSpPr>
            <a:spLocks noChangeArrowheads="1"/>
          </p:cNvSpPr>
          <p:nvPr/>
        </p:nvSpPr>
        <p:spPr bwMode="auto">
          <a:xfrm>
            <a:off x="180975" y="990600"/>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Wingdings" panose="05000000000000000000" pitchFamily="2" charset="2"/>
              <a:buNone/>
            </a:pPr>
            <a:r>
              <a:rPr lang="en-US" altLang="en-US" sz="2400" dirty="0">
                <a:solidFill>
                  <a:srgbClr val="0000FF"/>
                </a:solidFill>
                <a:latin typeface="Palatino Linotype" panose="02040502050505030304" pitchFamily="18" charset="0"/>
              </a:rPr>
              <a:t>MRI (magnetic resonance imaging)</a:t>
            </a:r>
            <a:r>
              <a:rPr lang="en-US" altLang="en-US" sz="2400" dirty="0">
                <a:latin typeface="Palatino Linotype" panose="02040502050505030304" pitchFamily="18" charset="0"/>
              </a:rPr>
              <a:t> and </a:t>
            </a:r>
            <a:r>
              <a:rPr lang="en-US" altLang="en-US" sz="2400" dirty="0">
                <a:solidFill>
                  <a:srgbClr val="0000FF"/>
                </a:solidFill>
                <a:latin typeface="Palatino Linotype" panose="02040502050505030304" pitchFamily="18" charset="0"/>
              </a:rPr>
              <a:t>fMRI </a:t>
            </a:r>
            <a:r>
              <a:rPr lang="en-US" altLang="en-US" sz="2400" dirty="0">
                <a:latin typeface="Palatino Linotype" panose="02040502050505030304" pitchFamily="18" charset="0"/>
              </a:rPr>
              <a:t>use magnetic fields and radio waves to produce computer-generated images that distinguish among different types of brain tissue. Top images show ventricular enlargement in a schizophrenic patient. Bottom image shows brain regions when a participants lies.</a:t>
            </a:r>
          </a:p>
        </p:txBody>
      </p:sp>
      <p:pic>
        <p:nvPicPr>
          <p:cNvPr id="14341" name="Picture 8" descr="12673_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264" y="4343400"/>
            <a:ext cx="4681949"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90600"/>
            <a:ext cx="46958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2930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715963"/>
          </a:xfrm>
        </p:spPr>
        <p:txBody>
          <a:bodyPr/>
          <a:lstStyle/>
          <a:p>
            <a:pPr eaLnBrk="1" hangingPunct="1"/>
            <a:r>
              <a:rPr lang="en-US" smtClean="0">
                <a:latin typeface="Palatino Linotype" panose="02040502050505030304" pitchFamily="18" charset="0"/>
              </a:rPr>
              <a:t>MRI Scan</a:t>
            </a:r>
            <a:endParaRPr lang="en-US" smtClean="0"/>
          </a:p>
        </p:txBody>
      </p:sp>
      <p:pic>
        <p:nvPicPr>
          <p:cNvPr id="15363" name="Content Placeholder 4" descr="mri-step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585788"/>
            <a:ext cx="6248400" cy="6248400"/>
          </a:xfrm>
        </p:spPr>
      </p:pic>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897C11-1A68-4945-B39C-A95E36B7ECA5}" type="slidenum">
              <a:rPr lang="en-US"/>
              <a:pPr eaLnBrk="1" hangingPunct="1"/>
              <a:t>43</a:t>
            </a:fld>
            <a:endParaRPr lang="en-US"/>
          </a:p>
        </p:txBody>
      </p:sp>
    </p:spTree>
    <p:extLst>
      <p:ext uri="{BB962C8B-B14F-4D97-AF65-F5344CB8AC3E}">
        <p14:creationId xmlns:p14="http://schemas.microsoft.com/office/powerpoint/2010/main" val="214488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bwMode="auto">
          <a:xfrm>
            <a:off x="304800" y="2705100"/>
            <a:ext cx="41640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400"/>
              </a:lnSpc>
              <a:spcAft>
                <a:spcPts val="1200"/>
              </a:spcAft>
              <a:buFont typeface="Wingdings" panose="05000000000000000000" pitchFamily="2" charset="2"/>
              <a:buChar char="§"/>
            </a:pPr>
            <a:r>
              <a:rPr lang="en-US" sz="2800"/>
              <a:t>Biological psychology includes neuroscience, behavior genetics, neuropsychology,  and evolutionary psychology.</a:t>
            </a:r>
          </a:p>
          <a:p>
            <a:pPr eaLnBrk="1" hangingPunct="1">
              <a:lnSpc>
                <a:spcPts val="2400"/>
              </a:lnSpc>
              <a:spcAft>
                <a:spcPts val="1200"/>
              </a:spcAft>
              <a:buFont typeface="Wingdings" panose="05000000000000000000" pitchFamily="2" charset="2"/>
              <a:buChar char="§"/>
            </a:pPr>
            <a:r>
              <a:rPr lang="en-US" sz="2800"/>
              <a:t>All of these subspecialties explore different aspects of:  how the nature of mind and behavior is rooted in our biological heritage.</a:t>
            </a:r>
          </a:p>
          <a:p>
            <a:pPr eaLnBrk="1" hangingPunct="1">
              <a:lnSpc>
                <a:spcPts val="2400"/>
              </a:lnSpc>
              <a:spcAft>
                <a:spcPts val="1200"/>
              </a:spcAft>
              <a:buFont typeface="Wingdings" panose="05000000000000000000" pitchFamily="2" charset="2"/>
              <a:buChar char="§"/>
            </a:pPr>
            <a:r>
              <a:rPr lang="en-US" sz="2800"/>
              <a:t>Our study of the biology of the mind begins with the “atoms” of the mind: </a:t>
            </a:r>
            <a:r>
              <a:rPr lang="en-US" sz="2800" b="1"/>
              <a:t>neurons</a:t>
            </a:r>
            <a:r>
              <a:rPr lang="en-US" sz="2800"/>
              <a:t>.</a:t>
            </a:r>
          </a:p>
        </p:txBody>
      </p:sp>
      <p:sp>
        <p:nvSpPr>
          <p:cNvPr id="21507" name="Title 1"/>
          <p:cNvSpPr>
            <a:spLocks noGrp="1"/>
          </p:cNvSpPr>
          <p:nvPr>
            <p:ph type="title"/>
          </p:nvPr>
        </p:nvSpPr>
        <p:spPr>
          <a:xfrm>
            <a:off x="0" y="0"/>
            <a:ext cx="9144000" cy="1131888"/>
          </a:xfrm>
          <a:solidFill>
            <a:srgbClr val="444EA2"/>
          </a:solidFill>
        </p:spPr>
        <p:txBody>
          <a:bodyPr lIns="274320"/>
          <a:lstStyle/>
          <a:p>
            <a:pPr algn="l" eaLnBrk="1" hangingPunct="1">
              <a:lnSpc>
                <a:spcPts val="4200"/>
              </a:lnSpc>
            </a:pPr>
            <a:r>
              <a:rPr lang="en-US" sz="3600" b="1" smtClean="0">
                <a:solidFill>
                  <a:srgbClr val="F8F6E3"/>
                </a:solidFill>
              </a:rPr>
              <a:t>Today’s search for the biology of the self:  biological psychology</a:t>
            </a:r>
            <a:endParaRPr lang="en-US" sz="3200" b="1" i="1" smtClean="0">
              <a:solidFill>
                <a:srgbClr val="F8F6E3"/>
              </a:solidFill>
            </a:endParaRP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1120775"/>
            <a:ext cx="4322762"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00060DC5-10C4-4994-899E-2BBE08A3186A}" type="slidenum">
              <a:rPr lang="en-US" sz="1200">
                <a:solidFill>
                  <a:srgbClr val="898989"/>
                </a:solidFill>
              </a:rPr>
              <a:pPr eaLnBrk="1" hangingPunct="1"/>
              <a:t>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2075"/>
            <a:ext cx="8229600" cy="1096963"/>
          </a:xfrm>
        </p:spPr>
        <p:txBody>
          <a:bodyPr/>
          <a:lstStyle/>
          <a:p>
            <a:pPr eaLnBrk="1" hangingPunct="1">
              <a:lnSpc>
                <a:spcPts val="3800"/>
              </a:lnSpc>
            </a:pPr>
            <a:r>
              <a:rPr lang="en-US" sz="3600" b="1" smtClean="0">
                <a:solidFill>
                  <a:srgbClr val="F36F21"/>
                </a:solidFill>
              </a:rPr>
              <a:t>Neurons and Neuronal Communication:</a:t>
            </a:r>
            <a:r>
              <a:rPr lang="en-US" b="1" smtClean="0">
                <a:solidFill>
                  <a:srgbClr val="F36F21"/>
                </a:solidFill>
              </a:rPr>
              <a:t/>
            </a:r>
            <a:br>
              <a:rPr lang="en-US" b="1" smtClean="0">
                <a:solidFill>
                  <a:srgbClr val="F36F21"/>
                </a:solidFill>
              </a:rPr>
            </a:br>
            <a:r>
              <a:rPr lang="en-US" b="1" smtClean="0">
                <a:solidFill>
                  <a:srgbClr val="F36F21"/>
                </a:solidFill>
              </a:rPr>
              <a:t>The Structure of a Neuron</a:t>
            </a:r>
          </a:p>
        </p:txBody>
      </p:sp>
      <p:pic>
        <p:nvPicPr>
          <p:cNvPr id="23555" name="Picture 3" descr="MyPEL2e_fig_2_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229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txBox="1">
            <a:spLocks/>
          </p:cNvSpPr>
          <p:nvPr/>
        </p:nvSpPr>
        <p:spPr bwMode="auto">
          <a:xfrm>
            <a:off x="381000" y="5603875"/>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400"/>
              </a:lnSpc>
            </a:pPr>
            <a:r>
              <a:rPr lang="en-US" sz="2800">
                <a:solidFill>
                  <a:srgbClr val="444EA2"/>
                </a:solidFill>
                <a:ea typeface="ＭＳ Ｐゴシック" panose="020B0600070205080204" pitchFamily="34" charset="-128"/>
              </a:rPr>
              <a:t>There are billions of neurons </a:t>
            </a:r>
          </a:p>
          <a:p>
            <a:pPr algn="ctr" eaLnBrk="1" hangingPunct="1">
              <a:lnSpc>
                <a:spcPts val="2400"/>
              </a:lnSpc>
            </a:pPr>
            <a:r>
              <a:rPr lang="en-US" sz="2800">
                <a:solidFill>
                  <a:srgbClr val="444EA2"/>
                </a:solidFill>
                <a:ea typeface="ＭＳ Ｐゴシック" panose="020B0600070205080204" pitchFamily="34" charset="-128"/>
              </a:rPr>
              <a:t>(nerve cells) throughout the body.</a:t>
            </a:r>
            <a:r>
              <a:rPr lang="en-US" sz="2800">
                <a:ea typeface="ＭＳ Ｐゴシック" panose="020B0600070205080204" pitchFamily="34" charset="-128"/>
              </a:rPr>
              <a:t> </a:t>
            </a: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E02BE467-234C-47F6-8E71-8762B9ED6560}" type="slidenum">
              <a:rPr lang="en-US" sz="1200">
                <a:solidFill>
                  <a:srgbClr val="898989"/>
                </a:solidFill>
              </a:rPr>
              <a:pPr eaLnBrk="1" hangingPunct="1"/>
              <a:t>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12673_MyersPsy8e_fig"/>
          <p:cNvPicPr>
            <a:picLocks noChangeAspect="1" noChangeArrowheads="1"/>
          </p:cNvPicPr>
          <p:nvPr/>
        </p:nvPicPr>
        <p:blipFill>
          <a:blip r:embed="rId3">
            <a:extLst>
              <a:ext uri="{28A0092B-C50C-407E-A947-70E740481C1C}">
                <a14:useLocalDpi xmlns:a14="http://schemas.microsoft.com/office/drawing/2010/main" val="0"/>
              </a:ext>
            </a:extLst>
          </a:blip>
          <a:srcRect b="16237"/>
          <a:stretch>
            <a:fillRect/>
          </a:stretch>
        </p:blipFill>
        <p:spPr bwMode="auto">
          <a:xfrm>
            <a:off x="455613" y="1524000"/>
            <a:ext cx="83343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0050" y="268288"/>
            <a:ext cx="8229600" cy="1114425"/>
          </a:xfrm>
        </p:spPr>
        <p:txBody>
          <a:bodyPr>
            <a:normAutofit fontScale="90000"/>
          </a:bodyPr>
          <a:lstStyle/>
          <a:p>
            <a:pPr eaLnBrk="1" hangingPunct="1">
              <a:lnSpc>
                <a:spcPts val="3200"/>
              </a:lnSpc>
            </a:pPr>
            <a:r>
              <a:rPr lang="en-US" sz="4300" b="1" smtClean="0">
                <a:solidFill>
                  <a:srgbClr val="3AA082"/>
                </a:solidFill>
              </a:rPr>
              <a:t>Action potential:</a:t>
            </a:r>
            <a:r>
              <a:rPr lang="en-US" sz="3600" b="1" smtClean="0">
                <a:solidFill>
                  <a:srgbClr val="3AA082"/>
                </a:solidFill>
              </a:rPr>
              <a:t/>
            </a:r>
            <a:br>
              <a:rPr lang="en-US" sz="3600" b="1" smtClean="0">
                <a:solidFill>
                  <a:srgbClr val="3AA082"/>
                </a:solidFill>
              </a:rPr>
            </a:br>
            <a:r>
              <a:rPr lang="en-US" sz="3600" b="1" smtClean="0">
                <a:solidFill>
                  <a:srgbClr val="3AA082"/>
                </a:solidFill>
              </a:rPr>
              <a:t>a neural impulse that travels down an axon like a wave</a:t>
            </a:r>
          </a:p>
        </p:txBody>
      </p:sp>
      <p:sp>
        <p:nvSpPr>
          <p:cNvPr id="25604" name="Content Placeholder 2"/>
          <p:cNvSpPr>
            <a:spLocks noGrp="1"/>
          </p:cNvSpPr>
          <p:nvPr>
            <p:ph idx="1"/>
          </p:nvPr>
        </p:nvSpPr>
        <p:spPr>
          <a:xfrm>
            <a:off x="4114800" y="1524000"/>
            <a:ext cx="4778375" cy="1460500"/>
          </a:xfrm>
        </p:spPr>
        <p:txBody>
          <a:bodyPr/>
          <a:lstStyle/>
          <a:p>
            <a:pPr marL="0" indent="0" eaLnBrk="1" hangingPunct="1">
              <a:lnSpc>
                <a:spcPts val="2400"/>
              </a:lnSpc>
              <a:buFont typeface="Arial" panose="020B0604020202020204" pitchFamily="34" charset="0"/>
              <a:buNone/>
            </a:pPr>
            <a:r>
              <a:rPr lang="en-US" sz="2800" smtClean="0"/>
              <a:t>Just as “the wave” can flow to the right in a stadium even though the people only move up and down, a wave moves down an axon although it is only made up of ion exchanges moving in and out.</a:t>
            </a:r>
          </a:p>
        </p:txBody>
      </p:sp>
      <p:pic>
        <p:nvPicPr>
          <p:cNvPr id="5" name="Picture 4" descr="12673_MyersPsy8e_fig"/>
          <p:cNvPicPr>
            <a:picLocks noChangeAspect="1" noChangeArrowheads="1"/>
          </p:cNvPicPr>
          <p:nvPr/>
        </p:nvPicPr>
        <p:blipFill>
          <a:blip r:embed="rId3">
            <a:extLst>
              <a:ext uri="{28A0092B-C50C-407E-A947-70E740481C1C}">
                <a14:useLocalDpi xmlns:a14="http://schemas.microsoft.com/office/drawing/2010/main" val="0"/>
              </a:ext>
            </a:extLst>
          </a:blip>
          <a:srcRect l="11864" t="84158" r="11475"/>
          <a:stretch>
            <a:fillRect/>
          </a:stretch>
        </p:blipFill>
        <p:spPr bwMode="auto">
          <a:xfrm>
            <a:off x="103188" y="5434013"/>
            <a:ext cx="90408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BDC783F6-24B3-4425-9548-E14C27B07680}" type="slidenum">
              <a:rPr lang="en-US" sz="1200">
                <a:solidFill>
                  <a:srgbClr val="898989"/>
                </a:solidFill>
              </a:rPr>
              <a:pPr eaLnBrk="1" hangingPunct="1"/>
              <a:t>7</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E1C517-251E-4EBA-A351-C8E6EBA5C7F9}" type="slidenum">
              <a:rPr lang="en-US"/>
              <a:pPr eaLnBrk="1" hangingPunct="1"/>
              <a:t>8</a:t>
            </a:fld>
            <a:endParaRPr lang="en-US"/>
          </a:p>
        </p:txBody>
      </p:sp>
      <p:sp>
        <p:nvSpPr>
          <p:cNvPr id="20483" name="Rectangle 2"/>
          <p:cNvSpPr>
            <a:spLocks noGrp="1" noChangeArrowheads="1"/>
          </p:cNvSpPr>
          <p:nvPr>
            <p:ph type="title"/>
          </p:nvPr>
        </p:nvSpPr>
        <p:spPr/>
        <p:txBody>
          <a:bodyPr/>
          <a:lstStyle/>
          <a:p>
            <a:pPr eaLnBrk="1" hangingPunct="1"/>
            <a:r>
              <a:rPr lang="en-US" sz="3800" smtClean="0">
                <a:latin typeface="Palatino Linotype" panose="02040502050505030304" pitchFamily="18" charset="0"/>
              </a:rPr>
              <a:t>Depolarization &amp; Hyperpolarization </a:t>
            </a:r>
          </a:p>
        </p:txBody>
      </p:sp>
      <p:sp>
        <p:nvSpPr>
          <p:cNvPr id="20484" name="Rectangle 3"/>
          <p:cNvSpPr>
            <a:spLocks noGrp="1" noChangeArrowheads="1"/>
          </p:cNvSpPr>
          <p:nvPr>
            <p:ph type="body" idx="1"/>
          </p:nvPr>
        </p:nvSpPr>
        <p:spPr>
          <a:xfrm>
            <a:off x="685800" y="1447800"/>
            <a:ext cx="7772400" cy="2438400"/>
          </a:xfrm>
        </p:spPr>
        <p:txBody>
          <a:bodyPr/>
          <a:lstStyle/>
          <a:p>
            <a:pPr marL="0" indent="0" algn="ctr" eaLnBrk="1" hangingPunct="1">
              <a:lnSpc>
                <a:spcPct val="90000"/>
              </a:lnSpc>
              <a:buFont typeface="Wingdings" panose="05000000000000000000" pitchFamily="2" charset="2"/>
              <a:buNone/>
            </a:pPr>
            <a:r>
              <a:rPr lang="en-US" altLang="en-US" sz="2800" dirty="0" smtClean="0">
                <a:solidFill>
                  <a:srgbClr val="0000FF"/>
                </a:solidFill>
                <a:latin typeface="Palatino Linotype" panose="02040502050505030304" pitchFamily="18" charset="0"/>
              </a:rPr>
              <a:t>Depolarization </a:t>
            </a:r>
            <a:r>
              <a:rPr lang="en-US" altLang="en-US" sz="2800" dirty="0" smtClean="0">
                <a:latin typeface="Palatino Linotype" panose="02040502050505030304" pitchFamily="18" charset="0"/>
              </a:rPr>
              <a:t>occurs when positive ions enter the neuron, making it </a:t>
            </a:r>
            <a:r>
              <a:rPr lang="en-US" altLang="en-US" sz="2800" dirty="0" smtClean="0">
                <a:solidFill>
                  <a:srgbClr val="FF0000"/>
                </a:solidFill>
                <a:latin typeface="Palatino Linotype" panose="02040502050505030304" pitchFamily="18" charset="0"/>
              </a:rPr>
              <a:t>more prone to firing </a:t>
            </a:r>
            <a:r>
              <a:rPr lang="en-US" altLang="en-US" sz="2800" dirty="0" smtClean="0">
                <a:latin typeface="Palatino Linotype" panose="02040502050505030304" pitchFamily="18" charset="0"/>
              </a:rPr>
              <a:t>an action potential. </a:t>
            </a:r>
          </a:p>
          <a:p>
            <a:pPr marL="0" indent="0" algn="ctr" eaLnBrk="1" hangingPunct="1">
              <a:lnSpc>
                <a:spcPct val="90000"/>
              </a:lnSpc>
              <a:buFont typeface="Wingdings" panose="05000000000000000000" pitchFamily="2" charset="2"/>
              <a:buNone/>
            </a:pPr>
            <a:r>
              <a:rPr lang="en-US" altLang="en-US" sz="2800" dirty="0" smtClean="0">
                <a:solidFill>
                  <a:srgbClr val="0000FF"/>
                </a:solidFill>
                <a:latin typeface="Palatino Linotype" panose="02040502050505030304" pitchFamily="18" charset="0"/>
              </a:rPr>
              <a:t>Hyperpolarization </a:t>
            </a:r>
            <a:r>
              <a:rPr lang="en-US" altLang="en-US" sz="2800" dirty="0" smtClean="0">
                <a:latin typeface="Palatino Linotype" panose="02040502050505030304" pitchFamily="18" charset="0"/>
              </a:rPr>
              <a:t>occurs when negative ions enter the neuron, making it </a:t>
            </a:r>
            <a:r>
              <a:rPr lang="en-US" altLang="en-US" sz="2800" dirty="0" smtClean="0">
                <a:solidFill>
                  <a:srgbClr val="00B050"/>
                </a:solidFill>
                <a:latin typeface="Palatino Linotype" panose="02040502050505030304" pitchFamily="18" charset="0"/>
              </a:rPr>
              <a:t>less prone to firing </a:t>
            </a:r>
            <a:r>
              <a:rPr lang="en-US" altLang="en-US" sz="2800" dirty="0" smtClean="0">
                <a:latin typeface="Palatino Linotype" panose="02040502050505030304" pitchFamily="18" charset="0"/>
              </a:rPr>
              <a:t>an action potential.</a:t>
            </a:r>
          </a:p>
        </p:txBody>
      </p:sp>
      <p:pic>
        <p:nvPicPr>
          <p:cNvPr id="20485" name="Picture 15" descr="figure-03-02-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19608" t="42235" r="26036"/>
          <a:stretch>
            <a:fillRect/>
          </a:stretch>
        </p:blipFill>
        <p:spPr>
          <a:xfrm>
            <a:off x="2686050" y="3962400"/>
            <a:ext cx="3743325" cy="2338388"/>
          </a:xfrm>
          <a:noFill/>
        </p:spPr>
      </p:pic>
    </p:spTree>
    <p:extLst>
      <p:ext uri="{BB962C8B-B14F-4D97-AF65-F5344CB8AC3E}">
        <p14:creationId xmlns:p14="http://schemas.microsoft.com/office/powerpoint/2010/main" val="811259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0" y="0"/>
            <a:ext cx="9290050" cy="698341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Rectangle 4"/>
          <p:cNvSpPr>
            <a:spLocks noChangeArrowheads="1"/>
          </p:cNvSpPr>
          <p:nvPr/>
        </p:nvSpPr>
        <p:spPr bwMode="auto">
          <a:xfrm>
            <a:off x="3175" y="1770063"/>
            <a:ext cx="1962150" cy="2568575"/>
          </a:xfrm>
          <a:prstGeom prst="rect">
            <a:avLst/>
          </a:prstGeom>
          <a:solidFill>
            <a:srgbClr val="444EA2"/>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91986" tIns="191986" rIns="191986" bIns="191986" anchor="ctr"/>
          <a:lstStyle>
            <a:lvl1pPr defTabSz="1066800" eaLnBrk="0" hangingPunct="0">
              <a:defRPr sz="2400">
                <a:solidFill>
                  <a:schemeClr val="tx1"/>
                </a:solidFill>
                <a:latin typeface="Calibri" panose="020F0502020204030204" pitchFamily="34" charset="0"/>
                <a:cs typeface="Arial" panose="020B0604020202020204" pitchFamily="34" charset="0"/>
              </a:defRPr>
            </a:lvl1pPr>
            <a:lvl2pPr marL="37931725" indent="-37474525" defTabSz="1066800"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1800"/>
              </a:lnSpc>
            </a:pPr>
            <a:r>
              <a:rPr lang="en-US" sz="2200">
                <a:solidFill>
                  <a:srgbClr val="FFFFFF"/>
                </a:solidFill>
              </a:rPr>
              <a:t>The neuron receives signals from other neurons; some are telling it to fire and some are telling it not to fire.</a:t>
            </a:r>
          </a:p>
        </p:txBody>
      </p:sp>
      <p:sp>
        <p:nvSpPr>
          <p:cNvPr id="6" name="Rectangle 5"/>
          <p:cNvSpPr>
            <a:spLocks noChangeArrowheads="1"/>
          </p:cNvSpPr>
          <p:nvPr/>
        </p:nvSpPr>
        <p:spPr bwMode="auto">
          <a:xfrm>
            <a:off x="2122488" y="1770063"/>
            <a:ext cx="2625725" cy="3306762"/>
          </a:xfrm>
          <a:prstGeom prst="rect">
            <a:avLst/>
          </a:prstGeom>
          <a:solidFill>
            <a:srgbClr val="444EA2"/>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91986" tIns="191986" rIns="191986" bIns="191986" anchor="ctr"/>
          <a:lstStyle>
            <a:lvl1pPr marL="342900" indent="-342900" defTabSz="1066800" eaLnBrk="0" hangingPunct="0">
              <a:defRPr sz="2400">
                <a:solidFill>
                  <a:schemeClr val="tx1"/>
                </a:solidFill>
                <a:latin typeface="Calibri" panose="020F0502020204030204" pitchFamily="34" charset="0"/>
                <a:cs typeface="Arial" panose="020B0604020202020204" pitchFamily="34" charset="0"/>
              </a:defRPr>
            </a:lvl1pPr>
            <a:lvl2pPr marL="37931725" indent="-37474525" defTabSz="1066800"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1800"/>
              </a:lnSpc>
              <a:buFont typeface="Wingdings" panose="05000000000000000000" pitchFamily="2" charset="2"/>
              <a:buChar char="§"/>
            </a:pPr>
            <a:r>
              <a:rPr lang="en-US" sz="2200" dirty="0">
                <a:solidFill>
                  <a:srgbClr val="FFFFFF"/>
                </a:solidFill>
              </a:rPr>
              <a:t>When the </a:t>
            </a:r>
            <a:r>
              <a:rPr lang="en-US" sz="2200" b="1" dirty="0">
                <a:solidFill>
                  <a:srgbClr val="FAC090"/>
                </a:solidFill>
              </a:rPr>
              <a:t>threshold</a:t>
            </a:r>
            <a:r>
              <a:rPr lang="en-US" sz="2200" dirty="0">
                <a:solidFill>
                  <a:srgbClr val="FFFFFF"/>
                </a:solidFill>
              </a:rPr>
              <a:t> is reached, the action potential starts moving. </a:t>
            </a:r>
          </a:p>
          <a:p>
            <a:pPr eaLnBrk="1" hangingPunct="1">
              <a:lnSpc>
                <a:spcPts val="1800"/>
              </a:lnSpc>
              <a:buFont typeface="Wingdings" panose="05000000000000000000" pitchFamily="2" charset="2"/>
              <a:buChar char="§"/>
            </a:pPr>
            <a:r>
              <a:rPr lang="en-US" sz="2200" dirty="0">
                <a:solidFill>
                  <a:srgbClr val="FFFFFF"/>
                </a:solidFill>
              </a:rPr>
              <a:t>Like a gun, it either fires or it doesn’t; more stimulation does nothing.</a:t>
            </a:r>
          </a:p>
          <a:p>
            <a:pPr eaLnBrk="1" hangingPunct="1">
              <a:lnSpc>
                <a:spcPts val="1800"/>
              </a:lnSpc>
              <a:buFont typeface="Wingdings" panose="05000000000000000000" pitchFamily="2" charset="2"/>
              <a:buChar char="§"/>
            </a:pPr>
            <a:r>
              <a:rPr lang="en-US" sz="2200" dirty="0">
                <a:solidFill>
                  <a:srgbClr val="FFFFFF"/>
                </a:solidFill>
              </a:rPr>
              <a:t>This is known as the </a:t>
            </a:r>
            <a:r>
              <a:rPr lang="en-US" sz="2200" dirty="0">
                <a:solidFill>
                  <a:srgbClr val="FF0000"/>
                </a:solidFill>
              </a:rPr>
              <a:t>“all-or-none”</a:t>
            </a:r>
            <a:r>
              <a:rPr lang="en-US" sz="2200" dirty="0">
                <a:solidFill>
                  <a:srgbClr val="FFFFFF"/>
                </a:solidFill>
              </a:rPr>
              <a:t> response.     </a:t>
            </a:r>
          </a:p>
        </p:txBody>
      </p:sp>
      <p:sp>
        <p:nvSpPr>
          <p:cNvPr id="7" name="Rectangle 6"/>
          <p:cNvSpPr>
            <a:spLocks noChangeArrowheads="1"/>
          </p:cNvSpPr>
          <p:nvPr/>
        </p:nvSpPr>
        <p:spPr bwMode="auto">
          <a:xfrm>
            <a:off x="4986338" y="1781175"/>
            <a:ext cx="1943100" cy="2686050"/>
          </a:xfrm>
          <a:prstGeom prst="rect">
            <a:avLst/>
          </a:prstGeom>
          <a:solidFill>
            <a:srgbClr val="444EA2"/>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91986" tIns="191986" rIns="191986" bIns="191986" anchor="ctr"/>
          <a:lstStyle>
            <a:lvl1pPr defTabSz="1066800" eaLnBrk="0" hangingPunct="0">
              <a:defRPr sz="2400">
                <a:solidFill>
                  <a:schemeClr val="tx1"/>
                </a:solidFill>
                <a:latin typeface="Calibri" panose="020F0502020204030204" pitchFamily="34" charset="0"/>
                <a:cs typeface="Arial" panose="020B0604020202020204" pitchFamily="34" charset="0"/>
              </a:defRPr>
            </a:lvl1pPr>
            <a:lvl2pPr marL="37931725" indent="-37474525" defTabSz="1066800"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1800"/>
              </a:lnSpc>
            </a:pPr>
            <a:r>
              <a:rPr lang="en-US" sz="2200">
                <a:solidFill>
                  <a:srgbClr val="FFFFFF"/>
                </a:solidFill>
              </a:rPr>
              <a:t>The action potential travels down the axon from the cell body to the terminal branches.</a:t>
            </a:r>
          </a:p>
        </p:txBody>
      </p:sp>
      <p:sp>
        <p:nvSpPr>
          <p:cNvPr id="8" name="Rectangle 7"/>
          <p:cNvSpPr>
            <a:spLocks noChangeArrowheads="1"/>
          </p:cNvSpPr>
          <p:nvPr/>
        </p:nvSpPr>
        <p:spPr bwMode="auto">
          <a:xfrm>
            <a:off x="7081838" y="1793875"/>
            <a:ext cx="1901825" cy="3395663"/>
          </a:xfrm>
          <a:prstGeom prst="rect">
            <a:avLst/>
          </a:prstGeom>
          <a:solidFill>
            <a:srgbClr val="444EA2"/>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191986" tIns="191986" rIns="191986" bIns="191986" anchor="ctr"/>
          <a:lstStyle>
            <a:lvl1pPr defTabSz="1066800" eaLnBrk="0" hangingPunct="0">
              <a:defRPr sz="2400">
                <a:solidFill>
                  <a:schemeClr val="tx1"/>
                </a:solidFill>
                <a:latin typeface="Calibri" panose="020F0502020204030204" pitchFamily="34" charset="0"/>
                <a:cs typeface="Arial" panose="020B0604020202020204" pitchFamily="34" charset="0"/>
              </a:defRPr>
            </a:lvl1pPr>
            <a:lvl2pPr marL="37931725" indent="-37474525" defTabSz="1066800"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1800"/>
              </a:lnSpc>
            </a:pPr>
            <a:r>
              <a:rPr lang="en-US" sz="2200">
                <a:solidFill>
                  <a:srgbClr val="FFFFFF"/>
                </a:solidFill>
              </a:rPr>
              <a:t>The signal is transmitted to another cell.  However, the message must find a way to cross a gap between cells. This gap is also called </a:t>
            </a:r>
            <a:r>
              <a:rPr lang="en-US" sz="2200" b="1">
                <a:solidFill>
                  <a:srgbClr val="FAC090"/>
                </a:solidFill>
              </a:rPr>
              <a:t>the synapse.</a:t>
            </a:r>
            <a:endParaRPr lang="en-US" sz="2200">
              <a:solidFill>
                <a:srgbClr val="FAC090"/>
              </a:solidFill>
            </a:endParaRPr>
          </a:p>
        </p:txBody>
      </p:sp>
      <p:sp>
        <p:nvSpPr>
          <p:cNvPr id="9" name="Rectangle 8"/>
          <p:cNvSpPr>
            <a:spLocks noChangeArrowheads="1"/>
          </p:cNvSpPr>
          <p:nvPr/>
        </p:nvSpPr>
        <p:spPr bwMode="auto">
          <a:xfrm>
            <a:off x="4986338" y="1165225"/>
            <a:ext cx="37226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pPr>
            <a:r>
              <a:rPr lang="en-US">
                <a:solidFill>
                  <a:srgbClr val="444EA2"/>
                </a:solidFill>
              </a:rPr>
              <a:t>How neurons communicate</a:t>
            </a:r>
            <a:br>
              <a:rPr lang="en-US">
                <a:solidFill>
                  <a:srgbClr val="444EA2"/>
                </a:solidFill>
              </a:rPr>
            </a:br>
            <a:r>
              <a:rPr lang="en-US">
                <a:solidFill>
                  <a:srgbClr val="444EA2"/>
                </a:solidFill>
              </a:rPr>
              <a:t>(with each other):</a:t>
            </a:r>
          </a:p>
        </p:txBody>
      </p:sp>
      <p:sp>
        <p:nvSpPr>
          <p:cNvPr id="27656" name="Rectangle 11"/>
          <p:cNvSpPr>
            <a:spLocks noChangeArrowheads="1"/>
          </p:cNvSpPr>
          <p:nvPr/>
        </p:nvSpPr>
        <p:spPr bwMode="auto">
          <a:xfrm>
            <a:off x="177800" y="234950"/>
            <a:ext cx="40052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ts val="2400"/>
              </a:lnSpc>
            </a:pPr>
            <a:r>
              <a:rPr lang="en-US" sz="2800">
                <a:solidFill>
                  <a:srgbClr val="444EA2"/>
                </a:solidFill>
                <a:ea typeface="ＭＳ Ｐゴシック" panose="020B0600070205080204" pitchFamily="34" charset="-128"/>
              </a:rPr>
              <a:t>When does the cell send the action potential?...  when it reaches a threshold</a:t>
            </a:r>
          </a:p>
        </p:txBody>
      </p:sp>
      <p:sp>
        <p:nvSpPr>
          <p:cNvPr id="13" name="Rectangle 12"/>
          <p:cNvSpPr>
            <a:spLocks noChangeArrowheads="1"/>
          </p:cNvSpPr>
          <p:nvPr/>
        </p:nvSpPr>
        <p:spPr bwMode="auto">
          <a:xfrm>
            <a:off x="177800" y="5362575"/>
            <a:ext cx="457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ts val="2000"/>
              </a:lnSpc>
            </a:pPr>
            <a:r>
              <a:rPr lang="en-US"/>
              <a:t>The </a:t>
            </a:r>
            <a:r>
              <a:rPr lang="en-US" b="1"/>
              <a:t>threshold </a:t>
            </a:r>
            <a:r>
              <a:rPr lang="en-US"/>
              <a:t>is reached when excitatory (“Fire!”) signals outweigh the inhibitory  (“Don’t fire!”) signals by a certain amount. </a:t>
            </a:r>
          </a:p>
        </p:txBody>
      </p:sp>
      <p:sp>
        <p:nvSpPr>
          <p:cNvPr id="27658"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fld id="{7F230B87-3E55-479A-855A-E825577126AF}" type="slidenum">
              <a:rPr lang="en-US" sz="1200">
                <a:solidFill>
                  <a:srgbClr val="898989"/>
                </a:solidFill>
              </a:rPr>
              <a:pPr eaLnBrk="1" hangingPunct="1"/>
              <a:t>9</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12302</TotalTime>
  <Words>3050</Words>
  <Application>Microsoft Macintosh PowerPoint</Application>
  <PresentationFormat>On-screen Show (4:3)</PresentationFormat>
  <Paragraphs>289</Paragraphs>
  <Slides>43</Slides>
  <Notes>26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Unit 1:Neuroscience </vt:lpstr>
      <vt:lpstr>Surveying the Chapter: Overview What We Have in Mind</vt:lpstr>
      <vt:lpstr>History of Mind </vt:lpstr>
      <vt:lpstr>Searching for the self by studying the body Phrenology</vt:lpstr>
      <vt:lpstr>Today’s search for the biology of the self:  biological psychology</vt:lpstr>
      <vt:lpstr>Neurons and Neuronal Communication: The Structure of a Neuron</vt:lpstr>
      <vt:lpstr>Action potential: a neural impulse that travels down an axon like a wave</vt:lpstr>
      <vt:lpstr>Depolarization &amp; Hyperpolarization </vt:lpstr>
      <vt:lpstr>PowerPoint Presentation</vt:lpstr>
      <vt:lpstr>Refractory Period &amp; Pumps </vt:lpstr>
      <vt:lpstr>The Synapse</vt:lpstr>
      <vt:lpstr>Neurotransmitters</vt:lpstr>
      <vt:lpstr>Neural Communication – Between Neurons</vt:lpstr>
      <vt:lpstr>Lock &amp; Key Mechanism</vt:lpstr>
      <vt:lpstr>Reuptake:  Recycling Neurotransmitters</vt:lpstr>
      <vt:lpstr>Seeing all the Steps Together</vt:lpstr>
      <vt:lpstr>Roles of Different Neurotransmitters</vt:lpstr>
      <vt:lpstr>Serotonin pathways</vt:lpstr>
      <vt:lpstr>Hearing the message How Neurotransmitters Activate Receptors</vt:lpstr>
      <vt:lpstr>Keys that almost fit: Agonist and Antagonist Molecules</vt:lpstr>
      <vt:lpstr>The Inner and Outer Parts of the Nervous System</vt:lpstr>
      <vt:lpstr>More Parts of the Nervous System</vt:lpstr>
      <vt:lpstr>Peripheral Nervous System</vt:lpstr>
      <vt:lpstr>Autonomic Nervous System (ANS)</vt:lpstr>
      <vt:lpstr>The Autonomic Nervous System:  </vt:lpstr>
      <vt:lpstr>The Nerves</vt:lpstr>
      <vt:lpstr>Kinds of Neurons</vt:lpstr>
      <vt:lpstr>Central Nervous System</vt:lpstr>
      <vt:lpstr>Central Nervous System</vt:lpstr>
      <vt:lpstr>Kinds of Glial Cells</vt:lpstr>
      <vt:lpstr>Investigating the Brain and Mind:</vt:lpstr>
      <vt:lpstr>Studying cases of brain damage</vt:lpstr>
      <vt:lpstr>Intentional brain damage:  </vt:lpstr>
      <vt:lpstr>Clinical Observation</vt:lpstr>
      <vt:lpstr>Split-Brain Patients</vt:lpstr>
      <vt:lpstr>We can stimulate parts of the brain  to see what happens</vt:lpstr>
      <vt:lpstr>Electroencephalogram (EEG)</vt:lpstr>
      <vt:lpstr>CAT Scan</vt:lpstr>
      <vt:lpstr>Abnormal CAT Scans</vt:lpstr>
      <vt:lpstr>PET Scan</vt:lpstr>
      <vt:lpstr>PET Scan</vt:lpstr>
      <vt:lpstr>MRI Scan</vt:lpstr>
      <vt:lpstr>MRI Scan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McKinney ISD</cp:lastModifiedBy>
  <cp:revision>479</cp:revision>
  <dcterms:created xsi:type="dcterms:W3CDTF">2012-09-03T02:00:16Z</dcterms:created>
  <dcterms:modified xsi:type="dcterms:W3CDTF">2016-02-03T15:43:28Z</dcterms:modified>
</cp:coreProperties>
</file>