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62" r:id="rId2"/>
    <p:sldId id="363" r:id="rId3"/>
    <p:sldId id="457" r:id="rId4"/>
    <p:sldId id="365" r:id="rId5"/>
    <p:sldId id="366" r:id="rId6"/>
    <p:sldId id="380" r:id="rId7"/>
    <p:sldId id="381" r:id="rId8"/>
    <p:sldId id="382" r:id="rId9"/>
    <p:sldId id="383" r:id="rId10"/>
    <p:sldId id="385" r:id="rId11"/>
    <p:sldId id="386" r:id="rId12"/>
    <p:sldId id="456" r:id="rId13"/>
    <p:sldId id="387" r:id="rId14"/>
    <p:sldId id="364" r:id="rId15"/>
    <p:sldId id="389" r:id="rId16"/>
    <p:sldId id="390" r:id="rId17"/>
    <p:sldId id="391" r:id="rId18"/>
    <p:sldId id="393" r:id="rId19"/>
    <p:sldId id="394" r:id="rId20"/>
    <p:sldId id="395" r:id="rId21"/>
    <p:sldId id="294" r:id="rId22"/>
    <p:sldId id="396" r:id="rId23"/>
    <p:sldId id="397" r:id="rId24"/>
    <p:sldId id="398" r:id="rId25"/>
    <p:sldId id="401" r:id="rId26"/>
    <p:sldId id="399" r:id="rId27"/>
    <p:sldId id="403" r:id="rId28"/>
    <p:sldId id="369" r:id="rId29"/>
    <p:sldId id="367" r:id="rId30"/>
    <p:sldId id="404" r:id="rId31"/>
    <p:sldId id="405" r:id="rId32"/>
    <p:sldId id="406" r:id="rId33"/>
    <p:sldId id="407" r:id="rId34"/>
    <p:sldId id="300" r:id="rId35"/>
    <p:sldId id="368" r:id="rId36"/>
    <p:sldId id="408" r:id="rId37"/>
    <p:sldId id="455" r:id="rId38"/>
    <p:sldId id="409" r:id="rId39"/>
    <p:sldId id="410" r:id="rId40"/>
    <p:sldId id="458" r:id="rId41"/>
    <p:sldId id="412" r:id="rId42"/>
    <p:sldId id="413" r:id="rId43"/>
    <p:sldId id="459" r:id="rId44"/>
    <p:sldId id="415" r:id="rId45"/>
    <p:sldId id="416" r:id="rId46"/>
    <p:sldId id="417" r:id="rId47"/>
    <p:sldId id="418" r:id="rId48"/>
    <p:sldId id="419" r:id="rId49"/>
    <p:sldId id="420" r:id="rId50"/>
    <p:sldId id="421" r:id="rId51"/>
    <p:sldId id="422" r:id="rId52"/>
    <p:sldId id="370" r:id="rId53"/>
    <p:sldId id="423" r:id="rId54"/>
    <p:sldId id="339" r:id="rId55"/>
    <p:sldId id="424" r:id="rId56"/>
    <p:sldId id="425" r:id="rId57"/>
    <p:sldId id="426" r:id="rId58"/>
    <p:sldId id="427" r:id="rId59"/>
    <p:sldId id="428" r:id="rId60"/>
    <p:sldId id="429" r:id="rId61"/>
    <p:sldId id="431" r:id="rId62"/>
    <p:sldId id="432" r:id="rId63"/>
    <p:sldId id="433" r:id="rId64"/>
    <p:sldId id="434" r:id="rId65"/>
    <p:sldId id="435" r:id="rId66"/>
    <p:sldId id="436" r:id="rId67"/>
    <p:sldId id="437" r:id="rId68"/>
    <p:sldId id="438" r:id="rId69"/>
    <p:sldId id="439" r:id="rId70"/>
    <p:sldId id="440" r:id="rId71"/>
    <p:sldId id="441" r:id="rId72"/>
    <p:sldId id="460" r:id="rId73"/>
    <p:sldId id="461" r:id="rId74"/>
    <p:sldId id="442" r:id="rId75"/>
    <p:sldId id="443" r:id="rId76"/>
    <p:sldId id="444" r:id="rId77"/>
    <p:sldId id="445" r:id="rId78"/>
    <p:sldId id="430" r:id="rId79"/>
    <p:sldId id="446" r:id="rId80"/>
    <p:sldId id="447" r:id="rId81"/>
    <p:sldId id="373" r:id="rId82"/>
    <p:sldId id="448" r:id="rId83"/>
    <p:sldId id="449" r:id="rId84"/>
    <p:sldId id="450" r:id="rId8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EA2"/>
    <a:srgbClr val="F8F6E3"/>
    <a:srgbClr val="F36F21"/>
    <a:srgbClr val="A0366C"/>
    <a:srgbClr val="FFCC99"/>
    <a:srgbClr val="AA7A2B"/>
    <a:srgbClr val="3AA082"/>
    <a:srgbClr val="3F7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19" autoAdjust="0"/>
    <p:restoredTop sz="80387" autoAdjust="0"/>
  </p:normalViewPr>
  <p:slideViewPr>
    <p:cSldViewPr snapToGrid="0">
      <p:cViewPr varScale="1">
        <p:scale>
          <a:sx n="44" d="100"/>
          <a:sy n="44" d="100"/>
        </p:scale>
        <p:origin x="-120" y="-104"/>
      </p:cViewPr>
      <p:guideLst>
        <p:guide orient="horz" pos="2160"/>
        <p:guide pos="2880"/>
      </p:guideLst>
    </p:cSldViewPr>
  </p:slideViewPr>
  <p:outlineViewPr>
    <p:cViewPr>
      <p:scale>
        <a:sx n="33" d="100"/>
        <a:sy n="33" d="100"/>
      </p:scale>
      <p:origin x="48" y="34176"/>
    </p:cViewPr>
  </p:outlineViewPr>
  <p:notesTextViewPr>
    <p:cViewPr>
      <p:scale>
        <a:sx n="100" d="100"/>
        <a:sy n="100" d="100"/>
      </p:scale>
      <p:origin x="0" y="0"/>
    </p:cViewPr>
  </p:notesTextViewPr>
  <p:sorterViewPr>
    <p:cViewPr>
      <p:scale>
        <a:sx n="66" d="100"/>
        <a:sy n="66" d="100"/>
      </p:scale>
      <p:origin x="0" y="306"/>
    </p:cViewPr>
  </p:sorterViewPr>
  <p:gridSpacing cx="38405" cy="38405"/>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D9D94D3-5489-4190-A054-A24CA1A18219}" type="datetimeFigureOut">
              <a:rPr lang="en-US"/>
              <a:pPr>
                <a:defRPr/>
              </a:pPr>
              <a:t>3/30/15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4BE802-1E28-47C9-967B-664559B7461D}" type="slidenum">
              <a:rPr lang="en-US"/>
              <a:pPr>
                <a:defRPr/>
              </a:pPr>
              <a:t>‹#›</a:t>
            </a:fld>
            <a:endParaRPr lang="en-US"/>
          </a:p>
        </p:txBody>
      </p:sp>
    </p:spTree>
    <p:extLst>
      <p:ext uri="{BB962C8B-B14F-4D97-AF65-F5344CB8AC3E}">
        <p14:creationId xmlns:p14="http://schemas.microsoft.com/office/powerpoint/2010/main" val="2775265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 Id="rId3" Type="http://schemas.openxmlformats.org/officeDocument/2006/relationships/hyperlink" Target="https://implicit.harvard.edu/implici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all bullets.</a:t>
            </a:r>
          </a:p>
          <a:p>
            <a:pPr eaLnBrk="1" hangingPunct="1">
              <a:spcBef>
                <a:spcPct val="0"/>
              </a:spcBef>
            </a:pPr>
            <a:endParaRPr 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26EA5C-9BC2-4547-8A81-6D573998CE0C}"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a:p>
            <a:pPr eaLnBrk="1" hangingPunct="1">
              <a:spcBef>
                <a:spcPct val="0"/>
              </a:spcBef>
            </a:pPr>
            <a:r>
              <a:rPr lang="en-US" smtClean="0"/>
              <a:t>To link this definition of “Attitude” to the more popular usage: A “bad attitude” toward a situation or a group of people isn’t just a bad mood, it is a </a:t>
            </a:r>
            <a:r>
              <a:rPr lang="en-US" b="1" smtClean="0"/>
              <a:t>mindset</a:t>
            </a:r>
            <a:r>
              <a:rPr lang="en-US" smtClean="0"/>
              <a:t> that makes us </a:t>
            </a:r>
            <a:r>
              <a:rPr lang="en-US" b="1" smtClean="0"/>
              <a:t>likely to react negatively</a:t>
            </a:r>
            <a:r>
              <a:rPr lang="en-US" smtClean="0"/>
              <a:t> to that situation or group.</a:t>
            </a:r>
          </a:p>
          <a:p>
            <a:pPr eaLnBrk="1" hangingPunct="1">
              <a:spcBef>
                <a:spcPct val="0"/>
              </a:spcBef>
            </a:pPr>
            <a:endParaRPr lang="en-US"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098F7A-5B03-4262-9EED-CD7AE314F6C5}"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two circles.</a:t>
            </a:r>
          </a:p>
          <a:p>
            <a:pPr eaLnBrk="1" hangingPunct="1">
              <a:spcBef>
                <a:spcPct val="0"/>
              </a:spcBef>
            </a:pPr>
            <a:r>
              <a:rPr lang="en-US" smtClean="0"/>
              <a:t>Instructor:  Students may see “Persuasion” as a social influence topic; but here, the influence on behavior is mediated by cognition (attitudes).</a:t>
            </a:r>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1775C5-0727-4539-A712-9FAF9316C622}"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start the animation of an example of how attitudes can affect actions:  When we not only have a desire for McDonald’s food, but actually go ahead and act on our desire.  Then click to reveal a quote illustrating each of four factors that makes attitudes more likely to affect our actions. </a:t>
            </a:r>
            <a:endParaRPr lang="en-US"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71EAEA-01D1-4683-A969-1D08BC09BA72}"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Click to reveal three social-cognitive mechanisms.</a:t>
            </a:r>
          </a:p>
          <a:p>
            <a:pPr marL="342900" indent="-342900" eaLnBrk="1" fontAlgn="auto" hangingPunct="1">
              <a:lnSpc>
                <a:spcPts val="2800"/>
              </a:lnSpc>
              <a:spcBef>
                <a:spcPct val="20000"/>
              </a:spcBef>
              <a:spcAft>
                <a:spcPts val="1200"/>
              </a:spcAft>
              <a:buFont typeface="Wingdings" pitchFamily="2" charset="2"/>
              <a:buChar char="§"/>
              <a:defRPr/>
            </a:pPr>
            <a:r>
              <a:rPr lang="en-US" dirty="0" smtClean="0">
                <a:solidFill>
                  <a:srgbClr val="444EA2"/>
                </a:solidFill>
              </a:rPr>
              <a:t>The Foot in the Door Phenomenon</a:t>
            </a:r>
          </a:p>
          <a:p>
            <a:pPr marL="342900" indent="-342900" eaLnBrk="1" fontAlgn="auto" hangingPunct="1">
              <a:lnSpc>
                <a:spcPts val="2800"/>
              </a:lnSpc>
              <a:spcBef>
                <a:spcPct val="20000"/>
              </a:spcBef>
              <a:spcAft>
                <a:spcPts val="1200"/>
              </a:spcAft>
              <a:buFont typeface="Wingdings" pitchFamily="2" charset="2"/>
              <a:buChar char="§"/>
              <a:defRPr/>
            </a:pPr>
            <a:r>
              <a:rPr lang="en-US" dirty="0" smtClean="0">
                <a:solidFill>
                  <a:srgbClr val="444EA2"/>
                </a:solidFill>
              </a:rPr>
              <a:t>The Effects of Playing a Role, and</a:t>
            </a:r>
          </a:p>
          <a:p>
            <a:pPr marL="342900" indent="-342900" eaLnBrk="1" fontAlgn="auto" hangingPunct="1">
              <a:lnSpc>
                <a:spcPts val="2800"/>
              </a:lnSpc>
              <a:spcBef>
                <a:spcPct val="20000"/>
              </a:spcBef>
              <a:spcAft>
                <a:spcPts val="1200"/>
              </a:spcAft>
              <a:buFont typeface="Wingdings" pitchFamily="2" charset="2"/>
              <a:buChar char="§"/>
              <a:defRPr/>
            </a:pPr>
            <a:r>
              <a:rPr lang="en-US" dirty="0" smtClean="0">
                <a:solidFill>
                  <a:srgbClr val="444EA2"/>
                </a:solidFill>
              </a:rPr>
              <a:t>Cognitive Dissonance</a:t>
            </a:r>
          </a:p>
          <a:p>
            <a:pPr eaLnBrk="1" fontAlgn="auto" hangingPunct="1">
              <a:spcBef>
                <a:spcPts val="0"/>
              </a:spcBef>
              <a:spcAft>
                <a:spcPts val="0"/>
              </a:spcAft>
              <a:defRPr/>
            </a:pPr>
            <a:endParaRPr lang="en-US" dirty="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933755-B993-44DB-A462-DC6ECB822ED7}"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a:p>
            <a:pPr eaLnBrk="1" hangingPunct="1">
              <a:spcBef>
                <a:spcPct val="0"/>
              </a:spcBef>
            </a:pPr>
            <a:endParaRPr lang="en-US" b="1" smtClean="0"/>
          </a:p>
          <a:p>
            <a:pPr eaLnBrk="1" hangingPunct="1">
              <a:spcBef>
                <a:spcPct val="0"/>
              </a:spcBef>
            </a:pPr>
            <a:r>
              <a:rPr lang="en-US" b="1" smtClean="0"/>
              <a:t>Instructor: </a:t>
            </a:r>
            <a:r>
              <a:rPr lang="en-US" smtClean="0"/>
              <a:t>The answer to the question is on the next slide.</a:t>
            </a:r>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859988-6B86-44FB-A595-B031975DAD35}"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a:p>
            <a:pPr eaLnBrk="1" hangingPunct="1">
              <a:spcBef>
                <a:spcPct val="0"/>
              </a:spcBef>
            </a:pPr>
            <a:r>
              <a:rPr lang="en-US" smtClean="0"/>
              <a:t>Instructor: For the second bullet point you can cite the example of prisoners helping and later identifying with captors; look up the case of Patty Hearst and the SLA, there is a classic photo going along with this story of the captured heiress holding a gun for this militia.</a:t>
            </a:r>
          </a:p>
          <a:p>
            <a:pPr eaLnBrk="1" hangingPunct="1">
              <a:spcBef>
                <a:spcPct val="0"/>
              </a:spcBef>
            </a:pPr>
            <a:r>
              <a:rPr lang="en-US" smtClean="0"/>
              <a:t>The atrocities at Abu Ghraib, used as an example of role playing in the book, may also be an example of the foot in the door phenomenon, if: as prisoners were harmed, attitudes about the prisoners became more dehumanizing, allowing harm to escalate.</a:t>
            </a:r>
          </a:p>
          <a:p>
            <a:pPr eaLnBrk="1" hangingPunct="1">
              <a:spcBef>
                <a:spcPct val="0"/>
              </a:spcBef>
            </a:pPr>
            <a:r>
              <a:rPr lang="en-US" smtClean="0"/>
              <a:t>You might want to postpone discussion of why this phenomenon happens until you talk about cognitive dissonance (or teach that concept first).</a:t>
            </a:r>
          </a:p>
          <a:p>
            <a:pPr eaLnBrk="1" hangingPunct="1">
              <a:spcBef>
                <a:spcPct val="0"/>
              </a:spcBef>
            </a:pPr>
            <a:r>
              <a:rPr lang="en-US" smtClean="0"/>
              <a:t>I recommend starting class asking for help setting up your classroom, then help getting something from your car or going to make a request of someone elsewhere in the building…</a:t>
            </a:r>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A3B874-A176-492E-9333-313CE1FA8E94}"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sidebar bullets.</a:t>
            </a:r>
          </a:p>
          <a:p>
            <a:pPr eaLnBrk="1" hangingPunct="1">
              <a:spcBef>
                <a:spcPct val="0"/>
              </a:spcBef>
            </a:pPr>
            <a:r>
              <a:rPr lang="en-US" smtClean="0"/>
              <a:t>A tragic story which may relate to the second bullet is the possible suicide of Heath Ledger who complained before his death that he was becoming disturbed by the attitudes he adopted while immersing himself in the role of the Joker in a Batman movie.</a:t>
            </a:r>
          </a:p>
          <a:p>
            <a:pPr eaLnBrk="1" hangingPunct="1">
              <a:spcBef>
                <a:spcPct val="0"/>
              </a:spcBef>
            </a:pPr>
            <a:r>
              <a:rPr lang="en-US" smtClean="0"/>
              <a:t>Instructor:  if you play excerpts from the Stanford prison study video, I strongly recommend featuring the interviews at the end which show how the attitudes remained after the role playing was done.  </a:t>
            </a:r>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F125E8-AD02-4C5A-871F-93D7471E5504}"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Optional slide</a:t>
            </a:r>
          </a:p>
          <a:p>
            <a:pPr eaLnBrk="1" hangingPunct="1">
              <a:spcBef>
                <a:spcPct val="0"/>
              </a:spcBef>
            </a:pPr>
            <a:r>
              <a:rPr lang="en-US" b="1" smtClean="0"/>
              <a:t>Click to reveal all text.</a:t>
            </a:r>
          </a:p>
          <a:p>
            <a:pPr eaLnBrk="1" hangingPunct="1">
              <a:spcBef>
                <a:spcPct val="0"/>
              </a:spcBef>
            </a:pPr>
            <a:r>
              <a:rPr lang="en-US" smtClean="0"/>
              <a:t>Dissonance:  in music, this is when two notes played together do not sound pleasant; usually it is followed by one of the notes changing to produce harmony.</a:t>
            </a:r>
          </a:p>
          <a:p>
            <a:pPr eaLnBrk="1" hangingPunct="1">
              <a:spcBef>
                <a:spcPct val="0"/>
              </a:spcBef>
            </a:pPr>
            <a:r>
              <a:rPr lang="en-US" smtClean="0"/>
              <a:t>How might cognitive dissonance explain the foot in the door phenomenon?  Or the way role playing affects attitudes?</a:t>
            </a:r>
          </a:p>
          <a:p>
            <a:pPr eaLnBrk="1" hangingPunct="1">
              <a:spcBef>
                <a:spcPct val="0"/>
              </a:spcBef>
            </a:pPr>
            <a:r>
              <a:rPr lang="en-US" smtClean="0"/>
              <a:t>Answer:  we shift our attitudes to be in line with the actions we are doing.  </a:t>
            </a:r>
          </a:p>
          <a:p>
            <a:pPr eaLnBrk="1" hangingPunct="1">
              <a:spcBef>
                <a:spcPct val="0"/>
              </a:spcBef>
            </a:pPr>
            <a:r>
              <a:rPr lang="en-US" smtClean="0"/>
              <a:t>Maybe Heath Ledger was disturbed not by adopting the attitudes of the role he was playing, but by the strain of cognitive dissonance from trying to maintain his own humanistic attitudes while acting sadistic all day.  </a:t>
            </a:r>
          </a:p>
          <a:p>
            <a:pPr eaLnBrk="1" hangingPunct="1">
              <a:spcBef>
                <a:spcPct val="0"/>
              </a:spcBef>
            </a:pPr>
            <a:endParaRPr lang="en-US" smtClean="0"/>
          </a:p>
          <a:p>
            <a:pPr eaLnBrk="1" hangingPunct="1">
              <a:spcBef>
                <a:spcPct val="0"/>
              </a:spcBef>
            </a:pPr>
            <a:r>
              <a:rPr lang="en-US" b="1" smtClean="0"/>
              <a:t>Click to reveal origin of cognitive dissonance theory.</a:t>
            </a:r>
          </a:p>
          <a:p>
            <a:pPr eaLnBrk="1" hangingPunct="1">
              <a:spcBef>
                <a:spcPct val="0"/>
              </a:spcBef>
            </a:pPr>
            <a:r>
              <a:rPr lang="en-US" smtClean="0"/>
              <a:t>The way I’ve phrased this, most students may guess wrong:  being paid more shifts must shift attitudes more! </a:t>
            </a:r>
            <a:endParaRPr lang="en-US" b="1"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5A5DD5-88E9-4FE4-B025-C215C14A16D0}"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680858-9EAB-4CF4-9DFD-284F6A78B0F6}" type="slidenum">
              <a:rPr lang="en-US" smtClean="0"/>
              <a:pPr fontAlgn="base">
                <a:spcBef>
                  <a:spcPct val="0"/>
                </a:spcBef>
                <a:spcAft>
                  <a:spcPct val="0"/>
                </a:spcAft>
                <a:defRPr/>
              </a:pPr>
              <a:t>18</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A question to ask along with this slide:  </a:t>
            </a:r>
          </a:p>
          <a:p>
            <a:pPr eaLnBrk="1" hangingPunct="1">
              <a:spcBef>
                <a:spcPct val="0"/>
              </a:spcBef>
            </a:pPr>
            <a:r>
              <a:rPr lang="en-US" smtClean="0"/>
              <a:t>How much would you expect her attitudes to change if she was paid well to do the fundraising?  </a:t>
            </a:r>
          </a:p>
          <a:p>
            <a:pPr eaLnBrk="1" hangingPunct="1">
              <a:spcBef>
                <a:spcPct val="0"/>
              </a:spcBef>
            </a:pPr>
            <a:r>
              <a:rPr lang="en-US" smtClean="0"/>
              <a:t>How about if she did it as a volunteer activity?</a:t>
            </a:r>
          </a:p>
          <a:p>
            <a:pPr eaLnBrk="1" hangingPunct="1">
              <a:spcBef>
                <a:spcPct val="0"/>
              </a:spcBef>
            </a:pPr>
            <a:r>
              <a:rPr lang="en-US" smtClean="0"/>
              <a:t>(Answer: her attitudes would shift more if she did it as a volunteer:  “If I offered for free to say that the school needs more money, I must sort of agree...”  vs. “I was just saying that because I was paid a lot to say it.”) </a:t>
            </a:r>
          </a:p>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three strategies for gathering information.</a:t>
            </a:r>
          </a:p>
          <a:p>
            <a:pPr eaLnBrk="1" hangingPunct="1">
              <a:spcBef>
                <a:spcPct val="0"/>
              </a:spcBef>
            </a:pPr>
            <a:r>
              <a:rPr lang="en-US" smtClean="0"/>
              <a:t>“Attributes” here refers to age, gender, income, other labels that might sort people into categories in our studies.</a:t>
            </a:r>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B7FC7E-B51F-47EE-BF71-12DD16514787}"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FEB50D-4CC6-4816-8607-8BDE547B1FD7}"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title after students have had a chance to answer the question on the slide.</a:t>
            </a:r>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510C8A-AFF8-4537-940D-2CF6C7A5F147}"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three components.</a:t>
            </a:r>
          </a:p>
          <a:p>
            <a:pPr eaLnBrk="1" hangingPunct="1">
              <a:spcBef>
                <a:spcPct val="0"/>
              </a:spcBef>
            </a:pPr>
            <a:r>
              <a:rPr lang="en-US" smtClean="0"/>
              <a:t>The example of conformity that may come most easily to students is choice of clothing.  If they mention this, ask which type of conformity might that be?  First of all, it would be an adjustment in behavior.  Beyond that, there can be more than one right answer.</a:t>
            </a:r>
          </a:p>
          <a:p>
            <a:pPr eaLnBrk="1" hangingPunct="1">
              <a:spcBef>
                <a:spcPct val="0"/>
              </a:spcBef>
            </a:pPr>
            <a:r>
              <a:rPr lang="en-US" smtClean="0"/>
              <a:t>When stating the definition, you may want to insert “to fit in with </a:t>
            </a:r>
            <a:r>
              <a:rPr lang="en-US" b="1" smtClean="0"/>
              <a:t>or align ourselves with what we perceive to be</a:t>
            </a:r>
            <a:r>
              <a:rPr lang="en-US" smtClean="0"/>
              <a:t> a group standard.”</a:t>
            </a:r>
          </a:p>
          <a:p>
            <a:pPr eaLnBrk="1" hangingPunct="1">
              <a:spcBef>
                <a:spcPct val="0"/>
              </a:spcBef>
            </a:pPr>
            <a:endParaRPr lang="en-US" b="1" smtClean="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7C5FEC-B516-4802-A6A2-7447FFE0ACD2}"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“Same feathers” refers to the same habits, behaviors, or of course the same clothes.</a:t>
            </a:r>
          </a:p>
          <a:p>
            <a:pPr eaLnBrk="1" hangingPunct="1">
              <a:spcBef>
                <a:spcPct val="0"/>
              </a:spcBef>
            </a:pPr>
            <a:endParaRPr 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FACC1F-5A18-4A66-8292-D47556E38405}"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r>
              <a:rPr lang="en-US" smtClean="0"/>
              <a:t/>
            </a:r>
            <a:br>
              <a:rPr lang="en-US" smtClean="0"/>
            </a:br>
            <a:r>
              <a:rPr lang="en-US" smtClean="0"/>
              <a:t>The fourth example may help explain not only copycat violence and suicide but also why people can plan on having a different parenting style than their parents but end up under stress doing just what was modeled for them.  </a:t>
            </a:r>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4EE04B-F8CB-416C-81F5-84C4C4D0C966}"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DCD4F5-E9E0-4BE0-8D57-ED567F41098A}" type="slidenum">
              <a:rPr lang="en-US" smtClean="0">
                <a:latin typeface="Arial" charset="0"/>
              </a:rPr>
              <a:pPr fontAlgn="base">
                <a:spcBef>
                  <a:spcPct val="0"/>
                </a:spcBef>
                <a:spcAft>
                  <a:spcPct val="0"/>
                </a:spcAft>
                <a:defRPr/>
              </a:pPr>
              <a:t>24</a:t>
            </a:fld>
            <a:endParaRPr lang="en-US" smtClean="0">
              <a:latin typeface="Arial" charset="0"/>
            </a:endParaRPr>
          </a:p>
        </p:txBody>
      </p:sp>
      <p:sp>
        <p:nvSpPr>
          <p:cNvPr id="117763" name="Rectangle 2"/>
          <p:cNvSpPr>
            <a:spLocks noGrp="1" noRot="1" noChangeAspect="1" noChangeArrowheads="1" noTextEdit="1"/>
          </p:cNvSpPr>
          <p:nvPr>
            <p:ph type="sldImg"/>
          </p:nvPr>
        </p:nvSpPr>
        <p:spPr bwMode="auto">
          <a:xfrm>
            <a:off x="1141413" y="684213"/>
            <a:ext cx="4576762" cy="3432175"/>
          </a:xfrm>
          <a:noFill/>
          <a:ln>
            <a:solidFill>
              <a:srgbClr val="000000"/>
            </a:solidFill>
            <a:miter lim="800000"/>
            <a:headEnd/>
            <a:tailEnd/>
          </a:ln>
        </p:spPr>
      </p:sp>
      <p:sp>
        <p:nvSpPr>
          <p:cNvPr id="117764"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spcBef>
                <a:spcPct val="0"/>
              </a:spcBef>
            </a:pPr>
            <a:r>
              <a:rPr lang="en-US" i="1" smtClean="0">
                <a:latin typeface="Arial" charset="0"/>
              </a:rPr>
              <a:t>An optional slide if you wanted to suggest this as an experiment.</a:t>
            </a:r>
          </a:p>
          <a:p>
            <a:pPr eaLnBrk="1" hangingPunct="1">
              <a:spcBef>
                <a:spcPct val="0"/>
              </a:spcBef>
            </a:pPr>
            <a:r>
              <a:rPr lang="en-US" b="1" smtClean="0">
                <a:latin typeface="Arial" charset="0"/>
              </a:rPr>
              <a:t>No animation.</a:t>
            </a:r>
          </a:p>
          <a:p>
            <a:pPr eaLnBrk="1" hangingPunct="1">
              <a:spcBef>
                <a:spcPct val="0"/>
              </a:spcBef>
            </a:pPr>
            <a:r>
              <a:rPr lang="en-US" smtClean="0">
                <a:latin typeface="Arial" charset="0"/>
              </a:rPr>
              <a:t>Narrating the chart:  Let’s first compare the two bars on the right to the ones on the left:  apparently people are more likely to shake a foot than rub their faces, at least in this experiment.  The chameleon affect is that that the amount of face rubbing is much greater when the confederate, the person secretly working  for the experimenter, is doing face rubbing also.  The impact on foot shaking is about the same size (if you look at the numbers, not the chopped-off bars): in both cases, about a 50% increase in the behavior.  </a:t>
            </a:r>
          </a:p>
          <a:p>
            <a:pPr eaLnBrk="1" hangingPunct="1">
              <a:spcBef>
                <a:spcPct val="0"/>
              </a:spcBef>
            </a:pPr>
            <a:r>
              <a:rPr lang="en-US" smtClean="0">
                <a:latin typeface="Arial" charset="0"/>
              </a:rPr>
              <a:t>(Hypothesis:  Yawning would increase the yawning of others more than face rubbing increases the face rubbing of others)…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C3866B-B7BD-4D09-AE32-C4A6F0EC1681}" type="slidenum">
              <a:rPr lang="en-US" smtClean="0">
                <a:latin typeface="Arial" charset="0"/>
              </a:rPr>
              <a:pPr fontAlgn="base">
                <a:spcBef>
                  <a:spcPct val="0"/>
                </a:spcBef>
                <a:spcAft>
                  <a:spcPct val="0"/>
                </a:spcAft>
                <a:defRPr/>
              </a:pPr>
              <a:t>25</a:t>
            </a:fld>
            <a:endParaRPr lang="en-US" smtClean="0">
              <a:latin typeface="Arial" charset="0"/>
            </a:endParaRPr>
          </a:p>
        </p:txBody>
      </p:sp>
      <p:sp>
        <p:nvSpPr>
          <p:cNvPr id="119811" name="Rectangle 2"/>
          <p:cNvSpPr>
            <a:spLocks noGrp="1" noRot="1" noChangeAspect="1" noChangeArrowheads="1" noTextEdit="1"/>
          </p:cNvSpPr>
          <p:nvPr>
            <p:ph type="sldImg"/>
          </p:nvPr>
        </p:nvSpPr>
        <p:spPr bwMode="auto">
          <a:xfrm>
            <a:off x="1141413" y="684213"/>
            <a:ext cx="4576762" cy="3432175"/>
          </a:xfrm>
          <a:noFill/>
          <a:ln>
            <a:solidFill>
              <a:srgbClr val="000000"/>
            </a:solidFill>
            <a:miter lim="800000"/>
            <a:headEnd/>
            <a:tailEnd/>
          </a:ln>
        </p:spPr>
      </p:sp>
      <p:sp>
        <p:nvSpPr>
          <p:cNvPr id="119812"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Upon a click, the “standard line” will subtly change so that the standard line changes, starting off closer to the size of the third line, ending up closer to the size of the second line.  You could make these change halfway through polling the class one at a time, or make the change anytime five people a row say “line # 2” or answer without looking at the screen.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 and example.</a:t>
            </a:r>
          </a:p>
          <a:p>
            <a:pPr eaLnBrk="1" hangingPunct="1">
              <a:spcBef>
                <a:spcPct val="0"/>
              </a:spcBef>
            </a:pPr>
            <a:endParaRPr lang="en-US" b="1" smtClean="0"/>
          </a:p>
          <a:p>
            <a:pPr eaLnBrk="1" hangingPunct="1">
              <a:spcBef>
                <a:spcPct val="0"/>
              </a:spcBef>
            </a:pPr>
            <a:r>
              <a:rPr lang="en-US" smtClean="0"/>
              <a:t>You may want to change “WT???”  to “What??”  or “WTF??” depending on your judgment of what seems appropriate in your setting.</a:t>
            </a:r>
            <a:endParaRPr lang="en-US" b="1" smtClean="0"/>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9A549D-4556-4051-AC5E-9000E0190F64}"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I say “medium sized” where the text reads “at least three people;” Beyond a certain size group, conformity decreases, perhaps because there is a possibility of subgroups that support non conformity (although they in turn will be an environment in which conformity occurs).</a:t>
            </a:r>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B2C47A-485A-419B-BA88-85F6E739C181}"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second circle.</a:t>
            </a:r>
          </a:p>
          <a:p>
            <a:pPr eaLnBrk="1" hangingPunct="1">
              <a:spcBef>
                <a:spcPct val="0"/>
              </a:spcBef>
            </a:pPr>
            <a:r>
              <a:rPr lang="en-US" smtClean="0"/>
              <a:t>This slide is here because this is where it’s located in the text, but it could be moved all the way to the beginning of the social influence section.  In either case, it may seem like a follow up on the persuasion topic, but in this case, no one is trying to persuade us, we are influenced by what we see in our social surroundings.</a:t>
            </a:r>
          </a:p>
          <a:p>
            <a:pPr eaLnBrk="1" hangingPunct="1">
              <a:spcBef>
                <a:spcPct val="0"/>
              </a:spcBef>
            </a:pPr>
            <a:endParaRPr lang="en-US" smtClean="0"/>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7CF425-A34D-4B9A-90EA-03179209FC69}"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E3DC2A-EE7C-423D-AFC7-C3F2524455CE}"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AE368C7-725E-4B05-883A-129043BE70CE}" type="slidenum">
              <a:rPr lang="en-US" smtClean="0"/>
              <a:pPr/>
              <a:t>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b="1" smtClean="0"/>
              <a:t>OBJECTIVE 2</a:t>
            </a:r>
            <a:r>
              <a:rPr lang="en-US" b="1" smtClean="0">
                <a:cs typeface="Arial" charset="0"/>
              </a:rPr>
              <a:t>| Contrast dispositional and situational attributions, and explain how the fundamental attribution error can affect our analysis of behavior.</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62CAE1-8CF3-47DE-915F-5C3DC35F2A05}"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CE70D6-642B-4876-A988-008D177E2EF2}"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481887-4CEC-4D06-8544-6CD0115DAE58}"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sidebar.</a:t>
            </a:r>
          </a:p>
          <a:p>
            <a:pPr eaLnBrk="1" hangingPunct="1">
              <a:spcBef>
                <a:spcPct val="0"/>
              </a:spcBef>
            </a:pPr>
            <a:r>
              <a:rPr lang="en-US" smtClean="0"/>
              <a:t>There are more versions of this experiment, revealing more patterns:</a:t>
            </a:r>
          </a:p>
          <a:p>
            <a:pPr eaLnBrk="1" hangingPunct="1">
              <a:spcBef>
                <a:spcPct val="0"/>
              </a:spcBef>
            </a:pPr>
            <a:r>
              <a:rPr lang="en-US" smtClean="0"/>
              <a:t>Compliance is higher when the participant only has to read the questions and announce when wrong answers happen, but someone else administers the shock;</a:t>
            </a:r>
          </a:p>
          <a:p>
            <a:pPr eaLnBrk="1" hangingPunct="1">
              <a:spcBef>
                <a:spcPct val="0"/>
              </a:spcBef>
            </a:pPr>
            <a:r>
              <a:rPr lang="en-US" smtClean="0"/>
              <a:t>Compliance is much higher when the level of shock is predetermined and enforced by the authority figure (lower if the participant chooses if and when to raise the voltage).</a:t>
            </a:r>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F9391A-1FEF-4B0D-A780-6C0313EAEE55}"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171DFC-7768-4C71-A124-E7C81DA9A3CD}"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show five bubbles: social facilitation, social loafing, polarization, deindividuation, and groupthink.</a:t>
            </a:r>
          </a:p>
          <a:p>
            <a:pPr eaLnBrk="1" hangingPunct="1">
              <a:spcBef>
                <a:spcPct val="0"/>
              </a:spcBef>
            </a:pPr>
            <a:endParaRPr lang="en-US" b="1"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9F7D65-E4F9-403C-B6E0-8D4C5C2F817C}"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Novices = people newly trying difficult, complex, skilled activities.</a:t>
            </a:r>
          </a:p>
          <a:p>
            <a:pPr eaLnBrk="1" hangingPunct="1">
              <a:spcBef>
                <a:spcPct val="0"/>
              </a:spcBef>
            </a:pPr>
            <a:r>
              <a:rPr lang="en-US" smtClean="0"/>
              <a:t>“Facilitation” refers to the improvement, the excellent performance facilitated by the physiological arousal caused by being watched.  </a:t>
            </a:r>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2D176D-DCFE-4EB9-89DF-F24B5DD9EBDF}"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answer.</a:t>
            </a:r>
          </a:p>
          <a:p>
            <a:pPr eaLnBrk="1" hangingPunct="1">
              <a:spcBef>
                <a:spcPct val="0"/>
              </a:spcBef>
            </a:pPr>
            <a:r>
              <a:rPr lang="en-US" smtClean="0"/>
              <a:t>Why does the presence of an audience “facilitate” an improved performance for most people but a worse performance for novices/newcomers? “Facilitation” refers to the improvement, the excellent performance facilitated by the physiological arousal caused by being watched.  </a:t>
            </a:r>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7C0B15-C195-4D4B-B8A5-4C47C043EA74}"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question and answer.</a:t>
            </a:r>
          </a:p>
          <a:p>
            <a:pPr eaLnBrk="1" hangingPunct="1">
              <a:spcBef>
                <a:spcPct val="0"/>
              </a:spcBef>
            </a:pPr>
            <a:endParaRPr lang="en-US" b="1" smtClean="0"/>
          </a:p>
          <a:p>
            <a:pPr eaLnBrk="1" hangingPunct="1">
              <a:spcBef>
                <a:spcPct val="0"/>
              </a:spcBef>
            </a:pPr>
            <a:r>
              <a:rPr lang="en-US" b="1" smtClean="0"/>
              <a:t>Click for pop-up box: </a:t>
            </a:r>
            <a:r>
              <a:rPr lang="en-US" smtClean="0"/>
              <a:t>Regarding the first bullet point:  when you don’t care what people think, when your individual performance doesn’t seem to matter as much, then what process is not happening?   </a:t>
            </a:r>
            <a:r>
              <a:rPr lang="en-US" b="1" i="1" smtClean="0"/>
              <a:t>Social facilitation.</a:t>
            </a:r>
            <a:endParaRPr lang="en-US" smtClean="0"/>
          </a:p>
          <a:p>
            <a:pPr eaLnBrk="1" hangingPunct="1">
              <a:spcBef>
                <a:spcPct val="0"/>
              </a:spcBef>
            </a:pPr>
            <a:r>
              <a:rPr lang="en-US" smtClean="0"/>
              <a:t>Possible answer to the question about collectivist cultures:  Perhaps they are raised to feel enough responsibility to the group that they don’t need individual accountability and individual reward (such as individual vs. a group grade on a project).  Maybe you are taught that your contribution does matter to the group, to the society, even if there is no reward.</a:t>
            </a:r>
          </a:p>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74CA4D-4E7F-4A22-9B83-0BC3900DEAE7}"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E67869-AC5A-44E3-83F8-0D44056AAF60}"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sidebar.</a:t>
            </a:r>
          </a:p>
          <a:p>
            <a:pPr eaLnBrk="1" hangingPunct="1">
              <a:spcBef>
                <a:spcPct val="0"/>
              </a:spcBef>
            </a:pPr>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A85466-4269-46CB-BC92-169C747AB54A}"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5379AB9-6443-46BD-A2B4-AD6B90019975}" type="slidenum">
              <a:rPr lang="en-US" smtClean="0"/>
              <a:pPr/>
              <a:t>40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two examples.</a:t>
            </a:r>
          </a:p>
          <a:p>
            <a:pPr eaLnBrk="1" hangingPunct="1">
              <a:spcBef>
                <a:spcPct val="0"/>
              </a:spcBef>
            </a:pPr>
            <a:r>
              <a:rPr lang="en-US" smtClean="0"/>
              <a:t>Instructor: Does discussion help increase open-mindedness to more views?  Not necessarily.   If people are grouping themselves with people having similar views, then </a:t>
            </a:r>
            <a:r>
              <a:rPr lang="en-US" b="1" smtClean="0">
                <a:solidFill>
                  <a:srgbClr val="0033CC"/>
                </a:solidFill>
              </a:rPr>
              <a:t>Group Polarization</a:t>
            </a:r>
            <a:r>
              <a:rPr lang="en-US" b="1" smtClean="0"/>
              <a:t> </a:t>
            </a:r>
            <a:r>
              <a:rPr lang="en-US" smtClean="0"/>
              <a:t>happens:  discussion makes their views stronger, more extreme; this makes two groups with different viewpoints become  MORE different in their views.</a:t>
            </a:r>
          </a:p>
          <a:p>
            <a:pPr eaLnBrk="1" hangingPunct="1">
              <a:spcBef>
                <a:spcPct val="0"/>
              </a:spcBef>
            </a:pPr>
            <a:r>
              <a:rPr lang="en-US" smtClean="0"/>
              <a:t>See if this calls to mind the style of political discussion, and the polarizing result of that discussion, when people only encounter discussions and news coming from people who already agree with them.</a:t>
            </a:r>
          </a:p>
          <a:p>
            <a:pPr eaLnBrk="1" hangingPunct="1">
              <a:spcBef>
                <a:spcPct val="0"/>
              </a:spcBef>
            </a:pPr>
            <a:r>
              <a:rPr lang="en-US" b="1" smtClean="0"/>
              <a:t>Before you click on example of political blogs:</a:t>
            </a:r>
            <a:r>
              <a:rPr lang="en-US" smtClean="0"/>
              <a:t> Introducing this slide with a question: Does discussion help increase open-mindedness to more views?  Not necessarily.   If people are grouping themselves with people having similar views, then </a:t>
            </a:r>
            <a:r>
              <a:rPr lang="en-US" b="1" smtClean="0">
                <a:solidFill>
                  <a:srgbClr val="0033CC"/>
                </a:solidFill>
              </a:rPr>
              <a:t>Group Polarization</a:t>
            </a:r>
            <a:r>
              <a:rPr lang="en-US" b="1" smtClean="0"/>
              <a:t> </a:t>
            </a:r>
            <a:r>
              <a:rPr lang="en-US" smtClean="0"/>
              <a:t>happens:  discussion makes their views stronger, more extreme; this makes two groups with different viewpoints become  MORE different in their views.</a:t>
            </a:r>
          </a:p>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50ED25-F1C9-4F17-AAAA-22383EA26BFE}"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DA9AD7-551B-4701-ABF9-1700EB5104A5}"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8ABE1D2-E0E2-478B-AAB3-C5C478349022}" type="slidenum">
              <a:rPr lang="en-US" smtClean="0"/>
              <a:pPr/>
              <a:t>43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b="1" smtClean="0"/>
              <a:t>Resisting obedience</a:t>
            </a:r>
            <a:r>
              <a:rPr lang="en-US" smtClean="0"/>
              <a:t>:  Remember that although we’d like people to refuse to carry out genocidal orders, this can be a good or a bad thing; disobedience can seem to have bad results if you believe in the mission of any organization that relies on obedience, an army, or even a sports team. </a:t>
            </a:r>
          </a:p>
          <a:p>
            <a:pPr eaLnBrk="1" hangingPunct="1">
              <a:spcBef>
                <a:spcPct val="0"/>
              </a:spcBef>
            </a:pPr>
            <a:r>
              <a:rPr lang="en-US" b="1" smtClean="0"/>
              <a:t>Starting social movements</a:t>
            </a:r>
            <a:r>
              <a:rPr lang="en-US" smtClean="0"/>
              <a:t>:  This is where Ghandi comes in, as mentioned in the text, although his political strategy relied on another concept, civil disobedience, that he picked up from reading Thoreau.  </a:t>
            </a:r>
            <a:endParaRPr lang="en-US" b="1" smtClean="0"/>
          </a:p>
          <a:p>
            <a:pPr eaLnBrk="1" hangingPunct="1">
              <a:spcBef>
                <a:spcPct val="0"/>
              </a:spcBef>
            </a:pPr>
            <a:r>
              <a:rPr lang="en-US" smtClean="0"/>
              <a:t>Classic example of individuals overriding </a:t>
            </a:r>
            <a:r>
              <a:rPr lang="en-US" b="1" smtClean="0"/>
              <a:t>Groupthink</a:t>
            </a:r>
            <a:r>
              <a:rPr lang="en-US" smtClean="0"/>
              <a:t>:  the play and movie </a:t>
            </a:r>
            <a:r>
              <a:rPr lang="en-US" i="1" smtClean="0"/>
              <a:t>12 Angry Men</a:t>
            </a:r>
            <a:r>
              <a:rPr lang="en-US" smtClean="0"/>
              <a:t> (performed sometimes as </a:t>
            </a:r>
            <a:r>
              <a:rPr lang="en-US" i="1" smtClean="0"/>
              <a:t>12 Angry Jurors</a:t>
            </a:r>
            <a:r>
              <a:rPr lang="en-US" smtClean="0"/>
              <a:t>).</a:t>
            </a:r>
          </a:p>
          <a:p>
            <a:pPr eaLnBrk="1" hangingPunct="1">
              <a:spcBef>
                <a:spcPct val="0"/>
              </a:spcBef>
            </a:pPr>
            <a:endParaRPr lang="en-US" smtClean="0"/>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251960-5905-4FBE-B1BA-DC4AF146373D}"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examples.</a:t>
            </a:r>
          </a:p>
          <a:p>
            <a:pPr eaLnBrk="1" hangingPunct="1">
              <a:spcBef>
                <a:spcPct val="0"/>
              </a:spcBef>
            </a:pPr>
            <a:r>
              <a:rPr lang="en-US" smtClean="0"/>
              <a:t>Instructor: As the text on screen reads “When we…[prejudge, help, hurt, etc.] ” You could verbally substitute or add:  “Under what conditions and in what ways are we likely to…[prejudge, etc).” </a:t>
            </a:r>
          </a:p>
          <a:p>
            <a:pPr eaLnBrk="1" hangingPunct="1">
              <a:spcBef>
                <a:spcPct val="0"/>
              </a:spcBef>
            </a:pPr>
            <a:endParaRPr lang="en-US" smtClean="0"/>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BB2675-44EF-4DFD-B4DA-11979DEB40B2}"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Instructor:  you can ask students to flesh out the word “attitude” here:  this is not just a feeling, it is also a predisposition to act in a certain way.  </a:t>
            </a:r>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80AD3D-268F-4073-8932-DA23F4A1E65E}"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Notice that attitudes about interracial dating change not just over time (longitudinally) but even more by generation (cohort). </a:t>
            </a: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72F015-D58E-46FC-80AE-04D3EEB546C8}"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AD8329-37CE-4D86-8130-B9AD593DA328}"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show the face and wrench again.</a:t>
            </a:r>
          </a:p>
          <a:p>
            <a:pPr eaLnBrk="1" hangingPunct="1">
              <a:spcBef>
                <a:spcPct val="0"/>
              </a:spcBef>
            </a:pPr>
            <a:r>
              <a:rPr lang="en-US" smtClean="0"/>
              <a:t>Instructor:  You may want to have students try, at home or on screen, an “Implicit Association Test” such as this one:  </a:t>
            </a:r>
            <a:r>
              <a:rPr lang="en-US" smtClean="0">
                <a:hlinkClick r:id="rId3"/>
              </a:rPr>
              <a:t>https://implicit.harvard.edu/implicit/</a:t>
            </a:r>
            <a:endParaRPr lang="en-US"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A7397A-78F7-4C72-9FFD-154C09B87BB4}"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Instructor: Before you click to make the hint appear, see if students can come up with other explanations for “the clumsy behavior.”  See if they can come up with aspects of the situation, such as a rug having a folded up edge, or the “new” person (new student or employee) being unfamiliar with the environment, or the person being distracted or nervous because of [the </a:t>
            </a:r>
            <a:r>
              <a:rPr lang="en-US" b="1" dirty="0" smtClean="0"/>
              <a:t>situation</a:t>
            </a:r>
            <a:r>
              <a:rPr lang="en-US" dirty="0" smtClean="0"/>
              <a:t> of] entering a new social environment, having people watching.</a:t>
            </a:r>
          </a:p>
          <a:p>
            <a:pPr eaLnBrk="1" hangingPunct="1">
              <a:spcBef>
                <a:spcPct val="0"/>
              </a:spcBef>
            </a:pPr>
            <a:r>
              <a:rPr lang="en-US" dirty="0" smtClean="0"/>
              <a:t>After you make the hint appear, students may point out “hypocrisy”, but that’s not the fundamental error, so click and make the hint go away), and help them figure out:  When viewing the new person, the observer was attributing the clumsy behavior to a TRAIT of clumsiness or not being observant.</a:t>
            </a:r>
          </a:p>
          <a:p>
            <a:pPr eaLnBrk="1" hangingPunct="1">
              <a:spcBef>
                <a:spcPct val="0"/>
              </a:spcBef>
            </a:pPr>
            <a:r>
              <a:rPr lang="en-US" b="1" dirty="0" smtClean="0"/>
              <a:t>Another click brings up the title and definition. Click to reveal two more boxes.</a:t>
            </a:r>
          </a:p>
          <a:p>
            <a:pPr eaLnBrk="1" hangingPunct="1">
              <a:spcBef>
                <a:spcPct val="0"/>
              </a:spcBef>
            </a:pPr>
            <a:r>
              <a:rPr lang="en-US" dirty="0" smtClean="0"/>
              <a:t>In the last sentence, hopefully any randomly picked student will be able to fill in the blanks even if they didn’t do the reading:  dispositional, and situational. </a:t>
            </a:r>
          </a:p>
          <a:p>
            <a:pPr eaLnBrk="1" hangingPunct="1">
              <a:spcBef>
                <a:spcPct val="0"/>
              </a:spcBef>
            </a:pPr>
            <a:r>
              <a:rPr lang="en-US" dirty="0" smtClean="0"/>
              <a:t>This error may not seem so “fundamental” to students; it’s also know as actor-observer bias or correspondence bias.  It would be nice if it were known as something that helped identify it, the “trait over situation” error.</a:t>
            </a:r>
          </a:p>
          <a:p>
            <a:pPr eaLnBrk="1" hangingPunct="1">
              <a:spcBef>
                <a:spcPct val="0"/>
              </a:spcBef>
            </a:pPr>
            <a:endParaRPr lang="en-US" b="1" dirty="0"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3F97B3-0A7C-4F2C-9462-00BD0796C1F2}"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after face pictures show up.</a:t>
            </a:r>
          </a:p>
          <a:p>
            <a:pPr eaLnBrk="1" hangingPunct="1">
              <a:spcBef>
                <a:spcPct val="0"/>
              </a:spcBef>
            </a:pPr>
            <a:r>
              <a:rPr lang="en-US" smtClean="0"/>
              <a:t>Although people, including most women, expressed a preference for a face with feminine features, this preferential feeling doesn’t translate into preferential treatment or respect for girls and women.</a:t>
            </a:r>
          </a:p>
          <a:p>
            <a:pPr eaLnBrk="1" hangingPunct="1">
              <a:spcBef>
                <a:spcPct val="0"/>
              </a:spcBef>
            </a:pPr>
            <a:endParaRPr lang="en-US" smtClean="0"/>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404059-C1DC-4387-9D4A-BE18AB41E656}"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The “Just World Fallacy” concept is presented twice, here and under cognitive factors; this presentation will cover the concept just once, under cognitive factors.</a:t>
            </a:r>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C52F88-7593-4092-B104-D0F6C636DBE5}"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text.</a:t>
            </a:r>
          </a:p>
          <a:p>
            <a:pPr eaLnBrk="1" hangingPunct="1">
              <a:spcBef>
                <a:spcPct val="0"/>
              </a:spcBef>
            </a:pPr>
            <a:r>
              <a:rPr lang="en-US" smtClean="0"/>
              <a:t>This bias can lead people to magnify all cognitive errors in relation to that group: selectively remembering, or even misremembering/confabulating, negative information about the other group (the Democrat vs. Republican example in the book).</a:t>
            </a:r>
          </a:p>
          <a:p>
            <a:pPr eaLnBrk="1" hangingPunct="1">
              <a:spcBef>
                <a:spcPct val="0"/>
              </a:spcBef>
            </a:pPr>
            <a:endParaRPr lang="en-US" smtClean="0"/>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671043-CBDA-4208-8754-1B48D24172A7}"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Natural disasters have been blamed on gays, liberals, atheists, etc., but this may be politically motivated as much as emotionally motivated.</a:t>
            </a:r>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F1DF45-0BA7-4FA5-8FD9-BD9D4BA0E1AD}"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endParaRPr lang="en-US" smtClean="0"/>
          </a:p>
          <a:p>
            <a:pPr eaLnBrk="1" hangingPunct="1">
              <a:spcBef>
                <a:spcPct val="0"/>
              </a:spcBef>
            </a:pPr>
            <a:endParaRPr lang="en-US" b="1" i="1" smtClean="0"/>
          </a:p>
        </p:txBody>
      </p:sp>
      <p:sp>
        <p:nvSpPr>
          <p:cNvPr id="146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14129-079A-4107-A65C-F67F22E07E12}"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b="1" smtClean="0"/>
              <a:t>Click through to show all stages of animated example.</a:t>
            </a:r>
          </a:p>
          <a:p>
            <a:pPr marL="0" lvl="1" eaLnBrk="1" hangingPunct="1">
              <a:spcBef>
                <a:spcPct val="0"/>
              </a:spcBef>
            </a:pPr>
            <a:r>
              <a:rPr lang="en-US" smtClean="0"/>
              <a:t>This tendency to see other ethnic groups as all looking alike (and then presumably all having other traits in common) is due in part to lack of experience in seeing differences among faces of other ethnic groups.  </a:t>
            </a:r>
          </a:p>
          <a:p>
            <a:pPr marL="0" lvl="1" eaLnBrk="1" hangingPunct="1">
              <a:spcBef>
                <a:spcPct val="0"/>
              </a:spcBef>
            </a:pPr>
            <a:endParaRPr lang="en-US" smtClean="0"/>
          </a:p>
          <a:p>
            <a:pPr marL="0" lvl="1" eaLnBrk="1" hangingPunct="1">
              <a:spcBef>
                <a:spcPct val="0"/>
              </a:spcBef>
            </a:pPr>
            <a:r>
              <a:rPr lang="en-US" smtClean="0"/>
              <a:t>This is the </a:t>
            </a:r>
            <a:r>
              <a:rPr lang="en-US" i="1" smtClean="0"/>
              <a:t>own-race bias, </a:t>
            </a:r>
            <a:r>
              <a:rPr lang="en-US" smtClean="0"/>
              <a:t>or </a:t>
            </a:r>
            <a:r>
              <a:rPr lang="en-US" b="1" smtClean="0">
                <a:solidFill>
                  <a:srgbClr val="0033CC"/>
                </a:solidFill>
              </a:rPr>
              <a:t>other-race effect</a:t>
            </a:r>
            <a:r>
              <a:rPr lang="en-US" b="1" smtClean="0"/>
              <a:t>.</a:t>
            </a:r>
            <a:endParaRPr lang="en-US" smtClean="0"/>
          </a:p>
          <a:p>
            <a:pPr marL="0" lvl="1" eaLnBrk="1" hangingPunct="1">
              <a:spcBef>
                <a:spcPct val="0"/>
              </a:spcBef>
            </a:pPr>
            <a:endParaRPr lang="en-US" smtClean="0"/>
          </a:p>
          <a:p>
            <a:pPr eaLnBrk="1" hangingPunct="1">
              <a:spcBef>
                <a:spcPct val="0"/>
              </a:spcBef>
            </a:pPr>
            <a:endParaRPr lang="en-US" smtClean="0"/>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24B7A6-C404-47DD-86AD-52C76A05EE13}"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p>
          <a:p>
            <a:pPr eaLnBrk="1" hangingPunct="1">
              <a:spcBef>
                <a:spcPct val="0"/>
              </a:spcBef>
            </a:pPr>
            <a:r>
              <a:rPr lang="en-US" smtClean="0"/>
              <a:t>Since it’s getting close to the final exam, see if students can recall:</a:t>
            </a:r>
          </a:p>
          <a:p>
            <a:pPr eaLnBrk="1" hangingPunct="1">
              <a:spcBef>
                <a:spcPct val="0"/>
              </a:spcBef>
            </a:pPr>
            <a:r>
              <a:rPr lang="en-US" smtClean="0"/>
              <a:t>1) What is it called when vivid cases overrule statistics in our thinking?</a:t>
            </a:r>
          </a:p>
          <a:p>
            <a:pPr eaLnBrk="1" hangingPunct="1">
              <a:spcBef>
                <a:spcPct val="0"/>
              </a:spcBef>
            </a:pPr>
            <a:r>
              <a:rPr lang="en-US" smtClean="0"/>
              <a:t>	--The Availability Heuristic.</a:t>
            </a:r>
          </a:p>
          <a:p>
            <a:pPr eaLnBrk="1" hangingPunct="1">
              <a:spcBef>
                <a:spcPct val="0"/>
              </a:spcBef>
            </a:pPr>
            <a:r>
              <a:rPr lang="en-US" smtClean="0"/>
              <a:t>2) What process makes us not likely to look for counterexamples to our stereotypes?	</a:t>
            </a:r>
          </a:p>
          <a:p>
            <a:pPr eaLnBrk="1" hangingPunct="1">
              <a:spcBef>
                <a:spcPct val="0"/>
              </a:spcBef>
            </a:pPr>
            <a:r>
              <a:rPr lang="en-US" smtClean="0"/>
              <a:t>	--Confirmation Bias.</a:t>
            </a:r>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DFF2AB-A95A-446A-B48D-CD2DA9FC4CF0}"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B2215F-5DE5-49AA-9837-BC66FC88DB41}" type="slidenum">
              <a:rPr lang="en-US" smtClean="0"/>
              <a:pPr fontAlgn="base">
                <a:spcBef>
                  <a:spcPct val="0"/>
                </a:spcBef>
                <a:spcAft>
                  <a:spcPct val="0"/>
                </a:spcAft>
                <a:defRPr/>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four bubbles.</a:t>
            </a:r>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5769DA-2876-4046-AFF2-EC9DCBDABADE}"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a:p>
            <a:pPr eaLnBrk="1" hangingPunct="1">
              <a:spcBef>
                <a:spcPct val="0"/>
              </a:spcBef>
            </a:pPr>
            <a:r>
              <a:rPr lang="en-US" smtClean="0"/>
              <a:t>The “other” that I have inserted into the definition:  Social/Relational aggression, not fitting neatly into “physical” or simply “verbal” behavior:  Examples include gossip, exclusion, scapegoating, deceiving, manipulating, betraying. </a:t>
            </a:r>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EF1F29-1A87-4127-AA90-4DE8926AF361}"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Optional slide</a:t>
            </a:r>
          </a:p>
          <a:p>
            <a:pPr eaLnBrk="1" hangingPunct="1">
              <a:spcBef>
                <a:spcPct val="0"/>
              </a:spcBef>
            </a:pPr>
            <a:r>
              <a:rPr lang="en-US" b="1" smtClean="0"/>
              <a:t>No animation.</a:t>
            </a:r>
          </a:p>
          <a:p>
            <a:pPr eaLnBrk="1" hangingPunct="1">
              <a:spcBef>
                <a:spcPct val="0"/>
              </a:spcBef>
            </a:pPr>
            <a:r>
              <a:rPr lang="en-US" smtClean="0"/>
              <a:t>In this 1979 study, they used the term “correspondence bias.”</a:t>
            </a:r>
          </a:p>
          <a:p>
            <a:pPr eaLnBrk="1" hangingPunct="1">
              <a:spcBef>
                <a:spcPct val="0"/>
              </a:spcBef>
            </a:pPr>
            <a:r>
              <a:rPr lang="en-US" smtClean="0"/>
              <a:t>If we are told a person is homeless due to medical bills, we may still see them and wonder: “why don’t they look for work?”</a:t>
            </a:r>
          </a:p>
          <a:p>
            <a:pPr eaLnBrk="1" hangingPunct="1">
              <a:spcBef>
                <a:spcPct val="0"/>
              </a:spcBef>
            </a:pPr>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E74BED-57AA-4AF6-8062-B102A4E73341}"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p:txBody>
      </p:sp>
      <p:sp>
        <p:nvSpPr>
          <p:cNvPr id="152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53D4BD-6D1A-49C0-B37B-25C2C79990B4}" type="slidenum">
              <a:rPr lang="en-US" smtClean="0"/>
              <a:pPr fontAlgn="base">
                <a:spcBef>
                  <a:spcPct val="0"/>
                </a:spcBef>
                <a:spcAft>
                  <a:spcPct val="0"/>
                </a:spcAft>
                <a:defRPr/>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CB873B-B8D5-4645-A67B-E6609ADBAE3F}"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p:txBody>
      </p:sp>
      <p:sp>
        <p:nvSpPr>
          <p:cNvPr id="154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2A39E9-FDB6-44C4-981A-DE001D1A6C0E}"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a:p>
            <a:pPr eaLnBrk="1" hangingPunct="1">
              <a:spcBef>
                <a:spcPct val="0"/>
              </a:spcBef>
            </a:pPr>
            <a:r>
              <a:rPr lang="en-US" smtClean="0"/>
              <a:t>Low serotonin levels are linked to depression and irritability.  </a:t>
            </a:r>
          </a:p>
          <a:p>
            <a:pPr eaLnBrk="1" hangingPunct="1">
              <a:spcBef>
                <a:spcPct val="0"/>
              </a:spcBef>
            </a:pPr>
            <a:r>
              <a:rPr lang="en-US" smtClean="0"/>
              <a:t>Many men report reduction in anger problems when taking antidepressants, which raise serotonin levels. </a:t>
            </a:r>
          </a:p>
          <a:p>
            <a:pPr eaLnBrk="1" hangingPunct="1">
              <a:spcBef>
                <a:spcPct val="0"/>
              </a:spcBef>
            </a:pPr>
            <a:endParaRPr lang="en-US" b="1" smtClean="0"/>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D58B9-2D03-45C6-93AE-307E7E04ED27}" type="slidenum">
              <a:rPr lang="en-US" smtClean="0"/>
              <a:pPr fontAlgn="base">
                <a:spcBef>
                  <a:spcPct val="0"/>
                </a:spcBef>
                <a:spcAft>
                  <a:spcPct val="0"/>
                </a:spcAft>
                <a:defRPr/>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02403D-CC90-4996-A249-852837046C1B}" type="slidenum">
              <a:rPr lang="en-US" smtClean="0"/>
              <a:pPr fontAlgn="base">
                <a:spcBef>
                  <a:spcPct val="0"/>
                </a:spcBef>
                <a:spcAft>
                  <a:spcPct val="0"/>
                </a:spcAft>
                <a:defRPr/>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a:p>
            <a:pPr eaLnBrk="1" hangingPunct="1">
              <a:spcBef>
                <a:spcPct val="0"/>
              </a:spcBef>
            </a:pPr>
            <a:r>
              <a:rPr lang="en-US" smtClean="0"/>
              <a:t>This slide can serve as a summary of the section or, if you want more detail, as a table of contents slide for the upcoming five slides.</a:t>
            </a:r>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2400EC-4AB9-4B76-A716-385B015942F8}" type="slidenum">
              <a:rPr lang="en-US" smtClean="0"/>
              <a:pPr fontAlgn="base">
                <a:spcBef>
                  <a:spcPct val="0"/>
                </a:spcBef>
                <a:spcAft>
                  <a:spcPct val="0"/>
                </a:spcAft>
                <a:defRPr/>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Frustration-Aggression Principle bubble.</a:t>
            </a:r>
          </a:p>
          <a:p>
            <a:pPr eaLnBrk="1" hangingPunct="1">
              <a:spcBef>
                <a:spcPct val="0"/>
              </a:spcBef>
            </a:pPr>
            <a:r>
              <a:rPr lang="en-US" smtClean="0"/>
              <a:t>Frustrations:  Events in which one is surprisingly blocked from achieving a goal.</a:t>
            </a:r>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BB0502-FED3-4DDE-8F7E-446EF7156A76}" type="slidenum">
              <a:rPr lang="en-US" smtClean="0"/>
              <a:pPr fontAlgn="base">
                <a:spcBef>
                  <a:spcPct val="0"/>
                </a:spcBef>
                <a:spcAft>
                  <a:spcPct val="0"/>
                </a:spcAft>
                <a:defRPr/>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Aggression Replacement Training was developed by Arnold Goldstein of Syracuse University in the early 1980s.</a:t>
            </a:r>
          </a:p>
        </p:txBody>
      </p:sp>
      <p:sp>
        <p:nvSpPr>
          <p:cNvPr id="159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BA150D-BD66-483C-B0ED-C4BF450F4156}" type="slidenum">
              <a:rPr lang="en-US" smtClean="0"/>
              <a:pPr fontAlgn="base">
                <a:spcBef>
                  <a:spcPct val="0"/>
                </a:spcBef>
                <a:spcAft>
                  <a:spcPct val="0"/>
                </a:spcAft>
                <a:defRPr/>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A comment on the first bullet and a preview of conflict reduction/peacemaking: Parents can stop modeling aggression, and start modeling prosocial/assertive coping, at any time.  This means refusing to yell and spank even when you feel your child “deserves” it, because doing so will not work in the long run to get respectful behavior from the children. It means ending the aggression even when the other person continues.  </a:t>
            </a:r>
          </a:p>
        </p:txBody>
      </p:sp>
      <p:sp>
        <p:nvSpPr>
          <p:cNvPr id="160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448B7F-DFEA-4A55-83C0-E361D78103CC}" type="slidenum">
              <a:rPr lang="en-US" smtClean="0"/>
              <a:pPr fontAlgn="base">
                <a:spcBef>
                  <a:spcPct val="0"/>
                </a:spcBef>
                <a:spcAft>
                  <a:spcPct val="0"/>
                </a:spcAft>
                <a:defRPr/>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r>
              <a:rPr lang="en-US" smtClean="0"/>
              <a:t>.</a:t>
            </a:r>
          </a:p>
        </p:txBody>
      </p:sp>
      <p:sp>
        <p:nvSpPr>
          <p:cNvPr id="161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D777DD-A45D-4E7B-9987-32DE4801E800}" type="slidenum">
              <a:rPr lang="en-US" smtClean="0"/>
              <a:pPr fontAlgn="base">
                <a:spcBef>
                  <a:spcPct val="0"/>
                </a:spcBef>
                <a:spcAft>
                  <a:spcPct val="0"/>
                </a:spcAft>
                <a:defRPr/>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Optional slide</a:t>
            </a:r>
          </a:p>
          <a:p>
            <a:pPr eaLnBrk="1" hangingPunct="1">
              <a:spcBef>
                <a:spcPct val="0"/>
              </a:spcBef>
            </a:pPr>
            <a:r>
              <a:rPr lang="en-US" b="1" smtClean="0"/>
              <a:t>Click to reveal bullets.</a:t>
            </a:r>
          </a:p>
          <a:p>
            <a:pPr eaLnBrk="1" hangingPunct="1">
              <a:spcBef>
                <a:spcPct val="0"/>
              </a:spcBef>
            </a:pPr>
            <a:r>
              <a:rPr lang="en-US" smtClean="0"/>
              <a:t>Instructor: The social thinking habits described in this slide are typically called self-serving bias or the actor-observer effect.   The text author uses these terms, but doesn’t include this as a formal term students need to know.  I have blended those concepts here.</a:t>
            </a:r>
          </a:p>
          <a:p>
            <a:pPr eaLnBrk="1" hangingPunct="1">
              <a:spcBef>
                <a:spcPct val="0"/>
              </a:spcBef>
            </a:pPr>
            <a:r>
              <a:rPr lang="en-US" smtClean="0"/>
              <a:t>The text tells of an experiment that this effect, this flipping of the F.A.E. and by seeing the actor’s point of view, even happens when we can view an event in a video when the action is displayed on screen from the actor’s perspective.</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986F3D-88EA-4E07-90AB-DDBD9BF7D02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62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62C1B-BC56-405A-94A3-2DF612D0F3E7}" type="slidenum">
              <a:rPr lang="en-US" smtClean="0"/>
              <a:pPr fontAlgn="base">
                <a:spcBef>
                  <a:spcPct val="0"/>
                </a:spcBef>
                <a:spcAft>
                  <a:spcPct val="0"/>
                </a:spcAft>
                <a:defRPr/>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163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7DE455-F546-4760-9469-FC78F4B3AD0B}" type="slidenum">
              <a:rPr lang="en-US" smtClean="0"/>
              <a:pPr fontAlgn="base">
                <a:spcBef>
                  <a:spcPct val="0"/>
                </a:spcBef>
                <a:spcAft>
                  <a:spcPct val="0"/>
                </a:spcAft>
                <a:defRPr/>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This slide can serve as a summary of the section or, if you want more detail, as a table of contents slide for the upcoming six slides.</a:t>
            </a:r>
          </a:p>
        </p:txBody>
      </p:sp>
      <p:sp>
        <p:nvSpPr>
          <p:cNvPr id="164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7E3A2C-0130-42A1-A4A5-82EDE376CECD}" type="slidenum">
              <a:rPr lang="en-US" smtClean="0"/>
              <a:pPr fontAlgn="base">
                <a:spcBef>
                  <a:spcPct val="0"/>
                </a:spcBef>
                <a:spcAft>
                  <a:spcPct val="0"/>
                </a:spcAft>
                <a:defRPr/>
              </a:pPr>
              <a:t>74</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About the relationship between proximity and exposure:  The growth of online methods of starting and maintaining relationships depends on the idea that physical proximity is not necessary, at least at first, but repeated exposure to the person’s face and thoughts is still crucial.</a:t>
            </a:r>
          </a:p>
          <a:p>
            <a:pPr eaLnBrk="1" hangingPunct="1">
              <a:spcBef>
                <a:spcPct val="0"/>
              </a:spcBef>
            </a:pPr>
            <a:endParaRPr lang="en-US" smtClean="0"/>
          </a:p>
          <a:p>
            <a:pPr eaLnBrk="1" hangingPunct="1">
              <a:spcBef>
                <a:spcPct val="0"/>
              </a:spcBef>
            </a:pPr>
            <a:r>
              <a:rPr lang="en-US" smtClean="0"/>
              <a:t>The Mere Exposure Effect might explain the value of lawn signs in political campaigns.</a:t>
            </a:r>
          </a:p>
          <a:p>
            <a:pPr eaLnBrk="1" hangingPunct="1">
              <a:spcBef>
                <a:spcPct val="0"/>
              </a:spcBef>
            </a:pPr>
            <a:r>
              <a:rPr lang="en-US" smtClean="0"/>
              <a:t>It also predicts that although a new student may be approached by friendly greeters on the first day or two, people are going to be more interested in initiating friendships (and more) after a month.</a:t>
            </a:r>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D63DC-E70B-4C24-8633-66A2200C13E6}" type="slidenum">
              <a:rPr lang="en-US" smtClean="0"/>
              <a:pPr fontAlgn="base">
                <a:spcBef>
                  <a:spcPct val="0"/>
                </a:spcBef>
                <a:spcAft>
                  <a:spcPct val="0"/>
                </a:spcAft>
                <a:defRPr/>
              </a:pPr>
              <a:t>75</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The picture in the upper right corner will change automatically once the magenta box is showing on screen.</a:t>
            </a:r>
          </a:p>
          <a:p>
            <a:pPr eaLnBrk="1" hangingPunct="1">
              <a:spcBef>
                <a:spcPct val="0"/>
              </a:spcBef>
            </a:pPr>
            <a:r>
              <a:rPr lang="en-US" smtClean="0"/>
              <a:t>“Averageness” refers to the preference for average-sized features, and refers to the preference for a computer-generated face that is the average of many faces.</a:t>
            </a:r>
          </a:p>
        </p:txBody>
      </p:sp>
      <p:sp>
        <p:nvSpPr>
          <p:cNvPr id="166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B2857E-CDB8-431B-9B80-BA7E8B64B75D}" type="slidenum">
              <a:rPr lang="en-US" smtClean="0"/>
              <a:pPr fontAlgn="base">
                <a:spcBef>
                  <a:spcPct val="0"/>
                </a:spcBef>
                <a:spcAft>
                  <a:spcPct val="0"/>
                </a:spcAft>
                <a:defRPr/>
              </a:pPr>
              <a:t>76</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67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959C60-6ACE-4342-9EDA-53D8D4545554}" type="slidenum">
              <a:rPr lang="en-US" smtClean="0"/>
              <a:pPr fontAlgn="base">
                <a:spcBef>
                  <a:spcPct val="0"/>
                </a:spcBef>
                <a:spcAft>
                  <a:spcPct val="0"/>
                </a:spcAft>
                <a:defRPr/>
              </a:pPr>
              <a:t>77</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all boxes.</a:t>
            </a:r>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FDA36D-53C9-467D-98A4-053EF66EC685}" type="slidenum">
              <a:rPr lang="en-US" smtClean="0"/>
              <a:pPr fontAlgn="base">
                <a:spcBef>
                  <a:spcPct val="0"/>
                </a:spcBef>
                <a:spcAft>
                  <a:spcPct val="0"/>
                </a:spcAft>
                <a:defRPr/>
              </a:pPr>
              <a:t>78</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more text about passionate love, then more about compassionate love.</a:t>
            </a:r>
          </a:p>
          <a:p>
            <a:pPr eaLnBrk="1" hangingPunct="1">
              <a:spcBef>
                <a:spcPct val="0"/>
              </a:spcBef>
            </a:pPr>
            <a:r>
              <a:rPr lang="en-US" smtClean="0"/>
              <a:t>The definition of passionate love in the text sounds a lot like infatuation.  To differentiate the concepts, maybe the absorption is not just about attraction, but also about interest and desire for shared experience, but more importantly, the feelings are not just one person’s experience, it’s two people having a shared experience.</a:t>
            </a:r>
          </a:p>
          <a:p>
            <a:pPr eaLnBrk="1" hangingPunct="1">
              <a:spcBef>
                <a:spcPct val="0"/>
              </a:spcBef>
            </a:pPr>
            <a:endParaRPr lang="en-US" smtClean="0"/>
          </a:p>
        </p:txBody>
      </p:sp>
      <p:sp>
        <p:nvSpPr>
          <p:cNvPr id="169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70D1E1-F40D-4000-A056-983BF44E1738}" type="slidenum">
              <a:rPr lang="en-US" smtClean="0"/>
              <a:pPr fontAlgn="base">
                <a:spcBef>
                  <a:spcPct val="0"/>
                </a:spcBef>
                <a:spcAft>
                  <a:spcPct val="0"/>
                </a:spcAft>
                <a:defRPr/>
              </a:pPr>
              <a:t>79</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I would hope that the partnership in a relationship actually gets beyond the text’s definition of equity, “receiving in proportion to what is given,” and gets to the point of just wanting to give, not worrying about whether one is receiving an equal proportion.  </a:t>
            </a:r>
          </a:p>
          <a:p>
            <a:pPr eaLnBrk="1" hangingPunct="1">
              <a:spcBef>
                <a:spcPct val="0"/>
              </a:spcBef>
            </a:pPr>
            <a:endParaRPr lang="en-US" smtClean="0"/>
          </a:p>
        </p:txBody>
      </p:sp>
      <p:sp>
        <p:nvSpPr>
          <p:cNvPr id="171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6D679D-9268-4515-97B9-EB83EFB19883}" type="slidenum">
              <a:rPr lang="en-US" smtClean="0"/>
              <a:pPr fontAlgn="base">
                <a:spcBef>
                  <a:spcPct val="0"/>
                </a:spcBef>
                <a:spcAft>
                  <a:spcPct val="0"/>
                </a:spcAft>
                <a:defRPr/>
              </a:pPr>
              <a:t>80</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another text box.</a:t>
            </a:r>
          </a:p>
          <a:p>
            <a:pPr eaLnBrk="1" hangingPunct="1">
              <a:spcBef>
                <a:spcPct val="0"/>
              </a:spcBef>
            </a:pPr>
            <a:r>
              <a:rPr lang="en-US" smtClean="0"/>
              <a:t>When mentioning bystanders, you could verbally insert a definition, “people in the vicinity or observing when there is someone in need.”</a:t>
            </a:r>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5EDC75-FAF2-4C18-A2F0-1A9F735B3E7C}" type="slidenum">
              <a:rPr lang="en-US" smtClean="0"/>
              <a:pPr fontAlgn="base">
                <a:spcBef>
                  <a:spcPct val="0"/>
                </a:spcBef>
                <a:spcAft>
                  <a:spcPct val="0"/>
                </a:spcAft>
                <a:defRPr/>
              </a:pPr>
              <a:t>81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Optional slide</a:t>
            </a:r>
          </a:p>
          <a:p>
            <a:pPr eaLnBrk="1" hangingPunct="1">
              <a:spcBef>
                <a:spcPct val="0"/>
              </a:spcBef>
            </a:pPr>
            <a:r>
              <a:rPr lang="en-US" b="1" smtClean="0"/>
              <a:t>Click to reveal bullets.</a:t>
            </a:r>
          </a:p>
          <a:p>
            <a:pPr eaLnBrk="1" hangingPunct="1">
              <a:spcBef>
                <a:spcPct val="0"/>
              </a:spcBef>
            </a:pPr>
            <a:r>
              <a:rPr lang="en-US" smtClean="0"/>
              <a:t>Instructor: See if students can explain why this might generally be true, why one’s experience in collectivist cultures might encourage different attributions:  is there pressure to interpret things differently, to take blame for failures, or in the collectivist experience, is this more likely to be an accurate view, that successes and behavior are guided by the group and failures are caused by individuals?</a:t>
            </a:r>
          </a:p>
          <a:p>
            <a:pPr eaLnBrk="1" hangingPunct="1">
              <a:spcBef>
                <a:spcPct val="0"/>
              </a:spcBef>
            </a:pPr>
            <a:r>
              <a:rPr lang="en-US" smtClean="0"/>
              <a:t>Does this cultural difference make this less fundamental?  Fundamental doesn’t mean universal, it means most important; to judge someone as having a certain trait just because you see them do a behavior (is a soldier a murderer?) is considered here to be the most basic error you can make in viewing another person. </a:t>
            </a:r>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152C21-E43D-479A-B636-BBC4863678B8}"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With each of these steps, see if students can speculate how the presence of others might affect whether a problem is noticed, how the problem is appraised, and whether the individual decides to be a helper.</a:t>
            </a:r>
          </a:p>
          <a:p>
            <a:pPr eaLnBrk="1" hangingPunct="1">
              <a:spcBef>
                <a:spcPct val="0"/>
              </a:spcBef>
            </a:pPr>
            <a:endParaRPr lang="en-US" smtClean="0"/>
          </a:p>
        </p:txBody>
      </p:sp>
      <p:sp>
        <p:nvSpPr>
          <p:cNvPr id="173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E06E61-9855-448F-8E63-ADAE3A87C10F}" type="slidenum">
              <a:rPr lang="en-US" smtClean="0"/>
              <a:pPr fontAlgn="base">
                <a:spcBef>
                  <a:spcPct val="0"/>
                </a:spcBef>
                <a:spcAft>
                  <a:spcPct val="0"/>
                </a:spcAft>
                <a:defRPr/>
              </a:pPr>
              <a:t>82</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The chart is related to an experiment in which people heard a call for help from someone apparently having a seizure, but sometimes got the impression that 1-4 other people heard the call for help too. </a:t>
            </a:r>
          </a:p>
        </p:txBody>
      </p:sp>
      <p:sp>
        <p:nvSpPr>
          <p:cNvPr id="174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5BC8AE-C218-4011-AF24-C990812B103D}" type="slidenum">
              <a:rPr lang="en-US" smtClean="0"/>
              <a:pPr fontAlgn="base">
                <a:spcBef>
                  <a:spcPct val="0"/>
                </a:spcBef>
                <a:spcAft>
                  <a:spcPct val="0"/>
                </a:spcAft>
                <a:defRPr/>
              </a:pPr>
              <a:t>83</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About the last bullet point:  Being happy makes us more likely to help, and helping makes us happy. Students may recall that this is called the “feel-good, do-good phenomenon.</a:t>
            </a:r>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661509-168E-4A7A-B16F-18B7A7444177}" type="slidenum">
              <a:rPr lang="en-US" smtClean="0"/>
              <a:pPr fontAlgn="base">
                <a:spcBef>
                  <a:spcPct val="0"/>
                </a:spcBef>
                <a:spcAft>
                  <a:spcPct val="0"/>
                </a:spcAft>
                <a:defRPr/>
              </a:pPr>
              <a:t>84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CE1F80-FFFE-46E7-99F1-31C8B3C072C0}" type="slidenum">
              <a:rPr lang="en-US" smtClean="0">
                <a:latin typeface="Arial" charset="0"/>
              </a:rPr>
              <a:pPr fontAlgn="base">
                <a:spcBef>
                  <a:spcPct val="0"/>
                </a:spcBef>
                <a:spcAft>
                  <a:spcPct val="0"/>
                </a:spcAft>
                <a:defRPr/>
              </a:pPr>
              <a:t>9</a:t>
            </a:fld>
            <a:endParaRPr lang="en-US" smtClean="0">
              <a:latin typeface="Arial" charset="0"/>
            </a:endParaRPr>
          </a:p>
        </p:txBody>
      </p:sp>
      <p:sp>
        <p:nvSpPr>
          <p:cNvPr id="101379" name="Rectangle 2"/>
          <p:cNvSpPr>
            <a:spLocks noGrp="1" noRot="1" noChangeAspect="1" noChangeArrowheads="1" noTextEdit="1"/>
          </p:cNvSpPr>
          <p:nvPr>
            <p:ph type="sldImg"/>
          </p:nvPr>
        </p:nvSpPr>
        <p:spPr bwMode="auto">
          <a:xfrm>
            <a:off x="1141413" y="684213"/>
            <a:ext cx="4576762" cy="3432175"/>
          </a:xfrm>
          <a:noFill/>
          <a:ln>
            <a:solidFill>
              <a:srgbClr val="000000"/>
            </a:solidFill>
            <a:miter lim="800000"/>
            <a:headEnd/>
            <a:tailEnd/>
          </a:ln>
        </p:spPr>
      </p:sp>
      <p:sp>
        <p:nvSpPr>
          <p:cNvPr id="101380"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spcBef>
                <a:spcPct val="0"/>
              </a:spcBef>
            </a:pPr>
            <a:r>
              <a:rPr lang="en-US" i="1" smtClean="0">
                <a:latin typeface="Arial" charset="0"/>
              </a:rPr>
              <a:t>Optional slide</a:t>
            </a:r>
          </a:p>
          <a:p>
            <a:pPr eaLnBrk="1" hangingPunct="1">
              <a:spcBef>
                <a:spcPct val="0"/>
              </a:spcBef>
            </a:pPr>
            <a:r>
              <a:rPr lang="en-US" b="1" smtClean="0">
                <a:latin typeface="Arial" charset="0"/>
              </a:rPr>
              <a:t>Click to reveal sequence of graphics.</a:t>
            </a:r>
          </a:p>
          <a:p>
            <a:pPr eaLnBrk="1" hangingPunct="1">
              <a:spcBef>
                <a:spcPct val="0"/>
              </a:spcBef>
            </a:pPr>
            <a:r>
              <a:rPr lang="en-US" smtClean="0">
                <a:latin typeface="Arial" charset="0"/>
              </a:rPr>
              <a:t>This effect is somewhat tangential to the social psych concept, but connects to the topic of attitude coming up.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6BFFF4-B5BF-4A19-83E8-2097B1AB3B41}" type="datetimeFigureOut">
              <a:rPr lang="en-US"/>
              <a:pPr>
                <a:defRPr/>
              </a:pPr>
              <a:t>3/30/15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41714F-1C28-4DAF-AFA5-8EA084E9D6C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BD6866-3C9D-4723-9A15-9888595E2F8C}" type="datetimeFigureOut">
              <a:rPr lang="en-US"/>
              <a:pPr>
                <a:defRPr/>
              </a:pPr>
              <a:t>3/30/15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3D6832-0C1D-44F3-AB90-84EE14D89C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C93E27-FE9B-45D4-8EC6-EB6ECB81E3DB}" type="datetimeFigureOut">
              <a:rPr lang="en-US"/>
              <a:pPr>
                <a:defRPr/>
              </a:pPr>
              <a:t>3/30/15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A6D4E8-7770-44DC-812D-28AD19961E2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E3F9B9E0-708B-4B8F-9B4A-9A23E1FDED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CD9E44-FB8A-41D4-8FB5-886D33CEAA21}" type="datetimeFigureOut">
              <a:rPr lang="en-US"/>
              <a:pPr>
                <a:defRPr/>
              </a:pPr>
              <a:t>3/30/15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76BC9A-2C40-4FB7-B078-4153F0601F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92BF32-B4D2-463E-B922-57E0D2DA143B}" type="datetimeFigureOut">
              <a:rPr lang="en-US"/>
              <a:pPr>
                <a:defRPr/>
              </a:pPr>
              <a:t>3/30/15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2CC362-2956-4D42-8387-5143010EE8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BD38B3-7791-4F59-91B7-65A6B2D7CED0}" type="datetimeFigureOut">
              <a:rPr lang="en-US"/>
              <a:pPr>
                <a:defRPr/>
              </a:pPr>
              <a:t>3/30/15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A01F35-566F-440A-9FB6-D5749EFAF3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4D9AFF-0ADF-4A23-8CED-DE021799756D}" type="datetimeFigureOut">
              <a:rPr lang="en-US"/>
              <a:pPr>
                <a:defRPr/>
              </a:pPr>
              <a:t>3/30/15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0C0118-2BB1-4C0A-AF43-757A3D78A7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9BAAA1-72AC-48F8-8F1B-6AFD9D7C24B5}" type="datetimeFigureOut">
              <a:rPr lang="en-US"/>
              <a:pPr>
                <a:defRPr/>
              </a:pPr>
              <a:t>3/30/15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8FF7E3-1C5E-4B63-AF41-C365614176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173C10-397B-4326-9F03-7159A8290643}" type="datetimeFigureOut">
              <a:rPr lang="en-US"/>
              <a:pPr>
                <a:defRPr/>
              </a:pPr>
              <a:t>3/30/15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503749-8419-4838-BD5B-979B3A6510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F63E5C-47BA-4B83-80DD-E3ED410E7CB9}" type="datetimeFigureOut">
              <a:rPr lang="en-US"/>
              <a:pPr>
                <a:defRPr/>
              </a:pPr>
              <a:t>3/30/15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92BF00-5307-46DF-8DEB-DF53B12790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920D0E-19AD-4D39-9E31-6D61EF277521}" type="datetimeFigureOut">
              <a:rPr lang="en-US"/>
              <a:pPr>
                <a:defRPr/>
              </a:pPr>
              <a:t>3/30/15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D9C63C-E48F-4577-A920-E5FD0A7D49D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B7D934A-DD54-4658-94E3-645E912AF383}" type="datetimeFigureOut">
              <a:rPr lang="en-US"/>
              <a:pPr>
                <a:defRPr/>
              </a:pPr>
              <a:t>3/30/15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C3FAA2E-1972-4B1A-987B-45860B16B4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3.wmf"/></Relationships>
</file>

<file path=ppt/slides/_rels/slide39.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png"/><Relationship Id="rId5" Type="http://schemas.openxmlformats.org/officeDocument/2006/relationships/image" Target="../media/image26.wmf"/><Relationship Id="rId6" Type="http://schemas.openxmlformats.org/officeDocument/2006/relationships/image" Target="../media/image27.wmf"/><Relationship Id="rId7" Type="http://schemas.openxmlformats.org/officeDocument/2006/relationships/image" Target="../media/image28.wmf"/><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56.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57.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5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0.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6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62.png"/></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66.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9.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69.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70.png"/></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jpeg"/><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7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428750"/>
          </a:xfrm>
          <a:solidFill>
            <a:srgbClr val="3AA082"/>
          </a:solidFill>
        </p:spPr>
        <p:txBody>
          <a:bodyPr lIns="274320"/>
          <a:lstStyle/>
          <a:p>
            <a:pPr eaLnBrk="1" hangingPunct="1">
              <a:lnSpc>
                <a:spcPts val="4200"/>
              </a:lnSpc>
            </a:pPr>
            <a:r>
              <a:rPr lang="en-US" b="1" dirty="0" smtClean="0">
                <a:solidFill>
                  <a:srgbClr val="F8F6E3"/>
                </a:solidFill>
              </a:rPr>
              <a:t>Social Psychology</a:t>
            </a:r>
            <a:br>
              <a:rPr lang="en-US" b="1" dirty="0" smtClean="0">
                <a:solidFill>
                  <a:srgbClr val="F8F6E3"/>
                </a:solidFill>
              </a:rPr>
            </a:br>
            <a:r>
              <a:rPr lang="en-US" sz="3200" b="1" i="1" dirty="0" smtClean="0">
                <a:solidFill>
                  <a:srgbClr val="F8F6E3"/>
                </a:solidFill>
              </a:rPr>
              <a:t>Topics we can analyze interactively</a:t>
            </a:r>
          </a:p>
        </p:txBody>
      </p:sp>
      <p:sp>
        <p:nvSpPr>
          <p:cNvPr id="3" name="Content Placeholder 2"/>
          <p:cNvSpPr>
            <a:spLocks noGrp="1"/>
          </p:cNvSpPr>
          <p:nvPr>
            <p:ph idx="1"/>
          </p:nvPr>
        </p:nvSpPr>
        <p:spPr>
          <a:xfrm>
            <a:off x="304800" y="1676400"/>
            <a:ext cx="4697413" cy="4946650"/>
          </a:xfrm>
          <a:prstGeom prst="roundRect">
            <a:avLst>
              <a:gd name="adj" fmla="val 16667"/>
            </a:avLst>
          </a:prstGeom>
          <a:solidFill>
            <a:srgbClr val="F8F6E3">
              <a:alpha val="79999"/>
            </a:srgbClr>
          </a:solidFill>
        </p:spPr>
        <p:txBody>
          <a:bodyPr anchor="ctr"/>
          <a:lstStyle/>
          <a:p>
            <a:pPr eaLnBrk="1" hangingPunct="1">
              <a:lnSpc>
                <a:spcPts val="2800"/>
              </a:lnSpc>
              <a:spcAft>
                <a:spcPts val="1200"/>
              </a:spcAft>
              <a:buFont typeface="Wingdings" pitchFamily="2" charset="2"/>
              <a:buChar char="§"/>
            </a:pPr>
            <a:r>
              <a:rPr lang="en-US" b="1" smtClean="0"/>
              <a:t>How we </a:t>
            </a:r>
            <a:r>
              <a:rPr lang="en-US" b="1" smtClean="0">
                <a:solidFill>
                  <a:srgbClr val="F36F21"/>
                </a:solidFill>
              </a:rPr>
              <a:t>think</a:t>
            </a:r>
            <a:r>
              <a:rPr lang="en-US" b="1" smtClean="0"/>
              <a:t> in relation to other people</a:t>
            </a:r>
          </a:p>
          <a:p>
            <a:pPr eaLnBrk="1" hangingPunct="1">
              <a:lnSpc>
                <a:spcPts val="2800"/>
              </a:lnSpc>
              <a:spcAft>
                <a:spcPts val="1200"/>
              </a:spcAft>
              <a:buFont typeface="Wingdings" pitchFamily="2" charset="2"/>
              <a:buChar char="§"/>
            </a:pPr>
            <a:r>
              <a:rPr lang="en-US" b="1" smtClean="0"/>
              <a:t>How other people </a:t>
            </a:r>
            <a:r>
              <a:rPr lang="en-US" b="1" smtClean="0">
                <a:solidFill>
                  <a:srgbClr val="F36F21"/>
                </a:solidFill>
              </a:rPr>
              <a:t>influence</a:t>
            </a:r>
            <a:r>
              <a:rPr lang="en-US" b="1" smtClean="0"/>
              <a:t> not only our thinking but our actions:</a:t>
            </a:r>
          </a:p>
          <a:p>
            <a:pPr eaLnBrk="1" hangingPunct="1">
              <a:lnSpc>
                <a:spcPts val="2800"/>
              </a:lnSpc>
              <a:spcAft>
                <a:spcPts val="1200"/>
              </a:spcAft>
              <a:buFont typeface="Wingdings" pitchFamily="2" charset="2"/>
              <a:buChar char="§"/>
            </a:pPr>
            <a:r>
              <a:rPr lang="en-US" b="1" smtClean="0"/>
              <a:t>How we treat each other, </a:t>
            </a:r>
            <a:r>
              <a:rPr lang="en-US" b="1" smtClean="0">
                <a:solidFill>
                  <a:srgbClr val="F36F21"/>
                </a:solidFill>
              </a:rPr>
              <a:t>relate</a:t>
            </a:r>
            <a:r>
              <a:rPr lang="en-US" b="1" smtClean="0"/>
              <a:t> to each other</a:t>
            </a:r>
          </a:p>
        </p:txBody>
      </p:sp>
      <p:grpSp>
        <p:nvGrpSpPr>
          <p:cNvPr id="2" name="Group 12"/>
          <p:cNvGrpSpPr>
            <a:grpSpLocks/>
          </p:cNvGrpSpPr>
          <p:nvPr/>
        </p:nvGrpSpPr>
        <p:grpSpPr bwMode="auto">
          <a:xfrm>
            <a:off x="4141788" y="2266950"/>
            <a:ext cx="4135437" cy="1595438"/>
            <a:chOff x="4141694" y="2266507"/>
            <a:chExt cx="4135628" cy="1595488"/>
          </a:xfrm>
        </p:grpSpPr>
        <p:sp>
          <p:nvSpPr>
            <p:cNvPr id="5128" name="Rounded Rectangle 7"/>
            <p:cNvSpPr>
              <a:spLocks noChangeArrowheads="1"/>
            </p:cNvSpPr>
            <p:nvPr/>
          </p:nvSpPr>
          <p:spPr bwMode="auto">
            <a:xfrm>
              <a:off x="5372482" y="2266507"/>
              <a:ext cx="2904840" cy="1372291"/>
            </a:xfrm>
            <a:prstGeom prst="roundRect">
              <a:avLst>
                <a:gd name="adj" fmla="val 16667"/>
              </a:avLst>
            </a:prstGeom>
            <a:solidFill>
              <a:srgbClr val="A0366C"/>
            </a:solidFill>
            <a:ln w="9525">
              <a:noFill/>
              <a:round/>
              <a:headEnd/>
              <a:tailEnd/>
            </a:ln>
          </p:spPr>
          <p:txBody>
            <a:bodyPr>
              <a:spAutoFit/>
            </a:bodyPr>
            <a:lstStyle/>
            <a:p>
              <a:pPr marL="342900" indent="-342900">
                <a:lnSpc>
                  <a:spcPts val="2600"/>
                </a:lnSpc>
                <a:spcBef>
                  <a:spcPct val="20000"/>
                </a:spcBef>
                <a:buFont typeface="Wingdings" pitchFamily="2" charset="2"/>
                <a:buChar char="§"/>
              </a:pPr>
              <a:r>
                <a:rPr lang="en-US" sz="2400" b="1">
                  <a:solidFill>
                    <a:srgbClr val="F8F6E3"/>
                  </a:solidFill>
                </a:rPr>
                <a:t>Conformity</a:t>
              </a:r>
            </a:p>
            <a:p>
              <a:pPr marL="342900" indent="-342900">
                <a:lnSpc>
                  <a:spcPts val="2600"/>
                </a:lnSpc>
                <a:spcBef>
                  <a:spcPct val="20000"/>
                </a:spcBef>
                <a:buFont typeface="Wingdings" pitchFamily="2" charset="2"/>
                <a:buChar char="§"/>
              </a:pPr>
              <a:r>
                <a:rPr lang="en-US" sz="2400" b="1">
                  <a:solidFill>
                    <a:srgbClr val="F8F6E3"/>
                  </a:solidFill>
                </a:rPr>
                <a:t>Obedience</a:t>
              </a:r>
            </a:p>
            <a:p>
              <a:pPr marL="342900" indent="-342900">
                <a:lnSpc>
                  <a:spcPts val="2600"/>
                </a:lnSpc>
                <a:spcBef>
                  <a:spcPct val="20000"/>
                </a:spcBef>
                <a:buFont typeface="Wingdings" pitchFamily="2" charset="2"/>
                <a:buChar char="§"/>
              </a:pPr>
              <a:r>
                <a:rPr lang="en-US" sz="2400" b="1">
                  <a:solidFill>
                    <a:srgbClr val="F8F6E3"/>
                  </a:solidFill>
                </a:rPr>
                <a:t>Group Behavior</a:t>
              </a:r>
            </a:p>
          </p:txBody>
        </p:sp>
        <p:cxnSp>
          <p:nvCxnSpPr>
            <p:cNvPr id="10" name="Elbow Connector 9"/>
            <p:cNvCxnSpPr>
              <a:endCxn id="5128" idx="1"/>
            </p:cNvCxnSpPr>
            <p:nvPr/>
          </p:nvCxnSpPr>
          <p:spPr>
            <a:xfrm flipV="1">
              <a:off x="4141694" y="2952328"/>
              <a:ext cx="1230369" cy="909667"/>
            </a:xfrm>
            <a:prstGeom prst="bentConnector3">
              <a:avLst/>
            </a:prstGeom>
            <a:ln w="57150">
              <a:solidFill>
                <a:srgbClr val="A0366C"/>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13"/>
          <p:cNvGrpSpPr>
            <a:grpSpLocks/>
          </p:cNvGrpSpPr>
          <p:nvPr/>
        </p:nvGrpSpPr>
        <p:grpSpPr bwMode="auto">
          <a:xfrm>
            <a:off x="4141788" y="4000500"/>
            <a:ext cx="4700587" cy="2641600"/>
            <a:chOff x="4141694" y="4000228"/>
            <a:chExt cx="4701092" cy="2642426"/>
          </a:xfrm>
        </p:grpSpPr>
        <p:sp>
          <p:nvSpPr>
            <p:cNvPr id="5126" name="Rounded Rectangle 3"/>
            <p:cNvSpPr>
              <a:spLocks noChangeArrowheads="1"/>
            </p:cNvSpPr>
            <p:nvPr/>
          </p:nvSpPr>
          <p:spPr bwMode="auto">
            <a:xfrm>
              <a:off x="5185187" y="4000228"/>
              <a:ext cx="3657599" cy="2642426"/>
            </a:xfrm>
            <a:prstGeom prst="roundRect">
              <a:avLst>
                <a:gd name="adj" fmla="val 16667"/>
              </a:avLst>
            </a:prstGeom>
            <a:solidFill>
              <a:srgbClr val="A0366C"/>
            </a:solidFill>
            <a:ln w="9525">
              <a:noFill/>
              <a:round/>
              <a:headEnd/>
              <a:tailEnd/>
            </a:ln>
          </p:spPr>
          <p:txBody>
            <a:bodyPr>
              <a:spAutoFit/>
            </a:bodyPr>
            <a:lstStyle/>
            <a:p>
              <a:pPr marL="342900" indent="-342900">
                <a:lnSpc>
                  <a:spcPts val="2600"/>
                </a:lnSpc>
                <a:spcBef>
                  <a:spcPct val="20000"/>
                </a:spcBef>
                <a:buFont typeface="Wingdings" pitchFamily="2" charset="2"/>
                <a:buChar char="§"/>
              </a:pPr>
              <a:r>
                <a:rPr lang="en-US" sz="2400" b="1">
                  <a:solidFill>
                    <a:srgbClr val="F8F6E3"/>
                  </a:solidFill>
                </a:rPr>
                <a:t>Prejudice</a:t>
              </a:r>
            </a:p>
            <a:p>
              <a:pPr marL="342900" indent="-342900">
                <a:lnSpc>
                  <a:spcPts val="2600"/>
                </a:lnSpc>
                <a:spcBef>
                  <a:spcPct val="20000"/>
                </a:spcBef>
                <a:buFont typeface="Wingdings" pitchFamily="2" charset="2"/>
                <a:buChar char="§"/>
              </a:pPr>
              <a:r>
                <a:rPr lang="en-US" sz="2400" b="1">
                  <a:solidFill>
                    <a:srgbClr val="F8F6E3"/>
                  </a:solidFill>
                </a:rPr>
                <a:t>Attraction</a:t>
              </a:r>
            </a:p>
            <a:p>
              <a:pPr marL="342900" indent="-342900">
                <a:lnSpc>
                  <a:spcPts val="2600"/>
                </a:lnSpc>
                <a:spcBef>
                  <a:spcPct val="20000"/>
                </a:spcBef>
                <a:buFont typeface="Wingdings" pitchFamily="2" charset="2"/>
                <a:buChar char="§"/>
              </a:pPr>
              <a:r>
                <a:rPr lang="en-US" sz="2400" b="1">
                  <a:solidFill>
                    <a:srgbClr val="F8F6E3"/>
                  </a:solidFill>
                </a:rPr>
                <a:t>Aggression</a:t>
              </a:r>
            </a:p>
            <a:p>
              <a:pPr marL="342900" indent="-342900">
                <a:lnSpc>
                  <a:spcPts val="2600"/>
                </a:lnSpc>
                <a:spcBef>
                  <a:spcPct val="20000"/>
                </a:spcBef>
                <a:buFont typeface="Wingdings" pitchFamily="2" charset="2"/>
                <a:buChar char="§"/>
              </a:pPr>
              <a:r>
                <a:rPr lang="en-US" sz="2400" b="1">
                  <a:solidFill>
                    <a:srgbClr val="F8F6E3"/>
                  </a:solidFill>
                </a:rPr>
                <a:t>Altruism </a:t>
              </a:r>
            </a:p>
            <a:p>
              <a:pPr marL="342900" indent="-342900">
                <a:lnSpc>
                  <a:spcPts val="2600"/>
                </a:lnSpc>
                <a:spcBef>
                  <a:spcPct val="20000"/>
                </a:spcBef>
                <a:buFont typeface="Wingdings" pitchFamily="2" charset="2"/>
                <a:buChar char="§"/>
              </a:pPr>
              <a:r>
                <a:rPr lang="en-US" sz="2400" b="1">
                  <a:solidFill>
                    <a:srgbClr val="F8F6E3"/>
                  </a:solidFill>
                </a:rPr>
                <a:t>Conflict and Peacemaking</a:t>
              </a:r>
            </a:p>
          </p:txBody>
        </p:sp>
        <p:cxnSp>
          <p:nvCxnSpPr>
            <p:cNvPr id="12" name="Elbow Connector 11"/>
            <p:cNvCxnSpPr/>
            <p:nvPr/>
          </p:nvCxnSpPr>
          <p:spPr>
            <a:xfrm flipV="1">
              <a:off x="4141694" y="5153113"/>
              <a:ext cx="1043099" cy="257255"/>
            </a:xfrm>
            <a:prstGeom prst="bentConnector3">
              <a:avLst/>
            </a:prstGeom>
            <a:ln w="57150">
              <a:solidFill>
                <a:srgbClr val="A0366C"/>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3375" y="1938338"/>
            <a:ext cx="3219450" cy="3608387"/>
          </a:xfrm>
        </p:spPr>
        <p:txBody>
          <a:bodyPr/>
          <a:lstStyle/>
          <a:p>
            <a:pPr marL="0" indent="0" eaLnBrk="1" hangingPunct="1">
              <a:lnSpc>
                <a:spcPts val="3200"/>
              </a:lnSpc>
              <a:buFont typeface="Arial" charset="0"/>
              <a:buNone/>
            </a:pPr>
            <a:endParaRPr lang="en-US" smtClean="0"/>
          </a:p>
          <a:p>
            <a:pPr marL="0" indent="0" eaLnBrk="1" hangingPunct="1">
              <a:lnSpc>
                <a:spcPts val="3200"/>
              </a:lnSpc>
              <a:buFont typeface="Arial" charset="0"/>
              <a:buNone/>
            </a:pPr>
            <a:r>
              <a:rPr lang="en-US" smtClean="0"/>
              <a:t>Attitudes, by definition, affect our actions; </a:t>
            </a:r>
          </a:p>
          <a:p>
            <a:pPr marL="0" indent="0" eaLnBrk="1" hangingPunct="1">
              <a:lnSpc>
                <a:spcPts val="3200"/>
              </a:lnSpc>
              <a:buFont typeface="Arial" charset="0"/>
              <a:buNone/>
            </a:pPr>
            <a:r>
              <a:rPr lang="en-US" smtClean="0"/>
              <a:t>We shall see later that our actions can also influence our attitudes.</a:t>
            </a:r>
          </a:p>
        </p:txBody>
      </p:sp>
      <p:sp>
        <p:nvSpPr>
          <p:cNvPr id="14339" name="Title 1"/>
          <p:cNvSpPr>
            <a:spLocks noGrp="1"/>
          </p:cNvSpPr>
          <p:nvPr>
            <p:ph type="title"/>
          </p:nvPr>
        </p:nvSpPr>
        <p:spPr>
          <a:xfrm>
            <a:off x="0" y="0"/>
            <a:ext cx="9144000" cy="1417638"/>
          </a:xfrm>
          <a:solidFill>
            <a:srgbClr val="F36F21"/>
          </a:solidFill>
        </p:spPr>
        <p:txBody>
          <a:bodyPr lIns="274320"/>
          <a:lstStyle/>
          <a:p>
            <a:pPr algn="l" eaLnBrk="1" hangingPunct="1">
              <a:lnSpc>
                <a:spcPts val="4200"/>
              </a:lnSpc>
            </a:pPr>
            <a:r>
              <a:rPr lang="en-US" sz="3200" b="1" smtClean="0">
                <a:solidFill>
                  <a:srgbClr val="F8F6E3"/>
                </a:solidFill>
              </a:rPr>
              <a:t>Social Thinking:</a:t>
            </a:r>
            <a:r>
              <a:rPr lang="en-US" b="1" smtClean="0">
                <a:solidFill>
                  <a:srgbClr val="F8F6E3"/>
                </a:solidFill>
              </a:rPr>
              <a:t/>
            </a:r>
            <a:br>
              <a:rPr lang="en-US" b="1" smtClean="0">
                <a:solidFill>
                  <a:srgbClr val="F8F6E3"/>
                </a:solidFill>
              </a:rPr>
            </a:br>
            <a:r>
              <a:rPr lang="en-US" b="1" smtClean="0">
                <a:solidFill>
                  <a:srgbClr val="F8F6E3"/>
                </a:solidFill>
              </a:rPr>
              <a:t>Attitudes and Actions</a:t>
            </a:r>
          </a:p>
        </p:txBody>
      </p:sp>
      <p:sp>
        <p:nvSpPr>
          <p:cNvPr id="7" name="Oval 6"/>
          <p:cNvSpPr>
            <a:spLocks noChangeArrowheads="1"/>
          </p:cNvSpPr>
          <p:nvPr/>
        </p:nvSpPr>
        <p:spPr bwMode="auto">
          <a:xfrm>
            <a:off x="312738" y="1800225"/>
            <a:ext cx="4716462" cy="4164013"/>
          </a:xfrm>
          <a:prstGeom prst="ellipse">
            <a:avLst/>
          </a:prstGeom>
          <a:solidFill>
            <a:srgbClr val="3AA082"/>
          </a:solidFill>
          <a:ln w="9525">
            <a:noFill/>
            <a:round/>
            <a:headEnd/>
            <a:tailEnd/>
          </a:ln>
        </p:spPr>
        <p:txBody>
          <a:bodyPr anchor="ctr">
            <a:spAutoFit/>
          </a:bodyPr>
          <a:lstStyle/>
          <a:p>
            <a:pPr marL="342900" indent="-342900" algn="ctr">
              <a:lnSpc>
                <a:spcPts val="2000"/>
              </a:lnSpc>
              <a:spcBef>
                <a:spcPct val="20000"/>
              </a:spcBef>
            </a:pPr>
            <a:r>
              <a:rPr lang="en-US" sz="3600" b="1">
                <a:solidFill>
                  <a:srgbClr val="FFCC99"/>
                </a:solidFill>
              </a:rPr>
              <a:t>Attitude:</a:t>
            </a:r>
          </a:p>
          <a:p>
            <a:pPr marL="342900" indent="-342900" algn="ctr">
              <a:lnSpc>
                <a:spcPts val="2800"/>
              </a:lnSpc>
              <a:spcBef>
                <a:spcPct val="20000"/>
              </a:spcBef>
            </a:pPr>
            <a:r>
              <a:rPr lang="en-US" sz="3200" i="1">
                <a:solidFill>
                  <a:srgbClr val="F8F6E3"/>
                </a:solidFill>
              </a:rPr>
              <a:t>Feelings, ideas, and beliefs that affect how we approach and react to other people, objects, and events</a:t>
            </a:r>
            <a:r>
              <a:rPr lang="en-US" sz="3200">
                <a:solidFill>
                  <a:srgbClr val="F8F6E3"/>
                </a:solidFill>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2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966788" y="1182688"/>
            <a:ext cx="7278687" cy="333375"/>
          </a:xfrm>
        </p:spPr>
        <p:txBody>
          <a:bodyPr/>
          <a:lstStyle/>
          <a:p>
            <a:pPr marL="0" indent="0" eaLnBrk="1" hangingPunct="1">
              <a:lnSpc>
                <a:spcPts val="3200"/>
              </a:lnSpc>
              <a:buFont typeface="Arial" charset="0"/>
              <a:buNone/>
            </a:pPr>
            <a:r>
              <a:rPr lang="en-US" smtClean="0"/>
              <a:t>Two cognitive pathways to affect attitudes</a:t>
            </a:r>
          </a:p>
        </p:txBody>
      </p:sp>
      <p:sp>
        <p:nvSpPr>
          <p:cNvPr id="15363" name="Title 1"/>
          <p:cNvSpPr>
            <a:spLocks noGrp="1"/>
          </p:cNvSpPr>
          <p:nvPr>
            <p:ph type="title"/>
          </p:nvPr>
        </p:nvSpPr>
        <p:spPr>
          <a:xfrm>
            <a:off x="0" y="0"/>
            <a:ext cx="9144000" cy="1119188"/>
          </a:xfrm>
          <a:solidFill>
            <a:srgbClr val="F36F21"/>
          </a:solidFill>
        </p:spPr>
        <p:txBody>
          <a:bodyPr lIns="274320"/>
          <a:lstStyle/>
          <a:p>
            <a:pPr algn="l" eaLnBrk="1" hangingPunct="1">
              <a:lnSpc>
                <a:spcPts val="4200"/>
              </a:lnSpc>
            </a:pPr>
            <a:r>
              <a:rPr lang="en-US" sz="3200" b="1" smtClean="0">
                <a:solidFill>
                  <a:srgbClr val="F8F6E3"/>
                </a:solidFill>
              </a:rPr>
              <a:t>Social Thinking:</a:t>
            </a:r>
            <a:r>
              <a:rPr lang="en-US" b="1" smtClean="0">
                <a:solidFill>
                  <a:srgbClr val="F8F6E3"/>
                </a:solidFill>
              </a:rPr>
              <a:t/>
            </a:r>
            <a:br>
              <a:rPr lang="en-US" b="1" smtClean="0">
                <a:solidFill>
                  <a:srgbClr val="F8F6E3"/>
                </a:solidFill>
              </a:rPr>
            </a:br>
            <a:r>
              <a:rPr lang="en-US" b="1" smtClean="0">
                <a:solidFill>
                  <a:srgbClr val="F8F6E3"/>
                </a:solidFill>
              </a:rPr>
              <a:t>Persuasion</a:t>
            </a:r>
          </a:p>
        </p:txBody>
      </p:sp>
      <p:sp>
        <p:nvSpPr>
          <p:cNvPr id="7" name="Oval 6"/>
          <p:cNvSpPr>
            <a:spLocks noChangeArrowheads="1"/>
          </p:cNvSpPr>
          <p:nvPr/>
        </p:nvSpPr>
        <p:spPr bwMode="auto">
          <a:xfrm>
            <a:off x="314325" y="1824411"/>
            <a:ext cx="4011613" cy="3912441"/>
          </a:xfrm>
          <a:prstGeom prst="ellipse">
            <a:avLst/>
          </a:prstGeom>
          <a:solidFill>
            <a:srgbClr val="A0366C"/>
          </a:solidFill>
          <a:ln w="9525">
            <a:noFill/>
            <a:round/>
            <a:headEnd/>
            <a:tailEnd/>
          </a:ln>
        </p:spPr>
        <p:txBody>
          <a:bodyPr anchor="ctr">
            <a:spAutoFit/>
          </a:bodyPr>
          <a:lstStyle/>
          <a:p>
            <a:pPr marL="342900" indent="-342900" algn="ctr">
              <a:lnSpc>
                <a:spcPts val="3200"/>
              </a:lnSpc>
              <a:spcBef>
                <a:spcPct val="20000"/>
              </a:spcBef>
            </a:pPr>
            <a:r>
              <a:rPr lang="en-US" sz="3600" b="1" dirty="0">
                <a:solidFill>
                  <a:srgbClr val="FFCC99"/>
                </a:solidFill>
              </a:rPr>
              <a:t>Central </a:t>
            </a:r>
            <a:r>
              <a:rPr lang="en-US" sz="3600" b="1" dirty="0" smtClean="0">
                <a:solidFill>
                  <a:srgbClr val="FFCC99"/>
                </a:solidFill>
              </a:rPr>
              <a:t>Route  Persuasion</a:t>
            </a:r>
            <a:endParaRPr lang="en-US" sz="3600" b="1" dirty="0">
              <a:solidFill>
                <a:srgbClr val="FFCC99"/>
              </a:solidFill>
            </a:endParaRPr>
          </a:p>
          <a:p>
            <a:pPr marL="342900" indent="-342900" algn="ctr">
              <a:lnSpc>
                <a:spcPts val="2000"/>
              </a:lnSpc>
              <a:spcBef>
                <a:spcPct val="20000"/>
              </a:spcBef>
            </a:pPr>
            <a:r>
              <a:rPr lang="en-US" sz="2400" i="1" dirty="0">
                <a:solidFill>
                  <a:srgbClr val="F8F6E3"/>
                </a:solidFill>
              </a:rPr>
              <a:t>Going directly through the rational mind, influencing attitudes with evidence and logic.</a:t>
            </a:r>
          </a:p>
        </p:txBody>
      </p:sp>
      <p:sp>
        <p:nvSpPr>
          <p:cNvPr id="5" name="Oval 4"/>
          <p:cNvSpPr>
            <a:spLocks noChangeArrowheads="1"/>
          </p:cNvSpPr>
          <p:nvPr/>
        </p:nvSpPr>
        <p:spPr bwMode="auto">
          <a:xfrm>
            <a:off x="4606925" y="1773238"/>
            <a:ext cx="4011613" cy="4014787"/>
          </a:xfrm>
          <a:prstGeom prst="ellipse">
            <a:avLst/>
          </a:prstGeom>
          <a:solidFill>
            <a:srgbClr val="444EA2"/>
          </a:solidFill>
          <a:ln w="9525">
            <a:noFill/>
            <a:round/>
            <a:headEnd/>
            <a:tailEnd/>
          </a:ln>
        </p:spPr>
        <p:txBody>
          <a:bodyPr anchor="ctr">
            <a:spAutoFit/>
          </a:bodyPr>
          <a:lstStyle/>
          <a:p>
            <a:pPr marL="342900" indent="-342900" algn="ctr">
              <a:lnSpc>
                <a:spcPts val="3200"/>
              </a:lnSpc>
              <a:spcBef>
                <a:spcPct val="20000"/>
              </a:spcBef>
            </a:pPr>
            <a:r>
              <a:rPr lang="en-US" sz="3600" b="1">
                <a:solidFill>
                  <a:srgbClr val="F36F21"/>
                </a:solidFill>
              </a:rPr>
              <a:t>Peripheral Route Persuasion</a:t>
            </a:r>
          </a:p>
          <a:p>
            <a:pPr marL="342900" indent="-342900" algn="ctr">
              <a:lnSpc>
                <a:spcPts val="2000"/>
              </a:lnSpc>
              <a:spcBef>
                <a:spcPct val="20000"/>
              </a:spcBef>
            </a:pPr>
            <a:r>
              <a:rPr lang="en-US" sz="2400" i="1">
                <a:solidFill>
                  <a:srgbClr val="F8F6E3"/>
                </a:solidFill>
              </a:rPr>
              <a:t>Changing attitudes by going around the rational mind and appealing to fears, desires, associations.</a:t>
            </a:r>
          </a:p>
        </p:txBody>
      </p:sp>
      <p:sp>
        <p:nvSpPr>
          <p:cNvPr id="2" name="Rectangle 1"/>
          <p:cNvSpPr>
            <a:spLocks noChangeArrowheads="1"/>
          </p:cNvSpPr>
          <p:nvPr/>
        </p:nvSpPr>
        <p:spPr bwMode="auto">
          <a:xfrm>
            <a:off x="4184650" y="5902325"/>
            <a:ext cx="4572000" cy="622300"/>
          </a:xfrm>
          <a:prstGeom prst="rect">
            <a:avLst/>
          </a:prstGeom>
          <a:noFill/>
          <a:ln w="9525">
            <a:noFill/>
            <a:miter lim="800000"/>
            <a:headEnd/>
            <a:tailEnd/>
          </a:ln>
        </p:spPr>
        <p:txBody>
          <a:bodyPr>
            <a:spAutoFit/>
          </a:bodyPr>
          <a:lstStyle/>
          <a:p>
            <a:pPr lvl="1" algn="ctr">
              <a:lnSpc>
                <a:spcPts val="2000"/>
              </a:lnSpc>
            </a:pPr>
            <a:r>
              <a:rPr lang="en-US" sz="2400" b="1" i="1">
                <a:solidFill>
                  <a:srgbClr val="444EA2"/>
                </a:solidFill>
              </a:rPr>
              <a:t>“People who buy my product are happy, attractive!”</a:t>
            </a:r>
          </a:p>
        </p:txBody>
      </p:sp>
      <p:sp>
        <p:nvSpPr>
          <p:cNvPr id="4" name="Rectangle 3"/>
          <p:cNvSpPr>
            <a:spLocks noChangeArrowheads="1"/>
          </p:cNvSpPr>
          <p:nvPr/>
        </p:nvSpPr>
        <p:spPr bwMode="auto">
          <a:xfrm>
            <a:off x="-247650" y="5932488"/>
            <a:ext cx="4572000" cy="622300"/>
          </a:xfrm>
          <a:prstGeom prst="rect">
            <a:avLst/>
          </a:prstGeom>
          <a:noFill/>
          <a:ln w="9525">
            <a:noFill/>
            <a:miter lim="800000"/>
            <a:headEnd/>
            <a:tailEnd/>
          </a:ln>
        </p:spPr>
        <p:txBody>
          <a:bodyPr>
            <a:spAutoFit/>
          </a:bodyPr>
          <a:lstStyle/>
          <a:p>
            <a:pPr lvl="1" algn="ctr">
              <a:lnSpc>
                <a:spcPts val="2000"/>
              </a:lnSpc>
            </a:pPr>
            <a:r>
              <a:rPr lang="en-US" sz="2400" b="1" i="1">
                <a:solidFill>
                  <a:srgbClr val="A0366C"/>
                </a:solidFill>
              </a:rPr>
              <a:t>“My product has been proven more effective.”</a:t>
            </a:r>
          </a:p>
        </p:txBody>
      </p:sp>
      <p:cxnSp>
        <p:nvCxnSpPr>
          <p:cNvPr id="9" name="Straight Arrow Connector 8"/>
          <p:cNvCxnSpPr/>
          <p:nvPr/>
        </p:nvCxnSpPr>
        <p:spPr>
          <a:xfrm flipH="1">
            <a:off x="3873500" y="1624013"/>
            <a:ext cx="452438" cy="860425"/>
          </a:xfrm>
          <a:prstGeom prst="straightConnector1">
            <a:avLst/>
          </a:prstGeom>
          <a:ln w="57150">
            <a:solidFill>
              <a:srgbClr val="A0366C"/>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78338" y="1624013"/>
            <a:ext cx="534987" cy="860425"/>
          </a:xfrm>
          <a:prstGeom prst="straightConnector1">
            <a:avLst/>
          </a:prstGeom>
          <a:ln w="57150">
            <a:solidFill>
              <a:srgbClr val="444EA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par>
                          <p:cTn id="25" fill="hold">
                            <p:stCondLst>
                              <p:cond delay="2500"/>
                            </p:stCondLst>
                            <p:childTnLst>
                              <p:par>
                                <p:cTn id="26" presetID="10" presetClass="entr" presetSubtype="0" fill="hold" grpId="0" nodeType="after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061200" y="1884363"/>
            <a:ext cx="1604963" cy="461962"/>
          </a:xfrm>
          <a:prstGeom prst="rect">
            <a:avLst/>
          </a:prstGeom>
          <a:noFill/>
          <a:ln w="9525">
            <a:noFill/>
            <a:miter lim="800000"/>
            <a:headEnd/>
            <a:tailEnd/>
          </a:ln>
        </p:spPr>
        <p:txBody>
          <a:bodyPr>
            <a:spAutoFit/>
          </a:bodyPr>
          <a:lstStyle/>
          <a:p>
            <a:r>
              <a:rPr lang="en-US" sz="2400">
                <a:latin typeface="Arial" charset="0"/>
              </a:rPr>
              <a:t>Example:</a:t>
            </a:r>
            <a:endParaRPr lang="en-US" sz="2400"/>
          </a:p>
        </p:txBody>
      </p:sp>
      <p:sp>
        <p:nvSpPr>
          <p:cNvPr id="16387" name="Title 1"/>
          <p:cNvSpPr>
            <a:spLocks noGrp="1"/>
          </p:cNvSpPr>
          <p:nvPr>
            <p:ph type="title"/>
          </p:nvPr>
        </p:nvSpPr>
        <p:spPr>
          <a:xfrm>
            <a:off x="-20638" y="0"/>
            <a:ext cx="9164638" cy="1130300"/>
          </a:xfrm>
          <a:solidFill>
            <a:srgbClr val="F36F21"/>
          </a:solidFill>
        </p:spPr>
        <p:txBody>
          <a:bodyPr lIns="274320"/>
          <a:lstStyle/>
          <a:p>
            <a:pPr algn="l" eaLnBrk="1" hangingPunct="1">
              <a:lnSpc>
                <a:spcPts val="4200"/>
              </a:lnSpc>
            </a:pPr>
            <a:r>
              <a:rPr lang="en-US" sz="3200" b="1" i="1" smtClean="0">
                <a:solidFill>
                  <a:srgbClr val="F8F6E3"/>
                </a:solidFill>
              </a:rPr>
              <a:t>Social Thinking</a:t>
            </a:r>
            <a:r>
              <a:rPr lang="en-US" sz="3200" b="1" smtClean="0">
                <a:solidFill>
                  <a:srgbClr val="F8F6E3"/>
                </a:solidFill>
              </a:rPr>
              <a:t/>
            </a:r>
            <a:br>
              <a:rPr lang="en-US" sz="3200" b="1" smtClean="0">
                <a:solidFill>
                  <a:srgbClr val="F8F6E3"/>
                </a:solidFill>
              </a:rPr>
            </a:br>
            <a:r>
              <a:rPr lang="en-US" b="1" smtClean="0">
                <a:solidFill>
                  <a:srgbClr val="F8F6E3"/>
                </a:solidFill>
              </a:rPr>
              <a:t>Attitudes affect our actions when:</a:t>
            </a:r>
          </a:p>
        </p:txBody>
      </p:sp>
      <p:sp>
        <p:nvSpPr>
          <p:cNvPr id="3" name="Content Placeholder 2"/>
          <p:cNvSpPr>
            <a:spLocks noGrp="1"/>
          </p:cNvSpPr>
          <p:nvPr>
            <p:ph idx="1"/>
          </p:nvPr>
        </p:nvSpPr>
        <p:spPr>
          <a:xfrm>
            <a:off x="125413" y="1567543"/>
            <a:ext cx="6935787" cy="1948770"/>
          </a:xfrm>
        </p:spPr>
        <p:txBody>
          <a:bodyPr rtlCol="0">
            <a:noAutofit/>
          </a:bodyPr>
          <a:lstStyle/>
          <a:p>
            <a:pPr marL="627063" indent="-627063" eaLnBrk="1" fontAlgn="auto" hangingPunct="1">
              <a:lnSpc>
                <a:spcPts val="2400"/>
              </a:lnSpc>
              <a:spcBef>
                <a:spcPts val="0"/>
              </a:spcBef>
              <a:spcAft>
                <a:spcPts val="600"/>
              </a:spcAft>
              <a:buFont typeface="+mj-lt"/>
              <a:buAutoNum type="arabicPeriod"/>
              <a:defRPr/>
            </a:pPr>
            <a:r>
              <a:rPr lang="en-US" sz="2800" dirty="0"/>
              <a:t>External</a:t>
            </a:r>
            <a:r>
              <a:rPr lang="en-US" sz="2800" dirty="0" smtClean="0">
                <a:latin typeface="+mj-lt"/>
                <a:cs typeface="Arial"/>
              </a:rPr>
              <a:t> influences are minimal</a:t>
            </a:r>
          </a:p>
          <a:p>
            <a:pPr marL="627063" indent="-627063" eaLnBrk="1" fontAlgn="auto" hangingPunct="1">
              <a:lnSpc>
                <a:spcPts val="2400"/>
              </a:lnSpc>
              <a:spcBef>
                <a:spcPts val="0"/>
              </a:spcBef>
              <a:spcAft>
                <a:spcPts val="600"/>
              </a:spcAft>
              <a:buFont typeface="+mj-lt"/>
              <a:buAutoNum type="arabicPeriod"/>
              <a:defRPr/>
            </a:pPr>
            <a:r>
              <a:rPr lang="en-US" sz="2800" dirty="0" smtClean="0">
                <a:latin typeface="+mj-lt"/>
                <a:cs typeface="Arial"/>
              </a:rPr>
              <a:t>The attitude is stable</a:t>
            </a:r>
          </a:p>
          <a:p>
            <a:pPr marL="627063" indent="-627063" eaLnBrk="1" fontAlgn="auto" hangingPunct="1">
              <a:lnSpc>
                <a:spcPts val="2400"/>
              </a:lnSpc>
              <a:spcBef>
                <a:spcPts val="0"/>
              </a:spcBef>
              <a:spcAft>
                <a:spcPts val="600"/>
              </a:spcAft>
              <a:buFont typeface="+mj-lt"/>
              <a:buAutoNum type="arabicPeriod"/>
              <a:defRPr/>
            </a:pPr>
            <a:r>
              <a:rPr lang="en-US" sz="2800" dirty="0" smtClean="0">
                <a:latin typeface="+mj-lt"/>
                <a:cs typeface="Arial"/>
              </a:rPr>
              <a:t>The attitude is specific to the behavior</a:t>
            </a:r>
          </a:p>
          <a:p>
            <a:pPr marL="627063" indent="-627063" eaLnBrk="1" fontAlgn="auto" hangingPunct="1">
              <a:lnSpc>
                <a:spcPts val="2400"/>
              </a:lnSpc>
              <a:spcBef>
                <a:spcPts val="0"/>
              </a:spcBef>
              <a:spcAft>
                <a:spcPts val="600"/>
              </a:spcAft>
              <a:buFont typeface="+mj-lt"/>
              <a:buAutoNum type="arabicPeriod"/>
              <a:defRPr/>
            </a:pPr>
            <a:r>
              <a:rPr lang="en-US" sz="2800" dirty="0" smtClean="0">
                <a:latin typeface="+mj-lt"/>
                <a:cs typeface="Arial"/>
              </a:rPr>
              <a:t>The attitude is easily recalled.  </a:t>
            </a:r>
            <a:endParaRPr lang="en-US" sz="2800" dirty="0" smtClean="0">
              <a:latin typeface="+mj-lt"/>
            </a:endParaRPr>
          </a:p>
        </p:txBody>
      </p:sp>
      <p:pic>
        <p:nvPicPr>
          <p:cNvPr id="5" name="Picture 4" descr="Schacter_16UN32.jpg"/>
          <p:cNvPicPr>
            <a:picLocks noChangeAspect="1"/>
          </p:cNvPicPr>
          <p:nvPr/>
        </p:nvPicPr>
        <p:blipFill>
          <a:blip r:embed="rId3" cstate="print"/>
          <a:srcRect t="-3995"/>
          <a:stretch>
            <a:fillRect/>
          </a:stretch>
        </p:blipFill>
        <p:spPr bwMode="auto">
          <a:xfrm>
            <a:off x="6732588" y="1019175"/>
            <a:ext cx="2438400" cy="2535238"/>
          </a:xfrm>
          <a:prstGeom prst="rect">
            <a:avLst/>
          </a:prstGeom>
          <a:noFill/>
          <a:ln w="9525">
            <a:noFill/>
            <a:miter lim="800000"/>
            <a:headEnd/>
            <a:tailEnd/>
          </a:ln>
        </p:spPr>
      </p:pic>
      <p:sp>
        <p:nvSpPr>
          <p:cNvPr id="7" name="Rectangle 6"/>
          <p:cNvSpPr/>
          <p:nvPr/>
        </p:nvSpPr>
        <p:spPr>
          <a:xfrm>
            <a:off x="177800" y="3697288"/>
            <a:ext cx="8859838" cy="2247900"/>
          </a:xfrm>
          <a:prstGeom prst="rect">
            <a:avLst/>
          </a:prstGeom>
        </p:spPr>
        <p:txBody>
          <a:bodyPr>
            <a:spAutoFit/>
          </a:bodyPr>
          <a:lstStyle/>
          <a:p>
            <a:pPr fontAlgn="auto">
              <a:lnSpc>
                <a:spcPts val="2400"/>
              </a:lnSpc>
              <a:spcBef>
                <a:spcPts val="0"/>
              </a:spcBef>
              <a:spcAft>
                <a:spcPts val="600"/>
              </a:spcAft>
              <a:defRPr/>
            </a:pPr>
            <a:r>
              <a:rPr lang="en-US" sz="2800" b="1" i="1" dirty="0">
                <a:solidFill>
                  <a:srgbClr val="A0366C"/>
                </a:solidFill>
                <a:latin typeface="+mn-lt"/>
                <a:cs typeface="+mn-cs"/>
              </a:rPr>
              <a:t>“I  </a:t>
            </a:r>
            <a:r>
              <a:rPr lang="en-US" sz="2800" b="1" i="1" u="sng" dirty="0">
                <a:solidFill>
                  <a:srgbClr val="A0366C"/>
                </a:solidFill>
                <a:latin typeface="+mn-lt"/>
                <a:cs typeface="+mn-cs"/>
              </a:rPr>
              <a:t>feel like</a:t>
            </a:r>
            <a:r>
              <a:rPr lang="en-US" sz="2800" b="1" i="1" dirty="0">
                <a:solidFill>
                  <a:srgbClr val="A0366C"/>
                </a:solidFill>
                <a:latin typeface="+mn-lt"/>
                <a:cs typeface="+mn-cs"/>
              </a:rPr>
              <a:t> [attitude] eating at </a:t>
            </a:r>
            <a:r>
              <a:rPr lang="en-US" sz="2800" b="1" i="1" dirty="0" err="1">
                <a:solidFill>
                  <a:srgbClr val="A0366C"/>
                </a:solidFill>
                <a:latin typeface="+mn-lt"/>
                <a:cs typeface="+mn-cs"/>
              </a:rPr>
              <a:t>McD’s</a:t>
            </a:r>
            <a:r>
              <a:rPr lang="en-US" sz="2800" b="1" i="1" dirty="0">
                <a:solidFill>
                  <a:srgbClr val="A0366C"/>
                </a:solidFill>
                <a:latin typeface="+mn-lt"/>
                <a:cs typeface="+mn-cs"/>
              </a:rPr>
              <a:t>, and I </a:t>
            </a:r>
            <a:r>
              <a:rPr lang="en-US" sz="2800" b="1" i="1" u="sng" dirty="0">
                <a:solidFill>
                  <a:srgbClr val="A0366C"/>
                </a:solidFill>
                <a:latin typeface="+mn-lt"/>
                <a:cs typeface="+mn-cs"/>
              </a:rPr>
              <a:t>will</a:t>
            </a:r>
            <a:r>
              <a:rPr lang="en-US" sz="2800" b="1" i="1" dirty="0">
                <a:solidFill>
                  <a:srgbClr val="A0366C"/>
                </a:solidFill>
                <a:latin typeface="+mn-lt"/>
                <a:cs typeface="+mn-cs"/>
              </a:rPr>
              <a:t> [action];”</a:t>
            </a:r>
            <a:endParaRPr lang="en-US" sz="2800" b="1" dirty="0">
              <a:solidFill>
                <a:srgbClr val="A0366C"/>
              </a:solidFill>
              <a:latin typeface="+mn-lt"/>
              <a:cs typeface="+mn-cs"/>
            </a:endParaRPr>
          </a:p>
          <a:p>
            <a:pPr marL="514350" indent="-514350" fontAlgn="auto">
              <a:lnSpc>
                <a:spcPts val="2400"/>
              </a:lnSpc>
              <a:spcBef>
                <a:spcPts val="0"/>
              </a:spcBef>
              <a:spcAft>
                <a:spcPts val="600"/>
              </a:spcAft>
              <a:buFont typeface="+mj-lt"/>
              <a:buAutoNum type="arabicPeriod"/>
              <a:defRPr/>
            </a:pPr>
            <a:r>
              <a:rPr lang="en-US" sz="2800" dirty="0">
                <a:latin typeface="+mn-lt"/>
                <a:cs typeface="+mn-cs"/>
              </a:rPr>
              <a:t>There are no nutritionists here telling me not to, </a:t>
            </a:r>
          </a:p>
          <a:p>
            <a:pPr marL="514350" indent="-514350" fontAlgn="auto">
              <a:lnSpc>
                <a:spcPts val="2400"/>
              </a:lnSpc>
              <a:spcBef>
                <a:spcPts val="0"/>
              </a:spcBef>
              <a:spcAft>
                <a:spcPts val="600"/>
              </a:spcAft>
              <a:buFont typeface="+mj-lt"/>
              <a:buAutoNum type="arabicPeriod"/>
              <a:defRPr/>
            </a:pPr>
            <a:r>
              <a:rPr lang="en-US" sz="2800" dirty="0">
                <a:latin typeface="+mn-lt"/>
                <a:cs typeface="+mn-cs"/>
              </a:rPr>
              <a:t>I’ve enjoyed their food for quite a while,</a:t>
            </a:r>
          </a:p>
          <a:p>
            <a:pPr marL="514350" indent="-514350" fontAlgn="auto">
              <a:lnSpc>
                <a:spcPts val="2400"/>
              </a:lnSpc>
              <a:spcBef>
                <a:spcPts val="0"/>
              </a:spcBef>
              <a:spcAft>
                <a:spcPts val="600"/>
              </a:spcAft>
              <a:buFont typeface="+mj-lt"/>
              <a:buAutoNum type="arabicPeriod"/>
              <a:defRPr/>
            </a:pPr>
            <a:r>
              <a:rPr lang="en-US" sz="2800" dirty="0">
                <a:latin typeface="+mn-lt"/>
                <a:cs typeface="+mn-cs"/>
              </a:rPr>
              <a:t>It’s so easy to get the food when I have a craving, </a:t>
            </a:r>
          </a:p>
          <a:p>
            <a:pPr marL="514350" indent="-514350" fontAlgn="auto">
              <a:lnSpc>
                <a:spcPts val="2400"/>
              </a:lnSpc>
              <a:spcBef>
                <a:spcPts val="0"/>
              </a:spcBef>
              <a:spcAft>
                <a:spcPts val="600"/>
              </a:spcAft>
              <a:buFont typeface="+mj-lt"/>
              <a:buAutoNum type="arabicPeriod"/>
              <a:defRPr/>
            </a:pPr>
            <a:r>
              <a:rPr lang="en-US" sz="2800" dirty="0">
                <a:latin typeface="+mn-lt"/>
                <a:cs typeface="+mn-cs"/>
              </a:rPr>
              <a:t>It’s easy to remember how good it is when I drive by that big sign every day.”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4"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mph" presetSubtype="1" nodeType="clickEffect">
                                  <p:stCondLst>
                                    <p:cond delay="0"/>
                                  </p:stCondLst>
                                  <p:childTnLst>
                                    <p:set>
                                      <p:cBhvr override="childStyle">
                                        <p:cTn id="21" dur="3000"/>
                                        <p:tgtEl>
                                          <p:spTgt spid="3">
                                            <p:txEl>
                                              <p:pRg st="0" end="0"/>
                                            </p:txEl>
                                          </p:spTgt>
                                        </p:tgtEl>
                                        <p:attrNameLst>
                                          <p:attrName>style.fontStyle</p:attrName>
                                        </p:attrNameLst>
                                      </p:cBhvr>
                                      <p:to>
                                        <p:strVal val="normal"/>
                                      </p:to>
                                    </p:set>
                                    <p:set>
                                      <p:cBhvr override="childStyle">
                                        <p:cTn id="22" dur="3000"/>
                                        <p:tgtEl>
                                          <p:spTgt spid="3">
                                            <p:txEl>
                                              <p:pRg st="0" end="0"/>
                                            </p:txEl>
                                          </p:spTgt>
                                        </p:tgtEl>
                                        <p:attrNameLst>
                                          <p:attrName>style.fontWeight</p:attrName>
                                        </p:attrNameLst>
                                      </p:cBhvr>
                                      <p:to>
                                        <p:strVal val="bold"/>
                                      </p:to>
                                    </p:set>
                                    <p:set>
                                      <p:cBhvr override="childStyle">
                                        <p:cTn id="23" dur="3000"/>
                                        <p:tgtEl>
                                          <p:spTgt spid="3">
                                            <p:txEl>
                                              <p:pRg st="0" end="0"/>
                                            </p:txEl>
                                          </p:spTgt>
                                        </p:tgtEl>
                                        <p:attrNameLst>
                                          <p:attrName>style.textDecorationUnderline</p:attrName>
                                        </p:attrNameLst>
                                      </p:cBhvr>
                                      <p:to>
                                        <p:strVal val="false"/>
                                      </p:to>
                                    </p:set>
                                  </p:childTnLst>
                                </p:cTn>
                              </p:par>
                              <p:par>
                                <p:cTn id="24" presetID="10" presetClass="entr" presetSubtype="0" fill="hold" grpId="0" nodeType="withEffect">
                                  <p:stCondLst>
                                    <p:cond delay="50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3000"/>
                                        <p:tgtEl>
                                          <p:spTgt spid="3">
                                            <p:txEl>
                                              <p:pRg st="1" end="1"/>
                                            </p:txEl>
                                          </p:spTgt>
                                        </p:tgtEl>
                                        <p:attrNameLst>
                                          <p:attrName>style.fontStyle</p:attrName>
                                        </p:attrNameLst>
                                      </p:cBhvr>
                                      <p:to>
                                        <p:strVal val="normal"/>
                                      </p:to>
                                    </p:set>
                                    <p:set>
                                      <p:cBhvr override="childStyle">
                                        <p:cTn id="31" dur="3000"/>
                                        <p:tgtEl>
                                          <p:spTgt spid="3">
                                            <p:txEl>
                                              <p:pRg st="1" end="1"/>
                                            </p:txEl>
                                          </p:spTgt>
                                        </p:tgtEl>
                                        <p:attrNameLst>
                                          <p:attrName>style.fontWeight</p:attrName>
                                        </p:attrNameLst>
                                      </p:cBhvr>
                                      <p:to>
                                        <p:strVal val="bold"/>
                                      </p:to>
                                    </p:set>
                                    <p:set>
                                      <p:cBhvr override="childStyle">
                                        <p:cTn id="32" dur="3000"/>
                                        <p:tgtEl>
                                          <p:spTgt spid="3">
                                            <p:txEl>
                                              <p:pRg st="1" end="1"/>
                                            </p:txEl>
                                          </p:spTgt>
                                        </p:tgtEl>
                                        <p:attrNameLst>
                                          <p:attrName>style.textDecorationUnderline</p:attrName>
                                        </p:attrNameLst>
                                      </p:cBhvr>
                                      <p:to>
                                        <p:strVal val="false"/>
                                      </p:to>
                                    </p:set>
                                  </p:childTnLst>
                                </p:cTn>
                              </p:par>
                              <p:par>
                                <p:cTn id="33" presetID="10" presetClass="entr" presetSubtype="0" fill="hold" grpId="0" nodeType="withEffect">
                                  <p:stCondLst>
                                    <p:cond delay="50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mph" presetSubtype="1" nodeType="clickEffect">
                                  <p:stCondLst>
                                    <p:cond delay="0"/>
                                  </p:stCondLst>
                                  <p:childTnLst>
                                    <p:set>
                                      <p:cBhvr override="childStyle">
                                        <p:cTn id="39" dur="3000"/>
                                        <p:tgtEl>
                                          <p:spTgt spid="3">
                                            <p:txEl>
                                              <p:pRg st="2" end="2"/>
                                            </p:txEl>
                                          </p:spTgt>
                                        </p:tgtEl>
                                        <p:attrNameLst>
                                          <p:attrName>style.fontStyle</p:attrName>
                                        </p:attrNameLst>
                                      </p:cBhvr>
                                      <p:to>
                                        <p:strVal val="normal"/>
                                      </p:to>
                                    </p:set>
                                    <p:set>
                                      <p:cBhvr override="childStyle">
                                        <p:cTn id="40" dur="3000"/>
                                        <p:tgtEl>
                                          <p:spTgt spid="3">
                                            <p:txEl>
                                              <p:pRg st="2" end="2"/>
                                            </p:txEl>
                                          </p:spTgt>
                                        </p:tgtEl>
                                        <p:attrNameLst>
                                          <p:attrName>style.fontWeight</p:attrName>
                                        </p:attrNameLst>
                                      </p:cBhvr>
                                      <p:to>
                                        <p:strVal val="bold"/>
                                      </p:to>
                                    </p:set>
                                    <p:set>
                                      <p:cBhvr override="childStyle">
                                        <p:cTn id="41" dur="3000"/>
                                        <p:tgtEl>
                                          <p:spTgt spid="3">
                                            <p:txEl>
                                              <p:pRg st="2" end="2"/>
                                            </p:txEl>
                                          </p:spTgt>
                                        </p:tgtEl>
                                        <p:attrNameLst>
                                          <p:attrName>style.textDecorationUnderline</p:attrName>
                                        </p:attrNameLst>
                                      </p:cBhvr>
                                      <p:to>
                                        <p:strVal val="false"/>
                                      </p:to>
                                    </p:set>
                                  </p:childTnLst>
                                </p:cTn>
                              </p:par>
                              <p:par>
                                <p:cTn id="42" presetID="10" presetClass="entr" presetSubtype="0" fill="hold" grpId="0" nodeType="withEffect">
                                  <p:stCondLst>
                                    <p:cond delay="50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fade">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mph" presetSubtype="1" nodeType="clickEffect">
                                  <p:stCondLst>
                                    <p:cond delay="0"/>
                                  </p:stCondLst>
                                  <p:childTnLst>
                                    <p:set>
                                      <p:cBhvr override="childStyle">
                                        <p:cTn id="48" dur="3000"/>
                                        <p:tgtEl>
                                          <p:spTgt spid="3">
                                            <p:txEl>
                                              <p:pRg st="3" end="3"/>
                                            </p:txEl>
                                          </p:spTgt>
                                        </p:tgtEl>
                                        <p:attrNameLst>
                                          <p:attrName>style.fontStyle</p:attrName>
                                        </p:attrNameLst>
                                      </p:cBhvr>
                                      <p:to>
                                        <p:strVal val="normal"/>
                                      </p:to>
                                    </p:set>
                                    <p:set>
                                      <p:cBhvr override="childStyle">
                                        <p:cTn id="49" dur="3000"/>
                                        <p:tgtEl>
                                          <p:spTgt spid="3">
                                            <p:txEl>
                                              <p:pRg st="3" end="3"/>
                                            </p:txEl>
                                          </p:spTgt>
                                        </p:tgtEl>
                                        <p:attrNameLst>
                                          <p:attrName>style.fontWeight</p:attrName>
                                        </p:attrNameLst>
                                      </p:cBhvr>
                                      <p:to>
                                        <p:strVal val="bold"/>
                                      </p:to>
                                    </p:set>
                                    <p:set>
                                      <p:cBhvr override="childStyle">
                                        <p:cTn id="50" dur="3000"/>
                                        <p:tgtEl>
                                          <p:spTgt spid="3">
                                            <p:txEl>
                                              <p:pRg st="3" end="3"/>
                                            </p:txEl>
                                          </p:spTgt>
                                        </p:tgtEl>
                                        <p:attrNameLst>
                                          <p:attrName>style.textDecorationUnderline</p:attrName>
                                        </p:attrNameLst>
                                      </p:cBhvr>
                                      <p:to>
                                        <p:strVal val="false"/>
                                      </p:to>
                                    </p:set>
                                  </p:childTnLst>
                                </p:cTn>
                              </p:par>
                              <p:par>
                                <p:cTn id="51" presetID="10" presetClass="entr" presetSubtype="0" fill="hold" grpId="0" nodeType="withEffect">
                                  <p:stCondLst>
                                    <p:cond delay="500"/>
                                  </p:stCondLst>
                                  <p:childTnLst>
                                    <p:set>
                                      <p:cBhvr>
                                        <p:cTn id="52" dur="1" fill="hold">
                                          <p:stCondLst>
                                            <p:cond delay="0"/>
                                          </p:stCondLst>
                                        </p:cTn>
                                        <p:tgtEl>
                                          <p:spTgt spid="7">
                                            <p:txEl>
                                              <p:pRg st="4" end="4"/>
                                            </p:txEl>
                                          </p:spTgt>
                                        </p:tgtEl>
                                        <p:attrNameLst>
                                          <p:attrName>style.visibility</p:attrName>
                                        </p:attrNameLst>
                                      </p:cBhvr>
                                      <p:to>
                                        <p:strVal val="visible"/>
                                      </p:to>
                                    </p:set>
                                    <p:animEffect transition="in" filter="fade">
                                      <p:cBhvr>
                                        <p:cTn id="5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73200"/>
            <a:ext cx="3711575" cy="2432050"/>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 name="Title 1"/>
          <p:cNvSpPr>
            <a:spLocks noGrp="1"/>
          </p:cNvSpPr>
          <p:nvPr>
            <p:ph type="title"/>
          </p:nvPr>
        </p:nvSpPr>
        <p:spPr>
          <a:xfrm>
            <a:off x="163513" y="2286000"/>
            <a:ext cx="3425825" cy="808038"/>
          </a:xfrm>
        </p:spPr>
        <p:txBody>
          <a:bodyPr/>
          <a:lstStyle/>
          <a:p>
            <a:pPr eaLnBrk="1" hangingPunct="1">
              <a:lnSpc>
                <a:spcPts val="2000"/>
              </a:lnSpc>
            </a:pPr>
            <a:r>
              <a:rPr lang="en-US" sz="2400" b="1" smtClean="0">
                <a:solidFill>
                  <a:srgbClr val="FFCC99"/>
                </a:solidFill>
              </a:rPr>
              <a:t>If attitudes direct our actions, can it work the other way around?  How can it happen that we can take an action which in turn shifts our attitude about that action? </a:t>
            </a:r>
          </a:p>
        </p:txBody>
      </p:sp>
      <p:sp>
        <p:nvSpPr>
          <p:cNvPr id="3" name="Content Placeholder 2"/>
          <p:cNvSpPr>
            <a:spLocks noGrp="1"/>
          </p:cNvSpPr>
          <p:nvPr>
            <p:ph idx="1"/>
          </p:nvPr>
        </p:nvSpPr>
        <p:spPr>
          <a:xfrm>
            <a:off x="2517775" y="4279900"/>
            <a:ext cx="6626225" cy="790575"/>
          </a:xfrm>
        </p:spPr>
        <p:txBody>
          <a:bodyPr rtlCol="0">
            <a:noAutofit/>
          </a:bodyPr>
          <a:lstStyle/>
          <a:p>
            <a:pPr marL="0" indent="0" eaLnBrk="1" fontAlgn="auto" hangingPunct="1">
              <a:spcAft>
                <a:spcPts val="600"/>
              </a:spcAft>
              <a:buFont typeface="Arial" pitchFamily="34" charset="0"/>
              <a:buNone/>
              <a:defRPr/>
            </a:pPr>
            <a:r>
              <a:rPr lang="en-US" sz="2800" dirty="0">
                <a:cs typeface="Arial"/>
              </a:rPr>
              <a:t>Through three social-cognitive mechanisms:</a:t>
            </a:r>
          </a:p>
          <a:p>
            <a:pPr eaLnBrk="1" fontAlgn="auto" hangingPunct="1">
              <a:spcAft>
                <a:spcPts val="0"/>
              </a:spcAft>
              <a:buFont typeface="Arial" pitchFamily="34" charset="0"/>
              <a:buChar char="•"/>
              <a:defRPr/>
            </a:pPr>
            <a:endParaRPr lang="en-US" sz="2800" dirty="0"/>
          </a:p>
        </p:txBody>
      </p:sp>
      <p:sp>
        <p:nvSpPr>
          <p:cNvPr id="6" name="Rectangle 5"/>
          <p:cNvSpPr>
            <a:spLocks noChangeArrowheads="1"/>
          </p:cNvSpPr>
          <p:nvPr/>
        </p:nvSpPr>
        <p:spPr bwMode="auto">
          <a:xfrm>
            <a:off x="2682875" y="4964113"/>
            <a:ext cx="6461125" cy="1673225"/>
          </a:xfrm>
          <a:prstGeom prst="rect">
            <a:avLst/>
          </a:prstGeom>
          <a:noFill/>
          <a:ln w="9525">
            <a:noFill/>
            <a:miter lim="800000"/>
            <a:headEnd/>
            <a:tailEnd/>
          </a:ln>
        </p:spPr>
        <p:txBody>
          <a:bodyPr>
            <a:spAutoFit/>
          </a:bodyPr>
          <a:lstStyle/>
          <a:p>
            <a:pPr marL="342900" indent="-342900">
              <a:lnSpc>
                <a:spcPts val="2800"/>
              </a:lnSpc>
              <a:spcBef>
                <a:spcPct val="20000"/>
              </a:spcBef>
              <a:spcAft>
                <a:spcPts val="1200"/>
              </a:spcAft>
              <a:buFont typeface="Wingdings" pitchFamily="2" charset="2"/>
              <a:buChar char="§"/>
            </a:pPr>
            <a:r>
              <a:rPr lang="en-US" sz="3200" b="1">
                <a:solidFill>
                  <a:srgbClr val="444EA2"/>
                </a:solidFill>
              </a:rPr>
              <a:t>The Foot in the Door Phenomenon</a:t>
            </a:r>
          </a:p>
          <a:p>
            <a:pPr marL="342900" indent="-342900">
              <a:lnSpc>
                <a:spcPts val="2800"/>
              </a:lnSpc>
              <a:spcBef>
                <a:spcPct val="20000"/>
              </a:spcBef>
              <a:spcAft>
                <a:spcPts val="1200"/>
              </a:spcAft>
              <a:buFont typeface="Wingdings" pitchFamily="2" charset="2"/>
              <a:buChar char="§"/>
            </a:pPr>
            <a:r>
              <a:rPr lang="en-US" sz="3200" b="1">
                <a:solidFill>
                  <a:srgbClr val="444EA2"/>
                </a:solidFill>
              </a:rPr>
              <a:t>The Effects of Playing a Role, and</a:t>
            </a:r>
          </a:p>
          <a:p>
            <a:pPr marL="342900" indent="-342900">
              <a:lnSpc>
                <a:spcPts val="2800"/>
              </a:lnSpc>
              <a:spcBef>
                <a:spcPct val="20000"/>
              </a:spcBef>
              <a:spcAft>
                <a:spcPts val="1200"/>
              </a:spcAft>
              <a:buFont typeface="Wingdings" pitchFamily="2" charset="2"/>
              <a:buChar char="§"/>
            </a:pPr>
            <a:r>
              <a:rPr lang="en-US" sz="3200" b="1">
                <a:solidFill>
                  <a:srgbClr val="444EA2"/>
                </a:solidFill>
              </a:rPr>
              <a:t>Cognitive Dissonance</a:t>
            </a:r>
          </a:p>
        </p:txBody>
      </p:sp>
      <p:sp>
        <p:nvSpPr>
          <p:cNvPr id="7" name="Bent Arrow 6"/>
          <p:cNvSpPr/>
          <p:nvPr/>
        </p:nvSpPr>
        <p:spPr>
          <a:xfrm rot="5400000">
            <a:off x="4270375" y="1323975"/>
            <a:ext cx="2463800" cy="3581400"/>
          </a:xfrm>
          <a:prstGeom prst="bentArrow">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Rectangle 7"/>
          <p:cNvSpPr>
            <a:spLocks noChangeArrowheads="1"/>
          </p:cNvSpPr>
          <p:nvPr/>
        </p:nvSpPr>
        <p:spPr bwMode="auto">
          <a:xfrm>
            <a:off x="163513" y="977900"/>
            <a:ext cx="6892925" cy="349250"/>
          </a:xfrm>
          <a:prstGeom prst="rect">
            <a:avLst/>
          </a:prstGeom>
          <a:noFill/>
          <a:ln w="9525">
            <a:noFill/>
            <a:miter lim="800000"/>
            <a:headEnd/>
            <a:tailEnd/>
          </a:ln>
        </p:spPr>
        <p:txBody>
          <a:bodyPr>
            <a:spAutoFit/>
          </a:bodyPr>
          <a:lstStyle/>
          <a:p>
            <a:pPr>
              <a:lnSpc>
                <a:spcPts val="2000"/>
              </a:lnSpc>
              <a:spcAft>
                <a:spcPts val="600"/>
              </a:spcAft>
            </a:pPr>
            <a:r>
              <a:rPr lang="en-US" sz="3200" b="1">
                <a:solidFill>
                  <a:srgbClr val="000000"/>
                </a:solidFill>
              </a:rPr>
              <a:t>Actions affect attitudes:</a:t>
            </a:r>
          </a:p>
        </p:txBody>
      </p:sp>
      <p:sp>
        <p:nvSpPr>
          <p:cNvPr id="17416" name="Title 1"/>
          <p:cNvSpPr txBox="1">
            <a:spLocks/>
          </p:cNvSpPr>
          <p:nvPr/>
        </p:nvSpPr>
        <p:spPr bwMode="auto">
          <a:xfrm>
            <a:off x="0" y="-7938"/>
            <a:ext cx="9144000" cy="868363"/>
          </a:xfrm>
          <a:prstGeom prst="rect">
            <a:avLst/>
          </a:prstGeom>
          <a:solidFill>
            <a:srgbClr val="F36F21"/>
          </a:solidFill>
          <a:ln w="9525">
            <a:noFill/>
            <a:miter lim="800000"/>
            <a:headEnd/>
            <a:tailEnd/>
          </a:ln>
        </p:spPr>
        <p:txBody>
          <a:bodyPr lIns="274320" anchor="ctr"/>
          <a:lstStyle/>
          <a:p>
            <a:pPr>
              <a:lnSpc>
                <a:spcPts val="4200"/>
              </a:lnSpc>
            </a:pPr>
            <a:r>
              <a:rPr lang="en-US" sz="3200" b="1">
                <a:solidFill>
                  <a:srgbClr val="F8F6E3"/>
                </a:solidFill>
              </a:rPr>
              <a:t>Social Thinking: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100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100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par>
                          <p:cTn id="33" fill="hold">
                            <p:stCondLst>
                              <p:cond delay="4500"/>
                            </p:stCondLst>
                            <p:childTnLst>
                              <p:par>
                                <p:cTn id="34" presetID="10" presetClass="entr" presetSubtype="0" fill="hold" grpId="0" nodeType="afterEffect">
                                  <p:stCondLst>
                                    <p:cond delay="100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build="p"/>
      <p:bldP spid="6" grpId="0" build="p"/>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p:cNvPicPr>
            <a:picLocks noChangeAspect="1" noChangeArrowheads="1"/>
          </p:cNvPicPr>
          <p:nvPr/>
        </p:nvPicPr>
        <p:blipFill>
          <a:blip r:embed="rId3" cstate="print"/>
          <a:srcRect/>
          <a:stretch>
            <a:fillRect/>
          </a:stretch>
        </p:blipFill>
        <p:spPr bwMode="auto">
          <a:xfrm>
            <a:off x="5208588" y="1811338"/>
            <a:ext cx="3935412" cy="2655887"/>
          </a:xfrm>
          <a:prstGeom prst="rect">
            <a:avLst/>
          </a:prstGeom>
          <a:noFill/>
          <a:ln w="9525">
            <a:noFill/>
            <a:miter lim="800000"/>
            <a:headEnd/>
            <a:tailEnd/>
          </a:ln>
        </p:spPr>
      </p:pic>
      <p:sp>
        <p:nvSpPr>
          <p:cNvPr id="8" name="Rectangle 7"/>
          <p:cNvSpPr>
            <a:spLocks noChangeArrowheads="1"/>
          </p:cNvSpPr>
          <p:nvPr/>
        </p:nvSpPr>
        <p:spPr bwMode="auto">
          <a:xfrm>
            <a:off x="395288" y="1692275"/>
            <a:ext cx="4478337" cy="1668463"/>
          </a:xfrm>
          <a:prstGeom prst="rect">
            <a:avLst/>
          </a:prstGeom>
          <a:noFill/>
          <a:ln w="9525">
            <a:noFill/>
            <a:miter lim="800000"/>
            <a:headEnd/>
            <a:tailEnd/>
          </a:ln>
        </p:spPr>
        <p:txBody>
          <a:bodyPr>
            <a:spAutoFit/>
          </a:bodyPr>
          <a:lstStyle/>
          <a:p>
            <a:pPr>
              <a:lnSpc>
                <a:spcPts val="2200"/>
              </a:lnSpc>
              <a:spcAft>
                <a:spcPts val="1200"/>
              </a:spcAft>
            </a:pPr>
            <a:r>
              <a:rPr lang="en-US" sz="2400">
                <a:solidFill>
                  <a:srgbClr val="000000"/>
                </a:solidFill>
              </a:rPr>
              <a:t>A political campaigner asks if you would open the door just enough to pass a clipboard through.  [Or a foot]</a:t>
            </a:r>
          </a:p>
          <a:p>
            <a:pPr lvl="3" algn="r">
              <a:lnSpc>
                <a:spcPts val="2200"/>
              </a:lnSpc>
              <a:spcAft>
                <a:spcPts val="1200"/>
              </a:spcAft>
            </a:pPr>
            <a:r>
              <a:rPr lang="en-US" sz="2400" b="1" i="1">
                <a:solidFill>
                  <a:srgbClr val="444EA2"/>
                </a:solidFill>
              </a:rPr>
              <a:t>You agree to this.</a:t>
            </a:r>
          </a:p>
        </p:txBody>
      </p:sp>
      <p:sp>
        <p:nvSpPr>
          <p:cNvPr id="9" name="Rectangle 8"/>
          <p:cNvSpPr>
            <a:spLocks noChangeArrowheads="1"/>
          </p:cNvSpPr>
          <p:nvPr/>
        </p:nvSpPr>
        <p:spPr bwMode="auto">
          <a:xfrm>
            <a:off x="3017838" y="3408363"/>
            <a:ext cx="3930650" cy="1655762"/>
          </a:xfrm>
          <a:prstGeom prst="rect">
            <a:avLst/>
          </a:prstGeom>
          <a:noFill/>
          <a:ln w="9525">
            <a:noFill/>
            <a:miter lim="800000"/>
            <a:headEnd/>
            <a:tailEnd/>
          </a:ln>
        </p:spPr>
        <p:txBody>
          <a:bodyPr>
            <a:spAutoFit/>
          </a:bodyPr>
          <a:lstStyle/>
          <a:p>
            <a:pPr>
              <a:lnSpc>
                <a:spcPts val="2200"/>
              </a:lnSpc>
              <a:spcAft>
                <a:spcPts val="1200"/>
              </a:spcAft>
            </a:pPr>
            <a:r>
              <a:rPr lang="en-US" sz="2400" b="1" i="1">
                <a:solidFill>
                  <a:srgbClr val="444EA2"/>
                </a:solidFill>
              </a:rPr>
              <a:t>Then you agree to sign a petition.</a:t>
            </a:r>
          </a:p>
          <a:p>
            <a:pPr lvl="1">
              <a:lnSpc>
                <a:spcPts val="2200"/>
              </a:lnSpc>
              <a:spcAft>
                <a:spcPts val="1200"/>
              </a:spcAft>
            </a:pPr>
            <a:r>
              <a:rPr lang="en-US" sz="2400" b="1" i="1">
                <a:solidFill>
                  <a:srgbClr val="444EA2"/>
                </a:solidFill>
              </a:rPr>
              <a:t>Then you agree to make a small contribution.  By check.  </a:t>
            </a:r>
          </a:p>
        </p:txBody>
      </p:sp>
      <p:sp>
        <p:nvSpPr>
          <p:cNvPr id="3" name="Content Placeholder 2"/>
          <p:cNvSpPr>
            <a:spLocks noGrp="1"/>
          </p:cNvSpPr>
          <p:nvPr>
            <p:ph idx="1"/>
          </p:nvPr>
        </p:nvSpPr>
        <p:spPr>
          <a:xfrm>
            <a:off x="5919788" y="5064125"/>
            <a:ext cx="2617787" cy="1524000"/>
          </a:xfrm>
          <a:prstGeom prst="roundRect">
            <a:avLst>
              <a:gd name="adj" fmla="val 16667"/>
            </a:avLst>
          </a:prstGeom>
          <a:solidFill>
            <a:srgbClr val="A0366C"/>
          </a:solidFill>
        </p:spPr>
        <p:txBody>
          <a:bodyPr anchor="ctr"/>
          <a:lstStyle/>
          <a:p>
            <a:pPr marL="0" indent="0" algn="ctr" eaLnBrk="1" hangingPunct="1">
              <a:lnSpc>
                <a:spcPts val="3000"/>
              </a:lnSpc>
              <a:spcBef>
                <a:spcPct val="0"/>
              </a:spcBef>
              <a:spcAft>
                <a:spcPts val="1200"/>
              </a:spcAft>
              <a:buFont typeface="Arial" charset="0"/>
              <a:buNone/>
            </a:pPr>
            <a:r>
              <a:rPr lang="en-US" b="1" i="1" smtClean="0">
                <a:solidFill>
                  <a:srgbClr val="F8F6E3"/>
                </a:solidFill>
              </a:rPr>
              <a:t>What happened here?</a:t>
            </a:r>
          </a:p>
        </p:txBody>
      </p:sp>
      <p:sp>
        <p:nvSpPr>
          <p:cNvPr id="18438" name="Title 1"/>
          <p:cNvSpPr>
            <a:spLocks noGrp="1"/>
          </p:cNvSpPr>
          <p:nvPr>
            <p:ph type="title"/>
          </p:nvPr>
        </p:nvSpPr>
        <p:spPr>
          <a:xfrm>
            <a:off x="0" y="0"/>
            <a:ext cx="9144000" cy="1417638"/>
          </a:xfrm>
          <a:solidFill>
            <a:srgbClr val="F36F21"/>
          </a:solidFill>
        </p:spPr>
        <p:txBody>
          <a:bodyPr lIns="274320"/>
          <a:lstStyle/>
          <a:p>
            <a:pPr algn="l" eaLnBrk="1" hangingPunct="1">
              <a:lnSpc>
                <a:spcPts val="4200"/>
              </a:lnSpc>
            </a:pPr>
            <a:r>
              <a:rPr lang="en-US" sz="3200" b="1" smtClean="0">
                <a:solidFill>
                  <a:srgbClr val="F8F6E3"/>
                </a:solidFill>
              </a:rPr>
              <a:t>Social Thinking:</a:t>
            </a:r>
            <a:r>
              <a:rPr lang="en-US" b="1" smtClean="0">
                <a:solidFill>
                  <a:srgbClr val="F8F6E3"/>
                </a:solidFill>
              </a:rPr>
              <a:t/>
            </a:r>
            <a:br>
              <a:rPr lang="en-US" b="1" smtClean="0">
                <a:solidFill>
                  <a:srgbClr val="F8F6E3"/>
                </a:solidFill>
              </a:rPr>
            </a:br>
            <a:r>
              <a:rPr lang="en-US" b="1" smtClean="0">
                <a:solidFill>
                  <a:srgbClr val="F8F6E3"/>
                </a:solidFill>
              </a:rPr>
              <a:t>Small Compliance    Large Compliance</a:t>
            </a:r>
          </a:p>
        </p:txBody>
      </p:sp>
      <p:cxnSp>
        <p:nvCxnSpPr>
          <p:cNvPr id="5" name="Straight Arrow Connector 4"/>
          <p:cNvCxnSpPr/>
          <p:nvPr/>
        </p:nvCxnSpPr>
        <p:spPr>
          <a:xfrm>
            <a:off x="4432300" y="1000125"/>
            <a:ext cx="441325" cy="0"/>
          </a:xfrm>
          <a:prstGeom prst="straightConnector1">
            <a:avLst/>
          </a:prstGeom>
          <a:ln w="76200">
            <a:solidFill>
              <a:srgbClr val="F8F6E3"/>
            </a:solidFill>
            <a:tailEnd type="arrow"/>
          </a:ln>
        </p:spPr>
        <p:style>
          <a:lnRef idx="1">
            <a:schemeClr val="accent1"/>
          </a:lnRef>
          <a:fillRef idx="0">
            <a:schemeClr val="accent1"/>
          </a:fillRef>
          <a:effectRef idx="0">
            <a:schemeClr val="accent1"/>
          </a:effectRef>
          <a:fontRef idx="minor">
            <a:schemeClr val="tx1"/>
          </a:fontRef>
        </p:style>
      </p:cxnSp>
      <p:pic>
        <p:nvPicPr>
          <p:cNvPr id="18440" name="Picture 7"/>
          <p:cNvPicPr>
            <a:picLocks noChangeAspect="1" noChangeArrowheads="1"/>
          </p:cNvPicPr>
          <p:nvPr/>
        </p:nvPicPr>
        <p:blipFill>
          <a:blip r:embed="rId4" cstate="print"/>
          <a:srcRect l="7320"/>
          <a:stretch>
            <a:fillRect/>
          </a:stretch>
        </p:blipFill>
        <p:spPr bwMode="auto">
          <a:xfrm>
            <a:off x="712788" y="3413125"/>
            <a:ext cx="2305050" cy="3403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4500"/>
                            </p:stCondLst>
                            <p:childTnLst>
                              <p:par>
                                <p:cTn id="16" presetID="10" presetClass="entr" presetSubtype="0" fill="hold" grpId="0" nodeType="afterEffect">
                                  <p:stCondLst>
                                    <p:cond delay="100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par>
                          <p:cTn id="19" fill="hold">
                            <p:stCondLst>
                              <p:cond delay="6000"/>
                            </p:stCondLst>
                            <p:childTnLst>
                              <p:par>
                                <p:cTn id="20" presetID="53" presetClass="entr" presetSubtype="16" fill="hold" grpId="0" nodeType="afterEffect">
                                  <p:stCondLst>
                                    <p:cond delay="200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3" cstate="print"/>
          <a:srcRect/>
          <a:stretch>
            <a:fillRect/>
          </a:stretch>
        </p:blipFill>
        <p:spPr bwMode="auto">
          <a:xfrm>
            <a:off x="5208588" y="1811338"/>
            <a:ext cx="3935412" cy="2655887"/>
          </a:xfrm>
          <a:prstGeom prst="rect">
            <a:avLst/>
          </a:prstGeom>
          <a:noFill/>
          <a:ln w="9525">
            <a:noFill/>
            <a:miter lim="800000"/>
            <a:headEnd/>
            <a:tailEnd/>
          </a:ln>
        </p:spPr>
      </p:pic>
      <p:sp>
        <p:nvSpPr>
          <p:cNvPr id="8" name="Rectangle 7"/>
          <p:cNvSpPr>
            <a:spLocks noChangeArrowheads="1"/>
          </p:cNvSpPr>
          <p:nvPr/>
        </p:nvSpPr>
        <p:spPr bwMode="auto">
          <a:xfrm>
            <a:off x="395288" y="1625600"/>
            <a:ext cx="5038725" cy="1906588"/>
          </a:xfrm>
          <a:prstGeom prst="rect">
            <a:avLst/>
          </a:prstGeom>
          <a:noFill/>
          <a:ln w="9525">
            <a:noFill/>
            <a:miter lim="800000"/>
            <a:headEnd/>
            <a:tailEnd/>
          </a:ln>
        </p:spPr>
        <p:txBody>
          <a:bodyPr>
            <a:spAutoFit/>
          </a:bodyPr>
          <a:lstStyle/>
          <a:p>
            <a:pPr>
              <a:lnSpc>
                <a:spcPts val="2800"/>
              </a:lnSpc>
              <a:spcAft>
                <a:spcPts val="1200"/>
              </a:spcAft>
            </a:pPr>
            <a:r>
              <a:rPr lang="en-US" sz="3200">
                <a:solidFill>
                  <a:srgbClr val="000000"/>
                </a:solidFill>
              </a:rPr>
              <a:t>The </a:t>
            </a:r>
            <a:r>
              <a:rPr lang="en-US" sz="3200" b="1">
                <a:solidFill>
                  <a:srgbClr val="444EA2"/>
                </a:solidFill>
              </a:rPr>
              <a:t>Foot-in-the-Door Phenomenon</a:t>
            </a:r>
            <a:r>
              <a:rPr lang="en-US" sz="3200">
                <a:solidFill>
                  <a:srgbClr val="000000"/>
                </a:solidFill>
              </a:rPr>
              <a:t>:  the tendency to be more likely to agree to a large request after agreeing to a small one.</a:t>
            </a:r>
            <a:endParaRPr lang="en-US" sz="3200" b="1" i="1">
              <a:solidFill>
                <a:srgbClr val="444EA2"/>
              </a:solidFill>
            </a:endParaRPr>
          </a:p>
        </p:txBody>
      </p:sp>
      <p:sp>
        <p:nvSpPr>
          <p:cNvPr id="19460" name="Title 1"/>
          <p:cNvSpPr>
            <a:spLocks noGrp="1"/>
          </p:cNvSpPr>
          <p:nvPr>
            <p:ph type="title"/>
          </p:nvPr>
        </p:nvSpPr>
        <p:spPr>
          <a:xfrm>
            <a:off x="0" y="0"/>
            <a:ext cx="9144000" cy="1417638"/>
          </a:xfrm>
          <a:solidFill>
            <a:srgbClr val="F36F21"/>
          </a:solidFill>
        </p:spPr>
        <p:txBody>
          <a:bodyPr lIns="274320"/>
          <a:lstStyle/>
          <a:p>
            <a:pPr algn="l" eaLnBrk="1" hangingPunct="1">
              <a:lnSpc>
                <a:spcPts val="4200"/>
              </a:lnSpc>
            </a:pPr>
            <a:r>
              <a:rPr lang="en-US" sz="3200" b="1" smtClean="0">
                <a:solidFill>
                  <a:srgbClr val="F8F6E3"/>
                </a:solidFill>
              </a:rPr>
              <a:t>Social Thinking:</a:t>
            </a:r>
            <a:r>
              <a:rPr lang="en-US" b="1" smtClean="0">
                <a:solidFill>
                  <a:srgbClr val="F8F6E3"/>
                </a:solidFill>
              </a:rPr>
              <a:t/>
            </a:r>
            <a:br>
              <a:rPr lang="en-US" b="1" smtClean="0">
                <a:solidFill>
                  <a:srgbClr val="F8F6E3"/>
                </a:solidFill>
              </a:rPr>
            </a:br>
            <a:r>
              <a:rPr lang="en-US" b="1" smtClean="0">
                <a:solidFill>
                  <a:srgbClr val="F8F6E3"/>
                </a:solidFill>
              </a:rPr>
              <a:t>Small Compliance    Large Compliance</a:t>
            </a:r>
          </a:p>
        </p:txBody>
      </p:sp>
      <p:cxnSp>
        <p:nvCxnSpPr>
          <p:cNvPr id="5" name="Straight Arrow Connector 4"/>
          <p:cNvCxnSpPr/>
          <p:nvPr/>
        </p:nvCxnSpPr>
        <p:spPr>
          <a:xfrm>
            <a:off x="4432300" y="1000125"/>
            <a:ext cx="441325" cy="0"/>
          </a:xfrm>
          <a:prstGeom prst="straightConnector1">
            <a:avLst/>
          </a:prstGeom>
          <a:ln w="76200">
            <a:solidFill>
              <a:srgbClr val="F8F6E3"/>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3833813" y="4467225"/>
            <a:ext cx="4770437" cy="2246313"/>
          </a:xfrm>
          <a:prstGeom prst="rect">
            <a:avLst/>
          </a:prstGeom>
          <a:noFill/>
          <a:ln w="9525">
            <a:noFill/>
            <a:miter lim="800000"/>
            <a:headEnd/>
            <a:tailEnd/>
          </a:ln>
        </p:spPr>
        <p:txBody>
          <a:bodyPr>
            <a:spAutoFit/>
          </a:bodyPr>
          <a:lstStyle/>
          <a:p>
            <a:pPr>
              <a:lnSpc>
                <a:spcPts val="2800"/>
              </a:lnSpc>
              <a:spcAft>
                <a:spcPts val="1200"/>
              </a:spcAft>
            </a:pPr>
            <a:r>
              <a:rPr lang="en-US" sz="3200" b="1">
                <a:solidFill>
                  <a:srgbClr val="000000"/>
                </a:solidFill>
              </a:rPr>
              <a:t>Affect on attitudes</a:t>
            </a:r>
            <a:r>
              <a:rPr lang="en-US" sz="3200">
                <a:solidFill>
                  <a:srgbClr val="000000"/>
                </a:solidFill>
              </a:rPr>
              <a:t>:  People adjust their attitudes along with their actions, liking the people they agreed to help, disliking the people they agreed to harm.</a:t>
            </a:r>
          </a:p>
        </p:txBody>
      </p:sp>
      <p:pic>
        <p:nvPicPr>
          <p:cNvPr id="19463" name="Picture 7"/>
          <p:cNvPicPr>
            <a:picLocks noChangeAspect="1" noChangeArrowheads="1"/>
          </p:cNvPicPr>
          <p:nvPr/>
        </p:nvPicPr>
        <p:blipFill>
          <a:blip r:embed="rId4" cstate="print"/>
          <a:srcRect l="7320"/>
          <a:stretch>
            <a:fillRect/>
          </a:stretch>
        </p:blipFill>
        <p:spPr bwMode="auto">
          <a:xfrm>
            <a:off x="712788" y="3413125"/>
            <a:ext cx="2305050" cy="3403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50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0" y="0"/>
            <a:ext cx="9144000" cy="1119188"/>
          </a:xfrm>
          <a:prstGeom prst="rect">
            <a:avLst/>
          </a:prstGeom>
          <a:solidFill>
            <a:srgbClr val="F36F21"/>
          </a:solidFill>
          <a:ln w="9525">
            <a:noFill/>
            <a:miter lim="800000"/>
            <a:headEnd/>
            <a:tailEnd/>
          </a:ln>
        </p:spPr>
        <p:txBody>
          <a:bodyPr lIns="274320" anchor="ctr"/>
          <a:lstStyle/>
          <a:p>
            <a:pPr>
              <a:lnSpc>
                <a:spcPts val="4200"/>
              </a:lnSpc>
            </a:pPr>
            <a:r>
              <a:rPr lang="en-US" sz="3200" b="1">
                <a:solidFill>
                  <a:srgbClr val="F8F6E3"/>
                </a:solidFill>
              </a:rPr>
              <a:t>Social Thinking:</a:t>
            </a:r>
            <a:r>
              <a:rPr lang="en-US" sz="4400" b="1">
                <a:solidFill>
                  <a:srgbClr val="F8F6E3"/>
                </a:solidFill>
              </a:rPr>
              <a:t/>
            </a:r>
            <a:br>
              <a:rPr lang="en-US" sz="4400" b="1">
                <a:solidFill>
                  <a:srgbClr val="F8F6E3"/>
                </a:solidFill>
              </a:rPr>
            </a:br>
            <a:r>
              <a:rPr lang="en-US" sz="4400" b="1">
                <a:solidFill>
                  <a:srgbClr val="F8F6E3"/>
                </a:solidFill>
              </a:rPr>
              <a:t>Role Playing Affects Attitudes</a:t>
            </a:r>
          </a:p>
        </p:txBody>
      </p:sp>
      <p:sp>
        <p:nvSpPr>
          <p:cNvPr id="20483" name="Content Placeholder 2"/>
          <p:cNvSpPr>
            <a:spLocks noGrp="1"/>
          </p:cNvSpPr>
          <p:nvPr>
            <p:ph idx="1"/>
          </p:nvPr>
        </p:nvSpPr>
        <p:spPr>
          <a:xfrm>
            <a:off x="457200" y="1295400"/>
            <a:ext cx="4824413" cy="2771775"/>
          </a:xfrm>
        </p:spPr>
        <p:txBody>
          <a:bodyPr lIns="0" rIns="0"/>
          <a:lstStyle/>
          <a:p>
            <a:pPr algn="ctr" eaLnBrk="1" hangingPunct="1">
              <a:lnSpc>
                <a:spcPts val="2000"/>
              </a:lnSpc>
              <a:buFont typeface="Arial" charset="0"/>
              <a:buNone/>
            </a:pPr>
            <a:r>
              <a:rPr lang="en-US" sz="2400" i="1" smtClean="0">
                <a:solidFill>
                  <a:srgbClr val="A0366C"/>
                </a:solidFill>
              </a:rPr>
              <a:t>“No man, for any considerable period, can wear one face to himself, and another to the multitude, without finally getting bewildered as to which may be the true [face].”</a:t>
            </a:r>
          </a:p>
          <a:p>
            <a:pPr algn="ctr" eaLnBrk="1" hangingPunct="1">
              <a:lnSpc>
                <a:spcPts val="2000"/>
              </a:lnSpc>
              <a:buFont typeface="Arial" charset="0"/>
              <a:buNone/>
            </a:pPr>
            <a:r>
              <a:rPr lang="en-US" sz="2400" b="1" i="1" smtClean="0"/>
              <a:t>-- </a:t>
            </a:r>
            <a:r>
              <a:rPr lang="en-US" sz="2400" b="1" smtClean="0"/>
              <a:t>Nathaniel Hawthorne</a:t>
            </a:r>
          </a:p>
          <a:p>
            <a:pPr algn="ctr" eaLnBrk="1" hangingPunct="1">
              <a:lnSpc>
                <a:spcPts val="2000"/>
              </a:lnSpc>
              <a:buFont typeface="Arial" charset="0"/>
              <a:buNone/>
            </a:pPr>
            <a:endParaRPr lang="en-US" sz="2400" smtClean="0"/>
          </a:p>
          <a:p>
            <a:pPr algn="ctr" eaLnBrk="1" hangingPunct="1">
              <a:lnSpc>
                <a:spcPts val="2000"/>
              </a:lnSpc>
              <a:buFont typeface="Arial" charset="0"/>
              <a:buNone/>
            </a:pPr>
            <a:r>
              <a:rPr lang="en-US" sz="2400" i="1" smtClean="0">
                <a:solidFill>
                  <a:srgbClr val="A0366C"/>
                </a:solidFill>
              </a:rPr>
              <a:t>“Fake it till you make it.”  </a:t>
            </a:r>
          </a:p>
          <a:p>
            <a:pPr algn="ctr" eaLnBrk="1" hangingPunct="1">
              <a:lnSpc>
                <a:spcPts val="2000"/>
              </a:lnSpc>
              <a:buFont typeface="Arial" charset="0"/>
              <a:buNone/>
            </a:pPr>
            <a:r>
              <a:rPr lang="en-US" sz="2400" b="1" i="1" smtClean="0"/>
              <a:t>--</a:t>
            </a:r>
            <a:r>
              <a:rPr lang="en-US" sz="2400" b="1" smtClean="0"/>
              <a:t>Alcoholics Anonymous slogan</a:t>
            </a:r>
          </a:p>
          <a:p>
            <a:pPr eaLnBrk="1" hangingPunct="1">
              <a:lnSpc>
                <a:spcPts val="2000"/>
              </a:lnSpc>
            </a:pPr>
            <a:endParaRPr lang="en-US" sz="2400" smtClean="0"/>
          </a:p>
        </p:txBody>
      </p:sp>
      <p:sp>
        <p:nvSpPr>
          <p:cNvPr id="5" name="Content Placeholder 2"/>
          <p:cNvSpPr txBox="1">
            <a:spLocks/>
          </p:cNvSpPr>
          <p:nvPr/>
        </p:nvSpPr>
        <p:spPr bwMode="auto">
          <a:xfrm>
            <a:off x="5572125" y="1119188"/>
            <a:ext cx="3571875" cy="5738812"/>
          </a:xfrm>
          <a:prstGeom prst="rect">
            <a:avLst/>
          </a:prstGeom>
          <a:solidFill>
            <a:srgbClr val="3AA082"/>
          </a:solidFill>
          <a:ln w="9525">
            <a:noFill/>
            <a:miter lim="800000"/>
            <a:headEnd/>
            <a:tailEnd/>
          </a:ln>
        </p:spPr>
        <p:txBody>
          <a:bodyPr lIns="45720" rIns="45720" anchor="ctr"/>
          <a:lstStyle/>
          <a:p>
            <a:pPr marL="342900" indent="-342900">
              <a:lnSpc>
                <a:spcPts val="2000"/>
              </a:lnSpc>
              <a:spcBef>
                <a:spcPct val="20000"/>
              </a:spcBef>
              <a:buFont typeface="Wingdings" pitchFamily="2" charset="2"/>
              <a:buChar char="§"/>
            </a:pPr>
            <a:r>
              <a:rPr lang="en-US" sz="2400" dirty="0">
                <a:solidFill>
                  <a:srgbClr val="F8F6E3"/>
                </a:solidFill>
              </a:rPr>
              <a:t>In arranged marriages, people often come to have a deep love for the person they marry.</a:t>
            </a:r>
          </a:p>
          <a:p>
            <a:pPr marL="342900" indent="-342900">
              <a:lnSpc>
                <a:spcPts val="2000"/>
              </a:lnSpc>
              <a:spcBef>
                <a:spcPct val="20000"/>
              </a:spcBef>
              <a:buFont typeface="Wingdings" pitchFamily="2" charset="2"/>
              <a:buChar char="§"/>
            </a:pPr>
            <a:r>
              <a:rPr lang="en-US" sz="2400" dirty="0">
                <a:solidFill>
                  <a:srgbClr val="F8F6E3"/>
                </a:solidFill>
              </a:rPr>
              <a:t>Actors say they “lose themselves” in roles.</a:t>
            </a:r>
          </a:p>
          <a:p>
            <a:pPr marL="342900" indent="-342900">
              <a:lnSpc>
                <a:spcPts val="2000"/>
              </a:lnSpc>
              <a:spcBef>
                <a:spcPct val="20000"/>
              </a:spcBef>
              <a:buFont typeface="Wingdings" pitchFamily="2" charset="2"/>
              <a:buChar char="§"/>
            </a:pPr>
            <a:r>
              <a:rPr lang="en-US" sz="2400" dirty="0">
                <a:solidFill>
                  <a:srgbClr val="F8F6E3"/>
                </a:solidFill>
              </a:rPr>
              <a:t>Participants in the </a:t>
            </a:r>
            <a:r>
              <a:rPr lang="en-US" sz="2400" dirty="0">
                <a:solidFill>
                  <a:srgbClr val="FF0000"/>
                </a:solidFill>
              </a:rPr>
              <a:t>Stanford Prison Study </a:t>
            </a:r>
            <a:r>
              <a:rPr lang="en-US" sz="2400" dirty="0">
                <a:solidFill>
                  <a:srgbClr val="F8F6E3"/>
                </a:solidFill>
              </a:rPr>
              <a:t>ended up adopting the attitudes of whatever roles they were randomly assigned to; </a:t>
            </a:r>
          </a:p>
          <a:p>
            <a:pPr marL="742950" lvl="1" indent="-285750">
              <a:lnSpc>
                <a:spcPts val="2000"/>
              </a:lnSpc>
              <a:spcBef>
                <a:spcPct val="20000"/>
              </a:spcBef>
              <a:buFont typeface="Wingdings" pitchFamily="2" charset="2"/>
              <a:buChar char="§"/>
            </a:pPr>
            <a:r>
              <a:rPr lang="en-US" sz="2400" dirty="0">
                <a:solidFill>
                  <a:srgbClr val="F8F6E3"/>
                </a:solidFill>
              </a:rPr>
              <a:t>“guards” had demeaning views of “prisoners,” </a:t>
            </a:r>
          </a:p>
          <a:p>
            <a:pPr marL="742950" lvl="1" indent="-285750">
              <a:lnSpc>
                <a:spcPts val="2000"/>
              </a:lnSpc>
              <a:spcBef>
                <a:spcPct val="20000"/>
              </a:spcBef>
              <a:buFont typeface="Wingdings" pitchFamily="2" charset="2"/>
              <a:buChar char="§"/>
            </a:pPr>
            <a:r>
              <a:rPr lang="en-US" sz="2400" dirty="0">
                <a:solidFill>
                  <a:srgbClr val="F8F6E3"/>
                </a:solidFill>
              </a:rPr>
              <a:t>“prisoners” had rebellious dislike of the “guards.”</a:t>
            </a:r>
          </a:p>
        </p:txBody>
      </p:sp>
      <p:sp>
        <p:nvSpPr>
          <p:cNvPr id="8" name="Rectangle 7"/>
          <p:cNvSpPr>
            <a:spLocks noChangeArrowheads="1"/>
          </p:cNvSpPr>
          <p:nvPr/>
        </p:nvSpPr>
        <p:spPr bwMode="auto">
          <a:xfrm>
            <a:off x="376238" y="4473575"/>
            <a:ext cx="4648200" cy="1503363"/>
          </a:xfrm>
          <a:prstGeom prst="rect">
            <a:avLst/>
          </a:prstGeom>
          <a:noFill/>
          <a:ln w="9525">
            <a:noFill/>
            <a:miter lim="800000"/>
            <a:headEnd/>
            <a:tailEnd/>
          </a:ln>
        </p:spPr>
        <p:txBody>
          <a:bodyPr>
            <a:spAutoFit/>
          </a:bodyPr>
          <a:lstStyle/>
          <a:p>
            <a:pPr>
              <a:lnSpc>
                <a:spcPts val="2200"/>
              </a:lnSpc>
              <a:spcAft>
                <a:spcPts val="1200"/>
              </a:spcAft>
            </a:pPr>
            <a:r>
              <a:rPr lang="en-US" sz="2400">
                <a:solidFill>
                  <a:srgbClr val="000000"/>
                </a:solidFill>
              </a:rPr>
              <a:t>When we play a role, even if we know it is just pretending, we eventually tend to adopt the attitudes that go with the role, and become the role.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3421063"/>
            <a:ext cx="9144000" cy="3408362"/>
            <a:chOff x="-1" y="3421389"/>
            <a:chExt cx="9144000" cy="3408219"/>
          </a:xfrm>
        </p:grpSpPr>
        <p:sp>
          <p:nvSpPr>
            <p:cNvPr id="11" name="Rectangle 10"/>
            <p:cNvSpPr/>
            <p:nvPr/>
          </p:nvSpPr>
          <p:spPr>
            <a:xfrm>
              <a:off x="-1" y="3421389"/>
              <a:ext cx="9144000" cy="3408219"/>
            </a:xfrm>
            <a:prstGeom prst="rect">
              <a:avLst/>
            </a:prstGeom>
            <a:solidFill>
              <a:srgbClr val="F8F6E3"/>
            </a:solidFill>
            <a:ln>
              <a:solidFill>
                <a:srgbClr val="F8F6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2" name="Rectangle 8"/>
            <p:cNvSpPr>
              <a:spLocks noChangeArrowheads="1"/>
            </p:cNvSpPr>
            <p:nvPr/>
          </p:nvSpPr>
          <p:spPr bwMode="auto">
            <a:xfrm>
              <a:off x="293146" y="4299899"/>
              <a:ext cx="4278854" cy="2144177"/>
            </a:xfrm>
            <a:prstGeom prst="rect">
              <a:avLst/>
            </a:prstGeom>
            <a:noFill/>
            <a:ln w="9525">
              <a:noFill/>
              <a:miter lim="800000"/>
              <a:headEnd/>
              <a:tailEnd/>
            </a:ln>
          </p:spPr>
          <p:txBody>
            <a:bodyPr>
              <a:spAutoFit/>
            </a:bodyPr>
            <a:lstStyle/>
            <a:p>
              <a:pPr>
                <a:lnSpc>
                  <a:spcPts val="2000"/>
                </a:lnSpc>
              </a:pPr>
              <a:r>
                <a:rPr lang="en-US" sz="2400"/>
                <a:t>Festinger’s Study (1957):  Students were paid either large or small amounts to express enjoyment of a boring activity.  Then many of the students changed their attitudes about the activity.  Which amount shifted attitudes?</a:t>
              </a:r>
            </a:p>
          </p:txBody>
        </p:sp>
        <p:sp>
          <p:nvSpPr>
            <p:cNvPr id="21513" name="Rectangle 11"/>
            <p:cNvSpPr>
              <a:spLocks noChangeArrowheads="1"/>
            </p:cNvSpPr>
            <p:nvPr/>
          </p:nvSpPr>
          <p:spPr bwMode="auto">
            <a:xfrm>
              <a:off x="88860" y="3685640"/>
              <a:ext cx="6892852" cy="348813"/>
            </a:xfrm>
            <a:prstGeom prst="rect">
              <a:avLst/>
            </a:prstGeom>
            <a:noFill/>
            <a:ln w="9525">
              <a:noFill/>
              <a:miter lim="800000"/>
              <a:headEnd/>
              <a:tailEnd/>
            </a:ln>
          </p:spPr>
          <p:txBody>
            <a:bodyPr>
              <a:spAutoFit/>
            </a:bodyPr>
            <a:lstStyle/>
            <a:p>
              <a:pPr>
                <a:lnSpc>
                  <a:spcPts val="2000"/>
                </a:lnSpc>
                <a:spcAft>
                  <a:spcPts val="600"/>
                </a:spcAft>
              </a:pPr>
              <a:r>
                <a:rPr lang="en-US" sz="2800" b="1">
                  <a:solidFill>
                    <a:srgbClr val="000000"/>
                  </a:solidFill>
                </a:rPr>
                <a:t>Origin of Cognitive Dissonance Theory</a:t>
              </a:r>
            </a:p>
          </p:txBody>
        </p:sp>
      </p:grpSp>
      <p:sp>
        <p:nvSpPr>
          <p:cNvPr id="5" name="Rounded Rectangle 4"/>
          <p:cNvSpPr>
            <a:spLocks noChangeArrowheads="1"/>
          </p:cNvSpPr>
          <p:nvPr/>
        </p:nvSpPr>
        <p:spPr bwMode="auto">
          <a:xfrm>
            <a:off x="592138" y="1614488"/>
            <a:ext cx="3506787" cy="1176337"/>
          </a:xfrm>
          <a:prstGeom prst="roundRect">
            <a:avLst>
              <a:gd name="adj" fmla="val 16667"/>
            </a:avLst>
          </a:prstGeom>
          <a:solidFill>
            <a:srgbClr val="444EA2"/>
          </a:solidFill>
          <a:ln w="9525">
            <a:noFill/>
            <a:round/>
            <a:headEnd/>
            <a:tailEnd/>
          </a:ln>
        </p:spPr>
        <p:txBody>
          <a:bodyPr/>
          <a:lstStyle/>
          <a:p>
            <a:pPr>
              <a:lnSpc>
                <a:spcPts val="2000"/>
              </a:lnSpc>
              <a:spcBef>
                <a:spcPct val="20000"/>
              </a:spcBef>
            </a:pPr>
            <a:r>
              <a:rPr lang="en-US" sz="2400" b="1">
                <a:solidFill>
                  <a:srgbClr val="FFCC99"/>
                </a:solidFill>
              </a:rPr>
              <a:t>Cognitive Dissonance:  </a:t>
            </a:r>
            <a:r>
              <a:rPr lang="en-US" sz="2400">
                <a:solidFill>
                  <a:srgbClr val="F8F6E3"/>
                </a:solidFill>
              </a:rPr>
              <a:t>When our actions are not in harmony with our attitudes.</a:t>
            </a:r>
          </a:p>
        </p:txBody>
      </p:sp>
      <p:sp>
        <p:nvSpPr>
          <p:cNvPr id="6" name="Rounded Rectangle 5"/>
          <p:cNvSpPr>
            <a:spLocks noChangeArrowheads="1"/>
          </p:cNvSpPr>
          <p:nvPr/>
        </p:nvSpPr>
        <p:spPr bwMode="auto">
          <a:xfrm>
            <a:off x="4572000" y="1590675"/>
            <a:ext cx="4152900" cy="1584325"/>
          </a:xfrm>
          <a:prstGeom prst="roundRect">
            <a:avLst>
              <a:gd name="adj" fmla="val 16667"/>
            </a:avLst>
          </a:prstGeom>
          <a:solidFill>
            <a:srgbClr val="444EA2"/>
          </a:solidFill>
          <a:ln w="9525">
            <a:noFill/>
            <a:round/>
            <a:headEnd/>
            <a:tailEnd/>
          </a:ln>
        </p:spPr>
        <p:txBody>
          <a:bodyPr/>
          <a:lstStyle/>
          <a:p>
            <a:pPr>
              <a:lnSpc>
                <a:spcPts val="2000"/>
              </a:lnSpc>
              <a:spcBef>
                <a:spcPct val="20000"/>
              </a:spcBef>
            </a:pPr>
            <a:r>
              <a:rPr lang="en-US" sz="2400" b="1">
                <a:solidFill>
                  <a:srgbClr val="FFCC99"/>
                </a:solidFill>
              </a:rPr>
              <a:t>Cognitive Dissonance Theory:</a:t>
            </a:r>
            <a:r>
              <a:rPr lang="en-US" sz="2400">
                <a:solidFill>
                  <a:srgbClr val="F8F6E3"/>
                </a:solidFill>
              </a:rPr>
              <a:t>  the observation that we tend to resolve this dissonance by changing our attitudes to fit our actions.</a:t>
            </a:r>
          </a:p>
        </p:txBody>
      </p:sp>
      <p:sp>
        <p:nvSpPr>
          <p:cNvPr id="21509" name="Title 1"/>
          <p:cNvSpPr txBox="1">
            <a:spLocks/>
          </p:cNvSpPr>
          <p:nvPr/>
        </p:nvSpPr>
        <p:spPr bwMode="auto">
          <a:xfrm>
            <a:off x="0" y="0"/>
            <a:ext cx="9144000" cy="1108075"/>
          </a:xfrm>
          <a:prstGeom prst="rect">
            <a:avLst/>
          </a:prstGeom>
          <a:solidFill>
            <a:srgbClr val="3AA082"/>
          </a:solidFill>
          <a:ln w="9525">
            <a:noFill/>
            <a:miter lim="800000"/>
            <a:headEnd/>
            <a:tailEnd/>
          </a:ln>
        </p:spPr>
        <p:txBody>
          <a:bodyPr lIns="274320" anchor="ctr"/>
          <a:lstStyle/>
          <a:p>
            <a:pPr>
              <a:lnSpc>
                <a:spcPts val="4200"/>
              </a:lnSpc>
            </a:pPr>
            <a:r>
              <a:rPr lang="en-US" sz="3200" b="1">
                <a:solidFill>
                  <a:srgbClr val="F8F6E3"/>
                </a:solidFill>
              </a:rPr>
              <a:t>Social Thinking:</a:t>
            </a:r>
            <a:r>
              <a:rPr lang="en-US" sz="4400" b="1">
                <a:solidFill>
                  <a:srgbClr val="F8F6E3"/>
                </a:solidFill>
              </a:rPr>
              <a:t/>
            </a:r>
            <a:br>
              <a:rPr lang="en-US" sz="4400" b="1">
                <a:solidFill>
                  <a:srgbClr val="F8F6E3"/>
                </a:solidFill>
              </a:rPr>
            </a:br>
            <a:r>
              <a:rPr lang="en-US" sz="4400" b="1">
                <a:solidFill>
                  <a:srgbClr val="F8F6E3"/>
                </a:solidFill>
              </a:rPr>
              <a:t>Cognitive Dissonance</a:t>
            </a:r>
          </a:p>
        </p:txBody>
      </p:sp>
      <p:sp>
        <p:nvSpPr>
          <p:cNvPr id="10" name="Rectangle 9"/>
          <p:cNvSpPr>
            <a:spLocks noChangeArrowheads="1"/>
          </p:cNvSpPr>
          <p:nvPr/>
        </p:nvSpPr>
        <p:spPr bwMode="auto">
          <a:xfrm>
            <a:off x="4716463" y="4300538"/>
            <a:ext cx="4256087" cy="2041525"/>
          </a:xfrm>
          <a:prstGeom prst="rect">
            <a:avLst/>
          </a:prstGeom>
          <a:noFill/>
          <a:ln w="9525">
            <a:noFill/>
            <a:miter lim="800000"/>
            <a:headEnd/>
            <a:tailEnd/>
          </a:ln>
        </p:spPr>
        <p:txBody>
          <a:bodyPr>
            <a:spAutoFit/>
          </a:bodyPr>
          <a:lstStyle/>
          <a:p>
            <a:pPr marL="342900" indent="-342900">
              <a:lnSpc>
                <a:spcPts val="2000"/>
              </a:lnSpc>
              <a:spcAft>
                <a:spcPts val="1200"/>
              </a:spcAft>
              <a:buFont typeface="Wingdings" pitchFamily="2" charset="2"/>
              <a:buChar char="§"/>
            </a:pPr>
            <a:r>
              <a:rPr lang="en-US" sz="2400" b="1" i="1">
                <a:solidFill>
                  <a:srgbClr val="A0366C"/>
                </a:solidFill>
                <a:sym typeface="Wingdings" pitchFamily="2" charset="2"/>
              </a:rPr>
              <a:t>Getting paid more: “I was paid to say that.”</a:t>
            </a:r>
          </a:p>
          <a:p>
            <a:pPr marL="342900" indent="-342900">
              <a:lnSpc>
                <a:spcPts val="2000"/>
              </a:lnSpc>
              <a:spcAft>
                <a:spcPts val="1200"/>
              </a:spcAft>
              <a:buFont typeface="Wingdings" pitchFamily="2" charset="2"/>
              <a:buChar char="§"/>
            </a:pPr>
            <a:r>
              <a:rPr lang="en-US" sz="2400" b="1" i="1">
                <a:solidFill>
                  <a:srgbClr val="A0366C"/>
                </a:solidFill>
                <a:sym typeface="Wingdings" pitchFamily="2" charset="2"/>
              </a:rPr>
              <a:t>Getting paid less:  “Why would I say it was fun?  Just for a dollar?  Weird.  Maybe it wasn’t so bad, now that I think of it.”</a:t>
            </a:r>
            <a:endParaRPr lang="en-US" sz="2400" b="1" i="1">
              <a:solidFill>
                <a:srgbClr val="A0366C"/>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E104F89-1224-4273-9D02-285B031A82BC}" type="slidenum">
              <a:rPr lang="en-US"/>
              <a:pPr>
                <a:defRPr/>
              </a:pPr>
              <a:t>18</a:t>
            </a:fld>
            <a:endParaRPr lang="en-US"/>
          </a:p>
        </p:txBody>
      </p:sp>
      <p:pic>
        <p:nvPicPr>
          <p:cNvPr id="22531" name="Picture 3" descr="figure-53-03"/>
          <p:cNvPicPr>
            <a:picLocks noGrp="1" noChangeAspect="1" noChangeArrowheads="1"/>
          </p:cNvPicPr>
          <p:nvPr>
            <p:ph idx="1"/>
          </p:nvPr>
        </p:nvPicPr>
        <p:blipFill>
          <a:blip r:embed="rId3" cstate="print"/>
          <a:srcRect/>
          <a:stretch>
            <a:fillRect/>
          </a:stretch>
        </p:blipFill>
        <p:spPr>
          <a:xfrm>
            <a:off x="420688" y="1227138"/>
            <a:ext cx="5065712" cy="5435600"/>
          </a:xfrm>
        </p:spPr>
      </p:pic>
      <p:pic>
        <p:nvPicPr>
          <p:cNvPr id="22532" name="Picture 3" descr="figure-53-03"/>
          <p:cNvPicPr>
            <a:picLocks noChangeAspect="1" noChangeArrowheads="1"/>
          </p:cNvPicPr>
          <p:nvPr/>
        </p:nvPicPr>
        <p:blipFill>
          <a:blip r:embed="rId4" cstate="print"/>
          <a:srcRect/>
          <a:stretch>
            <a:fillRect/>
          </a:stretch>
        </p:blipFill>
        <p:spPr bwMode="auto">
          <a:xfrm>
            <a:off x="5486400" y="3505200"/>
            <a:ext cx="2774950" cy="2438400"/>
          </a:xfrm>
          <a:prstGeom prst="rect">
            <a:avLst/>
          </a:prstGeom>
          <a:noFill/>
          <a:ln w="9525">
            <a:noFill/>
            <a:miter lim="800000"/>
            <a:headEnd/>
            <a:tailEnd/>
          </a:ln>
        </p:spPr>
      </p:pic>
      <p:sp>
        <p:nvSpPr>
          <p:cNvPr id="22533" name="TextBox 5"/>
          <p:cNvSpPr txBox="1">
            <a:spLocks noChangeArrowheads="1"/>
          </p:cNvSpPr>
          <p:nvPr/>
        </p:nvSpPr>
        <p:spPr bwMode="auto">
          <a:xfrm>
            <a:off x="3657600" y="1846263"/>
            <a:ext cx="5029200" cy="1135062"/>
          </a:xfrm>
          <a:prstGeom prst="rect">
            <a:avLst/>
          </a:prstGeom>
          <a:noFill/>
          <a:ln w="9525">
            <a:noFill/>
            <a:miter lim="800000"/>
            <a:headEnd/>
            <a:tailEnd/>
          </a:ln>
        </p:spPr>
        <p:txBody>
          <a:bodyPr>
            <a:spAutoFit/>
          </a:bodyPr>
          <a:lstStyle/>
          <a:p>
            <a:pPr>
              <a:lnSpc>
                <a:spcPts val="2000"/>
              </a:lnSpc>
            </a:pPr>
            <a:r>
              <a:rPr lang="en-US" sz="2400" b="1" i="1">
                <a:solidFill>
                  <a:srgbClr val="A0366C"/>
                </a:solidFill>
              </a:rPr>
              <a:t>If Fiona agrees to do some fundraising for her college, her attitudes about school finances might shift to resolve her cognitive dissonance.</a:t>
            </a:r>
          </a:p>
        </p:txBody>
      </p:sp>
      <p:sp>
        <p:nvSpPr>
          <p:cNvPr id="22534" name="Rectangle 2"/>
          <p:cNvSpPr>
            <a:spLocks noGrp="1" noChangeArrowheads="1"/>
          </p:cNvSpPr>
          <p:nvPr>
            <p:ph type="title"/>
          </p:nvPr>
        </p:nvSpPr>
        <p:spPr>
          <a:xfrm>
            <a:off x="671513" y="276225"/>
            <a:ext cx="7772400" cy="1143000"/>
          </a:xfrm>
        </p:spPr>
        <p:txBody>
          <a:bodyPr/>
          <a:lstStyle/>
          <a:p>
            <a:pPr eaLnBrk="1" hangingPunct="1"/>
            <a:r>
              <a:rPr lang="en-US" b="1" smtClean="0">
                <a:solidFill>
                  <a:srgbClr val="3AA082"/>
                </a:solidFill>
              </a:rPr>
              <a:t>Cognitive Dissonance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108075"/>
          </a:xfrm>
          <a:solidFill>
            <a:srgbClr val="444EA2"/>
          </a:solidFill>
        </p:spPr>
        <p:txBody>
          <a:bodyPr lIns="274320"/>
          <a:lstStyle/>
          <a:p>
            <a:pPr algn="l" eaLnBrk="1" hangingPunct="1">
              <a:lnSpc>
                <a:spcPts val="4200"/>
              </a:lnSpc>
            </a:pPr>
            <a:r>
              <a:rPr lang="en-US" b="1" smtClean="0">
                <a:solidFill>
                  <a:srgbClr val="F8F6E3"/>
                </a:solidFill>
              </a:rPr>
              <a:t>Social Influence</a:t>
            </a:r>
          </a:p>
        </p:txBody>
      </p:sp>
      <p:sp>
        <p:nvSpPr>
          <p:cNvPr id="4" name="Title 1"/>
          <p:cNvSpPr txBox="1">
            <a:spLocks/>
          </p:cNvSpPr>
          <p:nvPr/>
        </p:nvSpPr>
        <p:spPr bwMode="auto">
          <a:xfrm>
            <a:off x="554038" y="1230313"/>
            <a:ext cx="7785100" cy="5092700"/>
          </a:xfrm>
          <a:prstGeom prst="rect">
            <a:avLst/>
          </a:prstGeom>
          <a:noFill/>
          <a:ln w="9525">
            <a:noFill/>
            <a:miter lim="800000"/>
            <a:headEnd/>
            <a:tailEnd/>
          </a:ln>
        </p:spPr>
        <p:txBody>
          <a:bodyPr>
            <a:spAutoFit/>
          </a:bodyPr>
          <a:lstStyle/>
          <a:p>
            <a:pPr>
              <a:lnSpc>
                <a:spcPts val="2400"/>
              </a:lnSpc>
              <a:spcAft>
                <a:spcPts val="1200"/>
              </a:spcAft>
            </a:pPr>
            <a:r>
              <a:rPr lang="en-US" sz="2800">
                <a:solidFill>
                  <a:srgbClr val="000000"/>
                </a:solidFill>
              </a:rPr>
              <a:t>Social situations have many ways of influencing our behavior, attitudes, beliefs, and decisions.  This social influence can take many forms, including:</a:t>
            </a:r>
          </a:p>
          <a:p>
            <a:pPr marL="800100" lvl="1" indent="-342900">
              <a:lnSpc>
                <a:spcPts val="2800"/>
              </a:lnSpc>
              <a:spcAft>
                <a:spcPts val="1200"/>
              </a:spcAft>
              <a:buFont typeface="Wingdings" pitchFamily="2" charset="2"/>
              <a:buChar char="§"/>
            </a:pPr>
            <a:r>
              <a:rPr lang="en-US" sz="3200" b="1">
                <a:solidFill>
                  <a:srgbClr val="A0366C"/>
                </a:solidFill>
              </a:rPr>
              <a:t>Conformity</a:t>
            </a:r>
          </a:p>
          <a:p>
            <a:pPr marL="800100" lvl="1" indent="-342900">
              <a:lnSpc>
                <a:spcPts val="2800"/>
              </a:lnSpc>
              <a:spcAft>
                <a:spcPts val="1200"/>
              </a:spcAft>
              <a:buFont typeface="Wingdings" pitchFamily="2" charset="2"/>
              <a:buChar char="§"/>
            </a:pPr>
            <a:r>
              <a:rPr lang="en-US" sz="3200" b="1">
                <a:solidFill>
                  <a:srgbClr val="A0366C"/>
                </a:solidFill>
              </a:rPr>
              <a:t>Obedience</a:t>
            </a:r>
          </a:p>
          <a:p>
            <a:pPr marL="800100" lvl="1" indent="-342900">
              <a:lnSpc>
                <a:spcPts val="2800"/>
              </a:lnSpc>
              <a:spcAft>
                <a:spcPts val="600"/>
              </a:spcAft>
              <a:buFont typeface="Wingdings" pitchFamily="2" charset="2"/>
              <a:buChar char="§"/>
            </a:pPr>
            <a:r>
              <a:rPr lang="en-US" sz="3200">
                <a:solidFill>
                  <a:srgbClr val="A0366C"/>
                </a:solidFill>
              </a:rPr>
              <a:t>Group situations and </a:t>
            </a:r>
            <a:r>
              <a:rPr lang="en-US" sz="3200" b="1">
                <a:solidFill>
                  <a:srgbClr val="A0366C"/>
                </a:solidFill>
              </a:rPr>
              <a:t>group behavior</a:t>
            </a:r>
            <a:r>
              <a:rPr lang="en-US" sz="3200">
                <a:solidFill>
                  <a:srgbClr val="A0366C"/>
                </a:solidFill>
              </a:rPr>
              <a:t>, which leads to </a:t>
            </a:r>
          </a:p>
          <a:p>
            <a:pPr marL="1257300" lvl="2" indent="-342900">
              <a:lnSpc>
                <a:spcPts val="2800"/>
              </a:lnSpc>
              <a:spcAft>
                <a:spcPts val="600"/>
              </a:spcAft>
              <a:buFont typeface="Wingdings" pitchFamily="2" charset="2"/>
              <a:buChar char="§"/>
            </a:pPr>
            <a:r>
              <a:rPr lang="en-US" sz="3200">
                <a:solidFill>
                  <a:srgbClr val="A0366C"/>
                </a:solidFill>
              </a:rPr>
              <a:t>social facilitation </a:t>
            </a:r>
          </a:p>
          <a:p>
            <a:pPr marL="1257300" lvl="2" indent="-342900">
              <a:lnSpc>
                <a:spcPts val="2800"/>
              </a:lnSpc>
              <a:spcAft>
                <a:spcPts val="600"/>
              </a:spcAft>
              <a:buFont typeface="Wingdings" pitchFamily="2" charset="2"/>
              <a:buChar char="§"/>
            </a:pPr>
            <a:r>
              <a:rPr lang="en-US" sz="3200">
                <a:solidFill>
                  <a:srgbClr val="A0366C"/>
                </a:solidFill>
              </a:rPr>
              <a:t>social loafing </a:t>
            </a:r>
          </a:p>
          <a:p>
            <a:pPr marL="1257300" lvl="2" indent="-342900">
              <a:lnSpc>
                <a:spcPts val="2800"/>
              </a:lnSpc>
              <a:spcAft>
                <a:spcPts val="600"/>
              </a:spcAft>
              <a:buFont typeface="Wingdings" pitchFamily="2" charset="2"/>
              <a:buChar char="§"/>
            </a:pPr>
            <a:r>
              <a:rPr lang="en-US" sz="3200">
                <a:solidFill>
                  <a:srgbClr val="A0366C"/>
                </a:solidFill>
              </a:rPr>
              <a:t>polarization</a:t>
            </a:r>
          </a:p>
          <a:p>
            <a:pPr marL="1257300" lvl="2" indent="-342900">
              <a:lnSpc>
                <a:spcPts val="2800"/>
              </a:lnSpc>
              <a:spcAft>
                <a:spcPts val="600"/>
              </a:spcAft>
              <a:buFont typeface="Wingdings" pitchFamily="2" charset="2"/>
              <a:buChar char="§"/>
            </a:pPr>
            <a:r>
              <a:rPr lang="en-US" sz="3200">
                <a:solidFill>
                  <a:srgbClr val="A0366C"/>
                </a:solidFill>
              </a:rPr>
              <a:t>deindividuation</a:t>
            </a:r>
          </a:p>
          <a:p>
            <a:pPr marL="1257300" lvl="2" indent="-342900">
              <a:lnSpc>
                <a:spcPts val="2800"/>
              </a:lnSpc>
              <a:spcAft>
                <a:spcPts val="600"/>
              </a:spcAft>
              <a:buFont typeface="Wingdings" pitchFamily="2" charset="2"/>
              <a:buChar char="§"/>
            </a:pPr>
            <a:r>
              <a:rPr lang="en-US" sz="3200">
                <a:solidFill>
                  <a:srgbClr val="A0366C"/>
                </a:solidFill>
              </a:rPr>
              <a:t>groupthink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30163"/>
            <a:ext cx="9144000" cy="1143001"/>
          </a:xfrm>
          <a:solidFill>
            <a:srgbClr val="444EA2"/>
          </a:solidFill>
        </p:spPr>
        <p:txBody>
          <a:bodyPr lIns="274320"/>
          <a:lstStyle/>
          <a:p>
            <a:pPr algn="l" eaLnBrk="1" hangingPunct="1">
              <a:lnSpc>
                <a:spcPts val="4200"/>
              </a:lnSpc>
            </a:pPr>
            <a:r>
              <a:rPr lang="en-US" b="1" smtClean="0">
                <a:solidFill>
                  <a:srgbClr val="F8F6E3"/>
                </a:solidFill>
              </a:rPr>
              <a:t>Social Psychology </a:t>
            </a:r>
            <a:endParaRPr lang="en-US" sz="3200" b="1" i="1" smtClean="0">
              <a:solidFill>
                <a:srgbClr val="F8F6E3"/>
              </a:solidFill>
            </a:endParaRPr>
          </a:p>
        </p:txBody>
      </p:sp>
      <p:sp>
        <p:nvSpPr>
          <p:cNvPr id="3" name="Content Placeholder 2"/>
          <p:cNvSpPr>
            <a:spLocks noGrp="1"/>
          </p:cNvSpPr>
          <p:nvPr>
            <p:ph idx="1"/>
          </p:nvPr>
        </p:nvSpPr>
        <p:spPr>
          <a:xfrm>
            <a:off x="733425" y="1219200"/>
            <a:ext cx="6400800" cy="1222375"/>
          </a:xfrm>
        </p:spPr>
        <p:txBody>
          <a:bodyPr anchor="ctr"/>
          <a:lstStyle/>
          <a:p>
            <a:pPr marL="0" indent="0" eaLnBrk="1" hangingPunct="1">
              <a:lnSpc>
                <a:spcPts val="3000"/>
              </a:lnSpc>
              <a:spcBef>
                <a:spcPct val="0"/>
              </a:spcBef>
              <a:spcAft>
                <a:spcPts val="1200"/>
              </a:spcAft>
              <a:buFont typeface="Arial" charset="0"/>
              <a:buNone/>
            </a:pPr>
            <a:r>
              <a:rPr lang="en-US" b="1" i="1" smtClean="0">
                <a:solidFill>
                  <a:srgbClr val="F36F21"/>
                </a:solidFill>
              </a:rPr>
              <a:t>Sample social psychology question: </a:t>
            </a:r>
            <a:r>
              <a:rPr lang="en-US" b="1" i="1" smtClean="0">
                <a:solidFill>
                  <a:srgbClr val="444EA2"/>
                </a:solidFill>
              </a:rPr>
              <a:t>Why might students speak up in class, or hesitate to speak? </a:t>
            </a:r>
          </a:p>
        </p:txBody>
      </p:sp>
      <p:sp>
        <p:nvSpPr>
          <p:cNvPr id="13" name="Content Placeholder 4"/>
          <p:cNvSpPr txBox="1">
            <a:spLocks/>
          </p:cNvSpPr>
          <p:nvPr/>
        </p:nvSpPr>
        <p:spPr>
          <a:xfrm>
            <a:off x="2076450" y="2936875"/>
            <a:ext cx="7067550" cy="3344863"/>
          </a:xfrm>
          <a:prstGeom prst="rect">
            <a:avLst/>
          </a:prstGeom>
          <a:noFill/>
        </p:spPr>
        <p:txBody>
          <a:bodyPr anchor="ctr"/>
          <a:lstStyle>
            <a:lvl1pPr marL="342900" indent="-342900">
              <a:lnSpc>
                <a:spcPts val="2200"/>
              </a:lnSpc>
              <a:spcBef>
                <a:spcPts val="0"/>
              </a:spcBef>
              <a:spcAft>
                <a:spcPts val="1200"/>
              </a:spcAft>
              <a:buFont typeface="Wingdings" pitchFamily="2" charset="2"/>
              <a:buChar char="§"/>
              <a:defRPr sz="2400">
                <a:solidFill>
                  <a:schemeClr val="accent1">
                    <a:lumMod val="50000"/>
                  </a:schemeClr>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fontAlgn="auto">
              <a:lnSpc>
                <a:spcPts val="3000"/>
              </a:lnSpc>
              <a:buFont typeface="Wingdings" pitchFamily="2" charset="2"/>
              <a:buNone/>
              <a:defRPr/>
            </a:pPr>
            <a:r>
              <a:rPr lang="en-US" sz="3200" dirty="0">
                <a:solidFill>
                  <a:schemeClr val="tx1"/>
                </a:solidFill>
                <a:latin typeface="+mn-lt"/>
                <a:cs typeface="+mn-cs"/>
              </a:rPr>
              <a:t>To answer this, we can study emotions, cognitions, motivations, </a:t>
            </a:r>
            <a:r>
              <a:rPr lang="en-US" sz="3200" dirty="0" err="1">
                <a:solidFill>
                  <a:schemeClr val="tx1"/>
                </a:solidFill>
                <a:latin typeface="+mn-lt"/>
                <a:cs typeface="+mn-cs"/>
              </a:rPr>
              <a:t>reinforcers</a:t>
            </a:r>
            <a:r>
              <a:rPr lang="en-US" sz="3200" dirty="0">
                <a:solidFill>
                  <a:schemeClr val="tx1"/>
                </a:solidFill>
                <a:latin typeface="+mn-lt"/>
                <a:cs typeface="+mn-cs"/>
              </a:rPr>
              <a:t>, and more:</a:t>
            </a:r>
          </a:p>
          <a:p>
            <a:pPr fontAlgn="auto">
              <a:lnSpc>
                <a:spcPts val="3000"/>
              </a:lnSpc>
              <a:defRPr/>
            </a:pPr>
            <a:r>
              <a:rPr lang="en-US" sz="3200" b="1" dirty="0">
                <a:solidFill>
                  <a:schemeClr val="tx1"/>
                </a:solidFill>
                <a:latin typeface="+mn-lt"/>
                <a:cs typeface="+mn-cs"/>
              </a:rPr>
              <a:t>Personality Psychologists </a:t>
            </a:r>
            <a:r>
              <a:rPr lang="en-US" sz="3200" dirty="0">
                <a:solidFill>
                  <a:schemeClr val="tx1"/>
                </a:solidFill>
                <a:latin typeface="+mn-lt"/>
                <a:cs typeface="+mn-cs"/>
              </a:rPr>
              <a:t>could study the </a:t>
            </a:r>
            <a:r>
              <a:rPr lang="en-US" sz="3200" b="1" i="1" dirty="0">
                <a:solidFill>
                  <a:schemeClr val="tx1"/>
                </a:solidFill>
                <a:latin typeface="+mn-lt"/>
                <a:cs typeface="+mn-cs"/>
              </a:rPr>
              <a:t>traits</a:t>
            </a:r>
            <a:r>
              <a:rPr lang="en-US" sz="3200" dirty="0">
                <a:solidFill>
                  <a:schemeClr val="tx1"/>
                </a:solidFill>
                <a:latin typeface="+mn-lt"/>
                <a:cs typeface="+mn-cs"/>
              </a:rPr>
              <a:t> that might make </a:t>
            </a:r>
            <a:r>
              <a:rPr lang="en-US" sz="3200" b="1" dirty="0">
                <a:solidFill>
                  <a:schemeClr val="tx1"/>
                </a:solidFill>
                <a:latin typeface="+mn-lt"/>
                <a:cs typeface="+mn-cs"/>
              </a:rPr>
              <a:t>one</a:t>
            </a:r>
            <a:r>
              <a:rPr lang="en-US" sz="3200" dirty="0">
                <a:solidFill>
                  <a:schemeClr val="tx1"/>
                </a:solidFill>
                <a:latin typeface="+mn-lt"/>
                <a:cs typeface="+mn-cs"/>
              </a:rPr>
              <a:t> person more likely than another to speak, and</a:t>
            </a:r>
          </a:p>
          <a:p>
            <a:pPr fontAlgn="auto">
              <a:lnSpc>
                <a:spcPts val="3000"/>
              </a:lnSpc>
              <a:buClr>
                <a:schemeClr val="tx1"/>
              </a:buClr>
              <a:defRPr/>
            </a:pPr>
            <a:r>
              <a:rPr lang="en-US" sz="3200" b="1" dirty="0">
                <a:solidFill>
                  <a:srgbClr val="444EA2"/>
                </a:solidFill>
                <a:latin typeface="+mn-lt"/>
                <a:cs typeface="+mn-cs"/>
              </a:rPr>
              <a:t>Social Psychologists</a:t>
            </a:r>
            <a:r>
              <a:rPr lang="en-US" sz="3200" dirty="0">
                <a:solidFill>
                  <a:schemeClr val="tx1"/>
                </a:solidFill>
                <a:latin typeface="+mn-lt"/>
                <a:cs typeface="+mn-cs"/>
              </a:rPr>
              <a:t> might examine aspects of the classroom </a:t>
            </a:r>
            <a:r>
              <a:rPr lang="en-US" sz="3200" b="1" i="1" dirty="0">
                <a:solidFill>
                  <a:schemeClr val="tx1"/>
                </a:solidFill>
                <a:latin typeface="+mn-lt"/>
                <a:cs typeface="+mn-cs"/>
              </a:rPr>
              <a:t>situation</a:t>
            </a:r>
            <a:r>
              <a:rPr lang="en-US" sz="3200" dirty="0">
                <a:solidFill>
                  <a:schemeClr val="tx1"/>
                </a:solidFill>
                <a:latin typeface="+mn-lt"/>
                <a:cs typeface="+mn-cs"/>
              </a:rPr>
              <a:t> that would influence </a:t>
            </a:r>
            <a:r>
              <a:rPr lang="en-US" sz="3200" b="1" dirty="0">
                <a:solidFill>
                  <a:schemeClr val="tx1"/>
                </a:solidFill>
                <a:latin typeface="+mn-lt"/>
                <a:cs typeface="+mn-cs"/>
              </a:rPr>
              <a:t>any</a:t>
            </a:r>
            <a:r>
              <a:rPr lang="en-US" sz="3200" dirty="0">
                <a:solidFill>
                  <a:schemeClr val="tx1"/>
                </a:solidFill>
                <a:latin typeface="+mn-lt"/>
                <a:cs typeface="+mn-cs"/>
              </a:rPr>
              <a:t> student’s decision about speaking.</a:t>
            </a:r>
          </a:p>
        </p:txBody>
      </p:sp>
      <p:cxnSp>
        <p:nvCxnSpPr>
          <p:cNvPr id="22" name="Elbow Connector 21"/>
          <p:cNvCxnSpPr>
            <a:stCxn id="3" idx="1"/>
          </p:cNvCxnSpPr>
          <p:nvPr/>
        </p:nvCxnSpPr>
        <p:spPr>
          <a:xfrm rot="10800000" flipH="1" flipV="1">
            <a:off x="733425" y="1830388"/>
            <a:ext cx="1343025" cy="1106487"/>
          </a:xfrm>
          <a:prstGeom prst="bentConnector3">
            <a:avLst>
              <a:gd name="adj1" fmla="val -17034"/>
            </a:avLst>
          </a:prstGeom>
          <a:ln w="57150">
            <a:solidFill>
              <a:srgbClr val="A0366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1000"/>
                                        <p:tgtEl>
                                          <p:spTgt spid="2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762000"/>
          </a:xfrm>
        </p:spPr>
        <p:txBody>
          <a:bodyPr/>
          <a:lstStyle/>
          <a:p>
            <a:pPr eaLnBrk="1" hangingPunct="1"/>
            <a:r>
              <a:rPr lang="en-US" b="1" smtClean="0">
                <a:solidFill>
                  <a:srgbClr val="444EA2"/>
                </a:solidFill>
              </a:rPr>
              <a:t>Conformity</a:t>
            </a:r>
          </a:p>
        </p:txBody>
      </p:sp>
      <p:sp>
        <p:nvSpPr>
          <p:cNvPr id="24579" name="Content Placeholder 2"/>
          <p:cNvSpPr>
            <a:spLocks noGrp="1"/>
          </p:cNvSpPr>
          <p:nvPr>
            <p:ph idx="1"/>
          </p:nvPr>
        </p:nvSpPr>
        <p:spPr>
          <a:xfrm>
            <a:off x="2130425" y="1322388"/>
            <a:ext cx="4959350" cy="1066800"/>
          </a:xfrm>
        </p:spPr>
        <p:txBody>
          <a:bodyPr/>
          <a:lstStyle/>
          <a:p>
            <a:pPr algn="ctr" eaLnBrk="1" hangingPunct="1">
              <a:lnSpc>
                <a:spcPts val="2400"/>
              </a:lnSpc>
              <a:buFont typeface="Arial" charset="0"/>
              <a:buNone/>
            </a:pPr>
            <a:r>
              <a:rPr lang="en-US" sz="2800" b="1" i="1" smtClean="0">
                <a:solidFill>
                  <a:srgbClr val="F36F21"/>
                </a:solidFill>
              </a:rPr>
              <a:t>What form of social influence is the subject of this cartoon? </a:t>
            </a:r>
          </a:p>
        </p:txBody>
      </p:sp>
      <p:pic>
        <p:nvPicPr>
          <p:cNvPr id="24580" name="Picture 4" descr="MyersPsy8e_18UN08"/>
          <p:cNvPicPr>
            <a:picLocks noChangeAspect="1" noChangeArrowheads="1"/>
          </p:cNvPicPr>
          <p:nvPr/>
        </p:nvPicPr>
        <p:blipFill>
          <a:blip r:embed="rId3" cstate="print"/>
          <a:srcRect/>
          <a:stretch>
            <a:fillRect/>
          </a:stretch>
        </p:blipFill>
        <p:spPr bwMode="auto">
          <a:xfrm>
            <a:off x="276225" y="2614613"/>
            <a:ext cx="8666163" cy="32242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1230313" y="2824163"/>
            <a:ext cx="3617912" cy="2109787"/>
          </a:xfrm>
          <a:prstGeom prst="roundRect">
            <a:avLst>
              <a:gd name="adj" fmla="val 16667"/>
            </a:avLst>
          </a:prstGeom>
          <a:solidFill>
            <a:srgbClr val="F36F21"/>
          </a:solidFill>
          <a:ln w="9525">
            <a:noFill/>
            <a:round/>
            <a:headEnd/>
            <a:tailEnd/>
          </a:ln>
        </p:spPr>
        <p:txBody>
          <a:bodyPr>
            <a:spAutoFit/>
          </a:bodyPr>
          <a:lstStyle/>
          <a:p>
            <a:pPr algn="ctr">
              <a:lnSpc>
                <a:spcPts val="2800"/>
              </a:lnSpc>
            </a:pPr>
            <a:r>
              <a:rPr lang="en-US" sz="3200" b="1">
                <a:solidFill>
                  <a:srgbClr val="F8F6E3"/>
                </a:solidFill>
              </a:rPr>
              <a:t>The power of Conformity has many components and forms, including</a:t>
            </a:r>
          </a:p>
        </p:txBody>
      </p:sp>
      <p:grpSp>
        <p:nvGrpSpPr>
          <p:cNvPr id="3" name="Group 24"/>
          <p:cNvGrpSpPr>
            <a:grpSpLocks/>
          </p:cNvGrpSpPr>
          <p:nvPr/>
        </p:nvGrpSpPr>
        <p:grpSpPr bwMode="auto">
          <a:xfrm>
            <a:off x="4645025" y="1484313"/>
            <a:ext cx="3027363" cy="2155825"/>
            <a:chOff x="1884502" y="390814"/>
            <a:chExt cx="3026934" cy="2155949"/>
          </a:xfrm>
        </p:grpSpPr>
        <p:sp>
          <p:nvSpPr>
            <p:cNvPr id="25612" name="Oval 6"/>
            <p:cNvSpPr>
              <a:spLocks noChangeArrowheads="1"/>
            </p:cNvSpPr>
            <p:nvPr/>
          </p:nvSpPr>
          <p:spPr bwMode="auto">
            <a:xfrm>
              <a:off x="2625436" y="390814"/>
              <a:ext cx="2286000" cy="1596553"/>
            </a:xfrm>
            <a:prstGeom prst="ellipse">
              <a:avLst/>
            </a:prstGeom>
            <a:solidFill>
              <a:srgbClr val="F36F21"/>
            </a:solidFill>
            <a:ln w="9525">
              <a:noFill/>
              <a:round/>
              <a:headEnd/>
              <a:tailEnd/>
            </a:ln>
          </p:spPr>
          <p:txBody>
            <a:bodyPr>
              <a:spAutoFit/>
            </a:bodyPr>
            <a:lstStyle/>
            <a:p>
              <a:pPr algn="ctr">
                <a:lnSpc>
                  <a:spcPts val="2000"/>
                </a:lnSpc>
                <a:spcBef>
                  <a:spcPct val="20000"/>
                </a:spcBef>
              </a:pPr>
              <a:r>
                <a:rPr lang="en-US" sz="2400" b="1">
                  <a:solidFill>
                    <a:srgbClr val="F8F6E3"/>
                  </a:solidFill>
                </a:rPr>
                <a:t>Automatic Mimicry </a:t>
              </a:r>
              <a:r>
                <a:rPr lang="en-US" sz="2400">
                  <a:solidFill>
                    <a:srgbClr val="F8F6E3"/>
                  </a:solidFill>
                </a:rPr>
                <a:t>affecting behavior</a:t>
              </a:r>
            </a:p>
          </p:txBody>
        </p:sp>
        <p:cxnSp>
          <p:nvCxnSpPr>
            <p:cNvPr id="14" name="Straight Connector 13"/>
            <p:cNvCxnSpPr/>
            <p:nvPr/>
          </p:nvCxnSpPr>
          <p:spPr>
            <a:xfrm flipV="1">
              <a:off x="1884502" y="1730741"/>
              <a:ext cx="1239662" cy="816022"/>
            </a:xfrm>
            <a:prstGeom prst="line">
              <a:avLst/>
            </a:prstGeom>
            <a:ln w="57150">
              <a:solidFill>
                <a:srgbClr val="F36F21"/>
              </a:solidFill>
            </a:ln>
          </p:spPr>
          <p:style>
            <a:lnRef idx="1">
              <a:schemeClr val="accent1"/>
            </a:lnRef>
            <a:fillRef idx="0">
              <a:schemeClr val="accent1"/>
            </a:fillRef>
            <a:effectRef idx="0">
              <a:schemeClr val="accent1"/>
            </a:effectRef>
            <a:fontRef idx="minor">
              <a:schemeClr val="tx1"/>
            </a:fontRef>
          </p:style>
        </p:cxnSp>
      </p:grpSp>
      <p:grpSp>
        <p:nvGrpSpPr>
          <p:cNvPr id="4" name="Group 26"/>
          <p:cNvGrpSpPr>
            <a:grpSpLocks/>
          </p:cNvGrpSpPr>
          <p:nvPr/>
        </p:nvGrpSpPr>
        <p:grpSpPr bwMode="auto">
          <a:xfrm>
            <a:off x="4848225" y="3213100"/>
            <a:ext cx="2989263" cy="1957388"/>
            <a:chOff x="-1135004" y="1245344"/>
            <a:chExt cx="2988928" cy="1957213"/>
          </a:xfrm>
        </p:grpSpPr>
        <p:sp>
          <p:nvSpPr>
            <p:cNvPr id="25610" name="Oval 7"/>
            <p:cNvSpPr>
              <a:spLocks noChangeArrowheads="1"/>
            </p:cNvSpPr>
            <p:nvPr/>
          </p:nvSpPr>
          <p:spPr bwMode="auto">
            <a:xfrm>
              <a:off x="-432077" y="1245344"/>
              <a:ext cx="2286001" cy="1957213"/>
            </a:xfrm>
            <a:prstGeom prst="ellipse">
              <a:avLst/>
            </a:prstGeom>
            <a:solidFill>
              <a:srgbClr val="F36F21"/>
            </a:solidFill>
            <a:ln w="9525">
              <a:noFill/>
              <a:round/>
              <a:headEnd/>
              <a:tailEnd/>
            </a:ln>
          </p:spPr>
          <p:txBody>
            <a:bodyPr>
              <a:spAutoFit/>
            </a:bodyPr>
            <a:lstStyle/>
            <a:p>
              <a:pPr algn="ctr">
                <a:lnSpc>
                  <a:spcPts val="2000"/>
                </a:lnSpc>
                <a:spcBef>
                  <a:spcPct val="20000"/>
                </a:spcBef>
              </a:pPr>
              <a:r>
                <a:rPr lang="en-US" sz="2400" b="1">
                  <a:solidFill>
                    <a:srgbClr val="F8F6E3"/>
                  </a:solidFill>
                </a:rPr>
                <a:t>Social Norms </a:t>
              </a:r>
              <a:r>
                <a:rPr lang="en-US" sz="2400">
                  <a:solidFill>
                    <a:srgbClr val="F8F6E3"/>
                  </a:solidFill>
                </a:rPr>
                <a:t>affecting our thinking</a:t>
              </a:r>
            </a:p>
          </p:txBody>
        </p:sp>
        <p:cxnSp>
          <p:nvCxnSpPr>
            <p:cNvPr id="15" name="Straight Connector 14"/>
            <p:cNvCxnSpPr/>
            <p:nvPr/>
          </p:nvCxnSpPr>
          <p:spPr>
            <a:xfrm flipH="1">
              <a:off x="-1135004" y="2421577"/>
              <a:ext cx="809534" cy="0"/>
            </a:xfrm>
            <a:prstGeom prst="line">
              <a:avLst/>
            </a:prstGeom>
            <a:ln w="57150">
              <a:solidFill>
                <a:srgbClr val="F36F21"/>
              </a:solidFill>
            </a:ln>
          </p:spPr>
          <p:style>
            <a:lnRef idx="1">
              <a:schemeClr val="accent1"/>
            </a:lnRef>
            <a:fillRef idx="0">
              <a:schemeClr val="accent1"/>
            </a:fillRef>
            <a:effectRef idx="0">
              <a:schemeClr val="accent1"/>
            </a:effectRef>
            <a:fontRef idx="minor">
              <a:schemeClr val="tx1"/>
            </a:fontRef>
          </p:style>
        </p:cxnSp>
      </p:grpSp>
      <p:grpSp>
        <p:nvGrpSpPr>
          <p:cNvPr id="5" name="Group 27"/>
          <p:cNvGrpSpPr>
            <a:grpSpLocks/>
          </p:cNvGrpSpPr>
          <p:nvPr/>
        </p:nvGrpSpPr>
        <p:grpSpPr bwMode="auto">
          <a:xfrm>
            <a:off x="3038475" y="4611688"/>
            <a:ext cx="4038600" cy="2178050"/>
            <a:chOff x="-438374" y="3810000"/>
            <a:chExt cx="4038600" cy="2177187"/>
          </a:xfrm>
        </p:grpSpPr>
        <p:sp>
          <p:nvSpPr>
            <p:cNvPr id="25608" name="Oval 8"/>
            <p:cNvSpPr>
              <a:spLocks noChangeArrowheads="1"/>
            </p:cNvSpPr>
            <p:nvPr/>
          </p:nvSpPr>
          <p:spPr bwMode="auto">
            <a:xfrm>
              <a:off x="-438374" y="4751294"/>
              <a:ext cx="4038600" cy="1235893"/>
            </a:xfrm>
            <a:prstGeom prst="ellipse">
              <a:avLst/>
            </a:prstGeom>
            <a:solidFill>
              <a:srgbClr val="F36F21"/>
            </a:solidFill>
            <a:ln w="9525">
              <a:noFill/>
              <a:round/>
              <a:headEnd/>
              <a:tailEnd/>
            </a:ln>
          </p:spPr>
          <p:txBody>
            <a:bodyPr>
              <a:spAutoFit/>
            </a:bodyPr>
            <a:lstStyle/>
            <a:p>
              <a:pPr algn="ctr">
                <a:lnSpc>
                  <a:spcPts val="2000"/>
                </a:lnSpc>
                <a:spcBef>
                  <a:spcPct val="20000"/>
                </a:spcBef>
              </a:pPr>
              <a:r>
                <a:rPr lang="en-US" sz="2400">
                  <a:solidFill>
                    <a:srgbClr val="F8F6E3"/>
                  </a:solidFill>
                </a:rPr>
                <a:t>Normative and Informational Social Influence</a:t>
              </a:r>
            </a:p>
          </p:txBody>
        </p:sp>
        <p:cxnSp>
          <p:nvCxnSpPr>
            <p:cNvPr id="17" name="Straight Connector 16"/>
            <p:cNvCxnSpPr/>
            <p:nvPr/>
          </p:nvCxnSpPr>
          <p:spPr>
            <a:xfrm>
              <a:off x="1255489" y="3810000"/>
              <a:ext cx="496887" cy="941014"/>
            </a:xfrm>
            <a:prstGeom prst="line">
              <a:avLst/>
            </a:prstGeom>
            <a:ln w="57150">
              <a:solidFill>
                <a:srgbClr val="F36F21"/>
              </a:solidFill>
            </a:ln>
          </p:spPr>
          <p:style>
            <a:lnRef idx="1">
              <a:schemeClr val="accent1"/>
            </a:lnRef>
            <a:fillRef idx="0">
              <a:schemeClr val="accent1"/>
            </a:fillRef>
            <a:effectRef idx="0">
              <a:schemeClr val="accent1"/>
            </a:effectRef>
            <a:fontRef idx="minor">
              <a:schemeClr val="tx1"/>
            </a:fontRef>
          </p:style>
        </p:cxnSp>
      </p:grpSp>
      <p:sp>
        <p:nvSpPr>
          <p:cNvPr id="25606" name="Title 1"/>
          <p:cNvSpPr>
            <a:spLocks noGrp="1"/>
          </p:cNvSpPr>
          <p:nvPr>
            <p:ph type="title"/>
          </p:nvPr>
        </p:nvSpPr>
        <p:spPr>
          <a:xfrm>
            <a:off x="0" y="0"/>
            <a:ext cx="9144000" cy="1108075"/>
          </a:xfrm>
          <a:solidFill>
            <a:srgbClr val="444EA2"/>
          </a:solidFill>
        </p:spPr>
        <p:txBody>
          <a:bodyPr lIns="274320"/>
          <a:lstStyle/>
          <a:p>
            <a:pPr algn="l" eaLnBrk="1" hangingPunct="1">
              <a:lnSpc>
                <a:spcPts val="4200"/>
              </a:lnSpc>
            </a:pPr>
            <a:r>
              <a:rPr lang="en-US" sz="3200" b="1" smtClean="0">
                <a:solidFill>
                  <a:srgbClr val="F8F6E3"/>
                </a:solidFill>
              </a:rPr>
              <a:t>Social Influence</a:t>
            </a:r>
            <a:r>
              <a:rPr lang="en-US" b="1" smtClean="0">
                <a:solidFill>
                  <a:srgbClr val="F8F6E3"/>
                </a:solidFill>
              </a:rPr>
              <a:t/>
            </a:r>
            <a:br>
              <a:rPr lang="en-US" b="1" smtClean="0">
                <a:solidFill>
                  <a:srgbClr val="F8F6E3"/>
                </a:solidFill>
              </a:rPr>
            </a:br>
            <a:r>
              <a:rPr lang="en-US" b="1" smtClean="0">
                <a:solidFill>
                  <a:srgbClr val="F8F6E3"/>
                </a:solidFill>
              </a:rPr>
              <a:t>Conformity: Mimicry and more</a:t>
            </a:r>
          </a:p>
        </p:txBody>
      </p:sp>
      <p:sp>
        <p:nvSpPr>
          <p:cNvPr id="25607" name="Rectangle 23"/>
          <p:cNvSpPr>
            <a:spLocks noChangeArrowheads="1"/>
          </p:cNvSpPr>
          <p:nvPr/>
        </p:nvSpPr>
        <p:spPr bwMode="auto">
          <a:xfrm>
            <a:off x="398463" y="1484313"/>
            <a:ext cx="4572000" cy="879475"/>
          </a:xfrm>
          <a:prstGeom prst="rect">
            <a:avLst/>
          </a:prstGeom>
          <a:noFill/>
          <a:ln w="9525">
            <a:noFill/>
            <a:miter lim="800000"/>
            <a:headEnd/>
            <a:tailEnd/>
          </a:ln>
        </p:spPr>
        <p:txBody>
          <a:bodyPr>
            <a:spAutoFit/>
          </a:bodyPr>
          <a:lstStyle/>
          <a:p>
            <a:pPr>
              <a:lnSpc>
                <a:spcPts val="2000"/>
              </a:lnSpc>
            </a:pPr>
            <a:r>
              <a:rPr lang="en-US" sz="2400" b="1">
                <a:solidFill>
                  <a:srgbClr val="444EA2"/>
                </a:solidFill>
              </a:rPr>
              <a:t>Conformity</a:t>
            </a:r>
            <a:r>
              <a:rPr lang="en-US" sz="2400"/>
              <a:t> refers to adjusting our behavior or thinking to fit in with a group standard.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t="23334"/>
          <a:stretch>
            <a:fillRect/>
          </a:stretch>
        </p:blipFill>
        <p:spPr bwMode="auto">
          <a:xfrm>
            <a:off x="2389188" y="-26988"/>
            <a:ext cx="6754812" cy="6884988"/>
          </a:xfrm>
          <a:prstGeom prst="rect">
            <a:avLst/>
          </a:prstGeom>
          <a:noFill/>
          <a:ln w="9525">
            <a:noFill/>
            <a:miter lim="800000"/>
            <a:headEnd/>
            <a:tailEnd/>
          </a:ln>
        </p:spPr>
      </p:pic>
      <p:sp>
        <p:nvSpPr>
          <p:cNvPr id="2" name="Title 1"/>
          <p:cNvSpPr>
            <a:spLocks noGrp="1"/>
          </p:cNvSpPr>
          <p:nvPr>
            <p:ph type="title"/>
          </p:nvPr>
        </p:nvSpPr>
        <p:spPr>
          <a:xfrm>
            <a:off x="111125" y="530225"/>
            <a:ext cx="2112963" cy="685800"/>
          </a:xfrm>
        </p:spPr>
        <p:txBody>
          <a:bodyPr rtlCol="0">
            <a:normAutofit fontScale="90000"/>
          </a:bodyPr>
          <a:lstStyle/>
          <a:p>
            <a:pPr algn="l" eaLnBrk="1" fontAlgn="auto" hangingPunct="1">
              <a:spcAft>
                <a:spcPts val="0"/>
              </a:spcAft>
              <a:defRPr/>
            </a:pPr>
            <a:r>
              <a:rPr lang="en-US" b="1" dirty="0" smtClean="0">
                <a:solidFill>
                  <a:srgbClr val="444EA2"/>
                </a:solidFill>
              </a:rPr>
              <a:t>Mimicry</a:t>
            </a:r>
            <a:endParaRPr lang="en-US" b="1" dirty="0">
              <a:solidFill>
                <a:srgbClr val="444EA2"/>
              </a:solidFill>
            </a:endParaRPr>
          </a:p>
        </p:txBody>
      </p:sp>
      <p:sp>
        <p:nvSpPr>
          <p:cNvPr id="26628" name="Content Placeholder 2"/>
          <p:cNvSpPr>
            <a:spLocks noGrp="1"/>
          </p:cNvSpPr>
          <p:nvPr>
            <p:ph idx="1"/>
          </p:nvPr>
        </p:nvSpPr>
        <p:spPr>
          <a:xfrm>
            <a:off x="146050" y="1665288"/>
            <a:ext cx="2243138" cy="1420812"/>
          </a:xfrm>
        </p:spPr>
        <p:txBody>
          <a:bodyPr/>
          <a:lstStyle/>
          <a:p>
            <a:pPr marL="0" indent="0" eaLnBrk="1" hangingPunct="1">
              <a:lnSpc>
                <a:spcPts val="2400"/>
              </a:lnSpc>
              <a:buFont typeface="Arial" charset="0"/>
              <a:buNone/>
            </a:pPr>
            <a:r>
              <a:rPr lang="en-US" sz="2800" b="1" i="1" smtClean="0">
                <a:solidFill>
                  <a:srgbClr val="A0366C"/>
                </a:solidFill>
              </a:rPr>
              <a:t>It is not only true that birds of a feather flock together:  it is also true that if we flock together, we might choose to wear the same feathers.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0" y="0"/>
            <a:ext cx="9144000" cy="1108075"/>
          </a:xfrm>
          <a:prstGeom prst="rect">
            <a:avLst/>
          </a:prstGeom>
          <a:solidFill>
            <a:srgbClr val="444EA2"/>
          </a:solidFill>
          <a:ln w="9525">
            <a:noFill/>
            <a:miter lim="800000"/>
            <a:headEnd/>
            <a:tailEnd/>
          </a:ln>
        </p:spPr>
        <p:txBody>
          <a:bodyPr lIns="274320" anchor="ctr"/>
          <a:lstStyle/>
          <a:p>
            <a:pPr>
              <a:lnSpc>
                <a:spcPts val="4200"/>
              </a:lnSpc>
            </a:pPr>
            <a:r>
              <a:rPr lang="en-US" sz="3200" b="1">
                <a:solidFill>
                  <a:srgbClr val="F8F6E3"/>
                </a:solidFill>
              </a:rPr>
              <a:t>Social Influence</a:t>
            </a:r>
            <a:r>
              <a:rPr lang="en-US" sz="4400" b="1">
                <a:solidFill>
                  <a:srgbClr val="F8F6E3"/>
                </a:solidFill>
              </a:rPr>
              <a:t/>
            </a:r>
            <a:br>
              <a:rPr lang="en-US" sz="4400" b="1">
                <a:solidFill>
                  <a:srgbClr val="F8F6E3"/>
                </a:solidFill>
              </a:rPr>
            </a:br>
            <a:r>
              <a:rPr lang="en-US" sz="4400" b="1">
                <a:solidFill>
                  <a:srgbClr val="F8F6E3"/>
                </a:solidFill>
              </a:rPr>
              <a:t>Automatic Mimicry</a:t>
            </a:r>
          </a:p>
        </p:txBody>
      </p:sp>
      <p:sp>
        <p:nvSpPr>
          <p:cNvPr id="3" name="Content Placeholder 2"/>
          <p:cNvSpPr>
            <a:spLocks noGrp="1"/>
          </p:cNvSpPr>
          <p:nvPr>
            <p:ph idx="1"/>
          </p:nvPr>
        </p:nvSpPr>
        <p:spPr>
          <a:xfrm>
            <a:off x="457200" y="1447800"/>
            <a:ext cx="8229600" cy="4876800"/>
          </a:xfrm>
        </p:spPr>
        <p:txBody>
          <a:bodyPr rtlCol="0">
            <a:normAutofit/>
          </a:bodyPr>
          <a:lstStyle/>
          <a:p>
            <a:pPr marL="0" indent="0" eaLnBrk="1" fontAlgn="auto" hangingPunct="1">
              <a:lnSpc>
                <a:spcPts val="3000"/>
              </a:lnSpc>
              <a:spcAft>
                <a:spcPts val="0"/>
              </a:spcAft>
              <a:buFont typeface="Arial" pitchFamily="34" charset="0"/>
              <a:buNone/>
              <a:defRPr/>
            </a:pPr>
            <a:r>
              <a:rPr lang="en-US" dirty="0" smtClean="0"/>
              <a:t>Some of our mimicry of other people is not by choice, but automatic:</a:t>
            </a:r>
          </a:p>
          <a:p>
            <a:pPr eaLnBrk="1" fontAlgn="auto" hangingPunct="1">
              <a:lnSpc>
                <a:spcPts val="3000"/>
              </a:lnSpc>
              <a:spcAft>
                <a:spcPts val="0"/>
              </a:spcAft>
              <a:buFont typeface="Wingdings" pitchFamily="2" charset="2"/>
              <a:buChar char="§"/>
              <a:defRPr/>
            </a:pPr>
            <a:r>
              <a:rPr lang="en-US" b="1" dirty="0" smtClean="0"/>
              <a:t>Contagious Yawning</a:t>
            </a:r>
            <a:r>
              <a:rPr lang="en-US" dirty="0" smtClean="0"/>
              <a:t>, as well as contagious arm folding, hand wringing, face rubbing…</a:t>
            </a:r>
          </a:p>
          <a:p>
            <a:pPr eaLnBrk="1" fontAlgn="auto" hangingPunct="1">
              <a:lnSpc>
                <a:spcPts val="3000"/>
              </a:lnSpc>
              <a:spcAft>
                <a:spcPts val="0"/>
              </a:spcAft>
              <a:buFont typeface="Wingdings" pitchFamily="2" charset="2"/>
              <a:buChar char="§"/>
              <a:defRPr/>
            </a:pPr>
            <a:r>
              <a:rPr lang="en-US" b="1" dirty="0" smtClean="0"/>
              <a:t>Adopting regional accents</a:t>
            </a:r>
            <a:r>
              <a:rPr lang="en-US" dirty="0" smtClean="0"/>
              <a:t>, grammar, and vocabulary</a:t>
            </a:r>
          </a:p>
          <a:p>
            <a:pPr eaLnBrk="1" fontAlgn="auto" hangingPunct="1">
              <a:lnSpc>
                <a:spcPts val="3000"/>
              </a:lnSpc>
              <a:spcAft>
                <a:spcPts val="0"/>
              </a:spcAft>
              <a:buFont typeface="Wingdings" pitchFamily="2" charset="2"/>
              <a:buChar char="§"/>
              <a:defRPr/>
            </a:pPr>
            <a:r>
              <a:rPr lang="en-US" b="1" dirty="0" smtClean="0"/>
              <a:t>Empathetic shifts in mood</a:t>
            </a:r>
            <a:r>
              <a:rPr lang="en-US" dirty="0" smtClean="0"/>
              <a:t> that fit the mood of the people around us</a:t>
            </a:r>
          </a:p>
          <a:p>
            <a:pPr eaLnBrk="1" fontAlgn="auto" hangingPunct="1">
              <a:lnSpc>
                <a:spcPts val="3000"/>
              </a:lnSpc>
              <a:spcAft>
                <a:spcPts val="0"/>
              </a:spcAft>
              <a:buFont typeface="Wingdings" pitchFamily="2" charset="2"/>
              <a:buChar char="§"/>
              <a:defRPr/>
            </a:pPr>
            <a:r>
              <a:rPr lang="en-US" b="1" dirty="0" smtClean="0"/>
              <a:t>Adopting coping styles</a:t>
            </a:r>
            <a:r>
              <a:rPr lang="en-US" dirty="0" smtClean="0"/>
              <a:t> of parents or peers, including violence, yelling, withdrawal.</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8013" y="203200"/>
            <a:ext cx="7772400" cy="1143000"/>
          </a:xfrm>
        </p:spPr>
        <p:txBody>
          <a:bodyPr/>
          <a:lstStyle/>
          <a:p>
            <a:pPr eaLnBrk="1" hangingPunct="1"/>
            <a:r>
              <a:rPr lang="en-US" sz="4000" b="1" smtClean="0">
                <a:solidFill>
                  <a:srgbClr val="444EA2"/>
                </a:solidFill>
              </a:rPr>
              <a:t>The Chameleon Effect:  </a:t>
            </a:r>
            <a:br>
              <a:rPr lang="en-US" sz="4000" b="1" smtClean="0">
                <a:solidFill>
                  <a:srgbClr val="444EA2"/>
                </a:solidFill>
              </a:rPr>
            </a:br>
            <a:r>
              <a:rPr lang="en-US" sz="3200" b="1" i="1" smtClean="0">
                <a:solidFill>
                  <a:srgbClr val="444EA2"/>
                </a:solidFill>
              </a:rPr>
              <a:t>Unconscious Mimicry</a:t>
            </a:r>
          </a:p>
        </p:txBody>
      </p:sp>
      <p:pic>
        <p:nvPicPr>
          <p:cNvPr id="5123" name="Picture 4" descr="figure-54-01"/>
          <p:cNvPicPr>
            <a:picLocks noGrp="1" noChangeAspect="1" noChangeArrowheads="1"/>
          </p:cNvPicPr>
          <p:nvPr>
            <p:ph sz="half" idx="2"/>
          </p:nvPr>
        </p:nvPicPr>
        <p:blipFill>
          <a:blip r:embed="rId3" cstate="print"/>
          <a:srcRect/>
          <a:stretch>
            <a:fillRect/>
          </a:stretch>
        </p:blipFill>
        <p:spPr>
          <a:xfrm>
            <a:off x="1330325" y="2660650"/>
            <a:ext cx="6181725" cy="4068763"/>
          </a:xfrm>
          <a:effectLst>
            <a:outerShdw blurRad="292100" dist="139700" dir="2700000" algn="tl" rotWithShape="0">
              <a:srgbClr val="333333">
                <a:alpha val="65000"/>
              </a:srgbClr>
            </a:outerShdw>
          </a:effectLst>
        </p:spPr>
      </p:pic>
      <p:sp>
        <p:nvSpPr>
          <p:cNvPr id="28676" name="Rectangle 1"/>
          <p:cNvSpPr>
            <a:spLocks noChangeArrowheads="1"/>
          </p:cNvSpPr>
          <p:nvPr/>
        </p:nvSpPr>
        <p:spPr bwMode="auto">
          <a:xfrm>
            <a:off x="425450" y="1370013"/>
            <a:ext cx="8396288" cy="1165225"/>
          </a:xfrm>
          <a:prstGeom prst="rect">
            <a:avLst/>
          </a:prstGeom>
          <a:noFill/>
          <a:ln w="9525">
            <a:noFill/>
            <a:miter lim="800000"/>
            <a:headEnd/>
            <a:tailEnd/>
          </a:ln>
        </p:spPr>
        <p:txBody>
          <a:bodyPr/>
          <a:lstStyle/>
          <a:p>
            <a:pPr>
              <a:lnSpc>
                <a:spcPts val="2000"/>
              </a:lnSpc>
              <a:spcBef>
                <a:spcPct val="20000"/>
              </a:spcBef>
              <a:buFont typeface="Arial" charset="0"/>
              <a:buNone/>
            </a:pPr>
            <a:r>
              <a:rPr lang="en-US" sz="2400">
                <a:solidFill>
                  <a:srgbClr val="A0366C"/>
                </a:solidFill>
              </a:rPr>
              <a:t>In an experiment, a confederate/collaborator of the experimenter intentionally rubbed his/her face or shook a foot; this seemed to lead to a greater likelihood of the study participant doing the same behavior.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1143000"/>
          </a:xfrm>
        </p:spPr>
        <p:txBody>
          <a:bodyPr/>
          <a:lstStyle/>
          <a:p>
            <a:pPr eaLnBrk="1" hangingPunct="1"/>
            <a:r>
              <a:rPr lang="en-US" b="1" smtClean="0">
                <a:solidFill>
                  <a:srgbClr val="444EA2"/>
                </a:solidFill>
              </a:rPr>
              <a:t>Conforming to Norms</a:t>
            </a:r>
          </a:p>
        </p:txBody>
      </p:sp>
      <p:pic>
        <p:nvPicPr>
          <p:cNvPr id="30723" name="Picture 3" descr="figure-54-02"/>
          <p:cNvPicPr>
            <a:picLocks noGrp="1" noChangeAspect="1" noChangeArrowheads="1"/>
          </p:cNvPicPr>
          <p:nvPr>
            <p:ph idx="1"/>
          </p:nvPr>
        </p:nvPicPr>
        <p:blipFill>
          <a:blip r:embed="rId3" cstate="print"/>
          <a:srcRect/>
          <a:stretch>
            <a:fillRect/>
          </a:stretch>
        </p:blipFill>
        <p:spPr>
          <a:xfrm rot="20818810">
            <a:off x="835025" y="2632075"/>
            <a:ext cx="2132013" cy="3595688"/>
          </a:xfrm>
          <a:ln w="57150">
            <a:solidFill>
              <a:srgbClr val="A0366C"/>
            </a:solidFill>
          </a:ln>
        </p:spPr>
      </p:pic>
      <p:sp>
        <p:nvSpPr>
          <p:cNvPr id="30724" name="Rectangle 4"/>
          <p:cNvSpPr>
            <a:spLocks noChangeArrowheads="1"/>
          </p:cNvSpPr>
          <p:nvPr/>
        </p:nvSpPr>
        <p:spPr bwMode="auto">
          <a:xfrm>
            <a:off x="762000" y="1600200"/>
            <a:ext cx="7620000" cy="1524000"/>
          </a:xfrm>
          <a:prstGeom prst="rect">
            <a:avLst/>
          </a:prstGeom>
          <a:noFill/>
          <a:ln w="9525">
            <a:noFill/>
            <a:miter lim="800000"/>
            <a:headEnd/>
            <a:tailEnd/>
          </a:ln>
        </p:spPr>
        <p:txBody>
          <a:bodyPr/>
          <a:lstStyle/>
          <a:p>
            <a:pPr algn="ctr">
              <a:lnSpc>
                <a:spcPts val="2800"/>
              </a:lnSpc>
              <a:spcBef>
                <a:spcPct val="20000"/>
              </a:spcBef>
              <a:buFont typeface="Wingdings" pitchFamily="2" charset="2"/>
              <a:buNone/>
            </a:pPr>
            <a:r>
              <a:rPr lang="en-US" sz="3200" b="1"/>
              <a:t>Which comparison line looks the same as the standard line?</a:t>
            </a:r>
          </a:p>
        </p:txBody>
      </p:sp>
      <p:pic>
        <p:nvPicPr>
          <p:cNvPr id="30725" name="Picture 5" descr="figure-54-02"/>
          <p:cNvPicPr>
            <a:picLocks noChangeAspect="1" noChangeArrowheads="1"/>
          </p:cNvPicPr>
          <p:nvPr/>
        </p:nvPicPr>
        <p:blipFill>
          <a:blip r:embed="rId4" cstate="print"/>
          <a:srcRect/>
          <a:stretch>
            <a:fillRect/>
          </a:stretch>
        </p:blipFill>
        <p:spPr bwMode="auto">
          <a:xfrm rot="382005">
            <a:off x="5994400" y="2905125"/>
            <a:ext cx="2790825" cy="3810000"/>
          </a:xfrm>
          <a:prstGeom prst="rect">
            <a:avLst/>
          </a:prstGeom>
          <a:noFill/>
          <a:ln w="57150">
            <a:solidFill>
              <a:srgbClr val="A0366C"/>
            </a:solidFill>
            <a:miter lim="800000"/>
            <a:headEnd/>
            <a:tailEnd/>
          </a:ln>
        </p:spPr>
      </p:pic>
      <p:sp>
        <p:nvSpPr>
          <p:cNvPr id="30726" name="Rectangle 6"/>
          <p:cNvSpPr>
            <a:spLocks noChangeArrowheads="1"/>
          </p:cNvSpPr>
          <p:nvPr/>
        </p:nvSpPr>
        <p:spPr bwMode="auto">
          <a:xfrm>
            <a:off x="2667000" y="2819400"/>
            <a:ext cx="3124200" cy="3352800"/>
          </a:xfrm>
          <a:prstGeom prst="rect">
            <a:avLst/>
          </a:prstGeom>
          <a:noFill/>
          <a:ln w="9525">
            <a:noFill/>
            <a:miter lim="800000"/>
            <a:headEnd/>
            <a:tailEnd/>
          </a:ln>
        </p:spPr>
        <p:txBody>
          <a:bodyPr/>
          <a:lstStyle/>
          <a:p>
            <a:pPr algn="ctr">
              <a:spcBef>
                <a:spcPct val="20000"/>
              </a:spcBef>
              <a:buFont typeface="Wingdings" pitchFamily="2" charset="2"/>
              <a:buNone/>
            </a:pPr>
            <a:endParaRPr lang="en-US" sz="2800">
              <a:latin typeface="Palatino Linotype" pitchFamily="18" charset="0"/>
            </a:endParaRPr>
          </a:p>
        </p:txBody>
      </p:sp>
      <p:sp>
        <p:nvSpPr>
          <p:cNvPr id="30727" name="Content Placeholder 6"/>
          <p:cNvSpPr txBox="1">
            <a:spLocks/>
          </p:cNvSpPr>
          <p:nvPr/>
        </p:nvSpPr>
        <p:spPr bwMode="auto">
          <a:xfrm>
            <a:off x="3182938" y="3048000"/>
            <a:ext cx="2438400" cy="3124200"/>
          </a:xfrm>
          <a:prstGeom prst="rect">
            <a:avLst/>
          </a:prstGeom>
          <a:noFill/>
          <a:ln w="9525">
            <a:noFill/>
            <a:miter lim="800000"/>
            <a:headEnd/>
            <a:tailEnd/>
          </a:ln>
        </p:spPr>
        <p:txBody>
          <a:bodyPr/>
          <a:lstStyle/>
          <a:p>
            <a:pPr algn="ctr">
              <a:lnSpc>
                <a:spcPts val="2800"/>
              </a:lnSpc>
              <a:spcBef>
                <a:spcPct val="20000"/>
              </a:spcBef>
              <a:buFont typeface="Wingdings" pitchFamily="2" charset="2"/>
              <a:buNone/>
            </a:pPr>
            <a:r>
              <a:rPr lang="en-US" sz="3200" b="1" i="1">
                <a:solidFill>
                  <a:srgbClr val="A0366C"/>
                </a:solidFill>
              </a:rPr>
              <a:t>Take turns answering, see if a consensus develops.</a:t>
            </a:r>
          </a:p>
        </p:txBody>
      </p:sp>
      <p:pic>
        <p:nvPicPr>
          <p:cNvPr id="8" name="Picture 3" descr="figure-54-02"/>
          <p:cNvPicPr>
            <a:picLocks noChangeAspect="1" noChangeArrowheads="1"/>
          </p:cNvPicPr>
          <p:nvPr/>
        </p:nvPicPr>
        <p:blipFill>
          <a:blip r:embed="rId5" cstate="print"/>
          <a:srcRect/>
          <a:stretch>
            <a:fillRect/>
          </a:stretch>
        </p:blipFill>
        <p:spPr bwMode="auto">
          <a:xfrm rot="-781190">
            <a:off x="795338" y="2563813"/>
            <a:ext cx="2205037" cy="3673475"/>
          </a:xfrm>
          <a:prstGeom prst="rect">
            <a:avLst/>
          </a:prstGeom>
          <a:noFill/>
          <a:ln w="57150">
            <a:solidFill>
              <a:srgbClr val="A0366C"/>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269875" y="1268413"/>
            <a:ext cx="8656638" cy="892175"/>
          </a:xfrm>
        </p:spPr>
        <p:txBody>
          <a:bodyPr/>
          <a:lstStyle/>
          <a:p>
            <a:pPr marL="0" indent="0" eaLnBrk="1" hangingPunct="1">
              <a:lnSpc>
                <a:spcPts val="2000"/>
              </a:lnSpc>
              <a:buFont typeface="Arial" charset="0"/>
              <a:buNone/>
            </a:pPr>
            <a:r>
              <a:rPr lang="en-US" sz="2400" smtClean="0"/>
              <a:t>When we are with other people and perceive  a </a:t>
            </a:r>
            <a:r>
              <a:rPr lang="en-US" sz="2400" b="1" smtClean="0"/>
              <a:t>social </a:t>
            </a:r>
            <a:r>
              <a:rPr lang="en-US" sz="2400" b="1" smtClean="0">
                <a:solidFill>
                  <a:srgbClr val="0033CC"/>
                </a:solidFill>
              </a:rPr>
              <a:t>norm</a:t>
            </a:r>
            <a:r>
              <a:rPr lang="en-US" sz="2400" smtClean="0"/>
              <a:t> (</a:t>
            </a:r>
            <a:r>
              <a:rPr lang="en-US" sz="2400" i="1" smtClean="0"/>
              <a:t>a “correct” or “normal” way to behave or think in this group</a:t>
            </a:r>
            <a:r>
              <a:rPr lang="en-US" sz="2400" smtClean="0"/>
              <a:t>), our behavior may  follow the norm rather than following our own judgment.</a:t>
            </a:r>
          </a:p>
        </p:txBody>
      </p:sp>
      <p:sp>
        <p:nvSpPr>
          <p:cNvPr id="29699" name="Title 1"/>
          <p:cNvSpPr txBox="1">
            <a:spLocks/>
          </p:cNvSpPr>
          <p:nvPr/>
        </p:nvSpPr>
        <p:spPr bwMode="auto">
          <a:xfrm>
            <a:off x="0" y="0"/>
            <a:ext cx="9144000" cy="1108075"/>
          </a:xfrm>
          <a:prstGeom prst="rect">
            <a:avLst/>
          </a:prstGeom>
          <a:solidFill>
            <a:srgbClr val="444EA2"/>
          </a:solidFill>
          <a:ln w="9525">
            <a:noFill/>
            <a:miter lim="800000"/>
            <a:headEnd/>
            <a:tailEnd/>
          </a:ln>
        </p:spPr>
        <p:txBody>
          <a:bodyPr lIns="274320" anchor="ctr"/>
          <a:lstStyle/>
          <a:p>
            <a:pPr>
              <a:lnSpc>
                <a:spcPts val="4200"/>
              </a:lnSpc>
            </a:pPr>
            <a:r>
              <a:rPr lang="en-US" sz="3200" b="1">
                <a:solidFill>
                  <a:srgbClr val="F8F6E3"/>
                </a:solidFill>
              </a:rPr>
              <a:t>Social Influence: Conformity</a:t>
            </a:r>
            <a:r>
              <a:rPr lang="en-US" sz="4400" b="1">
                <a:solidFill>
                  <a:srgbClr val="F8F6E3"/>
                </a:solidFill>
              </a:rPr>
              <a:t/>
            </a:r>
            <a:br>
              <a:rPr lang="en-US" sz="4400" b="1">
                <a:solidFill>
                  <a:srgbClr val="F8F6E3"/>
                </a:solidFill>
              </a:rPr>
            </a:br>
            <a:r>
              <a:rPr lang="en-US" sz="4400" b="1">
                <a:solidFill>
                  <a:srgbClr val="F8F6E3"/>
                </a:solidFill>
              </a:rPr>
              <a:t>Responding to Social Norms</a:t>
            </a:r>
          </a:p>
        </p:txBody>
      </p:sp>
      <p:sp>
        <p:nvSpPr>
          <p:cNvPr id="7" name="Content Placeholder 2"/>
          <p:cNvSpPr txBox="1">
            <a:spLocks/>
          </p:cNvSpPr>
          <p:nvPr/>
        </p:nvSpPr>
        <p:spPr bwMode="auto">
          <a:xfrm>
            <a:off x="457200" y="2319338"/>
            <a:ext cx="8229600" cy="1116012"/>
          </a:xfrm>
          <a:prstGeom prst="rect">
            <a:avLst/>
          </a:prstGeom>
          <a:noFill/>
          <a:ln w="9525">
            <a:noFill/>
            <a:miter lim="800000"/>
            <a:headEnd/>
            <a:tailEnd/>
          </a:ln>
        </p:spPr>
        <p:txBody>
          <a:bodyPr/>
          <a:lstStyle/>
          <a:p>
            <a:pPr marL="342900" indent="-342900">
              <a:lnSpc>
                <a:spcPts val="2000"/>
              </a:lnSpc>
              <a:spcBef>
                <a:spcPct val="20000"/>
              </a:spcBef>
              <a:buFont typeface="Wingdings" pitchFamily="2" charset="2"/>
              <a:buChar char="§"/>
            </a:pPr>
            <a:r>
              <a:rPr lang="en-US" sz="2400"/>
              <a:t>Asch Conformity studies:   About one third of people will agree with obvious mistruths to go along with the group.</a:t>
            </a:r>
          </a:p>
          <a:p>
            <a:pPr marL="1257300" lvl="3">
              <a:lnSpc>
                <a:spcPts val="2000"/>
              </a:lnSpc>
              <a:spcBef>
                <a:spcPct val="20000"/>
              </a:spcBef>
              <a:buFont typeface="Arial" charset="0"/>
              <a:buNone/>
            </a:pPr>
            <a:r>
              <a:rPr lang="en-US" sz="2400" b="1" i="1">
                <a:solidFill>
                  <a:srgbClr val="A0366C"/>
                </a:solidFill>
              </a:rPr>
              <a:t>Think this guy will conform?</a:t>
            </a:r>
          </a:p>
        </p:txBody>
      </p:sp>
      <p:grpSp>
        <p:nvGrpSpPr>
          <p:cNvPr id="2" name="Group 7"/>
          <p:cNvGrpSpPr>
            <a:grpSpLocks/>
          </p:cNvGrpSpPr>
          <p:nvPr/>
        </p:nvGrpSpPr>
        <p:grpSpPr bwMode="auto">
          <a:xfrm>
            <a:off x="533400" y="3276600"/>
            <a:ext cx="8229600" cy="3581400"/>
            <a:chOff x="533400" y="3276600"/>
            <a:chExt cx="8229600" cy="3581400"/>
          </a:xfrm>
        </p:grpSpPr>
        <p:pic>
          <p:nvPicPr>
            <p:cNvPr id="29703" name="Picture 2" descr="figure 18-05-photo"/>
            <p:cNvPicPr>
              <a:picLocks noChangeAspect="1" noChangeArrowheads="1"/>
            </p:cNvPicPr>
            <p:nvPr/>
          </p:nvPicPr>
          <p:blipFill>
            <a:blip r:embed="rId3" cstate="print"/>
            <a:srcRect/>
            <a:stretch>
              <a:fillRect/>
            </a:stretch>
          </p:blipFill>
          <p:spPr bwMode="auto">
            <a:xfrm>
              <a:off x="533400" y="3708400"/>
              <a:ext cx="7975600" cy="3149600"/>
            </a:xfrm>
            <a:prstGeom prst="rect">
              <a:avLst/>
            </a:prstGeom>
            <a:noFill/>
            <a:ln w="9525">
              <a:noFill/>
              <a:miter lim="800000"/>
              <a:headEnd/>
              <a:tailEnd/>
            </a:ln>
          </p:spPr>
        </p:pic>
        <p:sp>
          <p:nvSpPr>
            <p:cNvPr id="10" name="Oval Callout 9"/>
            <p:cNvSpPr/>
            <p:nvPr/>
          </p:nvSpPr>
          <p:spPr>
            <a:xfrm>
              <a:off x="1752600" y="3581400"/>
              <a:ext cx="1676400" cy="914400"/>
            </a:xfrm>
            <a:prstGeom prst="wedgeEllipseCallout">
              <a:avLst>
                <a:gd name="adj1" fmla="val -38701"/>
                <a:gd name="adj2" fmla="val 78017"/>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Callout 10"/>
            <p:cNvSpPr/>
            <p:nvPr/>
          </p:nvSpPr>
          <p:spPr>
            <a:xfrm>
              <a:off x="4572000" y="3657600"/>
              <a:ext cx="1219200" cy="762000"/>
            </a:xfrm>
            <a:prstGeom prst="wedgeEllipseCallout">
              <a:avLst>
                <a:gd name="adj1" fmla="val -23419"/>
                <a:gd name="adj2" fmla="val 76983"/>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Callout 11"/>
            <p:cNvSpPr/>
            <p:nvPr/>
          </p:nvSpPr>
          <p:spPr>
            <a:xfrm>
              <a:off x="7239000" y="3276600"/>
              <a:ext cx="1524000" cy="914400"/>
            </a:xfrm>
            <a:prstGeom prst="wedgeEllipseCallout">
              <a:avLst>
                <a:gd name="adj1" fmla="val -20833"/>
                <a:gd name="adj2" fmla="val 64224"/>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07" name="TextBox 12"/>
            <p:cNvSpPr txBox="1">
              <a:spLocks noChangeArrowheads="1"/>
            </p:cNvSpPr>
            <p:nvPr/>
          </p:nvSpPr>
          <p:spPr bwMode="auto">
            <a:xfrm>
              <a:off x="1981200" y="3886200"/>
              <a:ext cx="1230086" cy="323165"/>
            </a:xfrm>
            <a:prstGeom prst="rect">
              <a:avLst/>
            </a:prstGeom>
            <a:noFill/>
            <a:ln w="9525">
              <a:noFill/>
              <a:miter lim="800000"/>
              <a:headEnd/>
              <a:tailEnd/>
            </a:ln>
          </p:spPr>
          <p:txBody>
            <a:bodyPr wrap="square">
              <a:spAutoFit/>
            </a:bodyPr>
            <a:lstStyle/>
            <a:p>
              <a:pPr algn="ctr">
                <a:lnSpc>
                  <a:spcPts val="1800"/>
                </a:lnSpc>
              </a:pPr>
              <a:r>
                <a:rPr lang="en-US" sz="2800" dirty="0" smtClean="0">
                  <a:solidFill>
                    <a:srgbClr val="F8F6E3"/>
                  </a:solidFill>
                </a:rPr>
                <a:t>B</a:t>
              </a:r>
              <a:endParaRPr lang="en-US" sz="2800" dirty="0">
                <a:solidFill>
                  <a:srgbClr val="F8F6E3"/>
                </a:solidFill>
              </a:endParaRPr>
            </a:p>
          </p:txBody>
        </p:sp>
        <p:sp>
          <p:nvSpPr>
            <p:cNvPr id="29708" name="TextBox 13"/>
            <p:cNvSpPr txBox="1">
              <a:spLocks noChangeArrowheads="1"/>
            </p:cNvSpPr>
            <p:nvPr/>
          </p:nvSpPr>
          <p:spPr bwMode="auto">
            <a:xfrm>
              <a:off x="7315200" y="3526971"/>
              <a:ext cx="1447800" cy="360227"/>
            </a:xfrm>
            <a:prstGeom prst="rect">
              <a:avLst/>
            </a:prstGeom>
            <a:noFill/>
            <a:ln w="9525">
              <a:noFill/>
              <a:miter lim="800000"/>
              <a:headEnd/>
              <a:tailEnd/>
            </a:ln>
          </p:spPr>
          <p:txBody>
            <a:bodyPr wrap="square">
              <a:spAutoFit/>
            </a:bodyPr>
            <a:lstStyle/>
            <a:p>
              <a:pPr algn="ctr">
                <a:lnSpc>
                  <a:spcPts val="1800"/>
                </a:lnSpc>
              </a:pPr>
              <a:r>
                <a:rPr lang="en-US" sz="2800" dirty="0" smtClean="0">
                  <a:solidFill>
                    <a:srgbClr val="F8F6E3"/>
                  </a:solidFill>
                </a:rPr>
                <a:t>B</a:t>
              </a:r>
              <a:endParaRPr lang="en-US" sz="2800" dirty="0">
                <a:solidFill>
                  <a:srgbClr val="F8F6E3"/>
                </a:solidFill>
              </a:endParaRPr>
            </a:p>
          </p:txBody>
        </p:sp>
        <p:sp>
          <p:nvSpPr>
            <p:cNvPr id="29709" name="TextBox 14"/>
            <p:cNvSpPr txBox="1">
              <a:spLocks noChangeArrowheads="1"/>
            </p:cNvSpPr>
            <p:nvPr/>
          </p:nvSpPr>
          <p:spPr bwMode="auto">
            <a:xfrm>
              <a:off x="4686300" y="3811488"/>
              <a:ext cx="990600" cy="400110"/>
            </a:xfrm>
            <a:prstGeom prst="rect">
              <a:avLst/>
            </a:prstGeom>
            <a:noFill/>
            <a:ln w="9525">
              <a:noFill/>
              <a:miter lim="800000"/>
              <a:headEnd/>
              <a:tailEnd/>
            </a:ln>
          </p:spPr>
          <p:txBody>
            <a:bodyPr>
              <a:spAutoFit/>
            </a:bodyPr>
            <a:lstStyle/>
            <a:p>
              <a:r>
                <a:rPr lang="en-US" sz="2000" dirty="0" smtClean="0">
                  <a:solidFill>
                    <a:srgbClr val="F8F6E3"/>
                  </a:solidFill>
                </a:rPr>
                <a:t>What??</a:t>
              </a:r>
              <a:endParaRPr lang="en-US" sz="2000" dirty="0">
                <a:solidFill>
                  <a:srgbClr val="F8F6E3"/>
                </a:solidFill>
              </a:endParaRPr>
            </a:p>
          </p:txBody>
        </p:sp>
      </p:grpSp>
      <p:cxnSp>
        <p:nvCxnSpPr>
          <p:cNvPr id="17" name="Straight Arrow Connector 16"/>
          <p:cNvCxnSpPr/>
          <p:nvPr/>
        </p:nvCxnSpPr>
        <p:spPr>
          <a:xfrm>
            <a:off x="4000500" y="3435350"/>
            <a:ext cx="239713" cy="938213"/>
          </a:xfrm>
          <a:prstGeom prst="straightConnector1">
            <a:avLst/>
          </a:prstGeom>
          <a:ln w="57150">
            <a:solidFill>
              <a:srgbClr val="A0366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175" y="1866900"/>
            <a:ext cx="8229600" cy="3640138"/>
          </a:xfrm>
        </p:spPr>
        <p:txBody>
          <a:bodyPr rtlCol="0">
            <a:noAutofit/>
          </a:bodyPr>
          <a:lstStyle/>
          <a:p>
            <a:pPr marL="0" indent="0" eaLnBrk="1" fontAlgn="auto" hangingPunct="1">
              <a:lnSpc>
                <a:spcPts val="2800"/>
              </a:lnSpc>
              <a:spcAft>
                <a:spcPts val="1200"/>
              </a:spcAft>
              <a:buFont typeface="Arial" pitchFamily="34" charset="0"/>
              <a:buNone/>
              <a:defRPr/>
            </a:pPr>
            <a:r>
              <a:rPr lang="en-US" dirty="0" smtClean="0"/>
              <a:t>When…</a:t>
            </a:r>
          </a:p>
          <a:p>
            <a:pPr eaLnBrk="1" fontAlgn="auto" hangingPunct="1">
              <a:lnSpc>
                <a:spcPts val="2800"/>
              </a:lnSpc>
              <a:spcAft>
                <a:spcPts val="1200"/>
              </a:spcAft>
              <a:buFont typeface="Wingdings" pitchFamily="2" charset="2"/>
              <a:buChar char="§"/>
              <a:defRPr/>
            </a:pPr>
            <a:r>
              <a:rPr lang="en-US" dirty="0" smtClean="0"/>
              <a:t>You are not firmly committed to one set of beliefs or style of behavior.</a:t>
            </a:r>
          </a:p>
          <a:p>
            <a:pPr eaLnBrk="1" fontAlgn="auto" hangingPunct="1">
              <a:lnSpc>
                <a:spcPts val="2800"/>
              </a:lnSpc>
              <a:spcAft>
                <a:spcPts val="1200"/>
              </a:spcAft>
              <a:buFont typeface="Wingdings" pitchFamily="2" charset="2"/>
              <a:buChar char="§"/>
              <a:defRPr/>
            </a:pPr>
            <a:r>
              <a:rPr lang="en-US" dirty="0" smtClean="0"/>
              <a:t>The group is medium sized and unanimous. </a:t>
            </a:r>
          </a:p>
          <a:p>
            <a:pPr eaLnBrk="1" fontAlgn="auto" hangingPunct="1">
              <a:lnSpc>
                <a:spcPts val="2800"/>
              </a:lnSpc>
              <a:spcAft>
                <a:spcPts val="1200"/>
              </a:spcAft>
              <a:buFont typeface="Wingdings" pitchFamily="2" charset="2"/>
              <a:buChar char="§"/>
              <a:defRPr/>
            </a:pPr>
            <a:r>
              <a:rPr lang="en-US" dirty="0" smtClean="0"/>
              <a:t>You admire or are attracted to the group. </a:t>
            </a:r>
          </a:p>
          <a:p>
            <a:pPr eaLnBrk="1" fontAlgn="auto" hangingPunct="1">
              <a:lnSpc>
                <a:spcPts val="2800"/>
              </a:lnSpc>
              <a:spcAft>
                <a:spcPts val="1200"/>
              </a:spcAft>
              <a:buFont typeface="Wingdings" pitchFamily="2" charset="2"/>
              <a:buChar char="§"/>
              <a:defRPr/>
            </a:pPr>
            <a:r>
              <a:rPr lang="en-US" dirty="0" smtClean="0"/>
              <a:t>The group tries to make you feel incompetent, insecure, and closely watched.</a:t>
            </a:r>
          </a:p>
          <a:p>
            <a:pPr eaLnBrk="1" fontAlgn="auto" hangingPunct="1">
              <a:lnSpc>
                <a:spcPts val="2800"/>
              </a:lnSpc>
              <a:spcAft>
                <a:spcPts val="1200"/>
              </a:spcAft>
              <a:buFont typeface="Wingdings" pitchFamily="2" charset="2"/>
              <a:buChar char="§"/>
              <a:defRPr/>
            </a:pPr>
            <a:r>
              <a:rPr lang="en-US" dirty="0" smtClean="0"/>
              <a:t>Your culture encourages respect for norms. </a:t>
            </a:r>
            <a:endParaRPr lang="en-US" dirty="0"/>
          </a:p>
        </p:txBody>
      </p:sp>
      <p:sp>
        <p:nvSpPr>
          <p:cNvPr id="31747" name="Title 1"/>
          <p:cNvSpPr txBox="1">
            <a:spLocks/>
          </p:cNvSpPr>
          <p:nvPr/>
        </p:nvSpPr>
        <p:spPr bwMode="auto">
          <a:xfrm>
            <a:off x="0" y="0"/>
            <a:ext cx="9144000" cy="1538288"/>
          </a:xfrm>
          <a:prstGeom prst="rect">
            <a:avLst/>
          </a:prstGeom>
          <a:solidFill>
            <a:srgbClr val="444EA2"/>
          </a:solidFill>
          <a:ln w="9525">
            <a:noFill/>
            <a:miter lim="800000"/>
            <a:headEnd/>
            <a:tailEnd/>
          </a:ln>
        </p:spPr>
        <p:txBody>
          <a:bodyPr lIns="274320" anchor="ctr"/>
          <a:lstStyle/>
          <a:p>
            <a:pPr>
              <a:lnSpc>
                <a:spcPts val="4200"/>
              </a:lnSpc>
            </a:pPr>
            <a:r>
              <a:rPr lang="en-US" sz="3200" b="1">
                <a:solidFill>
                  <a:srgbClr val="F8F6E3"/>
                </a:solidFill>
              </a:rPr>
              <a:t>Social Influence: Conformity</a:t>
            </a:r>
            <a:r>
              <a:rPr lang="en-US" sz="4400" b="1">
                <a:solidFill>
                  <a:srgbClr val="F8F6E3"/>
                </a:solidFill>
              </a:rPr>
              <a:t/>
            </a:r>
            <a:br>
              <a:rPr lang="en-US" sz="4400" b="1">
                <a:solidFill>
                  <a:srgbClr val="F8F6E3"/>
                </a:solidFill>
              </a:rPr>
            </a:br>
            <a:r>
              <a:rPr lang="en-US" sz="4400" b="1">
                <a:solidFill>
                  <a:srgbClr val="F8F6E3"/>
                </a:solidFill>
              </a:rPr>
              <a:t>What makes you more likely to conform?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738188"/>
            <a:ext cx="9144000" cy="1020762"/>
          </a:xfrm>
        </p:spPr>
        <p:txBody>
          <a:bodyPr lIns="274320"/>
          <a:lstStyle/>
          <a:p>
            <a:pPr eaLnBrk="1" hangingPunct="1">
              <a:lnSpc>
                <a:spcPts val="4200"/>
              </a:lnSpc>
            </a:pPr>
            <a:r>
              <a:rPr lang="en-US" b="1" smtClean="0">
                <a:solidFill>
                  <a:srgbClr val="A0366C"/>
                </a:solidFill>
              </a:rPr>
              <a:t>Two types of social influence</a:t>
            </a:r>
          </a:p>
        </p:txBody>
      </p:sp>
      <p:sp>
        <p:nvSpPr>
          <p:cNvPr id="7" name="Oval 6"/>
          <p:cNvSpPr>
            <a:spLocks noChangeArrowheads="1"/>
          </p:cNvSpPr>
          <p:nvPr/>
        </p:nvSpPr>
        <p:spPr bwMode="auto">
          <a:xfrm>
            <a:off x="98425" y="1905000"/>
            <a:ext cx="4452938" cy="4132263"/>
          </a:xfrm>
          <a:prstGeom prst="ellipse">
            <a:avLst/>
          </a:prstGeom>
          <a:solidFill>
            <a:srgbClr val="F36F21"/>
          </a:solidFill>
          <a:ln w="9525">
            <a:noFill/>
            <a:round/>
            <a:headEnd/>
            <a:tailEnd/>
          </a:ln>
        </p:spPr>
        <p:txBody>
          <a:bodyPr/>
          <a:lstStyle/>
          <a:p>
            <a:pPr algn="ctr">
              <a:lnSpc>
                <a:spcPts val="2000"/>
              </a:lnSpc>
              <a:spcBef>
                <a:spcPct val="20000"/>
              </a:spcBef>
            </a:pPr>
            <a:r>
              <a:rPr lang="en-US" sz="2400" b="1">
                <a:solidFill>
                  <a:srgbClr val="F8F6E3"/>
                </a:solidFill>
              </a:rPr>
              <a:t>Normative Social Influence:</a:t>
            </a:r>
            <a:endParaRPr lang="en-US" sz="2400">
              <a:solidFill>
                <a:srgbClr val="F8F6E3"/>
              </a:solidFill>
            </a:endParaRPr>
          </a:p>
        </p:txBody>
      </p:sp>
      <p:sp>
        <p:nvSpPr>
          <p:cNvPr id="9" name="Oval 8"/>
          <p:cNvSpPr>
            <a:spLocks noChangeArrowheads="1"/>
          </p:cNvSpPr>
          <p:nvPr/>
        </p:nvSpPr>
        <p:spPr bwMode="auto">
          <a:xfrm>
            <a:off x="4551363" y="1905000"/>
            <a:ext cx="4505325" cy="4132263"/>
          </a:xfrm>
          <a:prstGeom prst="ellipse">
            <a:avLst/>
          </a:prstGeom>
          <a:solidFill>
            <a:srgbClr val="3AA082"/>
          </a:solidFill>
          <a:ln w="9525">
            <a:noFill/>
            <a:round/>
            <a:headEnd/>
            <a:tailEnd/>
          </a:ln>
        </p:spPr>
        <p:txBody>
          <a:bodyPr/>
          <a:lstStyle/>
          <a:p>
            <a:pPr algn="ctr">
              <a:lnSpc>
                <a:spcPts val="2000"/>
              </a:lnSpc>
              <a:spcBef>
                <a:spcPct val="20000"/>
              </a:spcBef>
            </a:pPr>
            <a:r>
              <a:rPr lang="en-US" sz="2400" b="1">
                <a:solidFill>
                  <a:srgbClr val="F8F6E3"/>
                </a:solidFill>
              </a:rPr>
              <a:t>Informational Social Influence:  </a:t>
            </a:r>
          </a:p>
        </p:txBody>
      </p:sp>
      <p:sp>
        <p:nvSpPr>
          <p:cNvPr id="3" name="Rectangle 2"/>
          <p:cNvSpPr>
            <a:spLocks noChangeArrowheads="1"/>
          </p:cNvSpPr>
          <p:nvPr/>
        </p:nvSpPr>
        <p:spPr bwMode="auto">
          <a:xfrm>
            <a:off x="755650" y="3167063"/>
            <a:ext cx="3136900" cy="2217737"/>
          </a:xfrm>
          <a:prstGeom prst="rect">
            <a:avLst/>
          </a:prstGeom>
          <a:noFill/>
          <a:ln w="9525">
            <a:noFill/>
            <a:miter lim="800000"/>
            <a:headEnd/>
            <a:tailEnd/>
          </a:ln>
        </p:spPr>
        <p:txBody>
          <a:bodyPr>
            <a:spAutoFit/>
          </a:bodyPr>
          <a:lstStyle/>
          <a:p>
            <a:pPr algn="ctr">
              <a:lnSpc>
                <a:spcPts val="2000"/>
              </a:lnSpc>
              <a:spcBef>
                <a:spcPct val="20000"/>
              </a:spcBef>
            </a:pPr>
            <a:r>
              <a:rPr lang="en-US" sz="2400" b="1" i="1">
                <a:solidFill>
                  <a:srgbClr val="FFCC99"/>
                </a:solidFill>
              </a:rPr>
              <a:t>Example:</a:t>
            </a:r>
            <a:r>
              <a:rPr lang="en-US" sz="2400">
                <a:solidFill>
                  <a:srgbClr val="F8F6E3"/>
                </a:solidFill>
              </a:rPr>
              <a:t> Going along with others in pursuit of social approval or belonging (and to avoid disapproval/rejection)</a:t>
            </a:r>
          </a:p>
          <a:p>
            <a:pPr algn="ctr">
              <a:lnSpc>
                <a:spcPts val="2000"/>
              </a:lnSpc>
              <a:spcBef>
                <a:spcPct val="20000"/>
              </a:spcBef>
            </a:pPr>
            <a:r>
              <a:rPr lang="en-US" sz="2400">
                <a:solidFill>
                  <a:srgbClr val="F8F6E3"/>
                </a:solidFill>
              </a:rPr>
              <a:t>The Asch conformity studies; clothing choices.</a:t>
            </a:r>
          </a:p>
        </p:txBody>
      </p:sp>
      <p:sp>
        <p:nvSpPr>
          <p:cNvPr id="4" name="Rectangle 3"/>
          <p:cNvSpPr>
            <a:spLocks noChangeArrowheads="1"/>
          </p:cNvSpPr>
          <p:nvPr/>
        </p:nvSpPr>
        <p:spPr bwMode="auto">
          <a:xfrm>
            <a:off x="5110163" y="3178175"/>
            <a:ext cx="3556000" cy="2217738"/>
          </a:xfrm>
          <a:prstGeom prst="rect">
            <a:avLst/>
          </a:prstGeom>
          <a:noFill/>
          <a:ln w="9525">
            <a:noFill/>
            <a:miter lim="800000"/>
            <a:headEnd/>
            <a:tailEnd/>
          </a:ln>
        </p:spPr>
        <p:txBody>
          <a:bodyPr>
            <a:spAutoFit/>
          </a:bodyPr>
          <a:lstStyle/>
          <a:p>
            <a:pPr algn="ctr">
              <a:lnSpc>
                <a:spcPts val="2000"/>
              </a:lnSpc>
              <a:spcBef>
                <a:spcPct val="20000"/>
              </a:spcBef>
            </a:pPr>
            <a:r>
              <a:rPr lang="en-US" sz="2400" b="1" i="1">
                <a:solidFill>
                  <a:srgbClr val="FFCC99"/>
                </a:solidFill>
              </a:rPr>
              <a:t>Example:</a:t>
            </a:r>
            <a:r>
              <a:rPr lang="en-US" sz="2400">
                <a:solidFill>
                  <a:srgbClr val="F8F6E3"/>
                </a:solidFill>
              </a:rPr>
              <a:t> Going along with others because their ideas and behavior make sense, the evidence in our social environment changes our minds.</a:t>
            </a:r>
          </a:p>
          <a:p>
            <a:pPr algn="ctr">
              <a:lnSpc>
                <a:spcPts val="2000"/>
              </a:lnSpc>
              <a:spcBef>
                <a:spcPct val="20000"/>
              </a:spcBef>
            </a:pPr>
            <a:r>
              <a:rPr lang="en-US" sz="2400">
                <a:solidFill>
                  <a:srgbClr val="F8F6E3"/>
                </a:solidFill>
              </a:rPr>
              <a:t>Deciding which side of the road to drive 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ppt_w</p:attrName>
                                        </p:attrNameLst>
                                      </p:cBhvr>
                                      <p:tavLst>
                                        <p:tav tm="0" fmla="#ppt_w*sin(2.5*pi*$)">
                                          <p:val>
                                            <p:fltVal val="0"/>
                                          </p:val>
                                        </p:tav>
                                        <p:tav tm="100000">
                                          <p:val>
                                            <p:fltVal val="1"/>
                                          </p:val>
                                        </p:tav>
                                      </p:tavLst>
                                    </p:anim>
                                    <p:anim calcmode="lin" valueType="num">
                                      <p:cBhvr>
                                        <p:cTn id="9" dur="5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10"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ppt_w</p:attrName>
                                        </p:attrNameLst>
                                      </p:cBhvr>
                                      <p:tavLst>
                                        <p:tav tm="0" fmla="#ppt_w*sin(2.5*pi*$)">
                                          <p:val>
                                            <p:fltVal val="0"/>
                                          </p:val>
                                        </p:tav>
                                        <p:tav tm="100000">
                                          <p:val>
                                            <p:fltVal val="1"/>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415925" y="1049338"/>
            <a:ext cx="8343900" cy="3694112"/>
          </a:xfrm>
          <a:prstGeom prst="rect">
            <a:avLst/>
          </a:prstGeom>
          <a:noFill/>
          <a:ln w="9525">
            <a:noFill/>
            <a:miter lim="800000"/>
            <a:headEnd/>
            <a:tailEnd/>
          </a:ln>
        </p:spPr>
        <p:txBody>
          <a:bodyPr anchor="ctr"/>
          <a:lstStyle/>
          <a:p>
            <a:pPr>
              <a:lnSpc>
                <a:spcPts val="3000"/>
              </a:lnSpc>
              <a:spcAft>
                <a:spcPts val="1800"/>
              </a:spcAft>
            </a:pPr>
            <a:r>
              <a:rPr lang="en-US" sz="3200" b="1">
                <a:solidFill>
                  <a:srgbClr val="F8F6E3"/>
                </a:solidFill>
              </a:rPr>
              <a:t>Milgram</a:t>
            </a:r>
            <a:r>
              <a:rPr lang="en-US" sz="3200">
                <a:solidFill>
                  <a:srgbClr val="F8F6E3"/>
                </a:solidFill>
              </a:rPr>
              <a:t> wanted to study the influence of direct commands on behavior.  </a:t>
            </a:r>
          </a:p>
          <a:p>
            <a:pPr lvl="1">
              <a:lnSpc>
                <a:spcPts val="3000"/>
              </a:lnSpc>
              <a:spcAft>
                <a:spcPts val="1200"/>
              </a:spcAft>
            </a:pPr>
            <a:r>
              <a:rPr lang="en-US" sz="3200" b="1">
                <a:solidFill>
                  <a:srgbClr val="F8F6E3"/>
                </a:solidFill>
              </a:rPr>
              <a:t>The question: </a:t>
            </a:r>
            <a:r>
              <a:rPr lang="en-US" sz="3200">
                <a:solidFill>
                  <a:srgbClr val="F8F6E3"/>
                </a:solidFill>
              </a:rPr>
              <a:t>Under what social conditions are people more likely to obey commands?</a:t>
            </a:r>
          </a:p>
          <a:p>
            <a:pPr lvl="1">
              <a:lnSpc>
                <a:spcPts val="3000"/>
              </a:lnSpc>
              <a:spcAft>
                <a:spcPts val="1200"/>
              </a:spcAft>
            </a:pPr>
            <a:r>
              <a:rPr lang="en-US" sz="3200" b="1">
                <a:solidFill>
                  <a:srgbClr val="F8F6E3"/>
                </a:solidFill>
              </a:rPr>
              <a:t>The experiment:  </a:t>
            </a:r>
            <a:r>
              <a:rPr lang="en-US" sz="3200">
                <a:solidFill>
                  <a:srgbClr val="F8F6E3"/>
                </a:solidFill>
              </a:rPr>
              <a:t>An authority figure tells participants to administer shocks to a “learner” (who was actually a confederate of the researcher) when the learner gives wrong answers.</a:t>
            </a:r>
          </a:p>
        </p:txBody>
      </p:sp>
      <p:sp>
        <p:nvSpPr>
          <p:cNvPr id="33796" name="Title 1"/>
          <p:cNvSpPr>
            <a:spLocks noGrp="1"/>
          </p:cNvSpPr>
          <p:nvPr>
            <p:ph type="title"/>
          </p:nvPr>
        </p:nvSpPr>
        <p:spPr>
          <a:xfrm>
            <a:off x="0" y="0"/>
            <a:ext cx="9144000" cy="1096963"/>
          </a:xfrm>
        </p:spPr>
        <p:txBody>
          <a:bodyPr lIns="274320"/>
          <a:lstStyle/>
          <a:p>
            <a:pPr algn="l" eaLnBrk="1" hangingPunct="1">
              <a:lnSpc>
                <a:spcPts val="4200"/>
              </a:lnSpc>
            </a:pPr>
            <a:r>
              <a:rPr lang="en-US" b="1" smtClean="0">
                <a:solidFill>
                  <a:srgbClr val="F8F6E3"/>
                </a:solidFill>
              </a:rPr>
              <a:t>Obedience: Response to Commands</a:t>
            </a:r>
          </a:p>
        </p:txBody>
      </p:sp>
      <p:cxnSp>
        <p:nvCxnSpPr>
          <p:cNvPr id="3" name="Straight Connector 2"/>
          <p:cNvCxnSpPr/>
          <p:nvPr/>
        </p:nvCxnSpPr>
        <p:spPr>
          <a:xfrm flipV="1">
            <a:off x="0" y="1846263"/>
            <a:ext cx="9144000" cy="30162"/>
          </a:xfrm>
          <a:prstGeom prst="line">
            <a:avLst/>
          </a:prstGeom>
          <a:ln w="57150">
            <a:solidFill>
              <a:srgbClr val="FFCC99"/>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1979613" y="5060950"/>
            <a:ext cx="5216525" cy="862013"/>
          </a:xfrm>
          <a:prstGeom prst="rect">
            <a:avLst/>
          </a:prstGeom>
          <a:noFill/>
          <a:ln w="9525">
            <a:noFill/>
            <a:miter lim="800000"/>
            <a:headEnd/>
            <a:tailEnd/>
          </a:ln>
        </p:spPr>
        <p:txBody>
          <a:bodyPr>
            <a:spAutoFit/>
          </a:bodyPr>
          <a:lstStyle/>
          <a:p>
            <a:pPr>
              <a:lnSpc>
                <a:spcPts val="3000"/>
              </a:lnSpc>
              <a:spcAft>
                <a:spcPts val="1200"/>
              </a:spcAft>
            </a:pPr>
            <a:r>
              <a:rPr lang="en-US" sz="3200">
                <a:solidFill>
                  <a:srgbClr val="F8F6E3"/>
                </a:solidFill>
              </a:rPr>
              <a:t>Voltages increased; how high would people go?</a:t>
            </a:r>
          </a:p>
        </p:txBody>
      </p:sp>
      <p:cxnSp>
        <p:nvCxnSpPr>
          <p:cNvPr id="7" name="Straight Arrow Connector 6"/>
          <p:cNvCxnSpPr/>
          <p:nvPr/>
        </p:nvCxnSpPr>
        <p:spPr>
          <a:xfrm>
            <a:off x="0" y="5491163"/>
            <a:ext cx="1979613" cy="0"/>
          </a:xfrm>
          <a:prstGeom prst="straightConnector1">
            <a:avLst/>
          </a:prstGeom>
          <a:ln w="76200">
            <a:solidFill>
              <a:srgbClr val="FFCC9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D60F972F-F9C6-4134-A928-EF7A25DF235F}" type="slidenum">
              <a:rPr lang="en-US"/>
              <a:pPr>
                <a:defRPr/>
              </a:pPr>
              <a:t>3</a:t>
            </a:fld>
            <a:endParaRPr lang="en-US"/>
          </a:p>
        </p:txBody>
      </p:sp>
      <p:sp>
        <p:nvSpPr>
          <p:cNvPr id="6147" name="Rectangle 2"/>
          <p:cNvSpPr>
            <a:spLocks noGrp="1" noChangeArrowheads="1"/>
          </p:cNvSpPr>
          <p:nvPr>
            <p:ph type="title"/>
          </p:nvPr>
        </p:nvSpPr>
        <p:spPr>
          <a:xfrm>
            <a:off x="685800" y="261938"/>
            <a:ext cx="7772400" cy="1143000"/>
          </a:xfrm>
        </p:spPr>
        <p:txBody>
          <a:bodyPr/>
          <a:lstStyle/>
          <a:p>
            <a:pPr eaLnBrk="1" hangingPunct="1"/>
            <a:r>
              <a:rPr lang="en-US" sz="3600" dirty="0" smtClean="0">
                <a:solidFill>
                  <a:schemeClr val="tx1"/>
                </a:solidFill>
                <a:latin typeface="Palatino Linotype" pitchFamily="18" charset="0"/>
              </a:rPr>
              <a:t>Attributing Behavior</a:t>
            </a:r>
            <a:br>
              <a:rPr lang="en-US" sz="3600" dirty="0" smtClean="0">
                <a:solidFill>
                  <a:schemeClr val="tx1"/>
                </a:solidFill>
                <a:latin typeface="Palatino Linotype" pitchFamily="18" charset="0"/>
              </a:rPr>
            </a:br>
            <a:r>
              <a:rPr lang="en-US" sz="3600" dirty="0" smtClean="0">
                <a:solidFill>
                  <a:schemeClr val="tx1"/>
                </a:solidFill>
                <a:latin typeface="Palatino Linotype" pitchFamily="18" charset="0"/>
              </a:rPr>
              <a:t>to </a:t>
            </a:r>
            <a:r>
              <a:rPr lang="en-US" sz="3600" b="1" dirty="0" smtClean="0">
                <a:solidFill>
                  <a:srgbClr val="FF0000"/>
                </a:solidFill>
                <a:latin typeface="Palatino Linotype" pitchFamily="18" charset="0"/>
              </a:rPr>
              <a:t>Persons</a:t>
            </a:r>
            <a:r>
              <a:rPr lang="en-US" sz="3600" dirty="0" smtClean="0">
                <a:solidFill>
                  <a:schemeClr val="tx1"/>
                </a:solidFill>
                <a:latin typeface="Palatino Linotype" pitchFamily="18" charset="0"/>
              </a:rPr>
              <a:t> or to </a:t>
            </a:r>
            <a:r>
              <a:rPr lang="en-US" sz="3600" b="1" dirty="0" smtClean="0">
                <a:solidFill>
                  <a:srgbClr val="00B050"/>
                </a:solidFill>
                <a:latin typeface="Palatino Linotype" pitchFamily="18" charset="0"/>
              </a:rPr>
              <a:t>Situations</a:t>
            </a:r>
          </a:p>
        </p:txBody>
      </p:sp>
      <p:sp>
        <p:nvSpPr>
          <p:cNvPr id="6148" name="Rectangle 3"/>
          <p:cNvSpPr>
            <a:spLocks noGrp="1" noChangeArrowheads="1"/>
          </p:cNvSpPr>
          <p:nvPr>
            <p:ph type="body" sz="half" idx="1"/>
          </p:nvPr>
        </p:nvSpPr>
        <p:spPr>
          <a:xfrm>
            <a:off x="457200" y="1600200"/>
            <a:ext cx="4114800" cy="4495800"/>
          </a:xfrm>
        </p:spPr>
        <p:txBody>
          <a:bodyPr/>
          <a:lstStyle/>
          <a:p>
            <a:pPr marL="0" indent="0" algn="ctr" eaLnBrk="1" hangingPunct="1">
              <a:buFontTx/>
              <a:buNone/>
            </a:pPr>
            <a:r>
              <a:rPr lang="en-US" sz="2800" dirty="0" smtClean="0">
                <a:solidFill>
                  <a:srgbClr val="0000FF"/>
                </a:solidFill>
                <a:latin typeface="Palatino Linotype" pitchFamily="18" charset="0"/>
              </a:rPr>
              <a:t>Attribution Theory:</a:t>
            </a:r>
            <a:r>
              <a:rPr lang="en-US" sz="2800" dirty="0" smtClean="0">
                <a:solidFill>
                  <a:srgbClr val="6600CC"/>
                </a:solidFill>
                <a:latin typeface="Palatino Linotype" pitchFamily="18" charset="0"/>
              </a:rPr>
              <a:t> </a:t>
            </a:r>
            <a:r>
              <a:rPr lang="en-US" sz="2800" dirty="0" smtClean="0">
                <a:latin typeface="Palatino Linotype" pitchFamily="18" charset="0"/>
              </a:rPr>
              <a:t>Fritz Heider (1958) suggested that we have a tendency to give causal explanations for someone’s behavior, often by crediting either the situation or the person’s disposition.</a:t>
            </a:r>
          </a:p>
        </p:txBody>
      </p:sp>
      <p:pic>
        <p:nvPicPr>
          <p:cNvPr id="6149" name="Picture 4" descr="HeiderFritzPic"/>
          <p:cNvPicPr>
            <a:picLocks noGrp="1" noChangeAspect="1" noChangeArrowheads="1"/>
          </p:cNvPicPr>
          <p:nvPr>
            <p:ph sz="half" idx="2"/>
          </p:nvPr>
        </p:nvPicPr>
        <p:blipFill>
          <a:blip r:embed="rId3" cstate="print"/>
          <a:srcRect/>
          <a:stretch>
            <a:fillRect/>
          </a:stretch>
        </p:blipFill>
        <p:spPr>
          <a:xfrm>
            <a:off x="5029200" y="1600200"/>
            <a:ext cx="3276600" cy="4114800"/>
          </a:xfrm>
          <a:noFill/>
        </p:spPr>
      </p:pic>
      <p:sp>
        <p:nvSpPr>
          <p:cNvPr id="6150" name="Rectangle 6"/>
          <p:cNvSpPr>
            <a:spLocks noChangeArrowheads="1"/>
          </p:cNvSpPr>
          <p:nvPr/>
        </p:nvSpPr>
        <p:spPr bwMode="auto">
          <a:xfrm>
            <a:off x="6019800" y="5805488"/>
            <a:ext cx="1558925" cy="396875"/>
          </a:xfrm>
          <a:prstGeom prst="rect">
            <a:avLst/>
          </a:prstGeom>
          <a:noFill/>
          <a:ln w="9525" algn="ctr">
            <a:noFill/>
            <a:miter lim="800000"/>
            <a:headEnd/>
            <a:tailEnd/>
          </a:ln>
        </p:spPr>
        <p:txBody>
          <a:bodyPr wrap="none">
            <a:spAutoFit/>
          </a:bodyPr>
          <a:lstStyle/>
          <a:p>
            <a:r>
              <a:rPr lang="en-US" sz="2000"/>
              <a:t>Fritz Heider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5725" y="304800"/>
            <a:ext cx="5324475" cy="1371600"/>
          </a:xfrm>
        </p:spPr>
        <p:txBody>
          <a:bodyPr rtlCol="0">
            <a:normAutofit fontScale="90000"/>
          </a:bodyPr>
          <a:lstStyle/>
          <a:p>
            <a:pPr eaLnBrk="1" fontAlgn="auto" hangingPunct="1">
              <a:lnSpc>
                <a:spcPts val="3600"/>
              </a:lnSpc>
              <a:spcAft>
                <a:spcPts val="0"/>
              </a:spcAft>
              <a:defRPr/>
            </a:pPr>
            <a:r>
              <a:rPr lang="en-US" b="1" dirty="0" smtClean="0">
                <a:solidFill>
                  <a:srgbClr val="F8F6E3"/>
                </a:solidFill>
              </a:rPr>
              <a:t>The Design of </a:t>
            </a:r>
            <a:r>
              <a:rPr lang="en-US" b="1" dirty="0" err="1" smtClean="0">
                <a:solidFill>
                  <a:srgbClr val="F8F6E3"/>
                </a:solidFill>
              </a:rPr>
              <a:t>Milgram’s</a:t>
            </a:r>
            <a:r>
              <a:rPr lang="en-US" b="1" dirty="0" smtClean="0">
                <a:solidFill>
                  <a:srgbClr val="F8F6E3"/>
                </a:solidFill>
              </a:rPr>
              <a:t> Obedience Study</a:t>
            </a:r>
            <a:endParaRPr lang="en-US" b="1" dirty="0">
              <a:solidFill>
                <a:srgbClr val="F8F6E3"/>
              </a:solidFill>
            </a:endParaRPr>
          </a:p>
        </p:txBody>
      </p:sp>
      <p:pic>
        <p:nvPicPr>
          <p:cNvPr id="5" name="Picture 16" descr="MyersPsy8e_fig"/>
          <p:cNvPicPr>
            <a:picLocks noChangeAspect="1" noChangeArrowheads="1"/>
          </p:cNvPicPr>
          <p:nvPr/>
        </p:nvPicPr>
        <p:blipFill>
          <a:blip r:embed="rId3" cstate="print"/>
          <a:srcRect t="4169" r="4657" b="4471"/>
          <a:stretch>
            <a:fillRect/>
          </a:stretch>
        </p:blipFill>
        <p:spPr bwMode="auto">
          <a:xfrm>
            <a:off x="687388" y="1924050"/>
            <a:ext cx="1743075" cy="2089150"/>
          </a:xfrm>
          <a:prstGeom prst="rect">
            <a:avLst/>
          </a:prstGeom>
          <a:noFill/>
          <a:ln w="9525">
            <a:noFill/>
            <a:miter lim="800000"/>
            <a:headEnd/>
            <a:tailEnd/>
          </a:ln>
          <a:effectLst>
            <a:outerShdw dist="139700" dir="2700000" algn="tl" rotWithShape="0">
              <a:srgbClr val="333333">
                <a:alpha val="64999"/>
              </a:srgbClr>
            </a:outerShdw>
          </a:effectLst>
        </p:spPr>
      </p:pic>
      <p:pic>
        <p:nvPicPr>
          <p:cNvPr id="7" name="Picture 9" descr="MyersPsy8e_fig"/>
          <p:cNvPicPr>
            <a:picLocks noChangeAspect="1" noChangeArrowheads="1"/>
          </p:cNvPicPr>
          <p:nvPr/>
        </p:nvPicPr>
        <p:blipFill>
          <a:blip r:embed="rId4" cstate="print"/>
          <a:srcRect/>
          <a:stretch>
            <a:fillRect/>
          </a:stretch>
        </p:blipFill>
        <p:spPr>
          <a:xfrm>
            <a:off x="131763" y="4343400"/>
            <a:ext cx="4191000" cy="1066800"/>
          </a:xfrm>
          <a:prstGeom prst="rect">
            <a:avLst/>
          </a:prstGeom>
          <a:ln>
            <a:noFill/>
          </a:ln>
          <a:effectLst>
            <a:outerShdw blurRad="292100" dist="139700" dir="2700000" algn="tl" rotWithShape="0">
              <a:srgbClr val="333333">
                <a:alpha val="65000"/>
              </a:srgbClr>
            </a:outerShdw>
          </a:effectLst>
        </p:spPr>
      </p:pic>
      <p:sp>
        <p:nvSpPr>
          <p:cNvPr id="34822" name="TextBox 7"/>
          <p:cNvSpPr txBox="1">
            <a:spLocks noChangeArrowheads="1"/>
          </p:cNvSpPr>
          <p:nvPr/>
        </p:nvSpPr>
        <p:spPr bwMode="auto">
          <a:xfrm>
            <a:off x="958850" y="1355725"/>
            <a:ext cx="3633788" cy="461963"/>
          </a:xfrm>
          <a:prstGeom prst="rect">
            <a:avLst/>
          </a:prstGeom>
          <a:noFill/>
          <a:ln w="9525">
            <a:noFill/>
            <a:miter lim="800000"/>
            <a:headEnd/>
            <a:tailEnd/>
          </a:ln>
        </p:spPr>
        <p:txBody>
          <a:bodyPr>
            <a:spAutoFit/>
          </a:bodyPr>
          <a:lstStyle/>
          <a:p>
            <a:pPr algn="ctr"/>
            <a:r>
              <a:rPr lang="en-US" sz="2400" b="1" i="1">
                <a:solidFill>
                  <a:srgbClr val="F8F6E3"/>
                </a:solidFill>
              </a:rPr>
              <a:t>One layout  of the study</a:t>
            </a:r>
          </a:p>
        </p:txBody>
      </p:sp>
      <p:sp>
        <p:nvSpPr>
          <p:cNvPr id="34823" name="TextBox 10"/>
          <p:cNvSpPr txBox="1">
            <a:spLocks noChangeArrowheads="1"/>
          </p:cNvSpPr>
          <p:nvPr/>
        </p:nvSpPr>
        <p:spPr bwMode="auto">
          <a:xfrm>
            <a:off x="2743200" y="2438400"/>
            <a:ext cx="1905000" cy="1016000"/>
          </a:xfrm>
          <a:prstGeom prst="rect">
            <a:avLst/>
          </a:prstGeom>
          <a:noFill/>
          <a:ln w="9525">
            <a:noFill/>
            <a:miter lim="800000"/>
            <a:headEnd/>
            <a:tailEnd/>
          </a:ln>
        </p:spPr>
        <p:txBody>
          <a:bodyPr>
            <a:spAutoFit/>
          </a:bodyPr>
          <a:lstStyle/>
          <a:p>
            <a:r>
              <a:rPr lang="en-US" sz="2000" b="1">
                <a:solidFill>
                  <a:srgbClr val="F8F6E3"/>
                </a:solidFill>
              </a:rPr>
              <a:t>The “Learner” (working with researchers) </a:t>
            </a:r>
            <a:endParaRPr lang="en-US" sz="2000"/>
          </a:p>
        </p:txBody>
      </p:sp>
      <p:grpSp>
        <p:nvGrpSpPr>
          <p:cNvPr id="34824" name="Group 2"/>
          <p:cNvGrpSpPr>
            <a:grpSpLocks/>
          </p:cNvGrpSpPr>
          <p:nvPr/>
        </p:nvGrpSpPr>
        <p:grpSpPr bwMode="auto">
          <a:xfrm>
            <a:off x="4699000" y="1581150"/>
            <a:ext cx="4343400" cy="3540125"/>
            <a:chOff x="4800600" y="1142999"/>
            <a:chExt cx="4343400" cy="3539979"/>
          </a:xfrm>
        </p:grpSpPr>
        <p:pic>
          <p:nvPicPr>
            <p:cNvPr id="34849" name="Picture 5" descr="milgram"/>
            <p:cNvPicPr>
              <a:picLocks noChangeAspect="1" noChangeArrowheads="1"/>
            </p:cNvPicPr>
            <p:nvPr/>
          </p:nvPicPr>
          <p:blipFill>
            <a:blip r:embed="rId5" cstate="print"/>
            <a:srcRect/>
            <a:stretch>
              <a:fillRect/>
            </a:stretch>
          </p:blipFill>
          <p:spPr bwMode="auto">
            <a:xfrm>
              <a:off x="4800600" y="1142999"/>
              <a:ext cx="4343400" cy="3539979"/>
            </a:xfrm>
            <a:prstGeom prst="rect">
              <a:avLst/>
            </a:prstGeom>
            <a:solidFill>
              <a:srgbClr val="F36F21"/>
            </a:solidFill>
            <a:ln w="9525">
              <a:noFill/>
              <a:miter lim="800000"/>
              <a:headEnd/>
              <a:tailEnd/>
            </a:ln>
          </p:spPr>
        </p:pic>
        <p:sp>
          <p:nvSpPr>
            <p:cNvPr id="12" name="Oval Callout 11"/>
            <p:cNvSpPr/>
            <p:nvPr/>
          </p:nvSpPr>
          <p:spPr>
            <a:xfrm>
              <a:off x="4953000" y="1371590"/>
              <a:ext cx="914400" cy="838165"/>
            </a:xfrm>
            <a:prstGeom prst="wedgeEllipseCallout">
              <a:avLst>
                <a:gd name="adj1" fmla="val -24281"/>
                <a:gd name="adj2" fmla="val 83190"/>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8F6E3"/>
                </a:solidFill>
              </a:endParaRPr>
            </a:p>
          </p:txBody>
        </p:sp>
        <p:sp>
          <p:nvSpPr>
            <p:cNvPr id="13" name="Oval Callout 12"/>
            <p:cNvSpPr/>
            <p:nvPr/>
          </p:nvSpPr>
          <p:spPr>
            <a:xfrm rot="16200000">
              <a:off x="6057930" y="1485860"/>
              <a:ext cx="1447740" cy="1219200"/>
            </a:xfrm>
            <a:prstGeom prst="wedgeEllipseCallout">
              <a:avLst>
                <a:gd name="adj1" fmla="val 13827"/>
                <a:gd name="adj2" fmla="val 72849"/>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8F6E3"/>
                </a:solidFill>
              </a:endParaRPr>
            </a:p>
          </p:txBody>
        </p:sp>
        <p:sp>
          <p:nvSpPr>
            <p:cNvPr id="14" name="Oval Callout 13"/>
            <p:cNvSpPr/>
            <p:nvPr/>
          </p:nvSpPr>
          <p:spPr>
            <a:xfrm>
              <a:off x="7696200" y="3047920"/>
              <a:ext cx="1295400" cy="1066756"/>
            </a:xfrm>
            <a:prstGeom prst="wedgeEllipseCallout">
              <a:avLst>
                <a:gd name="adj1" fmla="val -73976"/>
                <a:gd name="adj2" fmla="val -10585"/>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8F6E3"/>
                </a:solidFill>
              </a:endParaRPr>
            </a:p>
          </p:txBody>
        </p:sp>
        <p:sp>
          <p:nvSpPr>
            <p:cNvPr id="34853" name="TextBox 14"/>
            <p:cNvSpPr txBox="1">
              <a:spLocks noChangeArrowheads="1"/>
            </p:cNvSpPr>
            <p:nvPr/>
          </p:nvSpPr>
          <p:spPr bwMode="auto">
            <a:xfrm>
              <a:off x="5029200" y="1590942"/>
              <a:ext cx="762000" cy="333168"/>
            </a:xfrm>
            <a:prstGeom prst="rect">
              <a:avLst/>
            </a:prstGeom>
            <a:noFill/>
            <a:ln w="9525">
              <a:noFill/>
              <a:miter lim="800000"/>
              <a:headEnd/>
              <a:tailEnd/>
            </a:ln>
          </p:spPr>
          <p:txBody>
            <a:bodyPr>
              <a:spAutoFit/>
            </a:bodyPr>
            <a:lstStyle/>
            <a:p>
              <a:pPr algn="ctr">
                <a:lnSpc>
                  <a:spcPts val="1800"/>
                </a:lnSpc>
              </a:pPr>
              <a:r>
                <a:rPr lang="en-US" sz="2000" b="1">
                  <a:solidFill>
                    <a:srgbClr val="F8F6E3"/>
                  </a:solidFill>
                </a:rPr>
                <a:t>Ow!</a:t>
              </a:r>
            </a:p>
          </p:txBody>
        </p:sp>
        <p:sp>
          <p:nvSpPr>
            <p:cNvPr id="34854" name="TextBox 15"/>
            <p:cNvSpPr txBox="1">
              <a:spLocks noChangeArrowheads="1"/>
            </p:cNvSpPr>
            <p:nvPr/>
          </p:nvSpPr>
          <p:spPr bwMode="auto">
            <a:xfrm>
              <a:off x="5943600" y="1514742"/>
              <a:ext cx="1676400" cy="1025665"/>
            </a:xfrm>
            <a:prstGeom prst="rect">
              <a:avLst/>
            </a:prstGeom>
            <a:noFill/>
            <a:ln w="9525">
              <a:noFill/>
              <a:miter lim="800000"/>
              <a:headEnd/>
              <a:tailEnd/>
            </a:ln>
          </p:spPr>
          <p:txBody>
            <a:bodyPr>
              <a:spAutoFit/>
            </a:bodyPr>
            <a:lstStyle/>
            <a:p>
              <a:pPr algn="ctr">
                <a:lnSpc>
                  <a:spcPts val="1800"/>
                </a:lnSpc>
              </a:pPr>
              <a:r>
                <a:rPr lang="en-US" sz="2000" b="1">
                  <a:solidFill>
                    <a:srgbClr val="F8F6E3"/>
                  </a:solidFill>
                </a:rPr>
                <a:t>Please continue. (Give the  shock</a:t>
              </a:r>
              <a:r>
                <a:rPr lang="en-US" sz="2000">
                  <a:solidFill>
                    <a:srgbClr val="F8F6E3"/>
                  </a:solidFill>
                </a:rPr>
                <a:t>.)</a:t>
              </a:r>
            </a:p>
          </p:txBody>
        </p:sp>
        <p:sp>
          <p:nvSpPr>
            <p:cNvPr id="34855" name="TextBox 16"/>
            <p:cNvSpPr txBox="1">
              <a:spLocks noChangeArrowheads="1"/>
            </p:cNvSpPr>
            <p:nvPr/>
          </p:nvSpPr>
          <p:spPr bwMode="auto">
            <a:xfrm>
              <a:off x="7811975" y="3267342"/>
              <a:ext cx="951025" cy="553998"/>
            </a:xfrm>
            <a:prstGeom prst="rect">
              <a:avLst/>
            </a:prstGeom>
            <a:noFill/>
            <a:ln w="9525">
              <a:noFill/>
              <a:miter lim="800000"/>
              <a:headEnd/>
              <a:tailEnd/>
            </a:ln>
          </p:spPr>
          <p:txBody>
            <a:bodyPr>
              <a:spAutoFit/>
            </a:bodyPr>
            <a:lstStyle/>
            <a:p>
              <a:pPr algn="ctr">
                <a:lnSpc>
                  <a:spcPts val="1800"/>
                </a:lnSpc>
              </a:pPr>
              <a:r>
                <a:rPr lang="en-US" sz="2000" b="1">
                  <a:solidFill>
                    <a:srgbClr val="F8F6E3"/>
                  </a:solidFill>
                </a:rPr>
                <a:t>But… …okay.</a:t>
              </a:r>
            </a:p>
          </p:txBody>
        </p:sp>
      </p:grpSp>
      <p:cxnSp>
        <p:nvCxnSpPr>
          <p:cNvPr id="10" name="Straight Arrow Connector 9"/>
          <p:cNvCxnSpPr/>
          <p:nvPr/>
        </p:nvCxnSpPr>
        <p:spPr>
          <a:xfrm flipH="1">
            <a:off x="2324100" y="2595563"/>
            <a:ext cx="452438" cy="0"/>
          </a:xfrm>
          <a:prstGeom prst="straightConnector1">
            <a:avLst/>
          </a:prstGeom>
          <a:ln w="57150">
            <a:solidFill>
              <a:srgbClr val="F8F6E3"/>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41788" y="3232150"/>
            <a:ext cx="557212" cy="0"/>
          </a:xfrm>
          <a:prstGeom prst="straightConnector1">
            <a:avLst/>
          </a:prstGeom>
          <a:ln w="57150">
            <a:solidFill>
              <a:srgbClr val="F8F6E3"/>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nvGraphicFramePr>
        <p:xfrm>
          <a:off x="0" y="5659438"/>
          <a:ext cx="9144000" cy="1071880"/>
        </p:xfrm>
        <a:graphic>
          <a:graphicData uri="http://schemas.openxmlformats.org/drawingml/2006/table">
            <a:tbl>
              <a:tblPr firstRow="1" bandRow="1">
                <a:tableStyleId>{5C22544A-7EE6-4342-B048-85BDC9FD1C3A}</a:tableStyleId>
              </a:tblPr>
              <a:tblGrid>
                <a:gridCol w="1143000"/>
                <a:gridCol w="1143000"/>
                <a:gridCol w="1143000"/>
                <a:gridCol w="1143000"/>
                <a:gridCol w="1143000"/>
                <a:gridCol w="1143000"/>
                <a:gridCol w="1143000"/>
                <a:gridCol w="1143000"/>
              </a:tblGrid>
              <a:tr h="370840">
                <a:tc gridSpan="8">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b="1" dirty="0" smtClean="0">
                          <a:solidFill>
                            <a:srgbClr val="F8F6E3"/>
                          </a:solidFill>
                        </a:rPr>
                        <a:t>Shock levels in volts that participants thought they were giving</a:t>
                      </a:r>
                    </a:p>
                  </a:txBody>
                  <a:tcPr>
                    <a:solidFill>
                      <a:srgbClr val="F36F21"/>
                    </a:solidFill>
                  </a:tcPr>
                </a:tc>
                <a:tc hMerge="1">
                  <a:txBody>
                    <a:bodyPr/>
                    <a:lstStyle/>
                    <a:p>
                      <a:endParaRPr lang="en-US" dirty="0">
                        <a:solidFill>
                          <a:srgbClr val="F8F6E3"/>
                        </a:solidFill>
                      </a:endParaRPr>
                    </a:p>
                  </a:txBody>
                  <a:tcPr/>
                </a:tc>
                <a:tc hMerge="1">
                  <a:txBody>
                    <a:bodyPr/>
                    <a:lstStyle/>
                    <a:p>
                      <a:endParaRPr lang="en-US" dirty="0">
                        <a:solidFill>
                          <a:srgbClr val="F8F6E3"/>
                        </a:solidFill>
                      </a:endParaRPr>
                    </a:p>
                  </a:txBody>
                  <a:tcPr/>
                </a:tc>
                <a:tc hMerge="1">
                  <a:txBody>
                    <a:bodyPr/>
                    <a:lstStyle/>
                    <a:p>
                      <a:endParaRPr lang="en-US" dirty="0">
                        <a:solidFill>
                          <a:srgbClr val="F8F6E3"/>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lnSpc>
                          <a:spcPts val="1600"/>
                        </a:lnSpc>
                      </a:pPr>
                      <a:r>
                        <a:rPr lang="en-US" b="1" dirty="0" smtClean="0">
                          <a:solidFill>
                            <a:srgbClr val="F8F6E3"/>
                          </a:solidFill>
                        </a:rPr>
                        <a:t>Slight (15-60)</a:t>
                      </a:r>
                      <a:endParaRPr lang="en-US" b="1" dirty="0">
                        <a:solidFill>
                          <a:srgbClr val="F8F6E3"/>
                        </a:solidFill>
                      </a:endParaRPr>
                    </a:p>
                  </a:txBody>
                  <a:tcPr>
                    <a:solidFill>
                      <a:srgbClr val="F36F21"/>
                    </a:solidFill>
                  </a:tcPr>
                </a:tc>
                <a:tc>
                  <a:txBody>
                    <a:bodyPr/>
                    <a:lstStyle/>
                    <a:p>
                      <a:pPr algn="ctr">
                        <a:lnSpc>
                          <a:spcPts val="1600"/>
                        </a:lnSpc>
                      </a:pPr>
                      <a:r>
                        <a:rPr lang="en-US" b="1" dirty="0" smtClean="0">
                          <a:solidFill>
                            <a:srgbClr val="F8F6E3"/>
                          </a:solidFill>
                        </a:rPr>
                        <a:t>Moderate (75-120)</a:t>
                      </a:r>
                      <a:endParaRPr lang="en-US" b="1" dirty="0">
                        <a:solidFill>
                          <a:srgbClr val="F8F6E3"/>
                        </a:solidFill>
                      </a:endParaRPr>
                    </a:p>
                  </a:txBody>
                  <a:tcPr>
                    <a:solidFill>
                      <a:srgbClr val="F36F21"/>
                    </a:solidFill>
                  </a:tcPr>
                </a:tc>
                <a:tc>
                  <a:txBody>
                    <a:bodyPr/>
                    <a:lstStyle/>
                    <a:p>
                      <a:pPr algn="ctr">
                        <a:lnSpc>
                          <a:spcPts val="1600"/>
                        </a:lnSpc>
                      </a:pPr>
                      <a:r>
                        <a:rPr lang="en-US" b="1" dirty="0" smtClean="0">
                          <a:solidFill>
                            <a:srgbClr val="F8F6E3"/>
                          </a:solidFill>
                        </a:rPr>
                        <a:t>Strong (135-180)</a:t>
                      </a:r>
                      <a:endParaRPr lang="en-US" b="1" dirty="0">
                        <a:solidFill>
                          <a:srgbClr val="F8F6E3"/>
                        </a:solidFill>
                      </a:endParaRPr>
                    </a:p>
                  </a:txBody>
                  <a:tcPr>
                    <a:solidFill>
                      <a:srgbClr val="F36F21"/>
                    </a:solidFill>
                  </a:tcPr>
                </a:tc>
                <a:tc>
                  <a:txBody>
                    <a:bodyPr/>
                    <a:lstStyle/>
                    <a:p>
                      <a:pPr algn="ctr">
                        <a:lnSpc>
                          <a:spcPts val="1600"/>
                        </a:lnSpc>
                      </a:pPr>
                      <a:r>
                        <a:rPr lang="en-US" b="1" dirty="0" smtClean="0">
                          <a:solidFill>
                            <a:srgbClr val="F8F6E3"/>
                          </a:solidFill>
                        </a:rPr>
                        <a:t>Very strong</a:t>
                      </a:r>
                      <a:r>
                        <a:rPr lang="en-US" b="1" baseline="0" dirty="0" smtClean="0">
                          <a:solidFill>
                            <a:srgbClr val="F8F6E3"/>
                          </a:solidFill>
                        </a:rPr>
                        <a:t> (195-240)</a:t>
                      </a:r>
                      <a:endParaRPr lang="en-US" b="1" dirty="0">
                        <a:solidFill>
                          <a:srgbClr val="F8F6E3"/>
                        </a:solidFill>
                      </a:endParaRPr>
                    </a:p>
                  </a:txBody>
                  <a:tcPr>
                    <a:solidFill>
                      <a:srgbClr val="F36F21"/>
                    </a:solidFill>
                  </a:tcPr>
                </a:tc>
                <a:tc>
                  <a:txBody>
                    <a:bodyPr/>
                    <a:lstStyle/>
                    <a:p>
                      <a:pPr algn="ctr">
                        <a:lnSpc>
                          <a:spcPts val="1600"/>
                        </a:lnSpc>
                      </a:pPr>
                      <a:r>
                        <a:rPr lang="en-US" b="1" dirty="0" smtClean="0">
                          <a:solidFill>
                            <a:srgbClr val="F8F6E3"/>
                          </a:solidFill>
                        </a:rPr>
                        <a:t>Intense (250-300)</a:t>
                      </a:r>
                      <a:endParaRPr lang="en-US" b="1" dirty="0">
                        <a:solidFill>
                          <a:srgbClr val="F8F6E3"/>
                        </a:solidFill>
                      </a:endParaRPr>
                    </a:p>
                  </a:txBody>
                  <a:tcPr>
                    <a:solidFill>
                      <a:srgbClr val="F36F21"/>
                    </a:solidFill>
                  </a:tcPr>
                </a:tc>
                <a:tc>
                  <a:txBody>
                    <a:bodyPr/>
                    <a:lstStyle/>
                    <a:p>
                      <a:pPr algn="ctr">
                        <a:lnSpc>
                          <a:spcPts val="1600"/>
                        </a:lnSpc>
                      </a:pPr>
                      <a:r>
                        <a:rPr lang="en-US" b="1" dirty="0" smtClean="0">
                          <a:solidFill>
                            <a:srgbClr val="F8F6E3"/>
                          </a:solidFill>
                        </a:rPr>
                        <a:t>Extreme intensity</a:t>
                      </a:r>
                      <a:r>
                        <a:rPr lang="en-US" b="1" baseline="0" dirty="0" smtClean="0">
                          <a:solidFill>
                            <a:srgbClr val="F8F6E3"/>
                          </a:solidFill>
                        </a:rPr>
                        <a:t> (315-360)</a:t>
                      </a:r>
                      <a:endParaRPr lang="en-US" b="1" dirty="0">
                        <a:solidFill>
                          <a:srgbClr val="F8F6E3"/>
                        </a:solidFill>
                      </a:endParaRPr>
                    </a:p>
                  </a:txBody>
                  <a:tcPr>
                    <a:solidFill>
                      <a:srgbClr val="F36F21"/>
                    </a:solidFill>
                  </a:tcPr>
                </a:tc>
                <a:tc>
                  <a:txBody>
                    <a:bodyPr/>
                    <a:lstStyle/>
                    <a:p>
                      <a:pPr algn="ctr">
                        <a:lnSpc>
                          <a:spcPts val="1600"/>
                        </a:lnSpc>
                      </a:pPr>
                      <a:r>
                        <a:rPr lang="en-US" b="1" dirty="0" smtClean="0">
                          <a:solidFill>
                            <a:srgbClr val="F8F6E3"/>
                          </a:solidFill>
                        </a:rPr>
                        <a:t>Danger: severe</a:t>
                      </a:r>
                      <a:r>
                        <a:rPr lang="en-US" b="1" baseline="0" dirty="0" smtClean="0">
                          <a:solidFill>
                            <a:srgbClr val="F8F6E3"/>
                          </a:solidFill>
                        </a:rPr>
                        <a:t> (375-420)</a:t>
                      </a:r>
                      <a:endParaRPr lang="en-US" b="1" dirty="0">
                        <a:solidFill>
                          <a:srgbClr val="F8F6E3"/>
                        </a:solidFill>
                      </a:endParaRPr>
                    </a:p>
                  </a:txBody>
                  <a:tcPr>
                    <a:solidFill>
                      <a:srgbClr val="F36F21"/>
                    </a:solidFill>
                  </a:tcPr>
                </a:tc>
                <a:tc>
                  <a:txBody>
                    <a:bodyPr/>
                    <a:lstStyle/>
                    <a:p>
                      <a:pPr algn="ctr">
                        <a:lnSpc>
                          <a:spcPts val="1600"/>
                        </a:lnSpc>
                      </a:pPr>
                      <a:r>
                        <a:rPr lang="en-US" b="1" dirty="0" smtClean="0">
                          <a:solidFill>
                            <a:srgbClr val="F8F6E3"/>
                          </a:solidFill>
                        </a:rPr>
                        <a:t>XXX (435-450)</a:t>
                      </a:r>
                      <a:endParaRPr lang="en-US" b="1" dirty="0">
                        <a:solidFill>
                          <a:srgbClr val="F8F6E3"/>
                        </a:solidFill>
                      </a:endParaRPr>
                    </a:p>
                  </a:txBody>
                  <a:tcPr>
                    <a:solidFill>
                      <a:srgbClr val="F36F2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400050" y="1697038"/>
            <a:ext cx="8343900" cy="3692525"/>
          </a:xfrm>
          <a:prstGeom prst="rect">
            <a:avLst/>
          </a:prstGeom>
          <a:noFill/>
          <a:ln w="9525">
            <a:noFill/>
            <a:miter lim="800000"/>
            <a:headEnd/>
            <a:tailEnd/>
          </a:ln>
        </p:spPr>
        <p:txBody>
          <a:bodyPr anchor="ctr"/>
          <a:lstStyle/>
          <a:p>
            <a:pPr marL="457200" indent="-457200">
              <a:lnSpc>
                <a:spcPts val="3000"/>
              </a:lnSpc>
              <a:spcAft>
                <a:spcPts val="1200"/>
              </a:spcAft>
              <a:buFont typeface="Wingdings" pitchFamily="2" charset="2"/>
              <a:buChar char="§"/>
            </a:pPr>
            <a:r>
              <a:rPr lang="en-US" sz="3200">
                <a:solidFill>
                  <a:srgbClr val="F8F6E3"/>
                </a:solidFill>
              </a:rPr>
              <a:t>In surveys, most people predict that in such a situation they would stop administering shocks when the “learner” expressed pain.</a:t>
            </a:r>
          </a:p>
          <a:p>
            <a:pPr marL="457200" indent="-457200">
              <a:lnSpc>
                <a:spcPts val="3000"/>
              </a:lnSpc>
              <a:spcAft>
                <a:spcPts val="1200"/>
              </a:spcAft>
              <a:buFont typeface="Wingdings" pitchFamily="2" charset="2"/>
              <a:buChar char="§"/>
            </a:pPr>
            <a:r>
              <a:rPr lang="en-US" sz="3200">
                <a:solidFill>
                  <a:srgbClr val="F8F6E3"/>
                </a:solidFill>
              </a:rPr>
              <a:t>But in reality, even when the learner complained of a heart condition, most people complied with the experimenter’s directions:  </a:t>
            </a:r>
          </a:p>
          <a:p>
            <a:pPr marL="914400" lvl="1" indent="-457200">
              <a:lnSpc>
                <a:spcPts val="3000"/>
              </a:lnSpc>
              <a:spcAft>
                <a:spcPts val="1200"/>
              </a:spcAft>
              <a:buFont typeface="Wingdings" pitchFamily="2" charset="2"/>
              <a:buChar char="§"/>
            </a:pPr>
            <a:r>
              <a:rPr lang="en-US" sz="3200">
                <a:solidFill>
                  <a:srgbClr val="F8F6E3"/>
                </a:solidFill>
              </a:rPr>
              <a:t>“Please continue.” </a:t>
            </a:r>
          </a:p>
          <a:p>
            <a:pPr marL="914400" lvl="1" indent="-457200">
              <a:lnSpc>
                <a:spcPts val="3000"/>
              </a:lnSpc>
              <a:spcAft>
                <a:spcPts val="1200"/>
              </a:spcAft>
              <a:buFont typeface="Wingdings" pitchFamily="2" charset="2"/>
              <a:buChar char="§"/>
            </a:pPr>
            <a:r>
              <a:rPr lang="en-US" sz="3200">
                <a:solidFill>
                  <a:srgbClr val="F8F6E3"/>
                </a:solidFill>
              </a:rPr>
              <a:t>“You must continue.” </a:t>
            </a:r>
          </a:p>
          <a:p>
            <a:pPr marL="914400" lvl="1" indent="-457200">
              <a:lnSpc>
                <a:spcPts val="3000"/>
              </a:lnSpc>
              <a:spcAft>
                <a:spcPts val="1200"/>
              </a:spcAft>
              <a:buFont typeface="Wingdings" pitchFamily="2" charset="2"/>
              <a:buChar char="§"/>
            </a:pPr>
            <a:r>
              <a:rPr lang="en-US" sz="3200">
                <a:solidFill>
                  <a:srgbClr val="F8F6E3"/>
                </a:solidFill>
              </a:rPr>
              <a:t>“The experiment requires that you continue”… </a:t>
            </a:r>
          </a:p>
        </p:txBody>
      </p:sp>
      <p:sp>
        <p:nvSpPr>
          <p:cNvPr id="35844" name="Title 1"/>
          <p:cNvSpPr>
            <a:spLocks noGrp="1"/>
          </p:cNvSpPr>
          <p:nvPr>
            <p:ph type="title"/>
          </p:nvPr>
        </p:nvSpPr>
        <p:spPr>
          <a:xfrm>
            <a:off x="0" y="398463"/>
            <a:ext cx="9144000" cy="1096962"/>
          </a:xfrm>
        </p:spPr>
        <p:txBody>
          <a:bodyPr lIns="274320"/>
          <a:lstStyle/>
          <a:p>
            <a:pPr algn="l" eaLnBrk="1" hangingPunct="1">
              <a:lnSpc>
                <a:spcPts val="4200"/>
              </a:lnSpc>
            </a:pPr>
            <a:r>
              <a:rPr lang="en-US" b="1" smtClean="0">
                <a:solidFill>
                  <a:srgbClr val="F8F6E3"/>
                </a:solidFill>
              </a:rPr>
              <a:t>Compliance in Milgram’s Study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100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par>
                          <p:cTn id="17" fill="hold">
                            <p:stCondLst>
                              <p:cond delay="2000"/>
                            </p:stCondLst>
                            <p:childTnLst>
                              <p:par>
                                <p:cTn id="18" presetID="10" presetClass="entr" presetSubtype="0" fill="hold" grpId="0" nodeType="afterEffect">
                                  <p:stCondLst>
                                    <p:cond delay="100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500"/>
                                        <p:tgtEl>
                                          <p:spTgt spid="11">
                                            <p:txEl>
                                              <p:pRg st="3" end="3"/>
                                            </p:txEl>
                                          </p:spTgt>
                                        </p:tgtEl>
                                      </p:cBhvr>
                                    </p:animEffect>
                                  </p:childTnLst>
                                </p:cTn>
                              </p:par>
                            </p:childTnLst>
                          </p:cTn>
                        </p:par>
                        <p:par>
                          <p:cTn id="21" fill="hold">
                            <p:stCondLst>
                              <p:cond delay="3500"/>
                            </p:stCondLst>
                            <p:childTnLst>
                              <p:par>
                                <p:cTn id="22" presetID="10" presetClass="entr" presetSubtype="0" fill="hold" grpId="0" nodeType="afterEffect">
                                  <p:stCondLst>
                                    <p:cond delay="100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67" name="Title 1"/>
          <p:cNvSpPr>
            <a:spLocks noGrp="1"/>
          </p:cNvSpPr>
          <p:nvPr>
            <p:ph type="title"/>
          </p:nvPr>
        </p:nvSpPr>
        <p:spPr>
          <a:xfrm>
            <a:off x="487363" y="487363"/>
            <a:ext cx="8077200" cy="884237"/>
          </a:xfrm>
        </p:spPr>
        <p:txBody>
          <a:bodyPr lIns="274320"/>
          <a:lstStyle/>
          <a:p>
            <a:pPr eaLnBrk="1" hangingPunct="1">
              <a:lnSpc>
                <a:spcPts val="4200"/>
              </a:lnSpc>
            </a:pPr>
            <a:r>
              <a:rPr lang="en-US" b="1" smtClean="0">
                <a:solidFill>
                  <a:srgbClr val="F8F6E3"/>
                </a:solidFill>
              </a:rPr>
              <a:t>How far did compliance go?</a:t>
            </a:r>
          </a:p>
        </p:txBody>
      </p:sp>
      <p:pic>
        <p:nvPicPr>
          <p:cNvPr id="4098" name="Picture 2"/>
          <p:cNvPicPr>
            <a:picLocks noChangeAspect="1" noChangeArrowheads="1"/>
          </p:cNvPicPr>
          <p:nvPr/>
        </p:nvPicPr>
        <p:blipFill rotWithShape="1">
          <a:blip r:embed="rId3" cstate="print"/>
          <a:srcRect r="21259"/>
          <a:stretch/>
        </p:blipFill>
        <p:spPr bwMode="auto">
          <a:xfrm>
            <a:off x="152400" y="1539875"/>
            <a:ext cx="8839200" cy="4525963"/>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88" y="315913"/>
            <a:ext cx="6110287" cy="884237"/>
          </a:xfrm>
        </p:spPr>
        <p:txBody>
          <a:bodyPr rtlCol="0">
            <a:normAutofit fontScale="90000"/>
          </a:bodyPr>
          <a:lstStyle/>
          <a:p>
            <a:pPr eaLnBrk="1" fontAlgn="auto" hangingPunct="1">
              <a:lnSpc>
                <a:spcPts val="4000"/>
              </a:lnSpc>
              <a:spcAft>
                <a:spcPts val="0"/>
              </a:spcAft>
              <a:defRPr/>
            </a:pPr>
            <a:r>
              <a:rPr lang="en-US" b="1" dirty="0" smtClean="0">
                <a:solidFill>
                  <a:srgbClr val="AA7A2B"/>
                </a:solidFill>
              </a:rPr>
              <a:t>What Factors Increase Obedience?</a:t>
            </a:r>
            <a:endParaRPr lang="en-US" b="1" dirty="0">
              <a:solidFill>
                <a:srgbClr val="AA7A2B"/>
              </a:solidFill>
            </a:endParaRPr>
          </a:p>
        </p:txBody>
      </p:sp>
      <p:sp>
        <p:nvSpPr>
          <p:cNvPr id="3" name="Content Placeholder 2"/>
          <p:cNvSpPr>
            <a:spLocks noGrp="1"/>
          </p:cNvSpPr>
          <p:nvPr>
            <p:ph idx="1"/>
          </p:nvPr>
        </p:nvSpPr>
        <p:spPr>
          <a:xfrm>
            <a:off x="254000" y="1474788"/>
            <a:ext cx="5310188" cy="3648075"/>
          </a:xfrm>
        </p:spPr>
        <p:txBody>
          <a:bodyPr/>
          <a:lstStyle/>
          <a:p>
            <a:pPr eaLnBrk="1" hangingPunct="1">
              <a:lnSpc>
                <a:spcPts val="2400"/>
              </a:lnSpc>
              <a:buFont typeface="Wingdings" pitchFamily="2" charset="2"/>
              <a:buChar char="§"/>
            </a:pPr>
            <a:r>
              <a:rPr lang="en-US" sz="2800" smtClean="0"/>
              <a:t>When orders were given by:</a:t>
            </a:r>
          </a:p>
          <a:p>
            <a:pPr lvl="1" eaLnBrk="1" hangingPunct="1">
              <a:lnSpc>
                <a:spcPts val="2400"/>
              </a:lnSpc>
              <a:buFont typeface="Wingdings" pitchFamily="2" charset="2"/>
              <a:buChar char="§"/>
            </a:pPr>
            <a:r>
              <a:rPr lang="en-US" smtClean="0"/>
              <a:t>Someone with legitimate authority </a:t>
            </a:r>
          </a:p>
          <a:p>
            <a:pPr lvl="1" eaLnBrk="1" hangingPunct="1">
              <a:lnSpc>
                <a:spcPts val="2400"/>
              </a:lnSpc>
              <a:buFont typeface="Wingdings" pitchFamily="2" charset="2"/>
              <a:buChar char="§"/>
            </a:pPr>
            <a:r>
              <a:rPr lang="en-US" smtClean="0"/>
              <a:t>Someone associated with a prestigious institution</a:t>
            </a:r>
          </a:p>
          <a:p>
            <a:pPr lvl="1" eaLnBrk="1" hangingPunct="1">
              <a:lnSpc>
                <a:spcPts val="2400"/>
              </a:lnSpc>
              <a:buFont typeface="Wingdings" pitchFamily="2" charset="2"/>
              <a:buChar char="§"/>
            </a:pPr>
            <a:r>
              <a:rPr lang="en-US" smtClean="0"/>
              <a:t>Someone standing close by.</a:t>
            </a:r>
          </a:p>
          <a:p>
            <a:pPr eaLnBrk="1" hangingPunct="1">
              <a:lnSpc>
                <a:spcPts val="2400"/>
              </a:lnSpc>
              <a:buFont typeface="Wingdings" pitchFamily="2" charset="2"/>
              <a:buChar char="§"/>
            </a:pPr>
            <a:r>
              <a:rPr lang="en-US" sz="2800" smtClean="0"/>
              <a:t>When the “learner”/victim is in another room.</a:t>
            </a:r>
          </a:p>
          <a:p>
            <a:pPr eaLnBrk="1" hangingPunct="1">
              <a:lnSpc>
                <a:spcPts val="2400"/>
              </a:lnSpc>
              <a:buFont typeface="Wingdings" pitchFamily="2" charset="2"/>
              <a:buChar char="§"/>
            </a:pPr>
            <a:r>
              <a:rPr lang="en-US" sz="2800" smtClean="0"/>
              <a:t>When other participants obey and/or no one disobeys (no role model for defiance)</a:t>
            </a:r>
          </a:p>
        </p:txBody>
      </p:sp>
      <p:sp>
        <p:nvSpPr>
          <p:cNvPr id="5" name="Title 1"/>
          <p:cNvSpPr txBox="1">
            <a:spLocks/>
          </p:cNvSpPr>
          <p:nvPr/>
        </p:nvSpPr>
        <p:spPr bwMode="auto">
          <a:xfrm>
            <a:off x="946150" y="5235575"/>
            <a:ext cx="3927475" cy="1143000"/>
          </a:xfrm>
          <a:prstGeom prst="rect">
            <a:avLst/>
          </a:prstGeom>
          <a:noFill/>
          <a:ln w="9525">
            <a:noFill/>
            <a:miter lim="800000"/>
            <a:headEnd/>
            <a:tailEnd/>
          </a:ln>
        </p:spPr>
        <p:txBody>
          <a:bodyPr anchor="ctr"/>
          <a:lstStyle/>
          <a:p>
            <a:pPr>
              <a:lnSpc>
                <a:spcPts val="2000"/>
              </a:lnSpc>
            </a:pPr>
            <a:r>
              <a:rPr lang="en-US" sz="2400" b="1" i="1">
                <a:solidFill>
                  <a:srgbClr val="444EA2"/>
                </a:solidFill>
              </a:rPr>
              <a:t>Other Evidence of the Power of Obedience </a:t>
            </a:r>
          </a:p>
        </p:txBody>
      </p:sp>
      <p:sp>
        <p:nvSpPr>
          <p:cNvPr id="8" name="Rectangle 7"/>
          <p:cNvSpPr/>
          <p:nvPr/>
        </p:nvSpPr>
        <p:spPr>
          <a:xfrm>
            <a:off x="6307138" y="0"/>
            <a:ext cx="2836862" cy="6858000"/>
          </a:xfrm>
          <a:prstGeom prst="rect">
            <a:avLst/>
          </a:prstGeom>
          <a:solidFill>
            <a:srgbClr val="44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400"/>
              </a:lnSpc>
              <a:spcBef>
                <a:spcPts val="0"/>
              </a:spcBef>
              <a:spcAft>
                <a:spcPts val="1200"/>
              </a:spcAft>
              <a:defRPr/>
            </a:pPr>
            <a:r>
              <a:rPr lang="en-US" sz="2800" b="1" dirty="0"/>
              <a:t>The bad news: </a:t>
            </a:r>
            <a:r>
              <a:rPr lang="en-US" sz="2800" dirty="0"/>
              <a:t>In war, some people at the beginning choose not to fight and kill, but after that, obedience escalates, even in killing innocent people.</a:t>
            </a:r>
          </a:p>
          <a:p>
            <a:pPr fontAlgn="auto">
              <a:lnSpc>
                <a:spcPts val="2400"/>
              </a:lnSpc>
              <a:spcBef>
                <a:spcPts val="0"/>
              </a:spcBef>
              <a:spcAft>
                <a:spcPts val="1200"/>
              </a:spcAft>
              <a:defRPr/>
            </a:pPr>
            <a:r>
              <a:rPr lang="en-US" sz="2800" b="1" dirty="0"/>
              <a:t>The good news: </a:t>
            </a:r>
            <a:r>
              <a:rPr lang="en-US" sz="2800" dirty="0"/>
              <a:t>Obedience can also strengthen heroism; soldiers and others risk or even sacrifice themselves, </a:t>
            </a:r>
            <a:r>
              <a:rPr lang="en-US" sz="2800" dirty="0" err="1"/>
              <a:t>moreso</a:t>
            </a:r>
            <a:r>
              <a:rPr lang="en-US" sz="2800" dirty="0"/>
              <a:t> when under orders</a:t>
            </a:r>
          </a:p>
        </p:txBody>
      </p:sp>
      <p:cxnSp>
        <p:nvCxnSpPr>
          <p:cNvPr id="13" name="Elbow Connector 12"/>
          <p:cNvCxnSpPr>
            <a:endCxn id="8" idx="1"/>
          </p:cNvCxnSpPr>
          <p:nvPr/>
        </p:nvCxnSpPr>
        <p:spPr>
          <a:xfrm flipV="1">
            <a:off x="2909888" y="3429000"/>
            <a:ext cx="3397250" cy="2555875"/>
          </a:xfrm>
          <a:prstGeom prst="bentConnector3">
            <a:avLst>
              <a:gd name="adj1" fmla="val 77217"/>
            </a:avLst>
          </a:prstGeom>
          <a:ln w="76200">
            <a:solidFill>
              <a:srgbClr val="444EA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16125" y="1225550"/>
            <a:ext cx="4602163" cy="1050925"/>
          </a:xfrm>
        </p:spPr>
        <p:txBody>
          <a:bodyPr rtlCol="0" anchor="ctr">
            <a:noAutofit/>
          </a:bodyPr>
          <a:lstStyle/>
          <a:p>
            <a:pPr algn="ctr" eaLnBrk="1" fontAlgn="auto" hangingPunct="1">
              <a:lnSpc>
                <a:spcPts val="4000"/>
              </a:lnSpc>
              <a:spcBef>
                <a:spcPct val="0"/>
              </a:spcBef>
              <a:spcAft>
                <a:spcPts val="0"/>
              </a:spcAft>
              <a:buFont typeface="Arial" pitchFamily="34" charset="0"/>
              <a:buNone/>
              <a:defRPr/>
            </a:pPr>
            <a:r>
              <a:rPr lang="en-US" sz="4400" b="1" dirty="0">
                <a:solidFill>
                  <a:srgbClr val="AA7A2B"/>
                </a:solidFill>
                <a:latin typeface="+mj-lt"/>
                <a:ea typeface="+mj-ea"/>
                <a:cs typeface="+mj-cs"/>
              </a:rPr>
              <a:t>Lessons from the Conformity and Obedience Studies</a:t>
            </a:r>
          </a:p>
        </p:txBody>
      </p:sp>
      <p:sp>
        <p:nvSpPr>
          <p:cNvPr id="3" name="Oval 2"/>
          <p:cNvSpPr>
            <a:spLocks noChangeArrowheads="1"/>
          </p:cNvSpPr>
          <p:nvPr/>
        </p:nvSpPr>
        <p:spPr bwMode="auto">
          <a:xfrm>
            <a:off x="5403850" y="2303463"/>
            <a:ext cx="3657600" cy="3657600"/>
          </a:xfrm>
          <a:prstGeom prst="ellipse">
            <a:avLst/>
          </a:prstGeom>
          <a:solidFill>
            <a:srgbClr val="A0366C"/>
          </a:solidFill>
          <a:ln w="9525">
            <a:noFill/>
            <a:round/>
            <a:headEnd/>
            <a:tailEnd/>
          </a:ln>
        </p:spPr>
        <p:txBody>
          <a:bodyPr>
            <a:spAutoFit/>
          </a:bodyPr>
          <a:lstStyle/>
          <a:p>
            <a:pPr algn="ctr">
              <a:lnSpc>
                <a:spcPts val="2000"/>
              </a:lnSpc>
            </a:pPr>
            <a:r>
              <a:rPr lang="en-US" sz="2400">
                <a:solidFill>
                  <a:srgbClr val="F8F6E3"/>
                </a:solidFill>
              </a:rPr>
              <a:t>To look a person committing harmful acts and assume that the person is cruel/evil would be to make the fundamental attribution error. </a:t>
            </a:r>
          </a:p>
        </p:txBody>
      </p:sp>
      <p:sp>
        <p:nvSpPr>
          <p:cNvPr id="4" name="Oval 3"/>
          <p:cNvSpPr>
            <a:spLocks noChangeArrowheads="1"/>
          </p:cNvSpPr>
          <p:nvPr/>
        </p:nvSpPr>
        <p:spPr bwMode="auto">
          <a:xfrm>
            <a:off x="176213" y="2303463"/>
            <a:ext cx="3657600" cy="3657600"/>
          </a:xfrm>
          <a:prstGeom prst="ellipse">
            <a:avLst/>
          </a:prstGeom>
          <a:solidFill>
            <a:srgbClr val="444EA2"/>
          </a:solidFill>
          <a:ln w="9525">
            <a:noFill/>
            <a:round/>
            <a:headEnd/>
            <a:tailEnd/>
          </a:ln>
        </p:spPr>
        <p:txBody>
          <a:bodyPr>
            <a:spAutoFit/>
          </a:bodyPr>
          <a:lstStyle/>
          <a:p>
            <a:pPr algn="ctr">
              <a:lnSpc>
                <a:spcPts val="2000"/>
              </a:lnSpc>
            </a:pPr>
            <a:r>
              <a:rPr lang="en-US" sz="2400">
                <a:solidFill>
                  <a:srgbClr val="F8F6E3"/>
                </a:solidFill>
              </a:rPr>
              <a:t>When under pressure to conform or obey, ordinary, principled people will say and do things they never would have believed they would do. </a:t>
            </a:r>
          </a:p>
        </p:txBody>
      </p:sp>
      <p:sp>
        <p:nvSpPr>
          <p:cNvPr id="9" name="Flowchart: Decision 8"/>
          <p:cNvSpPr>
            <a:spLocks noChangeArrowheads="1"/>
          </p:cNvSpPr>
          <p:nvPr/>
        </p:nvSpPr>
        <p:spPr bwMode="auto">
          <a:xfrm>
            <a:off x="2916238" y="3535363"/>
            <a:ext cx="3146425" cy="3146425"/>
          </a:xfrm>
          <a:prstGeom prst="flowChartDecision">
            <a:avLst/>
          </a:prstGeom>
          <a:solidFill>
            <a:srgbClr val="E3E739"/>
          </a:solidFill>
          <a:ln w="9525">
            <a:noFill/>
            <a:miter lim="800000"/>
            <a:headEnd/>
            <a:tailEnd/>
          </a:ln>
        </p:spPr>
        <p:txBody>
          <a:bodyPr anchor="ctr"/>
          <a:lstStyle/>
          <a:p>
            <a:pPr algn="ctr">
              <a:lnSpc>
                <a:spcPts val="2000"/>
              </a:lnSpc>
              <a:spcAft>
                <a:spcPts val="600"/>
              </a:spcAft>
              <a:buFont typeface="Arial" charset="0"/>
              <a:buNone/>
            </a:pPr>
            <a:r>
              <a:rPr lang="en-US" sz="2400" b="1"/>
              <a:t>The real evil may be in the situation.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2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3500"/>
                            </p:stCondLst>
                            <p:childTnLst>
                              <p:par>
                                <p:cTn id="17" presetID="53" presetClass="entr" presetSubtype="16"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763" y="0"/>
            <a:ext cx="9144001" cy="6858000"/>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39" name="Title 1"/>
          <p:cNvSpPr>
            <a:spLocks noGrp="1"/>
          </p:cNvSpPr>
          <p:nvPr>
            <p:ph type="title"/>
          </p:nvPr>
        </p:nvSpPr>
        <p:spPr>
          <a:xfrm>
            <a:off x="0" y="0"/>
            <a:ext cx="9144000" cy="1096963"/>
          </a:xfrm>
        </p:spPr>
        <p:txBody>
          <a:bodyPr lIns="274320"/>
          <a:lstStyle/>
          <a:p>
            <a:pPr algn="l" eaLnBrk="1" hangingPunct="1">
              <a:lnSpc>
                <a:spcPts val="4200"/>
              </a:lnSpc>
            </a:pPr>
            <a:r>
              <a:rPr lang="en-US" sz="3200" b="1" smtClean="0">
                <a:solidFill>
                  <a:srgbClr val="F8F6E3"/>
                </a:solidFill>
              </a:rPr>
              <a:t>Social Influence:</a:t>
            </a:r>
            <a:r>
              <a:rPr lang="en-US" b="1" smtClean="0">
                <a:solidFill>
                  <a:srgbClr val="F8F6E3"/>
                </a:solidFill>
              </a:rPr>
              <a:t/>
            </a:r>
            <a:br>
              <a:rPr lang="en-US" b="1" smtClean="0">
                <a:solidFill>
                  <a:srgbClr val="F8F6E3"/>
                </a:solidFill>
              </a:rPr>
            </a:br>
            <a:r>
              <a:rPr lang="en-US" b="1" smtClean="0">
                <a:solidFill>
                  <a:srgbClr val="F8F6E3"/>
                </a:solidFill>
              </a:rPr>
              <a:t>Group Behavior</a:t>
            </a:r>
          </a:p>
        </p:txBody>
      </p:sp>
      <p:sp>
        <p:nvSpPr>
          <p:cNvPr id="39940" name="Rectangle 8"/>
          <p:cNvSpPr>
            <a:spLocks noChangeArrowheads="1"/>
          </p:cNvSpPr>
          <p:nvPr/>
        </p:nvSpPr>
        <p:spPr bwMode="auto">
          <a:xfrm>
            <a:off x="519113" y="1273175"/>
            <a:ext cx="8393112" cy="1200150"/>
          </a:xfrm>
          <a:prstGeom prst="rect">
            <a:avLst/>
          </a:prstGeom>
          <a:noFill/>
          <a:ln w="9525">
            <a:noFill/>
            <a:miter lim="800000"/>
            <a:headEnd/>
            <a:tailEnd/>
          </a:ln>
        </p:spPr>
        <p:txBody>
          <a:bodyPr anchor="ctr"/>
          <a:lstStyle/>
          <a:p>
            <a:pPr>
              <a:lnSpc>
                <a:spcPts val="3000"/>
              </a:lnSpc>
              <a:spcAft>
                <a:spcPts val="1200"/>
              </a:spcAft>
            </a:pPr>
            <a:r>
              <a:rPr lang="en-US" sz="3200">
                <a:solidFill>
                  <a:srgbClr val="F8F6E3"/>
                </a:solidFill>
              </a:rPr>
              <a:t>Besides conformity and obedience, there are other ways that our behavior changes in the presence of others, or within a group:</a:t>
            </a:r>
          </a:p>
        </p:txBody>
      </p:sp>
      <p:sp>
        <p:nvSpPr>
          <p:cNvPr id="4" name="Freeform 3"/>
          <p:cNvSpPr/>
          <p:nvPr/>
        </p:nvSpPr>
        <p:spPr>
          <a:xfrm>
            <a:off x="155575" y="2713038"/>
            <a:ext cx="2743200" cy="182880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444EA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2173" tIns="172173" rIns="172173" bIns="172173" spcCol="1270" anchor="ctr"/>
          <a:lstStyle/>
          <a:p>
            <a:pPr algn="ctr" defTabSz="577850" fontAlgn="auto">
              <a:lnSpc>
                <a:spcPct val="90000"/>
              </a:lnSpc>
              <a:spcAft>
                <a:spcPct val="35000"/>
              </a:spcAft>
              <a:defRPr/>
            </a:pPr>
            <a:r>
              <a:rPr lang="en-US" sz="2400" b="1" i="1">
                <a:solidFill>
                  <a:srgbClr val="F8F6E3"/>
                </a:solidFill>
              </a:rPr>
              <a:t>Social Facilitation</a:t>
            </a:r>
            <a:endParaRPr lang="en-US" sz="2400" dirty="0"/>
          </a:p>
        </p:txBody>
      </p:sp>
      <p:sp>
        <p:nvSpPr>
          <p:cNvPr id="6" name="Freeform 5"/>
          <p:cNvSpPr/>
          <p:nvPr/>
        </p:nvSpPr>
        <p:spPr>
          <a:xfrm>
            <a:off x="1236663" y="4724400"/>
            <a:ext cx="2743200" cy="182880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F36F2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ct val="90000"/>
              </a:lnSpc>
              <a:spcAft>
                <a:spcPct val="35000"/>
              </a:spcAft>
              <a:defRPr/>
            </a:pPr>
            <a:r>
              <a:rPr lang="en-US" sz="2400" b="1" i="1" dirty="0">
                <a:solidFill>
                  <a:srgbClr val="F8F6E3"/>
                </a:solidFill>
              </a:rPr>
              <a:t>Social Loafing</a:t>
            </a:r>
          </a:p>
        </p:txBody>
      </p:sp>
      <p:sp>
        <p:nvSpPr>
          <p:cNvPr id="13" name="Freeform 12"/>
          <p:cNvSpPr/>
          <p:nvPr/>
        </p:nvSpPr>
        <p:spPr>
          <a:xfrm>
            <a:off x="3060700" y="3140075"/>
            <a:ext cx="2743200" cy="182880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chemeClr val="tx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ct val="90000"/>
              </a:lnSpc>
              <a:spcAft>
                <a:spcPct val="35000"/>
              </a:spcAft>
              <a:defRPr/>
            </a:pPr>
            <a:r>
              <a:rPr lang="en-US" sz="2400" b="1" i="1">
                <a:solidFill>
                  <a:srgbClr val="F8F6E3"/>
                </a:solidFill>
              </a:rPr>
              <a:t>Deindividuation</a:t>
            </a:r>
            <a:endParaRPr lang="en-US" sz="2400" b="1" i="1" dirty="0">
              <a:solidFill>
                <a:srgbClr val="F8F6E3"/>
              </a:solidFill>
            </a:endParaRPr>
          </a:p>
        </p:txBody>
      </p:sp>
      <p:sp>
        <p:nvSpPr>
          <p:cNvPr id="15" name="Freeform 14"/>
          <p:cNvSpPr/>
          <p:nvPr/>
        </p:nvSpPr>
        <p:spPr>
          <a:xfrm>
            <a:off x="5089525" y="4724400"/>
            <a:ext cx="2743200" cy="182880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3AA08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ct val="90000"/>
              </a:lnSpc>
              <a:spcAft>
                <a:spcPct val="35000"/>
              </a:spcAft>
              <a:defRPr/>
            </a:pPr>
            <a:r>
              <a:rPr lang="en-US" sz="2400" b="1" i="1" dirty="0">
                <a:solidFill>
                  <a:srgbClr val="F8F6E3"/>
                </a:solidFill>
              </a:rPr>
              <a:t>Group Polarization</a:t>
            </a:r>
          </a:p>
        </p:txBody>
      </p:sp>
      <p:sp>
        <p:nvSpPr>
          <p:cNvPr id="17" name="Freeform 16"/>
          <p:cNvSpPr/>
          <p:nvPr/>
        </p:nvSpPr>
        <p:spPr>
          <a:xfrm>
            <a:off x="6086475" y="2662238"/>
            <a:ext cx="2743200" cy="182880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AA7A2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ct val="90000"/>
              </a:lnSpc>
              <a:spcAft>
                <a:spcPct val="35000"/>
              </a:spcAft>
              <a:defRPr/>
            </a:pPr>
            <a:r>
              <a:rPr lang="en-US" sz="2400" b="1" i="1" dirty="0">
                <a:solidFill>
                  <a:srgbClr val="F8F6E3"/>
                </a:solidFill>
              </a:rPr>
              <a:t>Groupthink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75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750"/>
                            </p:stCondLst>
                            <p:childTnLst>
                              <p:par>
                                <p:cTn id="17" presetID="53" presetClass="entr" presetSubtype="16" fill="hold" grpId="0" nodeType="after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3000"/>
                            </p:stCondLst>
                            <p:childTnLst>
                              <p:par>
                                <p:cTn id="23" presetID="53" presetClass="entr" presetSubtype="16" fill="hold" grpId="0" nodeType="afterEffect">
                                  <p:stCondLst>
                                    <p:cond delay="75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4250"/>
                            </p:stCondLst>
                            <p:childTnLst>
                              <p:par>
                                <p:cTn id="29" presetID="53" presetClass="entr" presetSubtype="16" fill="hold" grpId="0" nodeType="afterEffect">
                                  <p:stCondLst>
                                    <p:cond delay="75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P spid="15"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333375"/>
            <a:ext cx="5508625" cy="1936750"/>
          </a:xfrm>
        </p:spPr>
        <p:txBody>
          <a:bodyPr>
            <a:spAutoFit/>
          </a:bodyPr>
          <a:lstStyle/>
          <a:p>
            <a:pPr marL="228600" indent="-228600" eaLnBrk="1" hangingPunct="1">
              <a:lnSpc>
                <a:spcPts val="2200"/>
              </a:lnSpc>
              <a:spcAft>
                <a:spcPts val="600"/>
              </a:spcAft>
              <a:buFont typeface="Wingdings" pitchFamily="2" charset="2"/>
              <a:buChar char="§"/>
            </a:pPr>
            <a:r>
              <a:rPr lang="en-US" sz="2400" smtClean="0">
                <a:solidFill>
                  <a:srgbClr val="000000"/>
                </a:solidFill>
              </a:rPr>
              <a:t>Individual performance is intensified when you are observed by others.  </a:t>
            </a:r>
          </a:p>
          <a:p>
            <a:pPr marL="228600" indent="-228600" eaLnBrk="1" hangingPunct="1">
              <a:lnSpc>
                <a:spcPts val="2200"/>
              </a:lnSpc>
              <a:spcAft>
                <a:spcPts val="600"/>
              </a:spcAft>
              <a:buFont typeface="Wingdings" pitchFamily="2" charset="2"/>
              <a:buChar char="§"/>
            </a:pPr>
            <a:r>
              <a:rPr lang="en-US" sz="2400" smtClean="0">
                <a:solidFill>
                  <a:srgbClr val="000000"/>
                </a:solidFill>
              </a:rPr>
              <a:t>Experts excel, people doing simple activities show more speed and endurance in front of an audience… but novices, trying complex skills, do worse.</a:t>
            </a:r>
          </a:p>
        </p:txBody>
      </p:sp>
      <p:sp>
        <p:nvSpPr>
          <p:cNvPr id="9" name="Freeform 8"/>
          <p:cNvSpPr/>
          <p:nvPr/>
        </p:nvSpPr>
        <p:spPr>
          <a:xfrm>
            <a:off x="5891213" y="0"/>
            <a:ext cx="3048000" cy="202565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444EA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2173" tIns="172173" rIns="172173" bIns="172173" spcCol="1270" anchor="ctr"/>
          <a:lstStyle/>
          <a:p>
            <a:pPr algn="ctr" defTabSz="577850" fontAlgn="auto">
              <a:lnSpc>
                <a:spcPct val="90000"/>
              </a:lnSpc>
              <a:spcAft>
                <a:spcPct val="35000"/>
              </a:spcAft>
              <a:defRPr/>
            </a:pPr>
            <a:r>
              <a:rPr lang="en-US" sz="2800" b="1" i="1" dirty="0">
                <a:solidFill>
                  <a:srgbClr val="F8F6E3"/>
                </a:solidFill>
              </a:rPr>
              <a:t>Social Facilitation</a:t>
            </a:r>
            <a:endParaRPr lang="en-US" sz="2800" dirty="0"/>
          </a:p>
        </p:txBody>
      </p:sp>
      <p:pic>
        <p:nvPicPr>
          <p:cNvPr id="5122" name="Picture 2"/>
          <p:cNvPicPr>
            <a:picLocks noChangeAspect="1" noChangeArrowheads="1"/>
          </p:cNvPicPr>
          <p:nvPr/>
        </p:nvPicPr>
        <p:blipFill>
          <a:blip r:embed="rId3" cstate="print"/>
          <a:srcRect/>
          <a:stretch>
            <a:fillRect/>
          </a:stretch>
        </p:blipFill>
        <p:spPr bwMode="auto">
          <a:xfrm>
            <a:off x="1208088" y="2573338"/>
            <a:ext cx="6478587" cy="407828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5818188" y="0"/>
            <a:ext cx="3121025" cy="1954213"/>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444EA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2173" tIns="172173" rIns="172173" bIns="172173" spcCol="1270" anchor="ctr"/>
          <a:lstStyle/>
          <a:p>
            <a:pPr algn="ctr" defTabSz="577850" fontAlgn="auto">
              <a:lnSpc>
                <a:spcPct val="90000"/>
              </a:lnSpc>
              <a:spcAft>
                <a:spcPct val="35000"/>
              </a:spcAft>
              <a:defRPr/>
            </a:pPr>
            <a:r>
              <a:rPr lang="en-US" sz="2800" b="1" i="1" dirty="0">
                <a:solidFill>
                  <a:srgbClr val="F8F6E3"/>
                </a:solidFill>
              </a:rPr>
              <a:t>Social Facilitation</a:t>
            </a:r>
            <a:endParaRPr lang="en-US" sz="2800" dirty="0"/>
          </a:p>
        </p:txBody>
      </p:sp>
      <p:sp>
        <p:nvSpPr>
          <p:cNvPr id="5" name="Rectangle 4"/>
          <p:cNvSpPr>
            <a:spLocks noChangeArrowheads="1"/>
          </p:cNvSpPr>
          <p:nvPr/>
        </p:nvSpPr>
        <p:spPr bwMode="auto">
          <a:xfrm>
            <a:off x="4824413" y="3692525"/>
            <a:ext cx="3748087" cy="2144713"/>
          </a:xfrm>
          <a:prstGeom prst="rect">
            <a:avLst/>
          </a:prstGeom>
          <a:noFill/>
          <a:ln w="9525">
            <a:noFill/>
            <a:miter lim="800000"/>
            <a:headEnd/>
            <a:tailEnd/>
          </a:ln>
        </p:spPr>
        <p:txBody>
          <a:bodyPr>
            <a:spAutoFit/>
          </a:bodyPr>
          <a:lstStyle/>
          <a:p>
            <a:pPr>
              <a:lnSpc>
                <a:spcPts val="2000"/>
              </a:lnSpc>
            </a:pPr>
            <a:r>
              <a:rPr lang="en-US" sz="2400">
                <a:solidFill>
                  <a:srgbClr val="444EA2"/>
                </a:solidFill>
                <a:sym typeface="Wingdings" pitchFamily="2" charset="2"/>
              </a:rPr>
              <a:t>Being watched, and simply being in crowded conditions, increases one’s autonomic arousal, along with increasing </a:t>
            </a:r>
            <a:r>
              <a:rPr lang="en-US" sz="2400" b="1">
                <a:solidFill>
                  <a:srgbClr val="444EA2"/>
                </a:solidFill>
                <a:sym typeface="Wingdings" pitchFamily="2" charset="2"/>
              </a:rPr>
              <a:t>motivation</a:t>
            </a:r>
            <a:r>
              <a:rPr lang="en-US" sz="2400">
                <a:solidFill>
                  <a:srgbClr val="444EA2"/>
                </a:solidFill>
                <a:sym typeface="Wingdings" pitchFamily="2" charset="2"/>
              </a:rPr>
              <a:t> for those who are confident, and </a:t>
            </a:r>
            <a:r>
              <a:rPr lang="en-US" sz="2400" b="1">
                <a:solidFill>
                  <a:srgbClr val="444EA2"/>
                </a:solidFill>
                <a:sym typeface="Wingdings" pitchFamily="2" charset="2"/>
              </a:rPr>
              <a:t>anxiety</a:t>
            </a:r>
            <a:r>
              <a:rPr lang="en-US" sz="2400">
                <a:solidFill>
                  <a:srgbClr val="444EA2"/>
                </a:solidFill>
                <a:sym typeface="Wingdings" pitchFamily="2" charset="2"/>
              </a:rPr>
              <a:t> for those who are not confident.</a:t>
            </a:r>
            <a:endParaRPr lang="en-US" sz="2400">
              <a:solidFill>
                <a:srgbClr val="444EA2"/>
              </a:solidFill>
            </a:endParaRPr>
          </a:p>
        </p:txBody>
      </p:sp>
      <p:sp>
        <p:nvSpPr>
          <p:cNvPr id="6" name="Rectangle 5"/>
          <p:cNvSpPr>
            <a:spLocks noChangeArrowheads="1"/>
          </p:cNvSpPr>
          <p:nvPr/>
        </p:nvSpPr>
        <p:spPr bwMode="auto">
          <a:xfrm>
            <a:off x="4824413" y="2317750"/>
            <a:ext cx="3943350" cy="1119188"/>
          </a:xfrm>
          <a:prstGeom prst="rect">
            <a:avLst/>
          </a:prstGeom>
          <a:noFill/>
          <a:ln w="9525">
            <a:noFill/>
            <a:miter lim="800000"/>
            <a:headEnd/>
            <a:tailEnd/>
          </a:ln>
        </p:spPr>
        <p:txBody>
          <a:bodyPr>
            <a:spAutoFit/>
          </a:bodyPr>
          <a:lstStyle/>
          <a:p>
            <a:pPr>
              <a:lnSpc>
                <a:spcPts val="2000"/>
              </a:lnSpc>
            </a:pPr>
            <a:r>
              <a:rPr lang="en-US" sz="2400" b="1" i="1">
                <a:solidFill>
                  <a:srgbClr val="444EA2"/>
                </a:solidFill>
              </a:rPr>
              <a:t>Why would the presence of an audience “facilitate” better performance for everyone but newcomers?</a:t>
            </a:r>
          </a:p>
        </p:txBody>
      </p:sp>
      <p:pic>
        <p:nvPicPr>
          <p:cNvPr id="41989" name="Picture 5" descr="MyersPsy8e_18UN13"/>
          <p:cNvPicPr>
            <a:picLocks noChangeAspect="1" noChangeArrowheads="1"/>
          </p:cNvPicPr>
          <p:nvPr/>
        </p:nvPicPr>
        <p:blipFill>
          <a:blip r:embed="rId3" cstate="print"/>
          <a:srcRect t="12444" b="7054"/>
          <a:stretch>
            <a:fillRect/>
          </a:stretch>
        </p:blipFill>
        <p:spPr bwMode="auto">
          <a:xfrm>
            <a:off x="0" y="-11113"/>
            <a:ext cx="4206875" cy="68484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296863" y="269875"/>
            <a:ext cx="2933700" cy="1912938"/>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F36F2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ct val="90000"/>
              </a:lnSpc>
              <a:spcAft>
                <a:spcPct val="35000"/>
              </a:spcAft>
              <a:defRPr/>
            </a:pPr>
            <a:r>
              <a:rPr lang="en-US" sz="2800" b="1" i="1" dirty="0">
                <a:solidFill>
                  <a:srgbClr val="F8F6E3"/>
                </a:solidFill>
              </a:rPr>
              <a:t>Social Loafing</a:t>
            </a:r>
          </a:p>
        </p:txBody>
      </p:sp>
      <p:sp>
        <p:nvSpPr>
          <p:cNvPr id="3" name="Content Placeholder 2"/>
          <p:cNvSpPr>
            <a:spLocks noGrp="1"/>
          </p:cNvSpPr>
          <p:nvPr>
            <p:ph idx="1"/>
          </p:nvPr>
        </p:nvSpPr>
        <p:spPr>
          <a:xfrm>
            <a:off x="3506788" y="522288"/>
            <a:ext cx="5314950" cy="2217737"/>
          </a:xfrm>
        </p:spPr>
        <p:txBody>
          <a:bodyPr>
            <a:spAutoFit/>
          </a:bodyPr>
          <a:lstStyle/>
          <a:p>
            <a:pPr marL="228600" indent="-228600" eaLnBrk="1" hangingPunct="1">
              <a:lnSpc>
                <a:spcPts val="2200"/>
              </a:lnSpc>
              <a:spcAft>
                <a:spcPts val="600"/>
              </a:spcAft>
              <a:buFont typeface="Wingdings" pitchFamily="2" charset="2"/>
              <a:buChar char="§"/>
            </a:pPr>
            <a:r>
              <a:rPr lang="en-US" sz="2400" smtClean="0">
                <a:solidFill>
                  <a:srgbClr val="000000"/>
                </a:solidFill>
              </a:rPr>
              <a:t>Ever had a group project, with a group grade, and had someone in the group slack off?</a:t>
            </a:r>
          </a:p>
          <a:p>
            <a:pPr marL="228600" indent="-228600" eaLnBrk="1" hangingPunct="1">
              <a:lnSpc>
                <a:spcPts val="2200"/>
              </a:lnSpc>
              <a:spcAft>
                <a:spcPts val="600"/>
              </a:spcAft>
              <a:buFont typeface="Wingdings" pitchFamily="2" charset="2"/>
              <a:buChar char="§"/>
            </a:pPr>
            <a:r>
              <a:rPr lang="en-US" sz="2400" smtClean="0">
                <a:solidFill>
                  <a:srgbClr val="000000"/>
                </a:solidFill>
              </a:rPr>
              <a:t>If so, you have experienced </a:t>
            </a:r>
            <a:r>
              <a:rPr lang="en-US" sz="2400" b="1" smtClean="0">
                <a:solidFill>
                  <a:srgbClr val="444EA2"/>
                </a:solidFill>
              </a:rPr>
              <a:t>Social Loafing</a:t>
            </a:r>
            <a:r>
              <a:rPr lang="en-US" sz="2400" smtClean="0">
                <a:solidFill>
                  <a:srgbClr val="000000"/>
                </a:solidFill>
              </a:rPr>
              <a:t>:  </a:t>
            </a:r>
            <a:r>
              <a:rPr lang="en-US" sz="2400" i="1" smtClean="0">
                <a:solidFill>
                  <a:srgbClr val="000000"/>
                </a:solidFill>
              </a:rPr>
              <a:t>the tendency of people in a group to show less effort when not held individually accountable. </a:t>
            </a:r>
          </a:p>
        </p:txBody>
      </p:sp>
      <p:grpSp>
        <p:nvGrpSpPr>
          <p:cNvPr id="2" name="Group 1"/>
          <p:cNvGrpSpPr>
            <a:grpSpLocks/>
          </p:cNvGrpSpPr>
          <p:nvPr/>
        </p:nvGrpSpPr>
        <p:grpSpPr bwMode="auto">
          <a:xfrm>
            <a:off x="296863" y="3576638"/>
            <a:ext cx="8526462" cy="2722562"/>
            <a:chOff x="304800" y="4134894"/>
            <a:chExt cx="8526403" cy="2723106"/>
          </a:xfrm>
        </p:grpSpPr>
        <p:pic>
          <p:nvPicPr>
            <p:cNvPr id="43014" name="Picture 2" descr="C:\Users\James\AppData\Local\Microsoft\Windows\Temporary Internet Files\Content.IE5\IGYAJPS7\MC900019832[1].wmf"/>
            <p:cNvPicPr>
              <a:picLocks noChangeAspect="1" noChangeArrowheads="1"/>
            </p:cNvPicPr>
            <p:nvPr/>
          </p:nvPicPr>
          <p:blipFill>
            <a:blip r:embed="rId3" cstate="print"/>
            <a:srcRect/>
            <a:stretch>
              <a:fillRect/>
            </a:stretch>
          </p:blipFill>
          <p:spPr bwMode="auto">
            <a:xfrm>
              <a:off x="304800" y="4298136"/>
              <a:ext cx="5867400" cy="2559864"/>
            </a:xfrm>
            <a:prstGeom prst="rect">
              <a:avLst/>
            </a:prstGeom>
            <a:noFill/>
            <a:ln w="9525">
              <a:noFill/>
              <a:miter lim="800000"/>
              <a:headEnd/>
              <a:tailEnd/>
            </a:ln>
          </p:spPr>
        </p:pic>
        <p:sp>
          <p:nvSpPr>
            <p:cNvPr id="12" name="Cloud Callout 11"/>
            <p:cNvSpPr/>
            <p:nvPr/>
          </p:nvSpPr>
          <p:spPr>
            <a:xfrm rot="2108485">
              <a:off x="6132472" y="4134894"/>
              <a:ext cx="2698731" cy="2388077"/>
            </a:xfrm>
            <a:prstGeom prst="cloudCallout">
              <a:avLst>
                <a:gd name="adj1" fmla="val -92014"/>
                <a:gd name="adj2" fmla="val 43103"/>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16" name="TextBox 13"/>
            <p:cNvSpPr txBox="1">
              <a:spLocks noChangeArrowheads="1"/>
            </p:cNvSpPr>
            <p:nvPr/>
          </p:nvSpPr>
          <p:spPr bwMode="auto">
            <a:xfrm>
              <a:off x="6463105" y="4513286"/>
              <a:ext cx="2209800" cy="1339854"/>
            </a:xfrm>
            <a:prstGeom prst="rect">
              <a:avLst/>
            </a:prstGeom>
            <a:noFill/>
            <a:ln w="9525">
              <a:noFill/>
              <a:miter lim="800000"/>
              <a:headEnd/>
              <a:tailEnd/>
            </a:ln>
          </p:spPr>
          <p:txBody>
            <a:bodyPr>
              <a:spAutoFit/>
            </a:bodyPr>
            <a:lstStyle/>
            <a:p>
              <a:pPr>
                <a:lnSpc>
                  <a:spcPts val="1600"/>
                </a:lnSpc>
              </a:pPr>
              <a:r>
                <a:rPr lang="en-US" sz="2000">
                  <a:solidFill>
                    <a:srgbClr val="F8F6E3"/>
                  </a:solidFill>
                </a:rPr>
                <a:t>Who will know if I’m not pulling as hard as I can? No one can tell how hard each of us is pulling on the rope.</a:t>
              </a:r>
            </a:p>
          </p:txBody>
        </p:sp>
      </p:grpSp>
      <p:sp>
        <p:nvSpPr>
          <p:cNvPr id="15" name="Content Placeholder 2"/>
          <p:cNvSpPr>
            <a:spLocks/>
          </p:cNvSpPr>
          <p:nvPr/>
        </p:nvSpPr>
        <p:spPr bwMode="auto">
          <a:xfrm>
            <a:off x="296863" y="3268663"/>
            <a:ext cx="8610600" cy="3001962"/>
          </a:xfrm>
          <a:prstGeom prst="roundRect">
            <a:avLst>
              <a:gd name="adj" fmla="val 16667"/>
            </a:avLst>
          </a:prstGeom>
          <a:solidFill>
            <a:srgbClr val="000000"/>
          </a:solidFill>
          <a:ln w="9525">
            <a:noFill/>
            <a:round/>
            <a:headEnd/>
            <a:tailEnd/>
          </a:ln>
        </p:spPr>
        <p:txBody>
          <a:bodyPr/>
          <a:lstStyle/>
          <a:p>
            <a:pPr marL="342900" indent="-342900">
              <a:lnSpc>
                <a:spcPts val="2000"/>
              </a:lnSpc>
              <a:spcBef>
                <a:spcPct val="20000"/>
              </a:spcBef>
              <a:buFont typeface="Arial" charset="0"/>
              <a:buNone/>
            </a:pPr>
            <a:r>
              <a:rPr lang="en-US" sz="2400">
                <a:solidFill>
                  <a:srgbClr val="F8F6E3"/>
                </a:solidFill>
              </a:rPr>
              <a:t>Why does social loafing happen?</a:t>
            </a:r>
          </a:p>
          <a:p>
            <a:pPr marL="342900" indent="-342900">
              <a:lnSpc>
                <a:spcPts val="2000"/>
              </a:lnSpc>
              <a:spcBef>
                <a:spcPct val="20000"/>
              </a:spcBef>
              <a:buFont typeface="Arial" charset="0"/>
              <a:buChar char="•"/>
            </a:pPr>
            <a:r>
              <a:rPr lang="en-US" sz="2400">
                <a:solidFill>
                  <a:srgbClr val="F8F6E3"/>
                </a:solidFill>
              </a:rPr>
              <a:t>When your contribution isn’t rewarded or punished, you might not care what people think.</a:t>
            </a:r>
          </a:p>
          <a:p>
            <a:pPr marL="342900" indent="-342900">
              <a:lnSpc>
                <a:spcPts val="2000"/>
              </a:lnSpc>
              <a:spcBef>
                <a:spcPct val="20000"/>
              </a:spcBef>
              <a:buFont typeface="Arial" charset="0"/>
              <a:buChar char="•"/>
            </a:pPr>
            <a:r>
              <a:rPr lang="en-US" sz="2400">
                <a:solidFill>
                  <a:srgbClr val="F8F6E3"/>
                </a:solidFill>
              </a:rPr>
              <a:t>People may not feel their contributions are needed, that the group will be fine.</a:t>
            </a:r>
          </a:p>
          <a:p>
            <a:pPr marL="342900" indent="-342900">
              <a:lnSpc>
                <a:spcPts val="2000"/>
              </a:lnSpc>
              <a:spcBef>
                <a:spcPct val="20000"/>
              </a:spcBef>
              <a:buFont typeface="Arial" charset="0"/>
              <a:buChar char="•"/>
            </a:pPr>
            <a:r>
              <a:rPr lang="en-US" sz="2400">
                <a:solidFill>
                  <a:srgbClr val="F8F6E3"/>
                </a:solidFill>
              </a:rPr>
              <a:t>People may feel free to “cheat” when they  get an equal share of the rewards anyway.</a:t>
            </a:r>
          </a:p>
          <a:p>
            <a:pPr marL="342900" indent="-342900">
              <a:lnSpc>
                <a:spcPts val="2000"/>
              </a:lnSpc>
              <a:spcBef>
                <a:spcPct val="20000"/>
              </a:spcBef>
              <a:buFont typeface="Arial" charset="0"/>
              <a:buChar char="•"/>
            </a:pPr>
            <a:r>
              <a:rPr lang="en-US" sz="2400">
                <a:solidFill>
                  <a:srgbClr val="F8F6E3"/>
                </a:solidFill>
              </a:rPr>
              <a:t>Note: People in collectivist cultures don’t slack off as much in groups even when they could.  Why?</a:t>
            </a:r>
          </a:p>
          <a:p>
            <a:pPr marL="342900" indent="-342900">
              <a:lnSpc>
                <a:spcPts val="2000"/>
              </a:lnSpc>
              <a:spcBef>
                <a:spcPct val="20000"/>
              </a:spcBef>
              <a:buFont typeface="Arial" charset="0"/>
              <a:buChar char="•"/>
            </a:pPr>
            <a:endParaRPr lang="en-US" sz="2400" i="1">
              <a:solidFill>
                <a:srgbClr val="F8F6E3"/>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625" y="152400"/>
            <a:ext cx="5756275" cy="2085975"/>
          </a:xfrm>
        </p:spPr>
        <p:txBody>
          <a:bodyPr rtlCol="0">
            <a:spAutoFit/>
          </a:bodyPr>
          <a:lstStyle/>
          <a:p>
            <a:pPr marL="0" indent="0" eaLnBrk="1" fontAlgn="auto" hangingPunct="1">
              <a:lnSpc>
                <a:spcPts val="2200"/>
              </a:lnSpc>
              <a:spcAft>
                <a:spcPts val="600"/>
              </a:spcAft>
              <a:buFont typeface="Arial" pitchFamily="34" charset="0"/>
              <a:buNone/>
              <a:defRPr/>
            </a:pPr>
            <a:r>
              <a:rPr lang="en-US" sz="2400" b="1" i="1" dirty="0">
                <a:solidFill>
                  <a:srgbClr val="444EA2"/>
                </a:solidFill>
              </a:rPr>
              <a:t>Loss of self-awareness and self-restraint. </a:t>
            </a:r>
          </a:p>
          <a:p>
            <a:pPr marL="400050" lvl="1" indent="0" eaLnBrk="1" fontAlgn="auto" hangingPunct="1">
              <a:lnSpc>
                <a:spcPts val="2200"/>
              </a:lnSpc>
              <a:spcAft>
                <a:spcPts val="600"/>
              </a:spcAft>
              <a:buFont typeface="Arial" pitchFamily="34" charset="0"/>
              <a:buNone/>
              <a:defRPr/>
            </a:pPr>
            <a:r>
              <a:rPr lang="en-US" sz="2400" dirty="0" smtClean="0"/>
              <a:t>Examples</a:t>
            </a:r>
            <a:r>
              <a:rPr lang="en-US" sz="2400" dirty="0"/>
              <a:t>:   Riots, KKK rallies, concerts, identity-concealed online bullying.</a:t>
            </a:r>
          </a:p>
          <a:p>
            <a:pPr marL="228600" indent="-228600" eaLnBrk="1" fontAlgn="auto" hangingPunct="1">
              <a:lnSpc>
                <a:spcPts val="2200"/>
              </a:lnSpc>
              <a:spcAft>
                <a:spcPts val="600"/>
              </a:spcAft>
              <a:buFont typeface="Wingdings" pitchFamily="2" charset="2"/>
              <a:buChar char="§"/>
              <a:defRPr/>
            </a:pPr>
            <a:r>
              <a:rPr lang="en-US" sz="2400" dirty="0">
                <a:solidFill>
                  <a:prstClr val="black"/>
                </a:solidFill>
              </a:rPr>
              <a:t>Happens when people are in group situations involving:  1</a:t>
            </a:r>
            <a:r>
              <a:rPr lang="en-US" sz="2400" i="1" dirty="0">
                <a:solidFill>
                  <a:prstClr val="black"/>
                </a:solidFill>
              </a:rPr>
              <a:t>) Anonymity and 2) Arousal.</a:t>
            </a:r>
          </a:p>
        </p:txBody>
      </p:sp>
      <p:pic>
        <p:nvPicPr>
          <p:cNvPr id="5122" name="Picture 2" descr="C:\Users\James\AppData\Local\Microsoft\Windows\Temporary Internet Files\Content.IE5\GUDC3L0C\MC900055219[1].wmf"/>
          <p:cNvPicPr>
            <a:picLocks noChangeAspect="1" noChangeArrowheads="1"/>
          </p:cNvPicPr>
          <p:nvPr/>
        </p:nvPicPr>
        <p:blipFill>
          <a:blip r:embed="rId3" cstate="print"/>
          <a:srcRect/>
          <a:stretch>
            <a:fillRect/>
          </a:stretch>
        </p:blipFill>
        <p:spPr bwMode="auto">
          <a:xfrm>
            <a:off x="6310313" y="2322513"/>
            <a:ext cx="2124075" cy="4346575"/>
          </a:xfrm>
          <a:prstGeom prst="rect">
            <a:avLst/>
          </a:prstGeom>
          <a:ln>
            <a:noFill/>
          </a:ln>
          <a:effectLst>
            <a:outerShdw blurRad="292100" dist="139700" dir="2700000" algn="tl" rotWithShape="0">
              <a:srgbClr val="333333">
                <a:alpha val="65000"/>
              </a:srgbClr>
            </a:outerShdw>
          </a:effectLst>
        </p:spPr>
      </p:pic>
      <p:pic>
        <p:nvPicPr>
          <p:cNvPr id="5123" name="Picture 3" descr="C:\Users\James\AppData\Local\Microsoft\Windows\Temporary Internet Files\Content.IE5\HQFTY2TW\MC910216363[1].png"/>
          <p:cNvPicPr>
            <a:picLocks noChangeAspect="1" noChangeArrowheads="1"/>
          </p:cNvPicPr>
          <p:nvPr/>
        </p:nvPicPr>
        <p:blipFill>
          <a:blip r:embed="rId4" cstate="screen">
            <a:duotone>
              <a:prstClr val="black"/>
              <a:srgbClr val="D9C3A5">
                <a:tint val="50000"/>
                <a:satMod val="180000"/>
              </a:srgbClr>
            </a:duotone>
          </a:blip>
          <a:srcRect/>
          <a:stretch>
            <a:fillRect/>
          </a:stretch>
        </p:blipFill>
        <p:spPr bwMode="auto">
          <a:xfrm>
            <a:off x="3130264" y="4672361"/>
            <a:ext cx="2800349" cy="2185639"/>
          </a:xfrm>
          <a:prstGeom prst="rect">
            <a:avLst/>
          </a:prstGeom>
          <a:ln>
            <a:noFill/>
          </a:ln>
          <a:effectLst>
            <a:outerShdw blurRad="292100" dist="139700" dir="2700000" algn="tl" rotWithShape="0">
              <a:srgbClr val="333333">
                <a:alpha val="65000"/>
              </a:srgbClr>
            </a:outerShdw>
          </a:effectLst>
        </p:spPr>
      </p:pic>
      <p:pic>
        <p:nvPicPr>
          <p:cNvPr id="5125" name="Picture 5" descr="C:\Users\James\AppData\Local\Microsoft\Windows\Temporary Internet Files\Content.IE5\HQFTY2TW\MC900048723[1].wmf"/>
          <p:cNvPicPr>
            <a:picLocks noChangeAspect="1" noChangeArrowheads="1"/>
          </p:cNvPicPr>
          <p:nvPr/>
        </p:nvPicPr>
        <p:blipFill>
          <a:blip r:embed="rId5" cstate="print"/>
          <a:srcRect/>
          <a:stretch>
            <a:fillRect/>
          </a:stretch>
        </p:blipFill>
        <p:spPr bwMode="auto">
          <a:xfrm>
            <a:off x="301625" y="2205038"/>
            <a:ext cx="3352800" cy="2173287"/>
          </a:xfrm>
          <a:prstGeom prst="rect">
            <a:avLst/>
          </a:prstGeom>
          <a:ln>
            <a:noFill/>
          </a:ln>
          <a:effectLst>
            <a:outerShdw blurRad="292100" dist="139700" dir="2700000" algn="tl" rotWithShape="0">
              <a:srgbClr val="333333">
                <a:alpha val="65000"/>
              </a:srgbClr>
            </a:outerShdw>
          </a:effectLst>
        </p:spPr>
      </p:pic>
      <p:pic>
        <p:nvPicPr>
          <p:cNvPr id="5132" name="Picture 12" descr="C:\Users\James\AppData\Local\Microsoft\Windows\Temporary Internet Files\Content.IE5\87VO0PIM\MC900292468[1].wmf"/>
          <p:cNvPicPr>
            <a:picLocks noChangeAspect="1" noChangeArrowheads="1"/>
          </p:cNvPicPr>
          <p:nvPr/>
        </p:nvPicPr>
        <p:blipFill>
          <a:blip r:embed="rId6" cstate="print"/>
          <a:srcRect/>
          <a:stretch>
            <a:fillRect/>
          </a:stretch>
        </p:blipFill>
        <p:spPr bwMode="auto">
          <a:xfrm>
            <a:off x="301625" y="4592638"/>
            <a:ext cx="2527300" cy="2187575"/>
          </a:xfrm>
          <a:prstGeom prst="rect">
            <a:avLst/>
          </a:prstGeom>
          <a:ln>
            <a:noFill/>
          </a:ln>
          <a:effectLst>
            <a:outerShdw blurRad="292100" dist="139700" dir="2700000" algn="tl" rotWithShape="0">
              <a:srgbClr val="333333">
                <a:alpha val="65000"/>
              </a:srgbClr>
            </a:outerShdw>
          </a:effectLst>
        </p:spPr>
      </p:pic>
      <p:pic>
        <p:nvPicPr>
          <p:cNvPr id="5137" name="Picture 17" descr="C:\Users\James\AppData\Local\Microsoft\Windows\Temporary Internet Files\Content.IE5\GUDC3L0C\MC900334302[1].wmf"/>
          <p:cNvPicPr>
            <a:picLocks noChangeAspect="1" noChangeArrowheads="1"/>
          </p:cNvPicPr>
          <p:nvPr/>
        </p:nvPicPr>
        <p:blipFill>
          <a:blip r:embed="rId7" cstate="print"/>
          <a:srcRect/>
          <a:stretch>
            <a:fillRect/>
          </a:stretch>
        </p:blipFill>
        <p:spPr bwMode="auto">
          <a:xfrm>
            <a:off x="4006850" y="2087563"/>
            <a:ext cx="1560513" cy="2408237"/>
          </a:xfrm>
          <a:prstGeom prst="rect">
            <a:avLst/>
          </a:prstGeom>
          <a:ln>
            <a:noFill/>
          </a:ln>
          <a:effectLst>
            <a:outerShdw blurRad="292100" dist="139700" dir="2700000" algn="tl" rotWithShape="0">
              <a:srgbClr val="333333">
                <a:alpha val="65000"/>
              </a:srgbClr>
            </a:outerShdw>
          </a:effectLst>
        </p:spPr>
      </p:pic>
      <p:sp>
        <p:nvSpPr>
          <p:cNvPr id="10" name="Freeform 9"/>
          <p:cNvSpPr/>
          <p:nvPr/>
        </p:nvSpPr>
        <p:spPr>
          <a:xfrm>
            <a:off x="5849938" y="152400"/>
            <a:ext cx="2894012" cy="1935163"/>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chemeClr val="tx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ct val="90000"/>
              </a:lnSpc>
              <a:spcAft>
                <a:spcPct val="35000"/>
              </a:spcAft>
              <a:defRPr/>
            </a:pPr>
            <a:r>
              <a:rPr lang="en-US" sz="2800" b="1" i="1">
                <a:solidFill>
                  <a:srgbClr val="F8F6E3"/>
                </a:solidFill>
              </a:rPr>
              <a:t>Deindividuation</a:t>
            </a:r>
            <a:endParaRPr lang="en-US" sz="2800" b="1" i="1" dirty="0">
              <a:solidFill>
                <a:srgbClr val="F8F6E3"/>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2500"/>
                                  </p:stCondLst>
                                  <p:childTnLst>
                                    <p:set>
                                      <p:cBhvr>
                                        <p:cTn id="10" dur="1" fill="hold">
                                          <p:stCondLst>
                                            <p:cond delay="0"/>
                                          </p:stCondLst>
                                        </p:cTn>
                                        <p:tgtEl>
                                          <p:spTgt spid="5125"/>
                                        </p:tgtEl>
                                        <p:attrNameLst>
                                          <p:attrName>style.visibility</p:attrName>
                                        </p:attrNameLst>
                                      </p:cBhvr>
                                      <p:to>
                                        <p:strVal val="visible"/>
                                      </p:to>
                                    </p:set>
                                    <p:anim calcmode="lin" valueType="num">
                                      <p:cBhvr>
                                        <p:cTn id="11" dur="500" fill="hold"/>
                                        <p:tgtEl>
                                          <p:spTgt spid="5125"/>
                                        </p:tgtEl>
                                        <p:attrNameLst>
                                          <p:attrName>ppt_w</p:attrName>
                                        </p:attrNameLst>
                                      </p:cBhvr>
                                      <p:tavLst>
                                        <p:tav tm="0">
                                          <p:val>
                                            <p:fltVal val="0"/>
                                          </p:val>
                                        </p:tav>
                                        <p:tav tm="100000">
                                          <p:val>
                                            <p:strVal val="#ppt_w"/>
                                          </p:val>
                                        </p:tav>
                                      </p:tavLst>
                                    </p:anim>
                                    <p:anim calcmode="lin" valueType="num">
                                      <p:cBhvr>
                                        <p:cTn id="12" dur="500" fill="hold"/>
                                        <p:tgtEl>
                                          <p:spTgt spid="5125"/>
                                        </p:tgtEl>
                                        <p:attrNameLst>
                                          <p:attrName>ppt_h</p:attrName>
                                        </p:attrNameLst>
                                      </p:cBhvr>
                                      <p:tavLst>
                                        <p:tav tm="0">
                                          <p:val>
                                            <p:fltVal val="0"/>
                                          </p:val>
                                        </p:tav>
                                        <p:tav tm="100000">
                                          <p:val>
                                            <p:strVal val="#ppt_h"/>
                                          </p:val>
                                        </p:tav>
                                      </p:tavLst>
                                    </p:anim>
                                    <p:animEffect transition="in" filter="fade">
                                      <p:cBhvr>
                                        <p:cTn id="13" dur="500"/>
                                        <p:tgtEl>
                                          <p:spTgt spid="5125"/>
                                        </p:tgtEl>
                                      </p:cBhvr>
                                    </p:animEffect>
                                  </p:childTnLst>
                                </p:cTn>
                              </p:par>
                            </p:childTnLst>
                          </p:cTn>
                        </p:par>
                        <p:par>
                          <p:cTn id="14" fill="hold">
                            <p:stCondLst>
                              <p:cond delay="3500"/>
                            </p:stCondLst>
                            <p:childTnLst>
                              <p:par>
                                <p:cTn id="15" presetID="53" presetClass="entr" presetSubtype="16" fill="hold" nodeType="after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p:cTn id="17" dur="500" fill="hold"/>
                                        <p:tgtEl>
                                          <p:spTgt spid="5123"/>
                                        </p:tgtEl>
                                        <p:attrNameLst>
                                          <p:attrName>ppt_w</p:attrName>
                                        </p:attrNameLst>
                                      </p:cBhvr>
                                      <p:tavLst>
                                        <p:tav tm="0">
                                          <p:val>
                                            <p:fltVal val="0"/>
                                          </p:val>
                                        </p:tav>
                                        <p:tav tm="100000">
                                          <p:val>
                                            <p:strVal val="#ppt_w"/>
                                          </p:val>
                                        </p:tav>
                                      </p:tavLst>
                                    </p:anim>
                                    <p:anim calcmode="lin" valueType="num">
                                      <p:cBhvr>
                                        <p:cTn id="18" dur="500" fill="hold"/>
                                        <p:tgtEl>
                                          <p:spTgt spid="5123"/>
                                        </p:tgtEl>
                                        <p:attrNameLst>
                                          <p:attrName>ppt_h</p:attrName>
                                        </p:attrNameLst>
                                      </p:cBhvr>
                                      <p:tavLst>
                                        <p:tav tm="0">
                                          <p:val>
                                            <p:fltVal val="0"/>
                                          </p:val>
                                        </p:tav>
                                        <p:tav tm="100000">
                                          <p:val>
                                            <p:strVal val="#ppt_h"/>
                                          </p:val>
                                        </p:tav>
                                      </p:tavLst>
                                    </p:anim>
                                    <p:animEffect transition="in" filter="fade">
                                      <p:cBhvr>
                                        <p:cTn id="19" dur="500"/>
                                        <p:tgtEl>
                                          <p:spTgt spid="5123"/>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5137"/>
                                        </p:tgtEl>
                                        <p:attrNameLst>
                                          <p:attrName>style.visibility</p:attrName>
                                        </p:attrNameLst>
                                      </p:cBhvr>
                                      <p:to>
                                        <p:strVal val="visible"/>
                                      </p:to>
                                    </p:set>
                                    <p:anim calcmode="lin" valueType="num">
                                      <p:cBhvr>
                                        <p:cTn id="23" dur="500" fill="hold"/>
                                        <p:tgtEl>
                                          <p:spTgt spid="5137"/>
                                        </p:tgtEl>
                                        <p:attrNameLst>
                                          <p:attrName>ppt_w</p:attrName>
                                        </p:attrNameLst>
                                      </p:cBhvr>
                                      <p:tavLst>
                                        <p:tav tm="0">
                                          <p:val>
                                            <p:fltVal val="0"/>
                                          </p:val>
                                        </p:tav>
                                        <p:tav tm="100000">
                                          <p:val>
                                            <p:strVal val="#ppt_w"/>
                                          </p:val>
                                        </p:tav>
                                      </p:tavLst>
                                    </p:anim>
                                    <p:anim calcmode="lin" valueType="num">
                                      <p:cBhvr>
                                        <p:cTn id="24" dur="500" fill="hold"/>
                                        <p:tgtEl>
                                          <p:spTgt spid="5137"/>
                                        </p:tgtEl>
                                        <p:attrNameLst>
                                          <p:attrName>ppt_h</p:attrName>
                                        </p:attrNameLst>
                                      </p:cBhvr>
                                      <p:tavLst>
                                        <p:tav tm="0">
                                          <p:val>
                                            <p:fltVal val="0"/>
                                          </p:val>
                                        </p:tav>
                                        <p:tav tm="100000">
                                          <p:val>
                                            <p:strVal val="#ppt_h"/>
                                          </p:val>
                                        </p:tav>
                                      </p:tavLst>
                                    </p:anim>
                                    <p:animEffect transition="in" filter="fade">
                                      <p:cBhvr>
                                        <p:cTn id="25" dur="500"/>
                                        <p:tgtEl>
                                          <p:spTgt spid="5137"/>
                                        </p:tgtEl>
                                      </p:cBhvr>
                                    </p:animEffect>
                                  </p:childTnLst>
                                </p:cTn>
                              </p:par>
                            </p:childTnLst>
                          </p:cTn>
                        </p:par>
                        <p:par>
                          <p:cTn id="26" fill="hold">
                            <p:stCondLst>
                              <p:cond delay="4500"/>
                            </p:stCondLst>
                            <p:childTnLst>
                              <p:par>
                                <p:cTn id="27" presetID="53" presetClass="entr" presetSubtype="16" fill="hold" nodeType="afterEffect">
                                  <p:stCondLst>
                                    <p:cond delay="0"/>
                                  </p:stCondLst>
                                  <p:childTnLst>
                                    <p:set>
                                      <p:cBhvr>
                                        <p:cTn id="28" dur="1" fill="hold">
                                          <p:stCondLst>
                                            <p:cond delay="0"/>
                                          </p:stCondLst>
                                        </p:cTn>
                                        <p:tgtEl>
                                          <p:spTgt spid="5122"/>
                                        </p:tgtEl>
                                        <p:attrNameLst>
                                          <p:attrName>style.visibility</p:attrName>
                                        </p:attrNameLst>
                                      </p:cBhvr>
                                      <p:to>
                                        <p:strVal val="visible"/>
                                      </p:to>
                                    </p:set>
                                    <p:anim calcmode="lin" valueType="num">
                                      <p:cBhvr>
                                        <p:cTn id="29" dur="500" fill="hold"/>
                                        <p:tgtEl>
                                          <p:spTgt spid="5122"/>
                                        </p:tgtEl>
                                        <p:attrNameLst>
                                          <p:attrName>ppt_w</p:attrName>
                                        </p:attrNameLst>
                                      </p:cBhvr>
                                      <p:tavLst>
                                        <p:tav tm="0">
                                          <p:val>
                                            <p:fltVal val="0"/>
                                          </p:val>
                                        </p:tav>
                                        <p:tav tm="100000">
                                          <p:val>
                                            <p:strVal val="#ppt_w"/>
                                          </p:val>
                                        </p:tav>
                                      </p:tavLst>
                                    </p:anim>
                                    <p:anim calcmode="lin" valueType="num">
                                      <p:cBhvr>
                                        <p:cTn id="30" dur="500" fill="hold"/>
                                        <p:tgtEl>
                                          <p:spTgt spid="5122"/>
                                        </p:tgtEl>
                                        <p:attrNameLst>
                                          <p:attrName>ppt_h</p:attrName>
                                        </p:attrNameLst>
                                      </p:cBhvr>
                                      <p:tavLst>
                                        <p:tav tm="0">
                                          <p:val>
                                            <p:fltVal val="0"/>
                                          </p:val>
                                        </p:tav>
                                        <p:tav tm="100000">
                                          <p:val>
                                            <p:strVal val="#ppt_h"/>
                                          </p:val>
                                        </p:tav>
                                      </p:tavLst>
                                    </p:anim>
                                    <p:animEffect transition="in" filter="fade">
                                      <p:cBhvr>
                                        <p:cTn id="31" dur="500"/>
                                        <p:tgtEl>
                                          <p:spTgt spid="5122"/>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5132"/>
                                        </p:tgtEl>
                                        <p:attrNameLst>
                                          <p:attrName>style.visibility</p:attrName>
                                        </p:attrNameLst>
                                      </p:cBhvr>
                                      <p:to>
                                        <p:strVal val="visible"/>
                                      </p:to>
                                    </p:set>
                                    <p:anim calcmode="lin" valueType="num">
                                      <p:cBhvr>
                                        <p:cTn id="35" dur="500" fill="hold"/>
                                        <p:tgtEl>
                                          <p:spTgt spid="5132"/>
                                        </p:tgtEl>
                                        <p:attrNameLst>
                                          <p:attrName>ppt_w</p:attrName>
                                        </p:attrNameLst>
                                      </p:cBhvr>
                                      <p:tavLst>
                                        <p:tav tm="0">
                                          <p:val>
                                            <p:fltVal val="0"/>
                                          </p:val>
                                        </p:tav>
                                        <p:tav tm="100000">
                                          <p:val>
                                            <p:strVal val="#ppt_w"/>
                                          </p:val>
                                        </p:tav>
                                      </p:tavLst>
                                    </p:anim>
                                    <p:anim calcmode="lin" valueType="num">
                                      <p:cBhvr>
                                        <p:cTn id="36" dur="500" fill="hold"/>
                                        <p:tgtEl>
                                          <p:spTgt spid="5132"/>
                                        </p:tgtEl>
                                        <p:attrNameLst>
                                          <p:attrName>ppt_h</p:attrName>
                                        </p:attrNameLst>
                                      </p:cBhvr>
                                      <p:tavLst>
                                        <p:tav tm="0">
                                          <p:val>
                                            <p:fltVal val="0"/>
                                          </p:val>
                                        </p:tav>
                                        <p:tav tm="100000">
                                          <p:val>
                                            <p:strVal val="#ppt_h"/>
                                          </p:val>
                                        </p:tav>
                                      </p:tavLst>
                                    </p:anim>
                                    <p:animEffect transition="in" filter="fade">
                                      <p:cBhvr>
                                        <p:cTn id="37"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096963"/>
          </a:xfrm>
          <a:solidFill>
            <a:srgbClr val="A0366C"/>
          </a:solidFill>
        </p:spPr>
        <p:txBody>
          <a:bodyPr lIns="274320"/>
          <a:lstStyle/>
          <a:p>
            <a:pPr algn="l" eaLnBrk="1" hangingPunct="1">
              <a:lnSpc>
                <a:spcPts val="4200"/>
              </a:lnSpc>
            </a:pPr>
            <a:r>
              <a:rPr lang="en-US" sz="3200" b="1" smtClean="0">
                <a:solidFill>
                  <a:srgbClr val="F8F6E3"/>
                </a:solidFill>
              </a:rPr>
              <a:t>Social Thinking</a:t>
            </a:r>
            <a:r>
              <a:rPr lang="en-US" b="1" smtClean="0">
                <a:solidFill>
                  <a:srgbClr val="F8F6E3"/>
                </a:solidFill>
              </a:rPr>
              <a:t/>
            </a:r>
            <a:br>
              <a:rPr lang="en-US" b="1" smtClean="0">
                <a:solidFill>
                  <a:srgbClr val="F8F6E3"/>
                </a:solidFill>
              </a:rPr>
            </a:br>
            <a:r>
              <a:rPr lang="en-US" b="1" smtClean="0">
                <a:solidFill>
                  <a:srgbClr val="F8F6E3"/>
                </a:solidFill>
              </a:rPr>
              <a:t>Attribution: Identifying causes</a:t>
            </a:r>
          </a:p>
        </p:txBody>
      </p:sp>
      <p:sp>
        <p:nvSpPr>
          <p:cNvPr id="3" name="Content Placeholder 2"/>
          <p:cNvSpPr>
            <a:spLocks noGrp="1"/>
          </p:cNvSpPr>
          <p:nvPr>
            <p:ph idx="1"/>
          </p:nvPr>
        </p:nvSpPr>
        <p:spPr>
          <a:xfrm>
            <a:off x="180975" y="3300413"/>
            <a:ext cx="5607050" cy="2884487"/>
          </a:xfrm>
        </p:spPr>
        <p:txBody>
          <a:bodyPr rtlCol="0" anchor="ctr">
            <a:noAutofit/>
          </a:bodyPr>
          <a:lstStyle/>
          <a:p>
            <a:pPr marL="0" indent="0" eaLnBrk="1" fontAlgn="auto" hangingPunct="1">
              <a:lnSpc>
                <a:spcPts val="2400"/>
              </a:lnSpc>
              <a:spcBef>
                <a:spcPts val="0"/>
              </a:spcBef>
              <a:spcAft>
                <a:spcPts val="1200"/>
              </a:spcAft>
              <a:buFont typeface="Arial" pitchFamily="34" charset="0"/>
              <a:buNone/>
              <a:defRPr/>
            </a:pPr>
            <a:r>
              <a:rPr lang="en-US" sz="2800" b="1" dirty="0"/>
              <a:t>Attribution Theory:   </a:t>
            </a:r>
            <a:r>
              <a:rPr lang="en-US" sz="2800" dirty="0"/>
              <a:t>We explain others’ behavior with two types of attributions:</a:t>
            </a:r>
          </a:p>
          <a:p>
            <a:pPr eaLnBrk="1" fontAlgn="auto" hangingPunct="1">
              <a:lnSpc>
                <a:spcPts val="2400"/>
              </a:lnSpc>
              <a:spcBef>
                <a:spcPts val="0"/>
              </a:spcBef>
              <a:spcAft>
                <a:spcPts val="1200"/>
              </a:spcAft>
              <a:buFont typeface="Wingdings" pitchFamily="2" charset="2"/>
              <a:buChar char="§"/>
              <a:defRPr/>
            </a:pPr>
            <a:r>
              <a:rPr lang="en-US" sz="2800" b="1" dirty="0" smtClean="0">
                <a:solidFill>
                  <a:srgbClr val="444EA2"/>
                </a:solidFill>
              </a:rPr>
              <a:t>Situational Attribution</a:t>
            </a:r>
            <a:r>
              <a:rPr lang="en-US" sz="2800" dirty="0" smtClean="0"/>
              <a:t>  </a:t>
            </a:r>
            <a:r>
              <a:rPr lang="en-US" sz="2800" dirty="0"/>
              <a:t>(factors </a:t>
            </a:r>
            <a:r>
              <a:rPr lang="en-US" sz="2800" u="sng" dirty="0"/>
              <a:t>outside the person</a:t>
            </a:r>
            <a:r>
              <a:rPr lang="en-US" sz="2800" dirty="0"/>
              <a:t> doing the action, such as peer pressure), or</a:t>
            </a:r>
          </a:p>
          <a:p>
            <a:pPr eaLnBrk="1" fontAlgn="auto" hangingPunct="1">
              <a:lnSpc>
                <a:spcPts val="2400"/>
              </a:lnSpc>
              <a:spcBef>
                <a:spcPts val="0"/>
              </a:spcBef>
              <a:spcAft>
                <a:spcPts val="1200"/>
              </a:spcAft>
              <a:buFont typeface="Wingdings" pitchFamily="2" charset="2"/>
              <a:buChar char="§"/>
              <a:defRPr/>
            </a:pPr>
            <a:r>
              <a:rPr lang="en-US" sz="2800" b="1" dirty="0" smtClean="0">
                <a:solidFill>
                  <a:srgbClr val="444EA2"/>
                </a:solidFill>
              </a:rPr>
              <a:t>Dispositional Attribution</a:t>
            </a:r>
            <a:r>
              <a:rPr lang="en-US" sz="2800" dirty="0" smtClean="0"/>
              <a:t> </a:t>
            </a:r>
            <a:r>
              <a:rPr lang="en-US" sz="2800" dirty="0"/>
              <a:t>(the person’s stable, enduring </a:t>
            </a:r>
            <a:r>
              <a:rPr lang="en-US" sz="2800" u="sng" dirty="0"/>
              <a:t>traits</a:t>
            </a:r>
            <a:r>
              <a:rPr lang="en-US" sz="2800" dirty="0"/>
              <a:t>, personality, ability, emotions)</a:t>
            </a:r>
          </a:p>
        </p:txBody>
      </p:sp>
      <p:sp>
        <p:nvSpPr>
          <p:cNvPr id="4" name="Rounded Rectangle 3"/>
          <p:cNvSpPr>
            <a:spLocks noChangeArrowheads="1"/>
          </p:cNvSpPr>
          <p:nvPr/>
        </p:nvSpPr>
        <p:spPr bwMode="auto">
          <a:xfrm>
            <a:off x="704850" y="1414463"/>
            <a:ext cx="4572000" cy="1143000"/>
          </a:xfrm>
          <a:prstGeom prst="roundRect">
            <a:avLst>
              <a:gd name="adj" fmla="val 16667"/>
            </a:avLst>
          </a:prstGeom>
          <a:solidFill>
            <a:srgbClr val="F36F21"/>
          </a:solidFill>
          <a:ln w="9525">
            <a:noFill/>
            <a:round/>
            <a:headEnd/>
            <a:tailEnd/>
          </a:ln>
        </p:spPr>
        <p:txBody>
          <a:bodyPr>
            <a:spAutoFit/>
          </a:bodyPr>
          <a:lstStyle/>
          <a:p>
            <a:pPr algn="ctr">
              <a:lnSpc>
                <a:spcPts val="2400"/>
              </a:lnSpc>
            </a:pPr>
            <a:r>
              <a:rPr lang="en-US" sz="2800" b="1">
                <a:solidFill>
                  <a:srgbClr val="FFCC99"/>
                </a:solidFill>
              </a:rPr>
              <a:t>Attribution: </a:t>
            </a:r>
            <a:r>
              <a:rPr lang="en-US" sz="2800">
                <a:solidFill>
                  <a:srgbClr val="FFCC99"/>
                </a:solidFill>
              </a:rPr>
              <a:t> </a:t>
            </a:r>
            <a:r>
              <a:rPr lang="en-US" sz="2800">
                <a:solidFill>
                  <a:srgbClr val="F8F6E3"/>
                </a:solidFill>
              </a:rPr>
              <a:t>a conclusion about  the cause of an observed behavior/event.</a:t>
            </a:r>
          </a:p>
        </p:txBody>
      </p:sp>
      <p:sp>
        <p:nvSpPr>
          <p:cNvPr id="6" name="Rectangle 5"/>
          <p:cNvSpPr>
            <a:spLocks noChangeArrowheads="1"/>
          </p:cNvSpPr>
          <p:nvPr/>
        </p:nvSpPr>
        <p:spPr bwMode="auto">
          <a:xfrm>
            <a:off x="6207125" y="1076325"/>
            <a:ext cx="2936875" cy="5781675"/>
          </a:xfrm>
          <a:prstGeom prst="rect">
            <a:avLst/>
          </a:prstGeom>
          <a:solidFill>
            <a:srgbClr val="3AA082"/>
          </a:solidFill>
          <a:ln w="9525">
            <a:noFill/>
            <a:miter lim="800000"/>
            <a:headEnd/>
            <a:tailEnd/>
          </a:ln>
        </p:spPr>
        <p:txBody>
          <a:bodyPr anchor="ctr"/>
          <a:lstStyle/>
          <a:p>
            <a:pPr>
              <a:lnSpc>
                <a:spcPts val="2000"/>
              </a:lnSpc>
              <a:spcAft>
                <a:spcPts val="1200"/>
              </a:spcAft>
            </a:pPr>
            <a:r>
              <a:rPr lang="en-US" sz="2400">
                <a:solidFill>
                  <a:srgbClr val="F8F6E3"/>
                </a:solidFill>
              </a:rPr>
              <a:t>With all that we have learned about people so far in this course, you should make pretty good guesses about the nature of other people’s behavior, right?</a:t>
            </a:r>
          </a:p>
          <a:p>
            <a:pPr>
              <a:lnSpc>
                <a:spcPts val="2000"/>
              </a:lnSpc>
              <a:spcAft>
                <a:spcPts val="1200"/>
              </a:spcAft>
            </a:pPr>
            <a:r>
              <a:rPr lang="en-US" sz="2400">
                <a:solidFill>
                  <a:srgbClr val="F8F6E3"/>
                </a:solidFill>
              </a:rPr>
              <a:t>We, especially those raised in Western, Individualist cultures, tend to make </a:t>
            </a:r>
            <a:r>
              <a:rPr lang="en-US" sz="2400" b="1">
                <a:solidFill>
                  <a:srgbClr val="F8F6E3"/>
                </a:solidFill>
              </a:rPr>
              <a:t>Fundamental Attribution Error</a:t>
            </a:r>
            <a:endParaRPr lang="en-US" sz="2400">
              <a:solidFill>
                <a:srgbClr val="F8F6E3"/>
              </a:solidFill>
            </a:endParaRPr>
          </a:p>
        </p:txBody>
      </p:sp>
      <p:sp>
        <p:nvSpPr>
          <p:cNvPr id="7" name="Down Arrow 6"/>
          <p:cNvSpPr/>
          <p:nvPr/>
        </p:nvSpPr>
        <p:spPr>
          <a:xfrm>
            <a:off x="7164388" y="5938838"/>
            <a:ext cx="817562" cy="919162"/>
          </a:xfrm>
          <a:prstGeom prst="downArrow">
            <a:avLst/>
          </a:prstGeom>
          <a:solidFill>
            <a:srgbClr val="A0366C"/>
          </a:solidFill>
          <a:ln>
            <a:solidFill>
              <a:srgbClr val="A036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AE4649A-B056-44D3-BF29-E6033E1788F8}" type="slidenum">
              <a:rPr lang="en-US"/>
              <a:pPr>
                <a:defRPr/>
              </a:pPr>
              <a:t>40</a:t>
            </a:fld>
            <a:endParaRPr lang="en-US"/>
          </a:p>
        </p:txBody>
      </p:sp>
      <p:sp>
        <p:nvSpPr>
          <p:cNvPr id="25603" name="Rectangle 2"/>
          <p:cNvSpPr>
            <a:spLocks noGrp="1" noChangeArrowheads="1"/>
          </p:cNvSpPr>
          <p:nvPr>
            <p:ph type="title"/>
          </p:nvPr>
        </p:nvSpPr>
        <p:spPr>
          <a:xfrm>
            <a:off x="671513" y="0"/>
            <a:ext cx="7772400" cy="866775"/>
          </a:xfrm>
        </p:spPr>
        <p:txBody>
          <a:bodyPr/>
          <a:lstStyle/>
          <a:p>
            <a:pPr eaLnBrk="1" hangingPunct="1"/>
            <a:r>
              <a:rPr lang="en-US" sz="4000" smtClean="0">
                <a:solidFill>
                  <a:srgbClr val="FF0000"/>
                </a:solidFill>
                <a:latin typeface="Palatino Linotype" pitchFamily="18" charset="0"/>
              </a:rPr>
              <a:t>Social Roles </a:t>
            </a:r>
            <a:r>
              <a:rPr lang="en-US" sz="4000" smtClean="0">
                <a:solidFill>
                  <a:schemeClr val="tx1"/>
                </a:solidFill>
                <a:latin typeface="Palatino Linotype" pitchFamily="18" charset="0"/>
              </a:rPr>
              <a:t>&amp; </a:t>
            </a:r>
            <a:r>
              <a:rPr lang="en-US" sz="4000" smtClean="0">
                <a:solidFill>
                  <a:srgbClr val="FF0000"/>
                </a:solidFill>
                <a:latin typeface="Palatino Linotype" pitchFamily="18" charset="0"/>
              </a:rPr>
              <a:t>Deindividuation</a:t>
            </a:r>
          </a:p>
        </p:txBody>
      </p:sp>
      <p:sp>
        <p:nvSpPr>
          <p:cNvPr id="25604" name="Rectangle 3"/>
          <p:cNvSpPr>
            <a:spLocks noGrp="1" noChangeArrowheads="1"/>
          </p:cNvSpPr>
          <p:nvPr>
            <p:ph type="body" idx="1"/>
          </p:nvPr>
        </p:nvSpPr>
        <p:spPr>
          <a:xfrm>
            <a:off x="304800" y="866775"/>
            <a:ext cx="8458200" cy="1724025"/>
          </a:xfrm>
        </p:spPr>
        <p:txBody>
          <a:bodyPr/>
          <a:lstStyle/>
          <a:p>
            <a:pPr marL="0" indent="0" algn="ctr" eaLnBrk="1" hangingPunct="1">
              <a:buFontTx/>
              <a:buNone/>
            </a:pPr>
            <a:r>
              <a:rPr lang="en-US" sz="2800" smtClean="0">
                <a:latin typeface="Palatino Linotype" pitchFamily="18" charset="0"/>
              </a:rPr>
              <a:t>The loss of self-awareness and self-restraint in group situations that foster arousal and anonymity. Zimbardo’s </a:t>
            </a:r>
            <a:r>
              <a:rPr lang="en-US" sz="2800" smtClean="0">
                <a:solidFill>
                  <a:srgbClr val="0000FF"/>
                </a:solidFill>
                <a:latin typeface="Palatino Linotype" pitchFamily="18" charset="0"/>
              </a:rPr>
              <a:t>Stanford Prison Experiment </a:t>
            </a:r>
            <a:r>
              <a:rPr lang="en-US" sz="2800" smtClean="0">
                <a:latin typeface="Palatino Linotype" pitchFamily="18" charset="0"/>
              </a:rPr>
              <a:t>is an excellent examples of these phenomena.</a:t>
            </a:r>
          </a:p>
        </p:txBody>
      </p:sp>
      <p:pic>
        <p:nvPicPr>
          <p:cNvPr id="25605" name="Picture 7"/>
          <p:cNvPicPr>
            <a:picLocks noChangeAspect="1" noChangeArrowheads="1"/>
          </p:cNvPicPr>
          <p:nvPr/>
        </p:nvPicPr>
        <p:blipFill>
          <a:blip r:embed="rId3" cstate="print"/>
          <a:srcRect/>
          <a:stretch>
            <a:fillRect/>
          </a:stretch>
        </p:blipFill>
        <p:spPr bwMode="auto">
          <a:xfrm>
            <a:off x="4572000" y="2828925"/>
            <a:ext cx="3810000" cy="3419475"/>
          </a:xfrm>
          <a:prstGeom prst="rect">
            <a:avLst/>
          </a:prstGeom>
          <a:noFill/>
          <a:ln w="9525" algn="ctr">
            <a:noFill/>
            <a:miter lim="800000"/>
            <a:headEnd/>
            <a:tailEnd/>
          </a:ln>
        </p:spPr>
      </p:pic>
      <p:pic>
        <p:nvPicPr>
          <p:cNvPr id="25606" name="Picture 8"/>
          <p:cNvPicPr>
            <a:picLocks noChangeAspect="1" noChangeArrowheads="1"/>
          </p:cNvPicPr>
          <p:nvPr/>
        </p:nvPicPr>
        <p:blipFill>
          <a:blip r:embed="rId4" cstate="print"/>
          <a:srcRect/>
          <a:stretch>
            <a:fillRect/>
          </a:stretch>
        </p:blipFill>
        <p:spPr bwMode="auto">
          <a:xfrm>
            <a:off x="671513" y="2801938"/>
            <a:ext cx="3467100" cy="4056062"/>
          </a:xfrm>
          <a:prstGeom prst="rect">
            <a:avLst/>
          </a:prstGeom>
          <a:noFill/>
          <a:ln w="9525" algn="ctr">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1550" y="261938"/>
            <a:ext cx="5511800" cy="1654175"/>
          </a:xfrm>
        </p:spPr>
        <p:txBody>
          <a:bodyPr>
            <a:spAutoFit/>
          </a:bodyPr>
          <a:lstStyle/>
          <a:p>
            <a:pPr marL="228600" indent="-228600" eaLnBrk="1" hangingPunct="1">
              <a:lnSpc>
                <a:spcPts val="2200"/>
              </a:lnSpc>
              <a:spcAft>
                <a:spcPts val="600"/>
              </a:spcAft>
              <a:buFont typeface="Wingdings" pitchFamily="2" charset="2"/>
              <a:buChar char="§"/>
            </a:pPr>
            <a:r>
              <a:rPr lang="en-US" sz="2400" smtClean="0">
                <a:solidFill>
                  <a:srgbClr val="000000"/>
                </a:solidFill>
              </a:rPr>
              <a:t>When people of similar views form a group together, discussion within the group makes their views more extreme. </a:t>
            </a:r>
          </a:p>
          <a:p>
            <a:pPr marL="228600" indent="-228600" eaLnBrk="1" hangingPunct="1">
              <a:lnSpc>
                <a:spcPts val="2200"/>
              </a:lnSpc>
              <a:spcAft>
                <a:spcPts val="600"/>
              </a:spcAft>
              <a:buFont typeface="Wingdings" pitchFamily="2" charset="2"/>
              <a:buChar char="§"/>
            </a:pPr>
            <a:r>
              <a:rPr lang="en-US" sz="2400" smtClean="0">
                <a:solidFill>
                  <a:srgbClr val="000000"/>
                </a:solidFill>
              </a:rPr>
              <a:t>Thus, different groups  become MORE different, more polarized, in their views.</a:t>
            </a:r>
          </a:p>
        </p:txBody>
      </p:sp>
      <p:pic>
        <p:nvPicPr>
          <p:cNvPr id="6146" name="Picture 2"/>
          <p:cNvPicPr>
            <a:picLocks noChangeAspect="1" noChangeArrowheads="1"/>
          </p:cNvPicPr>
          <p:nvPr/>
        </p:nvPicPr>
        <p:blipFill>
          <a:blip r:embed="rId3" cstate="print"/>
          <a:srcRect/>
          <a:stretch>
            <a:fillRect/>
          </a:stretch>
        </p:blipFill>
        <p:spPr bwMode="auto">
          <a:xfrm>
            <a:off x="439738" y="2174875"/>
            <a:ext cx="4021137" cy="4173538"/>
          </a:xfrm>
          <a:prstGeom prst="rect">
            <a:avLst/>
          </a:prstGeom>
          <a:ln>
            <a:noFill/>
          </a:ln>
          <a:effectLst>
            <a:outerShdw blurRad="292100" dist="139700" dir="2700000" algn="tl" rotWithShape="0">
              <a:srgbClr val="333333">
                <a:alpha val="65000"/>
              </a:srgbClr>
            </a:outerShdw>
          </a:effectLst>
        </p:spPr>
      </p:pic>
      <p:sp>
        <p:nvSpPr>
          <p:cNvPr id="6" name="TextBox 5"/>
          <p:cNvSpPr txBox="1">
            <a:spLocks noChangeArrowheads="1"/>
          </p:cNvSpPr>
          <p:nvPr/>
        </p:nvSpPr>
        <p:spPr bwMode="auto">
          <a:xfrm>
            <a:off x="4665663" y="1922463"/>
            <a:ext cx="3960812" cy="1231900"/>
          </a:xfrm>
          <a:prstGeom prst="rect">
            <a:avLst/>
          </a:prstGeom>
          <a:noFill/>
          <a:ln w="9525">
            <a:noFill/>
            <a:miter lim="800000"/>
            <a:headEnd/>
            <a:tailEnd/>
          </a:ln>
        </p:spPr>
        <p:txBody>
          <a:bodyPr>
            <a:spAutoFit/>
          </a:bodyPr>
          <a:lstStyle/>
          <a:p>
            <a:pPr>
              <a:lnSpc>
                <a:spcPts val="2200"/>
              </a:lnSpc>
              <a:spcBef>
                <a:spcPct val="20000"/>
              </a:spcBef>
              <a:spcAft>
                <a:spcPts val="600"/>
              </a:spcAft>
              <a:buFont typeface="Wingdings" pitchFamily="2" charset="2"/>
              <a:buNone/>
            </a:pPr>
            <a:r>
              <a:rPr lang="en-US" sz="2400" b="1" i="1">
                <a:solidFill>
                  <a:srgbClr val="444EA2"/>
                </a:solidFill>
              </a:rPr>
              <a:t>People in these groups may have only encountered ideas reinforcing the views they already held.</a:t>
            </a:r>
          </a:p>
        </p:txBody>
      </p:sp>
      <p:sp>
        <p:nvSpPr>
          <p:cNvPr id="10" name="Freeform 9"/>
          <p:cNvSpPr/>
          <p:nvPr/>
        </p:nvSpPr>
        <p:spPr>
          <a:xfrm>
            <a:off x="260350" y="90488"/>
            <a:ext cx="3189288" cy="1966912"/>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3AA08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ct val="90000"/>
              </a:lnSpc>
              <a:spcAft>
                <a:spcPct val="35000"/>
              </a:spcAft>
              <a:defRPr/>
            </a:pPr>
            <a:r>
              <a:rPr lang="en-US" sz="2800" b="1" i="1" dirty="0">
                <a:solidFill>
                  <a:srgbClr val="F8F6E3"/>
                </a:solidFill>
              </a:rPr>
              <a:t>Group Polarization</a:t>
            </a:r>
          </a:p>
        </p:txBody>
      </p:sp>
      <p:grpSp>
        <p:nvGrpSpPr>
          <p:cNvPr id="2" name="Group 8"/>
          <p:cNvGrpSpPr>
            <a:grpSpLocks/>
          </p:cNvGrpSpPr>
          <p:nvPr/>
        </p:nvGrpSpPr>
        <p:grpSpPr bwMode="auto">
          <a:xfrm>
            <a:off x="4665663" y="3406775"/>
            <a:ext cx="4370387" cy="3295650"/>
            <a:chOff x="4666347" y="3405999"/>
            <a:chExt cx="4370076" cy="3296136"/>
          </a:xfrm>
        </p:grpSpPr>
        <p:sp>
          <p:nvSpPr>
            <p:cNvPr id="45063" name="TextBox 6"/>
            <p:cNvSpPr>
              <a:spLocks noChangeArrowheads="1"/>
            </p:cNvSpPr>
            <p:nvPr/>
          </p:nvSpPr>
          <p:spPr bwMode="auto">
            <a:xfrm>
              <a:off x="4666347" y="3405999"/>
              <a:ext cx="4133408" cy="1520984"/>
            </a:xfrm>
            <a:prstGeom prst="roundRect">
              <a:avLst>
                <a:gd name="adj" fmla="val 16667"/>
              </a:avLst>
            </a:prstGeom>
            <a:solidFill>
              <a:srgbClr val="3AA082"/>
            </a:solidFill>
            <a:ln w="9525">
              <a:noFill/>
              <a:round/>
              <a:headEnd/>
              <a:tailEnd/>
            </a:ln>
          </p:spPr>
          <p:txBody>
            <a:bodyPr>
              <a:spAutoFit/>
            </a:bodyPr>
            <a:lstStyle/>
            <a:p>
              <a:pPr>
                <a:lnSpc>
                  <a:spcPts val="2000"/>
                </a:lnSpc>
                <a:spcBef>
                  <a:spcPct val="20000"/>
                </a:spcBef>
                <a:buFont typeface="Wingdings" pitchFamily="2" charset="2"/>
                <a:buNone/>
              </a:pPr>
              <a:r>
                <a:rPr lang="en-US" sz="2400">
                  <a:solidFill>
                    <a:srgbClr val="F8F6E3"/>
                  </a:solidFill>
                </a:rPr>
                <a:t>Liberal Blogs (blue) and conservative blogs (red) link mostly to other like-minded blogs, generating this portrait of the polarized Blogosphere.</a:t>
              </a:r>
            </a:p>
          </p:txBody>
        </p:sp>
        <p:pic>
          <p:nvPicPr>
            <p:cNvPr id="8" name="Picture 2"/>
            <p:cNvPicPr>
              <a:picLocks noChangeAspect="1" noChangeArrowheads="1"/>
            </p:cNvPicPr>
            <p:nvPr/>
          </p:nvPicPr>
          <p:blipFill>
            <a:blip r:embed="rId4" cstate="print"/>
            <a:srcRect/>
            <a:stretch>
              <a:fillRect/>
            </a:stretch>
          </p:blipFill>
          <p:spPr bwMode="auto">
            <a:xfrm>
              <a:off x="6356914" y="4863539"/>
              <a:ext cx="2679509" cy="1838596"/>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925" y="511175"/>
            <a:ext cx="5580063" cy="2428875"/>
          </a:xfrm>
        </p:spPr>
        <p:txBody>
          <a:bodyPr>
            <a:spAutoFit/>
          </a:bodyPr>
          <a:lstStyle/>
          <a:p>
            <a:pPr marL="228600" indent="-228600" eaLnBrk="1" hangingPunct="1">
              <a:lnSpc>
                <a:spcPts val="2400"/>
              </a:lnSpc>
              <a:spcAft>
                <a:spcPts val="600"/>
              </a:spcAft>
              <a:buFont typeface="Wingdings" pitchFamily="2" charset="2"/>
              <a:buChar char="§"/>
            </a:pPr>
            <a:r>
              <a:rPr lang="en-US" sz="2800" i="1" smtClean="0">
                <a:solidFill>
                  <a:srgbClr val="000000"/>
                </a:solidFill>
              </a:rPr>
              <a:t>In pursuit of social harmony (and avoidance of open disagreement), groups will make decisions without an open exchange of ideas</a:t>
            </a:r>
            <a:r>
              <a:rPr lang="en-US" sz="2800" smtClean="0">
                <a:solidFill>
                  <a:srgbClr val="000000"/>
                </a:solidFill>
              </a:rPr>
              <a:t>. </a:t>
            </a:r>
          </a:p>
          <a:p>
            <a:pPr marL="228600" indent="-228600" eaLnBrk="1" hangingPunct="1">
              <a:lnSpc>
                <a:spcPts val="2400"/>
              </a:lnSpc>
              <a:spcAft>
                <a:spcPts val="600"/>
              </a:spcAft>
              <a:buFont typeface="Wingdings" pitchFamily="2" charset="2"/>
              <a:buChar char="§"/>
            </a:pPr>
            <a:r>
              <a:rPr lang="en-US" sz="2800" smtClean="0">
                <a:solidFill>
                  <a:srgbClr val="000000"/>
                </a:solidFill>
              </a:rPr>
              <a:t>Irony:  Group “think” prevents thinking, prevents a realistic assessment of options.</a:t>
            </a:r>
          </a:p>
        </p:txBody>
      </p:sp>
      <p:pic>
        <p:nvPicPr>
          <p:cNvPr id="7170" name="Picture 2" descr="C:\Users\James\Desktop\Myers 10th ppts\raw materials for PPTs\Raw materials by chapter\14 Social Psych\42-17880265.jpg"/>
          <p:cNvPicPr>
            <a:picLocks noChangeAspect="1" noChangeArrowheads="1"/>
          </p:cNvPicPr>
          <p:nvPr/>
        </p:nvPicPr>
        <p:blipFill>
          <a:blip r:embed="rId3" cstate="print"/>
          <a:srcRect/>
          <a:stretch>
            <a:fillRect/>
          </a:stretch>
        </p:blipFill>
        <p:spPr bwMode="auto">
          <a:xfrm>
            <a:off x="196850" y="3124200"/>
            <a:ext cx="4897438" cy="2517775"/>
          </a:xfrm>
          <a:prstGeom prst="rect">
            <a:avLst/>
          </a:prstGeom>
          <a:ln>
            <a:noFill/>
          </a:ln>
          <a:effectLst>
            <a:outerShdw blurRad="292100" dist="139700" dir="2700000" algn="tl" rotWithShape="0">
              <a:srgbClr val="333333">
                <a:alpha val="65000"/>
              </a:srgbClr>
            </a:outerShdw>
          </a:effectLst>
        </p:spPr>
      </p:pic>
      <p:pic>
        <p:nvPicPr>
          <p:cNvPr id="7171" name="Picture 3" descr="C:\Users\James\Desktop\Myers 10th ppts\raw materials for PPTs\Raw materials by chapter\14 Social Psych\8800709469.jpg"/>
          <p:cNvPicPr>
            <a:picLocks noChangeAspect="1" noChangeArrowheads="1"/>
          </p:cNvPicPr>
          <p:nvPr/>
        </p:nvPicPr>
        <p:blipFill>
          <a:blip r:embed="rId4" cstate="print"/>
          <a:srcRect/>
          <a:stretch>
            <a:fillRect/>
          </a:stretch>
        </p:blipFill>
        <p:spPr bwMode="auto">
          <a:xfrm>
            <a:off x="5151438" y="3124200"/>
            <a:ext cx="3886200" cy="2517775"/>
          </a:xfrm>
          <a:prstGeom prst="rect">
            <a:avLst/>
          </a:prstGeom>
          <a:ln>
            <a:noFill/>
          </a:ln>
          <a:effectLst>
            <a:outerShdw blurRad="292100" dist="139700" dir="2700000" algn="tl" rotWithShape="0">
              <a:srgbClr val="333333">
                <a:alpha val="65000"/>
              </a:srgbClr>
            </a:outerShdw>
          </a:effectLst>
        </p:spPr>
      </p:pic>
      <p:sp>
        <p:nvSpPr>
          <p:cNvPr id="7" name="Freeform 6"/>
          <p:cNvSpPr/>
          <p:nvPr/>
        </p:nvSpPr>
        <p:spPr>
          <a:xfrm>
            <a:off x="6037263" y="146050"/>
            <a:ext cx="3000375" cy="213995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AA7A2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ct val="90000"/>
              </a:lnSpc>
              <a:spcAft>
                <a:spcPct val="35000"/>
              </a:spcAft>
              <a:defRPr/>
            </a:pPr>
            <a:r>
              <a:rPr lang="en-US" sz="2800" b="1" i="1" dirty="0">
                <a:solidFill>
                  <a:srgbClr val="F8F6E3"/>
                </a:solidFill>
              </a:rPr>
              <a:t>Groupthink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6C1D859-B495-4E3A-948D-9E09E99D40C8}" type="slidenum">
              <a:rPr lang="en-US"/>
              <a:pPr>
                <a:defRPr/>
              </a:pPr>
              <a:t>43</a:t>
            </a:fld>
            <a:endParaRPr lang="en-US"/>
          </a:p>
        </p:txBody>
      </p:sp>
      <p:sp>
        <p:nvSpPr>
          <p:cNvPr id="27651" name="Rectangle 2"/>
          <p:cNvSpPr>
            <a:spLocks noGrp="1" noChangeArrowheads="1"/>
          </p:cNvSpPr>
          <p:nvPr>
            <p:ph type="title"/>
          </p:nvPr>
        </p:nvSpPr>
        <p:spPr>
          <a:xfrm>
            <a:off x="685800" y="0"/>
            <a:ext cx="7772400" cy="561975"/>
          </a:xfrm>
        </p:spPr>
        <p:txBody>
          <a:bodyPr/>
          <a:lstStyle/>
          <a:p>
            <a:pPr eaLnBrk="1" hangingPunct="1"/>
            <a:r>
              <a:rPr lang="en-US" sz="4000" smtClean="0">
                <a:solidFill>
                  <a:srgbClr val="FF0000"/>
                </a:solidFill>
                <a:latin typeface="Palatino Linotype" pitchFamily="18" charset="0"/>
              </a:rPr>
              <a:t>Groupthink</a:t>
            </a:r>
          </a:p>
        </p:txBody>
      </p:sp>
      <p:sp>
        <p:nvSpPr>
          <p:cNvPr id="27652" name="Rectangle 3"/>
          <p:cNvSpPr>
            <a:spLocks noGrp="1" noChangeArrowheads="1"/>
          </p:cNvSpPr>
          <p:nvPr>
            <p:ph type="body" idx="1"/>
          </p:nvPr>
        </p:nvSpPr>
        <p:spPr>
          <a:xfrm>
            <a:off x="381000" y="685800"/>
            <a:ext cx="8382000" cy="1524000"/>
          </a:xfrm>
        </p:spPr>
        <p:txBody>
          <a:bodyPr/>
          <a:lstStyle/>
          <a:p>
            <a:pPr marL="0" indent="0" algn="ctr" eaLnBrk="1" hangingPunct="1">
              <a:buFont typeface="Wingdings" pitchFamily="2" charset="2"/>
              <a:buNone/>
            </a:pPr>
            <a:r>
              <a:rPr lang="en-US" sz="2800" smtClean="0">
                <a:latin typeface="Palatino Linotype" pitchFamily="18" charset="0"/>
              </a:rPr>
              <a:t>A mode of thinking that occurs when the desire for harmony in a decision-making group overrides the realistic appraisal of alternatives.</a:t>
            </a:r>
          </a:p>
        </p:txBody>
      </p:sp>
      <p:sp>
        <p:nvSpPr>
          <p:cNvPr id="27653" name="Text Box 4"/>
          <p:cNvSpPr txBox="1">
            <a:spLocks noChangeArrowheads="1"/>
          </p:cNvSpPr>
          <p:nvPr/>
        </p:nvSpPr>
        <p:spPr bwMode="auto">
          <a:xfrm>
            <a:off x="338138" y="2264230"/>
            <a:ext cx="8424862" cy="1717393"/>
          </a:xfrm>
          <a:prstGeom prst="rect">
            <a:avLst/>
          </a:prstGeom>
          <a:noFill/>
          <a:ln w="9525">
            <a:noFill/>
            <a:miter lim="800000"/>
            <a:headEnd/>
            <a:tailEnd/>
          </a:ln>
        </p:spPr>
        <p:txBody>
          <a:bodyPr wrap="square">
            <a:spAutoFit/>
          </a:bodyPr>
          <a:lstStyle/>
          <a:p>
            <a:pPr algn="ctr">
              <a:lnSpc>
                <a:spcPct val="110000"/>
              </a:lnSpc>
            </a:pPr>
            <a:r>
              <a:rPr lang="en-US" sz="3200" b="1" dirty="0"/>
              <a:t>Attack on Pearl Harbor</a:t>
            </a:r>
          </a:p>
          <a:p>
            <a:pPr algn="ctr">
              <a:lnSpc>
                <a:spcPct val="110000"/>
              </a:lnSpc>
            </a:pPr>
            <a:r>
              <a:rPr lang="en-US" sz="3200" b="1" dirty="0"/>
              <a:t>Kennedy and the Cuban Missile Crisis</a:t>
            </a:r>
          </a:p>
          <a:p>
            <a:pPr algn="ctr">
              <a:lnSpc>
                <a:spcPct val="110000"/>
              </a:lnSpc>
            </a:pPr>
            <a:r>
              <a:rPr lang="en-US" sz="3200" b="1" dirty="0"/>
              <a:t>Space Shuttle Challenger Disaster</a:t>
            </a:r>
          </a:p>
        </p:txBody>
      </p:sp>
      <p:pic>
        <p:nvPicPr>
          <p:cNvPr id="27654" name="Picture 6"/>
          <p:cNvPicPr>
            <a:picLocks noChangeAspect="1" noChangeArrowheads="1"/>
          </p:cNvPicPr>
          <p:nvPr/>
        </p:nvPicPr>
        <p:blipFill>
          <a:blip r:embed="rId3" cstate="print"/>
          <a:srcRect/>
          <a:stretch>
            <a:fillRect/>
          </a:stretch>
        </p:blipFill>
        <p:spPr bwMode="auto">
          <a:xfrm>
            <a:off x="338138" y="4343400"/>
            <a:ext cx="2733675" cy="2041525"/>
          </a:xfrm>
          <a:prstGeom prst="rect">
            <a:avLst/>
          </a:prstGeom>
          <a:noFill/>
          <a:ln w="9525" algn="ctr">
            <a:noFill/>
            <a:miter lim="800000"/>
            <a:headEnd/>
            <a:tailEnd/>
          </a:ln>
        </p:spPr>
      </p:pic>
      <p:pic>
        <p:nvPicPr>
          <p:cNvPr id="27655" name="Picture 7"/>
          <p:cNvPicPr>
            <a:picLocks noChangeAspect="1" noChangeArrowheads="1"/>
          </p:cNvPicPr>
          <p:nvPr/>
        </p:nvPicPr>
        <p:blipFill>
          <a:blip r:embed="rId4" cstate="print"/>
          <a:srcRect/>
          <a:stretch>
            <a:fillRect/>
          </a:stretch>
        </p:blipFill>
        <p:spPr bwMode="auto">
          <a:xfrm>
            <a:off x="3200400" y="4424363"/>
            <a:ext cx="3186113" cy="1960562"/>
          </a:xfrm>
          <a:prstGeom prst="rect">
            <a:avLst/>
          </a:prstGeom>
          <a:noFill/>
          <a:ln w="9525" algn="ctr">
            <a:noFill/>
            <a:miter lim="800000"/>
            <a:headEnd/>
            <a:tailEnd/>
          </a:ln>
        </p:spPr>
      </p:pic>
      <p:pic>
        <p:nvPicPr>
          <p:cNvPr id="27656" name="Picture 8"/>
          <p:cNvPicPr>
            <a:picLocks noChangeAspect="1" noChangeArrowheads="1"/>
          </p:cNvPicPr>
          <p:nvPr/>
        </p:nvPicPr>
        <p:blipFill>
          <a:blip r:embed="rId5" cstate="print"/>
          <a:srcRect/>
          <a:stretch>
            <a:fillRect/>
          </a:stretch>
        </p:blipFill>
        <p:spPr bwMode="auto">
          <a:xfrm>
            <a:off x="6553200" y="4391025"/>
            <a:ext cx="2381250" cy="1924050"/>
          </a:xfrm>
          <a:prstGeom prst="rect">
            <a:avLst/>
          </a:prstGeom>
          <a:noFill/>
          <a:ln w="9525" algn="ctr">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6119813" y="1076325"/>
            <a:ext cx="3024187" cy="5789613"/>
          </a:xfrm>
          <a:prstGeom prst="rect">
            <a:avLst/>
          </a:prstGeom>
          <a:noFill/>
          <a:ln w="9525">
            <a:noFill/>
            <a:miter lim="800000"/>
            <a:headEnd/>
            <a:tailEnd/>
          </a:ln>
        </p:spPr>
      </p:pic>
      <p:sp>
        <p:nvSpPr>
          <p:cNvPr id="3" name="Content Placeholder 2"/>
          <p:cNvSpPr>
            <a:spLocks noGrp="1"/>
          </p:cNvSpPr>
          <p:nvPr>
            <p:ph idx="1"/>
          </p:nvPr>
        </p:nvSpPr>
        <p:spPr>
          <a:xfrm>
            <a:off x="457200" y="1420813"/>
            <a:ext cx="5132388" cy="4926012"/>
          </a:xfrm>
        </p:spPr>
        <p:txBody>
          <a:bodyPr rtlCol="0">
            <a:spAutoFit/>
          </a:bodyPr>
          <a:lstStyle/>
          <a:p>
            <a:pPr marL="0" indent="0" eaLnBrk="1" fontAlgn="auto" hangingPunct="1">
              <a:lnSpc>
                <a:spcPts val="2400"/>
              </a:lnSpc>
              <a:spcAft>
                <a:spcPts val="600"/>
              </a:spcAft>
              <a:buFont typeface="Arial" pitchFamily="34" charset="0"/>
              <a:buNone/>
              <a:defRPr/>
            </a:pPr>
            <a:r>
              <a:rPr lang="en-US" sz="2800" dirty="0">
                <a:solidFill>
                  <a:prstClr val="black"/>
                </a:solidFill>
              </a:rPr>
              <a:t>Despite all of these forces of social </a:t>
            </a:r>
            <a:r>
              <a:rPr lang="en-US" sz="2800" dirty="0" smtClean="0">
                <a:solidFill>
                  <a:prstClr val="black"/>
                </a:solidFill>
              </a:rPr>
              <a:t>influence</a:t>
            </a:r>
            <a:r>
              <a:rPr lang="en-US" sz="2800" dirty="0">
                <a:solidFill>
                  <a:prstClr val="black"/>
                </a:solidFill>
              </a:rPr>
              <a:t>, individuals still have power: </a:t>
            </a:r>
          </a:p>
          <a:p>
            <a:pPr marL="228600" indent="-228600" eaLnBrk="1" fontAlgn="auto" hangingPunct="1">
              <a:lnSpc>
                <a:spcPts val="2400"/>
              </a:lnSpc>
              <a:spcAft>
                <a:spcPts val="600"/>
              </a:spcAft>
              <a:buFont typeface="Wingdings" pitchFamily="2" charset="2"/>
              <a:buChar char="§"/>
              <a:defRPr/>
            </a:pPr>
            <a:r>
              <a:rPr lang="en-US" sz="2800" dirty="0" smtClean="0">
                <a:solidFill>
                  <a:prstClr val="black"/>
                </a:solidFill>
              </a:rPr>
              <a:t>Some </a:t>
            </a:r>
            <a:r>
              <a:rPr lang="en-US" sz="2800" dirty="0">
                <a:solidFill>
                  <a:prstClr val="black"/>
                </a:solidFill>
              </a:rPr>
              <a:t>people </a:t>
            </a:r>
            <a:r>
              <a:rPr lang="en-US" sz="2800" u="sng" dirty="0">
                <a:solidFill>
                  <a:prstClr val="black"/>
                </a:solidFill>
              </a:rPr>
              <a:t>resist</a:t>
            </a:r>
            <a:r>
              <a:rPr lang="en-US" sz="2800" dirty="0">
                <a:solidFill>
                  <a:prstClr val="black"/>
                </a:solidFill>
              </a:rPr>
              <a:t> obeying and conforming.</a:t>
            </a:r>
          </a:p>
          <a:p>
            <a:pPr marL="228600" indent="-228600" eaLnBrk="1" fontAlgn="auto" hangingPunct="1">
              <a:lnSpc>
                <a:spcPts val="2400"/>
              </a:lnSpc>
              <a:spcAft>
                <a:spcPts val="600"/>
              </a:spcAft>
              <a:buFont typeface="Wingdings" pitchFamily="2" charset="2"/>
              <a:buChar char="§"/>
              <a:defRPr/>
            </a:pPr>
            <a:r>
              <a:rPr lang="en-US" sz="2800" dirty="0">
                <a:solidFill>
                  <a:prstClr val="black"/>
                </a:solidFill>
              </a:rPr>
              <a:t>Individuals can </a:t>
            </a:r>
            <a:r>
              <a:rPr lang="en-US" sz="2800" u="sng" dirty="0">
                <a:solidFill>
                  <a:prstClr val="black"/>
                </a:solidFill>
              </a:rPr>
              <a:t>start</a:t>
            </a:r>
            <a:r>
              <a:rPr lang="en-US" sz="2800" dirty="0">
                <a:solidFill>
                  <a:prstClr val="black"/>
                </a:solidFill>
              </a:rPr>
              <a:t> social movements and social forces, not just get caught up in them.</a:t>
            </a:r>
          </a:p>
          <a:p>
            <a:pPr marL="228600" indent="-228600" eaLnBrk="1" fontAlgn="auto" hangingPunct="1">
              <a:lnSpc>
                <a:spcPts val="2400"/>
              </a:lnSpc>
              <a:spcAft>
                <a:spcPts val="600"/>
              </a:spcAft>
              <a:buFont typeface="Wingdings" pitchFamily="2" charset="2"/>
              <a:buChar char="§"/>
              <a:defRPr/>
            </a:pPr>
            <a:r>
              <a:rPr lang="en-US" sz="2800" dirty="0">
                <a:solidFill>
                  <a:prstClr val="black"/>
                </a:solidFill>
              </a:rPr>
              <a:t>Groupthink can be prevented if individuals </a:t>
            </a:r>
            <a:r>
              <a:rPr lang="en-US" sz="2800" u="sng" dirty="0">
                <a:solidFill>
                  <a:prstClr val="black"/>
                </a:solidFill>
              </a:rPr>
              <a:t>speak up</a:t>
            </a:r>
            <a:r>
              <a:rPr lang="en-US" sz="2800" dirty="0">
                <a:solidFill>
                  <a:prstClr val="black"/>
                </a:solidFill>
              </a:rPr>
              <a:t> when a group decision seems wrong.</a:t>
            </a:r>
          </a:p>
          <a:p>
            <a:pPr marL="228600" indent="-228600" eaLnBrk="1" fontAlgn="auto" hangingPunct="1">
              <a:lnSpc>
                <a:spcPts val="2400"/>
              </a:lnSpc>
              <a:spcAft>
                <a:spcPts val="600"/>
              </a:spcAft>
              <a:buFont typeface="Wingdings" pitchFamily="2" charset="2"/>
              <a:buChar char="§"/>
              <a:defRPr/>
            </a:pPr>
            <a:endParaRPr lang="en-US" sz="2800" dirty="0">
              <a:solidFill>
                <a:prstClr val="black"/>
              </a:solidFill>
            </a:endParaRPr>
          </a:p>
          <a:p>
            <a:pPr marL="228600" indent="-228600" eaLnBrk="1" fontAlgn="auto" hangingPunct="1">
              <a:lnSpc>
                <a:spcPts val="2400"/>
              </a:lnSpc>
              <a:spcAft>
                <a:spcPts val="600"/>
              </a:spcAft>
              <a:buFont typeface="Wingdings" pitchFamily="2" charset="2"/>
              <a:buChar char="§"/>
              <a:defRPr/>
            </a:pPr>
            <a:endParaRPr lang="en-US" sz="2800" dirty="0">
              <a:solidFill>
                <a:prstClr val="black"/>
              </a:solidFill>
            </a:endParaRPr>
          </a:p>
        </p:txBody>
      </p:sp>
      <p:sp>
        <p:nvSpPr>
          <p:cNvPr id="47108" name="Title 1"/>
          <p:cNvSpPr txBox="1">
            <a:spLocks/>
          </p:cNvSpPr>
          <p:nvPr/>
        </p:nvSpPr>
        <p:spPr bwMode="auto">
          <a:xfrm>
            <a:off x="0" y="0"/>
            <a:ext cx="9144000" cy="1108075"/>
          </a:xfrm>
          <a:prstGeom prst="rect">
            <a:avLst/>
          </a:prstGeom>
          <a:solidFill>
            <a:srgbClr val="444EA2"/>
          </a:solidFill>
          <a:ln w="9525">
            <a:noFill/>
            <a:miter lim="800000"/>
            <a:headEnd/>
            <a:tailEnd/>
          </a:ln>
        </p:spPr>
        <p:txBody>
          <a:bodyPr lIns="274320" anchor="ctr"/>
          <a:lstStyle/>
          <a:p>
            <a:pPr>
              <a:lnSpc>
                <a:spcPts val="4200"/>
              </a:lnSpc>
            </a:pPr>
            <a:r>
              <a:rPr lang="en-US" sz="3200" b="1">
                <a:solidFill>
                  <a:srgbClr val="F8F6E3"/>
                </a:solidFill>
              </a:rPr>
              <a:t>Social Influence</a:t>
            </a:r>
            <a:r>
              <a:rPr lang="en-US" sz="4400" b="1">
                <a:solidFill>
                  <a:srgbClr val="F8F6E3"/>
                </a:solidFill>
              </a:rPr>
              <a:t/>
            </a:r>
            <a:br>
              <a:rPr lang="en-US" sz="4400" b="1">
                <a:solidFill>
                  <a:srgbClr val="F8F6E3"/>
                </a:solidFill>
              </a:rPr>
            </a:br>
            <a:r>
              <a:rPr lang="en-US" sz="4400" b="1">
                <a:solidFill>
                  <a:srgbClr val="F8F6E3"/>
                </a:solidFill>
              </a:rPr>
              <a:t>The Power of Individuals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1420813"/>
            <a:ext cx="8012113" cy="1033462"/>
          </a:xfrm>
        </p:spPr>
        <p:txBody>
          <a:bodyPr>
            <a:spAutoFit/>
          </a:bodyPr>
          <a:lstStyle/>
          <a:p>
            <a:pPr marL="0" indent="0" eaLnBrk="1" hangingPunct="1">
              <a:lnSpc>
                <a:spcPts val="2400"/>
              </a:lnSpc>
              <a:spcAft>
                <a:spcPts val="600"/>
              </a:spcAft>
              <a:buFont typeface="Arial" charset="0"/>
              <a:buNone/>
            </a:pPr>
            <a:r>
              <a:rPr lang="en-US" sz="2800" smtClean="0">
                <a:solidFill>
                  <a:srgbClr val="000000"/>
                </a:solidFill>
              </a:rPr>
              <a:t>Social Psychologists also study the psychological components of how people relate to each other.  </a:t>
            </a:r>
            <a:r>
              <a:rPr lang="en-US" sz="2800" b="1" i="1" smtClean="0">
                <a:solidFill>
                  <a:srgbClr val="000000"/>
                </a:solidFill>
              </a:rPr>
              <a:t>Examples:</a:t>
            </a:r>
          </a:p>
        </p:txBody>
      </p:sp>
      <p:sp>
        <p:nvSpPr>
          <p:cNvPr id="48131" name="Title 1"/>
          <p:cNvSpPr txBox="1">
            <a:spLocks/>
          </p:cNvSpPr>
          <p:nvPr/>
        </p:nvSpPr>
        <p:spPr bwMode="auto">
          <a:xfrm>
            <a:off x="0" y="0"/>
            <a:ext cx="9144000" cy="1108075"/>
          </a:xfrm>
          <a:prstGeom prst="rect">
            <a:avLst/>
          </a:prstGeom>
          <a:solidFill>
            <a:srgbClr val="F36F21"/>
          </a:solidFill>
          <a:ln w="9525">
            <a:noFill/>
            <a:miter lim="800000"/>
            <a:headEnd/>
            <a:tailEnd/>
          </a:ln>
        </p:spPr>
        <p:txBody>
          <a:bodyPr lIns="274320" anchor="ctr"/>
          <a:lstStyle/>
          <a:p>
            <a:pPr>
              <a:lnSpc>
                <a:spcPts val="4200"/>
              </a:lnSpc>
            </a:pPr>
            <a:r>
              <a:rPr lang="en-US" sz="4400" b="1">
                <a:solidFill>
                  <a:srgbClr val="F8F6E3"/>
                </a:solidFill>
              </a:rPr>
              <a:t>Social Relations</a:t>
            </a:r>
          </a:p>
        </p:txBody>
      </p:sp>
      <p:sp>
        <p:nvSpPr>
          <p:cNvPr id="5" name="Freeform 4"/>
          <p:cNvSpPr/>
          <p:nvPr/>
        </p:nvSpPr>
        <p:spPr>
          <a:xfrm>
            <a:off x="155575" y="2713038"/>
            <a:ext cx="2743200" cy="182880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A0366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2173" tIns="172173" rIns="172173" bIns="172173" spcCol="1270" anchor="ctr"/>
          <a:lstStyle/>
          <a:p>
            <a:pPr algn="ctr" defTabSz="577850" fontAlgn="auto">
              <a:lnSpc>
                <a:spcPct val="90000"/>
              </a:lnSpc>
              <a:spcAft>
                <a:spcPct val="35000"/>
              </a:spcAft>
              <a:defRPr/>
            </a:pPr>
            <a:r>
              <a:rPr lang="en-US" sz="2400" b="1" i="1" dirty="0">
                <a:solidFill>
                  <a:srgbClr val="FFCC99"/>
                </a:solidFill>
              </a:rPr>
              <a:t>Prejudice:  </a:t>
            </a:r>
            <a:r>
              <a:rPr lang="en-US" sz="2400" b="1" i="1" dirty="0">
                <a:solidFill>
                  <a:srgbClr val="F8F6E3"/>
                </a:solidFill>
              </a:rPr>
              <a:t>When we prejudge others</a:t>
            </a:r>
          </a:p>
        </p:txBody>
      </p:sp>
      <p:sp>
        <p:nvSpPr>
          <p:cNvPr id="7" name="Freeform 6"/>
          <p:cNvSpPr/>
          <p:nvPr/>
        </p:nvSpPr>
        <p:spPr>
          <a:xfrm>
            <a:off x="1236663" y="4724400"/>
            <a:ext cx="2743200" cy="182880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3AA08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ct val="90000"/>
              </a:lnSpc>
              <a:spcAft>
                <a:spcPct val="35000"/>
              </a:spcAft>
              <a:defRPr/>
            </a:pPr>
            <a:r>
              <a:rPr lang="en-US" sz="2400" b="1" i="1" dirty="0">
                <a:solidFill>
                  <a:srgbClr val="FFCC99"/>
                </a:solidFill>
              </a:rPr>
              <a:t>Altruism:  </a:t>
            </a:r>
            <a:r>
              <a:rPr lang="en-US" sz="2400" b="1" i="1" dirty="0">
                <a:solidFill>
                  <a:srgbClr val="F8F6E3"/>
                </a:solidFill>
              </a:rPr>
              <a:t>When we help others</a:t>
            </a:r>
          </a:p>
        </p:txBody>
      </p:sp>
      <p:sp>
        <p:nvSpPr>
          <p:cNvPr id="8" name="Freeform 7"/>
          <p:cNvSpPr/>
          <p:nvPr/>
        </p:nvSpPr>
        <p:spPr>
          <a:xfrm>
            <a:off x="3060700" y="3152775"/>
            <a:ext cx="2743200" cy="182880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3F77B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ct val="90000"/>
              </a:lnSpc>
              <a:spcAft>
                <a:spcPct val="35000"/>
              </a:spcAft>
              <a:defRPr/>
            </a:pPr>
            <a:r>
              <a:rPr lang="en-US" sz="2400" b="1" i="1" dirty="0">
                <a:solidFill>
                  <a:srgbClr val="FFCC99"/>
                </a:solidFill>
              </a:rPr>
              <a:t>Aggression:</a:t>
            </a:r>
            <a:r>
              <a:rPr lang="en-US" sz="2400" b="1" i="1" dirty="0">
                <a:solidFill>
                  <a:srgbClr val="F8F6E3"/>
                </a:solidFill>
              </a:rPr>
              <a:t>  When we hurt others</a:t>
            </a:r>
          </a:p>
        </p:txBody>
      </p:sp>
      <p:sp>
        <p:nvSpPr>
          <p:cNvPr id="9" name="Freeform 8"/>
          <p:cNvSpPr/>
          <p:nvPr/>
        </p:nvSpPr>
        <p:spPr>
          <a:xfrm>
            <a:off x="5089525" y="4724400"/>
            <a:ext cx="2743200" cy="182880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AA7A2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ct val="90000"/>
              </a:lnSpc>
              <a:spcAft>
                <a:spcPct val="35000"/>
              </a:spcAft>
              <a:defRPr/>
            </a:pPr>
            <a:r>
              <a:rPr lang="en-US" sz="2400" b="1" i="1" dirty="0">
                <a:solidFill>
                  <a:srgbClr val="FFCC99"/>
                </a:solidFill>
              </a:rPr>
              <a:t>Social Conflict: </a:t>
            </a:r>
            <a:r>
              <a:rPr lang="en-US" sz="2400" b="1" i="1" dirty="0">
                <a:solidFill>
                  <a:srgbClr val="F8F6E3"/>
                </a:solidFill>
              </a:rPr>
              <a:t>When and how we make peace</a:t>
            </a:r>
          </a:p>
        </p:txBody>
      </p:sp>
      <p:sp>
        <p:nvSpPr>
          <p:cNvPr id="10" name="Freeform 9"/>
          <p:cNvSpPr/>
          <p:nvPr/>
        </p:nvSpPr>
        <p:spPr>
          <a:xfrm>
            <a:off x="6086475" y="2662238"/>
            <a:ext cx="2743200" cy="182880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F36F2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ct val="90000"/>
              </a:lnSpc>
              <a:spcAft>
                <a:spcPct val="35000"/>
              </a:spcAft>
              <a:defRPr/>
            </a:pPr>
            <a:r>
              <a:rPr lang="en-US" sz="2400" b="1" i="1" dirty="0">
                <a:solidFill>
                  <a:srgbClr val="FFCC99"/>
                </a:solidFill>
              </a:rPr>
              <a:t>Attraction and Love Relationships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75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750"/>
                            </p:stCondLst>
                            <p:childTnLst>
                              <p:par>
                                <p:cTn id="17" presetID="53" presetClass="entr" presetSubtype="16" fill="hold" grpId="0" nodeType="after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3000"/>
                            </p:stCondLst>
                            <p:childTnLst>
                              <p:par>
                                <p:cTn id="23" presetID="53" presetClass="entr" presetSubtype="16" fill="hold" grpId="0" nodeType="afterEffect">
                                  <p:stCondLst>
                                    <p:cond delay="75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4250"/>
                            </p:stCondLst>
                            <p:childTnLst>
                              <p:par>
                                <p:cTn id="29" presetID="53" presetClass="entr" presetSubtype="16" fill="hold" grpId="0" nodeType="afterEffect">
                                  <p:stCondLst>
                                    <p:cond delay="7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9144000" cy="1081088"/>
          </a:xfrm>
          <a:solidFill>
            <a:srgbClr val="444EA2"/>
          </a:solidFill>
        </p:spPr>
        <p:txBody>
          <a:bodyPr lIns="274320"/>
          <a:lstStyle/>
          <a:p>
            <a:pPr algn="l" eaLnBrk="1" hangingPunct="1">
              <a:lnSpc>
                <a:spcPts val="4200"/>
              </a:lnSpc>
            </a:pPr>
            <a:r>
              <a:rPr lang="en-US" sz="3200" b="1" smtClean="0">
                <a:solidFill>
                  <a:srgbClr val="F8F6E3"/>
                </a:solidFill>
              </a:rPr>
              <a:t>Social Relations</a:t>
            </a:r>
            <a:r>
              <a:rPr lang="en-US" b="1" smtClean="0">
                <a:solidFill>
                  <a:srgbClr val="F8F6E3"/>
                </a:solidFill>
              </a:rPr>
              <a:t/>
            </a:r>
            <a:br>
              <a:rPr lang="en-US" b="1" smtClean="0">
                <a:solidFill>
                  <a:srgbClr val="F8F6E3"/>
                </a:solidFill>
              </a:rPr>
            </a:br>
            <a:r>
              <a:rPr lang="en-US" b="1" smtClean="0">
                <a:solidFill>
                  <a:srgbClr val="F8F6E3"/>
                </a:solidFill>
              </a:rPr>
              <a:t>Prejudice</a:t>
            </a:r>
          </a:p>
        </p:txBody>
      </p:sp>
      <p:sp>
        <p:nvSpPr>
          <p:cNvPr id="3" name="Content Placeholder 2"/>
          <p:cNvSpPr>
            <a:spLocks noGrp="1"/>
          </p:cNvSpPr>
          <p:nvPr>
            <p:ph idx="1"/>
          </p:nvPr>
        </p:nvSpPr>
        <p:spPr>
          <a:xfrm>
            <a:off x="392113" y="1600200"/>
            <a:ext cx="4584700" cy="4784725"/>
          </a:xfrm>
        </p:spPr>
        <p:txBody>
          <a:bodyPr/>
          <a:lstStyle/>
          <a:p>
            <a:pPr eaLnBrk="1" hangingPunct="1">
              <a:lnSpc>
                <a:spcPts val="2400"/>
              </a:lnSpc>
              <a:spcAft>
                <a:spcPts val="600"/>
              </a:spcAft>
              <a:buFont typeface="Wingdings" pitchFamily="2" charset="2"/>
              <a:buChar char="§"/>
            </a:pPr>
            <a:r>
              <a:rPr lang="en-US" sz="2800" b="1" smtClean="0">
                <a:solidFill>
                  <a:srgbClr val="3AA082"/>
                </a:solidFill>
              </a:rPr>
              <a:t>Prejudice:</a:t>
            </a:r>
            <a:r>
              <a:rPr lang="en-US" sz="2800" b="1" smtClean="0">
                <a:solidFill>
                  <a:srgbClr val="A0366C"/>
                </a:solidFill>
              </a:rPr>
              <a:t>  </a:t>
            </a:r>
            <a:r>
              <a:rPr lang="en-US" sz="2800" i="1" smtClean="0"/>
              <a:t>An unjustified</a:t>
            </a:r>
            <a:r>
              <a:rPr lang="en-US" sz="2800" smtClean="0"/>
              <a:t> (usually negative) </a:t>
            </a:r>
            <a:r>
              <a:rPr lang="en-US" sz="2800" i="1" u="sng" smtClean="0"/>
              <a:t>attitude</a:t>
            </a:r>
            <a:r>
              <a:rPr lang="en-US" sz="2800" i="1" smtClean="0"/>
              <a:t> toward a group</a:t>
            </a:r>
            <a:r>
              <a:rPr lang="en-US" sz="2800" smtClean="0"/>
              <a:t> (and its members).</a:t>
            </a:r>
          </a:p>
          <a:p>
            <a:pPr eaLnBrk="1" hangingPunct="1">
              <a:lnSpc>
                <a:spcPts val="2400"/>
              </a:lnSpc>
              <a:spcAft>
                <a:spcPts val="600"/>
              </a:spcAft>
              <a:buFont typeface="Wingdings" pitchFamily="2" charset="2"/>
              <a:buChar char="§"/>
            </a:pPr>
            <a:r>
              <a:rPr lang="en-US" sz="2800" b="1" smtClean="0">
                <a:solidFill>
                  <a:srgbClr val="3AA082"/>
                </a:solidFill>
              </a:rPr>
              <a:t>Discrimination:</a:t>
            </a:r>
            <a:r>
              <a:rPr lang="en-US" sz="2800" b="1" smtClean="0">
                <a:solidFill>
                  <a:srgbClr val="0033CC"/>
                </a:solidFill>
              </a:rPr>
              <a:t>  </a:t>
            </a:r>
            <a:r>
              <a:rPr lang="en-US" sz="2800" i="1" smtClean="0"/>
              <a:t>Unjustified </a:t>
            </a:r>
            <a:r>
              <a:rPr lang="en-US" sz="2800" i="1" u="sng" smtClean="0"/>
              <a:t>behavior</a:t>
            </a:r>
            <a:r>
              <a:rPr lang="en-US" sz="2800" i="1" smtClean="0"/>
              <a:t> selectively applied to members of a group.</a:t>
            </a:r>
          </a:p>
          <a:p>
            <a:pPr eaLnBrk="1" hangingPunct="1">
              <a:lnSpc>
                <a:spcPts val="2400"/>
              </a:lnSpc>
              <a:spcAft>
                <a:spcPts val="600"/>
              </a:spcAft>
              <a:buFont typeface="Wingdings" pitchFamily="2" charset="2"/>
              <a:buChar char="§"/>
            </a:pPr>
            <a:r>
              <a:rPr lang="en-US" sz="2800" b="1" smtClean="0">
                <a:solidFill>
                  <a:srgbClr val="3AA082"/>
                </a:solidFill>
              </a:rPr>
              <a:t>Stereotype:</a:t>
            </a:r>
            <a:r>
              <a:rPr lang="en-US" sz="2800" b="1" smtClean="0">
                <a:solidFill>
                  <a:srgbClr val="0033CC"/>
                </a:solidFill>
              </a:rPr>
              <a:t>  </a:t>
            </a:r>
            <a:r>
              <a:rPr lang="en-US" sz="2800" i="1" smtClean="0"/>
              <a:t>A generalized </a:t>
            </a:r>
            <a:r>
              <a:rPr lang="en-US" sz="2800" i="1" u="sng" smtClean="0"/>
              <a:t>belief</a:t>
            </a:r>
            <a:r>
              <a:rPr lang="en-US" sz="2800" i="1" smtClean="0"/>
              <a:t> about a group, applied to every member of a group. </a:t>
            </a:r>
            <a:endParaRPr lang="en-US" sz="2800" b="1" smtClean="0">
              <a:solidFill>
                <a:srgbClr val="0033CC"/>
              </a:solidFill>
            </a:endParaRPr>
          </a:p>
        </p:txBody>
      </p:sp>
      <p:sp>
        <p:nvSpPr>
          <p:cNvPr id="5" name="Title 1"/>
          <p:cNvSpPr txBox="1">
            <a:spLocks/>
          </p:cNvSpPr>
          <p:nvPr/>
        </p:nvSpPr>
        <p:spPr>
          <a:xfrm>
            <a:off x="5184775" y="1147763"/>
            <a:ext cx="3502025" cy="976312"/>
          </a:xfrm>
          <a:prstGeom prst="rect">
            <a:avLst/>
          </a:prstGeom>
        </p:spPr>
        <p:txBody>
          <a:bodyPr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solidFill>
                  <a:srgbClr val="3AA082"/>
                </a:solidFill>
              </a:rPr>
              <a:t>Components of Prejudice</a:t>
            </a:r>
            <a:endParaRPr lang="en-US" b="1" dirty="0">
              <a:solidFill>
                <a:srgbClr val="3AA082"/>
              </a:solidFill>
            </a:endParaRPr>
          </a:p>
        </p:txBody>
      </p:sp>
      <p:sp>
        <p:nvSpPr>
          <p:cNvPr id="6" name="Freeform 5"/>
          <p:cNvSpPr/>
          <p:nvPr/>
        </p:nvSpPr>
        <p:spPr>
          <a:xfrm>
            <a:off x="5564188" y="2249488"/>
            <a:ext cx="2743200" cy="137160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AA7A2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2173" tIns="172173" rIns="172173" bIns="172173" spcCol="1270" anchor="ctr"/>
          <a:lstStyle/>
          <a:p>
            <a:pPr algn="ctr" defTabSz="577850" fontAlgn="auto">
              <a:lnSpc>
                <a:spcPts val="2400"/>
              </a:lnSpc>
              <a:spcAft>
                <a:spcPct val="35000"/>
              </a:spcAft>
              <a:defRPr/>
            </a:pPr>
            <a:r>
              <a:rPr lang="en-US" sz="2400" b="1" i="1" dirty="0">
                <a:solidFill>
                  <a:srgbClr val="F8F6E3"/>
                </a:solidFill>
              </a:rPr>
              <a:t>Beliefs (stereotypes)</a:t>
            </a:r>
          </a:p>
        </p:txBody>
      </p:sp>
      <p:sp>
        <p:nvSpPr>
          <p:cNvPr id="7" name="Freeform 6"/>
          <p:cNvSpPr/>
          <p:nvPr/>
        </p:nvSpPr>
        <p:spPr>
          <a:xfrm>
            <a:off x="5564188" y="4992688"/>
            <a:ext cx="2743200" cy="137160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AA7A2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ts val="2400"/>
              </a:lnSpc>
              <a:spcAft>
                <a:spcPct val="35000"/>
              </a:spcAft>
              <a:defRPr/>
            </a:pPr>
            <a:r>
              <a:rPr lang="en-US" sz="2400" b="1" i="1" dirty="0">
                <a:solidFill>
                  <a:srgbClr val="F8F6E3"/>
                </a:solidFill>
              </a:rPr>
              <a:t>Predisposition to act (to discriminate)</a:t>
            </a:r>
          </a:p>
        </p:txBody>
      </p:sp>
      <p:sp>
        <p:nvSpPr>
          <p:cNvPr id="8" name="Freeform 7"/>
          <p:cNvSpPr/>
          <p:nvPr/>
        </p:nvSpPr>
        <p:spPr>
          <a:xfrm>
            <a:off x="5564188" y="3621088"/>
            <a:ext cx="2743200" cy="1371600"/>
          </a:xfrm>
          <a:custGeom>
            <a:avLst/>
            <a:gdLst>
              <a:gd name="connsiteX0" fmla="*/ 0 w 1119303"/>
              <a:gd name="connsiteY0" fmla="*/ 559652 h 1119303"/>
              <a:gd name="connsiteX1" fmla="*/ 559652 w 1119303"/>
              <a:gd name="connsiteY1" fmla="*/ 0 h 1119303"/>
              <a:gd name="connsiteX2" fmla="*/ 1119304 w 1119303"/>
              <a:gd name="connsiteY2" fmla="*/ 559652 h 1119303"/>
              <a:gd name="connsiteX3" fmla="*/ 559652 w 1119303"/>
              <a:gd name="connsiteY3" fmla="*/ 1119304 h 1119303"/>
              <a:gd name="connsiteX4" fmla="*/ 0 w 1119303"/>
              <a:gd name="connsiteY4" fmla="*/ 559652 h 111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303" h="1119303">
                <a:moveTo>
                  <a:pt x="0" y="559652"/>
                </a:moveTo>
                <a:cubicBezTo>
                  <a:pt x="0" y="250565"/>
                  <a:pt x="250565" y="0"/>
                  <a:pt x="559652" y="0"/>
                </a:cubicBezTo>
                <a:cubicBezTo>
                  <a:pt x="868739" y="0"/>
                  <a:pt x="1119304" y="250565"/>
                  <a:pt x="1119304" y="559652"/>
                </a:cubicBezTo>
                <a:cubicBezTo>
                  <a:pt x="1119304" y="868739"/>
                  <a:pt x="868739" y="1119304"/>
                  <a:pt x="559652" y="1119304"/>
                </a:cubicBezTo>
                <a:cubicBezTo>
                  <a:pt x="250565" y="1119304"/>
                  <a:pt x="0" y="868739"/>
                  <a:pt x="0" y="559652"/>
                </a:cubicBezTo>
                <a:close/>
              </a:path>
            </a:pathLst>
          </a:custGeom>
          <a:solidFill>
            <a:srgbClr val="AA7A2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633" tIns="169633" rIns="169633" bIns="169633" spcCol="1270" anchor="ctr"/>
          <a:lstStyle/>
          <a:p>
            <a:pPr algn="ctr" defTabSz="400050" fontAlgn="auto">
              <a:lnSpc>
                <a:spcPts val="2400"/>
              </a:lnSpc>
              <a:spcAft>
                <a:spcPct val="35000"/>
              </a:spcAft>
              <a:defRPr/>
            </a:pPr>
            <a:r>
              <a:rPr lang="en-US" sz="2400" b="1" i="1" dirty="0">
                <a:solidFill>
                  <a:srgbClr val="F8F6E3"/>
                </a:solidFill>
              </a:rPr>
              <a:t>Emotions (hostility, envy, fear)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l="13589"/>
          <a:stretch>
            <a:fillRect/>
          </a:stretch>
        </p:blipFill>
        <p:spPr bwMode="auto">
          <a:xfrm>
            <a:off x="146050" y="1474788"/>
            <a:ext cx="8828088" cy="4828041"/>
          </a:xfrm>
          <a:prstGeom prst="rect">
            <a:avLst/>
          </a:prstGeom>
          <a:noFill/>
          <a:ln w="9525">
            <a:noFill/>
            <a:miter lim="800000"/>
            <a:headEnd/>
            <a:tailEnd/>
          </a:ln>
        </p:spPr>
      </p:pic>
      <p:sp>
        <p:nvSpPr>
          <p:cNvPr id="50179" name="Title 1"/>
          <p:cNvSpPr>
            <a:spLocks noGrp="1"/>
          </p:cNvSpPr>
          <p:nvPr>
            <p:ph type="title"/>
          </p:nvPr>
        </p:nvSpPr>
        <p:spPr>
          <a:xfrm>
            <a:off x="777875" y="192088"/>
            <a:ext cx="7920038" cy="976312"/>
          </a:xfrm>
        </p:spPr>
        <p:txBody>
          <a:bodyPr/>
          <a:lstStyle/>
          <a:p>
            <a:pPr eaLnBrk="1" hangingPunct="1"/>
            <a:r>
              <a:rPr lang="en-US" b="1" smtClean="0">
                <a:solidFill>
                  <a:srgbClr val="444EA2"/>
                </a:solidFill>
              </a:rPr>
              <a:t>Levels of Prejudice can Change</a:t>
            </a:r>
          </a:p>
        </p:txBody>
      </p:sp>
      <p:sp>
        <p:nvSpPr>
          <p:cNvPr id="50180" name="TextBox 13"/>
          <p:cNvSpPr>
            <a:spLocks/>
          </p:cNvSpPr>
          <p:nvPr/>
        </p:nvSpPr>
        <p:spPr bwMode="auto">
          <a:xfrm>
            <a:off x="1979613" y="4445000"/>
            <a:ext cx="2579687" cy="374650"/>
          </a:xfrm>
          <a:prstGeom prst="borderCallout1">
            <a:avLst>
              <a:gd name="adj1" fmla="val -616"/>
              <a:gd name="adj2" fmla="val 19861"/>
              <a:gd name="adj3" fmla="val -103310"/>
              <a:gd name="adj4" fmla="val -2889"/>
            </a:avLst>
          </a:prstGeom>
          <a:noFill/>
          <a:ln w="19050">
            <a:solidFill>
              <a:srgbClr val="3AA082"/>
            </a:solidFill>
            <a:miter lim="800000"/>
            <a:headEnd/>
            <a:tailEnd/>
          </a:ln>
        </p:spPr>
        <p:txBody>
          <a:bodyPr>
            <a:spAutoFit/>
          </a:bodyPr>
          <a:lstStyle/>
          <a:p>
            <a:r>
              <a:rPr lang="en-US" b="1">
                <a:solidFill>
                  <a:srgbClr val="3AA082"/>
                </a:solidFill>
              </a:rPr>
              <a:t>The Greatest Generation</a:t>
            </a:r>
          </a:p>
        </p:txBody>
      </p:sp>
      <p:sp>
        <p:nvSpPr>
          <p:cNvPr id="50181" name="TextBox 14"/>
          <p:cNvSpPr>
            <a:spLocks/>
          </p:cNvSpPr>
          <p:nvPr/>
        </p:nvSpPr>
        <p:spPr bwMode="auto">
          <a:xfrm>
            <a:off x="5067300" y="3381375"/>
            <a:ext cx="2268538" cy="376238"/>
          </a:xfrm>
          <a:prstGeom prst="borderCallout1">
            <a:avLst>
              <a:gd name="adj1" fmla="val 54718"/>
              <a:gd name="adj2" fmla="val -546"/>
              <a:gd name="adj3" fmla="val -17542"/>
              <a:gd name="adj4" fmla="val -12681"/>
            </a:avLst>
          </a:prstGeom>
          <a:noFill/>
          <a:ln w="19050">
            <a:solidFill>
              <a:srgbClr val="444EA2"/>
            </a:solidFill>
            <a:miter lim="800000"/>
            <a:headEnd/>
            <a:tailEnd/>
          </a:ln>
        </p:spPr>
        <p:txBody>
          <a:bodyPr>
            <a:spAutoFit/>
          </a:bodyPr>
          <a:lstStyle/>
          <a:p>
            <a:r>
              <a:rPr lang="en-US" b="1">
                <a:solidFill>
                  <a:srgbClr val="444EA2"/>
                </a:solidFill>
              </a:rPr>
              <a:t>The Silent Generation</a:t>
            </a:r>
          </a:p>
        </p:txBody>
      </p:sp>
      <p:sp>
        <p:nvSpPr>
          <p:cNvPr id="50182" name="TextBox 15"/>
          <p:cNvSpPr>
            <a:spLocks/>
          </p:cNvSpPr>
          <p:nvPr/>
        </p:nvSpPr>
        <p:spPr bwMode="auto">
          <a:xfrm>
            <a:off x="1250950" y="2098675"/>
            <a:ext cx="1671638" cy="369888"/>
          </a:xfrm>
          <a:prstGeom prst="borderCallout1">
            <a:avLst>
              <a:gd name="adj1" fmla="val 94713"/>
              <a:gd name="adj2" fmla="val 26458"/>
              <a:gd name="adj3" fmla="val 244731"/>
              <a:gd name="adj4" fmla="val 41991"/>
            </a:avLst>
          </a:prstGeom>
          <a:noFill/>
          <a:ln w="19050">
            <a:solidFill>
              <a:srgbClr val="F36F21"/>
            </a:solidFill>
            <a:miter lim="800000"/>
            <a:headEnd/>
            <a:tailEnd/>
          </a:ln>
        </p:spPr>
        <p:txBody>
          <a:bodyPr>
            <a:spAutoFit/>
          </a:bodyPr>
          <a:lstStyle/>
          <a:p>
            <a:r>
              <a:rPr lang="en-US" b="1">
                <a:solidFill>
                  <a:srgbClr val="F36F21"/>
                </a:solidFill>
              </a:rPr>
              <a:t>Baby Boomers</a:t>
            </a:r>
          </a:p>
        </p:txBody>
      </p:sp>
      <p:sp>
        <p:nvSpPr>
          <p:cNvPr id="50183" name="TextBox 17"/>
          <p:cNvSpPr>
            <a:spLocks/>
          </p:cNvSpPr>
          <p:nvPr/>
        </p:nvSpPr>
        <p:spPr bwMode="auto">
          <a:xfrm>
            <a:off x="2835275" y="1474788"/>
            <a:ext cx="1527175" cy="368300"/>
          </a:xfrm>
          <a:prstGeom prst="borderCallout1">
            <a:avLst>
              <a:gd name="adj1" fmla="val 97528"/>
              <a:gd name="adj2" fmla="val 28824"/>
              <a:gd name="adj3" fmla="val 236292"/>
              <a:gd name="adj4" fmla="val 46676"/>
            </a:avLst>
          </a:prstGeom>
          <a:noFill/>
          <a:ln w="19050">
            <a:solidFill>
              <a:srgbClr val="7FC241"/>
            </a:solidFill>
            <a:miter lim="800000"/>
            <a:headEnd/>
            <a:tailEnd/>
          </a:ln>
        </p:spPr>
        <p:txBody>
          <a:bodyPr>
            <a:spAutoFit/>
          </a:bodyPr>
          <a:lstStyle/>
          <a:p>
            <a:r>
              <a:rPr lang="en-US" b="1">
                <a:solidFill>
                  <a:srgbClr val="7FC241"/>
                </a:solidFill>
              </a:rPr>
              <a:t>Generation  X</a:t>
            </a:r>
          </a:p>
        </p:txBody>
      </p:sp>
      <p:sp>
        <p:nvSpPr>
          <p:cNvPr id="50184" name="TextBox 18"/>
          <p:cNvSpPr>
            <a:spLocks/>
          </p:cNvSpPr>
          <p:nvPr/>
        </p:nvSpPr>
        <p:spPr bwMode="auto">
          <a:xfrm>
            <a:off x="6429375" y="1468438"/>
            <a:ext cx="1527175" cy="368300"/>
          </a:xfrm>
          <a:prstGeom prst="borderCallout1">
            <a:avLst>
              <a:gd name="adj1" fmla="val 41259"/>
              <a:gd name="adj2" fmla="val -19"/>
              <a:gd name="adj3" fmla="val 135009"/>
              <a:gd name="adj4" fmla="val -30255"/>
            </a:avLst>
          </a:prstGeom>
          <a:noFill/>
          <a:ln w="19050">
            <a:solidFill>
              <a:srgbClr val="A0366C"/>
            </a:solidFill>
            <a:miter lim="800000"/>
            <a:headEnd/>
            <a:tailEnd/>
          </a:ln>
        </p:spPr>
        <p:txBody>
          <a:bodyPr>
            <a:spAutoFit/>
          </a:bodyPr>
          <a:lstStyle/>
          <a:p>
            <a:r>
              <a:rPr lang="en-US" b="1">
                <a:solidFill>
                  <a:srgbClr val="A0366C"/>
                </a:solidFill>
              </a:rPr>
              <a:t>Generation  Y</a:t>
            </a:r>
          </a:p>
        </p:txBody>
      </p:sp>
      <p:sp>
        <p:nvSpPr>
          <p:cNvPr id="50185" name="TextBox 2"/>
          <p:cNvSpPr txBox="1">
            <a:spLocks noChangeArrowheads="1"/>
          </p:cNvSpPr>
          <p:nvPr/>
        </p:nvSpPr>
        <p:spPr bwMode="auto">
          <a:xfrm>
            <a:off x="7451725" y="4070350"/>
            <a:ext cx="1522413" cy="1117600"/>
          </a:xfrm>
          <a:prstGeom prst="rect">
            <a:avLst/>
          </a:prstGeom>
          <a:noFill/>
          <a:ln w="9525">
            <a:noFill/>
            <a:miter lim="800000"/>
            <a:headEnd/>
            <a:tailEnd/>
          </a:ln>
        </p:spPr>
        <p:txBody>
          <a:bodyPr>
            <a:spAutoFit/>
          </a:bodyPr>
          <a:lstStyle/>
          <a:p>
            <a:pPr algn="ctr">
              <a:lnSpc>
                <a:spcPts val="2000"/>
              </a:lnSpc>
            </a:pPr>
            <a:r>
              <a:rPr lang="en-US" sz="2400" b="1"/>
              <a:t>Support for interracial dating</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9144000" cy="1184275"/>
          </a:xfrm>
          <a:solidFill>
            <a:srgbClr val="3AA082"/>
          </a:solidFill>
        </p:spPr>
        <p:txBody>
          <a:bodyPr lIns="274320"/>
          <a:lstStyle/>
          <a:p>
            <a:pPr algn="l" eaLnBrk="1" hangingPunct="1">
              <a:lnSpc>
                <a:spcPts val="4200"/>
              </a:lnSpc>
            </a:pPr>
            <a:r>
              <a:rPr lang="en-US" sz="3200" b="1" smtClean="0">
                <a:solidFill>
                  <a:srgbClr val="F8F6E3"/>
                </a:solidFill>
              </a:rPr>
              <a:t>Social Relations</a:t>
            </a:r>
            <a:r>
              <a:rPr lang="en-US" b="1" smtClean="0">
                <a:solidFill>
                  <a:srgbClr val="F8F6E3"/>
                </a:solidFill>
              </a:rPr>
              <a:t/>
            </a:r>
            <a:br>
              <a:rPr lang="en-US" b="1" smtClean="0">
                <a:solidFill>
                  <a:srgbClr val="F8F6E3"/>
                </a:solidFill>
              </a:rPr>
            </a:br>
            <a:r>
              <a:rPr lang="en-US" b="1" smtClean="0">
                <a:solidFill>
                  <a:srgbClr val="F8F6E3"/>
                </a:solidFill>
              </a:rPr>
              <a:t>Prejudice Remains</a:t>
            </a:r>
          </a:p>
        </p:txBody>
      </p:sp>
      <p:sp>
        <p:nvSpPr>
          <p:cNvPr id="3" name="Content Placeholder 2"/>
          <p:cNvSpPr>
            <a:spLocks noGrp="1"/>
          </p:cNvSpPr>
          <p:nvPr>
            <p:ph idx="1"/>
          </p:nvPr>
        </p:nvSpPr>
        <p:spPr>
          <a:xfrm>
            <a:off x="477838" y="1725613"/>
            <a:ext cx="8229600" cy="3927475"/>
          </a:xfrm>
        </p:spPr>
        <p:txBody>
          <a:bodyPr/>
          <a:lstStyle/>
          <a:p>
            <a:pPr eaLnBrk="1" hangingPunct="1">
              <a:lnSpc>
                <a:spcPts val="2800"/>
              </a:lnSpc>
              <a:spcAft>
                <a:spcPts val="600"/>
              </a:spcAft>
              <a:buFont typeface="Wingdings" pitchFamily="2" charset="2"/>
              <a:buChar char="§"/>
            </a:pPr>
            <a:r>
              <a:rPr lang="en-US" dirty="0" smtClean="0"/>
              <a:t>Attitudes about </a:t>
            </a:r>
            <a:r>
              <a:rPr lang="en-US" b="1" dirty="0" smtClean="0"/>
              <a:t>gay marriage</a:t>
            </a:r>
            <a:r>
              <a:rPr lang="en-US" dirty="0" smtClean="0"/>
              <a:t> have not come as far as attitudes about interracial marriage.</a:t>
            </a:r>
          </a:p>
          <a:p>
            <a:pPr eaLnBrk="1" hangingPunct="1">
              <a:lnSpc>
                <a:spcPts val="2800"/>
              </a:lnSpc>
              <a:spcAft>
                <a:spcPts val="600"/>
              </a:spcAft>
              <a:buFont typeface="Wingdings" pitchFamily="2" charset="2"/>
              <a:buChar char="§"/>
            </a:pPr>
            <a:r>
              <a:rPr lang="en-US" dirty="0" smtClean="0"/>
              <a:t>Increased prejudice toward all </a:t>
            </a:r>
            <a:r>
              <a:rPr lang="en-US" b="1" dirty="0" smtClean="0"/>
              <a:t>Muslims</a:t>
            </a:r>
            <a:r>
              <a:rPr lang="en-US" dirty="0" smtClean="0"/>
              <a:t> and Arabs after 9/11 has still not subsided much.</a:t>
            </a:r>
          </a:p>
          <a:p>
            <a:pPr eaLnBrk="1" hangingPunct="1">
              <a:lnSpc>
                <a:spcPts val="2800"/>
              </a:lnSpc>
              <a:spcAft>
                <a:spcPts val="600"/>
              </a:spcAft>
              <a:buFont typeface="Wingdings" pitchFamily="2" charset="2"/>
              <a:buChar char="§"/>
            </a:pPr>
            <a:r>
              <a:rPr lang="en-US" b="1" dirty="0" smtClean="0"/>
              <a:t>Women</a:t>
            </a:r>
            <a:r>
              <a:rPr lang="en-US" dirty="0" smtClean="0"/>
              <a:t> are still judged and treated unfairly and paid less than men for performing the same jobs.</a:t>
            </a:r>
          </a:p>
          <a:p>
            <a:pPr eaLnBrk="1" hangingPunct="1">
              <a:lnSpc>
                <a:spcPts val="2800"/>
              </a:lnSpc>
              <a:spcAft>
                <a:spcPts val="600"/>
              </a:spcAft>
              <a:buFont typeface="Wingdings" pitchFamily="2" charset="2"/>
              <a:buChar char="§"/>
            </a:pPr>
            <a:r>
              <a:rPr lang="en-US" b="1" dirty="0" smtClean="0"/>
              <a:t>Automatic</a:t>
            </a:r>
            <a:r>
              <a:rPr lang="en-US" dirty="0" smtClean="0"/>
              <a:t>, subtle, and institutional prejudice still occurs even when people state that they have no prejudice in principle (but may have unconscious prejudiced reactions).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15963" y="242888"/>
            <a:ext cx="7918450" cy="977900"/>
          </a:xfrm>
        </p:spPr>
        <p:txBody>
          <a:bodyPr/>
          <a:lstStyle/>
          <a:p>
            <a:pPr eaLnBrk="1" hangingPunct="1"/>
            <a:r>
              <a:rPr lang="en-US" b="1" smtClean="0">
                <a:solidFill>
                  <a:srgbClr val="F36F21"/>
                </a:solidFill>
              </a:rPr>
              <a:t>Automatic Prejudice</a:t>
            </a:r>
          </a:p>
        </p:txBody>
      </p:sp>
      <p:sp>
        <p:nvSpPr>
          <p:cNvPr id="52227" name="Content Placeholder 2"/>
          <p:cNvSpPr>
            <a:spLocks noGrp="1"/>
          </p:cNvSpPr>
          <p:nvPr>
            <p:ph idx="1"/>
          </p:nvPr>
        </p:nvSpPr>
        <p:spPr>
          <a:xfrm>
            <a:off x="498475" y="1116013"/>
            <a:ext cx="8229600" cy="1793875"/>
          </a:xfrm>
        </p:spPr>
        <p:txBody>
          <a:bodyPr>
            <a:spAutoFit/>
          </a:bodyPr>
          <a:lstStyle/>
          <a:p>
            <a:pPr marL="0" indent="0" eaLnBrk="1" hangingPunct="1">
              <a:lnSpc>
                <a:spcPts val="2400"/>
              </a:lnSpc>
              <a:spcAft>
                <a:spcPts val="600"/>
              </a:spcAft>
              <a:buFont typeface="Arial" charset="0"/>
              <a:buNone/>
            </a:pPr>
            <a:r>
              <a:rPr lang="en-US" sz="2800" smtClean="0">
                <a:solidFill>
                  <a:srgbClr val="000000"/>
                </a:solidFill>
              </a:rPr>
              <a:t>Study:  People were more likely to misperceive a tool as a gun when preceded by an African-American face, when both were presented quickly followed by blank screen or “visual mask.”</a:t>
            </a:r>
          </a:p>
          <a:p>
            <a:pPr marL="0" indent="0" eaLnBrk="1" hangingPunct="1">
              <a:lnSpc>
                <a:spcPts val="2400"/>
              </a:lnSpc>
              <a:spcAft>
                <a:spcPts val="600"/>
              </a:spcAft>
              <a:buFont typeface="Arial" charset="0"/>
              <a:buNone/>
            </a:pPr>
            <a:endParaRPr lang="en-US" sz="2800" smtClean="0">
              <a:solidFill>
                <a:srgbClr val="000000"/>
              </a:solidFill>
            </a:endParaRPr>
          </a:p>
        </p:txBody>
      </p:sp>
      <p:pic>
        <p:nvPicPr>
          <p:cNvPr id="5" name="Picture 5" descr="C:\Documents and Settings\Dan\Desktop\art\MyEx8eMod_fig_39_01.jpg"/>
          <p:cNvPicPr>
            <a:picLocks noChangeAspect="1" noChangeArrowheads="1"/>
          </p:cNvPicPr>
          <p:nvPr/>
        </p:nvPicPr>
        <p:blipFill rotWithShape="1">
          <a:blip r:embed="rId3" cstate="print"/>
          <a:srcRect r="50000"/>
          <a:stretch/>
        </p:blipFill>
        <p:spPr bwMode="auto">
          <a:xfrm>
            <a:off x="1563688" y="2909888"/>
            <a:ext cx="5332412" cy="3241675"/>
          </a:xfrm>
          <a:prstGeom prst="rect">
            <a:avLst/>
          </a:prstGeom>
          <a:ln>
            <a:noFill/>
          </a:ln>
          <a:effectLst>
            <a:outerShdw blurRad="292100" dist="139700" dir="2700000" algn="tl" rotWithShape="0">
              <a:srgbClr val="333333">
                <a:alpha val="65000"/>
              </a:srgbClr>
            </a:outerShdw>
          </a:effectLst>
        </p:spPr>
      </p:pic>
      <p:pic>
        <p:nvPicPr>
          <p:cNvPr id="6" name="Picture 5" descr="C:\Documents and Settings\Dan\Desktop\art\MyEx8eMod_fig_39_01.jpg"/>
          <p:cNvPicPr>
            <a:picLocks noChangeAspect="1" noChangeArrowheads="1"/>
          </p:cNvPicPr>
          <p:nvPr/>
        </p:nvPicPr>
        <p:blipFill rotWithShape="1">
          <a:blip r:embed="rId3" cstate="print"/>
          <a:srcRect l="54970"/>
          <a:stretch/>
        </p:blipFill>
        <p:spPr bwMode="auto">
          <a:xfrm>
            <a:off x="1500188" y="2771775"/>
            <a:ext cx="5459412" cy="3684588"/>
          </a:xfrm>
          <a:prstGeom prst="rect">
            <a:avLst/>
          </a:prstGeom>
          <a:ln>
            <a:noFill/>
          </a:ln>
          <a:effectLst>
            <a:outerShdw blurRad="292100" dist="139700" dir="2700000" algn="tl" rotWithShape="0">
              <a:srgbClr val="333333">
                <a:alpha val="65000"/>
              </a:srgbClr>
            </a:outerShdw>
          </a:effectLst>
        </p:spPr>
      </p:pic>
      <p:pic>
        <p:nvPicPr>
          <p:cNvPr id="7" name="Picture 5" descr="C:\Documents and Settings\Dan\Desktop\art\MyEx8eMod_fig_39_01.jpg"/>
          <p:cNvPicPr>
            <a:picLocks noChangeAspect="1" noChangeArrowheads="1"/>
          </p:cNvPicPr>
          <p:nvPr/>
        </p:nvPicPr>
        <p:blipFill rotWithShape="1">
          <a:blip r:embed="rId3" cstate="print"/>
          <a:srcRect r="50000"/>
          <a:stretch/>
        </p:blipFill>
        <p:spPr bwMode="auto">
          <a:xfrm>
            <a:off x="1563688" y="2909888"/>
            <a:ext cx="5332412" cy="3241675"/>
          </a:xfrm>
          <a:prstGeom prst="rect">
            <a:avLst/>
          </a:prstGeom>
          <a:ln>
            <a:noFill/>
          </a:ln>
          <a:effectLst>
            <a:outerShdw blurRad="292100" dist="139700" dir="2700000" algn="tl" rotWithShape="0">
              <a:srgbClr val="333333">
                <a:alpha val="65000"/>
              </a:srgbClr>
            </a:outerShdw>
          </a:effectLst>
        </p:spPr>
      </p:pic>
      <p:sp>
        <p:nvSpPr>
          <p:cNvPr id="4" name="Left Arrow 3"/>
          <p:cNvSpPr/>
          <p:nvPr/>
        </p:nvSpPr>
        <p:spPr>
          <a:xfrm>
            <a:off x="5662613" y="3417888"/>
            <a:ext cx="2016125" cy="966787"/>
          </a:xfrm>
          <a:prstGeom prst="leftArrow">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t>Not a gun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a:spLocks noGrp="1"/>
          </p:cNvSpPr>
          <p:nvPr>
            <p:ph type="title"/>
          </p:nvPr>
        </p:nvSpPr>
        <p:spPr>
          <a:xfrm>
            <a:off x="0" y="0"/>
            <a:ext cx="9144000" cy="1096963"/>
          </a:xfrm>
        </p:spPr>
        <p:txBody>
          <a:bodyPr lIns="274320"/>
          <a:lstStyle/>
          <a:p>
            <a:pPr algn="l" eaLnBrk="1" hangingPunct="1">
              <a:lnSpc>
                <a:spcPts val="4200"/>
              </a:lnSpc>
            </a:pPr>
            <a:r>
              <a:rPr lang="en-US" sz="3200" b="1" smtClean="0">
                <a:solidFill>
                  <a:srgbClr val="F8F6E3"/>
                </a:solidFill>
              </a:rPr>
              <a:t/>
            </a:r>
            <a:br>
              <a:rPr lang="en-US" sz="3200" b="1" smtClean="0">
                <a:solidFill>
                  <a:srgbClr val="F8F6E3"/>
                </a:solidFill>
              </a:rPr>
            </a:br>
            <a:r>
              <a:rPr lang="en-US" b="1" smtClean="0">
                <a:solidFill>
                  <a:srgbClr val="F8F6E3"/>
                </a:solidFill>
              </a:rPr>
              <a:t>Fundamental Attribution Error</a:t>
            </a:r>
          </a:p>
        </p:txBody>
      </p:sp>
      <p:sp>
        <p:nvSpPr>
          <p:cNvPr id="8196" name="Rectangle 12"/>
          <p:cNvSpPr>
            <a:spLocks noChangeArrowheads="1"/>
          </p:cNvSpPr>
          <p:nvPr/>
        </p:nvSpPr>
        <p:spPr bwMode="auto">
          <a:xfrm>
            <a:off x="298450" y="1392238"/>
            <a:ext cx="4165600" cy="2219325"/>
          </a:xfrm>
          <a:prstGeom prst="rect">
            <a:avLst/>
          </a:prstGeom>
          <a:noFill/>
          <a:ln w="9525">
            <a:noFill/>
            <a:miter lim="800000"/>
            <a:headEnd/>
            <a:tailEnd/>
          </a:ln>
        </p:spPr>
        <p:txBody>
          <a:bodyPr anchor="ctr"/>
          <a:lstStyle/>
          <a:p>
            <a:pPr>
              <a:lnSpc>
                <a:spcPts val="2000"/>
              </a:lnSpc>
              <a:spcAft>
                <a:spcPts val="1200"/>
              </a:spcAft>
            </a:pPr>
            <a:r>
              <a:rPr lang="en-US" sz="2400">
                <a:solidFill>
                  <a:srgbClr val="F8F6E3"/>
                </a:solidFill>
              </a:rPr>
              <a:t>See if you can find the error in the following comment:</a:t>
            </a:r>
          </a:p>
          <a:p>
            <a:pPr>
              <a:lnSpc>
                <a:spcPts val="2000"/>
              </a:lnSpc>
              <a:spcAft>
                <a:spcPts val="1200"/>
              </a:spcAft>
            </a:pPr>
            <a:r>
              <a:rPr lang="en-US" sz="2400">
                <a:solidFill>
                  <a:srgbClr val="FFCC99"/>
                </a:solidFill>
              </a:rPr>
              <a:t>“I noticed the new guy tripping and stumbling as he walked in.  How clumsy can you be?  Does he never watch where he’s going?”</a:t>
            </a:r>
          </a:p>
        </p:txBody>
      </p:sp>
      <p:sp>
        <p:nvSpPr>
          <p:cNvPr id="10" name="Rectangle 9"/>
          <p:cNvSpPr>
            <a:spLocks noChangeArrowheads="1"/>
          </p:cNvSpPr>
          <p:nvPr/>
        </p:nvSpPr>
        <p:spPr bwMode="auto">
          <a:xfrm>
            <a:off x="298450" y="3598863"/>
            <a:ext cx="4392613" cy="2695575"/>
          </a:xfrm>
          <a:prstGeom prst="rect">
            <a:avLst/>
          </a:prstGeom>
          <a:noFill/>
          <a:ln w="9525">
            <a:noFill/>
            <a:miter lim="800000"/>
            <a:headEnd/>
            <a:tailEnd/>
          </a:ln>
        </p:spPr>
        <p:txBody>
          <a:bodyPr anchor="ctr"/>
          <a:lstStyle/>
          <a:p>
            <a:pPr>
              <a:lnSpc>
                <a:spcPts val="2000"/>
              </a:lnSpc>
              <a:spcAft>
                <a:spcPts val="1200"/>
              </a:spcAft>
            </a:pPr>
            <a:r>
              <a:rPr lang="en-US" sz="2400" b="1">
                <a:solidFill>
                  <a:srgbClr val="F8F6E3"/>
                </a:solidFill>
              </a:rPr>
              <a:t>What’s the error?</a:t>
            </a:r>
          </a:p>
          <a:p>
            <a:pPr>
              <a:lnSpc>
                <a:spcPts val="2000"/>
              </a:lnSpc>
              <a:spcAft>
                <a:spcPts val="1200"/>
              </a:spcAft>
            </a:pPr>
            <a:r>
              <a:rPr lang="en-US" sz="2400">
                <a:solidFill>
                  <a:srgbClr val="F8F6E3"/>
                </a:solidFill>
              </a:rPr>
              <a:t>Hint: Next day…</a:t>
            </a:r>
          </a:p>
          <a:p>
            <a:pPr>
              <a:lnSpc>
                <a:spcPts val="2000"/>
              </a:lnSpc>
              <a:spcAft>
                <a:spcPts val="1200"/>
              </a:spcAft>
            </a:pPr>
            <a:r>
              <a:rPr lang="en-US" sz="2400">
                <a:solidFill>
                  <a:srgbClr val="FFCC99"/>
                </a:solidFill>
              </a:rPr>
              <a:t>“Hey, they need to fix this rug! I tripped on it on the way in! </a:t>
            </a:r>
          </a:p>
          <a:p>
            <a:pPr>
              <a:lnSpc>
                <a:spcPts val="2000"/>
              </a:lnSpc>
              <a:spcAft>
                <a:spcPts val="1200"/>
              </a:spcAft>
            </a:pPr>
            <a:r>
              <a:rPr lang="en-US" sz="2400">
                <a:solidFill>
                  <a:srgbClr val="FFCC99"/>
                </a:solidFill>
              </a:rPr>
              <a:t>Not everyone tripped?  Well, not everyone had a test that day and their cell phone was buzzing.”</a:t>
            </a:r>
          </a:p>
        </p:txBody>
      </p:sp>
      <p:sp>
        <p:nvSpPr>
          <p:cNvPr id="2" name="Rectangle 1"/>
          <p:cNvSpPr/>
          <p:nvPr/>
        </p:nvSpPr>
        <p:spPr>
          <a:xfrm>
            <a:off x="160338" y="0"/>
            <a:ext cx="3927475" cy="584200"/>
          </a:xfrm>
          <a:prstGeom prst="rect">
            <a:avLst/>
          </a:prstGeom>
        </p:spPr>
        <p:txBody>
          <a:bodyPr>
            <a:spAutoFit/>
          </a:bodyPr>
          <a:lstStyle/>
          <a:p>
            <a:pPr fontAlgn="auto">
              <a:spcBef>
                <a:spcPts val="0"/>
              </a:spcBef>
              <a:spcAft>
                <a:spcPts val="0"/>
              </a:spcAft>
              <a:defRPr/>
            </a:pPr>
            <a:r>
              <a:rPr lang="en-US" sz="3200" b="1" dirty="0">
                <a:solidFill>
                  <a:srgbClr val="F8F6E3"/>
                </a:solidFill>
                <a:latin typeface="+mn-lt"/>
                <a:ea typeface="+mj-ea"/>
                <a:cs typeface="+mj-cs"/>
              </a:rPr>
              <a:t>Social Thinking:</a:t>
            </a:r>
            <a:endParaRPr lang="en-US" dirty="0">
              <a:latin typeface="+mn-lt"/>
              <a:cs typeface="+mn-cs"/>
            </a:endParaRPr>
          </a:p>
        </p:txBody>
      </p:sp>
      <p:sp>
        <p:nvSpPr>
          <p:cNvPr id="3" name="Rounded Rectangle 2"/>
          <p:cNvSpPr>
            <a:spLocks noChangeArrowheads="1"/>
          </p:cNvSpPr>
          <p:nvPr/>
        </p:nvSpPr>
        <p:spPr bwMode="auto">
          <a:xfrm>
            <a:off x="5319713" y="1554163"/>
            <a:ext cx="3565525" cy="1824037"/>
          </a:xfrm>
          <a:prstGeom prst="roundRect">
            <a:avLst>
              <a:gd name="adj" fmla="val 16667"/>
            </a:avLst>
          </a:prstGeom>
          <a:solidFill>
            <a:srgbClr val="F8F6E3"/>
          </a:solidFill>
          <a:ln w="9525">
            <a:noFill/>
            <a:round/>
            <a:headEnd/>
            <a:tailEnd/>
          </a:ln>
        </p:spPr>
        <p:txBody>
          <a:bodyPr>
            <a:spAutoFit/>
          </a:bodyPr>
          <a:lstStyle/>
          <a:p>
            <a:pPr algn="ctr">
              <a:lnSpc>
                <a:spcPts val="2000"/>
              </a:lnSpc>
            </a:pPr>
            <a:r>
              <a:rPr lang="en-US" sz="2400"/>
              <a:t>The </a:t>
            </a:r>
            <a:r>
              <a:rPr lang="en-US" sz="2400" b="1"/>
              <a:t>Fundamental Attribution Error:</a:t>
            </a:r>
            <a:r>
              <a:rPr lang="en-US" sz="2400"/>
              <a:t>  </a:t>
            </a:r>
            <a:r>
              <a:rPr lang="en-US" sz="2400" i="1"/>
              <a:t>When we go too far in assuming that a person’s behavior is caused by their personality.</a:t>
            </a:r>
            <a:endParaRPr lang="en-US" sz="2400"/>
          </a:p>
        </p:txBody>
      </p:sp>
      <p:cxnSp>
        <p:nvCxnSpPr>
          <p:cNvPr id="6" name="Elbow Connector 5"/>
          <p:cNvCxnSpPr>
            <a:endCxn id="3" idx="0"/>
          </p:cNvCxnSpPr>
          <p:nvPr/>
        </p:nvCxnSpPr>
        <p:spPr>
          <a:xfrm>
            <a:off x="3506788" y="1065213"/>
            <a:ext cx="3595687" cy="488950"/>
          </a:xfrm>
          <a:prstGeom prst="bentConnector2">
            <a:avLst/>
          </a:prstGeom>
          <a:ln w="76200">
            <a:solidFill>
              <a:srgbClr val="F8F6E3"/>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a:spLocks noChangeArrowheads="1"/>
          </p:cNvSpPr>
          <p:nvPr/>
        </p:nvSpPr>
        <p:spPr bwMode="auto">
          <a:xfrm>
            <a:off x="5319713" y="3916363"/>
            <a:ext cx="3565525" cy="687387"/>
          </a:xfrm>
          <a:prstGeom prst="roundRect">
            <a:avLst>
              <a:gd name="adj" fmla="val 16667"/>
            </a:avLst>
          </a:prstGeom>
          <a:solidFill>
            <a:srgbClr val="F8F6E3"/>
          </a:solidFill>
          <a:ln w="9525">
            <a:noFill/>
            <a:round/>
            <a:headEnd/>
            <a:tailEnd/>
          </a:ln>
        </p:spPr>
        <p:txBody>
          <a:bodyPr>
            <a:spAutoFit/>
          </a:bodyPr>
          <a:lstStyle/>
          <a:p>
            <a:pPr algn="ctr">
              <a:lnSpc>
                <a:spcPts val="2000"/>
              </a:lnSpc>
            </a:pPr>
            <a:r>
              <a:rPr lang="en-US" sz="2400"/>
              <a:t>We think a behavior demonstrates a trait.</a:t>
            </a:r>
          </a:p>
        </p:txBody>
      </p:sp>
      <p:cxnSp>
        <p:nvCxnSpPr>
          <p:cNvPr id="12" name="Straight Arrow Connector 11"/>
          <p:cNvCxnSpPr>
            <a:stCxn id="3" idx="2"/>
            <a:endCxn id="14" idx="0"/>
          </p:cNvCxnSpPr>
          <p:nvPr/>
        </p:nvCxnSpPr>
        <p:spPr>
          <a:xfrm>
            <a:off x="7102475" y="3378200"/>
            <a:ext cx="0" cy="538163"/>
          </a:xfrm>
          <a:prstGeom prst="straightConnector1">
            <a:avLst/>
          </a:prstGeom>
          <a:ln w="76200">
            <a:solidFill>
              <a:srgbClr val="F8F6E3"/>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a:spLocks noChangeArrowheads="1"/>
          </p:cNvSpPr>
          <p:nvPr/>
        </p:nvSpPr>
        <p:spPr bwMode="auto">
          <a:xfrm>
            <a:off x="5211763" y="5078413"/>
            <a:ext cx="3783012" cy="1690687"/>
          </a:xfrm>
          <a:prstGeom prst="roundRect">
            <a:avLst>
              <a:gd name="adj" fmla="val 16667"/>
            </a:avLst>
          </a:prstGeom>
          <a:solidFill>
            <a:srgbClr val="F8F6E3"/>
          </a:solidFill>
          <a:ln w="9525">
            <a:noFill/>
            <a:round/>
            <a:headEnd/>
            <a:tailEnd/>
          </a:ln>
        </p:spPr>
        <p:txBody>
          <a:bodyPr>
            <a:spAutoFit/>
          </a:bodyPr>
          <a:lstStyle/>
          <a:p>
            <a:pPr algn="ctr">
              <a:lnSpc>
                <a:spcPts val="2800"/>
              </a:lnSpc>
            </a:pPr>
            <a:r>
              <a:rPr lang="en-US" sz="2400" i="1"/>
              <a:t>We tend to overemphasize __________ attribution and underemphasize __________ attribution.</a:t>
            </a:r>
          </a:p>
        </p:txBody>
      </p:sp>
      <p:cxnSp>
        <p:nvCxnSpPr>
          <p:cNvPr id="19" name="Straight Arrow Connector 18"/>
          <p:cNvCxnSpPr>
            <a:stCxn id="14" idx="2"/>
            <a:endCxn id="18" idx="0"/>
          </p:cNvCxnSpPr>
          <p:nvPr/>
        </p:nvCxnSpPr>
        <p:spPr>
          <a:xfrm>
            <a:off x="7102475" y="4603750"/>
            <a:ext cx="0" cy="474663"/>
          </a:xfrm>
          <a:prstGeom prst="straightConnector1">
            <a:avLst/>
          </a:prstGeom>
          <a:ln w="76200">
            <a:solidFill>
              <a:srgbClr val="F8F6E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animBg="1"/>
      <p:bldP spid="14"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757238" y="87313"/>
            <a:ext cx="7494587" cy="976312"/>
          </a:xfrm>
        </p:spPr>
        <p:txBody>
          <a:bodyPr/>
          <a:lstStyle/>
          <a:p>
            <a:pPr eaLnBrk="1" hangingPunct="1"/>
            <a:r>
              <a:rPr lang="en-US" b="1" smtClean="0">
                <a:solidFill>
                  <a:srgbClr val="A0366C"/>
                </a:solidFill>
              </a:rPr>
              <a:t>Prejudice based on Gender </a:t>
            </a:r>
          </a:p>
        </p:txBody>
      </p:sp>
      <p:sp>
        <p:nvSpPr>
          <p:cNvPr id="3" name="Content Placeholder 2"/>
          <p:cNvSpPr>
            <a:spLocks noGrp="1"/>
          </p:cNvSpPr>
          <p:nvPr>
            <p:ph idx="1"/>
          </p:nvPr>
        </p:nvSpPr>
        <p:spPr>
          <a:xfrm>
            <a:off x="284163" y="1250950"/>
            <a:ext cx="5908675" cy="4833938"/>
          </a:xfrm>
        </p:spPr>
        <p:txBody>
          <a:bodyPr rtlCol="0">
            <a:normAutofit/>
          </a:bodyPr>
          <a:lstStyle/>
          <a:p>
            <a:pPr marL="0" indent="0" eaLnBrk="1" fontAlgn="auto" hangingPunct="1">
              <a:lnSpc>
                <a:spcPts val="2800"/>
              </a:lnSpc>
              <a:spcAft>
                <a:spcPts val="600"/>
              </a:spcAft>
              <a:buFont typeface="Arial" pitchFamily="34" charset="0"/>
              <a:buNone/>
              <a:defRPr/>
            </a:pPr>
            <a:r>
              <a:rPr lang="en-US" dirty="0"/>
              <a:t>People may prefer a feminine face </a:t>
            </a:r>
            <a:endParaRPr lang="en-US" dirty="0" smtClean="0"/>
          </a:p>
          <a:p>
            <a:pPr marL="0" indent="0" eaLnBrk="1" fontAlgn="auto" hangingPunct="1">
              <a:lnSpc>
                <a:spcPts val="2800"/>
              </a:lnSpc>
              <a:spcAft>
                <a:spcPts val="600"/>
              </a:spcAft>
              <a:buFont typeface="Arial" pitchFamily="34" charset="0"/>
              <a:buNone/>
              <a:defRPr/>
            </a:pPr>
            <a:r>
              <a:rPr lang="en-US" dirty="0" smtClean="0"/>
              <a:t>But </a:t>
            </a:r>
            <a:r>
              <a:rPr lang="en-US" dirty="0"/>
              <a:t>this preference doesn’t counteract gender prejudice:</a:t>
            </a:r>
          </a:p>
          <a:p>
            <a:pPr eaLnBrk="1" fontAlgn="auto" hangingPunct="1">
              <a:lnSpc>
                <a:spcPts val="2800"/>
              </a:lnSpc>
              <a:spcAft>
                <a:spcPts val="600"/>
              </a:spcAft>
              <a:buFont typeface="Wingdings" pitchFamily="2" charset="2"/>
              <a:buChar char="§"/>
              <a:defRPr/>
            </a:pPr>
            <a:r>
              <a:rPr lang="en-US" dirty="0"/>
              <a:t>Preference for male babies, even abortion or infanticide of females</a:t>
            </a:r>
          </a:p>
          <a:p>
            <a:pPr eaLnBrk="1" fontAlgn="auto" hangingPunct="1">
              <a:lnSpc>
                <a:spcPts val="2800"/>
              </a:lnSpc>
              <a:spcAft>
                <a:spcPts val="600"/>
              </a:spcAft>
              <a:buFont typeface="Wingdings" pitchFamily="2" charset="2"/>
              <a:buChar char="§"/>
              <a:defRPr/>
            </a:pPr>
            <a:r>
              <a:rPr lang="en-US" dirty="0"/>
              <a:t>Blaming women for adultery</a:t>
            </a:r>
          </a:p>
          <a:p>
            <a:pPr eaLnBrk="1" fontAlgn="auto" hangingPunct="1">
              <a:lnSpc>
                <a:spcPts val="2800"/>
              </a:lnSpc>
              <a:spcAft>
                <a:spcPts val="600"/>
              </a:spcAft>
              <a:buFont typeface="Wingdings" pitchFamily="2" charset="2"/>
              <a:buChar char="§"/>
              <a:defRPr/>
            </a:pPr>
            <a:r>
              <a:rPr lang="en-US" dirty="0"/>
              <a:t>Seeing assertiveness or ambition as attractive in men, abrasive in women</a:t>
            </a:r>
          </a:p>
        </p:txBody>
      </p:sp>
      <p:pic>
        <p:nvPicPr>
          <p:cNvPr id="7" name="Picture 5" descr="MyersPsy8e_fig"/>
          <p:cNvPicPr>
            <a:picLocks noChangeAspect="1" noChangeArrowheads="1"/>
          </p:cNvPicPr>
          <p:nvPr/>
        </p:nvPicPr>
        <p:blipFill rotWithShape="1">
          <a:blip r:embed="rId3" cstate="print"/>
          <a:srcRect r="9068" b="9926"/>
          <a:stretch/>
        </p:blipFill>
        <p:spPr>
          <a:xfrm>
            <a:off x="6342063" y="3900488"/>
            <a:ext cx="1990725" cy="2655887"/>
          </a:xfrm>
          <a:prstGeom prst="rect">
            <a:avLst/>
          </a:prstGeom>
          <a:ln>
            <a:noFill/>
          </a:ln>
          <a:effectLst>
            <a:outerShdw blurRad="292100" dist="139700" dir="2700000" algn="tl" rotWithShape="0">
              <a:srgbClr val="333333">
                <a:alpha val="65000"/>
              </a:srgbClr>
            </a:outerShdw>
          </a:effectLst>
        </p:spPr>
      </p:pic>
      <p:pic>
        <p:nvPicPr>
          <p:cNvPr id="8" name="Picture 7" descr="MyersPsy8e_fig"/>
          <p:cNvPicPr>
            <a:picLocks noChangeAspect="1" noChangeArrowheads="1"/>
          </p:cNvPicPr>
          <p:nvPr/>
        </p:nvPicPr>
        <p:blipFill rotWithShape="1">
          <a:blip r:embed="rId4" cstate="print"/>
          <a:srcRect l="5129" b="9417"/>
          <a:stretch/>
        </p:blipFill>
        <p:spPr>
          <a:xfrm>
            <a:off x="6364288" y="1030288"/>
            <a:ext cx="1992312" cy="256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750"/>
                            </p:stCondLst>
                            <p:childTnLst>
                              <p:par>
                                <p:cTn id="17" presetID="10" presetClass="entr" presetSubtype="0" fill="hold" grpId="0" nodeType="after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776913" cy="4525963"/>
          </a:xfrm>
        </p:spPr>
        <p:txBody>
          <a:bodyPr rtlCol="0">
            <a:normAutofit/>
          </a:bodyPr>
          <a:lstStyle/>
          <a:p>
            <a:pPr marL="0" indent="0" eaLnBrk="1" fontAlgn="auto" hangingPunct="1">
              <a:lnSpc>
                <a:spcPts val="2800"/>
              </a:lnSpc>
              <a:spcAft>
                <a:spcPts val="600"/>
              </a:spcAft>
              <a:buFont typeface="Arial" pitchFamily="34" charset="0"/>
              <a:buNone/>
              <a:defRPr/>
            </a:pPr>
            <a:r>
              <a:rPr lang="en-US" b="1" dirty="0">
                <a:solidFill>
                  <a:srgbClr val="444EA2"/>
                </a:solidFill>
              </a:rPr>
              <a:t>Social Inequality</a:t>
            </a:r>
            <a:r>
              <a:rPr lang="en-US" dirty="0"/>
              <a:t>, </a:t>
            </a:r>
            <a:r>
              <a:rPr lang="en-US" i="1" dirty="0"/>
              <a:t>when some groups have fewer resources and opportunities than others: </a:t>
            </a:r>
          </a:p>
          <a:p>
            <a:pPr eaLnBrk="1" fontAlgn="auto" hangingPunct="1">
              <a:lnSpc>
                <a:spcPts val="2800"/>
              </a:lnSpc>
              <a:spcAft>
                <a:spcPts val="600"/>
              </a:spcAft>
              <a:buFont typeface="Wingdings" pitchFamily="2" charset="2"/>
              <a:buChar char="§"/>
              <a:defRPr/>
            </a:pPr>
            <a:r>
              <a:rPr lang="en-US" dirty="0"/>
              <a:t>May result from prejudice, but can also make it </a:t>
            </a:r>
            <a:r>
              <a:rPr lang="en-US" dirty="0" smtClean="0"/>
              <a:t>worse…</a:t>
            </a:r>
          </a:p>
          <a:p>
            <a:pPr eaLnBrk="1" fontAlgn="auto" hangingPunct="1">
              <a:lnSpc>
                <a:spcPts val="2800"/>
              </a:lnSpc>
              <a:spcAft>
                <a:spcPts val="600"/>
              </a:spcAft>
              <a:buFont typeface="Wingdings" pitchFamily="2" charset="2"/>
              <a:buChar char="§"/>
              <a:defRPr/>
            </a:pPr>
            <a:r>
              <a:rPr lang="en-US" dirty="0" smtClean="0"/>
              <a:t>May </a:t>
            </a:r>
            <a:r>
              <a:rPr lang="en-US" dirty="0"/>
              <a:t>be used to justify people as deserving their current position:  </a:t>
            </a:r>
          </a:p>
        </p:txBody>
      </p:sp>
      <p:sp>
        <p:nvSpPr>
          <p:cNvPr id="54275" name="Title 1"/>
          <p:cNvSpPr txBox="1">
            <a:spLocks/>
          </p:cNvSpPr>
          <p:nvPr/>
        </p:nvSpPr>
        <p:spPr bwMode="auto">
          <a:xfrm>
            <a:off x="0" y="0"/>
            <a:ext cx="9144000" cy="1184275"/>
          </a:xfrm>
          <a:prstGeom prst="rect">
            <a:avLst/>
          </a:prstGeom>
          <a:solidFill>
            <a:srgbClr val="F36F21"/>
          </a:solidFill>
          <a:ln w="9525">
            <a:noFill/>
            <a:miter lim="800000"/>
            <a:headEnd/>
            <a:tailEnd/>
          </a:ln>
        </p:spPr>
        <p:txBody>
          <a:bodyPr lIns="274320" anchor="ctr"/>
          <a:lstStyle/>
          <a:p>
            <a:pPr>
              <a:lnSpc>
                <a:spcPts val="4200"/>
              </a:lnSpc>
            </a:pPr>
            <a:r>
              <a:rPr lang="en-US" sz="3200" b="1">
                <a:solidFill>
                  <a:srgbClr val="F8F6E3"/>
                </a:solidFill>
              </a:rPr>
              <a:t>Social Relations</a:t>
            </a:r>
            <a:r>
              <a:rPr lang="en-US" sz="4400" b="1">
                <a:solidFill>
                  <a:srgbClr val="F8F6E3"/>
                </a:solidFill>
              </a:rPr>
              <a:t/>
            </a:r>
            <a:br>
              <a:rPr lang="en-US" sz="4400" b="1">
                <a:solidFill>
                  <a:srgbClr val="F8F6E3"/>
                </a:solidFill>
              </a:rPr>
            </a:br>
            <a:r>
              <a:rPr lang="en-US" sz="4400" b="1">
                <a:solidFill>
                  <a:srgbClr val="F8F6E3"/>
                </a:solidFill>
              </a:rPr>
              <a:t>Social Roots of Prejudice</a:t>
            </a:r>
          </a:p>
        </p:txBody>
      </p:sp>
      <p:grpSp>
        <p:nvGrpSpPr>
          <p:cNvPr id="2" name="Group 12"/>
          <p:cNvGrpSpPr>
            <a:grpSpLocks/>
          </p:cNvGrpSpPr>
          <p:nvPr/>
        </p:nvGrpSpPr>
        <p:grpSpPr bwMode="auto">
          <a:xfrm>
            <a:off x="4946650" y="2043113"/>
            <a:ext cx="3646488" cy="2106612"/>
            <a:chOff x="4946073" y="2042878"/>
            <a:chExt cx="3647209" cy="2107457"/>
          </a:xfrm>
        </p:grpSpPr>
        <p:sp>
          <p:nvSpPr>
            <p:cNvPr id="54280" name="Rounded Rectangle 6"/>
            <p:cNvSpPr>
              <a:spLocks noChangeArrowheads="1"/>
            </p:cNvSpPr>
            <p:nvPr/>
          </p:nvSpPr>
          <p:spPr bwMode="auto">
            <a:xfrm>
              <a:off x="6307282" y="2042878"/>
              <a:ext cx="2286000" cy="2107457"/>
            </a:xfrm>
            <a:prstGeom prst="roundRect">
              <a:avLst>
                <a:gd name="adj" fmla="val 16667"/>
              </a:avLst>
            </a:prstGeom>
            <a:solidFill>
              <a:srgbClr val="3AA082"/>
            </a:solidFill>
            <a:ln w="9525">
              <a:noFill/>
              <a:round/>
              <a:headEnd/>
              <a:tailEnd/>
            </a:ln>
          </p:spPr>
          <p:txBody>
            <a:bodyPr>
              <a:spAutoFit/>
            </a:bodyPr>
            <a:lstStyle/>
            <a:p>
              <a:pPr marL="0" lvl="1">
                <a:lnSpc>
                  <a:spcPts val="2000"/>
                </a:lnSpc>
                <a:spcBef>
                  <a:spcPct val="20000"/>
                </a:spcBef>
                <a:spcAft>
                  <a:spcPts val="600"/>
                </a:spcAft>
              </a:pPr>
              <a:r>
                <a:rPr lang="en-US" sz="2400">
                  <a:solidFill>
                    <a:srgbClr val="F8F6E3"/>
                  </a:solidFill>
                </a:rPr>
                <a:t>it breeds contempt for the people better off, disrespect for people less well off. </a:t>
              </a:r>
            </a:p>
          </p:txBody>
        </p:sp>
        <p:cxnSp>
          <p:nvCxnSpPr>
            <p:cNvPr id="10" name="Straight Arrow Connector 9"/>
            <p:cNvCxnSpPr/>
            <p:nvPr/>
          </p:nvCxnSpPr>
          <p:spPr>
            <a:xfrm>
              <a:off x="4946073" y="3335621"/>
              <a:ext cx="1360757" cy="9529"/>
            </a:xfrm>
            <a:prstGeom prst="straightConnector1">
              <a:avLst/>
            </a:prstGeom>
            <a:ln w="76200">
              <a:solidFill>
                <a:srgbClr val="F36F2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13"/>
          <p:cNvGrpSpPr>
            <a:grpSpLocks/>
          </p:cNvGrpSpPr>
          <p:nvPr/>
        </p:nvGrpSpPr>
        <p:grpSpPr bwMode="auto">
          <a:xfrm>
            <a:off x="2376488" y="4525963"/>
            <a:ext cx="6445250" cy="1804987"/>
            <a:chOff x="2376055" y="4526306"/>
            <a:chExt cx="6445825" cy="1804749"/>
          </a:xfrm>
        </p:grpSpPr>
        <p:sp>
          <p:nvSpPr>
            <p:cNvPr id="54278" name="Rounded Rectangle 7"/>
            <p:cNvSpPr>
              <a:spLocks noChangeArrowheads="1"/>
            </p:cNvSpPr>
            <p:nvPr/>
          </p:nvSpPr>
          <p:spPr bwMode="auto">
            <a:xfrm>
              <a:off x="5610945" y="4526306"/>
              <a:ext cx="3210935" cy="1804749"/>
            </a:xfrm>
            <a:prstGeom prst="roundRect">
              <a:avLst>
                <a:gd name="adj" fmla="val 16667"/>
              </a:avLst>
            </a:prstGeom>
            <a:solidFill>
              <a:srgbClr val="3AA082"/>
            </a:solidFill>
            <a:ln w="9525">
              <a:noFill/>
              <a:round/>
              <a:headEnd/>
              <a:tailEnd/>
            </a:ln>
          </p:spPr>
          <p:txBody>
            <a:bodyPr>
              <a:spAutoFit/>
            </a:bodyPr>
            <a:lstStyle/>
            <a:p>
              <a:pPr>
                <a:lnSpc>
                  <a:spcPts val="2000"/>
                </a:lnSpc>
                <a:spcBef>
                  <a:spcPct val="20000"/>
                </a:spcBef>
                <a:spcAft>
                  <a:spcPts val="600"/>
                </a:spcAft>
              </a:pPr>
              <a:r>
                <a:rPr lang="en-US" sz="2400">
                  <a:solidFill>
                    <a:srgbClr val="F8F6E3"/>
                  </a:solidFill>
                </a:rPr>
                <a:t>“Those doing well must have done something right, so:  those suffering must have done something wrong.”</a:t>
              </a:r>
            </a:p>
          </p:txBody>
        </p:sp>
        <p:cxnSp>
          <p:nvCxnSpPr>
            <p:cNvPr id="11" name="Straight Arrow Connector 10"/>
            <p:cNvCxnSpPr>
              <a:endCxn id="54278" idx="1"/>
            </p:cNvCxnSpPr>
            <p:nvPr/>
          </p:nvCxnSpPr>
          <p:spPr>
            <a:xfrm>
              <a:off x="2376055" y="4662813"/>
              <a:ext cx="3235614" cy="766661"/>
            </a:xfrm>
            <a:prstGeom prst="straightConnector1">
              <a:avLst/>
            </a:prstGeom>
            <a:ln w="76200">
              <a:solidFill>
                <a:srgbClr val="F36F2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331788"/>
            <a:ext cx="3048000" cy="1951037"/>
          </a:xfrm>
          <a:prstGeom prst="roundRect">
            <a:avLst/>
          </a:prstGeom>
          <a:solidFill>
            <a:srgbClr val="A0366C"/>
          </a:solidFill>
        </p:spPr>
        <p:txBody>
          <a:bodyPr rtlCol="0">
            <a:normAutofit fontScale="90000"/>
          </a:bodyPr>
          <a:lstStyle/>
          <a:p>
            <a:pPr eaLnBrk="1" fontAlgn="auto" hangingPunct="1">
              <a:lnSpc>
                <a:spcPts val="3800"/>
              </a:lnSpc>
              <a:spcAft>
                <a:spcPts val="0"/>
              </a:spcAft>
              <a:defRPr/>
            </a:pPr>
            <a:r>
              <a:rPr lang="en-US" dirty="0">
                <a:solidFill>
                  <a:srgbClr val="F8F6E3"/>
                </a:solidFill>
              </a:rPr>
              <a:t>Us vs. Them:  </a:t>
            </a:r>
            <a:r>
              <a:rPr lang="en-US" dirty="0" err="1" smtClean="0">
                <a:solidFill>
                  <a:srgbClr val="F8F6E3"/>
                </a:solidFill>
              </a:rPr>
              <a:t>Ingroups</a:t>
            </a:r>
            <a:r>
              <a:rPr lang="en-US" dirty="0" smtClean="0">
                <a:solidFill>
                  <a:srgbClr val="F8F6E3"/>
                </a:solidFill>
              </a:rPr>
              <a:t> vs. </a:t>
            </a:r>
            <a:r>
              <a:rPr lang="en-US" dirty="0" err="1">
                <a:solidFill>
                  <a:srgbClr val="F8F6E3"/>
                </a:solidFill>
              </a:rPr>
              <a:t>Outgroups</a:t>
            </a:r>
            <a:endParaRPr lang="en-US" dirty="0">
              <a:solidFill>
                <a:srgbClr val="F8F6E3"/>
              </a:solidFill>
            </a:endParaRPr>
          </a:p>
        </p:txBody>
      </p:sp>
      <p:sp>
        <p:nvSpPr>
          <p:cNvPr id="3" name="Rectangle 2"/>
          <p:cNvSpPr/>
          <p:nvPr/>
        </p:nvSpPr>
        <p:spPr>
          <a:xfrm>
            <a:off x="3603625" y="331788"/>
            <a:ext cx="5218113" cy="2293937"/>
          </a:xfrm>
          <a:prstGeom prst="rect">
            <a:avLst/>
          </a:prstGeom>
        </p:spPr>
        <p:txBody>
          <a:bodyPr>
            <a:spAutoFit/>
          </a:bodyPr>
          <a:lstStyle/>
          <a:p>
            <a:pPr fontAlgn="auto">
              <a:lnSpc>
                <a:spcPts val="2000"/>
              </a:lnSpc>
              <a:spcBef>
                <a:spcPct val="20000"/>
              </a:spcBef>
              <a:spcAft>
                <a:spcPts val="600"/>
              </a:spcAft>
              <a:buFont typeface="Arial" pitchFamily="34" charset="0"/>
              <a:buNone/>
              <a:defRPr/>
            </a:pPr>
            <a:r>
              <a:rPr lang="en-US" sz="2400" dirty="0">
                <a:solidFill>
                  <a:prstClr val="black"/>
                </a:solidFill>
                <a:latin typeface="+mn-lt"/>
                <a:cs typeface="+mn-cs"/>
              </a:rPr>
              <a:t>Even if people are randomly assigned to groups:</a:t>
            </a:r>
          </a:p>
          <a:p>
            <a:pPr marL="457200" indent="-457200" fontAlgn="auto">
              <a:lnSpc>
                <a:spcPts val="2000"/>
              </a:lnSpc>
              <a:spcBef>
                <a:spcPct val="20000"/>
              </a:spcBef>
              <a:spcAft>
                <a:spcPts val="600"/>
              </a:spcAft>
              <a:buFont typeface="Wingdings" pitchFamily="2" charset="2"/>
              <a:buChar char="§"/>
              <a:defRPr/>
            </a:pPr>
            <a:r>
              <a:rPr lang="en-US" sz="2400" dirty="0">
                <a:solidFill>
                  <a:prstClr val="black"/>
                </a:solidFill>
                <a:latin typeface="+mn-lt"/>
                <a:cs typeface="+mn-cs"/>
              </a:rPr>
              <a:t>Part of our natural drive to belong to a group leads to </a:t>
            </a:r>
            <a:r>
              <a:rPr lang="en-US" sz="2400" b="1" dirty="0" err="1">
                <a:solidFill>
                  <a:srgbClr val="444EA2"/>
                </a:solidFill>
                <a:latin typeface="+mn-lt"/>
                <a:cs typeface="+mn-cs"/>
              </a:rPr>
              <a:t>ingroup</a:t>
            </a:r>
            <a:r>
              <a:rPr lang="en-US" sz="2400" b="1" dirty="0">
                <a:solidFill>
                  <a:srgbClr val="444EA2"/>
                </a:solidFill>
                <a:latin typeface="+mn-lt"/>
                <a:cs typeface="+mn-cs"/>
              </a:rPr>
              <a:t> bias </a:t>
            </a:r>
            <a:r>
              <a:rPr lang="en-US" sz="2400" dirty="0">
                <a:solidFill>
                  <a:prstClr val="black"/>
                </a:solidFill>
                <a:latin typeface="+mn-lt"/>
                <a:cs typeface="+mn-cs"/>
              </a:rPr>
              <a:t>(</a:t>
            </a:r>
            <a:r>
              <a:rPr lang="en-US" sz="2400" i="1" dirty="0">
                <a:solidFill>
                  <a:prstClr val="black"/>
                </a:solidFill>
                <a:latin typeface="+mn-lt"/>
                <a:cs typeface="+mn-cs"/>
              </a:rPr>
              <a:t>favoring one’s own group</a:t>
            </a:r>
            <a:r>
              <a:rPr lang="en-US" sz="2400" dirty="0">
                <a:solidFill>
                  <a:prstClr val="black"/>
                </a:solidFill>
                <a:latin typeface="+mn-lt"/>
                <a:cs typeface="+mn-cs"/>
              </a:rPr>
              <a:t>), misjudging other groups, and quickly categorizing strangers:  “with me or against me.”</a:t>
            </a:r>
          </a:p>
        </p:txBody>
      </p:sp>
      <p:pic>
        <p:nvPicPr>
          <p:cNvPr id="20" name="Picture 3"/>
          <p:cNvPicPr>
            <a:picLocks noChangeAspect="1" noChangeArrowheads="1"/>
          </p:cNvPicPr>
          <p:nvPr/>
        </p:nvPicPr>
        <p:blipFill rotWithShape="1">
          <a:blip r:embed="rId3" cstate="print"/>
          <a:srcRect b="16275"/>
          <a:stretch/>
        </p:blipFill>
        <p:spPr bwMode="auto">
          <a:xfrm>
            <a:off x="1131888" y="2719388"/>
            <a:ext cx="6983412" cy="38973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558925"/>
            <a:ext cx="7721600" cy="4525963"/>
          </a:xfrm>
        </p:spPr>
        <p:txBody>
          <a:bodyPr/>
          <a:lstStyle/>
          <a:p>
            <a:pPr eaLnBrk="1" hangingPunct="1">
              <a:lnSpc>
                <a:spcPts val="2800"/>
              </a:lnSpc>
              <a:spcAft>
                <a:spcPts val="600"/>
              </a:spcAft>
              <a:buClr>
                <a:schemeClr val="tx1"/>
              </a:buClr>
              <a:buFont typeface="Wingdings" pitchFamily="2" charset="2"/>
              <a:buChar char="§"/>
            </a:pPr>
            <a:r>
              <a:rPr lang="en-US" b="1" smtClean="0">
                <a:solidFill>
                  <a:srgbClr val="444EA2"/>
                </a:solidFill>
              </a:rPr>
              <a:t>Scapegoat Theory:  </a:t>
            </a:r>
            <a:r>
              <a:rPr lang="en-US" smtClean="0"/>
              <a:t>The observation that, when bad things happen, prejudice offers an outlet for </a:t>
            </a:r>
            <a:r>
              <a:rPr lang="en-US" b="1" smtClean="0"/>
              <a:t>anger</a:t>
            </a:r>
            <a:r>
              <a:rPr lang="en-US" smtClean="0"/>
              <a:t> by finding someone to </a:t>
            </a:r>
            <a:r>
              <a:rPr lang="en-US" b="1" smtClean="0"/>
              <a:t>blame</a:t>
            </a:r>
            <a:r>
              <a:rPr lang="en-US" smtClean="0"/>
              <a:t>.</a:t>
            </a:r>
          </a:p>
          <a:p>
            <a:pPr eaLnBrk="1" hangingPunct="1">
              <a:lnSpc>
                <a:spcPts val="2800"/>
              </a:lnSpc>
              <a:spcAft>
                <a:spcPts val="600"/>
              </a:spcAft>
              <a:buFont typeface="Wingdings" pitchFamily="2" charset="2"/>
              <a:buChar char="§"/>
            </a:pPr>
            <a:r>
              <a:rPr lang="en-US" smtClean="0"/>
              <a:t>Experiments show a link:  Prejudice increases during temporary </a:t>
            </a:r>
            <a:r>
              <a:rPr lang="en-US" b="1" smtClean="0"/>
              <a:t>frustration</a:t>
            </a:r>
            <a:r>
              <a:rPr lang="en-US" smtClean="0"/>
              <a:t> (and decreases when experiencing loving support)</a:t>
            </a:r>
          </a:p>
          <a:p>
            <a:pPr eaLnBrk="1" hangingPunct="1">
              <a:lnSpc>
                <a:spcPts val="2800"/>
              </a:lnSpc>
              <a:spcAft>
                <a:spcPts val="600"/>
              </a:spcAft>
              <a:buFont typeface="Wingdings" pitchFamily="2" charset="2"/>
              <a:buChar char="§"/>
            </a:pPr>
            <a:r>
              <a:rPr lang="en-US" smtClean="0"/>
              <a:t>Link to </a:t>
            </a:r>
            <a:r>
              <a:rPr lang="en-US" b="1" smtClean="0"/>
              <a:t>fear</a:t>
            </a:r>
            <a:r>
              <a:rPr lang="en-US" smtClean="0"/>
              <a:t>:  Prejudice seems absent in people with inactive fear responses in the amygdala.</a:t>
            </a:r>
          </a:p>
        </p:txBody>
      </p:sp>
      <p:sp>
        <p:nvSpPr>
          <p:cNvPr id="56323" name="Title 1"/>
          <p:cNvSpPr txBox="1">
            <a:spLocks/>
          </p:cNvSpPr>
          <p:nvPr/>
        </p:nvSpPr>
        <p:spPr bwMode="auto">
          <a:xfrm>
            <a:off x="0" y="0"/>
            <a:ext cx="9144000" cy="1184275"/>
          </a:xfrm>
          <a:prstGeom prst="rect">
            <a:avLst/>
          </a:prstGeom>
          <a:solidFill>
            <a:srgbClr val="444EA2"/>
          </a:solidFill>
          <a:ln w="9525">
            <a:noFill/>
            <a:miter lim="800000"/>
            <a:headEnd/>
            <a:tailEnd/>
          </a:ln>
        </p:spPr>
        <p:txBody>
          <a:bodyPr lIns="274320" anchor="ctr"/>
          <a:lstStyle/>
          <a:p>
            <a:pPr>
              <a:lnSpc>
                <a:spcPts val="4200"/>
              </a:lnSpc>
            </a:pPr>
            <a:r>
              <a:rPr lang="en-US" sz="3200" b="1">
                <a:solidFill>
                  <a:srgbClr val="F8F6E3"/>
                </a:solidFill>
              </a:rPr>
              <a:t>Social Relations</a:t>
            </a:r>
            <a:r>
              <a:rPr lang="en-US" sz="4400" b="1">
                <a:solidFill>
                  <a:srgbClr val="F8F6E3"/>
                </a:solidFill>
              </a:rPr>
              <a:t/>
            </a:r>
            <a:br>
              <a:rPr lang="en-US" sz="4400" b="1">
                <a:solidFill>
                  <a:srgbClr val="F8F6E3"/>
                </a:solidFill>
              </a:rPr>
            </a:br>
            <a:r>
              <a:rPr lang="en-US" sz="4400" b="1">
                <a:solidFill>
                  <a:srgbClr val="F8F6E3"/>
                </a:solidFill>
              </a:rPr>
              <a:t>Emotional Roots of Prejudice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0"/>
            <a:ext cx="9144000" cy="1143000"/>
          </a:xfrm>
          <a:solidFill>
            <a:srgbClr val="3AA082"/>
          </a:solidFill>
        </p:spPr>
        <p:txBody>
          <a:bodyPr lIns="274320"/>
          <a:lstStyle/>
          <a:p>
            <a:pPr algn="l" eaLnBrk="1" hangingPunct="1">
              <a:lnSpc>
                <a:spcPts val="4200"/>
              </a:lnSpc>
            </a:pPr>
            <a:r>
              <a:rPr lang="en-US" sz="3200" b="1" smtClean="0">
                <a:solidFill>
                  <a:srgbClr val="F8F6E3"/>
                </a:solidFill>
              </a:rPr>
              <a:t>Social Relations</a:t>
            </a:r>
            <a:r>
              <a:rPr lang="en-US" b="1" smtClean="0">
                <a:solidFill>
                  <a:srgbClr val="F8F6E3"/>
                </a:solidFill>
              </a:rPr>
              <a:t/>
            </a:r>
            <a:br>
              <a:rPr lang="en-US" b="1" smtClean="0">
                <a:solidFill>
                  <a:srgbClr val="F8F6E3"/>
                </a:solidFill>
              </a:rPr>
            </a:br>
            <a:r>
              <a:rPr lang="en-US" b="1" smtClean="0">
                <a:solidFill>
                  <a:srgbClr val="F8F6E3"/>
                </a:solidFill>
              </a:rPr>
              <a:t>Cognitive Roots of Prejudice</a:t>
            </a:r>
          </a:p>
        </p:txBody>
      </p:sp>
      <p:sp>
        <p:nvSpPr>
          <p:cNvPr id="4" name="Oval 3"/>
          <p:cNvSpPr>
            <a:spLocks noChangeArrowheads="1"/>
          </p:cNvSpPr>
          <p:nvPr/>
        </p:nvSpPr>
        <p:spPr bwMode="auto">
          <a:xfrm>
            <a:off x="2916238" y="1387475"/>
            <a:ext cx="6227762" cy="1152525"/>
          </a:xfrm>
          <a:prstGeom prst="ellipse">
            <a:avLst/>
          </a:prstGeom>
          <a:solidFill>
            <a:srgbClr val="AA7A2B"/>
          </a:solidFill>
          <a:ln w="9525">
            <a:noFill/>
            <a:round/>
            <a:headEnd/>
            <a:tailEnd/>
          </a:ln>
        </p:spPr>
        <p:txBody>
          <a:bodyPr anchor="ctr">
            <a:spAutoFit/>
          </a:bodyPr>
          <a:lstStyle/>
          <a:p>
            <a:pPr algn="ctr">
              <a:lnSpc>
                <a:spcPts val="2500"/>
              </a:lnSpc>
              <a:spcBef>
                <a:spcPct val="20000"/>
              </a:spcBef>
            </a:pPr>
            <a:r>
              <a:rPr lang="en-US" sz="2800" b="1">
                <a:solidFill>
                  <a:srgbClr val="FFCC99"/>
                </a:solidFill>
              </a:rPr>
              <a:t>Forming Categories:  </a:t>
            </a:r>
          </a:p>
          <a:p>
            <a:pPr algn="ctr">
              <a:lnSpc>
                <a:spcPts val="2500"/>
              </a:lnSpc>
              <a:spcBef>
                <a:spcPct val="20000"/>
              </a:spcBef>
            </a:pPr>
            <a:r>
              <a:rPr lang="en-US" sz="2800">
                <a:solidFill>
                  <a:srgbClr val="F8F6E3"/>
                </a:solidFill>
              </a:rPr>
              <a:t>The Other-Race Effect</a:t>
            </a:r>
          </a:p>
        </p:txBody>
      </p:sp>
      <p:sp>
        <p:nvSpPr>
          <p:cNvPr id="5" name="Oval 4"/>
          <p:cNvSpPr>
            <a:spLocks noChangeArrowheads="1"/>
          </p:cNvSpPr>
          <p:nvPr/>
        </p:nvSpPr>
        <p:spPr bwMode="auto">
          <a:xfrm>
            <a:off x="0" y="2624138"/>
            <a:ext cx="6223000" cy="1604962"/>
          </a:xfrm>
          <a:prstGeom prst="ellipse">
            <a:avLst/>
          </a:prstGeom>
          <a:solidFill>
            <a:srgbClr val="3AA082"/>
          </a:solidFill>
          <a:ln w="9525">
            <a:noFill/>
            <a:round/>
            <a:headEnd/>
            <a:tailEnd/>
          </a:ln>
        </p:spPr>
        <p:txBody>
          <a:bodyPr anchor="ctr">
            <a:spAutoFit/>
          </a:bodyPr>
          <a:lstStyle/>
          <a:p>
            <a:pPr algn="ctr">
              <a:lnSpc>
                <a:spcPts val="2500"/>
              </a:lnSpc>
              <a:spcBef>
                <a:spcPct val="20000"/>
              </a:spcBef>
            </a:pPr>
            <a:r>
              <a:rPr lang="en-US" sz="2800" b="1">
                <a:solidFill>
                  <a:srgbClr val="FFCC99"/>
                </a:solidFill>
              </a:rPr>
              <a:t>The Power of Vivid Cases:  </a:t>
            </a:r>
          </a:p>
          <a:p>
            <a:pPr algn="ctr">
              <a:lnSpc>
                <a:spcPts val="2500"/>
              </a:lnSpc>
              <a:spcBef>
                <a:spcPct val="20000"/>
              </a:spcBef>
            </a:pPr>
            <a:r>
              <a:rPr lang="en-US" sz="2800">
                <a:solidFill>
                  <a:srgbClr val="F8F6E3"/>
                </a:solidFill>
              </a:rPr>
              <a:t>Availability heuristic ignores statistics</a:t>
            </a:r>
          </a:p>
        </p:txBody>
      </p:sp>
      <p:sp>
        <p:nvSpPr>
          <p:cNvPr id="6" name="Oval 5"/>
          <p:cNvSpPr>
            <a:spLocks noChangeArrowheads="1"/>
          </p:cNvSpPr>
          <p:nvPr/>
        </p:nvSpPr>
        <p:spPr bwMode="auto">
          <a:xfrm>
            <a:off x="1339850" y="4295775"/>
            <a:ext cx="7564438" cy="2176463"/>
          </a:xfrm>
          <a:prstGeom prst="ellipse">
            <a:avLst/>
          </a:prstGeom>
          <a:solidFill>
            <a:srgbClr val="A0366C"/>
          </a:solidFill>
          <a:ln w="9525">
            <a:noFill/>
            <a:round/>
            <a:headEnd/>
            <a:tailEnd/>
          </a:ln>
        </p:spPr>
        <p:txBody>
          <a:bodyPr anchor="ctr">
            <a:spAutoFit/>
          </a:bodyPr>
          <a:lstStyle/>
          <a:p>
            <a:pPr algn="ctr">
              <a:lnSpc>
                <a:spcPts val="2500"/>
              </a:lnSpc>
              <a:spcBef>
                <a:spcPct val="20000"/>
              </a:spcBef>
            </a:pPr>
            <a:r>
              <a:rPr lang="en-US" sz="2800" b="1">
                <a:solidFill>
                  <a:srgbClr val="FFCC99"/>
                </a:solidFill>
              </a:rPr>
              <a:t>“Just World” Belief: </a:t>
            </a:r>
            <a:r>
              <a:rPr lang="en-US" sz="2800" b="1">
                <a:solidFill>
                  <a:srgbClr val="444EA2"/>
                </a:solidFill>
              </a:rPr>
              <a:t> </a:t>
            </a:r>
          </a:p>
          <a:p>
            <a:pPr algn="ctr">
              <a:lnSpc>
                <a:spcPts val="2500"/>
              </a:lnSpc>
              <a:spcBef>
                <a:spcPct val="20000"/>
              </a:spcBef>
            </a:pPr>
            <a:r>
              <a:rPr lang="en-US" sz="2800">
                <a:solidFill>
                  <a:srgbClr val="F8F6E3"/>
                </a:solidFill>
              </a:rPr>
              <a:t>People must deserve what they get</a:t>
            </a:r>
          </a:p>
          <a:p>
            <a:pPr algn="ctr">
              <a:lnSpc>
                <a:spcPts val="2500"/>
              </a:lnSpc>
              <a:spcBef>
                <a:spcPct val="20000"/>
              </a:spcBef>
            </a:pPr>
            <a:r>
              <a:rPr lang="en-US" sz="2800">
                <a:solidFill>
                  <a:srgbClr val="F8F6E3"/>
                </a:solidFill>
              </a:rPr>
              <a:t>Fed by hindsight bias, cognitive dissonance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txBox="1">
            <a:spLocks/>
          </p:cNvSpPr>
          <p:nvPr/>
        </p:nvSpPr>
        <p:spPr bwMode="auto">
          <a:xfrm>
            <a:off x="0" y="0"/>
            <a:ext cx="9144000" cy="1143000"/>
          </a:xfrm>
          <a:prstGeom prst="rect">
            <a:avLst/>
          </a:prstGeom>
          <a:solidFill>
            <a:srgbClr val="A0366C"/>
          </a:solidFill>
          <a:ln w="9525">
            <a:noFill/>
            <a:miter lim="800000"/>
            <a:headEnd/>
            <a:tailEnd/>
          </a:ln>
        </p:spPr>
        <p:txBody>
          <a:bodyPr lIns="274320" anchor="ctr"/>
          <a:lstStyle/>
          <a:p>
            <a:pPr>
              <a:lnSpc>
                <a:spcPts val="4200"/>
              </a:lnSpc>
            </a:pPr>
            <a:r>
              <a:rPr lang="en-US" sz="3200" b="1">
                <a:solidFill>
                  <a:srgbClr val="F8F6E3"/>
                </a:solidFill>
              </a:rPr>
              <a:t>Social Relations: Cognitive Roots of Prejudice</a:t>
            </a:r>
            <a:r>
              <a:rPr lang="en-US" sz="4400" b="1">
                <a:solidFill>
                  <a:srgbClr val="F8F6E3"/>
                </a:solidFill>
              </a:rPr>
              <a:t/>
            </a:r>
            <a:br>
              <a:rPr lang="en-US" sz="4400" b="1">
                <a:solidFill>
                  <a:srgbClr val="F8F6E3"/>
                </a:solidFill>
              </a:rPr>
            </a:br>
            <a:r>
              <a:rPr lang="en-US" sz="4400" b="1">
                <a:solidFill>
                  <a:srgbClr val="F8F6E3"/>
                </a:solidFill>
              </a:rPr>
              <a:t>The Other-Race Effect</a:t>
            </a:r>
          </a:p>
        </p:txBody>
      </p:sp>
      <p:sp>
        <p:nvSpPr>
          <p:cNvPr id="58371" name="Content Placeholder 2"/>
          <p:cNvSpPr>
            <a:spLocks noGrp="1"/>
          </p:cNvSpPr>
          <p:nvPr>
            <p:ph idx="1"/>
          </p:nvPr>
        </p:nvSpPr>
        <p:spPr>
          <a:xfrm>
            <a:off x="423863" y="1290638"/>
            <a:ext cx="8335962" cy="1089025"/>
          </a:xfrm>
        </p:spPr>
        <p:txBody>
          <a:bodyPr>
            <a:spAutoFit/>
          </a:bodyPr>
          <a:lstStyle/>
          <a:p>
            <a:pPr marL="0" indent="0" eaLnBrk="1" hangingPunct="1">
              <a:lnSpc>
                <a:spcPts val="2200"/>
              </a:lnSpc>
              <a:spcAft>
                <a:spcPts val="600"/>
              </a:spcAft>
              <a:buFont typeface="Arial" charset="0"/>
              <a:buNone/>
            </a:pPr>
            <a:r>
              <a:rPr lang="en-US" sz="2400" smtClean="0">
                <a:solidFill>
                  <a:srgbClr val="000000"/>
                </a:solidFill>
              </a:rPr>
              <a:t>We also are hypersensitive to difference, seeing mixed-race faces as belonging to the other group:  </a:t>
            </a:r>
          </a:p>
          <a:p>
            <a:pPr marL="0" indent="0" eaLnBrk="1" hangingPunct="1">
              <a:lnSpc>
                <a:spcPts val="2200"/>
              </a:lnSpc>
              <a:spcAft>
                <a:spcPts val="600"/>
              </a:spcAft>
              <a:buFont typeface="Arial" charset="0"/>
              <a:buNone/>
            </a:pPr>
            <a:endParaRPr lang="en-US" sz="2400" smtClean="0">
              <a:solidFill>
                <a:srgbClr val="000000"/>
              </a:solidFill>
            </a:endParaRPr>
          </a:p>
        </p:txBody>
      </p:sp>
      <p:pic>
        <p:nvPicPr>
          <p:cNvPr id="13314" name="Picture 2"/>
          <p:cNvPicPr>
            <a:picLocks noChangeAspect="1" noChangeArrowheads="1"/>
          </p:cNvPicPr>
          <p:nvPr/>
        </p:nvPicPr>
        <p:blipFill>
          <a:blip r:embed="rId3" cstate="print"/>
          <a:srcRect t="-4601"/>
          <a:stretch>
            <a:fillRect/>
          </a:stretch>
        </p:blipFill>
        <p:spPr bwMode="auto">
          <a:xfrm>
            <a:off x="1168400" y="2635250"/>
            <a:ext cx="7927975" cy="1730375"/>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3389313" y="1912938"/>
            <a:ext cx="1279525" cy="427037"/>
          </a:xfrm>
          <a:prstGeom prst="rect">
            <a:avLst/>
          </a:prstGeom>
          <a:noFill/>
          <a:ln w="19050">
            <a:solidFill>
              <a:srgbClr val="AA7A2B"/>
            </a:solidFill>
            <a:miter lim="800000"/>
            <a:headEnd/>
            <a:tailEnd/>
          </a:ln>
        </p:spPr>
      </p:pic>
      <p:pic>
        <p:nvPicPr>
          <p:cNvPr id="8" name="Picture 2"/>
          <p:cNvPicPr>
            <a:picLocks noChangeAspect="1" noChangeArrowheads="1"/>
          </p:cNvPicPr>
          <p:nvPr/>
        </p:nvPicPr>
        <p:blipFill>
          <a:blip r:embed="rId5" cstate="print"/>
          <a:srcRect t="-4601"/>
          <a:stretch>
            <a:fillRect/>
          </a:stretch>
        </p:blipFill>
        <p:spPr bwMode="auto">
          <a:xfrm>
            <a:off x="0" y="2506663"/>
            <a:ext cx="1168400" cy="1803400"/>
          </a:xfrm>
          <a:prstGeom prst="rect">
            <a:avLst/>
          </a:prstGeom>
          <a:noFill/>
          <a:ln w="9525">
            <a:noFill/>
            <a:miter lim="800000"/>
            <a:headEnd/>
            <a:tailEnd/>
          </a:ln>
        </p:spPr>
      </p:pic>
      <p:pic>
        <p:nvPicPr>
          <p:cNvPr id="9" name="Picture 3"/>
          <p:cNvPicPr>
            <a:picLocks noChangeAspect="1" noChangeArrowheads="1"/>
          </p:cNvPicPr>
          <p:nvPr/>
        </p:nvPicPr>
        <p:blipFill>
          <a:blip r:embed="rId6" cstate="print"/>
          <a:srcRect/>
          <a:stretch>
            <a:fillRect/>
          </a:stretch>
        </p:blipFill>
        <p:spPr bwMode="auto">
          <a:xfrm>
            <a:off x="5016500" y="1890713"/>
            <a:ext cx="1279525" cy="415925"/>
          </a:xfrm>
          <a:prstGeom prst="rect">
            <a:avLst/>
          </a:prstGeom>
          <a:noFill/>
          <a:ln w="19050">
            <a:solidFill>
              <a:srgbClr val="AA7A2B"/>
            </a:solidFill>
            <a:miter lim="800000"/>
            <a:headEnd/>
            <a:tailEnd/>
          </a:ln>
        </p:spPr>
      </p:pic>
      <p:sp>
        <p:nvSpPr>
          <p:cNvPr id="10" name="TextBox 9"/>
          <p:cNvSpPr txBox="1">
            <a:spLocks noChangeArrowheads="1"/>
          </p:cNvSpPr>
          <p:nvPr/>
        </p:nvSpPr>
        <p:spPr bwMode="auto">
          <a:xfrm>
            <a:off x="1168400" y="1979613"/>
            <a:ext cx="2344738" cy="374650"/>
          </a:xfrm>
          <a:prstGeom prst="rect">
            <a:avLst/>
          </a:prstGeom>
          <a:noFill/>
          <a:ln w="9525">
            <a:noFill/>
            <a:miter lim="800000"/>
            <a:headEnd/>
            <a:tailEnd/>
          </a:ln>
        </p:spPr>
        <p:txBody>
          <a:bodyPr>
            <a:spAutoFit/>
          </a:bodyPr>
          <a:lstStyle/>
          <a:p>
            <a:pPr>
              <a:lnSpc>
                <a:spcPts val="2200"/>
              </a:lnSpc>
              <a:spcBef>
                <a:spcPct val="20000"/>
              </a:spcBef>
              <a:spcAft>
                <a:spcPts val="600"/>
              </a:spcAft>
              <a:buFont typeface="Arial" charset="0"/>
              <a:buNone/>
            </a:pPr>
            <a:r>
              <a:rPr lang="en-US" sz="2400" b="1">
                <a:solidFill>
                  <a:srgbClr val="A0366C"/>
                </a:solidFill>
              </a:rPr>
              <a:t>Which faces are </a:t>
            </a:r>
          </a:p>
        </p:txBody>
      </p:sp>
      <p:sp>
        <p:nvSpPr>
          <p:cNvPr id="12" name="Content Placeholder 2"/>
          <p:cNvSpPr txBox="1">
            <a:spLocks/>
          </p:cNvSpPr>
          <p:nvPr/>
        </p:nvSpPr>
        <p:spPr>
          <a:xfrm>
            <a:off x="233363" y="5075238"/>
            <a:ext cx="8677275" cy="1074737"/>
          </a:xfrm>
          <a:prstGeom prst="rect">
            <a:avLst/>
          </a:prstGeom>
        </p:spPr>
        <p:txBody>
          <a:bodyPr>
            <a:normAutofit fontScale="92500"/>
          </a:bodyPr>
          <a:lstStyle>
            <a:lvl1pPr indent="0">
              <a:lnSpc>
                <a:spcPts val="2800"/>
              </a:lnSpc>
              <a:spcBef>
                <a:spcPct val="20000"/>
              </a:spcBef>
              <a:spcAft>
                <a:spcPts val="600"/>
              </a:spcAft>
              <a:buFont typeface="Arial" pitchFamily="34" charset="0"/>
              <a:buNone/>
              <a:defRPr sz="32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2000"/>
              </a:lnSpc>
              <a:defRPr/>
            </a:pPr>
            <a:r>
              <a:rPr lang="en-US" sz="2400" b="1" dirty="0">
                <a:solidFill>
                  <a:srgbClr val="444EA2"/>
                </a:solidFill>
                <a:latin typeface="+mn-lt"/>
                <a:cs typeface="+mn-cs"/>
              </a:rPr>
              <a:t>Other-race effect: </a:t>
            </a:r>
            <a:r>
              <a:rPr lang="en-US" sz="2400" dirty="0">
                <a:latin typeface="+mn-lt"/>
                <a:cs typeface="+mn-cs"/>
              </a:rPr>
              <a:t> </a:t>
            </a:r>
            <a:r>
              <a:rPr lang="en-US" sz="2400" i="1" dirty="0">
                <a:latin typeface="+mn-lt"/>
                <a:cs typeface="+mn-cs"/>
              </a:rPr>
              <a:t>We tend to see uniformity in the appearance of other groups</a:t>
            </a:r>
            <a:r>
              <a:rPr lang="en-US" sz="2400" dirty="0">
                <a:latin typeface="+mn-lt"/>
                <a:cs typeface="+mn-cs"/>
              </a:rPr>
              <a:t>,  and may assume other similarities such as traits;</a:t>
            </a:r>
          </a:p>
          <a:p>
            <a:pPr fontAlgn="auto">
              <a:lnSpc>
                <a:spcPts val="2000"/>
              </a:lnSpc>
              <a:defRPr/>
            </a:pPr>
            <a:r>
              <a:rPr lang="en-US" sz="2400" dirty="0">
                <a:latin typeface="+mn-lt"/>
                <a:cs typeface="+mn-cs"/>
              </a:rPr>
              <a:t>These presumed similarities form stereotypes. </a:t>
            </a:r>
          </a:p>
          <a:p>
            <a:pPr fontAlgn="auto">
              <a:lnSpc>
                <a:spcPts val="2000"/>
              </a:lnSpc>
              <a:defRPr/>
            </a:pPr>
            <a:endParaRPr lang="en-US" sz="2400" dirty="0">
              <a:latin typeface="+mn-lt"/>
              <a:cs typeface="+mn-cs"/>
            </a:endParaRPr>
          </a:p>
        </p:txBody>
      </p:sp>
      <p:sp>
        <p:nvSpPr>
          <p:cNvPr id="2" name="Rectangle 1"/>
          <p:cNvSpPr>
            <a:spLocks noChangeArrowheads="1"/>
          </p:cNvSpPr>
          <p:nvPr/>
        </p:nvSpPr>
        <p:spPr bwMode="auto">
          <a:xfrm>
            <a:off x="0" y="4365625"/>
            <a:ext cx="2522538" cy="460375"/>
          </a:xfrm>
          <a:prstGeom prst="rect">
            <a:avLst/>
          </a:prstGeom>
          <a:noFill/>
          <a:ln w="9525">
            <a:noFill/>
            <a:miter lim="800000"/>
            <a:headEnd/>
            <a:tailEnd/>
          </a:ln>
        </p:spPr>
        <p:txBody>
          <a:bodyPr>
            <a:spAutoFit/>
          </a:bodyPr>
          <a:lstStyle/>
          <a:p>
            <a:r>
              <a:rPr lang="en-US" sz="2400" b="1">
                <a:solidFill>
                  <a:srgbClr val="A0366C"/>
                </a:solidFill>
              </a:rPr>
              <a:t>Caucasians  said:</a:t>
            </a:r>
          </a:p>
        </p:txBody>
      </p:sp>
      <p:pic>
        <p:nvPicPr>
          <p:cNvPr id="14" name="Picture 3"/>
          <p:cNvPicPr>
            <a:picLocks noChangeAspect="1" noChangeArrowheads="1"/>
          </p:cNvPicPr>
          <p:nvPr/>
        </p:nvPicPr>
        <p:blipFill>
          <a:blip r:embed="rId4" cstate="print"/>
          <a:srcRect/>
          <a:stretch>
            <a:fillRect/>
          </a:stretch>
        </p:blipFill>
        <p:spPr bwMode="auto">
          <a:xfrm>
            <a:off x="1262063" y="4411663"/>
            <a:ext cx="1260475" cy="420687"/>
          </a:xfrm>
          <a:prstGeom prst="rect">
            <a:avLst/>
          </a:prstGeom>
          <a:noFill/>
          <a:ln w="19050">
            <a:solidFill>
              <a:srgbClr val="AA7A2B"/>
            </a:solidFill>
            <a:miter lim="800000"/>
            <a:headEnd/>
            <a:tailEnd/>
          </a:ln>
        </p:spPr>
      </p:pic>
      <p:pic>
        <p:nvPicPr>
          <p:cNvPr id="15" name="Picture 3"/>
          <p:cNvPicPr>
            <a:picLocks noChangeAspect="1" noChangeArrowheads="1"/>
          </p:cNvPicPr>
          <p:nvPr/>
        </p:nvPicPr>
        <p:blipFill>
          <a:blip r:embed="rId6" cstate="print"/>
          <a:srcRect/>
          <a:stretch>
            <a:fillRect/>
          </a:stretch>
        </p:blipFill>
        <p:spPr bwMode="auto">
          <a:xfrm>
            <a:off x="2874963" y="4411663"/>
            <a:ext cx="1276350" cy="414337"/>
          </a:xfrm>
          <a:prstGeom prst="rect">
            <a:avLst/>
          </a:prstGeom>
          <a:noFill/>
          <a:ln w="19050">
            <a:solidFill>
              <a:srgbClr val="AA7A2B"/>
            </a:solidFill>
            <a:miter lim="800000"/>
            <a:headEnd/>
            <a:tailEnd/>
          </a:ln>
        </p:spPr>
      </p:pic>
      <p:sp>
        <p:nvSpPr>
          <p:cNvPr id="16" name="Rectangle 15"/>
          <p:cNvSpPr>
            <a:spLocks noChangeArrowheads="1"/>
          </p:cNvSpPr>
          <p:nvPr/>
        </p:nvSpPr>
        <p:spPr bwMode="auto">
          <a:xfrm>
            <a:off x="0" y="4413250"/>
            <a:ext cx="1168400" cy="461963"/>
          </a:xfrm>
          <a:prstGeom prst="rect">
            <a:avLst/>
          </a:prstGeom>
          <a:noFill/>
          <a:ln w="9525">
            <a:noFill/>
            <a:miter lim="800000"/>
            <a:headEnd/>
            <a:tailEnd/>
          </a:ln>
        </p:spPr>
        <p:txBody>
          <a:bodyPr>
            <a:spAutoFit/>
          </a:bodyPr>
          <a:lstStyle/>
          <a:p>
            <a:r>
              <a:rPr lang="en-US" sz="2400" b="1">
                <a:solidFill>
                  <a:srgbClr val="A0366C"/>
                </a:solidFill>
              </a:rPr>
              <a:t>Reality: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fade">
                                      <p:cBhvr>
                                        <p:cTn id="10" dur="500"/>
                                        <p:tgtEl>
                                          <p:spTgt spid="1331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0" presetClass="entr" presetSubtype="0" fill="hold" nodeType="afterEffect">
                                  <p:stCondLst>
                                    <p:cond delay="1000"/>
                                  </p:stCondLst>
                                  <p:childTnLst>
                                    <p:set>
                                      <p:cBhvr>
                                        <p:cTn id="16" dur="1" fill="hold">
                                          <p:stCondLst>
                                            <p:cond delay="0"/>
                                          </p:stCondLst>
                                        </p:cTn>
                                        <p:tgtEl>
                                          <p:spTgt spid="13314"/>
                                        </p:tgtEl>
                                        <p:attrNameLst>
                                          <p:attrName>style.visibility</p:attrName>
                                        </p:attrNameLst>
                                      </p:cBhvr>
                                      <p:to>
                                        <p:strVal val="visible"/>
                                      </p:to>
                                    </p:set>
                                    <p:animEffect transition="in" filter="fade">
                                      <p:cBhvr>
                                        <p:cTn id="17" dur="500"/>
                                        <p:tgtEl>
                                          <p:spTgt spid="133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42" presetClass="path" presetSubtype="0" accel="50000" decel="50000" fill="hold" nodeType="afterEffect">
                                  <p:stCondLst>
                                    <p:cond delay="0"/>
                                  </p:stCondLst>
                                  <p:childTnLst>
                                    <p:animMotion origin="layout" path="M 5E-6 -3.7037E-6 L -0.05799 0.35 " pathEditMode="relative" rAng="0" ptsTypes="AA">
                                      <p:cBhvr>
                                        <p:cTn id="25" dur="2000" fill="hold"/>
                                        <p:tgtEl>
                                          <p:spTgt spid="13315"/>
                                        </p:tgtEl>
                                        <p:attrNameLst>
                                          <p:attrName>ppt_x</p:attrName>
                                          <p:attrName>ppt_y</p:attrName>
                                        </p:attrNameLst>
                                      </p:cBhvr>
                                      <p:rCtr x="-2900" y="17500"/>
                                    </p:animMotion>
                                  </p:childTnLst>
                                </p:cTn>
                              </p:par>
                            </p:childTnLst>
                          </p:cTn>
                        </p:par>
                        <p:par>
                          <p:cTn id="26" fill="hold">
                            <p:stCondLst>
                              <p:cond delay="2500"/>
                            </p:stCondLst>
                            <p:childTnLst>
                              <p:par>
                                <p:cTn id="27" presetID="42" presetClass="path" presetSubtype="0" accel="50000" decel="50000" fill="hold" nodeType="afterEffect">
                                  <p:stCondLst>
                                    <p:cond delay="0"/>
                                  </p:stCondLst>
                                  <p:childTnLst>
                                    <p:animMotion origin="layout" path="M 3.61111E-6 1.48148E-6 L -0.05799 0.35324 " pathEditMode="relative" rAng="0" ptsTypes="AA">
                                      <p:cBhvr>
                                        <p:cTn id="28" dur="2000" fill="hold"/>
                                        <p:tgtEl>
                                          <p:spTgt spid="9"/>
                                        </p:tgtEl>
                                        <p:attrNameLst>
                                          <p:attrName>ppt_x</p:attrName>
                                          <p:attrName>ppt_y</p:attrName>
                                        </p:attrNameLst>
                                      </p:cBhvr>
                                      <p:rCtr x="-2900" y="17700"/>
                                    </p:animMotion>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par>
                          <p:cTn id="34" fill="hold">
                            <p:stCondLst>
                              <p:cond delay="500"/>
                            </p:stCondLst>
                            <p:childTnLst>
                              <p:par>
                                <p:cTn id="35" presetID="1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lide(fromBottom)">
                                      <p:cBhvr>
                                        <p:cTn id="37" dur="500"/>
                                        <p:tgtEl>
                                          <p:spTgt spid="8"/>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xit" presetSubtype="0" fill="hold" nodeType="withEffect">
                                  <p:stCondLst>
                                    <p:cond delay="0"/>
                                  </p:stCondLst>
                                  <p:childTnLst>
                                    <p:animEffect transition="out" filter="fade">
                                      <p:cBhvr>
                                        <p:cTn id="43" dur="500"/>
                                        <p:tgtEl>
                                          <p:spTgt spid="13315"/>
                                        </p:tgtEl>
                                      </p:cBhvr>
                                    </p:animEffect>
                                    <p:set>
                                      <p:cBhvr>
                                        <p:cTn id="44" dur="1" fill="hold">
                                          <p:stCondLst>
                                            <p:cond delay="499"/>
                                          </p:stCondLst>
                                        </p:cTn>
                                        <p:tgtEl>
                                          <p:spTgt spid="13315"/>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P spid="2" grpId="1"/>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395" name="Title 1"/>
          <p:cNvSpPr>
            <a:spLocks noGrp="1"/>
          </p:cNvSpPr>
          <p:nvPr>
            <p:ph type="title"/>
          </p:nvPr>
        </p:nvSpPr>
        <p:spPr>
          <a:xfrm>
            <a:off x="766763" y="441325"/>
            <a:ext cx="7920037" cy="976313"/>
          </a:xfrm>
        </p:spPr>
        <p:txBody>
          <a:bodyPr/>
          <a:lstStyle/>
          <a:p>
            <a:pPr eaLnBrk="1" hangingPunct="1"/>
            <a:r>
              <a:rPr lang="en-US" b="1" smtClean="0">
                <a:solidFill>
                  <a:srgbClr val="F8F6E3"/>
                </a:solidFill>
              </a:rPr>
              <a:t>Judging Based on Vivid Cases</a:t>
            </a:r>
          </a:p>
        </p:txBody>
      </p:sp>
      <p:sp>
        <p:nvSpPr>
          <p:cNvPr id="59396" name="Content Placeholder 2"/>
          <p:cNvSpPr>
            <a:spLocks noGrp="1"/>
          </p:cNvSpPr>
          <p:nvPr>
            <p:ph idx="1"/>
          </p:nvPr>
        </p:nvSpPr>
        <p:spPr>
          <a:xfrm>
            <a:off x="425450" y="1489075"/>
            <a:ext cx="8229600" cy="1033463"/>
          </a:xfrm>
        </p:spPr>
        <p:txBody>
          <a:bodyPr>
            <a:spAutoFit/>
          </a:bodyPr>
          <a:lstStyle/>
          <a:p>
            <a:pPr marL="0" indent="0" eaLnBrk="1" hangingPunct="1">
              <a:lnSpc>
                <a:spcPts val="2400"/>
              </a:lnSpc>
              <a:spcAft>
                <a:spcPts val="600"/>
              </a:spcAft>
              <a:buFont typeface="Arial" charset="0"/>
              <a:buNone/>
            </a:pPr>
            <a:r>
              <a:rPr lang="en-US" sz="2800" smtClean="0">
                <a:solidFill>
                  <a:srgbClr val="F8F6E3"/>
                </a:solidFill>
              </a:rPr>
              <a:t>If we see dramatic examples of terrorism carried out by people who are Muslim, we may form a false association, when in fact: </a:t>
            </a:r>
          </a:p>
        </p:txBody>
      </p:sp>
      <p:grpSp>
        <p:nvGrpSpPr>
          <p:cNvPr id="2" name="Group 9"/>
          <p:cNvGrpSpPr>
            <a:grpSpLocks/>
          </p:cNvGrpSpPr>
          <p:nvPr/>
        </p:nvGrpSpPr>
        <p:grpSpPr bwMode="auto">
          <a:xfrm>
            <a:off x="1785938" y="2794000"/>
            <a:ext cx="6072187" cy="2633663"/>
            <a:chOff x="1837129" y="2452254"/>
            <a:chExt cx="6073321" cy="2632664"/>
          </a:xfrm>
        </p:grpSpPr>
        <p:pic>
          <p:nvPicPr>
            <p:cNvPr id="5" name="Picture 5"/>
            <p:cNvPicPr>
              <a:picLocks noChangeAspect="1" noChangeArrowheads="1"/>
            </p:cNvPicPr>
            <p:nvPr/>
          </p:nvPicPr>
          <p:blipFill>
            <a:blip r:embed="rId3" cstate="print"/>
            <a:stretch>
              <a:fillRect/>
            </a:stretch>
          </p:blipFill>
          <p:spPr bwMode="auto">
            <a:xfrm>
              <a:off x="1837129" y="2452254"/>
              <a:ext cx="5970115" cy="2632664"/>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flipH="1">
              <a:off x="6673557" y="3110817"/>
              <a:ext cx="230230" cy="317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401" name="TextBox 10"/>
            <p:cNvSpPr txBox="1">
              <a:spLocks noChangeArrowheads="1"/>
            </p:cNvSpPr>
            <p:nvPr/>
          </p:nvSpPr>
          <p:spPr bwMode="auto">
            <a:xfrm>
              <a:off x="6424551" y="2794640"/>
              <a:ext cx="1485899" cy="369332"/>
            </a:xfrm>
            <a:prstGeom prst="rect">
              <a:avLst/>
            </a:prstGeom>
            <a:noFill/>
            <a:ln w="9525">
              <a:noFill/>
              <a:miter lim="800000"/>
              <a:headEnd/>
              <a:tailEnd/>
            </a:ln>
          </p:spPr>
          <p:txBody>
            <a:bodyPr>
              <a:spAutoFit/>
            </a:bodyPr>
            <a:lstStyle/>
            <a:p>
              <a:r>
                <a:rPr lang="en-US"/>
                <a:t>9/11 hijackers</a:t>
              </a:r>
            </a:p>
          </p:txBody>
        </p:sp>
      </p:grpSp>
      <p:sp>
        <p:nvSpPr>
          <p:cNvPr id="12" name="Content Placeholder 2"/>
          <p:cNvSpPr txBox="1">
            <a:spLocks/>
          </p:cNvSpPr>
          <p:nvPr/>
        </p:nvSpPr>
        <p:spPr>
          <a:xfrm>
            <a:off x="393700" y="5614988"/>
            <a:ext cx="8261350" cy="1033462"/>
          </a:xfrm>
          <a:prstGeom prst="rect">
            <a:avLst/>
          </a:prstGeom>
        </p:spPr>
        <p:txBody>
          <a:bodyPr>
            <a:spAutoFit/>
          </a:bodyPr>
          <a:lstStyle>
            <a:lvl1pPr indent="0">
              <a:lnSpc>
                <a:spcPts val="2200"/>
              </a:lnSpc>
              <a:spcBef>
                <a:spcPct val="20000"/>
              </a:spcBef>
              <a:spcAft>
                <a:spcPts val="600"/>
              </a:spcAft>
              <a:buFont typeface="Arial" pitchFamily="34" charset="0"/>
              <a:buNone/>
              <a:defRPr sz="2400">
                <a:solidFill>
                  <a:srgbClr val="F8F6E3"/>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fontAlgn="auto">
              <a:lnSpc>
                <a:spcPts val="2400"/>
              </a:lnSpc>
              <a:defRPr/>
            </a:pPr>
            <a:r>
              <a:rPr lang="en-US" sz="2800" dirty="0">
                <a:latin typeface="+mn-lt"/>
                <a:cs typeface="+mn-cs"/>
              </a:rPr>
              <a:t>The stereotype </a:t>
            </a:r>
            <a:r>
              <a:rPr lang="en-US" sz="2800" b="1" dirty="0">
                <a:solidFill>
                  <a:schemeClr val="accent6">
                    <a:lumMod val="60000"/>
                    <a:lumOff val="40000"/>
                  </a:schemeClr>
                </a:solidFill>
                <a:latin typeface="+mn-lt"/>
                <a:cs typeface="+mn-cs"/>
              </a:rPr>
              <a:t>“Muslim = terrorist”</a:t>
            </a:r>
            <a:r>
              <a:rPr lang="en-US" sz="2800" dirty="0">
                <a:latin typeface="+mn-lt"/>
                <a:cs typeface="+mn-cs"/>
              </a:rPr>
              <a:t> sticks in some people’s minds even though the vast majority of Muslims do not fit this stereotype.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225" y="3325813"/>
            <a:ext cx="8229600" cy="2794000"/>
          </a:xfrm>
        </p:spPr>
        <p:txBody>
          <a:bodyPr/>
          <a:lstStyle/>
          <a:p>
            <a:pPr eaLnBrk="1" hangingPunct="1">
              <a:lnSpc>
                <a:spcPts val="2800"/>
              </a:lnSpc>
              <a:spcAft>
                <a:spcPts val="600"/>
              </a:spcAft>
              <a:buFont typeface="Wingdings" pitchFamily="2" charset="2"/>
              <a:buChar char="§"/>
            </a:pPr>
            <a:r>
              <a:rPr lang="en-US" sz="2800" smtClean="0"/>
              <a:t>Implication:  If people are rich, privileged, they  must have earned it; </a:t>
            </a:r>
          </a:p>
          <a:p>
            <a:pPr eaLnBrk="1" hangingPunct="1">
              <a:lnSpc>
                <a:spcPts val="2800"/>
              </a:lnSpc>
              <a:spcAft>
                <a:spcPts val="600"/>
              </a:spcAft>
              <a:buFont typeface="Wingdings" pitchFamily="2" charset="2"/>
              <a:buChar char="§"/>
            </a:pPr>
            <a:r>
              <a:rPr lang="en-US" sz="2800" smtClean="0"/>
              <a:t>So, if people are poor, outcast, they must not deserve better.</a:t>
            </a:r>
          </a:p>
          <a:p>
            <a:pPr marL="400050" lvl="1" indent="0" eaLnBrk="1" hangingPunct="1">
              <a:lnSpc>
                <a:spcPts val="2800"/>
              </a:lnSpc>
              <a:spcAft>
                <a:spcPts val="600"/>
              </a:spcAft>
              <a:buFont typeface="Arial" charset="0"/>
              <a:buNone/>
            </a:pPr>
            <a:r>
              <a:rPr lang="en-US" b="1" smtClean="0">
                <a:solidFill>
                  <a:srgbClr val="444EA2"/>
                </a:solidFill>
              </a:rPr>
              <a:t>Believing that justice happens… leads to blaming the victim.</a:t>
            </a:r>
          </a:p>
        </p:txBody>
      </p:sp>
      <p:sp>
        <p:nvSpPr>
          <p:cNvPr id="6" name="Rectangle 5"/>
          <p:cNvSpPr/>
          <p:nvPr/>
        </p:nvSpPr>
        <p:spPr>
          <a:xfrm>
            <a:off x="0" y="0"/>
            <a:ext cx="9144000" cy="1360488"/>
          </a:xfrm>
          <a:prstGeom prst="rect">
            <a:avLst/>
          </a:prstGeom>
          <a:solidFill>
            <a:srgbClr val="3AA082"/>
          </a:solidFill>
        </p:spPr>
        <p:txBody>
          <a:bodyPr lIns="274320" anchor="ctr"/>
          <a:lstStyle/>
          <a:p>
            <a:pPr fontAlgn="auto">
              <a:lnSpc>
                <a:spcPts val="4200"/>
              </a:lnSpc>
              <a:spcAft>
                <a:spcPts val="0"/>
              </a:spcAft>
              <a:defRPr/>
            </a:pPr>
            <a:r>
              <a:rPr lang="en-US" sz="3200" b="1" dirty="0">
                <a:solidFill>
                  <a:srgbClr val="F8F6E3"/>
                </a:solidFill>
                <a:latin typeface="+mn-lt"/>
                <a:cs typeface="+mn-cs"/>
              </a:rPr>
              <a:t>Social Relations:  Cognitive Roots of Prejudice</a:t>
            </a:r>
            <a:endParaRPr lang="en-US" sz="3200" b="1" dirty="0">
              <a:solidFill>
                <a:srgbClr val="F8F6E3"/>
              </a:solidFill>
              <a:latin typeface="+mj-lt"/>
              <a:ea typeface="+mj-ea"/>
              <a:cs typeface="+mj-cs"/>
            </a:endParaRPr>
          </a:p>
          <a:p>
            <a:pPr fontAlgn="auto">
              <a:lnSpc>
                <a:spcPts val="4200"/>
              </a:lnSpc>
              <a:spcAft>
                <a:spcPts val="0"/>
              </a:spcAft>
              <a:defRPr/>
            </a:pPr>
            <a:r>
              <a:rPr lang="en-US" sz="4400" b="1" dirty="0">
                <a:solidFill>
                  <a:srgbClr val="F8F6E3"/>
                </a:solidFill>
                <a:latin typeface="+mj-lt"/>
                <a:ea typeface="+mj-ea"/>
                <a:cs typeface="+mj-cs"/>
              </a:rPr>
              <a:t>Belief that the World is Just</a:t>
            </a:r>
          </a:p>
        </p:txBody>
      </p:sp>
      <p:sp>
        <p:nvSpPr>
          <p:cNvPr id="7" name="Rectangle 6"/>
          <p:cNvSpPr>
            <a:spLocks noChangeArrowheads="1"/>
          </p:cNvSpPr>
          <p:nvPr/>
        </p:nvSpPr>
        <p:spPr bwMode="auto">
          <a:xfrm>
            <a:off x="1917700" y="1547813"/>
            <a:ext cx="5272088" cy="1528762"/>
          </a:xfrm>
          <a:prstGeom prst="rect">
            <a:avLst/>
          </a:prstGeom>
          <a:solidFill>
            <a:srgbClr val="A0366C"/>
          </a:solidFill>
          <a:ln w="9525">
            <a:noFill/>
            <a:miter lim="800000"/>
            <a:headEnd/>
            <a:tailEnd/>
          </a:ln>
        </p:spPr>
        <p:txBody>
          <a:bodyPr>
            <a:spAutoFit/>
          </a:bodyPr>
          <a:lstStyle/>
          <a:p>
            <a:pPr algn="ctr">
              <a:lnSpc>
                <a:spcPts val="2800"/>
              </a:lnSpc>
            </a:pPr>
            <a:r>
              <a:rPr lang="en-US" sz="2800" b="1">
                <a:solidFill>
                  <a:srgbClr val="FFCC99"/>
                </a:solidFill>
              </a:rPr>
              <a:t>The Just-World Fallacy:</a:t>
            </a:r>
            <a:r>
              <a:rPr lang="en-US" sz="2800">
                <a:solidFill>
                  <a:srgbClr val="F8F6E3"/>
                </a:solidFill>
              </a:rPr>
              <a:t>  Believing that Justice generally happens, that people get the benefits and punishments they deserve.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416300" y="2227263"/>
            <a:ext cx="2306638" cy="2305050"/>
          </a:xfrm>
          <a:custGeom>
            <a:avLst/>
            <a:gdLst>
              <a:gd name="connsiteX0" fmla="*/ 0 w 2306782"/>
              <a:gd name="connsiteY0" fmla="*/ 1152152 h 2304304"/>
              <a:gd name="connsiteX1" fmla="*/ 1153391 w 2306782"/>
              <a:gd name="connsiteY1" fmla="*/ 0 h 2304304"/>
              <a:gd name="connsiteX2" fmla="*/ 2306782 w 2306782"/>
              <a:gd name="connsiteY2" fmla="*/ 1152152 h 2304304"/>
              <a:gd name="connsiteX3" fmla="*/ 1153391 w 2306782"/>
              <a:gd name="connsiteY3" fmla="*/ 2304304 h 2304304"/>
              <a:gd name="connsiteX4" fmla="*/ 0 w 2306782"/>
              <a:gd name="connsiteY4" fmla="*/ 1152152 h 230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782" h="2304304">
                <a:moveTo>
                  <a:pt x="0" y="1152152"/>
                </a:moveTo>
                <a:cubicBezTo>
                  <a:pt x="0" y="515836"/>
                  <a:pt x="516391" y="0"/>
                  <a:pt x="1153391" y="0"/>
                </a:cubicBezTo>
                <a:cubicBezTo>
                  <a:pt x="1790391" y="0"/>
                  <a:pt x="2306782" y="515836"/>
                  <a:pt x="2306782" y="1152152"/>
                </a:cubicBezTo>
                <a:cubicBezTo>
                  <a:pt x="2306782" y="1788468"/>
                  <a:pt x="1790391" y="2304304"/>
                  <a:pt x="1153391" y="2304304"/>
                </a:cubicBezTo>
                <a:cubicBezTo>
                  <a:pt x="516391" y="2304304"/>
                  <a:pt x="0" y="1788468"/>
                  <a:pt x="0" y="1152152"/>
                </a:cubicBezTo>
                <a:close/>
              </a:path>
            </a:pathLst>
          </a:custGeom>
          <a:solidFill>
            <a:srgbClr val="3AA082">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370840" tIns="370478" rIns="370840" bIns="370478" spcCol="1270" anchor="ctr"/>
          <a:lstStyle/>
          <a:p>
            <a:pPr algn="ctr" defTabSz="1155700" fontAlgn="auto">
              <a:lnSpc>
                <a:spcPct val="90000"/>
              </a:lnSpc>
              <a:spcAft>
                <a:spcPct val="35000"/>
              </a:spcAft>
              <a:defRPr/>
            </a:pPr>
            <a:r>
              <a:rPr lang="en-US" sz="2600" b="1" dirty="0"/>
              <a:t>Thinking Habits Reinforcing Prejudice</a:t>
            </a:r>
          </a:p>
        </p:txBody>
      </p:sp>
      <p:sp>
        <p:nvSpPr>
          <p:cNvPr id="5" name="Freeform 4"/>
          <p:cNvSpPr/>
          <p:nvPr/>
        </p:nvSpPr>
        <p:spPr>
          <a:xfrm>
            <a:off x="2670175" y="869950"/>
            <a:ext cx="3841750" cy="1554163"/>
          </a:xfrm>
          <a:custGeom>
            <a:avLst/>
            <a:gdLst>
              <a:gd name="connsiteX0" fmla="*/ 0 w 3840478"/>
              <a:gd name="connsiteY0" fmla="*/ 777236 h 1554472"/>
              <a:gd name="connsiteX1" fmla="*/ 1920239 w 3840478"/>
              <a:gd name="connsiteY1" fmla="*/ 0 h 1554472"/>
              <a:gd name="connsiteX2" fmla="*/ 3840478 w 3840478"/>
              <a:gd name="connsiteY2" fmla="*/ 777236 h 1554472"/>
              <a:gd name="connsiteX3" fmla="*/ 1920239 w 3840478"/>
              <a:gd name="connsiteY3" fmla="*/ 1554472 h 1554472"/>
              <a:gd name="connsiteX4" fmla="*/ 0 w 3840478"/>
              <a:gd name="connsiteY4" fmla="*/ 777236 h 155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478" h="1554472">
                <a:moveTo>
                  <a:pt x="0" y="777236"/>
                </a:moveTo>
                <a:cubicBezTo>
                  <a:pt x="0" y="347980"/>
                  <a:pt x="859720" y="0"/>
                  <a:pt x="1920239" y="0"/>
                </a:cubicBezTo>
                <a:cubicBezTo>
                  <a:pt x="2980758" y="0"/>
                  <a:pt x="3840478" y="347980"/>
                  <a:pt x="3840478" y="777236"/>
                </a:cubicBezTo>
                <a:cubicBezTo>
                  <a:pt x="3840478" y="1206492"/>
                  <a:pt x="2980758" y="1554472"/>
                  <a:pt x="1920239" y="1554472"/>
                </a:cubicBezTo>
                <a:cubicBezTo>
                  <a:pt x="859720" y="1554472"/>
                  <a:pt x="0" y="1206492"/>
                  <a:pt x="0" y="777236"/>
                </a:cubicBezTo>
                <a:close/>
              </a:path>
            </a:pathLst>
          </a:custGeom>
          <a:solidFill>
            <a:srgbClr val="A0366C">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92905" tIns="258127" rIns="592905" bIns="258127" spcCol="1270" anchor="ctr"/>
          <a:lstStyle/>
          <a:p>
            <a:pPr algn="ctr" defTabSz="1066800" fontAlgn="auto">
              <a:lnSpc>
                <a:spcPts val="2000"/>
              </a:lnSpc>
              <a:spcAft>
                <a:spcPts val="0"/>
              </a:spcAft>
              <a:defRPr/>
            </a:pPr>
            <a:r>
              <a:rPr lang="en-US" sz="2400" b="1" dirty="0"/>
              <a:t>The Availability Heuristic:</a:t>
            </a:r>
            <a:r>
              <a:rPr lang="en-US" sz="2400" dirty="0"/>
              <a:t>  Stereotypes are built on vivid cases rather than statistics </a:t>
            </a:r>
          </a:p>
        </p:txBody>
      </p:sp>
      <p:sp>
        <p:nvSpPr>
          <p:cNvPr id="6" name="Freeform 5"/>
          <p:cNvSpPr/>
          <p:nvPr/>
        </p:nvSpPr>
        <p:spPr>
          <a:xfrm>
            <a:off x="5538788" y="2425700"/>
            <a:ext cx="3108325" cy="2012950"/>
          </a:xfrm>
          <a:custGeom>
            <a:avLst/>
            <a:gdLst>
              <a:gd name="connsiteX0" fmla="*/ 0 w 3108962"/>
              <a:gd name="connsiteY0" fmla="*/ 1005844 h 2011687"/>
              <a:gd name="connsiteX1" fmla="*/ 1554481 w 3108962"/>
              <a:gd name="connsiteY1" fmla="*/ 0 h 2011687"/>
              <a:gd name="connsiteX2" fmla="*/ 3108962 w 3108962"/>
              <a:gd name="connsiteY2" fmla="*/ 1005844 h 2011687"/>
              <a:gd name="connsiteX3" fmla="*/ 1554481 w 3108962"/>
              <a:gd name="connsiteY3" fmla="*/ 2011688 h 2011687"/>
              <a:gd name="connsiteX4" fmla="*/ 0 w 3108962"/>
              <a:gd name="connsiteY4" fmla="*/ 1005844 h 201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962" h="2011687">
                <a:moveTo>
                  <a:pt x="0" y="1005844"/>
                </a:moveTo>
                <a:cubicBezTo>
                  <a:pt x="0" y="450332"/>
                  <a:pt x="695965" y="0"/>
                  <a:pt x="1554481" y="0"/>
                </a:cubicBezTo>
                <a:cubicBezTo>
                  <a:pt x="2412997" y="0"/>
                  <a:pt x="3108962" y="450332"/>
                  <a:pt x="3108962" y="1005844"/>
                </a:cubicBezTo>
                <a:cubicBezTo>
                  <a:pt x="3108962" y="1561356"/>
                  <a:pt x="2412997" y="2011688"/>
                  <a:pt x="1554481" y="2011688"/>
                </a:cubicBezTo>
                <a:cubicBezTo>
                  <a:pt x="695965" y="2011688"/>
                  <a:pt x="0" y="1561356"/>
                  <a:pt x="0" y="1005844"/>
                </a:cubicBezTo>
                <a:close/>
              </a:path>
            </a:pathLst>
          </a:custGeom>
          <a:solidFill>
            <a:srgbClr val="A0366C">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485777" tIns="325085" rIns="485777" bIns="325085" spcCol="1270" anchor="ctr"/>
          <a:lstStyle/>
          <a:p>
            <a:pPr algn="ctr" defTabSz="1066800" fontAlgn="auto">
              <a:lnSpc>
                <a:spcPts val="2000"/>
              </a:lnSpc>
              <a:spcAft>
                <a:spcPts val="0"/>
              </a:spcAft>
              <a:defRPr/>
            </a:pPr>
            <a:r>
              <a:rPr lang="en-US" sz="2400" b="1"/>
              <a:t>Confirmation Bias:</a:t>
            </a:r>
            <a:r>
              <a:rPr lang="en-US" sz="2400"/>
              <a:t> we are not likely to look for counterexamples to our stereotypes.</a:t>
            </a:r>
            <a:endParaRPr lang="en-US" sz="2400" dirty="0"/>
          </a:p>
        </p:txBody>
      </p:sp>
      <p:sp>
        <p:nvSpPr>
          <p:cNvPr id="7" name="Freeform 6"/>
          <p:cNvSpPr/>
          <p:nvPr/>
        </p:nvSpPr>
        <p:spPr>
          <a:xfrm>
            <a:off x="2965450" y="4341813"/>
            <a:ext cx="3292475" cy="1646237"/>
          </a:xfrm>
          <a:custGeom>
            <a:avLst/>
            <a:gdLst>
              <a:gd name="connsiteX0" fmla="*/ 0 w 3291841"/>
              <a:gd name="connsiteY0" fmla="*/ 822956 h 1645912"/>
              <a:gd name="connsiteX1" fmla="*/ 1645921 w 3291841"/>
              <a:gd name="connsiteY1" fmla="*/ 0 h 1645912"/>
              <a:gd name="connsiteX2" fmla="*/ 3291842 w 3291841"/>
              <a:gd name="connsiteY2" fmla="*/ 822956 h 1645912"/>
              <a:gd name="connsiteX3" fmla="*/ 1645921 w 3291841"/>
              <a:gd name="connsiteY3" fmla="*/ 1645912 h 1645912"/>
              <a:gd name="connsiteX4" fmla="*/ 0 w 3291841"/>
              <a:gd name="connsiteY4" fmla="*/ 822956 h 164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41" h="1645912">
                <a:moveTo>
                  <a:pt x="0" y="822956"/>
                </a:moveTo>
                <a:cubicBezTo>
                  <a:pt x="0" y="368450"/>
                  <a:pt x="736904" y="0"/>
                  <a:pt x="1645921" y="0"/>
                </a:cubicBezTo>
                <a:cubicBezTo>
                  <a:pt x="2554938" y="0"/>
                  <a:pt x="3291842" y="368450"/>
                  <a:pt x="3291842" y="822956"/>
                </a:cubicBezTo>
                <a:cubicBezTo>
                  <a:pt x="3291842" y="1277462"/>
                  <a:pt x="2554938" y="1645912"/>
                  <a:pt x="1645921" y="1645912"/>
                </a:cubicBezTo>
                <a:cubicBezTo>
                  <a:pt x="736904" y="1645912"/>
                  <a:pt x="0" y="1277462"/>
                  <a:pt x="0" y="822956"/>
                </a:cubicBezTo>
                <a:close/>
              </a:path>
            </a:pathLst>
          </a:custGeom>
          <a:solidFill>
            <a:srgbClr val="A0366C">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12559" tIns="271518" rIns="512559" bIns="271518" spcCol="1270" anchor="ctr"/>
          <a:lstStyle/>
          <a:p>
            <a:pPr algn="ctr" defTabSz="1066800" fontAlgn="auto">
              <a:lnSpc>
                <a:spcPts val="2000"/>
              </a:lnSpc>
              <a:spcAft>
                <a:spcPts val="0"/>
              </a:spcAft>
              <a:defRPr/>
            </a:pPr>
            <a:r>
              <a:rPr lang="en-US" sz="2400" b="1" dirty="0"/>
              <a:t>Hindsight Bias: </a:t>
            </a:r>
            <a:r>
              <a:rPr lang="en-US" sz="2400" dirty="0"/>
              <a:t>“they should have known better,” blames victims for misfortunes.</a:t>
            </a:r>
          </a:p>
        </p:txBody>
      </p:sp>
      <p:sp>
        <p:nvSpPr>
          <p:cNvPr id="8" name="Freeform 7"/>
          <p:cNvSpPr/>
          <p:nvPr/>
        </p:nvSpPr>
        <p:spPr>
          <a:xfrm>
            <a:off x="558800" y="2395538"/>
            <a:ext cx="3101975" cy="2011362"/>
          </a:xfrm>
          <a:custGeom>
            <a:avLst/>
            <a:gdLst>
              <a:gd name="connsiteX0" fmla="*/ 0 w 3101391"/>
              <a:gd name="connsiteY0" fmla="*/ 1005844 h 2011687"/>
              <a:gd name="connsiteX1" fmla="*/ 1550696 w 3101391"/>
              <a:gd name="connsiteY1" fmla="*/ 0 h 2011687"/>
              <a:gd name="connsiteX2" fmla="*/ 3101392 w 3101391"/>
              <a:gd name="connsiteY2" fmla="*/ 1005844 h 2011687"/>
              <a:gd name="connsiteX3" fmla="*/ 1550696 w 3101391"/>
              <a:gd name="connsiteY3" fmla="*/ 2011688 h 2011687"/>
              <a:gd name="connsiteX4" fmla="*/ 0 w 3101391"/>
              <a:gd name="connsiteY4" fmla="*/ 1005844 h 201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391" h="2011687">
                <a:moveTo>
                  <a:pt x="0" y="1005844"/>
                </a:moveTo>
                <a:cubicBezTo>
                  <a:pt x="0" y="450332"/>
                  <a:pt x="694270" y="0"/>
                  <a:pt x="1550696" y="0"/>
                </a:cubicBezTo>
                <a:cubicBezTo>
                  <a:pt x="2407122" y="0"/>
                  <a:pt x="3101392" y="450332"/>
                  <a:pt x="3101392" y="1005844"/>
                </a:cubicBezTo>
                <a:cubicBezTo>
                  <a:pt x="3101392" y="1561356"/>
                  <a:pt x="2407122" y="2011688"/>
                  <a:pt x="1550696" y="2011688"/>
                </a:cubicBezTo>
                <a:cubicBezTo>
                  <a:pt x="694270" y="2011688"/>
                  <a:pt x="0" y="1561356"/>
                  <a:pt x="0" y="1005844"/>
                </a:cubicBezTo>
                <a:close/>
              </a:path>
            </a:pathLst>
          </a:custGeom>
          <a:solidFill>
            <a:srgbClr val="A0366C">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484668" tIns="325085" rIns="484668" bIns="325085" spcCol="1270" anchor="ctr"/>
          <a:lstStyle/>
          <a:p>
            <a:pPr algn="ctr" defTabSz="1066800" fontAlgn="auto">
              <a:lnSpc>
                <a:spcPts val="2000"/>
              </a:lnSpc>
              <a:spcAft>
                <a:spcPts val="0"/>
              </a:spcAft>
              <a:defRPr/>
            </a:pPr>
            <a:r>
              <a:rPr lang="en-US" sz="2400" b="1" dirty="0"/>
              <a:t>Cognitive dissonance: </a:t>
            </a:r>
            <a:r>
              <a:rPr lang="en-US" sz="2400" dirty="0"/>
              <a:t>“My culture and family treats minorities this way, can we be wrong?”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ppt_w</p:attrName>
                                        </p:attrNameLst>
                                      </p:cBhvr>
                                      <p:tavLst>
                                        <p:tav tm="0" fmla="#ppt_w*sin(2.5*pi*$)">
                                          <p:val>
                                            <p:fltVal val="0"/>
                                          </p:val>
                                        </p:tav>
                                        <p:tav tm="100000">
                                          <p:val>
                                            <p:fltVal val="1"/>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ppt_w</p:attrName>
                                        </p:attrNameLst>
                                      </p:cBhvr>
                                      <p:tavLst>
                                        <p:tav tm="0" fmla="#ppt_w*sin(2.5*pi*$)">
                                          <p:val>
                                            <p:fltVal val="0"/>
                                          </p:val>
                                        </p:tav>
                                        <p:tav tm="100000">
                                          <p:val>
                                            <p:fltVal val="1"/>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ppt_w</p:attrName>
                                        </p:attrNameLst>
                                      </p:cBhvr>
                                      <p:tavLst>
                                        <p:tav tm="0" fmla="#ppt_w*sin(2.5*pi*$)">
                                          <p:val>
                                            <p:fltVal val="0"/>
                                          </p:val>
                                        </p:tav>
                                        <p:tav tm="100000">
                                          <p:val>
                                            <p:fltVal val="1"/>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2713038"/>
            <a:ext cx="5302250" cy="2794000"/>
          </a:xfrm>
        </p:spPr>
        <p:txBody>
          <a:bodyPr rtlCol="0">
            <a:noAutofit/>
          </a:bodyPr>
          <a:lstStyle/>
          <a:p>
            <a:pPr marL="0" indent="0" eaLnBrk="1" fontAlgn="auto" hangingPunct="1">
              <a:lnSpc>
                <a:spcPts val="2600"/>
              </a:lnSpc>
              <a:spcAft>
                <a:spcPts val="600"/>
              </a:spcAft>
              <a:buFont typeface="Arial" pitchFamily="34" charset="0"/>
              <a:buNone/>
              <a:defRPr/>
            </a:pPr>
            <a:r>
              <a:rPr lang="en-US" sz="2800" dirty="0"/>
              <a:t>Aggression can have many forms and purposes:</a:t>
            </a:r>
          </a:p>
          <a:p>
            <a:pPr eaLnBrk="1" fontAlgn="auto" hangingPunct="1">
              <a:lnSpc>
                <a:spcPts val="2600"/>
              </a:lnSpc>
              <a:spcAft>
                <a:spcPts val="600"/>
              </a:spcAft>
              <a:buFont typeface="Wingdings" pitchFamily="2" charset="2"/>
              <a:buChar char="§"/>
              <a:defRPr/>
            </a:pPr>
            <a:r>
              <a:rPr lang="en-US" sz="2800" dirty="0"/>
              <a:t>Aggression can be physical, verbal, relational:  e.g. punching, insulting, shooting, betraying.</a:t>
            </a:r>
          </a:p>
          <a:p>
            <a:pPr eaLnBrk="1" fontAlgn="auto" hangingPunct="1">
              <a:lnSpc>
                <a:spcPts val="2600"/>
              </a:lnSpc>
              <a:spcAft>
                <a:spcPts val="600"/>
              </a:spcAft>
              <a:buFont typeface="Wingdings" pitchFamily="2" charset="2"/>
              <a:buChar char="§"/>
              <a:defRPr/>
            </a:pPr>
            <a:r>
              <a:rPr lang="en-US" sz="2800" dirty="0"/>
              <a:t>Aggression can be planned or reactive.</a:t>
            </a:r>
          </a:p>
          <a:p>
            <a:pPr eaLnBrk="1" fontAlgn="auto" hangingPunct="1">
              <a:lnSpc>
                <a:spcPts val="2600"/>
              </a:lnSpc>
              <a:spcAft>
                <a:spcPts val="600"/>
              </a:spcAft>
              <a:buFont typeface="Wingdings" pitchFamily="2" charset="2"/>
              <a:buChar char="§"/>
              <a:defRPr/>
            </a:pPr>
            <a:r>
              <a:rPr lang="en-US" sz="2800" dirty="0"/>
              <a:t>Aggression can be driven by hostile rage or can be a coldly calculated means to an end.</a:t>
            </a:r>
          </a:p>
        </p:txBody>
      </p:sp>
      <p:sp>
        <p:nvSpPr>
          <p:cNvPr id="6" name="Rectangle 5"/>
          <p:cNvSpPr/>
          <p:nvPr/>
        </p:nvSpPr>
        <p:spPr>
          <a:xfrm>
            <a:off x="0" y="0"/>
            <a:ext cx="9144000" cy="1360488"/>
          </a:xfrm>
          <a:prstGeom prst="rect">
            <a:avLst/>
          </a:prstGeom>
          <a:solidFill>
            <a:srgbClr val="444EA2"/>
          </a:solidFill>
        </p:spPr>
        <p:txBody>
          <a:bodyPr lIns="274320" anchor="ctr"/>
          <a:lstStyle/>
          <a:p>
            <a:pPr fontAlgn="auto">
              <a:lnSpc>
                <a:spcPts val="4200"/>
              </a:lnSpc>
              <a:spcAft>
                <a:spcPts val="0"/>
              </a:spcAft>
              <a:defRPr/>
            </a:pPr>
            <a:r>
              <a:rPr lang="en-US" sz="3200" b="1" dirty="0">
                <a:solidFill>
                  <a:srgbClr val="F8F6E3"/>
                </a:solidFill>
                <a:latin typeface="+mn-lt"/>
                <a:cs typeface="+mn-cs"/>
              </a:rPr>
              <a:t>Social Relations</a:t>
            </a:r>
            <a:endParaRPr lang="en-US" sz="3200" b="1" dirty="0">
              <a:solidFill>
                <a:srgbClr val="F8F6E3"/>
              </a:solidFill>
              <a:latin typeface="+mj-lt"/>
              <a:ea typeface="+mj-ea"/>
              <a:cs typeface="+mj-cs"/>
            </a:endParaRPr>
          </a:p>
          <a:p>
            <a:pPr fontAlgn="auto">
              <a:lnSpc>
                <a:spcPts val="4200"/>
              </a:lnSpc>
              <a:spcAft>
                <a:spcPts val="0"/>
              </a:spcAft>
              <a:defRPr/>
            </a:pPr>
            <a:r>
              <a:rPr lang="en-US" sz="4400" b="1" dirty="0">
                <a:solidFill>
                  <a:srgbClr val="F8F6E3"/>
                </a:solidFill>
                <a:latin typeface="+mj-lt"/>
                <a:ea typeface="+mj-ea"/>
                <a:cs typeface="+mj-cs"/>
              </a:rPr>
              <a:t>Aggression</a:t>
            </a:r>
          </a:p>
        </p:txBody>
      </p:sp>
      <p:sp>
        <p:nvSpPr>
          <p:cNvPr id="7" name="Rectangle 6"/>
          <p:cNvSpPr>
            <a:spLocks noChangeArrowheads="1"/>
          </p:cNvSpPr>
          <p:nvPr/>
        </p:nvSpPr>
        <p:spPr bwMode="auto">
          <a:xfrm>
            <a:off x="177800" y="1641475"/>
            <a:ext cx="5213350" cy="811213"/>
          </a:xfrm>
          <a:prstGeom prst="rect">
            <a:avLst/>
          </a:prstGeom>
          <a:solidFill>
            <a:srgbClr val="3AA082"/>
          </a:solidFill>
          <a:ln w="9525">
            <a:noFill/>
            <a:miter lim="800000"/>
            <a:headEnd/>
            <a:tailEnd/>
          </a:ln>
        </p:spPr>
        <p:txBody>
          <a:bodyPr>
            <a:spAutoFit/>
          </a:bodyPr>
          <a:lstStyle/>
          <a:p>
            <a:pPr algn="ctr">
              <a:lnSpc>
                <a:spcPts val="2800"/>
              </a:lnSpc>
            </a:pPr>
            <a:r>
              <a:rPr lang="en-US" sz="2800" b="1">
                <a:solidFill>
                  <a:srgbClr val="FFCC99"/>
                </a:solidFill>
              </a:rPr>
              <a:t>Definition:</a:t>
            </a:r>
            <a:r>
              <a:rPr lang="en-US" sz="2800">
                <a:solidFill>
                  <a:srgbClr val="F8F6E3"/>
                </a:solidFill>
              </a:rPr>
              <a:t>  Behavior with the intent of harming another person.</a:t>
            </a:r>
          </a:p>
        </p:txBody>
      </p:sp>
      <p:pic>
        <p:nvPicPr>
          <p:cNvPr id="62469" name="Picture 1"/>
          <p:cNvPicPr>
            <a:picLocks noChangeAspect="1"/>
          </p:cNvPicPr>
          <p:nvPr/>
        </p:nvPicPr>
        <p:blipFill>
          <a:blip r:embed="rId3" cstate="print"/>
          <a:srcRect/>
          <a:stretch>
            <a:fillRect/>
          </a:stretch>
        </p:blipFill>
        <p:spPr bwMode="auto">
          <a:xfrm>
            <a:off x="5480050" y="1360488"/>
            <a:ext cx="3663950" cy="54975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19" name="Title 1"/>
          <p:cNvSpPr>
            <a:spLocks noGrp="1"/>
          </p:cNvSpPr>
          <p:nvPr>
            <p:ph type="title"/>
          </p:nvPr>
        </p:nvSpPr>
        <p:spPr>
          <a:xfrm>
            <a:off x="0" y="0"/>
            <a:ext cx="9144000" cy="1096963"/>
          </a:xfrm>
        </p:spPr>
        <p:txBody>
          <a:bodyPr lIns="274320"/>
          <a:lstStyle/>
          <a:p>
            <a:pPr algn="l" eaLnBrk="1" hangingPunct="1">
              <a:lnSpc>
                <a:spcPts val="4200"/>
              </a:lnSpc>
            </a:pPr>
            <a:r>
              <a:rPr lang="en-US" sz="3200" b="1" smtClean="0">
                <a:solidFill>
                  <a:srgbClr val="F8F6E3"/>
                </a:solidFill>
              </a:rPr>
              <a:t/>
            </a:r>
            <a:br>
              <a:rPr lang="en-US" sz="3200" b="1" smtClean="0">
                <a:solidFill>
                  <a:srgbClr val="F8F6E3"/>
                </a:solidFill>
              </a:rPr>
            </a:br>
            <a:r>
              <a:rPr lang="en-US" b="1" smtClean="0">
                <a:solidFill>
                  <a:srgbClr val="F8F6E3"/>
                </a:solidFill>
              </a:rPr>
              <a:t>Fundamental Attribution Error</a:t>
            </a:r>
          </a:p>
        </p:txBody>
      </p:sp>
      <p:sp>
        <p:nvSpPr>
          <p:cNvPr id="2" name="Rectangle 1"/>
          <p:cNvSpPr/>
          <p:nvPr/>
        </p:nvSpPr>
        <p:spPr>
          <a:xfrm>
            <a:off x="160338" y="0"/>
            <a:ext cx="3927475" cy="584200"/>
          </a:xfrm>
          <a:prstGeom prst="rect">
            <a:avLst/>
          </a:prstGeom>
        </p:spPr>
        <p:txBody>
          <a:bodyPr>
            <a:spAutoFit/>
          </a:bodyPr>
          <a:lstStyle/>
          <a:p>
            <a:pPr fontAlgn="auto">
              <a:spcBef>
                <a:spcPts val="0"/>
              </a:spcBef>
              <a:spcAft>
                <a:spcPts val="0"/>
              </a:spcAft>
              <a:defRPr/>
            </a:pPr>
            <a:r>
              <a:rPr lang="en-US" sz="3200" b="1" dirty="0">
                <a:solidFill>
                  <a:srgbClr val="F8F6E3"/>
                </a:solidFill>
                <a:latin typeface="+mn-lt"/>
                <a:ea typeface="+mj-ea"/>
                <a:cs typeface="+mj-cs"/>
              </a:rPr>
              <a:t>Social Thinking:</a:t>
            </a:r>
            <a:endParaRPr lang="en-US" dirty="0">
              <a:latin typeface="+mn-lt"/>
              <a:cs typeface="+mn-cs"/>
            </a:endParaRPr>
          </a:p>
        </p:txBody>
      </p:sp>
      <p:sp>
        <p:nvSpPr>
          <p:cNvPr id="9221" name="Rounded Rectangle 2"/>
          <p:cNvSpPr>
            <a:spLocks noChangeArrowheads="1"/>
          </p:cNvSpPr>
          <p:nvPr/>
        </p:nvSpPr>
        <p:spPr bwMode="auto">
          <a:xfrm>
            <a:off x="1057275" y="2651125"/>
            <a:ext cx="6807200" cy="2882900"/>
          </a:xfrm>
          <a:prstGeom prst="roundRect">
            <a:avLst>
              <a:gd name="adj" fmla="val 16667"/>
            </a:avLst>
          </a:prstGeom>
          <a:solidFill>
            <a:srgbClr val="F8F6E3"/>
          </a:solidFill>
          <a:ln w="9525">
            <a:noFill/>
            <a:round/>
            <a:headEnd/>
            <a:tailEnd/>
          </a:ln>
        </p:spPr>
        <p:txBody>
          <a:bodyPr>
            <a:spAutoFit/>
          </a:bodyPr>
          <a:lstStyle/>
          <a:p>
            <a:pPr algn="ctr">
              <a:lnSpc>
                <a:spcPts val="2800"/>
              </a:lnSpc>
            </a:pPr>
            <a:r>
              <a:rPr lang="en-US" sz="3200"/>
              <a:t>Williams College study:  A woman was paid and told to act friendly to some students, unfriendly to others.   The students felt that her behavior was part of a her disposition, </a:t>
            </a:r>
            <a:r>
              <a:rPr lang="en-US" sz="3200" i="1"/>
              <a:t>even when they were told that she was just obeying instructions.</a:t>
            </a:r>
          </a:p>
        </p:txBody>
      </p:sp>
      <p:sp>
        <p:nvSpPr>
          <p:cNvPr id="9222" name="Rectangle 4"/>
          <p:cNvSpPr>
            <a:spLocks noChangeArrowheads="1"/>
          </p:cNvSpPr>
          <p:nvPr/>
        </p:nvSpPr>
        <p:spPr bwMode="auto">
          <a:xfrm>
            <a:off x="1571625" y="1341438"/>
            <a:ext cx="5454650" cy="811212"/>
          </a:xfrm>
          <a:prstGeom prst="rect">
            <a:avLst/>
          </a:prstGeom>
          <a:noFill/>
          <a:ln w="9525">
            <a:noFill/>
            <a:miter lim="800000"/>
            <a:headEnd/>
            <a:tailEnd/>
          </a:ln>
        </p:spPr>
        <p:txBody>
          <a:bodyPr>
            <a:spAutoFit/>
          </a:bodyPr>
          <a:lstStyle/>
          <a:p>
            <a:pPr>
              <a:lnSpc>
                <a:spcPts val="2800"/>
              </a:lnSpc>
            </a:pPr>
            <a:r>
              <a:rPr lang="en-US" sz="3200" b="1">
                <a:solidFill>
                  <a:srgbClr val="F8F6E3"/>
                </a:solidFill>
              </a:rPr>
              <a:t>We make this error even when we are given the correct facts:</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8"/>
            <a:ext cx="5800725" cy="2794000"/>
          </a:xfrm>
        </p:spPr>
        <p:txBody>
          <a:bodyPr rtlCol="0">
            <a:noAutofit/>
          </a:bodyPr>
          <a:lstStyle/>
          <a:p>
            <a:pPr marL="0" indent="0" eaLnBrk="1" fontAlgn="auto" hangingPunct="1">
              <a:lnSpc>
                <a:spcPts val="2800"/>
              </a:lnSpc>
              <a:spcAft>
                <a:spcPts val="600"/>
              </a:spcAft>
              <a:buFont typeface="Arial" pitchFamily="34" charset="0"/>
              <a:buNone/>
              <a:defRPr/>
            </a:pPr>
            <a:r>
              <a:rPr lang="en-US" sz="2800" dirty="0"/>
              <a:t>There is not one genetically universal style or amount of aggressiveness in human behavior</a:t>
            </a:r>
          </a:p>
          <a:p>
            <a:pPr marL="0" indent="0" eaLnBrk="1" fontAlgn="auto" hangingPunct="1">
              <a:lnSpc>
                <a:spcPts val="2800"/>
              </a:lnSpc>
              <a:spcAft>
                <a:spcPts val="600"/>
              </a:spcAft>
              <a:buFont typeface="Arial" pitchFamily="34" charset="0"/>
              <a:buNone/>
              <a:defRPr/>
            </a:pPr>
            <a:r>
              <a:rPr lang="en-US" sz="2800" dirty="0"/>
              <a:t>But there are biological factors which may explain </a:t>
            </a:r>
            <a:r>
              <a:rPr lang="en-US" sz="2800" b="1" dirty="0"/>
              <a:t>variation</a:t>
            </a:r>
            <a:r>
              <a:rPr lang="en-US" sz="2800" dirty="0"/>
              <a:t> in levels of aggression:</a:t>
            </a:r>
          </a:p>
          <a:p>
            <a:pPr eaLnBrk="1" fontAlgn="auto" hangingPunct="1">
              <a:lnSpc>
                <a:spcPts val="2800"/>
              </a:lnSpc>
              <a:spcAft>
                <a:spcPts val="600"/>
              </a:spcAft>
              <a:buFont typeface="Wingdings" pitchFamily="2" charset="2"/>
              <a:buChar char="§"/>
              <a:defRPr/>
            </a:pPr>
            <a:r>
              <a:rPr lang="en-US" sz="2800" dirty="0"/>
              <a:t>Genetic factors (including Heredity) </a:t>
            </a:r>
          </a:p>
          <a:p>
            <a:pPr eaLnBrk="1" fontAlgn="auto" hangingPunct="1">
              <a:lnSpc>
                <a:spcPts val="2800"/>
              </a:lnSpc>
              <a:spcAft>
                <a:spcPts val="600"/>
              </a:spcAft>
              <a:buFont typeface="Wingdings" pitchFamily="2" charset="2"/>
              <a:buChar char="§"/>
              <a:defRPr/>
            </a:pPr>
            <a:r>
              <a:rPr lang="en-US" sz="2800" dirty="0"/>
              <a:t>Neural factors, esp. Brain Activity</a:t>
            </a:r>
          </a:p>
          <a:p>
            <a:pPr eaLnBrk="1" fontAlgn="auto" hangingPunct="1">
              <a:lnSpc>
                <a:spcPts val="2800"/>
              </a:lnSpc>
              <a:spcAft>
                <a:spcPts val="600"/>
              </a:spcAft>
              <a:buFont typeface="Wingdings" pitchFamily="2" charset="2"/>
              <a:buChar char="§"/>
              <a:defRPr/>
            </a:pPr>
            <a:r>
              <a:rPr lang="en-US" sz="2800" dirty="0"/>
              <a:t>Biochemistry, esp. hormones and alcohol</a:t>
            </a:r>
          </a:p>
        </p:txBody>
      </p:sp>
      <p:sp>
        <p:nvSpPr>
          <p:cNvPr id="6" name="Rectangle 5"/>
          <p:cNvSpPr/>
          <p:nvPr/>
        </p:nvSpPr>
        <p:spPr>
          <a:xfrm>
            <a:off x="0" y="0"/>
            <a:ext cx="9144000" cy="1360488"/>
          </a:xfrm>
          <a:prstGeom prst="rect">
            <a:avLst/>
          </a:prstGeom>
          <a:solidFill>
            <a:srgbClr val="444EA2"/>
          </a:solidFill>
        </p:spPr>
        <p:txBody>
          <a:bodyPr lIns="274320" anchor="ctr"/>
          <a:lstStyle/>
          <a:p>
            <a:pPr fontAlgn="auto">
              <a:lnSpc>
                <a:spcPts val="4200"/>
              </a:lnSpc>
              <a:spcAft>
                <a:spcPts val="0"/>
              </a:spcAft>
              <a:defRPr/>
            </a:pPr>
            <a:r>
              <a:rPr lang="en-US" sz="3200" b="1" dirty="0">
                <a:solidFill>
                  <a:srgbClr val="F8F6E3"/>
                </a:solidFill>
                <a:latin typeface="+mn-lt"/>
                <a:cs typeface="+mn-cs"/>
              </a:rPr>
              <a:t>Social Relations</a:t>
            </a:r>
            <a:endParaRPr lang="en-US" sz="3200" b="1" dirty="0">
              <a:solidFill>
                <a:srgbClr val="F8F6E3"/>
              </a:solidFill>
              <a:latin typeface="+mj-lt"/>
              <a:ea typeface="+mj-ea"/>
              <a:cs typeface="+mj-cs"/>
            </a:endParaRPr>
          </a:p>
          <a:p>
            <a:pPr fontAlgn="auto">
              <a:lnSpc>
                <a:spcPts val="4200"/>
              </a:lnSpc>
              <a:spcAft>
                <a:spcPts val="0"/>
              </a:spcAft>
              <a:defRPr/>
            </a:pPr>
            <a:r>
              <a:rPr lang="en-US" sz="4400" b="1" dirty="0">
                <a:solidFill>
                  <a:srgbClr val="F8F6E3"/>
                </a:solidFill>
                <a:latin typeface="+mj-lt"/>
                <a:ea typeface="+mj-ea"/>
                <a:cs typeface="+mj-cs"/>
              </a:rPr>
              <a:t>The Biology of Aggression</a:t>
            </a:r>
          </a:p>
        </p:txBody>
      </p:sp>
      <p:pic>
        <p:nvPicPr>
          <p:cNvPr id="2" name="Picture 1"/>
          <p:cNvPicPr>
            <a:picLocks noChangeAspect="1"/>
          </p:cNvPicPr>
          <p:nvPr/>
        </p:nvPicPr>
        <p:blipFill>
          <a:blip r:embed="rId3" cstate="print"/>
          <a:stretch>
            <a:fillRect/>
          </a:stretch>
        </p:blipFill>
        <p:spPr>
          <a:xfrm>
            <a:off x="6230938" y="3217863"/>
            <a:ext cx="2520950" cy="31527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8"/>
            <a:ext cx="8218488" cy="2794000"/>
          </a:xfrm>
        </p:spPr>
        <p:txBody>
          <a:bodyPr rtlCol="0">
            <a:noAutofit/>
          </a:bodyPr>
          <a:lstStyle/>
          <a:p>
            <a:pPr marL="0" indent="0" eaLnBrk="1" fontAlgn="auto" hangingPunct="1">
              <a:lnSpc>
                <a:spcPts val="2800"/>
              </a:lnSpc>
              <a:spcAft>
                <a:spcPts val="600"/>
              </a:spcAft>
              <a:buFont typeface="Arial" pitchFamily="34" charset="0"/>
              <a:buNone/>
              <a:defRPr/>
            </a:pPr>
            <a:r>
              <a:rPr lang="en-US" sz="2800" dirty="0"/>
              <a:t>There is evidence that aggression is tied to genes, even if we’re not sure which ones:</a:t>
            </a:r>
          </a:p>
          <a:p>
            <a:pPr marL="514350" indent="-514350" eaLnBrk="1" fontAlgn="auto" hangingPunct="1">
              <a:lnSpc>
                <a:spcPts val="2800"/>
              </a:lnSpc>
              <a:spcAft>
                <a:spcPts val="600"/>
              </a:spcAft>
              <a:buFont typeface="+mj-lt"/>
              <a:buAutoNum type="arabicPeriod"/>
              <a:defRPr/>
            </a:pPr>
            <a:r>
              <a:rPr lang="en-US" sz="2800" dirty="0" smtClean="0"/>
              <a:t>Aggression </a:t>
            </a:r>
            <a:r>
              <a:rPr lang="en-US" sz="2800" dirty="0"/>
              <a:t>can be selectively </a:t>
            </a:r>
            <a:r>
              <a:rPr lang="en-US" sz="2800" dirty="0">
                <a:solidFill>
                  <a:srgbClr val="A0366C"/>
                </a:solidFill>
              </a:rPr>
              <a:t>bred</a:t>
            </a:r>
            <a:r>
              <a:rPr lang="en-US" sz="2800" dirty="0"/>
              <a:t> in animals and then </a:t>
            </a:r>
            <a:r>
              <a:rPr lang="en-US" sz="2800" dirty="0">
                <a:solidFill>
                  <a:srgbClr val="A0366C"/>
                </a:solidFill>
              </a:rPr>
              <a:t>passed on </a:t>
            </a:r>
            <a:r>
              <a:rPr lang="en-US" sz="2800" dirty="0"/>
              <a:t>to the next generation</a:t>
            </a:r>
          </a:p>
          <a:p>
            <a:pPr marL="514350" indent="-514350" eaLnBrk="1" fontAlgn="auto" hangingPunct="1">
              <a:lnSpc>
                <a:spcPts val="2800"/>
              </a:lnSpc>
              <a:spcAft>
                <a:spcPts val="600"/>
              </a:spcAft>
              <a:buClr>
                <a:schemeClr val="tx1"/>
              </a:buClr>
              <a:buFont typeface="+mj-lt"/>
              <a:buAutoNum type="arabicPeriod"/>
              <a:defRPr/>
            </a:pPr>
            <a:r>
              <a:rPr lang="en-US" sz="2800" dirty="0" smtClean="0">
                <a:solidFill>
                  <a:srgbClr val="A0366C"/>
                </a:solidFill>
              </a:rPr>
              <a:t>Identical</a:t>
            </a:r>
            <a:r>
              <a:rPr lang="en-US" sz="2800" dirty="0" smtClean="0"/>
              <a:t> </a:t>
            </a:r>
            <a:r>
              <a:rPr lang="en-US" sz="2800" dirty="0"/>
              <a:t>twins are more similar in their levels of aggression than </a:t>
            </a:r>
            <a:r>
              <a:rPr lang="en-US" sz="2800" dirty="0">
                <a:solidFill>
                  <a:srgbClr val="A0366C"/>
                </a:solidFill>
              </a:rPr>
              <a:t>fraternal</a:t>
            </a:r>
            <a:r>
              <a:rPr lang="en-US" sz="2800" dirty="0"/>
              <a:t> twins or siblings</a:t>
            </a:r>
          </a:p>
          <a:p>
            <a:pPr marL="514350" indent="-514350" eaLnBrk="1" fontAlgn="auto" hangingPunct="1">
              <a:lnSpc>
                <a:spcPts val="2800"/>
              </a:lnSpc>
              <a:spcAft>
                <a:spcPts val="600"/>
              </a:spcAft>
              <a:buClr>
                <a:schemeClr val="tx1"/>
              </a:buClr>
              <a:buFont typeface="+mj-lt"/>
              <a:buAutoNum type="arabicPeriod"/>
              <a:defRPr/>
            </a:pPr>
            <a:r>
              <a:rPr lang="en-US" sz="2800" dirty="0" smtClean="0">
                <a:solidFill>
                  <a:srgbClr val="A0366C"/>
                </a:solidFill>
              </a:rPr>
              <a:t>Males</a:t>
            </a:r>
            <a:r>
              <a:rPr lang="en-US" sz="2800" dirty="0" smtClean="0"/>
              <a:t> </a:t>
            </a:r>
            <a:r>
              <a:rPr lang="en-US" sz="2800" dirty="0"/>
              <a:t>are more prone to aggression, and differ by a chromosome (female XX vs. male XY)</a:t>
            </a:r>
          </a:p>
        </p:txBody>
      </p:sp>
      <p:sp>
        <p:nvSpPr>
          <p:cNvPr id="6" name="Rectangle 5"/>
          <p:cNvSpPr/>
          <p:nvPr/>
        </p:nvSpPr>
        <p:spPr>
          <a:xfrm>
            <a:off x="0" y="0"/>
            <a:ext cx="9144000" cy="1360488"/>
          </a:xfrm>
          <a:prstGeom prst="rect">
            <a:avLst/>
          </a:prstGeom>
          <a:solidFill>
            <a:srgbClr val="444EA2"/>
          </a:solidFill>
        </p:spPr>
        <p:txBody>
          <a:bodyPr lIns="274320" anchor="ctr"/>
          <a:lstStyle/>
          <a:p>
            <a:pPr fontAlgn="auto">
              <a:lnSpc>
                <a:spcPts val="4200"/>
              </a:lnSpc>
              <a:spcAft>
                <a:spcPts val="0"/>
              </a:spcAft>
              <a:defRPr/>
            </a:pPr>
            <a:r>
              <a:rPr lang="en-US" sz="3200" b="1" dirty="0">
                <a:solidFill>
                  <a:srgbClr val="F8F6E3"/>
                </a:solidFill>
                <a:latin typeface="+mn-lt"/>
                <a:cs typeface="+mn-cs"/>
              </a:rPr>
              <a:t>Social Relations</a:t>
            </a:r>
            <a:endParaRPr lang="en-US" sz="3200" b="1" dirty="0">
              <a:solidFill>
                <a:srgbClr val="F8F6E3"/>
              </a:solidFill>
              <a:latin typeface="+mj-lt"/>
              <a:ea typeface="+mj-ea"/>
              <a:cs typeface="+mj-cs"/>
            </a:endParaRPr>
          </a:p>
          <a:p>
            <a:pPr fontAlgn="auto">
              <a:lnSpc>
                <a:spcPts val="4200"/>
              </a:lnSpc>
              <a:spcAft>
                <a:spcPts val="0"/>
              </a:spcAft>
              <a:defRPr/>
            </a:pPr>
            <a:r>
              <a:rPr lang="en-US" sz="4400" b="1" dirty="0">
                <a:solidFill>
                  <a:srgbClr val="F8F6E3"/>
                </a:solidFill>
                <a:latin typeface="+mj-lt"/>
                <a:ea typeface="+mj-ea"/>
                <a:cs typeface="+mj-cs"/>
              </a:rPr>
              <a:t>Genetic Influences on Aggression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8"/>
            <a:ext cx="8147050" cy="2794000"/>
          </a:xfrm>
        </p:spPr>
        <p:txBody>
          <a:bodyPr rtlCol="0">
            <a:noAutofit/>
          </a:bodyPr>
          <a:lstStyle/>
          <a:p>
            <a:pPr marL="0" indent="0" eaLnBrk="1" fontAlgn="auto" hangingPunct="1">
              <a:lnSpc>
                <a:spcPts val="2800"/>
              </a:lnSpc>
              <a:spcAft>
                <a:spcPts val="600"/>
              </a:spcAft>
              <a:buFont typeface="Arial" pitchFamily="34" charset="0"/>
              <a:buNone/>
              <a:defRPr/>
            </a:pPr>
            <a:r>
              <a:rPr lang="en-US" sz="2800" dirty="0"/>
              <a:t>Evidence of brain links to aggression:</a:t>
            </a:r>
          </a:p>
          <a:p>
            <a:pPr eaLnBrk="1" fontAlgn="auto" hangingPunct="1">
              <a:lnSpc>
                <a:spcPts val="2800"/>
              </a:lnSpc>
              <a:spcAft>
                <a:spcPts val="600"/>
              </a:spcAft>
              <a:buFont typeface="Wingdings" pitchFamily="2" charset="2"/>
              <a:buChar char="§"/>
              <a:defRPr/>
            </a:pPr>
            <a:r>
              <a:rPr lang="en-US" sz="2800" dirty="0"/>
              <a:t>One monkey learned to subdue the aggression of another, by turning on an electrode implanted in an aggression-inhibiting brain area</a:t>
            </a:r>
          </a:p>
          <a:p>
            <a:pPr eaLnBrk="1" fontAlgn="auto" hangingPunct="1">
              <a:lnSpc>
                <a:spcPts val="2800"/>
              </a:lnSpc>
              <a:spcAft>
                <a:spcPts val="600"/>
              </a:spcAft>
              <a:buFont typeface="Wingdings" pitchFamily="2" charset="2"/>
              <a:buChar char="§"/>
              <a:defRPr/>
            </a:pPr>
            <a:r>
              <a:rPr lang="en-US" sz="2800" dirty="0"/>
              <a:t>A woman became rude and violent after painless stimulation of her amygdala</a:t>
            </a:r>
          </a:p>
          <a:p>
            <a:pPr eaLnBrk="1" fontAlgn="auto" hangingPunct="1">
              <a:lnSpc>
                <a:spcPts val="2800"/>
              </a:lnSpc>
              <a:spcAft>
                <a:spcPts val="600"/>
              </a:spcAft>
              <a:buFont typeface="Wingdings" pitchFamily="2" charset="2"/>
              <a:buChar char="§"/>
              <a:defRPr/>
            </a:pPr>
            <a:r>
              <a:rPr lang="en-US" sz="2800" dirty="0"/>
              <a:t>Underactive frontal lobes (which inhibit impulses) are linked to aggression, violence</a:t>
            </a:r>
          </a:p>
        </p:txBody>
      </p:sp>
      <p:sp>
        <p:nvSpPr>
          <p:cNvPr id="6" name="Rectangle 5"/>
          <p:cNvSpPr/>
          <p:nvPr/>
        </p:nvSpPr>
        <p:spPr>
          <a:xfrm>
            <a:off x="0" y="0"/>
            <a:ext cx="9144000" cy="1558925"/>
          </a:xfrm>
          <a:prstGeom prst="rect">
            <a:avLst/>
          </a:prstGeom>
          <a:solidFill>
            <a:srgbClr val="444EA2"/>
          </a:solidFill>
        </p:spPr>
        <p:txBody>
          <a:bodyPr lIns="274320" anchor="ctr"/>
          <a:lstStyle/>
          <a:p>
            <a:pPr fontAlgn="auto">
              <a:lnSpc>
                <a:spcPts val="4200"/>
              </a:lnSpc>
              <a:spcAft>
                <a:spcPts val="0"/>
              </a:spcAft>
              <a:defRPr/>
            </a:pPr>
            <a:r>
              <a:rPr lang="en-US" sz="3200" b="1" dirty="0">
                <a:solidFill>
                  <a:srgbClr val="F8F6E3"/>
                </a:solidFill>
                <a:latin typeface="+mn-lt"/>
                <a:cs typeface="+mn-cs"/>
              </a:rPr>
              <a:t>Social Relations</a:t>
            </a:r>
            <a:endParaRPr lang="en-US" sz="3200" b="1" dirty="0">
              <a:solidFill>
                <a:srgbClr val="F8F6E3"/>
              </a:solidFill>
              <a:latin typeface="+mj-lt"/>
              <a:ea typeface="+mj-ea"/>
              <a:cs typeface="+mj-cs"/>
            </a:endParaRPr>
          </a:p>
          <a:p>
            <a:pPr fontAlgn="auto">
              <a:lnSpc>
                <a:spcPts val="4200"/>
              </a:lnSpc>
              <a:spcAft>
                <a:spcPts val="0"/>
              </a:spcAft>
              <a:defRPr/>
            </a:pPr>
            <a:r>
              <a:rPr lang="en-US" sz="4400" b="1" dirty="0">
                <a:solidFill>
                  <a:srgbClr val="F8F6E3"/>
                </a:solidFill>
                <a:latin typeface="+mj-lt"/>
                <a:ea typeface="+mj-ea"/>
                <a:cs typeface="+mj-cs"/>
              </a:rPr>
              <a:t>Neural Influences</a:t>
            </a:r>
          </a:p>
          <a:p>
            <a:pPr fontAlgn="auto">
              <a:lnSpc>
                <a:spcPts val="4200"/>
              </a:lnSpc>
              <a:spcAft>
                <a:spcPts val="0"/>
              </a:spcAft>
              <a:defRPr/>
            </a:pPr>
            <a:r>
              <a:rPr lang="en-US" sz="3200" b="1" i="1" dirty="0">
                <a:solidFill>
                  <a:srgbClr val="F8F6E3"/>
                </a:solidFill>
                <a:latin typeface="+mj-lt"/>
                <a:ea typeface="+mj-ea"/>
                <a:cs typeface="+mj-cs"/>
              </a:rPr>
              <a:t>Brain Activity and Aggression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850" y="1716088"/>
            <a:ext cx="5310188" cy="2794000"/>
          </a:xfrm>
        </p:spPr>
        <p:txBody>
          <a:bodyPr/>
          <a:lstStyle/>
          <a:p>
            <a:pPr eaLnBrk="1" hangingPunct="1">
              <a:lnSpc>
                <a:spcPts val="2400"/>
              </a:lnSpc>
              <a:spcAft>
                <a:spcPts val="600"/>
              </a:spcAft>
              <a:buClr>
                <a:schemeClr val="tx1"/>
              </a:buClr>
              <a:buFont typeface="Wingdings" pitchFamily="2" charset="2"/>
              <a:buChar char="§"/>
            </a:pPr>
            <a:r>
              <a:rPr lang="en-US" sz="2800" smtClean="0">
                <a:solidFill>
                  <a:srgbClr val="A0366C"/>
                </a:solidFill>
              </a:rPr>
              <a:t>Testosterone</a:t>
            </a:r>
            <a:r>
              <a:rPr lang="en-US" sz="2800" smtClean="0"/>
              <a:t> levels are correlated with irritability, assertiveness, impulsiveness, and low tolerance for frustration.</a:t>
            </a:r>
          </a:p>
          <a:p>
            <a:pPr eaLnBrk="1" hangingPunct="1">
              <a:lnSpc>
                <a:spcPts val="2400"/>
              </a:lnSpc>
              <a:spcAft>
                <a:spcPts val="600"/>
              </a:spcAft>
              <a:buFont typeface="Wingdings" pitchFamily="2" charset="2"/>
              <a:buChar char="§"/>
            </a:pPr>
            <a:r>
              <a:rPr lang="en-US" sz="2800" smtClean="0"/>
              <a:t>Traits linked to </a:t>
            </a:r>
            <a:r>
              <a:rPr lang="en-US" sz="2800" smtClean="0">
                <a:solidFill>
                  <a:srgbClr val="A0366C"/>
                </a:solidFill>
              </a:rPr>
              <a:t>testosterone</a:t>
            </a:r>
            <a:r>
              <a:rPr lang="en-US" sz="2800" smtClean="0"/>
              <a:t> levels, such as facial width, also are linked to aggressiveness.</a:t>
            </a:r>
          </a:p>
          <a:p>
            <a:pPr eaLnBrk="1" hangingPunct="1">
              <a:lnSpc>
                <a:spcPts val="2400"/>
              </a:lnSpc>
              <a:spcAft>
                <a:spcPts val="600"/>
              </a:spcAft>
              <a:buFont typeface="Wingdings" pitchFamily="2" charset="2"/>
              <a:buChar char="§"/>
            </a:pPr>
            <a:r>
              <a:rPr lang="en-US" sz="2800" smtClean="0"/>
              <a:t>Violent criminal males have high </a:t>
            </a:r>
            <a:r>
              <a:rPr lang="en-US" sz="2800" smtClean="0">
                <a:solidFill>
                  <a:srgbClr val="A0366C"/>
                </a:solidFill>
              </a:rPr>
              <a:t>testosterone</a:t>
            </a:r>
            <a:r>
              <a:rPr lang="en-US" sz="2800" smtClean="0"/>
              <a:t> levels along with </a:t>
            </a:r>
            <a:r>
              <a:rPr lang="en-US" sz="2800" smtClean="0">
                <a:solidFill>
                  <a:srgbClr val="A0366C"/>
                </a:solidFill>
              </a:rPr>
              <a:t>low serotonin </a:t>
            </a:r>
            <a:r>
              <a:rPr lang="en-US" sz="2800" smtClean="0"/>
              <a:t>levels</a:t>
            </a:r>
          </a:p>
          <a:p>
            <a:pPr eaLnBrk="1" hangingPunct="1">
              <a:lnSpc>
                <a:spcPts val="2400"/>
              </a:lnSpc>
              <a:spcAft>
                <a:spcPts val="600"/>
              </a:spcAft>
              <a:buFont typeface="Wingdings" pitchFamily="2" charset="2"/>
              <a:buChar char="§"/>
            </a:pPr>
            <a:r>
              <a:rPr lang="en-US" sz="2800" smtClean="0"/>
              <a:t>Reducing testosterone reduces aggression, in both humans and animals</a:t>
            </a:r>
          </a:p>
        </p:txBody>
      </p:sp>
      <p:sp>
        <p:nvSpPr>
          <p:cNvPr id="6" name="Rectangle 5"/>
          <p:cNvSpPr/>
          <p:nvPr/>
        </p:nvSpPr>
        <p:spPr>
          <a:xfrm>
            <a:off x="0" y="0"/>
            <a:ext cx="9144000" cy="1558925"/>
          </a:xfrm>
          <a:prstGeom prst="rect">
            <a:avLst/>
          </a:prstGeom>
          <a:solidFill>
            <a:srgbClr val="444EA2"/>
          </a:solidFill>
        </p:spPr>
        <p:txBody>
          <a:bodyPr lIns="274320" anchor="ctr"/>
          <a:lstStyle/>
          <a:p>
            <a:pPr fontAlgn="auto">
              <a:lnSpc>
                <a:spcPts val="4200"/>
              </a:lnSpc>
              <a:spcAft>
                <a:spcPts val="0"/>
              </a:spcAft>
              <a:defRPr/>
            </a:pPr>
            <a:r>
              <a:rPr lang="en-US" sz="3200" b="1" dirty="0">
                <a:solidFill>
                  <a:srgbClr val="F8F6E3"/>
                </a:solidFill>
                <a:latin typeface="+mn-lt"/>
                <a:cs typeface="+mn-cs"/>
              </a:rPr>
              <a:t>Social Relations</a:t>
            </a:r>
            <a:endParaRPr lang="en-US" sz="3200" b="1" dirty="0">
              <a:solidFill>
                <a:srgbClr val="F8F6E3"/>
              </a:solidFill>
              <a:latin typeface="+mj-lt"/>
              <a:ea typeface="+mj-ea"/>
              <a:cs typeface="+mj-cs"/>
            </a:endParaRPr>
          </a:p>
          <a:p>
            <a:pPr fontAlgn="auto">
              <a:lnSpc>
                <a:spcPts val="4200"/>
              </a:lnSpc>
              <a:spcAft>
                <a:spcPts val="0"/>
              </a:spcAft>
              <a:defRPr/>
            </a:pPr>
            <a:r>
              <a:rPr lang="en-US" sz="4400" b="1" dirty="0">
                <a:solidFill>
                  <a:srgbClr val="F8F6E3"/>
                </a:solidFill>
                <a:latin typeface="+mj-lt"/>
                <a:ea typeface="+mj-ea"/>
                <a:cs typeface="+mj-cs"/>
              </a:rPr>
              <a:t>Biochemistry of Aggression</a:t>
            </a:r>
          </a:p>
          <a:p>
            <a:pPr fontAlgn="auto">
              <a:lnSpc>
                <a:spcPts val="4200"/>
              </a:lnSpc>
              <a:spcAft>
                <a:spcPts val="0"/>
              </a:spcAft>
              <a:defRPr/>
            </a:pPr>
            <a:r>
              <a:rPr lang="en-US" sz="3200" b="1" i="1" dirty="0">
                <a:solidFill>
                  <a:srgbClr val="F8F6E3"/>
                </a:solidFill>
                <a:latin typeface="+mj-lt"/>
                <a:ea typeface="+mj-ea"/>
                <a:cs typeface="+mj-cs"/>
              </a:rPr>
              <a:t>The Male hormone</a:t>
            </a:r>
          </a:p>
        </p:txBody>
      </p:sp>
      <p:pic>
        <p:nvPicPr>
          <p:cNvPr id="1026" name="Picture 2"/>
          <p:cNvPicPr>
            <a:picLocks noChangeAspect="1" noChangeArrowheads="1"/>
          </p:cNvPicPr>
          <p:nvPr/>
        </p:nvPicPr>
        <p:blipFill>
          <a:blip r:embed="rId3" cstate="print"/>
          <a:srcRect/>
          <a:stretch>
            <a:fillRect/>
          </a:stretch>
        </p:blipFill>
        <p:spPr bwMode="auto">
          <a:xfrm>
            <a:off x="5364163" y="1974850"/>
            <a:ext cx="3533775" cy="39846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p:cNvPicPr>
            <a:picLocks noChangeAspect="1"/>
          </p:cNvPicPr>
          <p:nvPr/>
        </p:nvPicPr>
        <p:blipFill>
          <a:blip r:embed="rId3" cstate="print"/>
          <a:srcRect l="789" b="13754"/>
          <a:stretch>
            <a:fillRect/>
          </a:stretch>
        </p:blipFill>
        <p:spPr bwMode="auto">
          <a:xfrm>
            <a:off x="0" y="1558925"/>
            <a:ext cx="9144000" cy="5299075"/>
          </a:xfrm>
          <a:prstGeom prst="rect">
            <a:avLst/>
          </a:prstGeom>
          <a:noFill/>
          <a:ln w="9525">
            <a:noFill/>
            <a:miter lim="800000"/>
            <a:headEnd/>
            <a:tailEnd/>
          </a:ln>
        </p:spPr>
      </p:pic>
      <p:sp>
        <p:nvSpPr>
          <p:cNvPr id="3" name="Content Placeholder 2"/>
          <p:cNvSpPr>
            <a:spLocks noGrp="1"/>
          </p:cNvSpPr>
          <p:nvPr>
            <p:ph idx="1"/>
          </p:nvPr>
        </p:nvSpPr>
        <p:spPr>
          <a:xfrm>
            <a:off x="404813" y="1809750"/>
            <a:ext cx="3657600" cy="2794000"/>
          </a:xfrm>
        </p:spPr>
        <p:txBody>
          <a:bodyPr rtlCol="0">
            <a:noAutofit/>
          </a:bodyPr>
          <a:lstStyle/>
          <a:p>
            <a:pPr marL="0" indent="0" eaLnBrk="1" fontAlgn="auto" hangingPunct="1">
              <a:lnSpc>
                <a:spcPts val="2000"/>
              </a:lnSpc>
              <a:spcAft>
                <a:spcPts val="600"/>
              </a:spcAft>
              <a:buClr>
                <a:schemeClr val="tx1"/>
              </a:buClr>
              <a:buFont typeface="Arial" pitchFamily="34" charset="0"/>
              <a:buNone/>
              <a:defRPr/>
            </a:pPr>
            <a:r>
              <a:rPr lang="en-US" sz="2400" dirty="0"/>
              <a:t>Alcohol may chemically or psychologically make the following more likely:  </a:t>
            </a:r>
          </a:p>
          <a:p>
            <a:pPr eaLnBrk="1" fontAlgn="auto" hangingPunct="1">
              <a:lnSpc>
                <a:spcPts val="2000"/>
              </a:lnSpc>
              <a:spcAft>
                <a:spcPts val="600"/>
              </a:spcAft>
              <a:buClr>
                <a:schemeClr val="tx1"/>
              </a:buClr>
              <a:buFont typeface="Wingdings" pitchFamily="2" charset="2"/>
              <a:buChar char="§"/>
              <a:defRPr/>
            </a:pPr>
            <a:r>
              <a:rPr lang="en-US" sz="2400" dirty="0"/>
              <a:t>Disinhibited aggressive behavior</a:t>
            </a:r>
          </a:p>
          <a:p>
            <a:pPr eaLnBrk="1" fontAlgn="auto" hangingPunct="1">
              <a:lnSpc>
                <a:spcPts val="2000"/>
              </a:lnSpc>
              <a:spcAft>
                <a:spcPts val="600"/>
              </a:spcAft>
              <a:buClr>
                <a:schemeClr val="tx1"/>
              </a:buClr>
              <a:buFont typeface="Wingdings" pitchFamily="2" charset="2"/>
              <a:buChar char="§"/>
              <a:defRPr/>
            </a:pPr>
            <a:r>
              <a:rPr lang="en-US" sz="2400" dirty="0"/>
              <a:t>Aggressive responses to frustration</a:t>
            </a:r>
          </a:p>
          <a:p>
            <a:pPr eaLnBrk="1" fontAlgn="auto" hangingPunct="1">
              <a:lnSpc>
                <a:spcPts val="2000"/>
              </a:lnSpc>
              <a:spcAft>
                <a:spcPts val="600"/>
              </a:spcAft>
              <a:buClr>
                <a:schemeClr val="tx1"/>
              </a:buClr>
              <a:buFont typeface="Wingdings" pitchFamily="2" charset="2"/>
              <a:buChar char="§"/>
              <a:defRPr/>
            </a:pPr>
            <a:r>
              <a:rPr lang="en-US" sz="2400" dirty="0"/>
              <a:t>Violent crimes, especially spousal abuse</a:t>
            </a:r>
          </a:p>
          <a:p>
            <a:pPr eaLnBrk="1" fontAlgn="auto" hangingPunct="1">
              <a:lnSpc>
                <a:spcPts val="2000"/>
              </a:lnSpc>
              <a:spcAft>
                <a:spcPts val="600"/>
              </a:spcAft>
              <a:buClr>
                <a:schemeClr val="tx1"/>
              </a:buClr>
              <a:buFont typeface="Wingdings" pitchFamily="2" charset="2"/>
              <a:buChar char="§"/>
              <a:defRPr/>
            </a:pPr>
            <a:r>
              <a:rPr lang="en-US" sz="2400" dirty="0"/>
              <a:t>Lack of attention to peacemaking options</a:t>
            </a:r>
          </a:p>
          <a:p>
            <a:pPr eaLnBrk="1" fontAlgn="auto" hangingPunct="1">
              <a:lnSpc>
                <a:spcPts val="2000"/>
              </a:lnSpc>
              <a:spcAft>
                <a:spcPts val="600"/>
              </a:spcAft>
              <a:buClr>
                <a:schemeClr val="tx1"/>
              </a:buClr>
              <a:buFont typeface="Wingdings" pitchFamily="2" charset="2"/>
              <a:buChar char="§"/>
              <a:defRPr/>
            </a:pPr>
            <a:r>
              <a:rPr lang="en-US" sz="2400" dirty="0"/>
              <a:t>Interpreting neutral acts as provocations</a:t>
            </a:r>
          </a:p>
        </p:txBody>
      </p:sp>
      <p:sp>
        <p:nvSpPr>
          <p:cNvPr id="6" name="Rectangle 5"/>
          <p:cNvSpPr/>
          <p:nvPr/>
        </p:nvSpPr>
        <p:spPr>
          <a:xfrm>
            <a:off x="0" y="0"/>
            <a:ext cx="9144000" cy="1558925"/>
          </a:xfrm>
          <a:prstGeom prst="rect">
            <a:avLst/>
          </a:prstGeom>
          <a:solidFill>
            <a:srgbClr val="444EA2"/>
          </a:solidFill>
        </p:spPr>
        <p:txBody>
          <a:bodyPr lIns="274320" anchor="ctr"/>
          <a:lstStyle/>
          <a:p>
            <a:pPr fontAlgn="auto">
              <a:lnSpc>
                <a:spcPts val="4200"/>
              </a:lnSpc>
              <a:spcAft>
                <a:spcPts val="0"/>
              </a:spcAft>
              <a:defRPr/>
            </a:pPr>
            <a:r>
              <a:rPr lang="en-US" sz="3200" b="1" dirty="0">
                <a:solidFill>
                  <a:srgbClr val="F8F6E3"/>
                </a:solidFill>
                <a:latin typeface="+mn-lt"/>
                <a:cs typeface="+mn-cs"/>
              </a:rPr>
              <a:t>Social Relations</a:t>
            </a:r>
            <a:endParaRPr lang="en-US" sz="3200" b="1" dirty="0">
              <a:solidFill>
                <a:srgbClr val="F8F6E3"/>
              </a:solidFill>
              <a:latin typeface="+mj-lt"/>
              <a:ea typeface="+mj-ea"/>
              <a:cs typeface="+mj-cs"/>
            </a:endParaRPr>
          </a:p>
          <a:p>
            <a:pPr fontAlgn="auto">
              <a:lnSpc>
                <a:spcPts val="4200"/>
              </a:lnSpc>
              <a:spcAft>
                <a:spcPts val="0"/>
              </a:spcAft>
              <a:defRPr/>
            </a:pPr>
            <a:r>
              <a:rPr lang="en-US" sz="4400" b="1" dirty="0">
                <a:solidFill>
                  <a:srgbClr val="F8F6E3"/>
                </a:solidFill>
                <a:latin typeface="+mj-lt"/>
                <a:ea typeface="+mj-ea"/>
                <a:cs typeface="+mj-cs"/>
              </a:rPr>
              <a:t>Biochemistry of Aggression</a:t>
            </a:r>
          </a:p>
          <a:p>
            <a:pPr fontAlgn="auto">
              <a:lnSpc>
                <a:spcPts val="4200"/>
              </a:lnSpc>
              <a:spcAft>
                <a:spcPts val="0"/>
              </a:spcAft>
              <a:defRPr/>
            </a:pPr>
            <a:r>
              <a:rPr lang="en-US" sz="3200" b="1" i="1" dirty="0">
                <a:solidFill>
                  <a:srgbClr val="F8F6E3"/>
                </a:solidFill>
                <a:latin typeface="+mj-lt"/>
                <a:ea typeface="+mj-ea"/>
                <a:cs typeface="+mj-cs"/>
              </a:rPr>
              <a:t>Alcohol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925" y="1819275"/>
            <a:ext cx="4695825" cy="2794000"/>
          </a:xfrm>
        </p:spPr>
        <p:txBody>
          <a:bodyPr rtlCol="0">
            <a:noAutofit/>
          </a:bodyPr>
          <a:lstStyle/>
          <a:p>
            <a:pPr marL="0" indent="0" eaLnBrk="1" fontAlgn="auto" hangingPunct="1">
              <a:lnSpc>
                <a:spcPts val="2400"/>
              </a:lnSpc>
              <a:spcAft>
                <a:spcPts val="600"/>
              </a:spcAft>
              <a:buFont typeface="Arial" pitchFamily="34" charset="0"/>
              <a:buNone/>
              <a:defRPr/>
            </a:pPr>
            <a:r>
              <a:rPr lang="en-US" sz="2800" dirty="0"/>
              <a:t>Levels of aggression are influenced by:</a:t>
            </a:r>
          </a:p>
          <a:p>
            <a:pPr eaLnBrk="1" fontAlgn="auto" hangingPunct="1">
              <a:lnSpc>
                <a:spcPts val="2400"/>
              </a:lnSpc>
              <a:spcAft>
                <a:spcPts val="600"/>
              </a:spcAft>
              <a:buFont typeface="Wingdings" pitchFamily="2" charset="2"/>
              <a:buChar char="§"/>
              <a:defRPr/>
            </a:pPr>
            <a:r>
              <a:rPr lang="en-US" sz="2800" dirty="0"/>
              <a:t>Aversive conditions and feeling frustrated;</a:t>
            </a:r>
          </a:p>
          <a:p>
            <a:pPr eaLnBrk="1" fontAlgn="auto" hangingPunct="1">
              <a:lnSpc>
                <a:spcPts val="2400"/>
              </a:lnSpc>
              <a:spcAft>
                <a:spcPts val="600"/>
              </a:spcAft>
              <a:buFont typeface="Wingdings" pitchFamily="2" charset="2"/>
              <a:buChar char="§"/>
              <a:defRPr/>
            </a:pPr>
            <a:r>
              <a:rPr lang="en-US" sz="2800" dirty="0"/>
              <a:t>Getting reinforced for aggressive behavior; </a:t>
            </a:r>
          </a:p>
          <a:p>
            <a:pPr eaLnBrk="1" fontAlgn="auto" hangingPunct="1">
              <a:lnSpc>
                <a:spcPts val="2400"/>
              </a:lnSpc>
              <a:spcAft>
                <a:spcPts val="600"/>
              </a:spcAft>
              <a:buFont typeface="Wingdings" pitchFamily="2" charset="2"/>
              <a:buChar char="§"/>
              <a:defRPr/>
            </a:pPr>
            <a:r>
              <a:rPr lang="en-US" sz="2800" dirty="0"/>
              <a:t>Having aggression modeled at home or in the media</a:t>
            </a:r>
          </a:p>
          <a:p>
            <a:pPr eaLnBrk="1" fontAlgn="auto" hangingPunct="1">
              <a:lnSpc>
                <a:spcPts val="2400"/>
              </a:lnSpc>
              <a:spcAft>
                <a:spcPts val="600"/>
              </a:spcAft>
              <a:buFont typeface="Wingdings" pitchFamily="2" charset="2"/>
              <a:buChar char="§"/>
              <a:defRPr/>
            </a:pPr>
            <a:r>
              <a:rPr lang="en-US" sz="2800" dirty="0"/>
              <a:t>Adopting social scripts for aggression from culture and the media.</a:t>
            </a:r>
          </a:p>
        </p:txBody>
      </p:sp>
      <p:sp>
        <p:nvSpPr>
          <p:cNvPr id="6" name="Rectangle 5"/>
          <p:cNvSpPr/>
          <p:nvPr/>
        </p:nvSpPr>
        <p:spPr>
          <a:xfrm>
            <a:off x="0" y="0"/>
            <a:ext cx="9144000" cy="1360488"/>
          </a:xfrm>
          <a:prstGeom prst="rect">
            <a:avLst/>
          </a:prstGeom>
          <a:solidFill>
            <a:srgbClr val="444EA2"/>
          </a:solidFill>
        </p:spPr>
        <p:txBody>
          <a:bodyPr lIns="274320" anchor="ctr"/>
          <a:lstStyle/>
          <a:p>
            <a:pPr fontAlgn="auto">
              <a:lnSpc>
                <a:spcPts val="4200"/>
              </a:lnSpc>
              <a:spcAft>
                <a:spcPts val="0"/>
              </a:spcAft>
              <a:defRPr/>
            </a:pPr>
            <a:r>
              <a:rPr lang="en-US" sz="3200" b="1" dirty="0">
                <a:solidFill>
                  <a:srgbClr val="F8F6E3"/>
                </a:solidFill>
                <a:latin typeface="+mn-lt"/>
                <a:cs typeface="+mn-cs"/>
              </a:rPr>
              <a:t>Social Relations</a:t>
            </a:r>
            <a:endParaRPr lang="en-US" sz="3200" b="1" dirty="0">
              <a:solidFill>
                <a:srgbClr val="F8F6E3"/>
              </a:solidFill>
              <a:latin typeface="+mj-lt"/>
              <a:ea typeface="+mj-ea"/>
              <a:cs typeface="+mj-cs"/>
            </a:endParaRPr>
          </a:p>
          <a:p>
            <a:pPr fontAlgn="auto">
              <a:lnSpc>
                <a:spcPts val="4200"/>
              </a:lnSpc>
              <a:spcAft>
                <a:spcPts val="0"/>
              </a:spcAft>
              <a:defRPr/>
            </a:pPr>
            <a:r>
              <a:rPr lang="en-US" sz="4400" b="1" dirty="0">
                <a:solidFill>
                  <a:srgbClr val="F8F6E3"/>
                </a:solidFill>
                <a:latin typeface="+mj-lt"/>
                <a:ea typeface="+mj-ea"/>
                <a:cs typeface="+mj-cs"/>
              </a:rPr>
              <a:t>Psychosocial Factors and Aggression</a:t>
            </a:r>
          </a:p>
        </p:txBody>
      </p:sp>
      <p:pic>
        <p:nvPicPr>
          <p:cNvPr id="2" name="Picture 1"/>
          <p:cNvPicPr>
            <a:picLocks noChangeAspect="1"/>
          </p:cNvPicPr>
          <p:nvPr/>
        </p:nvPicPr>
        <p:blipFill>
          <a:blip r:embed="rId3" cstate="print"/>
          <a:stretch>
            <a:fillRect/>
          </a:stretch>
        </p:blipFill>
        <p:spPr>
          <a:xfrm>
            <a:off x="5103813" y="1874838"/>
            <a:ext cx="3578225" cy="36306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C:\Users\James\Desktop\Myers 10th ppts\raw materials for PPTs\Raw materials by chapter\14 Social Psych\872546-002.jpg"/>
          <p:cNvPicPr>
            <a:picLocks noChangeAspect="1" noChangeArrowheads="1"/>
          </p:cNvPicPr>
          <p:nvPr/>
        </p:nvPicPr>
        <p:blipFill rotWithShape="1">
          <a:blip r:embed="rId3" cstate="print"/>
          <a:srcRect r="9098"/>
          <a:stretch/>
        </p:blipFill>
        <p:spPr bwMode="auto">
          <a:xfrm>
            <a:off x="3887788" y="1309688"/>
            <a:ext cx="4805362" cy="2947987"/>
          </a:xfrm>
          <a:prstGeom prst="rect">
            <a:avLst/>
          </a:prstGeom>
          <a:ln>
            <a:noFill/>
          </a:ln>
          <a:effectLst>
            <a:outerShdw blurRad="292100" dist="139700" dir="2700000" algn="tl" rotWithShape="0">
              <a:srgbClr val="333333">
                <a:alpha val="65000"/>
              </a:srgbClr>
            </a:outerShdw>
          </a:effectLst>
        </p:spPr>
      </p:pic>
      <p:sp>
        <p:nvSpPr>
          <p:cNvPr id="69635" name="Title 1"/>
          <p:cNvSpPr>
            <a:spLocks noGrp="1"/>
          </p:cNvSpPr>
          <p:nvPr>
            <p:ph type="title"/>
          </p:nvPr>
        </p:nvSpPr>
        <p:spPr>
          <a:xfrm>
            <a:off x="76200" y="190500"/>
            <a:ext cx="9067800" cy="976313"/>
          </a:xfrm>
        </p:spPr>
        <p:txBody>
          <a:bodyPr/>
          <a:lstStyle/>
          <a:p>
            <a:pPr eaLnBrk="1" hangingPunct="1"/>
            <a:r>
              <a:rPr lang="en-US" sz="4000" b="1" smtClean="0">
                <a:solidFill>
                  <a:srgbClr val="444EA2"/>
                </a:solidFill>
              </a:rPr>
              <a:t>Aversive/Unpleasant Conditions</a:t>
            </a:r>
          </a:p>
        </p:txBody>
      </p:sp>
      <p:sp>
        <p:nvSpPr>
          <p:cNvPr id="5" name="Rectangle 4"/>
          <p:cNvSpPr>
            <a:spLocks noChangeArrowheads="1"/>
          </p:cNvSpPr>
          <p:nvPr/>
        </p:nvSpPr>
        <p:spPr bwMode="auto">
          <a:xfrm>
            <a:off x="936171" y="4604657"/>
            <a:ext cx="7413172" cy="1827167"/>
          </a:xfrm>
          <a:prstGeom prst="rect">
            <a:avLst/>
          </a:prstGeom>
          <a:solidFill>
            <a:srgbClr val="A0366C"/>
          </a:solidFill>
          <a:ln w="9525">
            <a:noFill/>
            <a:miter lim="800000"/>
            <a:headEnd/>
            <a:tailEnd/>
          </a:ln>
        </p:spPr>
        <p:txBody>
          <a:bodyPr wrap="square">
            <a:spAutoFit/>
          </a:bodyPr>
          <a:lstStyle/>
          <a:p>
            <a:pPr algn="ctr">
              <a:lnSpc>
                <a:spcPts val="2000"/>
              </a:lnSpc>
              <a:spcBef>
                <a:spcPct val="20000"/>
              </a:spcBef>
              <a:spcAft>
                <a:spcPts val="600"/>
              </a:spcAft>
            </a:pPr>
            <a:r>
              <a:rPr lang="en-US" sz="3200" b="1" dirty="0">
                <a:solidFill>
                  <a:srgbClr val="F8F6E3"/>
                </a:solidFill>
              </a:rPr>
              <a:t>Frustration-Aggression Principle:   </a:t>
            </a:r>
          </a:p>
          <a:p>
            <a:pPr algn="ctr">
              <a:lnSpc>
                <a:spcPts val="2000"/>
              </a:lnSpc>
              <a:spcBef>
                <a:spcPct val="20000"/>
              </a:spcBef>
              <a:spcAft>
                <a:spcPts val="600"/>
              </a:spcAft>
            </a:pPr>
            <a:r>
              <a:rPr lang="en-US" sz="2400" i="1" dirty="0">
                <a:solidFill>
                  <a:srgbClr val="F8F6E3"/>
                </a:solidFill>
              </a:rPr>
              <a:t>After repeated frustrating events</a:t>
            </a:r>
            <a:r>
              <a:rPr lang="en-US" sz="2400" dirty="0">
                <a:solidFill>
                  <a:srgbClr val="F8F6E3"/>
                </a:solidFill>
              </a:rPr>
              <a:t>,  </a:t>
            </a:r>
          </a:p>
          <a:p>
            <a:pPr algn="ctr">
              <a:lnSpc>
                <a:spcPts val="2000"/>
              </a:lnSpc>
              <a:spcBef>
                <a:spcPct val="20000"/>
              </a:spcBef>
              <a:spcAft>
                <a:spcPts val="600"/>
              </a:spcAft>
            </a:pPr>
            <a:r>
              <a:rPr lang="en-US" sz="2400" b="1" i="1" dirty="0">
                <a:solidFill>
                  <a:srgbClr val="F8F6E3"/>
                </a:solidFill>
              </a:rPr>
              <a:t>Anger </a:t>
            </a:r>
            <a:r>
              <a:rPr lang="en-US" sz="2400" i="1" dirty="0">
                <a:solidFill>
                  <a:srgbClr val="F8F6E3"/>
                </a:solidFill>
              </a:rPr>
              <a:t>can build, and find a target, and then:    </a:t>
            </a:r>
          </a:p>
          <a:p>
            <a:pPr algn="ctr">
              <a:lnSpc>
                <a:spcPts val="2000"/>
              </a:lnSpc>
              <a:spcBef>
                <a:spcPct val="20000"/>
              </a:spcBef>
              <a:spcAft>
                <a:spcPts val="600"/>
              </a:spcAft>
            </a:pPr>
            <a:r>
              <a:rPr lang="en-US" sz="2400" b="1" i="1" dirty="0">
                <a:solidFill>
                  <a:srgbClr val="F8F6E3"/>
                </a:solidFill>
              </a:rPr>
              <a:t>Aggression</a:t>
            </a:r>
            <a:r>
              <a:rPr lang="en-US" sz="2400" i="1" dirty="0">
                <a:solidFill>
                  <a:srgbClr val="F8F6E3"/>
                </a:solidFill>
              </a:rPr>
              <a:t> can erupt</a:t>
            </a:r>
            <a:r>
              <a:rPr lang="en-US" sz="2400" dirty="0">
                <a:solidFill>
                  <a:srgbClr val="F8F6E3"/>
                </a:solidFill>
              </a:rPr>
              <a:t>, possibly against someone who was not the initial cause of the frustration. </a:t>
            </a:r>
          </a:p>
        </p:txBody>
      </p:sp>
      <p:sp>
        <p:nvSpPr>
          <p:cNvPr id="8" name="Rectangle 7"/>
          <p:cNvSpPr/>
          <p:nvPr/>
        </p:nvSpPr>
        <p:spPr>
          <a:xfrm>
            <a:off x="342900" y="1335088"/>
            <a:ext cx="3355975" cy="3130550"/>
          </a:xfrm>
          <a:prstGeom prst="rect">
            <a:avLst/>
          </a:prstGeom>
        </p:spPr>
        <p:txBody>
          <a:bodyPr/>
          <a:lstStyle/>
          <a:p>
            <a:pPr fontAlgn="auto">
              <a:lnSpc>
                <a:spcPts val="2000"/>
              </a:lnSpc>
              <a:spcBef>
                <a:spcPct val="20000"/>
              </a:spcBef>
              <a:spcAft>
                <a:spcPts val="600"/>
              </a:spcAft>
              <a:buFont typeface="Arial" pitchFamily="34" charset="0"/>
              <a:buNone/>
              <a:defRPr/>
            </a:pPr>
            <a:r>
              <a:rPr lang="en-US" sz="2400" dirty="0">
                <a:latin typeface="+mn-lt"/>
                <a:cs typeface="+mn-cs"/>
              </a:rPr>
              <a:t>Aggression is often a response to frustration and other aversive conditions and events.</a:t>
            </a:r>
          </a:p>
          <a:p>
            <a:pPr marL="342900" indent="-342900" fontAlgn="auto">
              <a:lnSpc>
                <a:spcPts val="2000"/>
              </a:lnSpc>
              <a:spcBef>
                <a:spcPct val="20000"/>
              </a:spcBef>
              <a:spcAft>
                <a:spcPts val="600"/>
              </a:spcAft>
              <a:buFont typeface="Wingdings" pitchFamily="2" charset="2"/>
              <a:buChar char="§"/>
              <a:defRPr/>
            </a:pPr>
            <a:r>
              <a:rPr lang="en-US" sz="2400" dirty="0">
                <a:latin typeface="+mn-lt"/>
                <a:cs typeface="+mn-cs"/>
              </a:rPr>
              <a:t>Violence increases during hot years, hot days.  </a:t>
            </a:r>
          </a:p>
          <a:p>
            <a:pPr marL="342900" indent="-342900" fontAlgn="auto">
              <a:lnSpc>
                <a:spcPts val="2000"/>
              </a:lnSpc>
              <a:spcBef>
                <a:spcPct val="20000"/>
              </a:spcBef>
              <a:spcAft>
                <a:spcPts val="600"/>
              </a:spcAft>
              <a:buFont typeface="Wingdings" pitchFamily="2" charset="2"/>
              <a:buChar char="§"/>
              <a:defRPr/>
            </a:pPr>
            <a:r>
              <a:rPr lang="en-US" sz="2400" dirty="0">
                <a:latin typeface="+mn-lt"/>
                <a:cs typeface="+mn-cs"/>
              </a:rPr>
              <a:t>Also aversive: pain, heat, crowding, foul odors.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88" y="1189038"/>
            <a:ext cx="3543300" cy="4525962"/>
          </a:xfrm>
        </p:spPr>
        <p:txBody>
          <a:bodyPr/>
          <a:lstStyle/>
          <a:p>
            <a:pPr eaLnBrk="1" hangingPunct="1">
              <a:lnSpc>
                <a:spcPts val="2000"/>
              </a:lnSpc>
              <a:spcAft>
                <a:spcPts val="600"/>
              </a:spcAft>
              <a:buFont typeface="Wingdings" pitchFamily="2" charset="2"/>
              <a:buChar char="§"/>
            </a:pPr>
            <a:r>
              <a:rPr lang="en-US" sz="2400" smtClean="0"/>
              <a:t>Sometimes aggression works!  Bullies win control and obedience, Robbers gain wealth, tacklers who injure receivers get bonuses.</a:t>
            </a:r>
          </a:p>
          <a:p>
            <a:pPr marL="800100" lvl="2" indent="0" eaLnBrk="1" hangingPunct="1">
              <a:lnSpc>
                <a:spcPts val="2000"/>
              </a:lnSpc>
              <a:spcAft>
                <a:spcPts val="600"/>
              </a:spcAft>
              <a:buFont typeface="Arial" charset="0"/>
              <a:buNone/>
            </a:pPr>
            <a:r>
              <a:rPr lang="en-US" b="1" smtClean="0">
                <a:solidFill>
                  <a:srgbClr val="A0366C"/>
                </a:solidFill>
              </a:rPr>
              <a:t>Aggression, like any behavior, increases in frequency and intensity after it is reinforced.</a:t>
            </a:r>
          </a:p>
          <a:p>
            <a:pPr eaLnBrk="1" hangingPunct="1">
              <a:lnSpc>
                <a:spcPts val="2000"/>
              </a:lnSpc>
              <a:spcAft>
                <a:spcPts val="600"/>
              </a:spcAft>
              <a:buFont typeface="Wingdings" pitchFamily="2" charset="2"/>
              <a:buChar char="§"/>
            </a:pPr>
            <a:r>
              <a:rPr lang="en-US" sz="2400" smtClean="0"/>
              <a:t>Parents and </a:t>
            </a:r>
            <a:r>
              <a:rPr lang="en-US" sz="2400" i="1" smtClean="0"/>
              <a:t>Aggression-Replacement Training </a:t>
            </a:r>
            <a:r>
              <a:rPr lang="en-US" sz="2400" smtClean="0"/>
              <a:t>can guide youth by rewarding other, prosocial behaviors that still meet personal needs.</a:t>
            </a:r>
          </a:p>
        </p:txBody>
      </p:sp>
      <p:sp>
        <p:nvSpPr>
          <p:cNvPr id="6" name="Rectangle 5"/>
          <p:cNvSpPr/>
          <p:nvPr/>
        </p:nvSpPr>
        <p:spPr>
          <a:xfrm>
            <a:off x="0" y="0"/>
            <a:ext cx="9144000" cy="1360488"/>
          </a:xfrm>
          <a:prstGeom prst="rect">
            <a:avLst/>
          </a:prstGeom>
        </p:spPr>
        <p:txBody>
          <a:bodyPr anchor="ctr">
            <a:normAutofit/>
          </a:bodyPr>
          <a:lstStyle/>
          <a:p>
            <a:pPr algn="ctr" fontAlgn="auto">
              <a:spcAft>
                <a:spcPts val="0"/>
              </a:spcAft>
              <a:defRPr/>
            </a:pPr>
            <a:r>
              <a:rPr lang="en-US" sz="4000" b="1" dirty="0">
                <a:solidFill>
                  <a:srgbClr val="444EA2"/>
                </a:solidFill>
                <a:latin typeface="+mj-lt"/>
                <a:ea typeface="+mj-ea"/>
                <a:cs typeface="+mj-cs"/>
              </a:rPr>
              <a:t>Reinforced/Rewarded Aggression</a:t>
            </a:r>
          </a:p>
        </p:txBody>
      </p:sp>
      <p:pic>
        <p:nvPicPr>
          <p:cNvPr id="8" name="Picture 7"/>
          <p:cNvPicPr>
            <a:picLocks noChangeAspect="1"/>
          </p:cNvPicPr>
          <p:nvPr/>
        </p:nvPicPr>
        <p:blipFill rotWithShape="1">
          <a:blip r:embed="rId3" cstate="print"/>
          <a:srcRect l="4896" t="9238"/>
          <a:stretch/>
        </p:blipFill>
        <p:spPr>
          <a:xfrm>
            <a:off x="4302125" y="1911350"/>
            <a:ext cx="4440238" cy="30829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25" y="506413"/>
            <a:ext cx="4359275" cy="911225"/>
          </a:xfrm>
        </p:spPr>
        <p:txBody>
          <a:bodyPr rtlCol="0">
            <a:normAutofit fontScale="90000"/>
          </a:bodyPr>
          <a:lstStyle/>
          <a:p>
            <a:pPr eaLnBrk="1" fontAlgn="auto" hangingPunct="1">
              <a:lnSpc>
                <a:spcPts val="3600"/>
              </a:lnSpc>
              <a:spcAft>
                <a:spcPts val="0"/>
              </a:spcAft>
              <a:defRPr/>
            </a:pPr>
            <a:r>
              <a:rPr lang="en-US" b="1" dirty="0" smtClean="0">
                <a:solidFill>
                  <a:srgbClr val="444EA2"/>
                </a:solidFill>
              </a:rPr>
              <a:t>Family, Cultural Models for Aggression</a:t>
            </a:r>
            <a:endParaRPr lang="en-US" b="1" dirty="0">
              <a:solidFill>
                <a:srgbClr val="444EA2"/>
              </a:solidFill>
            </a:endParaRPr>
          </a:p>
        </p:txBody>
      </p:sp>
      <p:sp>
        <p:nvSpPr>
          <p:cNvPr id="3" name="Content Placeholder 2"/>
          <p:cNvSpPr>
            <a:spLocks noGrp="1"/>
          </p:cNvSpPr>
          <p:nvPr>
            <p:ph idx="1"/>
          </p:nvPr>
        </p:nvSpPr>
        <p:spPr>
          <a:xfrm>
            <a:off x="311150" y="1787525"/>
            <a:ext cx="4011613" cy="4640263"/>
          </a:xfrm>
        </p:spPr>
        <p:txBody>
          <a:bodyPr/>
          <a:lstStyle/>
          <a:p>
            <a:pPr eaLnBrk="1" hangingPunct="1">
              <a:lnSpc>
                <a:spcPts val="2000"/>
              </a:lnSpc>
              <a:spcAft>
                <a:spcPts val="600"/>
              </a:spcAft>
              <a:buFont typeface="Wingdings" pitchFamily="2" charset="2"/>
              <a:buChar char="§"/>
            </a:pPr>
            <a:r>
              <a:rPr lang="en-US" sz="2400" smtClean="0"/>
              <a:t>Parents dislike aggressive behavior in their children, but unfortunately:  </a:t>
            </a:r>
            <a:r>
              <a:rPr lang="en-US" sz="2400" i="1" smtClean="0"/>
              <a:t>They may have modeled that behavior</a:t>
            </a:r>
            <a:r>
              <a:rPr lang="en-US" sz="2400" smtClean="0"/>
              <a:t>, such as yelling, as their kids watched them handle frustration.</a:t>
            </a:r>
          </a:p>
          <a:p>
            <a:pPr eaLnBrk="1" hangingPunct="1">
              <a:lnSpc>
                <a:spcPts val="2000"/>
              </a:lnSpc>
              <a:spcAft>
                <a:spcPts val="600"/>
              </a:spcAft>
              <a:buFont typeface="Wingdings" pitchFamily="2" charset="2"/>
              <a:buChar char="§"/>
            </a:pPr>
            <a:r>
              <a:rPr lang="en-US" sz="2400" smtClean="0"/>
              <a:t>Some cultures model aggression and violence as a solution to personal and societal injustice.</a:t>
            </a:r>
          </a:p>
          <a:p>
            <a:pPr eaLnBrk="1" hangingPunct="1">
              <a:lnSpc>
                <a:spcPts val="2000"/>
              </a:lnSpc>
              <a:spcAft>
                <a:spcPts val="600"/>
              </a:spcAft>
              <a:buFont typeface="Wingdings" pitchFamily="2" charset="2"/>
              <a:buChar char="§"/>
            </a:pPr>
            <a:r>
              <a:rPr lang="en-US" sz="2400" smtClean="0"/>
              <a:t>Models for aggression are also conveyed through media, in the form of </a:t>
            </a:r>
            <a:r>
              <a:rPr lang="en-US" sz="2400" b="1" smtClean="0"/>
              <a:t>social scripts</a:t>
            </a:r>
            <a:r>
              <a:rPr lang="en-US" sz="2400" smtClean="0"/>
              <a:t>.</a:t>
            </a:r>
          </a:p>
        </p:txBody>
      </p:sp>
      <p:pic>
        <p:nvPicPr>
          <p:cNvPr id="71684" name="Picture 4"/>
          <p:cNvPicPr>
            <a:picLocks noChangeAspect="1"/>
          </p:cNvPicPr>
          <p:nvPr/>
        </p:nvPicPr>
        <p:blipFill>
          <a:blip r:embed="rId3" cstate="print"/>
          <a:srcRect/>
          <a:stretch>
            <a:fillRect/>
          </a:stretch>
        </p:blipFill>
        <p:spPr bwMode="auto">
          <a:xfrm>
            <a:off x="4572000" y="0"/>
            <a:ext cx="4564063" cy="6858000"/>
          </a:xfrm>
          <a:prstGeom prst="rect">
            <a:avLst/>
          </a:prstGeom>
          <a:noFill/>
          <a:ln w="9525">
            <a:noFill/>
            <a:miter lim="800000"/>
            <a:headEnd/>
            <a:tailEnd/>
          </a:ln>
        </p:spPr>
      </p:pic>
      <p:sp>
        <p:nvSpPr>
          <p:cNvPr id="6" name="Bent Arrow 5"/>
          <p:cNvSpPr/>
          <p:nvPr/>
        </p:nvSpPr>
        <p:spPr>
          <a:xfrm rot="5400000">
            <a:off x="2498725" y="4972051"/>
            <a:ext cx="1163637" cy="2608262"/>
          </a:xfrm>
          <a:prstGeom prst="bentArrow">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730625"/>
            <a:ext cx="9144000" cy="3127375"/>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88950" y="101600"/>
            <a:ext cx="8229600" cy="911225"/>
          </a:xfrm>
        </p:spPr>
        <p:txBody>
          <a:bodyPr rtlCol="0">
            <a:normAutofit fontScale="90000"/>
          </a:bodyPr>
          <a:lstStyle/>
          <a:p>
            <a:pPr eaLnBrk="1" fontAlgn="auto" hangingPunct="1">
              <a:spcAft>
                <a:spcPts val="0"/>
              </a:spcAft>
              <a:defRPr/>
            </a:pPr>
            <a:r>
              <a:rPr lang="en-US" b="1" dirty="0" smtClean="0">
                <a:solidFill>
                  <a:srgbClr val="444EA2"/>
                </a:solidFill>
              </a:rPr>
              <a:t>Aggression in Media:  Social Scripts</a:t>
            </a:r>
            <a:endParaRPr lang="en-US" b="1" dirty="0">
              <a:solidFill>
                <a:srgbClr val="444EA2"/>
              </a:solidFill>
            </a:endParaRPr>
          </a:p>
        </p:txBody>
      </p:sp>
      <p:sp>
        <p:nvSpPr>
          <p:cNvPr id="3" name="Content Placeholder 2"/>
          <p:cNvSpPr>
            <a:spLocks noGrp="1"/>
          </p:cNvSpPr>
          <p:nvPr>
            <p:ph idx="1"/>
          </p:nvPr>
        </p:nvSpPr>
        <p:spPr>
          <a:xfrm>
            <a:off x="0" y="1085850"/>
            <a:ext cx="4340225" cy="2903538"/>
          </a:xfrm>
        </p:spPr>
        <p:txBody>
          <a:bodyPr/>
          <a:lstStyle/>
          <a:p>
            <a:pPr eaLnBrk="1" hangingPunct="1">
              <a:lnSpc>
                <a:spcPts val="2000"/>
              </a:lnSpc>
              <a:spcAft>
                <a:spcPts val="600"/>
              </a:spcAft>
              <a:buFont typeface="Wingdings" pitchFamily="2" charset="2"/>
              <a:buChar char="§"/>
            </a:pPr>
            <a:r>
              <a:rPr lang="en-US" sz="2400" smtClean="0"/>
              <a:t>Aggression portrayed in video, music, books, and other media, follows and teaches a script. </a:t>
            </a:r>
          </a:p>
          <a:p>
            <a:pPr eaLnBrk="1" hangingPunct="1">
              <a:lnSpc>
                <a:spcPts val="2000"/>
              </a:lnSpc>
              <a:spcAft>
                <a:spcPts val="600"/>
              </a:spcAft>
              <a:buFont typeface="Wingdings" pitchFamily="2" charset="2"/>
              <a:buChar char="§"/>
            </a:pPr>
            <a:r>
              <a:rPr lang="en-US" sz="2400" smtClean="0"/>
              <a:t>When confronted with new situations, we may rely on social scripts to guide our responses.  Many scripts proscribe aggression.</a:t>
            </a:r>
          </a:p>
        </p:txBody>
      </p:sp>
      <p:sp>
        <p:nvSpPr>
          <p:cNvPr id="5" name="Rounded Rectangle 4"/>
          <p:cNvSpPr>
            <a:spLocks noChangeArrowheads="1"/>
          </p:cNvSpPr>
          <p:nvPr/>
        </p:nvSpPr>
        <p:spPr bwMode="auto">
          <a:xfrm>
            <a:off x="4722813" y="1085850"/>
            <a:ext cx="4216400" cy="1520825"/>
          </a:xfrm>
          <a:prstGeom prst="roundRect">
            <a:avLst>
              <a:gd name="adj" fmla="val 16667"/>
            </a:avLst>
          </a:prstGeom>
          <a:solidFill>
            <a:srgbClr val="A0366C"/>
          </a:solidFill>
          <a:ln w="9525">
            <a:noFill/>
            <a:round/>
            <a:headEnd/>
            <a:tailEnd/>
          </a:ln>
        </p:spPr>
        <p:txBody>
          <a:bodyPr>
            <a:spAutoFit/>
          </a:bodyPr>
          <a:lstStyle/>
          <a:p>
            <a:pPr>
              <a:lnSpc>
                <a:spcPts val="2000"/>
              </a:lnSpc>
              <a:spcBef>
                <a:spcPct val="20000"/>
              </a:spcBef>
            </a:pPr>
            <a:r>
              <a:rPr lang="en-US" sz="2400" b="1">
                <a:solidFill>
                  <a:srgbClr val="FFCC99"/>
                </a:solidFill>
              </a:rPr>
              <a:t>Social Scripts:</a:t>
            </a:r>
            <a:r>
              <a:rPr lang="en-US" sz="2400">
                <a:solidFill>
                  <a:srgbClr val="FFCC99"/>
                </a:solidFill>
              </a:rPr>
              <a:t>  </a:t>
            </a:r>
            <a:r>
              <a:rPr lang="en-US" sz="2400" i="1">
                <a:solidFill>
                  <a:srgbClr val="F8F6E3"/>
                </a:solidFill>
              </a:rPr>
              <a:t>Culturally constructed directions on how to act, downloaded from media as a “file” or “program” in the mind.</a:t>
            </a:r>
            <a:endParaRPr lang="en-US" sz="2400">
              <a:solidFill>
                <a:srgbClr val="F8F6E3"/>
              </a:solidFill>
            </a:endParaRPr>
          </a:p>
        </p:txBody>
      </p:sp>
      <p:cxnSp>
        <p:nvCxnSpPr>
          <p:cNvPr id="7" name="Straight Arrow Connector 6"/>
          <p:cNvCxnSpPr/>
          <p:nvPr/>
        </p:nvCxnSpPr>
        <p:spPr>
          <a:xfrm>
            <a:off x="1506538" y="2036763"/>
            <a:ext cx="3138487" cy="9525"/>
          </a:xfrm>
          <a:prstGeom prst="straightConnector1">
            <a:avLst/>
          </a:prstGeom>
          <a:ln w="76200">
            <a:solidFill>
              <a:srgbClr val="A0366C"/>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a:spLocks noChangeArrowheads="1"/>
          </p:cNvSpPr>
          <p:nvPr/>
        </p:nvSpPr>
        <p:spPr bwMode="auto">
          <a:xfrm>
            <a:off x="3095625" y="3730625"/>
            <a:ext cx="3097213" cy="461963"/>
          </a:xfrm>
          <a:prstGeom prst="rect">
            <a:avLst/>
          </a:prstGeom>
          <a:noFill/>
          <a:ln w="9525">
            <a:noFill/>
            <a:miter lim="800000"/>
            <a:headEnd/>
            <a:tailEnd/>
          </a:ln>
        </p:spPr>
        <p:txBody>
          <a:bodyPr wrap="none">
            <a:spAutoFit/>
          </a:bodyPr>
          <a:lstStyle/>
          <a:p>
            <a:r>
              <a:rPr lang="en-US" sz="2400" b="1">
                <a:solidFill>
                  <a:srgbClr val="F36F21"/>
                </a:solidFill>
              </a:rPr>
              <a:t>Effects of Social Scripts</a:t>
            </a:r>
          </a:p>
        </p:txBody>
      </p:sp>
      <p:sp>
        <p:nvSpPr>
          <p:cNvPr id="9" name="Rounded Rectangle 8"/>
          <p:cNvSpPr>
            <a:spLocks noChangeArrowheads="1"/>
          </p:cNvSpPr>
          <p:nvPr/>
        </p:nvSpPr>
        <p:spPr bwMode="auto">
          <a:xfrm>
            <a:off x="215900" y="4598988"/>
            <a:ext cx="3171825" cy="1390650"/>
          </a:xfrm>
          <a:prstGeom prst="roundRect">
            <a:avLst>
              <a:gd name="adj" fmla="val 16667"/>
            </a:avLst>
          </a:prstGeom>
          <a:solidFill>
            <a:srgbClr val="F36F21"/>
          </a:solidFill>
          <a:ln w="9525">
            <a:noFill/>
            <a:round/>
            <a:headEnd/>
            <a:tailEnd/>
          </a:ln>
        </p:spPr>
        <p:txBody>
          <a:bodyPr/>
          <a:lstStyle/>
          <a:p>
            <a:pPr>
              <a:lnSpc>
                <a:spcPts val="2000"/>
              </a:lnSpc>
              <a:spcBef>
                <a:spcPct val="20000"/>
              </a:spcBef>
              <a:spcAft>
                <a:spcPts val="600"/>
              </a:spcAft>
            </a:pPr>
            <a:r>
              <a:rPr lang="en-US" sz="2400">
                <a:solidFill>
                  <a:srgbClr val="F8F6E3"/>
                </a:solidFill>
              </a:rPr>
              <a:t>Studies:  Exposure to one aggressive story increases other forms of aggressive behavior.</a:t>
            </a:r>
          </a:p>
        </p:txBody>
      </p:sp>
      <p:sp>
        <p:nvSpPr>
          <p:cNvPr id="10" name="Rectangle 9"/>
          <p:cNvSpPr>
            <a:spLocks noChangeArrowheads="1"/>
          </p:cNvSpPr>
          <p:nvPr/>
        </p:nvSpPr>
        <p:spPr bwMode="auto">
          <a:xfrm>
            <a:off x="3678238" y="4306888"/>
            <a:ext cx="5362575" cy="2551112"/>
          </a:xfrm>
          <a:prstGeom prst="rect">
            <a:avLst/>
          </a:prstGeom>
          <a:noFill/>
          <a:ln w="9525">
            <a:noFill/>
            <a:miter lim="800000"/>
            <a:headEnd/>
            <a:tailEnd/>
          </a:ln>
        </p:spPr>
        <p:txBody>
          <a:bodyPr/>
          <a:lstStyle/>
          <a:p>
            <a:pPr marL="342900" indent="-342900">
              <a:lnSpc>
                <a:spcPts val="2000"/>
              </a:lnSpc>
              <a:spcBef>
                <a:spcPct val="20000"/>
              </a:spcBef>
              <a:spcAft>
                <a:spcPts val="600"/>
              </a:spcAft>
              <a:buFont typeface="Wingdings" pitchFamily="2" charset="2"/>
              <a:buChar char="§"/>
            </a:pPr>
            <a:r>
              <a:rPr lang="en-US" sz="2400"/>
              <a:t>Watchers of TV crime see the world as more threatening (needing a aggressive defense?)</a:t>
            </a:r>
          </a:p>
          <a:p>
            <a:pPr marL="342900" indent="-342900">
              <a:lnSpc>
                <a:spcPts val="2000"/>
              </a:lnSpc>
              <a:spcBef>
                <a:spcPct val="20000"/>
              </a:spcBef>
              <a:spcAft>
                <a:spcPts val="600"/>
              </a:spcAft>
              <a:buFont typeface="Wingdings" pitchFamily="2" charset="2"/>
              <a:buChar char="§"/>
            </a:pPr>
            <a:r>
              <a:rPr lang="en-US" sz="2400"/>
              <a:t>Randomly assigned  to watch explicit  pornography, study participants suggested shorter sentences for rapists and accepted the myth that victims may have enjoyed the rape.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fade">
                                      <p:cBhvr>
                                        <p:cTn id="4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build="p"/>
      <p:bldP spid="5" grpId="0" animBg="1"/>
      <p:bldP spid="8" grpId="0"/>
      <p:bldP spid="9" grpId="0" animBg="1"/>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3" cstate="print"/>
          <a:srcRect t="6601" r="15697" b="8414"/>
          <a:stretch>
            <a:fillRect/>
          </a:stretch>
        </p:blipFill>
        <p:spPr bwMode="auto">
          <a:xfrm>
            <a:off x="5189538" y="1401763"/>
            <a:ext cx="3954462" cy="5456237"/>
          </a:xfrm>
          <a:prstGeom prst="rect">
            <a:avLst/>
          </a:prstGeom>
          <a:noFill/>
          <a:ln w="9525">
            <a:noFill/>
            <a:miter lim="800000"/>
            <a:headEnd/>
            <a:tailEnd/>
          </a:ln>
        </p:spPr>
      </p:pic>
      <p:sp>
        <p:nvSpPr>
          <p:cNvPr id="10243" name="Title 1"/>
          <p:cNvSpPr>
            <a:spLocks noGrp="1"/>
          </p:cNvSpPr>
          <p:nvPr>
            <p:ph type="title"/>
          </p:nvPr>
        </p:nvSpPr>
        <p:spPr>
          <a:xfrm>
            <a:off x="0" y="0"/>
            <a:ext cx="9144000" cy="1417638"/>
          </a:xfrm>
          <a:solidFill>
            <a:srgbClr val="A0366C"/>
          </a:solidFill>
        </p:spPr>
        <p:txBody>
          <a:bodyPr lIns="274320"/>
          <a:lstStyle/>
          <a:p>
            <a:pPr algn="l" eaLnBrk="1" hangingPunct="1">
              <a:lnSpc>
                <a:spcPts val="4200"/>
              </a:lnSpc>
            </a:pPr>
            <a:r>
              <a:rPr lang="en-US" sz="3200" b="1" smtClean="0">
                <a:solidFill>
                  <a:srgbClr val="F8F6E3"/>
                </a:solidFill>
              </a:rPr>
              <a:t>Social Thinking:</a:t>
            </a:r>
            <a:r>
              <a:rPr lang="en-US" b="1" smtClean="0">
                <a:solidFill>
                  <a:srgbClr val="F8F6E3"/>
                </a:solidFill>
              </a:rPr>
              <a:t/>
            </a:r>
            <a:br>
              <a:rPr lang="en-US" b="1" smtClean="0">
                <a:solidFill>
                  <a:srgbClr val="F8F6E3"/>
                </a:solidFill>
              </a:rPr>
            </a:br>
            <a:r>
              <a:rPr lang="en-US" b="1" smtClean="0">
                <a:solidFill>
                  <a:srgbClr val="F8F6E3"/>
                </a:solidFill>
              </a:rPr>
              <a:t>Self vs. Other/Actors and Observers</a:t>
            </a:r>
          </a:p>
        </p:txBody>
      </p:sp>
      <p:sp>
        <p:nvSpPr>
          <p:cNvPr id="3" name="Content Placeholder 2"/>
          <p:cNvSpPr>
            <a:spLocks noGrp="1"/>
          </p:cNvSpPr>
          <p:nvPr>
            <p:ph idx="1"/>
          </p:nvPr>
        </p:nvSpPr>
        <p:spPr>
          <a:xfrm>
            <a:off x="425450" y="1728788"/>
            <a:ext cx="5916613" cy="4525962"/>
          </a:xfrm>
        </p:spPr>
        <p:txBody>
          <a:bodyPr/>
          <a:lstStyle/>
          <a:p>
            <a:pPr eaLnBrk="1" hangingPunct="1">
              <a:lnSpc>
                <a:spcPts val="2400"/>
              </a:lnSpc>
              <a:spcAft>
                <a:spcPts val="600"/>
              </a:spcAft>
              <a:buFont typeface="Wingdings" pitchFamily="2" charset="2"/>
              <a:buChar char="§"/>
            </a:pPr>
            <a:r>
              <a:rPr lang="en-US" sz="2800" dirty="0" smtClean="0"/>
              <a:t>When we explain our OWN behavior, we partly reverse the fundamental attribution error: we tend to </a:t>
            </a:r>
            <a:r>
              <a:rPr lang="en-US" sz="2800" b="1" dirty="0" smtClean="0"/>
              <a:t>blame the situation for our failures</a:t>
            </a:r>
            <a:r>
              <a:rPr lang="en-US" sz="2800" dirty="0" smtClean="0"/>
              <a:t> (although we </a:t>
            </a:r>
            <a:r>
              <a:rPr lang="en-US" sz="2800" b="1" dirty="0" smtClean="0"/>
              <a:t>take personal credit for successes</a:t>
            </a:r>
            <a:r>
              <a:rPr lang="en-US" sz="2800" dirty="0" smtClean="0"/>
              <a:t>). This is called the   </a:t>
            </a:r>
            <a:r>
              <a:rPr lang="en-US" sz="2800" b="1" dirty="0" smtClean="0">
                <a:solidFill>
                  <a:srgbClr val="FF0000"/>
                </a:solidFill>
              </a:rPr>
              <a:t>self-serving bias</a:t>
            </a:r>
            <a:r>
              <a:rPr lang="en-US" sz="2800" dirty="0" smtClean="0"/>
              <a:t>.</a:t>
            </a:r>
            <a:endParaRPr lang="en-US" sz="2800" b="1" dirty="0" smtClean="0"/>
          </a:p>
          <a:p>
            <a:pPr eaLnBrk="1" hangingPunct="1">
              <a:lnSpc>
                <a:spcPts val="2400"/>
              </a:lnSpc>
              <a:spcAft>
                <a:spcPts val="600"/>
              </a:spcAft>
              <a:buFont typeface="Wingdings" pitchFamily="2" charset="2"/>
              <a:buChar char="§"/>
            </a:pPr>
            <a:r>
              <a:rPr lang="en-US" sz="2800" dirty="0" smtClean="0"/>
              <a:t>This happens not just out of selfishness: it happens whenever we take the perspective of the actor in a situation, which is easiest to do for ourselves and people we know well.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506413"/>
            <a:ext cx="3792538" cy="911225"/>
          </a:xfrm>
        </p:spPr>
        <p:txBody>
          <a:bodyPr rtlCol="0">
            <a:normAutofit fontScale="90000"/>
          </a:bodyPr>
          <a:lstStyle/>
          <a:p>
            <a:pPr eaLnBrk="1" fontAlgn="auto" hangingPunct="1">
              <a:lnSpc>
                <a:spcPts val="3600"/>
              </a:lnSpc>
              <a:spcAft>
                <a:spcPts val="0"/>
              </a:spcAft>
              <a:defRPr/>
            </a:pPr>
            <a:r>
              <a:rPr lang="en-US" b="1" dirty="0" smtClean="0">
                <a:solidFill>
                  <a:srgbClr val="444EA2"/>
                </a:solidFill>
              </a:rPr>
              <a:t>More Media Effects on Aggression</a:t>
            </a:r>
            <a:endParaRPr lang="en-US" b="1" dirty="0">
              <a:solidFill>
                <a:srgbClr val="444EA2"/>
              </a:solidFill>
            </a:endParaRPr>
          </a:p>
        </p:txBody>
      </p:sp>
      <p:sp>
        <p:nvSpPr>
          <p:cNvPr id="3" name="Content Placeholder 2"/>
          <p:cNvSpPr>
            <a:spLocks noGrp="1"/>
          </p:cNvSpPr>
          <p:nvPr>
            <p:ph idx="1"/>
          </p:nvPr>
        </p:nvSpPr>
        <p:spPr>
          <a:xfrm>
            <a:off x="269875" y="1954213"/>
            <a:ext cx="3490913" cy="3324225"/>
          </a:xfrm>
        </p:spPr>
        <p:txBody>
          <a:bodyPr/>
          <a:lstStyle/>
          <a:p>
            <a:pPr eaLnBrk="1" hangingPunct="1">
              <a:lnSpc>
                <a:spcPts val="2000"/>
              </a:lnSpc>
              <a:spcAft>
                <a:spcPts val="600"/>
              </a:spcAft>
              <a:buFont typeface="Wingdings" pitchFamily="2" charset="2"/>
              <a:buChar char="§"/>
            </a:pPr>
            <a:r>
              <a:rPr lang="en-US" sz="2400" smtClean="0"/>
              <a:t>Exposure to violence in media, especially in pornography, seems to increase, rather than release, male aggressive impulses.</a:t>
            </a:r>
          </a:p>
          <a:p>
            <a:pPr eaLnBrk="1" hangingPunct="1">
              <a:lnSpc>
                <a:spcPts val="2000"/>
              </a:lnSpc>
              <a:spcAft>
                <a:spcPts val="600"/>
              </a:spcAft>
              <a:buFont typeface="Wingdings" pitchFamily="2" charset="2"/>
              <a:buChar char="§"/>
            </a:pPr>
            <a:r>
              <a:rPr lang="en-US" sz="2400" smtClean="0"/>
              <a:t>Media can portray minorities, women, the poor, and others with less power as being weak, stupid, submissive, and less human, and thus deserving their victimhood.</a:t>
            </a:r>
          </a:p>
          <a:p>
            <a:pPr eaLnBrk="1" hangingPunct="1">
              <a:lnSpc>
                <a:spcPts val="2000"/>
              </a:lnSpc>
              <a:spcAft>
                <a:spcPts val="600"/>
              </a:spcAft>
              <a:buFont typeface="Wingdings" pitchFamily="2" charset="2"/>
              <a:buChar char="§"/>
            </a:pPr>
            <a:endParaRPr lang="en-US" sz="2400" smtClean="0"/>
          </a:p>
        </p:txBody>
      </p:sp>
      <p:grpSp>
        <p:nvGrpSpPr>
          <p:cNvPr id="4" name="Group 6"/>
          <p:cNvGrpSpPr>
            <a:grpSpLocks/>
          </p:cNvGrpSpPr>
          <p:nvPr/>
        </p:nvGrpSpPr>
        <p:grpSpPr bwMode="auto">
          <a:xfrm>
            <a:off x="3824288" y="0"/>
            <a:ext cx="5319712" cy="6858000"/>
            <a:chOff x="3823855" y="0"/>
            <a:chExt cx="5320145" cy="6858000"/>
          </a:xfrm>
        </p:grpSpPr>
        <p:sp>
          <p:nvSpPr>
            <p:cNvPr id="6" name="Rectangle 5"/>
            <p:cNvSpPr/>
            <p:nvPr/>
          </p:nvSpPr>
          <p:spPr>
            <a:xfrm>
              <a:off x="3823855" y="0"/>
              <a:ext cx="5320145"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txBox="1">
              <a:spLocks/>
            </p:cNvSpPr>
            <p:nvPr/>
          </p:nvSpPr>
          <p:spPr>
            <a:xfrm>
              <a:off x="4831999" y="128588"/>
              <a:ext cx="3543588" cy="977900"/>
            </a:xfrm>
            <a:prstGeom prst="rect">
              <a:avLst/>
            </a:prstGeom>
          </p:spPr>
          <p:txBody>
            <a:bodyPr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solidFill>
                    <a:srgbClr val="F8F6E3"/>
                  </a:solidFill>
                </a:rPr>
                <a:t>Video Games and Aggression</a:t>
              </a:r>
              <a:endParaRPr lang="en-US" dirty="0">
                <a:solidFill>
                  <a:srgbClr val="F8F6E3"/>
                </a:solidFill>
              </a:endParaRPr>
            </a:p>
          </p:txBody>
        </p:sp>
      </p:grpSp>
      <p:sp>
        <p:nvSpPr>
          <p:cNvPr id="9" name="Content Placeholder 2"/>
          <p:cNvSpPr txBox="1">
            <a:spLocks/>
          </p:cNvSpPr>
          <p:nvPr/>
        </p:nvSpPr>
        <p:spPr bwMode="auto">
          <a:xfrm>
            <a:off x="3927475" y="3549650"/>
            <a:ext cx="5351463" cy="3308350"/>
          </a:xfrm>
          <a:prstGeom prst="rect">
            <a:avLst/>
          </a:prstGeom>
          <a:noFill/>
          <a:ln w="9525">
            <a:noFill/>
            <a:miter lim="800000"/>
            <a:headEnd/>
            <a:tailEnd/>
          </a:ln>
        </p:spPr>
        <p:txBody>
          <a:bodyPr/>
          <a:lstStyle/>
          <a:p>
            <a:pPr marL="342900" indent="-342900">
              <a:lnSpc>
                <a:spcPts val="2000"/>
              </a:lnSpc>
              <a:spcBef>
                <a:spcPct val="20000"/>
              </a:spcBef>
              <a:spcAft>
                <a:spcPts val="600"/>
              </a:spcAft>
              <a:buFont typeface="Wingdings" pitchFamily="2" charset="2"/>
              <a:buChar char="§"/>
            </a:pPr>
            <a:r>
              <a:rPr lang="en-US" sz="2400">
                <a:solidFill>
                  <a:srgbClr val="F8F6E3"/>
                </a:solidFill>
              </a:rPr>
              <a:t>People randomly assigned to play ultraviolent video games showed increases in hostility</a:t>
            </a:r>
          </a:p>
          <a:p>
            <a:pPr marL="342900" indent="-342900">
              <a:lnSpc>
                <a:spcPts val="2000"/>
              </a:lnSpc>
              <a:spcBef>
                <a:spcPct val="20000"/>
              </a:spcBef>
              <a:spcAft>
                <a:spcPts val="600"/>
              </a:spcAft>
              <a:buFont typeface="Wingdings" pitchFamily="2" charset="2"/>
              <a:buChar char="§"/>
            </a:pPr>
            <a:r>
              <a:rPr lang="en-US" sz="2400">
                <a:solidFill>
                  <a:srgbClr val="F8F6E3"/>
                </a:solidFill>
              </a:rPr>
              <a:t>People playing a game helping characters, showed increased real-life helping</a:t>
            </a:r>
          </a:p>
          <a:p>
            <a:pPr marL="342900" indent="-342900">
              <a:lnSpc>
                <a:spcPts val="2000"/>
              </a:lnSpc>
              <a:spcBef>
                <a:spcPct val="20000"/>
              </a:spcBef>
              <a:spcAft>
                <a:spcPts val="600"/>
              </a:spcAft>
              <a:buFont typeface="Wingdings" pitchFamily="2" charset="2"/>
              <a:buChar char="§"/>
            </a:pPr>
            <a:r>
              <a:rPr lang="en-US" sz="2400">
                <a:solidFill>
                  <a:srgbClr val="F8F6E3"/>
                </a:solidFill>
              </a:rPr>
              <a:t>People have acted out violent acts from video games; People playing the most violent games tended to be the most aggressive; but what came first, aggressiveness or games?</a:t>
            </a:r>
          </a:p>
        </p:txBody>
      </p:sp>
      <p:pic>
        <p:nvPicPr>
          <p:cNvPr id="10" name="Picture 9"/>
          <p:cNvPicPr>
            <a:picLocks noChangeAspect="1"/>
          </p:cNvPicPr>
          <p:nvPr/>
        </p:nvPicPr>
        <p:blipFill rotWithShape="1">
          <a:blip r:embed="rId3" cstate="print"/>
          <a:srcRect b="19974"/>
          <a:stretch/>
        </p:blipFill>
        <p:spPr>
          <a:xfrm>
            <a:off x="4497388" y="1106488"/>
            <a:ext cx="3797300"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766763" y="0"/>
            <a:ext cx="7920037" cy="740230"/>
          </a:xfrm>
        </p:spPr>
        <p:txBody>
          <a:bodyPr/>
          <a:lstStyle/>
          <a:p>
            <a:pPr eaLnBrk="1" hangingPunct="1"/>
            <a:r>
              <a:rPr lang="en-US" b="1" dirty="0" smtClean="0">
                <a:solidFill>
                  <a:srgbClr val="444EA2"/>
                </a:solidFill>
              </a:rPr>
              <a:t>The Many Origins of Aggression</a:t>
            </a:r>
          </a:p>
        </p:txBody>
      </p:sp>
      <p:pic>
        <p:nvPicPr>
          <p:cNvPr id="74755" name="Picture 2"/>
          <p:cNvPicPr>
            <a:picLocks noChangeAspect="1" noChangeArrowheads="1"/>
          </p:cNvPicPr>
          <p:nvPr/>
        </p:nvPicPr>
        <p:blipFill>
          <a:blip r:embed="rId3" cstate="print"/>
          <a:srcRect/>
          <a:stretch>
            <a:fillRect/>
          </a:stretch>
        </p:blipFill>
        <p:spPr bwMode="auto">
          <a:xfrm>
            <a:off x="435429" y="726996"/>
            <a:ext cx="8368383" cy="579445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9F0A0B8-5469-417C-9F17-0BD11EBAEA6A}" type="slidenum">
              <a:rPr lang="en-US" smtClean="0"/>
              <a:pPr>
                <a:defRPr/>
              </a:pPr>
              <a:t>72</a:t>
            </a:fld>
            <a:endParaRPr lang="en-US"/>
          </a:p>
        </p:txBody>
      </p:sp>
      <p:pic>
        <p:nvPicPr>
          <p:cNvPr id="53251" name="Picture 2"/>
          <p:cNvPicPr>
            <a:picLocks noChangeAspect="1" noChangeArrowheads="1"/>
          </p:cNvPicPr>
          <p:nvPr/>
        </p:nvPicPr>
        <p:blipFill>
          <a:blip r:embed="rId2" cstate="print"/>
          <a:srcRect/>
          <a:stretch>
            <a:fillRect/>
          </a:stretch>
        </p:blipFill>
        <p:spPr bwMode="auto">
          <a:xfrm>
            <a:off x="2190750" y="585788"/>
            <a:ext cx="4762500" cy="5686425"/>
          </a:xfrm>
          <a:prstGeom prst="rect">
            <a:avLst/>
          </a:prstGeom>
          <a:noFill/>
          <a:ln w="9525" algn="ctr">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D3A2005-1289-4AA2-9F66-F98AB1C61382}" type="slidenum">
              <a:rPr lang="en-US" smtClean="0"/>
              <a:pPr>
                <a:defRPr/>
              </a:pPr>
              <a:t>73</a:t>
            </a:fld>
            <a:endParaRPr lang="en-US"/>
          </a:p>
        </p:txBody>
      </p:sp>
      <p:pic>
        <p:nvPicPr>
          <p:cNvPr id="54275" name="Picture 2"/>
          <p:cNvPicPr>
            <a:picLocks noChangeAspect="1" noChangeArrowheads="1"/>
          </p:cNvPicPr>
          <p:nvPr/>
        </p:nvPicPr>
        <p:blipFill>
          <a:blip r:embed="rId2" cstate="print"/>
          <a:srcRect/>
          <a:stretch>
            <a:fillRect/>
          </a:stretch>
        </p:blipFill>
        <p:spPr bwMode="auto">
          <a:xfrm>
            <a:off x="2362200" y="989013"/>
            <a:ext cx="4343400" cy="4924425"/>
          </a:xfrm>
          <a:prstGeom prst="rect">
            <a:avLst/>
          </a:prstGeom>
          <a:noFill/>
          <a:ln w="9525" algn="ctr">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srcRect l="1371" t="2051"/>
          <a:stretch/>
        </p:blipFill>
        <p:spPr>
          <a:xfrm>
            <a:off x="3760788" y="2252663"/>
            <a:ext cx="5103812" cy="3389312"/>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269875" y="1754188"/>
            <a:ext cx="3232150" cy="2109787"/>
          </a:xfrm>
        </p:spPr>
        <p:txBody>
          <a:bodyPr rtlCol="0">
            <a:noAutofit/>
          </a:bodyPr>
          <a:lstStyle/>
          <a:p>
            <a:pPr marL="0" indent="0" algn="ctr" eaLnBrk="1" fontAlgn="auto" hangingPunct="1">
              <a:lnSpc>
                <a:spcPts val="2000"/>
              </a:lnSpc>
              <a:spcAft>
                <a:spcPts val="600"/>
              </a:spcAft>
              <a:buFont typeface="Arial" pitchFamily="34" charset="0"/>
              <a:buNone/>
              <a:defRPr/>
            </a:pPr>
            <a:r>
              <a:rPr lang="en-US" sz="2400" b="1" i="1" dirty="0"/>
              <a:t>What factors make two people feel </a:t>
            </a:r>
            <a:r>
              <a:rPr lang="en-US" sz="2400" b="1" i="1" dirty="0">
                <a:solidFill>
                  <a:srgbClr val="F36F21"/>
                </a:solidFill>
              </a:rPr>
              <a:t>attraction</a:t>
            </a:r>
            <a:r>
              <a:rPr lang="en-US" sz="2400" b="1" i="1" dirty="0"/>
              <a:t>, wanting to </a:t>
            </a:r>
            <a:r>
              <a:rPr lang="en-US" sz="2400" b="1" i="1" dirty="0" smtClean="0"/>
              <a:t>be together</a:t>
            </a:r>
            <a:r>
              <a:rPr lang="en-US" sz="2400" b="1" i="1" dirty="0"/>
              <a:t>?</a:t>
            </a:r>
          </a:p>
          <a:p>
            <a:pPr eaLnBrk="1" fontAlgn="auto" hangingPunct="1">
              <a:lnSpc>
                <a:spcPts val="2000"/>
              </a:lnSpc>
              <a:spcAft>
                <a:spcPts val="600"/>
              </a:spcAft>
              <a:buFont typeface="Wingdings" pitchFamily="2" charset="2"/>
              <a:buChar char="§"/>
              <a:defRPr/>
            </a:pPr>
            <a:r>
              <a:rPr lang="en-US" sz="2400" dirty="0" smtClean="0"/>
              <a:t>Psychological </a:t>
            </a:r>
            <a:r>
              <a:rPr lang="en-US" sz="2400" dirty="0"/>
              <a:t>factors bringing people together:  Proximity, Exposure/Familiarity, Attractiveness</a:t>
            </a:r>
          </a:p>
          <a:p>
            <a:pPr eaLnBrk="1" fontAlgn="auto" hangingPunct="1">
              <a:lnSpc>
                <a:spcPts val="2000"/>
              </a:lnSpc>
              <a:spcAft>
                <a:spcPts val="600"/>
              </a:spcAft>
              <a:buFont typeface="Wingdings" pitchFamily="2" charset="2"/>
              <a:buChar char="§"/>
              <a:defRPr/>
            </a:pPr>
            <a:r>
              <a:rPr lang="en-US" sz="2400" dirty="0"/>
              <a:t>What can develop next:  </a:t>
            </a:r>
            <a:r>
              <a:rPr lang="en-US" sz="2400" b="1" dirty="0"/>
              <a:t>Romantic Love</a:t>
            </a:r>
            <a:r>
              <a:rPr lang="en-US" sz="2400" dirty="0"/>
              <a:t>, with: Passion, Compassion, Self-Disclosure, Positive Interactions, and Support </a:t>
            </a:r>
          </a:p>
        </p:txBody>
      </p:sp>
      <p:sp>
        <p:nvSpPr>
          <p:cNvPr id="6" name="Rectangle 5"/>
          <p:cNvSpPr/>
          <p:nvPr/>
        </p:nvSpPr>
        <p:spPr>
          <a:xfrm>
            <a:off x="0" y="0"/>
            <a:ext cx="9144000" cy="1360488"/>
          </a:xfrm>
          <a:prstGeom prst="rect">
            <a:avLst/>
          </a:prstGeom>
          <a:solidFill>
            <a:srgbClr val="A0366C"/>
          </a:solidFill>
        </p:spPr>
        <p:txBody>
          <a:bodyPr lIns="274320" anchor="ctr"/>
          <a:lstStyle/>
          <a:p>
            <a:pPr fontAlgn="auto">
              <a:lnSpc>
                <a:spcPts val="4200"/>
              </a:lnSpc>
              <a:spcAft>
                <a:spcPts val="0"/>
              </a:spcAft>
              <a:defRPr/>
            </a:pPr>
            <a:r>
              <a:rPr lang="en-US" sz="3200" b="1" dirty="0">
                <a:solidFill>
                  <a:srgbClr val="F8F6E3"/>
                </a:solidFill>
                <a:latin typeface="+mn-lt"/>
                <a:cs typeface="+mn-cs"/>
              </a:rPr>
              <a:t>Social Relations</a:t>
            </a:r>
            <a:endParaRPr lang="en-US" sz="3200" b="1" dirty="0">
              <a:solidFill>
                <a:srgbClr val="F8F6E3"/>
              </a:solidFill>
              <a:latin typeface="+mj-lt"/>
              <a:ea typeface="+mj-ea"/>
              <a:cs typeface="+mj-cs"/>
            </a:endParaRPr>
          </a:p>
          <a:p>
            <a:pPr fontAlgn="auto">
              <a:lnSpc>
                <a:spcPts val="4200"/>
              </a:lnSpc>
              <a:spcAft>
                <a:spcPts val="0"/>
              </a:spcAft>
              <a:defRPr/>
            </a:pPr>
            <a:r>
              <a:rPr lang="en-US" sz="4400" b="1" dirty="0">
                <a:solidFill>
                  <a:srgbClr val="F8F6E3"/>
                </a:solidFill>
                <a:latin typeface="+mj-lt"/>
                <a:ea typeface="+mj-ea"/>
                <a:cs typeface="+mj-cs"/>
              </a:rPr>
              <a:t>Understanding Attraction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9144000" cy="976313"/>
          </a:xfrm>
        </p:spPr>
        <p:txBody>
          <a:bodyPr/>
          <a:lstStyle/>
          <a:p>
            <a:pPr eaLnBrk="1" hangingPunct="1"/>
            <a:r>
              <a:rPr lang="en-US" b="1" smtClean="0">
                <a:solidFill>
                  <a:srgbClr val="A0366C"/>
                </a:solidFill>
              </a:rPr>
              <a:t>Proximity/Exposure and Attraction</a:t>
            </a:r>
          </a:p>
        </p:txBody>
      </p:sp>
      <p:sp>
        <p:nvSpPr>
          <p:cNvPr id="3" name="Content Placeholder 2"/>
          <p:cNvSpPr>
            <a:spLocks noGrp="1"/>
          </p:cNvSpPr>
          <p:nvPr>
            <p:ph idx="1"/>
          </p:nvPr>
        </p:nvSpPr>
        <p:spPr>
          <a:xfrm>
            <a:off x="361950" y="871538"/>
            <a:ext cx="8636000" cy="4451350"/>
          </a:xfrm>
        </p:spPr>
        <p:txBody>
          <a:bodyPr/>
          <a:lstStyle/>
          <a:p>
            <a:pPr eaLnBrk="1" hangingPunct="1">
              <a:lnSpc>
                <a:spcPts val="2000"/>
              </a:lnSpc>
              <a:spcAft>
                <a:spcPts val="600"/>
              </a:spcAft>
              <a:buFont typeface="Wingdings" pitchFamily="2" charset="2"/>
              <a:buChar char="§"/>
            </a:pPr>
            <a:r>
              <a:rPr lang="en-US" sz="2400" smtClean="0"/>
              <a:t>Encounters once depended on </a:t>
            </a:r>
            <a:r>
              <a:rPr lang="en-US" sz="2400" b="1" smtClean="0"/>
              <a:t>proximity</a:t>
            </a:r>
            <a:r>
              <a:rPr lang="en-US" sz="2400" smtClean="0"/>
              <a:t>, working or living near the other person, but the key factor here is </a:t>
            </a:r>
            <a:r>
              <a:rPr lang="en-US" sz="2400" b="1" smtClean="0"/>
              <a:t>exposure</a:t>
            </a:r>
            <a:r>
              <a:rPr lang="en-US" sz="2400" smtClean="0"/>
              <a:t>.</a:t>
            </a:r>
          </a:p>
          <a:p>
            <a:pPr eaLnBrk="1" hangingPunct="1">
              <a:lnSpc>
                <a:spcPts val="2000"/>
              </a:lnSpc>
              <a:spcAft>
                <a:spcPts val="600"/>
              </a:spcAft>
              <a:buFont typeface="Wingdings" pitchFamily="2" charset="2"/>
              <a:buChar char="§"/>
            </a:pPr>
            <a:r>
              <a:rPr lang="en-US" sz="2400" b="1" smtClean="0">
                <a:solidFill>
                  <a:srgbClr val="3F77B9"/>
                </a:solidFill>
              </a:rPr>
              <a:t>The Mere Exposure Effect</a:t>
            </a:r>
            <a:r>
              <a:rPr lang="en-US" sz="2400" smtClean="0"/>
              <a:t>:  </a:t>
            </a:r>
            <a:r>
              <a:rPr lang="en-US" sz="2400" i="1" smtClean="0"/>
              <a:t>Merely seeing someone’s face and name makes them more likeable</a:t>
            </a:r>
            <a:r>
              <a:rPr lang="en-US" sz="2400" smtClean="0"/>
              <a:t>.  Your are more likely to develop attraction to someone you’ve seen a lot.</a:t>
            </a:r>
          </a:p>
          <a:p>
            <a:pPr lvl="4" eaLnBrk="1" hangingPunct="1">
              <a:lnSpc>
                <a:spcPts val="2000"/>
              </a:lnSpc>
              <a:spcAft>
                <a:spcPts val="600"/>
              </a:spcAft>
              <a:buFont typeface="Wingdings" pitchFamily="2" charset="2"/>
              <a:buChar char="§"/>
            </a:pPr>
            <a:r>
              <a:rPr lang="en-US" sz="2400" smtClean="0"/>
              <a:t>This effect probably helped our ancestors survive:  What was familiar was more trustworthy, safe.</a:t>
            </a:r>
          </a:p>
          <a:p>
            <a:pPr lvl="4" eaLnBrk="1" hangingPunct="1">
              <a:lnSpc>
                <a:spcPts val="2000"/>
              </a:lnSpc>
              <a:spcAft>
                <a:spcPts val="600"/>
              </a:spcAft>
              <a:buFont typeface="Wingdings" pitchFamily="2" charset="2"/>
              <a:buChar char="§"/>
            </a:pPr>
            <a:r>
              <a:rPr lang="en-US" sz="2400" smtClean="0"/>
              <a:t>In the modern age, thanks to mirrors and photos, the face we are most familiar with is our own; so we are now attracted to people that look like us. </a:t>
            </a:r>
          </a:p>
        </p:txBody>
      </p:sp>
      <p:sp>
        <p:nvSpPr>
          <p:cNvPr id="76804" name="Content Placeholder 2"/>
          <p:cNvSpPr txBox="1">
            <a:spLocks/>
          </p:cNvSpPr>
          <p:nvPr/>
        </p:nvSpPr>
        <p:spPr bwMode="auto">
          <a:xfrm>
            <a:off x="633413" y="3584575"/>
            <a:ext cx="8229600" cy="1836738"/>
          </a:xfrm>
          <a:prstGeom prst="rect">
            <a:avLst/>
          </a:prstGeom>
          <a:noFill/>
          <a:ln w="9525">
            <a:noFill/>
            <a:miter lim="800000"/>
            <a:headEnd/>
            <a:tailEnd/>
          </a:ln>
        </p:spPr>
        <p:txBody>
          <a:bodyPr/>
          <a:lstStyle/>
          <a:p>
            <a:pPr marL="342900" indent="-342900">
              <a:lnSpc>
                <a:spcPts val="2000"/>
              </a:lnSpc>
              <a:spcBef>
                <a:spcPct val="20000"/>
              </a:spcBef>
              <a:spcAft>
                <a:spcPts val="600"/>
              </a:spcAft>
              <a:buFont typeface="Wingdings" pitchFamily="2" charset="2"/>
              <a:buChar char="§"/>
            </a:pPr>
            <a:endParaRPr lang="en-US" sz="2400" b="1"/>
          </a:p>
        </p:txBody>
      </p:sp>
      <p:sp>
        <p:nvSpPr>
          <p:cNvPr id="6" name="TextBox 5"/>
          <p:cNvSpPr>
            <a:spLocks noChangeArrowheads="1"/>
          </p:cNvSpPr>
          <p:nvPr/>
        </p:nvSpPr>
        <p:spPr bwMode="auto">
          <a:xfrm>
            <a:off x="277813" y="2701925"/>
            <a:ext cx="1914525" cy="442913"/>
          </a:xfrm>
          <a:prstGeom prst="roundRect">
            <a:avLst>
              <a:gd name="adj" fmla="val 16667"/>
            </a:avLst>
          </a:prstGeom>
          <a:solidFill>
            <a:srgbClr val="A0366C"/>
          </a:solidFill>
          <a:ln w="9525">
            <a:noFill/>
            <a:round/>
            <a:headEnd/>
            <a:tailEnd/>
          </a:ln>
        </p:spPr>
        <p:txBody>
          <a:bodyPr>
            <a:spAutoFit/>
          </a:bodyPr>
          <a:lstStyle/>
          <a:p>
            <a:pPr algn="ctr"/>
            <a:r>
              <a:rPr lang="en-US" sz="2000" b="1">
                <a:solidFill>
                  <a:srgbClr val="F8F6E3"/>
                </a:solidFill>
              </a:rPr>
              <a:t>Implications</a:t>
            </a:r>
          </a:p>
        </p:txBody>
      </p:sp>
      <p:pic>
        <p:nvPicPr>
          <p:cNvPr id="7" name="Picture 2"/>
          <p:cNvPicPr>
            <a:picLocks noChangeAspect="1" noChangeArrowheads="1"/>
          </p:cNvPicPr>
          <p:nvPr/>
        </p:nvPicPr>
        <p:blipFill>
          <a:blip r:embed="rId3" cstate="print"/>
          <a:srcRect r="3591"/>
          <a:stretch>
            <a:fillRect/>
          </a:stretch>
        </p:blipFill>
        <p:spPr bwMode="auto">
          <a:xfrm>
            <a:off x="134938" y="4265613"/>
            <a:ext cx="6467475" cy="2479675"/>
          </a:xfrm>
          <a:prstGeom prst="rect">
            <a:avLst/>
          </a:prstGeom>
          <a:ln>
            <a:noFill/>
          </a:ln>
          <a:effectLst>
            <a:outerShdw blurRad="292100" dist="139700" dir="2700000" algn="tl" rotWithShape="0">
              <a:srgbClr val="333333">
                <a:alpha val="65000"/>
              </a:srgbClr>
            </a:outerShdw>
          </a:effectLst>
        </p:spPr>
      </p:pic>
      <p:sp>
        <p:nvSpPr>
          <p:cNvPr id="8" name="Rounded Rectangle 7"/>
          <p:cNvSpPr>
            <a:spLocks noChangeArrowheads="1"/>
          </p:cNvSpPr>
          <p:nvPr/>
        </p:nvSpPr>
        <p:spPr bwMode="auto">
          <a:xfrm>
            <a:off x="6858000" y="4414838"/>
            <a:ext cx="2119313" cy="2330450"/>
          </a:xfrm>
          <a:prstGeom prst="roundRect">
            <a:avLst>
              <a:gd name="adj" fmla="val 16667"/>
            </a:avLst>
          </a:prstGeom>
          <a:solidFill>
            <a:srgbClr val="F36F21"/>
          </a:solidFill>
          <a:ln w="9525">
            <a:noFill/>
            <a:round/>
            <a:headEnd/>
            <a:tailEnd/>
          </a:ln>
        </p:spPr>
        <p:txBody>
          <a:bodyPr>
            <a:spAutoFit/>
          </a:bodyPr>
          <a:lstStyle/>
          <a:p>
            <a:pPr>
              <a:lnSpc>
                <a:spcPts val="2000"/>
              </a:lnSpc>
            </a:pPr>
            <a:r>
              <a:rPr lang="en-US" sz="2400">
                <a:solidFill>
                  <a:srgbClr val="F8F6E3"/>
                </a:solidFill>
              </a:rPr>
              <a:t>Study: Voters preferred a candidate whose picture incorporated the voter’s features.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24388" y="0"/>
            <a:ext cx="4519612" cy="6858000"/>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827" name="Title 1"/>
          <p:cNvSpPr>
            <a:spLocks noGrp="1"/>
          </p:cNvSpPr>
          <p:nvPr>
            <p:ph type="title"/>
          </p:nvPr>
        </p:nvSpPr>
        <p:spPr>
          <a:xfrm>
            <a:off x="171450" y="120650"/>
            <a:ext cx="4452938" cy="977900"/>
          </a:xfrm>
        </p:spPr>
        <p:txBody>
          <a:bodyPr/>
          <a:lstStyle/>
          <a:p>
            <a:pPr eaLnBrk="1" hangingPunct="1">
              <a:lnSpc>
                <a:spcPts val="3600"/>
              </a:lnSpc>
            </a:pPr>
            <a:r>
              <a:rPr lang="en-US" b="1" smtClean="0">
                <a:solidFill>
                  <a:srgbClr val="A0366C"/>
                </a:solidFill>
              </a:rPr>
              <a:t>Physical Attractiveness</a:t>
            </a:r>
          </a:p>
        </p:txBody>
      </p:sp>
      <p:sp>
        <p:nvSpPr>
          <p:cNvPr id="3" name="Content Placeholder 2"/>
          <p:cNvSpPr>
            <a:spLocks noGrp="1"/>
          </p:cNvSpPr>
          <p:nvPr>
            <p:ph idx="1"/>
          </p:nvPr>
        </p:nvSpPr>
        <p:spPr>
          <a:xfrm>
            <a:off x="4778375" y="2332038"/>
            <a:ext cx="4254500" cy="4525962"/>
          </a:xfrm>
        </p:spPr>
        <p:txBody>
          <a:bodyPr/>
          <a:lstStyle/>
          <a:p>
            <a:pPr eaLnBrk="1" hangingPunct="1">
              <a:lnSpc>
                <a:spcPts val="2000"/>
              </a:lnSpc>
              <a:spcAft>
                <a:spcPts val="600"/>
              </a:spcAft>
              <a:buFont typeface="Wingdings" pitchFamily="2" charset="2"/>
              <a:buChar char="§"/>
            </a:pPr>
            <a:r>
              <a:rPr lang="en-US" sz="2400" smtClean="0">
                <a:solidFill>
                  <a:srgbClr val="F8F6E3"/>
                </a:solidFill>
              </a:rPr>
              <a:t>Standards differ from culture to culture about what facial and body features are desirable.</a:t>
            </a:r>
          </a:p>
          <a:p>
            <a:pPr eaLnBrk="1" hangingPunct="1">
              <a:lnSpc>
                <a:spcPts val="2000"/>
              </a:lnSpc>
              <a:spcAft>
                <a:spcPts val="600"/>
              </a:spcAft>
              <a:buFont typeface="Wingdings" pitchFamily="2" charset="2"/>
              <a:buChar char="§"/>
            </a:pPr>
            <a:r>
              <a:rPr lang="en-US" sz="2400" smtClean="0">
                <a:solidFill>
                  <a:srgbClr val="F8F6E3"/>
                </a:solidFill>
              </a:rPr>
              <a:t>Across cultures (suggesting evolutionary influence): </a:t>
            </a:r>
          </a:p>
          <a:p>
            <a:pPr lvl="1" eaLnBrk="1" hangingPunct="1">
              <a:lnSpc>
                <a:spcPts val="2000"/>
              </a:lnSpc>
              <a:spcAft>
                <a:spcPts val="600"/>
              </a:spcAft>
              <a:buFont typeface="Wingdings" pitchFamily="2" charset="2"/>
              <a:buChar char="§"/>
            </a:pPr>
            <a:r>
              <a:rPr lang="en-US" sz="2400" smtClean="0">
                <a:solidFill>
                  <a:srgbClr val="F8F6E3"/>
                </a:solidFill>
              </a:rPr>
              <a:t>Men seek apparent youth and fertility</a:t>
            </a:r>
          </a:p>
          <a:p>
            <a:pPr lvl="1" eaLnBrk="1" hangingPunct="1">
              <a:lnSpc>
                <a:spcPts val="2000"/>
              </a:lnSpc>
              <a:spcAft>
                <a:spcPts val="600"/>
              </a:spcAft>
              <a:buFont typeface="Wingdings" pitchFamily="2" charset="2"/>
              <a:buChar char="§"/>
            </a:pPr>
            <a:r>
              <a:rPr lang="en-US" sz="2400" smtClean="0">
                <a:solidFill>
                  <a:srgbClr val="F8F6E3"/>
                </a:solidFill>
              </a:rPr>
              <a:t>Women seek maturity, masculinity, affluence</a:t>
            </a:r>
          </a:p>
          <a:p>
            <a:pPr lvl="1" eaLnBrk="1" hangingPunct="1">
              <a:lnSpc>
                <a:spcPts val="2000"/>
              </a:lnSpc>
              <a:spcAft>
                <a:spcPts val="600"/>
              </a:spcAft>
              <a:buFont typeface="Wingdings" pitchFamily="2" charset="2"/>
              <a:buChar char="§"/>
            </a:pPr>
            <a:r>
              <a:rPr lang="en-US" sz="2400" smtClean="0">
                <a:solidFill>
                  <a:srgbClr val="F8F6E3"/>
                </a:solidFill>
              </a:rPr>
              <a:t>Both like facial symmetry and averageness</a:t>
            </a:r>
          </a:p>
          <a:p>
            <a:pPr eaLnBrk="1" hangingPunct="1">
              <a:lnSpc>
                <a:spcPts val="2000"/>
              </a:lnSpc>
              <a:spcAft>
                <a:spcPts val="600"/>
              </a:spcAft>
              <a:buFont typeface="Wingdings" pitchFamily="2" charset="2"/>
              <a:buChar char="§"/>
            </a:pPr>
            <a:r>
              <a:rPr lang="en-US" sz="2400" smtClean="0">
                <a:solidFill>
                  <a:srgbClr val="F8F6E3"/>
                </a:solidFill>
                <a:sym typeface="Wingdings" pitchFamily="2" charset="2"/>
              </a:rPr>
              <a:t>Also attractive: </a:t>
            </a:r>
            <a:r>
              <a:rPr lang="en-US" sz="2400" smtClean="0">
                <a:solidFill>
                  <a:srgbClr val="F8F6E3"/>
                </a:solidFill>
              </a:rPr>
              <a:t>Nice people, and loved ones.  </a:t>
            </a:r>
          </a:p>
        </p:txBody>
      </p:sp>
      <p:pic>
        <p:nvPicPr>
          <p:cNvPr id="7" name="Picture 2"/>
          <p:cNvPicPr>
            <a:picLocks noChangeAspect="1" noChangeArrowheads="1"/>
          </p:cNvPicPr>
          <p:nvPr/>
        </p:nvPicPr>
        <p:blipFill rotWithShape="1">
          <a:blip r:embed="rId3" cstate="print"/>
          <a:srcRect l="6491" t="4079" r="5721"/>
          <a:stretch/>
        </p:blipFill>
        <p:spPr bwMode="auto">
          <a:xfrm>
            <a:off x="6940550" y="244475"/>
            <a:ext cx="1320800" cy="1924050"/>
          </a:xfrm>
          <a:prstGeom prst="rect">
            <a:avLst/>
          </a:prstGeom>
          <a:ln>
            <a:noFill/>
          </a:ln>
          <a:effectLst>
            <a:outerShdw blurRad="292100" dist="139700" dir="2700000" algn="tl" rotWithShape="0">
              <a:srgbClr val="333333">
                <a:alpha val="65000"/>
              </a:srgbClr>
            </a:outerShdw>
          </a:effectLst>
        </p:spPr>
      </p:pic>
      <p:pic>
        <p:nvPicPr>
          <p:cNvPr id="20482" name="Picture 2"/>
          <p:cNvPicPr>
            <a:picLocks noChangeAspect="1" noChangeArrowheads="1"/>
          </p:cNvPicPr>
          <p:nvPr/>
        </p:nvPicPr>
        <p:blipFill rotWithShape="1">
          <a:blip r:embed="rId4" cstate="print"/>
          <a:srcRect l="7922" t="6490" r="9040"/>
          <a:stretch/>
        </p:blipFill>
        <p:spPr bwMode="auto">
          <a:xfrm>
            <a:off x="6940550" y="244475"/>
            <a:ext cx="1320800" cy="1897063"/>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rotWithShape="1">
          <a:blip r:embed="rId5" cstate="print"/>
          <a:srcRect l="5144" t="4536" r="6373" b="-1"/>
          <a:stretch/>
        </p:blipFill>
        <p:spPr bwMode="auto">
          <a:xfrm>
            <a:off x="6883400" y="144463"/>
            <a:ext cx="1377950" cy="2068512"/>
          </a:xfrm>
          <a:prstGeom prst="rect">
            <a:avLst/>
          </a:prstGeom>
          <a:ln>
            <a:noFill/>
          </a:ln>
          <a:effectLst>
            <a:outerShdw blurRad="292100" dist="139700" dir="2700000" algn="tl" rotWithShape="0">
              <a:srgbClr val="333333">
                <a:alpha val="65000"/>
              </a:srgbClr>
            </a:outerShdw>
          </a:effectLst>
        </p:spPr>
      </p:pic>
      <p:sp>
        <p:nvSpPr>
          <p:cNvPr id="5" name="Rectangle 4"/>
          <p:cNvSpPr>
            <a:spLocks noChangeArrowheads="1"/>
          </p:cNvSpPr>
          <p:nvPr/>
        </p:nvSpPr>
        <p:spPr bwMode="auto">
          <a:xfrm>
            <a:off x="4778375" y="508000"/>
            <a:ext cx="2286000" cy="1546225"/>
          </a:xfrm>
          <a:prstGeom prst="rect">
            <a:avLst/>
          </a:prstGeom>
          <a:noFill/>
          <a:ln w="9525">
            <a:noFill/>
            <a:miter lim="800000"/>
            <a:headEnd/>
            <a:tailEnd/>
          </a:ln>
        </p:spPr>
        <p:txBody>
          <a:bodyPr>
            <a:spAutoFit/>
          </a:bodyPr>
          <a:lstStyle/>
          <a:p>
            <a:pPr>
              <a:lnSpc>
                <a:spcPts val="2800"/>
              </a:lnSpc>
              <a:spcBef>
                <a:spcPct val="20000"/>
              </a:spcBef>
              <a:spcAft>
                <a:spcPts val="600"/>
              </a:spcAft>
            </a:pPr>
            <a:r>
              <a:rPr lang="en-US" sz="3200" b="1">
                <a:solidFill>
                  <a:srgbClr val="F8F6E3"/>
                </a:solidFill>
              </a:rPr>
              <a:t>Who is rated as physically attractive?</a:t>
            </a:r>
          </a:p>
        </p:txBody>
      </p:sp>
      <p:sp>
        <p:nvSpPr>
          <p:cNvPr id="9" name="Rectangle 8"/>
          <p:cNvSpPr/>
          <p:nvPr/>
        </p:nvSpPr>
        <p:spPr>
          <a:xfrm>
            <a:off x="382588" y="1504950"/>
            <a:ext cx="3794125" cy="4286250"/>
          </a:xfrm>
          <a:prstGeom prst="rect">
            <a:avLst/>
          </a:prstGeom>
        </p:spPr>
        <p:txBody>
          <a:bodyPr/>
          <a:lstStyle/>
          <a:p>
            <a:pPr fontAlgn="auto">
              <a:lnSpc>
                <a:spcPts val="2000"/>
              </a:lnSpc>
              <a:spcBef>
                <a:spcPct val="20000"/>
              </a:spcBef>
              <a:spcAft>
                <a:spcPts val="600"/>
              </a:spcAft>
              <a:defRPr/>
            </a:pPr>
            <a:r>
              <a:rPr lang="en-US" sz="2400" dirty="0">
                <a:latin typeface="+mn-lt"/>
                <a:cs typeface="+mn-cs"/>
              </a:rPr>
              <a:t>People who are rated as physically attractive:</a:t>
            </a:r>
          </a:p>
          <a:p>
            <a:pPr marL="457200" indent="-457200" fontAlgn="auto">
              <a:lnSpc>
                <a:spcPts val="2000"/>
              </a:lnSpc>
              <a:spcBef>
                <a:spcPct val="20000"/>
              </a:spcBef>
              <a:spcAft>
                <a:spcPts val="600"/>
              </a:spcAft>
              <a:buFont typeface="+mj-lt"/>
              <a:buAutoNum type="arabicPeriod"/>
              <a:defRPr/>
            </a:pPr>
            <a:r>
              <a:rPr lang="en-US" sz="2400" dirty="0">
                <a:latin typeface="+mn-lt"/>
                <a:cs typeface="+mn-cs"/>
              </a:rPr>
              <a:t>Become the objects of emotional attraction.</a:t>
            </a:r>
          </a:p>
          <a:p>
            <a:pPr marL="457200" indent="-457200" fontAlgn="auto">
              <a:lnSpc>
                <a:spcPts val="2000"/>
              </a:lnSpc>
              <a:spcBef>
                <a:spcPct val="20000"/>
              </a:spcBef>
              <a:spcAft>
                <a:spcPts val="600"/>
              </a:spcAft>
              <a:buFont typeface="+mj-lt"/>
              <a:buAutoNum type="arabicPeriod"/>
              <a:defRPr/>
            </a:pPr>
            <a:r>
              <a:rPr lang="en-US" sz="2400" dirty="0">
                <a:latin typeface="+mn-lt"/>
                <a:cs typeface="+mn-cs"/>
              </a:rPr>
              <a:t>Are seen as healthy, happy, successfully, and socially skilled, though not necessarily caring.</a:t>
            </a:r>
          </a:p>
          <a:p>
            <a:pPr marL="457200" indent="-457200" fontAlgn="auto">
              <a:lnSpc>
                <a:spcPts val="2000"/>
              </a:lnSpc>
              <a:spcBef>
                <a:spcPct val="20000"/>
              </a:spcBef>
              <a:spcAft>
                <a:spcPts val="600"/>
              </a:spcAft>
              <a:buFont typeface="+mj-lt"/>
              <a:buAutoNum type="arabicPeriod"/>
              <a:defRPr/>
            </a:pPr>
            <a:r>
              <a:rPr lang="en-US" sz="2400" dirty="0">
                <a:latin typeface="+mn-lt"/>
                <a:cs typeface="+mn-cs"/>
              </a:rPr>
              <a:t>Are not any happier than the average person, </a:t>
            </a:r>
          </a:p>
          <a:p>
            <a:pPr marL="457200" indent="-457200" fontAlgn="auto">
              <a:lnSpc>
                <a:spcPts val="2000"/>
              </a:lnSpc>
              <a:spcBef>
                <a:spcPct val="20000"/>
              </a:spcBef>
              <a:spcAft>
                <a:spcPts val="600"/>
              </a:spcAft>
              <a:buFont typeface="+mj-lt"/>
              <a:buAutoNum type="arabicPeriod"/>
              <a:defRPr/>
            </a:pPr>
            <a:r>
              <a:rPr lang="en-US" sz="2400" dirty="0">
                <a:latin typeface="+mn-lt"/>
                <a:cs typeface="+mn-cs"/>
              </a:rPr>
              <a:t>Do not have higher self-esteem, in fact mistrust praise as being about their looks.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048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par>
                          <p:cTn id="42" fill="hold">
                            <p:stCondLst>
                              <p:cond delay="500"/>
                            </p:stCondLst>
                            <p:childTnLst>
                              <p:par>
                                <p:cTn id="43" presetID="22" presetClass="exit" presetSubtype="8" fill="hold" nodeType="afterEffect">
                                  <p:stCondLst>
                                    <p:cond delay="0"/>
                                  </p:stCondLst>
                                  <p:childTnLst>
                                    <p:animEffect transition="out" filter="wipe(left)">
                                      <p:cBhvr>
                                        <p:cTn id="44" dur="3000"/>
                                        <p:tgtEl>
                                          <p:spTgt spid="6"/>
                                        </p:tgtEl>
                                      </p:cBhvr>
                                    </p:animEffect>
                                    <p:set>
                                      <p:cBhvr>
                                        <p:cTn id="45" dur="1" fill="hold">
                                          <p:stCondLst>
                                            <p:cond delay="2999"/>
                                          </p:stCondLst>
                                        </p:cTn>
                                        <p:tgtEl>
                                          <p:spTgt spid="6"/>
                                        </p:tgtEl>
                                        <p:attrNameLst>
                                          <p:attrName>style.visibility</p:attrName>
                                        </p:attrNameLst>
                                      </p:cBhvr>
                                      <p:to>
                                        <p:strVal val="hidden"/>
                                      </p:to>
                                    </p:set>
                                  </p:childTnLst>
                                </p:cTn>
                              </p:par>
                            </p:childTnLst>
                          </p:cTn>
                        </p:par>
                        <p:par>
                          <p:cTn id="46" fill="hold">
                            <p:stCondLst>
                              <p:cond delay="3500"/>
                            </p:stCondLst>
                            <p:childTnLst>
                              <p:par>
                                <p:cTn id="47" presetID="22" presetClass="exit" presetSubtype="8" fill="hold" nodeType="afterEffect">
                                  <p:stCondLst>
                                    <p:cond delay="0"/>
                                  </p:stCondLst>
                                  <p:childTnLst>
                                    <p:animEffect transition="out" filter="wipe(left)">
                                      <p:cBhvr>
                                        <p:cTn id="48" dur="3000"/>
                                        <p:tgtEl>
                                          <p:spTgt spid="20482"/>
                                        </p:tgtEl>
                                      </p:cBhvr>
                                    </p:animEffect>
                                    <p:set>
                                      <p:cBhvr>
                                        <p:cTn id="49" dur="1" fill="hold">
                                          <p:stCondLst>
                                            <p:cond delay="2999"/>
                                          </p:stCondLst>
                                        </p:cTn>
                                        <p:tgtEl>
                                          <p:spTgt spid="2048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0" end="0"/>
                                            </p:txEl>
                                          </p:spTgt>
                                        </p:tgtEl>
                                        <p:attrNameLst>
                                          <p:attrName>style.visibility</p:attrName>
                                        </p:attrNameLst>
                                      </p:cBhvr>
                                      <p:to>
                                        <p:strVal val="visible"/>
                                      </p:to>
                                    </p:set>
                                    <p:animEffect transition="in" filter="fade">
                                      <p:cBhvr>
                                        <p:cTn id="54" dur="500"/>
                                        <p:tgtEl>
                                          <p:spTgt spid="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animEffect transition="in" filter="fade">
                                      <p:cBhvr>
                                        <p:cTn id="59" dur="500"/>
                                        <p:tgtEl>
                                          <p:spTgt spid="3">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2" end="2"/>
                                            </p:txEl>
                                          </p:spTgt>
                                        </p:tgtEl>
                                        <p:attrNameLst>
                                          <p:attrName>style.visibility</p:attrName>
                                        </p:attrNameLst>
                                      </p:cBhvr>
                                      <p:to>
                                        <p:strVal val="visible"/>
                                      </p:to>
                                    </p:set>
                                    <p:animEffect transition="in" filter="fade">
                                      <p:cBhvr>
                                        <p:cTn id="64" dur="500"/>
                                        <p:tgtEl>
                                          <p:spTgt spid="3">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fade">
                                      <p:cBhvr>
                                        <p:cTn id="69" dur="500"/>
                                        <p:tgtEl>
                                          <p:spTgt spid="3">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fade">
                                      <p:cBhvr>
                                        <p:cTn id="74" dur="500"/>
                                        <p:tgtEl>
                                          <p:spTgt spid="3">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fade">
                                      <p:cBhvr>
                                        <p:cTn id="7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P spid="5" grpId="0"/>
      <p:bldP spid="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963" y="1204913"/>
            <a:ext cx="8780462" cy="2473325"/>
          </a:xfrm>
        </p:spPr>
        <p:txBody>
          <a:bodyPr rtlCol="0">
            <a:noAutofit/>
          </a:bodyPr>
          <a:lstStyle/>
          <a:p>
            <a:pPr marL="0" indent="0" eaLnBrk="1" fontAlgn="auto" hangingPunct="1">
              <a:lnSpc>
                <a:spcPts val="2000"/>
              </a:lnSpc>
              <a:spcAft>
                <a:spcPts val="600"/>
              </a:spcAft>
              <a:buFont typeface="Arial" pitchFamily="34" charset="0"/>
              <a:buNone/>
              <a:defRPr/>
            </a:pPr>
            <a:r>
              <a:rPr lang="en-US" sz="2400" b="1" dirty="0">
                <a:solidFill>
                  <a:srgbClr val="444EA2"/>
                </a:solidFill>
              </a:rPr>
              <a:t>Opposites Attract?  Not usually.</a:t>
            </a:r>
          </a:p>
          <a:p>
            <a:pPr eaLnBrk="1" fontAlgn="auto" hangingPunct="1">
              <a:lnSpc>
                <a:spcPts val="2000"/>
              </a:lnSpc>
              <a:spcAft>
                <a:spcPts val="600"/>
              </a:spcAft>
              <a:buFont typeface="Wingdings" pitchFamily="2" charset="2"/>
              <a:buChar char="§"/>
              <a:defRPr/>
            </a:pPr>
            <a:r>
              <a:rPr lang="en-US" sz="2400" dirty="0"/>
              <a:t>We already have seen:  We like those who share our features. </a:t>
            </a:r>
          </a:p>
          <a:p>
            <a:pPr eaLnBrk="1" fontAlgn="auto" hangingPunct="1">
              <a:lnSpc>
                <a:spcPts val="2000"/>
              </a:lnSpc>
              <a:spcAft>
                <a:spcPts val="600"/>
              </a:spcAft>
              <a:buFont typeface="Wingdings" pitchFamily="2" charset="2"/>
              <a:buChar char="§"/>
              <a:defRPr/>
            </a:pPr>
            <a:r>
              <a:rPr lang="en-US" sz="2400" dirty="0"/>
              <a:t>We also enjoy being around people who have similar attitudes, beliefs, humor, interests, intelligence, age, education, and income.</a:t>
            </a:r>
          </a:p>
          <a:p>
            <a:pPr eaLnBrk="1" fontAlgn="auto" hangingPunct="1">
              <a:lnSpc>
                <a:spcPts val="2000"/>
              </a:lnSpc>
              <a:spcAft>
                <a:spcPts val="600"/>
              </a:spcAft>
              <a:buFont typeface="Wingdings" pitchFamily="2" charset="2"/>
              <a:buChar char="§"/>
              <a:defRPr/>
            </a:pPr>
            <a:r>
              <a:rPr lang="en-US" sz="2400" dirty="0"/>
              <a:t>We like those who have similar feelings, especially if they like us back. </a:t>
            </a:r>
          </a:p>
        </p:txBody>
      </p:sp>
      <p:sp>
        <p:nvSpPr>
          <p:cNvPr id="6" name="Rectangle 5"/>
          <p:cNvSpPr/>
          <p:nvPr/>
        </p:nvSpPr>
        <p:spPr>
          <a:xfrm>
            <a:off x="0" y="0"/>
            <a:ext cx="9144000" cy="1028700"/>
          </a:xfrm>
          <a:prstGeom prst="rect">
            <a:avLst/>
          </a:prstGeom>
        </p:spPr>
        <p:txBody>
          <a:bodyPr anchor="ctr">
            <a:normAutofit/>
          </a:bodyPr>
          <a:lstStyle/>
          <a:p>
            <a:pPr algn="ctr" fontAlgn="auto">
              <a:lnSpc>
                <a:spcPts val="3600"/>
              </a:lnSpc>
              <a:spcAft>
                <a:spcPts val="0"/>
              </a:spcAft>
              <a:defRPr/>
            </a:pPr>
            <a:r>
              <a:rPr lang="en-US" sz="4400" b="1" dirty="0">
                <a:solidFill>
                  <a:srgbClr val="A0366C"/>
                </a:solidFill>
                <a:latin typeface="+mj-lt"/>
                <a:ea typeface="+mj-ea"/>
                <a:cs typeface="+mj-cs"/>
              </a:rPr>
              <a:t>Similarity and Attraction</a:t>
            </a:r>
          </a:p>
        </p:txBody>
      </p:sp>
      <p:pic>
        <p:nvPicPr>
          <p:cNvPr id="21" name="Picture 2" descr="C:\Users\James\Desktop\Myers 10th ppts\raw materials for PPTs\Raw materials by chapter\14 Social Psych\76914893.jpg"/>
          <p:cNvPicPr>
            <a:picLocks noChangeAspect="1" noChangeArrowheads="1"/>
          </p:cNvPicPr>
          <p:nvPr/>
        </p:nvPicPr>
        <p:blipFill>
          <a:blip r:embed="rId3" cstate="print"/>
          <a:srcRect/>
          <a:stretch>
            <a:fillRect/>
          </a:stretch>
        </p:blipFill>
        <p:spPr bwMode="auto">
          <a:xfrm>
            <a:off x="1503363" y="3325813"/>
            <a:ext cx="6137275" cy="32718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7"/>
          <p:cNvSpPr/>
          <p:nvPr/>
        </p:nvSpPr>
        <p:spPr>
          <a:xfrm rot="21085901">
            <a:off x="-574675" y="1906588"/>
            <a:ext cx="9967913" cy="4064000"/>
          </a:xfrm>
          <a:prstGeom prst="swooshArrow">
            <a:avLst>
              <a:gd name="adj1" fmla="val 25000"/>
              <a:gd name="adj2" fmla="val 25000"/>
            </a:avLst>
          </a:prstGeom>
          <a:solidFill>
            <a:srgbClr val="A0366C"/>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Oval 8"/>
          <p:cNvSpPr/>
          <p:nvPr/>
        </p:nvSpPr>
        <p:spPr>
          <a:xfrm rot="259793">
            <a:off x="1109663" y="5157788"/>
            <a:ext cx="149225" cy="149225"/>
          </a:xfrm>
          <a:prstGeom prst="ellipse">
            <a:avLst/>
          </a:prstGeom>
          <a:solidFill>
            <a:srgbClr val="F36F2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p:cNvSpPr/>
          <p:nvPr/>
        </p:nvSpPr>
        <p:spPr>
          <a:xfrm rot="259793">
            <a:off x="2246313" y="4271963"/>
            <a:ext cx="233362" cy="234950"/>
          </a:xfrm>
          <a:prstGeom prst="ellipse">
            <a:avLst/>
          </a:prstGeom>
          <a:solidFill>
            <a:srgbClr val="F36F2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p:cNvSpPr/>
          <p:nvPr/>
        </p:nvSpPr>
        <p:spPr>
          <a:xfrm rot="259793">
            <a:off x="4352925" y="3325813"/>
            <a:ext cx="312738" cy="312737"/>
          </a:xfrm>
          <a:prstGeom prst="ellipse">
            <a:avLst/>
          </a:prstGeom>
          <a:solidFill>
            <a:srgbClr val="F36F2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rot="259793">
            <a:off x="5924550" y="2709863"/>
            <a:ext cx="403225" cy="403225"/>
          </a:xfrm>
          <a:prstGeom prst="ellipse">
            <a:avLst/>
          </a:prstGeom>
          <a:solidFill>
            <a:srgbClr val="F36F2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rot="259793">
            <a:off x="7929563" y="2071688"/>
            <a:ext cx="514350" cy="514350"/>
          </a:xfrm>
          <a:prstGeom prst="ellipse">
            <a:avLst/>
          </a:prstGeom>
          <a:solidFill>
            <a:srgbClr val="F36F2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Line Callout 1 3"/>
          <p:cNvSpPr/>
          <p:nvPr/>
        </p:nvSpPr>
        <p:spPr>
          <a:xfrm>
            <a:off x="1984375" y="5232400"/>
            <a:ext cx="2087563" cy="966788"/>
          </a:xfrm>
          <a:prstGeom prst="borderCallout1">
            <a:avLst>
              <a:gd name="adj1" fmla="val 49904"/>
              <a:gd name="adj2" fmla="val 628"/>
              <a:gd name="adj3" fmla="val 1848"/>
              <a:gd name="adj4" fmla="val -37835"/>
            </a:avLst>
          </a:prstGeom>
          <a:solidFill>
            <a:srgbClr val="3F77B9"/>
          </a:solidFill>
          <a:ln w="76200">
            <a:solidFill>
              <a:srgbClr val="3F77B9"/>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algn="ctr" defTabSz="1066800" fontAlgn="auto">
              <a:lnSpc>
                <a:spcPts val="2000"/>
              </a:lnSpc>
              <a:spcAft>
                <a:spcPct val="35000"/>
              </a:spcAft>
              <a:defRPr/>
            </a:pPr>
            <a:r>
              <a:rPr lang="en-US" sz="2400" dirty="0">
                <a:solidFill>
                  <a:srgbClr val="F8F6E3"/>
                </a:solidFill>
              </a:rPr>
              <a:t>Often starts with </a:t>
            </a:r>
            <a:r>
              <a:rPr lang="en-US" sz="2400" dirty="0">
                <a:solidFill>
                  <a:srgbClr val="FFCC99"/>
                </a:solidFill>
              </a:rPr>
              <a:t>attraction</a:t>
            </a:r>
            <a:r>
              <a:rPr lang="en-US" sz="2400" dirty="0">
                <a:solidFill>
                  <a:srgbClr val="F8F6E3"/>
                </a:solidFill>
              </a:rPr>
              <a:t>, or friendship</a:t>
            </a:r>
          </a:p>
        </p:txBody>
      </p:sp>
      <p:sp>
        <p:nvSpPr>
          <p:cNvPr id="5" name="Line Callout 1 4"/>
          <p:cNvSpPr/>
          <p:nvPr/>
        </p:nvSpPr>
        <p:spPr>
          <a:xfrm>
            <a:off x="887413" y="2595563"/>
            <a:ext cx="1958975" cy="1208087"/>
          </a:xfrm>
          <a:prstGeom prst="borderCallout1">
            <a:avLst>
              <a:gd name="adj1" fmla="val 97970"/>
              <a:gd name="adj2" fmla="val 51633"/>
              <a:gd name="adj3" fmla="val 144360"/>
              <a:gd name="adj4" fmla="val 72578"/>
            </a:avLst>
          </a:prstGeom>
          <a:solidFill>
            <a:srgbClr val="3F77B9"/>
          </a:solidFill>
          <a:ln w="76200">
            <a:solidFill>
              <a:srgbClr val="3F77B9"/>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algn="ctr" defTabSz="1066800" fontAlgn="auto">
              <a:lnSpc>
                <a:spcPts val="2000"/>
              </a:lnSpc>
              <a:spcAft>
                <a:spcPct val="35000"/>
              </a:spcAft>
              <a:defRPr/>
            </a:pPr>
            <a:r>
              <a:rPr lang="en-US" sz="2400" dirty="0">
                <a:solidFill>
                  <a:srgbClr val="F8F6E3"/>
                </a:solidFill>
              </a:rPr>
              <a:t>Then often has a phase of </a:t>
            </a:r>
            <a:r>
              <a:rPr lang="en-US" sz="2400" dirty="0">
                <a:solidFill>
                  <a:srgbClr val="FFCC99"/>
                </a:solidFill>
              </a:rPr>
              <a:t>Passionate Love</a:t>
            </a:r>
          </a:p>
        </p:txBody>
      </p:sp>
      <p:sp>
        <p:nvSpPr>
          <p:cNvPr id="6" name="Line Callout 1 5"/>
          <p:cNvSpPr/>
          <p:nvPr/>
        </p:nvSpPr>
        <p:spPr>
          <a:xfrm>
            <a:off x="3027363" y="1227138"/>
            <a:ext cx="2227262" cy="985837"/>
          </a:xfrm>
          <a:prstGeom prst="borderCallout1">
            <a:avLst>
              <a:gd name="adj1" fmla="val 96772"/>
              <a:gd name="adj2" fmla="val 49550"/>
              <a:gd name="adj3" fmla="val 226369"/>
              <a:gd name="adj4" fmla="val 65763"/>
            </a:avLst>
          </a:prstGeom>
          <a:solidFill>
            <a:srgbClr val="3F77B9"/>
          </a:solidFill>
          <a:ln w="76200">
            <a:solidFill>
              <a:srgbClr val="3F77B9"/>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algn="ctr" defTabSz="1066800" fontAlgn="auto">
              <a:lnSpc>
                <a:spcPts val="2000"/>
              </a:lnSpc>
              <a:spcAft>
                <a:spcPct val="35000"/>
              </a:spcAft>
              <a:defRPr/>
            </a:pPr>
            <a:r>
              <a:rPr lang="en-US" sz="2400" dirty="0">
                <a:solidFill>
                  <a:srgbClr val="F8F6E3"/>
                </a:solidFill>
              </a:rPr>
              <a:t>Grows into </a:t>
            </a:r>
            <a:r>
              <a:rPr lang="en-US" sz="2400" dirty="0">
                <a:solidFill>
                  <a:srgbClr val="FFCC99"/>
                </a:solidFill>
              </a:rPr>
              <a:t>Compassionate Love</a:t>
            </a:r>
          </a:p>
        </p:txBody>
      </p:sp>
      <p:sp>
        <p:nvSpPr>
          <p:cNvPr id="7" name="Line Callout 1 6"/>
          <p:cNvSpPr/>
          <p:nvPr/>
        </p:nvSpPr>
        <p:spPr>
          <a:xfrm>
            <a:off x="6078538" y="3695700"/>
            <a:ext cx="1831975" cy="1136650"/>
          </a:xfrm>
          <a:prstGeom prst="borderCallout1">
            <a:avLst>
              <a:gd name="adj1" fmla="val 1388"/>
              <a:gd name="adj2" fmla="val 51199"/>
              <a:gd name="adj3" fmla="val -72088"/>
              <a:gd name="adj4" fmla="val 221"/>
            </a:avLst>
          </a:prstGeom>
          <a:solidFill>
            <a:srgbClr val="3F77B9"/>
          </a:solidFill>
          <a:ln w="76200">
            <a:solidFill>
              <a:srgbClr val="3F77B9"/>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algn="ctr" defTabSz="1066800" fontAlgn="auto">
              <a:lnSpc>
                <a:spcPts val="2000"/>
              </a:lnSpc>
              <a:spcAft>
                <a:spcPct val="35000"/>
              </a:spcAft>
              <a:defRPr/>
            </a:pPr>
            <a:r>
              <a:rPr lang="en-US" sz="2400" dirty="0">
                <a:solidFill>
                  <a:srgbClr val="F8F6E3"/>
                </a:solidFill>
              </a:rPr>
              <a:t>Made closer by </a:t>
            </a:r>
            <a:r>
              <a:rPr lang="en-US" sz="2400" dirty="0">
                <a:solidFill>
                  <a:srgbClr val="FFCC99"/>
                </a:solidFill>
              </a:rPr>
              <a:t>Equity</a:t>
            </a:r>
            <a:r>
              <a:rPr lang="en-US" sz="2400" dirty="0">
                <a:solidFill>
                  <a:srgbClr val="F8F6E3"/>
                </a:solidFill>
              </a:rPr>
              <a:t> and </a:t>
            </a:r>
            <a:r>
              <a:rPr lang="en-US" sz="2400" dirty="0">
                <a:solidFill>
                  <a:srgbClr val="FFCC99"/>
                </a:solidFill>
              </a:rPr>
              <a:t>Self-Disclosure</a:t>
            </a:r>
          </a:p>
        </p:txBody>
      </p:sp>
      <p:sp>
        <p:nvSpPr>
          <p:cNvPr id="14" name="Line Callout 1 13"/>
          <p:cNvSpPr/>
          <p:nvPr/>
        </p:nvSpPr>
        <p:spPr>
          <a:xfrm>
            <a:off x="6078538" y="292100"/>
            <a:ext cx="1820862" cy="1404938"/>
          </a:xfrm>
          <a:prstGeom prst="borderCallout1">
            <a:avLst>
              <a:gd name="adj1" fmla="val 98604"/>
              <a:gd name="adj2" fmla="val 48156"/>
              <a:gd name="adj3" fmla="val 145773"/>
              <a:gd name="adj4" fmla="val 120293"/>
            </a:avLst>
          </a:prstGeom>
          <a:solidFill>
            <a:srgbClr val="3F77B9"/>
          </a:solidFill>
          <a:ln w="76200">
            <a:solidFill>
              <a:srgbClr val="3F77B9"/>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algn="ctr" defTabSz="1066800" fontAlgn="auto">
              <a:lnSpc>
                <a:spcPts val="2000"/>
              </a:lnSpc>
              <a:spcAft>
                <a:spcPct val="35000"/>
              </a:spcAft>
              <a:defRPr/>
            </a:pPr>
            <a:r>
              <a:rPr lang="en-US" sz="2400" dirty="0">
                <a:solidFill>
                  <a:srgbClr val="F8F6E3"/>
                </a:solidFill>
              </a:rPr>
              <a:t>Held together by </a:t>
            </a:r>
            <a:r>
              <a:rPr lang="en-US" sz="2400" dirty="0">
                <a:solidFill>
                  <a:srgbClr val="FFCC99"/>
                </a:solidFill>
              </a:rPr>
              <a:t>positive interaction, support</a:t>
            </a:r>
          </a:p>
        </p:txBody>
      </p:sp>
      <p:sp>
        <p:nvSpPr>
          <p:cNvPr id="79885" name="Title 1"/>
          <p:cNvSpPr>
            <a:spLocks noGrp="1"/>
          </p:cNvSpPr>
          <p:nvPr>
            <p:ph type="title"/>
          </p:nvPr>
        </p:nvSpPr>
        <p:spPr>
          <a:xfrm>
            <a:off x="217488" y="114300"/>
            <a:ext cx="5416550" cy="976313"/>
          </a:xfrm>
        </p:spPr>
        <p:txBody>
          <a:bodyPr/>
          <a:lstStyle/>
          <a:p>
            <a:pPr algn="l" eaLnBrk="1" hangingPunct="1">
              <a:lnSpc>
                <a:spcPts val="3600"/>
              </a:lnSpc>
            </a:pPr>
            <a:r>
              <a:rPr lang="en-US" b="1" smtClean="0">
                <a:solidFill>
                  <a:srgbClr val="A0366C"/>
                </a:solidFill>
              </a:rPr>
              <a:t>Romantic Love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288" y="4344988"/>
            <a:ext cx="4121150" cy="2176462"/>
          </a:xfrm>
        </p:spPr>
        <p:txBody>
          <a:bodyPr rtlCol="0">
            <a:noAutofit/>
          </a:bodyPr>
          <a:lstStyle/>
          <a:p>
            <a:pPr marL="0" indent="0" eaLnBrk="1" fontAlgn="auto" hangingPunct="1">
              <a:lnSpc>
                <a:spcPts val="2000"/>
              </a:lnSpc>
              <a:spcAft>
                <a:spcPts val="0"/>
              </a:spcAft>
              <a:buFont typeface="Arial" pitchFamily="34" charset="0"/>
              <a:buNone/>
              <a:defRPr/>
            </a:pPr>
            <a:r>
              <a:rPr lang="en-US" sz="2400" dirty="0" smtClean="0"/>
              <a:t>Components of Passionate Love</a:t>
            </a:r>
          </a:p>
          <a:p>
            <a:pPr eaLnBrk="1" fontAlgn="auto" hangingPunct="1">
              <a:lnSpc>
                <a:spcPts val="2000"/>
              </a:lnSpc>
              <a:spcAft>
                <a:spcPts val="0"/>
              </a:spcAft>
              <a:buFont typeface="Wingdings" pitchFamily="2" charset="2"/>
              <a:buChar char="§"/>
              <a:defRPr/>
            </a:pPr>
            <a:r>
              <a:rPr lang="en-US" sz="2400" dirty="0" smtClean="0"/>
              <a:t>Physiological Arousal (sweating, heart pounding)</a:t>
            </a:r>
          </a:p>
          <a:p>
            <a:pPr eaLnBrk="1" fontAlgn="auto" hangingPunct="1">
              <a:lnSpc>
                <a:spcPts val="2000"/>
              </a:lnSpc>
              <a:spcAft>
                <a:spcPts val="0"/>
              </a:spcAft>
              <a:buFont typeface="Wingdings" pitchFamily="2" charset="2"/>
              <a:buChar char="§"/>
              <a:defRPr/>
            </a:pPr>
            <a:r>
              <a:rPr lang="en-US" sz="2400" dirty="0" smtClean="0"/>
              <a:t>Flattering appraisal of the other</a:t>
            </a:r>
          </a:p>
          <a:p>
            <a:pPr eaLnBrk="1" fontAlgn="auto" hangingPunct="1">
              <a:lnSpc>
                <a:spcPts val="2000"/>
              </a:lnSpc>
              <a:spcAft>
                <a:spcPts val="0"/>
              </a:spcAft>
              <a:buFont typeface="Wingdings" pitchFamily="2" charset="2"/>
              <a:buChar char="§"/>
              <a:defRPr/>
            </a:pPr>
            <a:r>
              <a:rPr lang="en-US" sz="2400" dirty="0" smtClean="0"/>
              <a:t>Intense desire for the others’ presence</a:t>
            </a:r>
            <a:endParaRPr lang="en-US" sz="2400" dirty="0"/>
          </a:p>
        </p:txBody>
      </p:sp>
      <p:sp>
        <p:nvSpPr>
          <p:cNvPr id="80899" name="Rounded Rectangle 4"/>
          <p:cNvSpPr>
            <a:spLocks noChangeArrowheads="1"/>
          </p:cNvSpPr>
          <p:nvPr/>
        </p:nvSpPr>
        <p:spPr bwMode="auto">
          <a:xfrm>
            <a:off x="500063" y="2190750"/>
            <a:ext cx="3657600" cy="1885950"/>
          </a:xfrm>
          <a:prstGeom prst="roundRect">
            <a:avLst>
              <a:gd name="adj" fmla="val 16667"/>
            </a:avLst>
          </a:prstGeom>
          <a:solidFill>
            <a:srgbClr val="A0366C"/>
          </a:solidFill>
          <a:ln w="9525">
            <a:noFill/>
            <a:round/>
            <a:headEnd/>
            <a:tailEnd/>
          </a:ln>
        </p:spPr>
        <p:txBody>
          <a:bodyPr anchor="ctr">
            <a:spAutoFit/>
          </a:bodyPr>
          <a:lstStyle/>
          <a:p>
            <a:pPr algn="ctr">
              <a:lnSpc>
                <a:spcPts val="2000"/>
              </a:lnSpc>
              <a:spcBef>
                <a:spcPct val="20000"/>
              </a:spcBef>
            </a:pPr>
            <a:r>
              <a:rPr lang="en-US" sz="2400" b="1">
                <a:solidFill>
                  <a:srgbClr val="F8F6E3"/>
                </a:solidFill>
              </a:rPr>
              <a:t>Passionate Love </a:t>
            </a:r>
          </a:p>
          <a:p>
            <a:pPr algn="ctr">
              <a:lnSpc>
                <a:spcPts val="2000"/>
              </a:lnSpc>
              <a:spcBef>
                <a:spcPct val="20000"/>
              </a:spcBef>
            </a:pPr>
            <a:r>
              <a:rPr lang="en-US" sz="2400">
                <a:solidFill>
                  <a:srgbClr val="F8F6E3"/>
                </a:solidFill>
              </a:rPr>
              <a:t>A state of strong attraction, interest, excitement, felt so strongly that people are absorbed in each other</a:t>
            </a:r>
          </a:p>
        </p:txBody>
      </p:sp>
      <p:sp>
        <p:nvSpPr>
          <p:cNvPr id="10" name="Title 1"/>
          <p:cNvSpPr>
            <a:spLocks noGrp="1"/>
          </p:cNvSpPr>
          <p:nvPr>
            <p:ph type="title"/>
          </p:nvPr>
        </p:nvSpPr>
        <p:spPr>
          <a:xfrm>
            <a:off x="5008563" y="2193925"/>
            <a:ext cx="3657600" cy="1882775"/>
          </a:xfrm>
          <a:prstGeom prst="roundRect">
            <a:avLst/>
          </a:prstGeom>
          <a:solidFill>
            <a:srgbClr val="A0366C"/>
          </a:solidFill>
        </p:spPr>
        <p:txBody>
          <a:bodyPr rtlCol="0">
            <a:noAutofit/>
          </a:bodyPr>
          <a:lstStyle/>
          <a:p>
            <a:pPr eaLnBrk="1" fontAlgn="auto" hangingPunct="1">
              <a:lnSpc>
                <a:spcPts val="2000"/>
              </a:lnSpc>
              <a:spcBef>
                <a:spcPct val="20000"/>
              </a:spcBef>
              <a:spcAft>
                <a:spcPts val="0"/>
              </a:spcAft>
              <a:defRPr/>
            </a:pPr>
            <a:r>
              <a:rPr lang="en-US" sz="2400" b="1" dirty="0">
                <a:solidFill>
                  <a:srgbClr val="F8F6E3"/>
                </a:solidFill>
                <a:latin typeface="+mn-lt"/>
                <a:ea typeface="+mn-ea"/>
                <a:cs typeface="+mn-cs"/>
              </a:rPr>
              <a:t>Compassionate </a:t>
            </a:r>
            <a:r>
              <a:rPr lang="en-US" sz="2400" b="1" dirty="0" smtClean="0">
                <a:solidFill>
                  <a:srgbClr val="F8F6E3"/>
                </a:solidFill>
                <a:latin typeface="+mn-lt"/>
                <a:ea typeface="+mn-ea"/>
                <a:cs typeface="+mn-cs"/>
              </a:rPr>
              <a:t>Love </a:t>
            </a:r>
            <a:r>
              <a:rPr lang="en-US" sz="2400" dirty="0" smtClean="0">
                <a:solidFill>
                  <a:srgbClr val="F8F6E3"/>
                </a:solidFill>
                <a:latin typeface="+mn-lt"/>
                <a:ea typeface="+mn-ea"/>
                <a:cs typeface="+mn-cs"/>
              </a:rPr>
              <a:t/>
            </a:r>
            <a:br>
              <a:rPr lang="en-US" sz="2400" dirty="0" smtClean="0">
                <a:solidFill>
                  <a:srgbClr val="F8F6E3"/>
                </a:solidFill>
                <a:latin typeface="+mn-lt"/>
                <a:ea typeface="+mn-ea"/>
                <a:cs typeface="+mn-cs"/>
              </a:rPr>
            </a:br>
            <a:r>
              <a:rPr lang="en-US" sz="2400" dirty="0" smtClean="0">
                <a:solidFill>
                  <a:srgbClr val="F8F6E3"/>
                </a:solidFill>
                <a:latin typeface="+mn-lt"/>
                <a:ea typeface="+mn-ea"/>
                <a:cs typeface="+mn-cs"/>
              </a:rPr>
              <a:t>Deep</a:t>
            </a:r>
            <a:r>
              <a:rPr lang="en-US" sz="2400" dirty="0">
                <a:solidFill>
                  <a:srgbClr val="F8F6E3"/>
                </a:solidFill>
                <a:latin typeface="+mn-lt"/>
                <a:ea typeface="+mn-ea"/>
                <a:cs typeface="+mn-cs"/>
              </a:rPr>
              <a:t>, caring, affectionate attachment/commitment</a:t>
            </a:r>
          </a:p>
        </p:txBody>
      </p:sp>
      <p:sp>
        <p:nvSpPr>
          <p:cNvPr id="11" name="Content Placeholder 2"/>
          <p:cNvSpPr txBox="1">
            <a:spLocks/>
          </p:cNvSpPr>
          <p:nvPr/>
        </p:nvSpPr>
        <p:spPr bwMode="auto">
          <a:xfrm>
            <a:off x="4902200" y="4344988"/>
            <a:ext cx="3927475" cy="2366962"/>
          </a:xfrm>
          <a:prstGeom prst="rect">
            <a:avLst/>
          </a:prstGeom>
          <a:noFill/>
          <a:ln w="9525">
            <a:noFill/>
            <a:miter lim="800000"/>
            <a:headEnd/>
            <a:tailEnd/>
          </a:ln>
        </p:spPr>
        <p:txBody>
          <a:bodyPr/>
          <a:lstStyle/>
          <a:p>
            <a:pPr marL="342900" indent="-342900">
              <a:lnSpc>
                <a:spcPts val="2000"/>
              </a:lnSpc>
              <a:spcBef>
                <a:spcPct val="20000"/>
              </a:spcBef>
              <a:buFont typeface="Wingdings" pitchFamily="2" charset="2"/>
              <a:buChar char="§"/>
            </a:pPr>
            <a:r>
              <a:rPr lang="en-US" sz="2400"/>
              <a:t>Commitment: a plan to stay together even when not feeling passionate attraction</a:t>
            </a:r>
          </a:p>
          <a:p>
            <a:pPr marL="342900" indent="-342900">
              <a:lnSpc>
                <a:spcPts val="2000"/>
              </a:lnSpc>
              <a:spcBef>
                <a:spcPct val="20000"/>
              </a:spcBef>
              <a:buFont typeface="Wingdings" pitchFamily="2" charset="2"/>
              <a:buChar char="§"/>
            </a:pPr>
            <a:r>
              <a:rPr lang="en-US" sz="2400"/>
              <a:t>Attachment is now more than just desire to be together: </a:t>
            </a:r>
            <a:r>
              <a:rPr lang="en-US" sz="2400" i="1"/>
              <a:t> a feeling that lives are intertwined.</a:t>
            </a:r>
          </a:p>
          <a:p>
            <a:pPr marL="342900" indent="-342900">
              <a:lnSpc>
                <a:spcPts val="2000"/>
              </a:lnSpc>
              <a:spcBef>
                <a:spcPct val="20000"/>
              </a:spcBef>
              <a:buFont typeface="Arial" charset="0"/>
              <a:buChar char="•"/>
            </a:pPr>
            <a:endParaRPr lang="en-US" sz="2400"/>
          </a:p>
        </p:txBody>
      </p:sp>
      <p:pic>
        <p:nvPicPr>
          <p:cNvPr id="7" name="Picture 6"/>
          <p:cNvPicPr>
            <a:picLocks noChangeAspect="1"/>
          </p:cNvPicPr>
          <p:nvPr/>
        </p:nvPicPr>
        <p:blipFill rotWithShape="1">
          <a:blip r:embed="rId3" cstate="print"/>
          <a:srcRect l="3357" r="23224"/>
          <a:stretch/>
        </p:blipFill>
        <p:spPr>
          <a:xfrm>
            <a:off x="5745163" y="85725"/>
            <a:ext cx="2184400" cy="19843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cstate="print"/>
          <a:srcRect l="26811"/>
          <a:stretch/>
        </p:blipFill>
        <p:spPr>
          <a:xfrm>
            <a:off x="1122363" y="85725"/>
            <a:ext cx="2184400" cy="1984375"/>
          </a:xfrm>
          <a:prstGeom prst="rect">
            <a:avLst/>
          </a:prstGeom>
          <a:ln>
            <a:noFill/>
          </a:ln>
          <a:effectLst>
            <a:outerShdw blurRad="292100" dist="139700" dir="2700000" algn="tl" rotWithShape="0">
              <a:srgbClr val="333333">
                <a:alpha val="65000"/>
              </a:srgbClr>
            </a:outerShdw>
          </a:effectLst>
        </p:spPr>
      </p:pic>
      <p:cxnSp>
        <p:nvCxnSpPr>
          <p:cNvPr id="12" name="Straight Connector 11"/>
          <p:cNvCxnSpPr/>
          <p:nvPr/>
        </p:nvCxnSpPr>
        <p:spPr>
          <a:xfrm>
            <a:off x="4572000" y="0"/>
            <a:ext cx="52388" cy="6858000"/>
          </a:xfrm>
          <a:prstGeom prst="line">
            <a:avLst/>
          </a:prstGeom>
          <a:ln w="38100">
            <a:solidFill>
              <a:srgbClr val="A036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417638"/>
          </a:xfrm>
          <a:solidFill>
            <a:srgbClr val="A0366C"/>
          </a:solidFill>
        </p:spPr>
        <p:txBody>
          <a:bodyPr lIns="274320"/>
          <a:lstStyle/>
          <a:p>
            <a:pPr algn="l" eaLnBrk="1" hangingPunct="1">
              <a:lnSpc>
                <a:spcPts val="4200"/>
              </a:lnSpc>
            </a:pPr>
            <a:r>
              <a:rPr lang="en-US" sz="3200" b="1" smtClean="0">
                <a:solidFill>
                  <a:srgbClr val="F8F6E3"/>
                </a:solidFill>
              </a:rPr>
              <a:t>Social Thinking:</a:t>
            </a:r>
            <a:r>
              <a:rPr lang="en-US" b="1" smtClean="0">
                <a:solidFill>
                  <a:srgbClr val="F8F6E3"/>
                </a:solidFill>
              </a:rPr>
              <a:t/>
            </a:r>
            <a:br>
              <a:rPr lang="en-US" b="1" smtClean="0">
                <a:solidFill>
                  <a:srgbClr val="F8F6E3"/>
                </a:solidFill>
              </a:rPr>
            </a:br>
            <a:r>
              <a:rPr lang="en-US" b="1" smtClean="0">
                <a:solidFill>
                  <a:srgbClr val="F8F6E3"/>
                </a:solidFill>
              </a:rPr>
              <a:t>Cultural differences</a:t>
            </a:r>
          </a:p>
        </p:txBody>
      </p:sp>
      <p:sp>
        <p:nvSpPr>
          <p:cNvPr id="3" name="Content Placeholder 2"/>
          <p:cNvSpPr>
            <a:spLocks noGrp="1"/>
          </p:cNvSpPr>
          <p:nvPr>
            <p:ph idx="1"/>
          </p:nvPr>
        </p:nvSpPr>
        <p:spPr>
          <a:xfrm>
            <a:off x="425450" y="1728788"/>
            <a:ext cx="8229600" cy="4525962"/>
          </a:xfrm>
        </p:spPr>
        <p:txBody>
          <a:bodyPr/>
          <a:lstStyle/>
          <a:p>
            <a:pPr marL="0" indent="0" eaLnBrk="1" hangingPunct="1">
              <a:lnSpc>
                <a:spcPts val="3200"/>
              </a:lnSpc>
              <a:buFont typeface="Arial" charset="0"/>
              <a:buNone/>
            </a:pPr>
            <a:r>
              <a:rPr lang="en-US" smtClean="0"/>
              <a:t>People in </a:t>
            </a:r>
            <a:r>
              <a:rPr lang="en-US" b="1" smtClean="0"/>
              <a:t>collectivist cultures</a:t>
            </a:r>
            <a:r>
              <a:rPr lang="en-US" smtClean="0"/>
              <a:t> (those which emphasize group unity, allegiance, and purpose over the wishes of the individual), do not make the same kinds of attributions:</a:t>
            </a:r>
          </a:p>
          <a:p>
            <a:pPr marL="914400" lvl="1" indent="-514350" eaLnBrk="1" hangingPunct="1">
              <a:lnSpc>
                <a:spcPts val="3200"/>
              </a:lnSpc>
              <a:buFont typeface="Calibri" pitchFamily="34" charset="0"/>
              <a:buAutoNum type="arabicPeriod"/>
            </a:pPr>
            <a:r>
              <a:rPr lang="en-US" sz="3200" b="1" smtClean="0">
                <a:solidFill>
                  <a:srgbClr val="3AA082"/>
                </a:solidFill>
              </a:rPr>
              <a:t>The behavior of others is attributed more to the situation; also, </a:t>
            </a:r>
          </a:p>
          <a:p>
            <a:pPr marL="914400" lvl="1" indent="-514350" eaLnBrk="1" hangingPunct="1">
              <a:lnSpc>
                <a:spcPts val="3200"/>
              </a:lnSpc>
              <a:buFont typeface="Calibri" pitchFamily="34" charset="0"/>
              <a:buAutoNum type="arabicPeriod"/>
            </a:pPr>
            <a:r>
              <a:rPr lang="en-US" sz="3200" b="1" smtClean="0">
                <a:solidFill>
                  <a:srgbClr val="3AA082"/>
                </a:solidFill>
              </a:rPr>
              <a:t>Credit for successes is given more to others,</a:t>
            </a:r>
          </a:p>
          <a:p>
            <a:pPr marL="914400" lvl="1" indent="-514350" eaLnBrk="1" hangingPunct="1">
              <a:lnSpc>
                <a:spcPts val="3200"/>
              </a:lnSpc>
              <a:buFont typeface="Calibri" pitchFamily="34" charset="0"/>
              <a:buAutoNum type="arabicPeriod"/>
            </a:pPr>
            <a:r>
              <a:rPr lang="en-US" sz="3200" b="1" smtClean="0">
                <a:solidFill>
                  <a:srgbClr val="3AA082"/>
                </a:solidFill>
              </a:rPr>
              <a:t>Blame for failures is taken on oneself.</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0" y="0"/>
            <a:ext cx="9144000" cy="976313"/>
          </a:xfrm>
        </p:spPr>
        <p:txBody>
          <a:bodyPr/>
          <a:lstStyle/>
          <a:p>
            <a:pPr eaLnBrk="1" hangingPunct="1"/>
            <a:r>
              <a:rPr lang="en-US" b="1" smtClean="0">
                <a:solidFill>
                  <a:srgbClr val="A0366C"/>
                </a:solidFill>
              </a:rPr>
              <a:t>Keys to a Lasting Love Relationship</a:t>
            </a:r>
          </a:p>
        </p:txBody>
      </p:sp>
      <p:sp>
        <p:nvSpPr>
          <p:cNvPr id="3" name="Content Placeholder 2"/>
          <p:cNvSpPr>
            <a:spLocks noGrp="1"/>
          </p:cNvSpPr>
          <p:nvPr>
            <p:ph idx="1"/>
          </p:nvPr>
        </p:nvSpPr>
        <p:spPr>
          <a:xfrm>
            <a:off x="401638" y="887413"/>
            <a:ext cx="8440737" cy="1616075"/>
          </a:xfrm>
        </p:spPr>
        <p:txBody>
          <a:bodyPr/>
          <a:lstStyle/>
          <a:p>
            <a:pPr eaLnBrk="1" hangingPunct="1">
              <a:lnSpc>
                <a:spcPts val="2000"/>
              </a:lnSpc>
              <a:buFont typeface="Wingdings" pitchFamily="2" charset="2"/>
              <a:buChar char="§"/>
            </a:pPr>
            <a:r>
              <a:rPr lang="en-US" sz="2400" b="1" smtClean="0">
                <a:solidFill>
                  <a:srgbClr val="3F77B9"/>
                </a:solidFill>
              </a:rPr>
              <a:t>Equity</a:t>
            </a:r>
            <a:r>
              <a:rPr lang="en-US" sz="2400" smtClean="0">
                <a:solidFill>
                  <a:srgbClr val="3F77B9"/>
                </a:solidFill>
              </a:rPr>
              <a:t>:</a:t>
            </a:r>
            <a:r>
              <a:rPr lang="en-US" sz="2400" smtClean="0"/>
              <a:t> Both giving and receiving, sharing responsibilities, with a sense of partnership</a:t>
            </a:r>
          </a:p>
          <a:p>
            <a:pPr eaLnBrk="1" hangingPunct="1">
              <a:lnSpc>
                <a:spcPts val="2000"/>
              </a:lnSpc>
              <a:buFont typeface="Wingdings" pitchFamily="2" charset="2"/>
              <a:buChar char="§"/>
            </a:pPr>
            <a:r>
              <a:rPr lang="en-US" sz="2400" b="1" smtClean="0">
                <a:solidFill>
                  <a:srgbClr val="3F77B9"/>
                </a:solidFill>
              </a:rPr>
              <a:t>Self-Disclosure</a:t>
            </a:r>
            <a:r>
              <a:rPr lang="en-US" sz="2400" smtClean="0">
                <a:solidFill>
                  <a:srgbClr val="3F77B9"/>
                </a:solidFill>
              </a:rPr>
              <a:t>:</a:t>
            </a:r>
            <a:r>
              <a:rPr lang="en-US" sz="2400" smtClean="0"/>
              <a:t>  Sharing self in conversation </a:t>
            </a:r>
            <a:r>
              <a:rPr lang="en-US" sz="2400" smtClean="0">
                <a:sym typeface="Wingdings" pitchFamily="2" charset="2"/>
              </a:rPr>
              <a:t>increases intimacy</a:t>
            </a:r>
            <a:endParaRPr lang="en-US" sz="2400" smtClean="0"/>
          </a:p>
          <a:p>
            <a:pPr eaLnBrk="1" hangingPunct="1">
              <a:lnSpc>
                <a:spcPts val="2000"/>
              </a:lnSpc>
              <a:buFont typeface="Wingdings" pitchFamily="2" charset="2"/>
              <a:buChar char="§"/>
            </a:pPr>
            <a:r>
              <a:rPr lang="en-US" sz="2400" b="1" smtClean="0">
                <a:solidFill>
                  <a:srgbClr val="3F77B9"/>
                </a:solidFill>
              </a:rPr>
              <a:t>Positive Interactions and Support</a:t>
            </a:r>
            <a:r>
              <a:rPr lang="en-US" sz="2400" smtClean="0">
                <a:solidFill>
                  <a:srgbClr val="3F77B9"/>
                </a:solidFill>
              </a:rPr>
              <a:t>:  </a:t>
            </a:r>
            <a:r>
              <a:rPr lang="en-US" sz="2400" smtClean="0"/>
              <a:t>Offering sympathy, concern, laughs, hugs</a:t>
            </a:r>
          </a:p>
          <a:p>
            <a:pPr eaLnBrk="1" hangingPunct="1">
              <a:lnSpc>
                <a:spcPts val="2000"/>
              </a:lnSpc>
            </a:pPr>
            <a:endParaRPr lang="en-US" sz="2400" smtClean="0"/>
          </a:p>
        </p:txBody>
      </p:sp>
      <p:pic>
        <p:nvPicPr>
          <p:cNvPr id="5" name="Picture 4"/>
          <p:cNvPicPr>
            <a:picLocks noChangeAspect="1"/>
          </p:cNvPicPr>
          <p:nvPr/>
        </p:nvPicPr>
        <p:blipFill>
          <a:blip r:embed="rId3" cstate="print"/>
          <a:stretch>
            <a:fillRect/>
          </a:stretch>
        </p:blipFill>
        <p:spPr>
          <a:xfrm>
            <a:off x="1546225" y="2574925"/>
            <a:ext cx="5935663" cy="39592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3338" y="-28575"/>
            <a:ext cx="9177338" cy="1160463"/>
          </a:xfrm>
          <a:solidFill>
            <a:srgbClr val="3AA082"/>
          </a:solidFill>
        </p:spPr>
        <p:txBody>
          <a:bodyPr lIns="274320"/>
          <a:lstStyle/>
          <a:p>
            <a:pPr algn="l" eaLnBrk="1" hangingPunct="1">
              <a:lnSpc>
                <a:spcPts val="4200"/>
              </a:lnSpc>
            </a:pPr>
            <a:r>
              <a:rPr lang="en-US" b="1" smtClean="0">
                <a:solidFill>
                  <a:schemeClr val="bg1"/>
                </a:solidFill>
              </a:rPr>
              <a:t>Altruism</a:t>
            </a:r>
            <a:endParaRPr lang="en-US" sz="3200" b="1" smtClean="0">
              <a:solidFill>
                <a:schemeClr val="bg1"/>
              </a:solidFill>
            </a:endParaRPr>
          </a:p>
        </p:txBody>
      </p:sp>
      <p:sp>
        <p:nvSpPr>
          <p:cNvPr id="82947" name="Rectangle 3"/>
          <p:cNvSpPr>
            <a:spLocks noChangeArrowheads="1"/>
          </p:cNvSpPr>
          <p:nvPr/>
        </p:nvSpPr>
        <p:spPr bwMode="auto">
          <a:xfrm>
            <a:off x="425450" y="1208088"/>
            <a:ext cx="4572000" cy="1981200"/>
          </a:xfrm>
          <a:prstGeom prst="rect">
            <a:avLst/>
          </a:prstGeom>
          <a:noFill/>
          <a:ln w="9525">
            <a:noFill/>
            <a:miter lim="800000"/>
            <a:headEnd/>
            <a:tailEnd/>
          </a:ln>
        </p:spPr>
        <p:txBody>
          <a:bodyPr>
            <a:spAutoFit/>
          </a:bodyPr>
          <a:lstStyle/>
          <a:p>
            <a:pPr algn="ctr">
              <a:lnSpc>
                <a:spcPts val="2000"/>
              </a:lnSpc>
              <a:spcAft>
                <a:spcPts val="600"/>
              </a:spcAft>
            </a:pPr>
            <a:r>
              <a:rPr lang="en-US" sz="2400" i="1"/>
              <a:t>Unselfish regard for the welfare of other people;</a:t>
            </a:r>
          </a:p>
          <a:p>
            <a:pPr algn="ctr">
              <a:lnSpc>
                <a:spcPts val="2000"/>
              </a:lnSpc>
              <a:spcAft>
                <a:spcPts val="600"/>
              </a:spcAft>
            </a:pPr>
            <a:r>
              <a:rPr lang="en-US" sz="2400"/>
              <a:t> Helping and protecting others without need for personal gain, doing it because it is the right thing to do, often despite personal risk or sacrifice</a:t>
            </a:r>
            <a:r>
              <a:rPr lang="en-US" sz="2400" i="1"/>
              <a:t>.</a:t>
            </a:r>
          </a:p>
        </p:txBody>
      </p:sp>
      <p:sp>
        <p:nvSpPr>
          <p:cNvPr id="16" name="Content Placeholder 2"/>
          <p:cNvSpPr>
            <a:spLocks noGrp="1"/>
          </p:cNvSpPr>
          <p:nvPr>
            <p:ph idx="1"/>
          </p:nvPr>
        </p:nvSpPr>
        <p:spPr>
          <a:xfrm>
            <a:off x="425450" y="3411538"/>
            <a:ext cx="4384675" cy="2917825"/>
          </a:xfrm>
          <a:prstGeom prst="roundRect">
            <a:avLst/>
          </a:prstGeom>
          <a:solidFill>
            <a:srgbClr val="F36F21"/>
          </a:solidFill>
        </p:spPr>
        <p:txBody>
          <a:bodyPr rtlCol="0">
            <a:noAutofit/>
          </a:bodyPr>
          <a:lstStyle/>
          <a:p>
            <a:pPr marL="0" indent="0" algn="ctr" eaLnBrk="1" fontAlgn="auto" hangingPunct="1">
              <a:lnSpc>
                <a:spcPts val="2000"/>
              </a:lnSpc>
              <a:spcAft>
                <a:spcPts val="1200"/>
              </a:spcAft>
              <a:buFont typeface="Arial" pitchFamily="34" charset="0"/>
              <a:buNone/>
              <a:defRPr/>
            </a:pPr>
            <a:r>
              <a:rPr lang="en-US" sz="2400" b="1" dirty="0" smtClean="0">
                <a:solidFill>
                  <a:srgbClr val="F8F6E3"/>
                </a:solidFill>
              </a:rPr>
              <a:t>The Psychology of Altruism</a:t>
            </a:r>
          </a:p>
          <a:p>
            <a:pPr marL="0" indent="0" eaLnBrk="1" fontAlgn="auto" hangingPunct="1">
              <a:lnSpc>
                <a:spcPts val="2000"/>
              </a:lnSpc>
              <a:spcAft>
                <a:spcPts val="1200"/>
              </a:spcAft>
              <a:buFont typeface="Arial" pitchFamily="34" charset="0"/>
              <a:buNone/>
              <a:defRPr/>
            </a:pPr>
            <a:r>
              <a:rPr lang="en-US" sz="2400" dirty="0" smtClean="0">
                <a:solidFill>
                  <a:srgbClr val="F8F6E3"/>
                </a:solidFill>
              </a:rPr>
              <a:t>Under what conditions do people help others?</a:t>
            </a:r>
          </a:p>
          <a:p>
            <a:pPr marL="0" indent="0" eaLnBrk="1" fontAlgn="auto" hangingPunct="1">
              <a:lnSpc>
                <a:spcPts val="2000"/>
              </a:lnSpc>
              <a:spcAft>
                <a:spcPts val="1200"/>
              </a:spcAft>
              <a:buFont typeface="Arial" pitchFamily="34" charset="0"/>
              <a:buNone/>
              <a:defRPr/>
            </a:pPr>
            <a:r>
              <a:rPr lang="en-US" sz="2400" dirty="0" smtClean="0">
                <a:solidFill>
                  <a:srgbClr val="F8F6E3"/>
                </a:solidFill>
              </a:rPr>
              <a:t>How do </a:t>
            </a:r>
            <a:r>
              <a:rPr lang="en-US" sz="2400" b="1" dirty="0" smtClean="0">
                <a:solidFill>
                  <a:srgbClr val="F8F6E3"/>
                </a:solidFill>
              </a:rPr>
              <a:t>bystanders</a:t>
            </a:r>
            <a:r>
              <a:rPr lang="en-US" sz="2400" dirty="0" smtClean="0">
                <a:solidFill>
                  <a:srgbClr val="F8F6E3"/>
                </a:solidFill>
              </a:rPr>
              <a:t> make a decision about helping?</a:t>
            </a:r>
          </a:p>
          <a:p>
            <a:pPr marL="0" indent="0" eaLnBrk="1" fontAlgn="auto" hangingPunct="1">
              <a:lnSpc>
                <a:spcPts val="2000"/>
              </a:lnSpc>
              <a:spcAft>
                <a:spcPts val="1200"/>
              </a:spcAft>
              <a:buFont typeface="Arial" pitchFamily="34" charset="0"/>
              <a:buNone/>
              <a:defRPr/>
            </a:pPr>
            <a:r>
              <a:rPr lang="en-US" sz="2400" dirty="0" smtClean="0">
                <a:solidFill>
                  <a:srgbClr val="F8F6E3"/>
                </a:solidFill>
              </a:rPr>
              <a:t>What cultural </a:t>
            </a:r>
            <a:r>
              <a:rPr lang="en-US" sz="2400" b="1" dirty="0" smtClean="0">
                <a:solidFill>
                  <a:srgbClr val="F8F6E3"/>
                </a:solidFill>
              </a:rPr>
              <a:t>norms</a:t>
            </a:r>
            <a:r>
              <a:rPr lang="en-US" sz="2400" dirty="0" smtClean="0">
                <a:solidFill>
                  <a:srgbClr val="F8F6E3"/>
                </a:solidFill>
              </a:rPr>
              <a:t> reinforce the motive to help others?</a:t>
            </a:r>
          </a:p>
          <a:p>
            <a:pPr eaLnBrk="1" fontAlgn="auto" hangingPunct="1">
              <a:lnSpc>
                <a:spcPts val="2000"/>
              </a:lnSpc>
              <a:spcAft>
                <a:spcPts val="1200"/>
              </a:spcAft>
              <a:buFont typeface="Arial" pitchFamily="34" charset="0"/>
              <a:buChar char="•"/>
              <a:defRPr/>
            </a:pPr>
            <a:endParaRPr lang="en-US" sz="2400" dirty="0">
              <a:solidFill>
                <a:srgbClr val="F8F6E3"/>
              </a:solidFill>
            </a:endParaRPr>
          </a:p>
        </p:txBody>
      </p:sp>
      <p:pic>
        <p:nvPicPr>
          <p:cNvPr id="82949" name="Picture 2"/>
          <p:cNvPicPr>
            <a:picLocks noChangeAspect="1" noChangeArrowheads="1"/>
          </p:cNvPicPr>
          <p:nvPr/>
        </p:nvPicPr>
        <p:blipFill>
          <a:blip r:embed="rId3" cstate="print"/>
          <a:srcRect/>
          <a:stretch>
            <a:fillRect/>
          </a:stretch>
        </p:blipFill>
        <p:spPr bwMode="auto">
          <a:xfrm>
            <a:off x="5302250" y="1208088"/>
            <a:ext cx="3486150" cy="54673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cstate="print"/>
          <a:srcRect/>
          <a:stretch>
            <a:fillRect/>
          </a:stretch>
        </p:blipFill>
        <p:spPr bwMode="auto">
          <a:xfrm>
            <a:off x="-7938" y="3876675"/>
            <a:ext cx="8943976" cy="3038475"/>
          </a:xfrm>
          <a:prstGeom prst="rect">
            <a:avLst/>
          </a:prstGeom>
          <a:noFill/>
          <a:ln w="9525">
            <a:noFill/>
            <a:miter lim="800000"/>
            <a:headEnd/>
            <a:tailEnd/>
          </a:ln>
        </p:spPr>
      </p:pic>
      <p:sp>
        <p:nvSpPr>
          <p:cNvPr id="83971" name="Title 1"/>
          <p:cNvSpPr txBox="1">
            <a:spLocks/>
          </p:cNvSpPr>
          <p:nvPr/>
        </p:nvSpPr>
        <p:spPr bwMode="auto">
          <a:xfrm>
            <a:off x="-7938" y="0"/>
            <a:ext cx="9151938" cy="1371600"/>
          </a:xfrm>
          <a:prstGeom prst="rect">
            <a:avLst/>
          </a:prstGeom>
          <a:solidFill>
            <a:srgbClr val="3AA082"/>
          </a:solidFill>
          <a:ln w="9525">
            <a:noFill/>
            <a:miter lim="800000"/>
            <a:headEnd/>
            <a:tailEnd/>
          </a:ln>
        </p:spPr>
        <p:txBody>
          <a:bodyPr lIns="274320" anchor="ctr"/>
          <a:lstStyle/>
          <a:p>
            <a:pPr>
              <a:lnSpc>
                <a:spcPts val="4200"/>
              </a:lnSpc>
            </a:pPr>
            <a:r>
              <a:rPr lang="en-US" sz="3200" b="1">
                <a:solidFill>
                  <a:srgbClr val="F8F6E3"/>
                </a:solidFill>
              </a:rPr>
              <a:t>Social</a:t>
            </a:r>
            <a:r>
              <a:rPr lang="en-US" sz="3200"/>
              <a:t> </a:t>
            </a:r>
            <a:r>
              <a:rPr lang="en-US" sz="3200" b="1">
                <a:solidFill>
                  <a:srgbClr val="F8F6E3"/>
                </a:solidFill>
              </a:rPr>
              <a:t>Relations:</a:t>
            </a:r>
            <a:r>
              <a:rPr lang="en-US" sz="3200"/>
              <a:t> </a:t>
            </a:r>
            <a:r>
              <a:rPr lang="en-US" sz="3200" b="1">
                <a:solidFill>
                  <a:srgbClr val="F8F6E3"/>
                </a:solidFill>
              </a:rPr>
              <a:t>Altruism/Helping</a:t>
            </a:r>
          </a:p>
          <a:p>
            <a:pPr>
              <a:lnSpc>
                <a:spcPts val="4200"/>
              </a:lnSpc>
            </a:pPr>
            <a:r>
              <a:rPr lang="en-US" sz="4400" b="1">
                <a:solidFill>
                  <a:srgbClr val="F8F6E3"/>
                </a:solidFill>
              </a:rPr>
              <a:t>Bystander Intervention</a:t>
            </a:r>
            <a:endParaRPr lang="en-US" sz="3200" b="1">
              <a:solidFill>
                <a:srgbClr val="F8F6E3"/>
              </a:solidFill>
            </a:endParaRPr>
          </a:p>
        </p:txBody>
      </p:sp>
      <p:sp>
        <p:nvSpPr>
          <p:cNvPr id="83972" name="Content Placeholder 2"/>
          <p:cNvSpPr>
            <a:spLocks noGrp="1"/>
          </p:cNvSpPr>
          <p:nvPr>
            <p:ph idx="1"/>
          </p:nvPr>
        </p:nvSpPr>
        <p:spPr>
          <a:xfrm>
            <a:off x="311150" y="1625600"/>
            <a:ext cx="4541838" cy="806450"/>
          </a:xfrm>
        </p:spPr>
        <p:txBody>
          <a:bodyPr/>
          <a:lstStyle/>
          <a:p>
            <a:pPr marL="0" indent="0" eaLnBrk="1" hangingPunct="1">
              <a:lnSpc>
                <a:spcPts val="2000"/>
              </a:lnSpc>
              <a:spcAft>
                <a:spcPts val="600"/>
              </a:spcAft>
              <a:buFont typeface="Arial" charset="0"/>
              <a:buNone/>
            </a:pPr>
            <a:r>
              <a:rPr lang="en-US" sz="2400" smtClean="0"/>
              <a:t>When there is someone apparently suffering or otherwise in need of help, how do people make a decision to help?</a:t>
            </a:r>
          </a:p>
        </p:txBody>
      </p:sp>
      <p:pic>
        <p:nvPicPr>
          <p:cNvPr id="5" name="Picture 5" descr="MyersPsy8e_fig"/>
          <p:cNvPicPr>
            <a:picLocks noChangeAspect="1" noChangeArrowheads="1"/>
          </p:cNvPicPr>
          <p:nvPr/>
        </p:nvPicPr>
        <p:blipFill rotWithShape="1">
          <a:blip r:embed="rId4" cstate="print"/>
          <a:srcRect l="3127" b="5885"/>
          <a:stretch/>
        </p:blipFill>
        <p:spPr>
          <a:xfrm>
            <a:off x="5411788" y="1477963"/>
            <a:ext cx="3541712" cy="1909762"/>
          </a:xfrm>
          <a:prstGeom prst="rect">
            <a:avLst/>
          </a:prstGeom>
          <a:ln>
            <a:noFill/>
          </a:ln>
          <a:effectLst>
            <a:outerShdw blurRad="292100" dist="139700" dir="2700000" algn="tl" rotWithShape="0">
              <a:srgbClr val="333333">
                <a:alpha val="65000"/>
              </a:srgbClr>
            </a:outerShdw>
          </a:effectLst>
        </p:spPr>
      </p:pic>
      <p:sp>
        <p:nvSpPr>
          <p:cNvPr id="83974" name="TextBox 6"/>
          <p:cNvSpPr txBox="1">
            <a:spLocks noChangeArrowheads="1"/>
          </p:cNvSpPr>
          <p:nvPr/>
        </p:nvSpPr>
        <p:spPr bwMode="auto">
          <a:xfrm>
            <a:off x="93663" y="3530600"/>
            <a:ext cx="1600200" cy="461963"/>
          </a:xfrm>
          <a:prstGeom prst="rect">
            <a:avLst/>
          </a:prstGeom>
          <a:noFill/>
          <a:ln w="9525">
            <a:noFill/>
            <a:miter lim="800000"/>
            <a:headEnd/>
            <a:tailEnd/>
          </a:ln>
        </p:spPr>
        <p:txBody>
          <a:bodyPr>
            <a:spAutoFit/>
          </a:bodyPr>
          <a:lstStyle/>
          <a:p>
            <a:r>
              <a:rPr lang="en-US" sz="2400" b="1">
                <a:solidFill>
                  <a:srgbClr val="3F77B9"/>
                </a:solidFill>
              </a:rPr>
              <a:t>Attention:</a:t>
            </a:r>
          </a:p>
        </p:txBody>
      </p:sp>
      <p:sp>
        <p:nvSpPr>
          <p:cNvPr id="83975" name="TextBox 7"/>
          <p:cNvSpPr txBox="1">
            <a:spLocks noChangeArrowheads="1"/>
          </p:cNvSpPr>
          <p:nvPr/>
        </p:nvSpPr>
        <p:spPr bwMode="auto">
          <a:xfrm>
            <a:off x="2466975" y="3530600"/>
            <a:ext cx="1600200" cy="461963"/>
          </a:xfrm>
          <a:prstGeom prst="rect">
            <a:avLst/>
          </a:prstGeom>
          <a:noFill/>
          <a:ln w="9525">
            <a:noFill/>
            <a:miter lim="800000"/>
            <a:headEnd/>
            <a:tailEnd/>
          </a:ln>
        </p:spPr>
        <p:txBody>
          <a:bodyPr>
            <a:spAutoFit/>
          </a:bodyPr>
          <a:lstStyle/>
          <a:p>
            <a:r>
              <a:rPr lang="en-US" sz="2400" b="1">
                <a:solidFill>
                  <a:srgbClr val="3F77B9"/>
                </a:solidFill>
              </a:rPr>
              <a:t>Appraisal:</a:t>
            </a:r>
          </a:p>
        </p:txBody>
      </p:sp>
      <p:sp>
        <p:nvSpPr>
          <p:cNvPr id="83976" name="TextBox 8"/>
          <p:cNvSpPr txBox="1">
            <a:spLocks noChangeArrowheads="1"/>
          </p:cNvSpPr>
          <p:nvPr/>
        </p:nvSpPr>
        <p:spPr bwMode="auto">
          <a:xfrm>
            <a:off x="4848225" y="3530600"/>
            <a:ext cx="1816100" cy="461963"/>
          </a:xfrm>
          <a:prstGeom prst="rect">
            <a:avLst/>
          </a:prstGeom>
          <a:noFill/>
          <a:ln w="9525">
            <a:noFill/>
            <a:miter lim="800000"/>
            <a:headEnd/>
            <a:tailEnd/>
          </a:ln>
        </p:spPr>
        <p:txBody>
          <a:bodyPr>
            <a:spAutoFit/>
          </a:bodyPr>
          <a:lstStyle/>
          <a:p>
            <a:r>
              <a:rPr lang="en-US" sz="2400" b="1">
                <a:solidFill>
                  <a:srgbClr val="3F77B9"/>
                </a:solidFill>
              </a:rPr>
              <a:t>Social Role:</a:t>
            </a:r>
          </a:p>
        </p:txBody>
      </p:sp>
      <p:sp>
        <p:nvSpPr>
          <p:cNvPr id="83977" name="TextBox 9"/>
          <p:cNvSpPr txBox="1">
            <a:spLocks noChangeArrowheads="1"/>
          </p:cNvSpPr>
          <p:nvPr/>
        </p:nvSpPr>
        <p:spPr bwMode="auto">
          <a:xfrm>
            <a:off x="6996113" y="3529013"/>
            <a:ext cx="2147887" cy="461962"/>
          </a:xfrm>
          <a:prstGeom prst="rect">
            <a:avLst/>
          </a:prstGeom>
          <a:noFill/>
          <a:ln w="9525">
            <a:noFill/>
            <a:miter lim="800000"/>
            <a:headEnd/>
            <a:tailEnd/>
          </a:ln>
        </p:spPr>
        <p:txBody>
          <a:bodyPr>
            <a:spAutoFit/>
          </a:bodyPr>
          <a:lstStyle/>
          <a:p>
            <a:r>
              <a:rPr lang="en-US" sz="2400" b="1">
                <a:solidFill>
                  <a:srgbClr val="3F77B9"/>
                </a:solidFill>
              </a:rPr>
              <a:t>Taking Action:</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txBox="1">
            <a:spLocks/>
          </p:cNvSpPr>
          <p:nvPr/>
        </p:nvSpPr>
        <p:spPr bwMode="auto">
          <a:xfrm>
            <a:off x="0" y="0"/>
            <a:ext cx="9151938" cy="1069975"/>
          </a:xfrm>
          <a:prstGeom prst="rect">
            <a:avLst/>
          </a:prstGeom>
          <a:solidFill>
            <a:srgbClr val="3AA082"/>
          </a:solidFill>
          <a:ln w="9525">
            <a:noFill/>
            <a:miter lim="800000"/>
            <a:headEnd/>
            <a:tailEnd/>
          </a:ln>
        </p:spPr>
        <p:txBody>
          <a:bodyPr lIns="274320" anchor="ctr"/>
          <a:lstStyle/>
          <a:p>
            <a:pPr>
              <a:lnSpc>
                <a:spcPts val="4200"/>
              </a:lnSpc>
            </a:pPr>
            <a:r>
              <a:rPr lang="en-US" sz="3200" b="1">
                <a:solidFill>
                  <a:srgbClr val="F8F6E3"/>
                </a:solidFill>
              </a:rPr>
              <a:t>Social</a:t>
            </a:r>
            <a:r>
              <a:rPr lang="en-US" sz="3200"/>
              <a:t> </a:t>
            </a:r>
            <a:r>
              <a:rPr lang="en-US" sz="3200" b="1">
                <a:solidFill>
                  <a:srgbClr val="F8F6E3"/>
                </a:solidFill>
              </a:rPr>
              <a:t>Relations:</a:t>
            </a:r>
            <a:r>
              <a:rPr lang="en-US" sz="3200"/>
              <a:t> </a:t>
            </a:r>
            <a:r>
              <a:rPr lang="en-US" sz="3200" b="1">
                <a:solidFill>
                  <a:srgbClr val="F8F6E3"/>
                </a:solidFill>
              </a:rPr>
              <a:t>Altruism/Helping</a:t>
            </a:r>
          </a:p>
          <a:p>
            <a:pPr>
              <a:lnSpc>
                <a:spcPts val="4200"/>
              </a:lnSpc>
            </a:pPr>
            <a:r>
              <a:rPr lang="en-US" sz="4400" b="1">
                <a:solidFill>
                  <a:srgbClr val="F8F6E3"/>
                </a:solidFill>
              </a:rPr>
              <a:t>Bystander Action: Social factors</a:t>
            </a:r>
            <a:endParaRPr lang="en-US" sz="3200" b="1">
              <a:solidFill>
                <a:srgbClr val="F8F6E3"/>
              </a:solidFill>
            </a:endParaRPr>
          </a:p>
        </p:txBody>
      </p:sp>
      <p:sp>
        <p:nvSpPr>
          <p:cNvPr id="3" name="Content Placeholder 2"/>
          <p:cNvSpPr>
            <a:spLocks noGrp="1"/>
          </p:cNvSpPr>
          <p:nvPr>
            <p:ph idx="1"/>
          </p:nvPr>
        </p:nvSpPr>
        <p:spPr>
          <a:xfrm>
            <a:off x="112713" y="1185863"/>
            <a:ext cx="5165725" cy="2881312"/>
          </a:xfrm>
        </p:spPr>
        <p:txBody>
          <a:bodyPr rtlCol="0">
            <a:noAutofit/>
          </a:bodyPr>
          <a:lstStyle/>
          <a:p>
            <a:pPr marL="0" indent="0" eaLnBrk="1" fontAlgn="auto" hangingPunct="1">
              <a:lnSpc>
                <a:spcPts val="2000"/>
              </a:lnSpc>
              <a:spcAft>
                <a:spcPts val="0"/>
              </a:spcAft>
              <a:buFont typeface="Arial" pitchFamily="34" charset="0"/>
              <a:buNone/>
              <a:defRPr/>
            </a:pPr>
            <a:r>
              <a:rPr lang="en-US" sz="2400" dirty="0"/>
              <a:t>Why are there sometimes </a:t>
            </a:r>
            <a:r>
              <a:rPr lang="en-US" sz="2400" b="1" dirty="0"/>
              <a:t>crowds</a:t>
            </a:r>
            <a:r>
              <a:rPr lang="en-US" sz="2400" dirty="0"/>
              <a:t> of people near a suffering person and </a:t>
            </a:r>
            <a:r>
              <a:rPr lang="en-US" sz="2400" u="sng" dirty="0"/>
              <a:t>no one is helping</a:t>
            </a:r>
            <a:r>
              <a:rPr lang="en-US" sz="2400" dirty="0"/>
              <a:t>?</a:t>
            </a:r>
          </a:p>
          <a:p>
            <a:pPr eaLnBrk="1" fontAlgn="auto" hangingPunct="1">
              <a:lnSpc>
                <a:spcPts val="2000"/>
              </a:lnSpc>
              <a:spcAft>
                <a:spcPts val="0"/>
              </a:spcAft>
              <a:buFont typeface="Wingdings" pitchFamily="2" charset="2"/>
              <a:buChar char="§"/>
              <a:defRPr/>
            </a:pPr>
            <a:r>
              <a:rPr lang="en-US" sz="2400" dirty="0">
                <a:sym typeface="Wingdings" pitchFamily="2" charset="2"/>
              </a:rPr>
              <a:t>Because of the [Multiple] </a:t>
            </a:r>
            <a:r>
              <a:rPr lang="en-US" sz="2400" b="1" dirty="0">
                <a:solidFill>
                  <a:srgbClr val="3F77B9"/>
                </a:solidFill>
                <a:sym typeface="Wingdings" pitchFamily="2" charset="2"/>
              </a:rPr>
              <a:t>Bystander Effect</a:t>
            </a:r>
            <a:r>
              <a:rPr lang="en-US" sz="2400" dirty="0">
                <a:sym typeface="Wingdings" pitchFamily="2" charset="2"/>
              </a:rPr>
              <a:t>:  Fewer people help when others are available</a:t>
            </a:r>
            <a:r>
              <a:rPr lang="en-US" sz="2400" dirty="0" smtClean="0">
                <a:sym typeface="Wingdings" pitchFamily="2" charset="2"/>
              </a:rPr>
              <a:t>.</a:t>
            </a:r>
          </a:p>
          <a:p>
            <a:pPr marL="0" indent="0" eaLnBrk="1" fontAlgn="auto" hangingPunct="1">
              <a:lnSpc>
                <a:spcPts val="2000"/>
              </a:lnSpc>
              <a:spcAft>
                <a:spcPts val="0"/>
              </a:spcAft>
              <a:buFont typeface="Arial" pitchFamily="34" charset="0"/>
              <a:buNone/>
              <a:defRPr/>
            </a:pPr>
            <a:r>
              <a:rPr lang="en-US" sz="2400" dirty="0"/>
              <a:t>Why does the presence of others reduce the likelihood that any one person will help?</a:t>
            </a:r>
          </a:p>
          <a:p>
            <a:pPr marL="457200" indent="-457200" eaLnBrk="1" fontAlgn="auto" hangingPunct="1">
              <a:lnSpc>
                <a:spcPts val="2000"/>
              </a:lnSpc>
              <a:spcAft>
                <a:spcPts val="0"/>
              </a:spcAft>
              <a:buFont typeface="+mj-lt"/>
              <a:buAutoNum type="arabicPeriod"/>
              <a:defRPr/>
            </a:pPr>
            <a:r>
              <a:rPr lang="en-US" sz="2400" dirty="0"/>
              <a:t>Because of </a:t>
            </a:r>
            <a:r>
              <a:rPr lang="en-US" sz="2400" b="1" dirty="0"/>
              <a:t>diffusion of responsibility</a:t>
            </a:r>
            <a:r>
              <a:rPr lang="en-US" sz="2400" dirty="0"/>
              <a:t>: The role of helper does not fall just on one person.</a:t>
            </a:r>
          </a:p>
          <a:p>
            <a:pPr marL="457200" indent="-457200" eaLnBrk="1" fontAlgn="auto" hangingPunct="1">
              <a:lnSpc>
                <a:spcPts val="2000"/>
              </a:lnSpc>
              <a:spcAft>
                <a:spcPts val="0"/>
              </a:spcAft>
              <a:buFont typeface="+mj-lt"/>
              <a:buAutoNum type="arabicPeriod"/>
              <a:defRPr/>
            </a:pPr>
            <a:r>
              <a:rPr lang="en-US" sz="2400" dirty="0" smtClean="0"/>
              <a:t>People </a:t>
            </a:r>
            <a:r>
              <a:rPr lang="en-US" sz="2400" dirty="0"/>
              <a:t>in a crowd follow the example of others; which means everyone waiting for someone else to help first. </a:t>
            </a:r>
          </a:p>
          <a:p>
            <a:pPr marL="457200" indent="-457200" eaLnBrk="1" fontAlgn="auto" hangingPunct="1">
              <a:lnSpc>
                <a:spcPts val="2000"/>
              </a:lnSpc>
              <a:spcAft>
                <a:spcPts val="0"/>
              </a:spcAft>
              <a:buFont typeface="+mj-lt"/>
              <a:buAutoNum type="arabicPeriod"/>
              <a:defRPr/>
            </a:pPr>
            <a:r>
              <a:rPr lang="en-US" sz="2400" dirty="0"/>
              <a:t>After a while, people rationalize inaction: “if no one is helping, they must know he’s dangerous or faking it.”</a:t>
            </a:r>
          </a:p>
          <a:p>
            <a:pPr eaLnBrk="1" fontAlgn="auto" hangingPunct="1">
              <a:lnSpc>
                <a:spcPts val="2000"/>
              </a:lnSpc>
              <a:spcAft>
                <a:spcPts val="0"/>
              </a:spcAft>
              <a:buFont typeface="Wingdings" pitchFamily="2" charset="2"/>
              <a:buChar char="§"/>
              <a:defRPr/>
            </a:pPr>
            <a:endParaRPr lang="en-US" sz="2400" dirty="0"/>
          </a:p>
        </p:txBody>
      </p:sp>
      <p:pic>
        <p:nvPicPr>
          <p:cNvPr id="84996" name="Picture 2"/>
          <p:cNvPicPr>
            <a:picLocks noChangeAspect="1" noChangeArrowheads="1"/>
          </p:cNvPicPr>
          <p:nvPr/>
        </p:nvPicPr>
        <p:blipFill>
          <a:blip r:embed="rId3" cstate="print"/>
          <a:srcRect/>
          <a:stretch>
            <a:fillRect/>
          </a:stretch>
        </p:blipFill>
        <p:spPr bwMode="auto">
          <a:xfrm>
            <a:off x="5100638" y="1828800"/>
            <a:ext cx="4051300" cy="4406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txBox="1">
            <a:spLocks/>
          </p:cNvSpPr>
          <p:nvPr/>
        </p:nvSpPr>
        <p:spPr bwMode="auto">
          <a:xfrm>
            <a:off x="0" y="0"/>
            <a:ext cx="9151938" cy="1069975"/>
          </a:xfrm>
          <a:prstGeom prst="rect">
            <a:avLst/>
          </a:prstGeom>
          <a:solidFill>
            <a:srgbClr val="3AA082"/>
          </a:solidFill>
          <a:ln w="9525">
            <a:noFill/>
            <a:miter lim="800000"/>
            <a:headEnd/>
            <a:tailEnd/>
          </a:ln>
        </p:spPr>
        <p:txBody>
          <a:bodyPr lIns="274320" anchor="ctr"/>
          <a:lstStyle/>
          <a:p>
            <a:pPr>
              <a:lnSpc>
                <a:spcPts val="4200"/>
              </a:lnSpc>
            </a:pPr>
            <a:r>
              <a:rPr lang="en-US" sz="3200" b="1">
                <a:solidFill>
                  <a:srgbClr val="F8F6E3"/>
                </a:solidFill>
              </a:rPr>
              <a:t>Social</a:t>
            </a:r>
            <a:r>
              <a:rPr lang="en-US" sz="3200"/>
              <a:t> </a:t>
            </a:r>
            <a:r>
              <a:rPr lang="en-US" sz="3200" b="1">
                <a:solidFill>
                  <a:srgbClr val="F8F6E3"/>
                </a:solidFill>
              </a:rPr>
              <a:t>Relations:</a:t>
            </a:r>
            <a:r>
              <a:rPr lang="en-US" sz="3200"/>
              <a:t> </a:t>
            </a:r>
            <a:r>
              <a:rPr lang="en-US" sz="3200" b="1">
                <a:solidFill>
                  <a:srgbClr val="F8F6E3"/>
                </a:solidFill>
              </a:rPr>
              <a:t>Altruism/Helping</a:t>
            </a:r>
          </a:p>
          <a:p>
            <a:pPr>
              <a:lnSpc>
                <a:spcPts val="4200"/>
              </a:lnSpc>
            </a:pPr>
            <a:r>
              <a:rPr lang="en-US" sz="4400" b="1">
                <a:solidFill>
                  <a:srgbClr val="F8F6E3"/>
                </a:solidFill>
              </a:rPr>
              <a:t>Other Factors promoting helping</a:t>
            </a:r>
            <a:endParaRPr lang="en-US" sz="3200" b="1">
              <a:solidFill>
                <a:srgbClr val="F8F6E3"/>
              </a:solidFill>
            </a:endParaRPr>
          </a:p>
        </p:txBody>
      </p:sp>
      <p:sp>
        <p:nvSpPr>
          <p:cNvPr id="3" name="Content Placeholder 2"/>
          <p:cNvSpPr>
            <a:spLocks noGrp="1"/>
          </p:cNvSpPr>
          <p:nvPr>
            <p:ph idx="1"/>
          </p:nvPr>
        </p:nvSpPr>
        <p:spPr>
          <a:xfrm>
            <a:off x="538163" y="1373188"/>
            <a:ext cx="8074025" cy="2881312"/>
          </a:xfrm>
        </p:spPr>
        <p:txBody>
          <a:bodyPr rtlCol="0">
            <a:noAutofit/>
          </a:bodyPr>
          <a:lstStyle/>
          <a:p>
            <a:pPr marL="0" indent="0" algn="ctr" eaLnBrk="1" fontAlgn="auto" hangingPunct="1">
              <a:lnSpc>
                <a:spcPts val="2400"/>
              </a:lnSpc>
              <a:spcBef>
                <a:spcPts val="0"/>
              </a:spcBef>
              <a:spcAft>
                <a:spcPts val="1200"/>
              </a:spcAft>
              <a:buFont typeface="Arial" pitchFamily="34" charset="0"/>
              <a:buNone/>
              <a:defRPr/>
            </a:pPr>
            <a:r>
              <a:rPr lang="en-US" sz="2800" b="1" dirty="0"/>
              <a:t>Bystanders are most likely to help when: </a:t>
            </a:r>
          </a:p>
          <a:p>
            <a:pPr marL="0" indent="0" eaLnBrk="1" fontAlgn="auto" hangingPunct="1">
              <a:lnSpc>
                <a:spcPts val="2400"/>
              </a:lnSpc>
              <a:spcBef>
                <a:spcPts val="0"/>
              </a:spcBef>
              <a:spcAft>
                <a:spcPts val="1200"/>
              </a:spcAft>
              <a:buFont typeface="Arial" pitchFamily="34" charset="0"/>
              <a:buNone/>
              <a:defRPr/>
            </a:pPr>
            <a:r>
              <a:rPr lang="en-US" sz="2800" b="1" dirty="0">
                <a:solidFill>
                  <a:srgbClr val="A0366C"/>
                </a:solidFill>
              </a:rPr>
              <a:t>The person </a:t>
            </a:r>
            <a:r>
              <a:rPr lang="en-US" sz="2800" dirty="0"/>
              <a:t>we might help:</a:t>
            </a:r>
          </a:p>
          <a:p>
            <a:pPr lvl="1" eaLnBrk="1" fontAlgn="auto" hangingPunct="1">
              <a:lnSpc>
                <a:spcPts val="2400"/>
              </a:lnSpc>
              <a:spcBef>
                <a:spcPts val="0"/>
              </a:spcBef>
              <a:spcAft>
                <a:spcPts val="1200"/>
              </a:spcAft>
              <a:buFont typeface="Wingdings" pitchFamily="2" charset="2"/>
              <a:buChar char="§"/>
              <a:defRPr/>
            </a:pPr>
            <a:r>
              <a:rPr lang="en-US" dirty="0"/>
              <a:t>appears to be in need</a:t>
            </a:r>
            <a:r>
              <a:rPr lang="en-US" dirty="0" smtClean="0"/>
              <a:t>, deserving </a:t>
            </a:r>
            <a:r>
              <a:rPr lang="en-US" dirty="0"/>
              <a:t>of assistance.</a:t>
            </a:r>
          </a:p>
          <a:p>
            <a:pPr lvl="1" eaLnBrk="1" fontAlgn="auto" hangingPunct="1">
              <a:lnSpc>
                <a:spcPts val="2400"/>
              </a:lnSpc>
              <a:spcBef>
                <a:spcPts val="0"/>
              </a:spcBef>
              <a:spcAft>
                <a:spcPts val="1200"/>
              </a:spcAft>
              <a:buFont typeface="Wingdings" pitchFamily="2" charset="2"/>
              <a:buChar char="§"/>
              <a:defRPr/>
            </a:pPr>
            <a:r>
              <a:rPr lang="en-US" dirty="0"/>
              <a:t>is a woman, and/or is similar to us in some way.</a:t>
            </a:r>
          </a:p>
          <a:p>
            <a:pPr lvl="1" eaLnBrk="1" fontAlgn="auto" hangingPunct="1">
              <a:lnSpc>
                <a:spcPts val="2400"/>
              </a:lnSpc>
              <a:spcBef>
                <a:spcPts val="0"/>
              </a:spcBef>
              <a:spcAft>
                <a:spcPts val="2400"/>
              </a:spcAft>
              <a:buFont typeface="Wingdings" pitchFamily="2" charset="2"/>
              <a:buChar char="§"/>
              <a:defRPr/>
            </a:pPr>
            <a:r>
              <a:rPr lang="en-US" dirty="0"/>
              <a:t>is in a small town or rural area.</a:t>
            </a:r>
          </a:p>
          <a:p>
            <a:pPr marL="0" indent="0" eaLnBrk="1" fontAlgn="auto" hangingPunct="1">
              <a:lnSpc>
                <a:spcPts val="2400"/>
              </a:lnSpc>
              <a:spcBef>
                <a:spcPts val="0"/>
              </a:spcBef>
              <a:spcAft>
                <a:spcPts val="1200"/>
              </a:spcAft>
              <a:buFont typeface="Arial" pitchFamily="34" charset="0"/>
              <a:buNone/>
              <a:defRPr/>
            </a:pPr>
            <a:r>
              <a:rPr lang="en-US" sz="2800" dirty="0"/>
              <a:t>Meanwhile, upon encountering this person:</a:t>
            </a:r>
          </a:p>
          <a:p>
            <a:pPr lvl="1" eaLnBrk="1" fontAlgn="auto" hangingPunct="1">
              <a:lnSpc>
                <a:spcPts val="2400"/>
              </a:lnSpc>
              <a:spcBef>
                <a:spcPts val="0"/>
              </a:spcBef>
              <a:spcAft>
                <a:spcPts val="1200"/>
              </a:spcAft>
              <a:buFont typeface="Wingdings" pitchFamily="2" charset="2"/>
              <a:buChar char="§"/>
              <a:defRPr/>
            </a:pPr>
            <a:r>
              <a:rPr lang="en-US" dirty="0"/>
              <a:t>We are feeling some guilt, and/or just saw someone else trying to help.</a:t>
            </a:r>
          </a:p>
          <a:p>
            <a:pPr lvl="1" eaLnBrk="1" fontAlgn="auto" hangingPunct="1">
              <a:lnSpc>
                <a:spcPts val="2400"/>
              </a:lnSpc>
              <a:spcBef>
                <a:spcPts val="0"/>
              </a:spcBef>
              <a:spcAft>
                <a:spcPts val="1200"/>
              </a:spcAft>
              <a:buFont typeface="Wingdings" pitchFamily="2" charset="2"/>
              <a:buChar char="§"/>
              <a:defRPr/>
            </a:pPr>
            <a:r>
              <a:rPr lang="en-US" dirty="0"/>
              <a:t>We are not in a hurry, and/or not preoccupied.</a:t>
            </a:r>
          </a:p>
          <a:p>
            <a:pPr lvl="1" eaLnBrk="1" fontAlgn="auto" hangingPunct="1">
              <a:lnSpc>
                <a:spcPts val="2400"/>
              </a:lnSpc>
              <a:spcBef>
                <a:spcPts val="0"/>
              </a:spcBef>
              <a:spcAft>
                <a:spcPts val="1200"/>
              </a:spcAft>
              <a:buFont typeface="Wingdings" pitchFamily="2" charset="2"/>
              <a:buChar char="§"/>
              <a:defRPr/>
            </a:pPr>
            <a:r>
              <a:rPr lang="en-US" dirty="0"/>
              <a:t>Strongest predictor:  We are in a good mood.</a:t>
            </a:r>
          </a:p>
          <a:p>
            <a:pPr eaLnBrk="1" fontAlgn="auto" hangingPunct="1">
              <a:lnSpc>
                <a:spcPts val="2400"/>
              </a:lnSpc>
              <a:spcAft>
                <a:spcPts val="0"/>
              </a:spcAft>
              <a:buFont typeface="Wingdings" pitchFamily="2" charset="2"/>
              <a:buChar char="§"/>
              <a:defRPr/>
            </a:pP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631825"/>
            <a:ext cx="8534400" cy="685800"/>
          </a:xfrm>
        </p:spPr>
        <p:txBody>
          <a:bodyPr/>
          <a:lstStyle/>
          <a:p>
            <a:pPr eaLnBrk="1" hangingPunct="1"/>
            <a:r>
              <a:rPr lang="en-US" b="1" smtClean="0">
                <a:solidFill>
                  <a:srgbClr val="A0366C"/>
                </a:solidFill>
              </a:rPr>
              <a:t>Emotional Effects of Attribution</a:t>
            </a:r>
          </a:p>
        </p:txBody>
      </p:sp>
      <p:sp>
        <p:nvSpPr>
          <p:cNvPr id="35844" name="Rectangle 3"/>
          <p:cNvSpPr>
            <a:spLocks noGrp="1" noChangeArrowheads="1"/>
          </p:cNvSpPr>
          <p:nvPr>
            <p:ph type="body" sz="half" idx="1"/>
          </p:nvPr>
        </p:nvSpPr>
        <p:spPr>
          <a:xfrm>
            <a:off x="26988" y="5016500"/>
            <a:ext cx="2971800" cy="1135063"/>
          </a:xfrm>
        </p:spPr>
        <p:txBody>
          <a:bodyPr>
            <a:spAutoFit/>
          </a:bodyPr>
          <a:lstStyle/>
          <a:p>
            <a:pPr marL="0" indent="0" algn="ctr" eaLnBrk="1" hangingPunct="1">
              <a:lnSpc>
                <a:spcPts val="2000"/>
              </a:lnSpc>
              <a:buFont typeface="Arial" charset="0"/>
              <a:buNone/>
            </a:pPr>
            <a:r>
              <a:rPr lang="en-US" sz="2400" b="1" i="1" smtClean="0">
                <a:solidFill>
                  <a:srgbClr val="F36F21"/>
                </a:solidFill>
              </a:rPr>
              <a:t>How we explain someone’s behavior affects how we react to it.</a:t>
            </a:r>
          </a:p>
        </p:txBody>
      </p:sp>
      <p:pic>
        <p:nvPicPr>
          <p:cNvPr id="5" name="Picture 4" descr="figure-53-01"/>
          <p:cNvPicPr>
            <a:picLocks noChangeAspect="1" noChangeArrowheads="1"/>
          </p:cNvPicPr>
          <p:nvPr/>
        </p:nvPicPr>
        <p:blipFill>
          <a:blip r:embed="rId3" cstate="print"/>
          <a:srcRect/>
          <a:stretch>
            <a:fillRect/>
          </a:stretch>
        </p:blipFill>
        <p:spPr bwMode="auto">
          <a:xfrm>
            <a:off x="0" y="3043238"/>
            <a:ext cx="2671763" cy="1828800"/>
          </a:xfrm>
          <a:prstGeom prst="rect">
            <a:avLst/>
          </a:prstGeom>
          <a:noFill/>
          <a:ln w="9525">
            <a:noFill/>
            <a:miter lim="800000"/>
            <a:headEnd/>
            <a:tailEnd/>
          </a:ln>
        </p:spPr>
      </p:pic>
      <p:sp>
        <p:nvSpPr>
          <p:cNvPr id="6" name="TextBox 5"/>
          <p:cNvSpPr txBox="1">
            <a:spLocks noChangeArrowheads="1"/>
          </p:cNvSpPr>
          <p:nvPr/>
        </p:nvSpPr>
        <p:spPr bwMode="auto">
          <a:xfrm>
            <a:off x="26988" y="1955800"/>
            <a:ext cx="2644775" cy="1135063"/>
          </a:xfrm>
          <a:prstGeom prst="rect">
            <a:avLst/>
          </a:prstGeom>
          <a:noFill/>
          <a:ln w="9525">
            <a:noFill/>
            <a:miter lim="800000"/>
            <a:headEnd/>
            <a:tailEnd/>
          </a:ln>
        </p:spPr>
        <p:txBody>
          <a:bodyPr>
            <a:spAutoFit/>
          </a:bodyPr>
          <a:lstStyle/>
          <a:p>
            <a:pPr algn="ctr">
              <a:lnSpc>
                <a:spcPts val="2000"/>
              </a:lnSpc>
            </a:pPr>
            <a:r>
              <a:rPr lang="en-US" sz="2400" b="1" i="1">
                <a:solidFill>
                  <a:srgbClr val="F36F21"/>
                </a:solidFill>
              </a:rPr>
              <a:t>Problematic behavior:  someone cuts in front of us.</a:t>
            </a:r>
          </a:p>
        </p:txBody>
      </p:sp>
      <p:sp>
        <p:nvSpPr>
          <p:cNvPr id="12294" name="TextBox 6"/>
          <p:cNvSpPr txBox="1">
            <a:spLocks noChangeArrowheads="1"/>
          </p:cNvSpPr>
          <p:nvPr/>
        </p:nvSpPr>
        <p:spPr bwMode="auto">
          <a:xfrm>
            <a:off x="304800" y="228600"/>
            <a:ext cx="3200400" cy="584200"/>
          </a:xfrm>
          <a:prstGeom prst="rect">
            <a:avLst/>
          </a:prstGeom>
          <a:noFill/>
          <a:ln w="9525">
            <a:noFill/>
            <a:miter lim="800000"/>
            <a:headEnd/>
            <a:tailEnd/>
          </a:ln>
        </p:spPr>
        <p:txBody>
          <a:bodyPr>
            <a:spAutoFit/>
          </a:bodyPr>
          <a:lstStyle/>
          <a:p>
            <a:r>
              <a:rPr lang="en-US" sz="3200" b="1">
                <a:solidFill>
                  <a:srgbClr val="A0366C"/>
                </a:solidFill>
              </a:rPr>
              <a:t>Social Thinking</a:t>
            </a:r>
          </a:p>
        </p:txBody>
      </p:sp>
      <p:pic>
        <p:nvPicPr>
          <p:cNvPr id="8" name="Picture 4" descr="figure-53-01"/>
          <p:cNvPicPr>
            <a:picLocks noChangeAspect="1" noChangeArrowheads="1"/>
          </p:cNvPicPr>
          <p:nvPr/>
        </p:nvPicPr>
        <p:blipFill>
          <a:blip r:embed="rId4" cstate="print"/>
          <a:srcRect l="48543"/>
          <a:stretch>
            <a:fillRect/>
          </a:stretch>
        </p:blipFill>
        <p:spPr bwMode="auto">
          <a:xfrm>
            <a:off x="5732463" y="1317625"/>
            <a:ext cx="3292475" cy="5486400"/>
          </a:xfrm>
          <a:prstGeom prst="rect">
            <a:avLst/>
          </a:prstGeom>
          <a:noFill/>
          <a:ln w="9525">
            <a:noFill/>
            <a:miter lim="800000"/>
            <a:headEnd/>
            <a:tailEnd/>
          </a:ln>
        </p:spPr>
      </p:pic>
      <p:pic>
        <p:nvPicPr>
          <p:cNvPr id="35842" name="Picture 4" descr="figure-53-01"/>
          <p:cNvPicPr>
            <a:picLocks noGrp="1" noChangeAspect="1" noChangeArrowheads="1"/>
          </p:cNvPicPr>
          <p:nvPr>
            <p:ph sz="half" idx="2"/>
          </p:nvPr>
        </p:nvPicPr>
        <p:blipFill>
          <a:blip r:embed="rId4" cstate="print"/>
          <a:srcRect r="51093"/>
          <a:stretch>
            <a:fillRect/>
          </a:stretch>
        </p:blipFill>
        <p:spPr>
          <a:xfrm>
            <a:off x="2743200" y="1371600"/>
            <a:ext cx="3130550" cy="5486400"/>
          </a:xfr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844">
                                            <p:txEl>
                                              <p:pRg st="0" end="0"/>
                                            </p:txEl>
                                          </p:spTgt>
                                        </p:tgtEl>
                                        <p:attrNameLst>
                                          <p:attrName>style.visibility</p:attrName>
                                        </p:attrNameLst>
                                      </p:cBhvr>
                                      <p:to>
                                        <p:strVal val="visible"/>
                                      </p:to>
                                    </p:set>
                                    <p:animEffect transition="in" filter="fade">
                                      <p:cBhvr>
                                        <p:cTn id="13" dur="500"/>
                                        <p:tgtEl>
                                          <p:spTgt spid="3584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842"/>
                                        </p:tgtEl>
                                        <p:attrNameLst>
                                          <p:attrName>style.visibility</p:attrName>
                                        </p:attrNameLst>
                                      </p:cBhvr>
                                      <p:to>
                                        <p:strVal val="visible"/>
                                      </p:to>
                                    </p:set>
                                    <p:animEffect transition="in" filter="wipe(left)">
                                      <p:cBhvr>
                                        <p:cTn id="18" dur="500"/>
                                        <p:tgtEl>
                                          <p:spTgt spid="358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9810</TotalTime>
  <Words>9181</Words>
  <Application>Microsoft Macintosh PowerPoint</Application>
  <PresentationFormat>On-screen Show (4:3)</PresentationFormat>
  <Paragraphs>770</Paragraphs>
  <Slides>84</Slides>
  <Notes>82</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Social Psychology Topics we can analyze interactively</vt:lpstr>
      <vt:lpstr>Social Psychology </vt:lpstr>
      <vt:lpstr>Attributing Behavior to Persons or to Situations</vt:lpstr>
      <vt:lpstr>Social Thinking Attribution: Identifying causes</vt:lpstr>
      <vt:lpstr> Fundamental Attribution Error</vt:lpstr>
      <vt:lpstr> Fundamental Attribution Error</vt:lpstr>
      <vt:lpstr>Social Thinking: Self vs. Other/Actors and Observers</vt:lpstr>
      <vt:lpstr>Social Thinking: Cultural differences</vt:lpstr>
      <vt:lpstr>Emotional Effects of Attribution</vt:lpstr>
      <vt:lpstr>Social Thinking: Attitudes and Actions</vt:lpstr>
      <vt:lpstr>Social Thinking: Persuasion</vt:lpstr>
      <vt:lpstr>Social Thinking Attitudes affect our actions when:</vt:lpstr>
      <vt:lpstr>If attitudes direct our actions, can it work the other way around?  How can it happen that we can take an action which in turn shifts our attitude about that action? </vt:lpstr>
      <vt:lpstr>Social Thinking: Small Compliance    Large Compliance</vt:lpstr>
      <vt:lpstr>Social Thinking: Small Compliance    Large Compliance</vt:lpstr>
      <vt:lpstr>PowerPoint Presentation</vt:lpstr>
      <vt:lpstr>PowerPoint Presentation</vt:lpstr>
      <vt:lpstr>Cognitive Dissonance</vt:lpstr>
      <vt:lpstr>Social Influence</vt:lpstr>
      <vt:lpstr>Conformity</vt:lpstr>
      <vt:lpstr>Social Influence Conformity: Mimicry and more</vt:lpstr>
      <vt:lpstr>Mimicry</vt:lpstr>
      <vt:lpstr>PowerPoint Presentation</vt:lpstr>
      <vt:lpstr>The Chameleon Effect:   Unconscious Mimicry</vt:lpstr>
      <vt:lpstr>Conforming to Norms</vt:lpstr>
      <vt:lpstr>PowerPoint Presentation</vt:lpstr>
      <vt:lpstr>PowerPoint Presentation</vt:lpstr>
      <vt:lpstr>Two types of social influence</vt:lpstr>
      <vt:lpstr>Obedience: Response to Commands</vt:lpstr>
      <vt:lpstr>The Design of Milgram’s Obedience Study</vt:lpstr>
      <vt:lpstr>Compliance in Milgram’s Study</vt:lpstr>
      <vt:lpstr>How far did compliance go?</vt:lpstr>
      <vt:lpstr>What Factors Increase Obedience?</vt:lpstr>
      <vt:lpstr>PowerPoint Presentation</vt:lpstr>
      <vt:lpstr>Social Influence: Group Behavior</vt:lpstr>
      <vt:lpstr>PowerPoint Presentation</vt:lpstr>
      <vt:lpstr>PowerPoint Presentation</vt:lpstr>
      <vt:lpstr>PowerPoint Presentation</vt:lpstr>
      <vt:lpstr>PowerPoint Presentation</vt:lpstr>
      <vt:lpstr>Social Roles &amp; Deindividuation</vt:lpstr>
      <vt:lpstr>PowerPoint Presentation</vt:lpstr>
      <vt:lpstr>PowerPoint Presentation</vt:lpstr>
      <vt:lpstr>Groupthink</vt:lpstr>
      <vt:lpstr>PowerPoint Presentation</vt:lpstr>
      <vt:lpstr>PowerPoint Presentation</vt:lpstr>
      <vt:lpstr>Social Relations Prejudice</vt:lpstr>
      <vt:lpstr>Levels of Prejudice can Change</vt:lpstr>
      <vt:lpstr>Social Relations Prejudice Remains</vt:lpstr>
      <vt:lpstr>Automatic Prejudice</vt:lpstr>
      <vt:lpstr>Prejudice based on Gender </vt:lpstr>
      <vt:lpstr>PowerPoint Presentation</vt:lpstr>
      <vt:lpstr>Us vs. Them:  Ingroups vs. Outgroups</vt:lpstr>
      <vt:lpstr>PowerPoint Presentation</vt:lpstr>
      <vt:lpstr>Social Relations Cognitive Roots of Prejudice</vt:lpstr>
      <vt:lpstr>PowerPoint Presentation</vt:lpstr>
      <vt:lpstr>Judging Based on Vivid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Aversive/Unpleasant Conditions</vt:lpstr>
      <vt:lpstr>PowerPoint Presentation</vt:lpstr>
      <vt:lpstr>Family, Cultural Models for Aggression</vt:lpstr>
      <vt:lpstr>Aggression in Media:  Social Scripts</vt:lpstr>
      <vt:lpstr>More Media Effects on Aggression</vt:lpstr>
      <vt:lpstr>The Many Origins of Aggression</vt:lpstr>
      <vt:lpstr>PowerPoint Presentation</vt:lpstr>
      <vt:lpstr>PowerPoint Presentation</vt:lpstr>
      <vt:lpstr>PowerPoint Presentation</vt:lpstr>
      <vt:lpstr>Proximity/Exposure and Attraction</vt:lpstr>
      <vt:lpstr>Physical Attractiveness</vt:lpstr>
      <vt:lpstr>PowerPoint Presentation</vt:lpstr>
      <vt:lpstr>Romantic Love</vt:lpstr>
      <vt:lpstr>Compassionate Love  Deep, caring, affectionate attachment/commitment</vt:lpstr>
      <vt:lpstr>Keys to a Lasting Love Relationship</vt:lpstr>
      <vt:lpstr>Altruism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10th Edition David Myers</dc:title>
  <dc:creator>James Foley</dc:creator>
  <cp:keywords>Chapter 14</cp:keywords>
  <cp:lastModifiedBy>Justin Wisdom</cp:lastModifiedBy>
  <cp:revision>369</cp:revision>
  <dcterms:created xsi:type="dcterms:W3CDTF">2011-09-17T15:22:06Z</dcterms:created>
  <dcterms:modified xsi:type="dcterms:W3CDTF">2015-03-31T03:01:02Z</dcterms:modified>
</cp:coreProperties>
</file>