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7" r:id="rId1"/>
  </p:sldMasterIdLst>
  <p:notesMasterIdLst>
    <p:notesMasterId r:id="rId17"/>
  </p:notesMasterIdLst>
  <p:sldIdLst>
    <p:sldId id="307" r:id="rId2"/>
    <p:sldId id="308" r:id="rId3"/>
    <p:sldId id="311" r:id="rId4"/>
    <p:sldId id="341" r:id="rId5"/>
    <p:sldId id="309" r:id="rId6"/>
    <p:sldId id="327" r:id="rId7"/>
    <p:sldId id="328" r:id="rId8"/>
    <p:sldId id="340" r:id="rId9"/>
    <p:sldId id="329" r:id="rId10"/>
    <p:sldId id="310" r:id="rId11"/>
    <p:sldId id="342" r:id="rId12"/>
    <p:sldId id="336" r:id="rId13"/>
    <p:sldId id="337" r:id="rId14"/>
    <p:sldId id="338" r:id="rId15"/>
    <p:sldId id="339" r:id="rId1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00" y="-88"/>
      </p:cViewPr>
      <p:guideLst>
        <p:guide orient="horz" pos="196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92" y="7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88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88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88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88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40FF465-A5F0-45ED-83BA-9E2330C8F927}" type="slidenum">
              <a:rPr lang="en-US"/>
              <a:pPr>
                <a:defRPr/>
              </a:pPr>
              <a:t>‹#›</a:t>
            </a:fld>
            <a:endParaRPr lang="en-US"/>
          </a:p>
        </p:txBody>
      </p:sp>
    </p:spTree>
    <p:extLst>
      <p:ext uri="{BB962C8B-B14F-4D97-AF65-F5344CB8AC3E}">
        <p14:creationId xmlns:p14="http://schemas.microsoft.com/office/powerpoint/2010/main" val="12745424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CF011EC5-FFA3-4E0A-8DA7-5FFF2118B6F1}" type="slidenum">
              <a:rPr lang="en-US" smtClean="0"/>
              <a:pPr/>
              <a:t>1</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mtClean="0"/>
              <a:t>Instructors Note:</a:t>
            </a:r>
          </a:p>
          <a:p>
            <a:endParaRPr lang="en-US" smtClean="0"/>
          </a:p>
          <a:p>
            <a:r>
              <a:rPr lang="en-US" smtClean="0"/>
              <a:t>An excellent video for supplementary use is </a:t>
            </a:r>
            <a:r>
              <a:rPr lang="en-US" i="1" smtClean="0"/>
              <a:t>In the White Man’s Image</a:t>
            </a:r>
            <a:r>
              <a:rPr lang="en-US" smtClean="0"/>
              <a:t>.  See the website below for more information.</a:t>
            </a:r>
          </a:p>
          <a:p>
            <a:endParaRPr lang="en-US" smtClean="0"/>
          </a:p>
          <a:p>
            <a:r>
              <a:rPr lang="en-US" smtClean="0"/>
              <a:t>http://www.iath.virginia.edu/seminar/unit7/assim.html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en-US" smtClean="0"/>
          </a:p>
        </p:txBody>
      </p:sp>
      <p:sp>
        <p:nvSpPr>
          <p:cNvPr id="32772" name="Slide Number Placeholder 3"/>
          <p:cNvSpPr>
            <a:spLocks noGrp="1"/>
          </p:cNvSpPr>
          <p:nvPr>
            <p:ph type="sldNum" sz="quarter" idx="5"/>
          </p:nvPr>
        </p:nvSpPr>
        <p:spPr>
          <a:noFill/>
        </p:spPr>
        <p:txBody>
          <a:bodyPr/>
          <a:lstStyle/>
          <a:p>
            <a:fld id="{CC981DCE-11FC-4455-A274-E668C242336C}" type="slidenum">
              <a:rPr lang="en-US" smtClean="0"/>
              <a:pPr/>
              <a:t>13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A580D5A-FE58-4183-AE6E-891F89DD2954}" type="slidenum">
              <a:rPr lang="en-US" smtClean="0"/>
              <a:pPr/>
              <a:t>2</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r>
              <a:rPr lang="en-US" smtClean="0"/>
              <a:t>Instructors Note:</a:t>
            </a:r>
          </a:p>
          <a:p>
            <a:endParaRPr lang="en-US" smtClean="0"/>
          </a:p>
          <a:p>
            <a:r>
              <a:rPr lang="en-US" smtClean="0"/>
              <a:t>Arguably the best example of assimilated groups for discussion are European ethnic groups.</a:t>
            </a:r>
          </a:p>
          <a:p>
            <a:endParaRPr lang="en-US" smtClean="0"/>
          </a:p>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84EBBE36-A236-43DB-ACF2-F1B077E18020}" type="slidenum">
              <a:rPr lang="en-US" smtClean="0"/>
              <a:pPr/>
              <a:t>3</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F1349E1-0C46-4957-9250-81462A090A84}" type="slidenum">
              <a:rPr lang="en-US" smtClean="0"/>
              <a:pPr/>
              <a:t>5</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r>
              <a:rPr lang="en-US" smtClean="0"/>
              <a:t>Instructors Note:</a:t>
            </a:r>
          </a:p>
          <a:p>
            <a:endParaRPr lang="en-US" smtClean="0"/>
          </a:p>
          <a:p>
            <a:r>
              <a:rPr lang="en-US" smtClean="0"/>
              <a:t>The Amish are a great example of a pluralistic group.</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92E045F-3FB6-474E-AE10-776836895FEB}" type="slidenum">
              <a:rPr lang="en-US" smtClean="0"/>
              <a:pPr/>
              <a:t>6</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en-US" smtClean="0"/>
              <a:t>Instructors Note:</a:t>
            </a:r>
          </a:p>
          <a:p>
            <a:endParaRPr lang="en-US" smtClean="0"/>
          </a:p>
          <a:p>
            <a:r>
              <a:rPr lang="en-US" smtClean="0"/>
              <a:t>Pluralism exists when groups maintain their individual identities. </a:t>
            </a:r>
          </a:p>
          <a:p>
            <a:endParaRPr lang="en-US" smtClean="0"/>
          </a:p>
          <a:p>
            <a:r>
              <a:rPr lang="en-US" smtClean="0"/>
              <a:t>In a pluralistic society, groups remain separate, and their cultural and social differences persist over time. </a:t>
            </a:r>
          </a:p>
          <a:p>
            <a:endParaRPr lang="en-US" smtClean="0"/>
          </a:p>
          <a:p>
            <a:r>
              <a:rPr lang="en-US" smtClean="0"/>
              <a:t>The Amish are a great example of a pluralistic group.</a:t>
            </a:r>
          </a:p>
          <a:p>
            <a:endParaRPr lang="en-US" smtClean="0"/>
          </a:p>
          <a:p>
            <a:r>
              <a:rPr lang="en-US" b="1" smtClean="0"/>
              <a:t>Multiculturalism, </a:t>
            </a:r>
            <a:r>
              <a:rPr lang="en-US" smtClean="0"/>
              <a:t>a general term for a variety of programs and ideas that stress mutual respect for all groups and for the multiple heritages that shaped the United States.</a:t>
            </a:r>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B6F58BE6-434E-409B-8A8F-B8D5159EE0B6}" type="slidenum">
              <a:rPr lang="en-US" smtClean="0"/>
              <a:pPr/>
              <a:t>7</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r>
              <a:rPr lang="en-US" smtClean="0"/>
              <a:t>Instructors Note:</a:t>
            </a:r>
          </a:p>
          <a:p>
            <a:endParaRPr lang="en-US" smtClean="0"/>
          </a:p>
          <a:p>
            <a:r>
              <a:rPr lang="en-US" smtClean="0"/>
              <a:t>Many Native Americans are culturally pluralistic, maintaining their traditional languages and cultures and living on isolated reservations.</a:t>
            </a:r>
          </a:p>
          <a:p>
            <a:endParaRPr lang="en-US" smtClean="0"/>
          </a:p>
          <a:p>
            <a:r>
              <a:rPr lang="en-US" smtClean="0"/>
              <a:t>An example of structural pluralism can be found on any Sunday morning in the Christian churches of the United States. Not only are local parishes separated by denomination, they are also often identified with specific ethnic groups or races.</a:t>
            </a:r>
          </a:p>
          <a:p>
            <a:endParaRPr lang="en-US" smtClean="0"/>
          </a:p>
          <a:p>
            <a:r>
              <a:rPr lang="en-US" smtClean="0"/>
              <a:t>An enclave minority</a:t>
            </a:r>
            <a:r>
              <a:rPr lang="en-US" b="1" smtClean="0"/>
              <a:t> </a:t>
            </a:r>
            <a:r>
              <a:rPr lang="en-US" smtClean="0"/>
              <a:t>establishes its own neighborhood and relies on a set of interconnected businesses, each of which is usually small in scope, for its economic survival—Miami’s ‘Little Havana’.</a:t>
            </a:r>
          </a:p>
          <a:p>
            <a:endParaRPr lang="en-US" smtClean="0"/>
          </a:p>
          <a:p>
            <a:r>
              <a:rPr lang="en-US" smtClean="0"/>
              <a:t>Middleman minority</a:t>
            </a:r>
            <a:r>
              <a:rPr lang="en-US" b="1" smtClean="0"/>
              <a:t> </a:t>
            </a:r>
            <a:r>
              <a:rPr lang="en-US" smtClean="0"/>
              <a:t>also relies on small shops and retail firms, but the businesses are more dispersed throughout a large area rather than concentrated in a specific locale—Korean American groceries.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877FFBD-BC3B-4708-BEFF-D8E47A7F15D8}" type="slidenum">
              <a:rPr lang="en-US" smtClean="0"/>
              <a:pPr/>
              <a:t>9</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A57203B2-C2BE-4164-9B71-5D5784832849}" type="slidenum">
              <a:rPr lang="en-US" smtClean="0"/>
              <a:pPr/>
              <a:t>10</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r>
              <a:rPr lang="en-US" smtClean="0"/>
              <a:t>Instructors Note:</a:t>
            </a:r>
          </a:p>
          <a:p>
            <a:endParaRPr lang="en-US" smtClean="0"/>
          </a:p>
          <a:p>
            <a:r>
              <a:rPr lang="en-US" smtClean="0"/>
              <a:t>Latinos have varying levels of assimilation between and within particular ethnic groups.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CF011EC5-FFA3-4E0A-8DA7-5FFF2118B6F1}" type="slidenum">
              <a:rPr lang="en-US" smtClean="0"/>
              <a:pPr/>
              <a:t>11</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mtClean="0"/>
              <a:t>Instructors Note:</a:t>
            </a:r>
          </a:p>
          <a:p>
            <a:endParaRPr lang="en-US" smtClean="0"/>
          </a:p>
          <a:p>
            <a:r>
              <a:rPr lang="en-US" smtClean="0"/>
              <a:t>An excellent video for supplementary use is </a:t>
            </a:r>
            <a:r>
              <a:rPr lang="en-US" i="1" smtClean="0"/>
              <a:t>In the White Man’s Image</a:t>
            </a:r>
            <a:r>
              <a:rPr lang="en-US" smtClean="0"/>
              <a:t>.  See the website below for more information.</a:t>
            </a:r>
          </a:p>
          <a:p>
            <a:endParaRPr lang="en-US" smtClean="0"/>
          </a:p>
          <a:p>
            <a:r>
              <a:rPr lang="en-US" smtClean="0"/>
              <a:t>http://www.iath.virginia.edu/seminar/unit7/assim.html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41"/>
              <a:chOff x="-3" y="1562"/>
              <a:chExt cx="5763" cy="641"/>
            </a:xfrm>
          </p:grpSpPr>
          <p:sp>
            <p:nvSpPr>
              <p:cNvPr id="8" name="Freeform 4"/>
              <p:cNvSpPr>
                <a:spLocks/>
              </p:cNvSpPr>
              <p:nvPr/>
            </p:nvSpPr>
            <p:spPr bwMode="ltGray">
              <a:xfrm rot="-5400000">
                <a:off x="2558"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a:defRPr/>
                </a:pPr>
                <a:endParaRPr lang="en-US"/>
              </a:p>
            </p:txBody>
          </p:sp>
          <p:sp>
            <p:nvSpPr>
              <p:cNvPr id="9" name="Freeform 5"/>
              <p:cNvSpPr>
                <a:spLocks/>
              </p:cNvSpPr>
              <p:nvPr/>
            </p:nvSpPr>
            <p:spPr bwMode="ltGray">
              <a:xfrm rot="-5400000">
                <a:off x="1322"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en-US"/>
              </a:p>
            </p:txBody>
          </p:sp>
          <p:sp>
            <p:nvSpPr>
              <p:cNvPr id="10"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a:defRPr/>
                </a:pPr>
                <a:endParaRPr lang="en-US"/>
              </a:p>
            </p:txBody>
          </p:sp>
          <p:sp>
            <p:nvSpPr>
              <p:cNvPr id="11" name="Freeform 7"/>
              <p:cNvSpPr>
                <a:spLocks/>
              </p:cNvSpPr>
              <p:nvPr/>
            </p:nvSpPr>
            <p:spPr bwMode="ltGray">
              <a:xfrm rot="-5400000">
                <a:off x="-58" y="1755"/>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a:defRPr/>
                </a:pPr>
                <a:endParaRPr lang="en-US"/>
              </a:p>
            </p:txBody>
          </p:sp>
          <p:sp>
            <p:nvSpPr>
              <p:cNvPr id="12"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a:defRPr/>
                </a:pPr>
                <a:endParaRPr lang="en-US"/>
              </a:p>
            </p:txBody>
          </p:sp>
          <p:sp>
            <p:nvSpPr>
              <p:cNvPr id="13"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a:p>
            </p:txBody>
          </p:sp>
          <p:sp>
            <p:nvSpPr>
              <p:cNvPr id="14" name="Freeform 10"/>
              <p:cNvSpPr>
                <a:spLocks/>
              </p:cNvSpPr>
              <p:nvPr/>
            </p:nvSpPr>
            <p:spPr bwMode="ltGray">
              <a:xfrm rot="-5400000">
                <a:off x="154" y="1729"/>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en-US"/>
              </a:p>
            </p:txBody>
          </p:sp>
          <p:sp>
            <p:nvSpPr>
              <p:cNvPr id="15" name="Freeform 11"/>
              <p:cNvSpPr>
                <a:spLocks/>
              </p:cNvSpPr>
              <p:nvPr/>
            </p:nvSpPr>
            <p:spPr bwMode="ltGray">
              <a:xfrm rot="-5400000">
                <a:off x="3209" y="1665"/>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en-US"/>
              </a:p>
            </p:txBody>
          </p:sp>
          <p:sp>
            <p:nvSpPr>
              <p:cNvPr id="16"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a:defRPr/>
                </a:pPr>
                <a:endParaRPr lang="en-US"/>
              </a:p>
            </p:txBody>
          </p:sp>
          <p:sp>
            <p:nvSpPr>
              <p:cNvPr id="17" name="Freeform 13"/>
              <p:cNvSpPr>
                <a:spLocks/>
              </p:cNvSpPr>
              <p:nvPr/>
            </p:nvSpPr>
            <p:spPr bwMode="ltGray">
              <a:xfrm rot="-5400000">
                <a:off x="1828" y="1750"/>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a:defRPr/>
                </a:pPr>
                <a:endParaRPr lang="en-US"/>
              </a:p>
            </p:txBody>
          </p:sp>
          <p:sp>
            <p:nvSpPr>
              <p:cNvPr id="18"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a:defRPr/>
                </a:pPr>
                <a:endParaRPr lang="en-US"/>
              </a:p>
            </p:txBody>
          </p:sp>
          <p:sp>
            <p:nvSpPr>
              <p:cNvPr id="19" name="Freeform 15"/>
              <p:cNvSpPr>
                <a:spLocks/>
              </p:cNvSpPr>
              <p:nvPr/>
            </p:nvSpPr>
            <p:spPr bwMode="ltGray">
              <a:xfrm rot="-5400000">
                <a:off x="2328"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a:p>
            </p:txBody>
          </p:sp>
          <p:sp>
            <p:nvSpPr>
              <p:cNvPr id="20"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a:defRPr/>
                </a:pPr>
                <a:endParaRPr lang="en-US"/>
              </a:p>
            </p:txBody>
          </p:sp>
          <p:sp>
            <p:nvSpPr>
              <p:cNvPr id="21" name="Freeform 17"/>
              <p:cNvSpPr>
                <a:spLocks/>
              </p:cNvSpPr>
              <p:nvPr/>
            </p:nvSpPr>
            <p:spPr bwMode="ltGray">
              <a:xfrm rot="-5400000">
                <a:off x="4075"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a:defRPr/>
                </a:pPr>
                <a:endParaRPr lang="en-US"/>
              </a:p>
            </p:txBody>
          </p:sp>
          <p:sp>
            <p:nvSpPr>
              <p:cNvPr id="22"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a:defRPr/>
                </a:pPr>
                <a:endParaRPr lang="en-US"/>
              </a:p>
            </p:txBody>
          </p:sp>
          <p:sp>
            <p:nvSpPr>
              <p:cNvPr id="23" name="Freeform 19"/>
              <p:cNvSpPr>
                <a:spLocks/>
              </p:cNvSpPr>
              <p:nvPr/>
            </p:nvSpPr>
            <p:spPr bwMode="ltGray">
              <a:xfrm rot="-5400000">
                <a:off x="4581" y="1750"/>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a:defRPr/>
                </a:pPr>
                <a:endParaRPr lang="en-US"/>
              </a:p>
            </p:txBody>
          </p:sp>
          <p:sp>
            <p:nvSpPr>
              <p:cNvPr id="24"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a:defRPr/>
                </a:pPr>
                <a:endParaRPr lang="en-US"/>
              </a:p>
            </p:txBody>
          </p:sp>
          <p:sp>
            <p:nvSpPr>
              <p:cNvPr id="25" name="Freeform 21"/>
              <p:cNvSpPr>
                <a:spLocks/>
              </p:cNvSpPr>
              <p:nvPr/>
            </p:nvSpPr>
            <p:spPr bwMode="ltGray">
              <a:xfrm rot="-5400000">
                <a:off x="5081"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a:p>
            </p:txBody>
          </p:sp>
          <p:sp>
            <p:nvSpPr>
              <p:cNvPr id="26"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en-US"/>
              </a:p>
            </p:txBody>
          </p:sp>
        </p:grpSp>
        <p:sp>
          <p:nvSpPr>
            <p:cNvPr id="6"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pPr>
                <a:defRPr/>
              </a:pPr>
              <a:endParaRPr lang="en-US"/>
            </a:p>
          </p:txBody>
        </p:sp>
        <p:sp>
          <p:nvSpPr>
            <p:cNvPr id="7"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pPr>
                <a:defRPr/>
              </a:pPr>
              <a:endParaRPr lang="en-US"/>
            </a:p>
          </p:txBody>
        </p:sp>
      </p:grpSp>
      <p:sp>
        <p:nvSpPr>
          <p:cNvPr id="75801" name="Rectangle 25"/>
          <p:cNvSpPr>
            <a:spLocks noGrp="1" noChangeArrowheads="1"/>
          </p:cNvSpPr>
          <p:nvPr>
            <p:ph type="ctrTitle"/>
          </p:nvPr>
        </p:nvSpPr>
        <p:spPr>
          <a:xfrm>
            <a:off x="1173163" y="1341438"/>
            <a:ext cx="7772400" cy="1143000"/>
          </a:xfrm>
        </p:spPr>
        <p:txBody>
          <a:bodyPr/>
          <a:lstStyle>
            <a:lvl1pPr>
              <a:defRPr/>
            </a:lvl1pPr>
          </a:lstStyle>
          <a:p>
            <a:r>
              <a:rPr lang="en-US"/>
              <a:t>Click to edit Master title style</a:t>
            </a:r>
          </a:p>
        </p:txBody>
      </p:sp>
      <p:sp>
        <p:nvSpPr>
          <p:cNvPr id="75802" name="Rectangle 26"/>
          <p:cNvSpPr>
            <a:spLocks noGrp="1" noChangeArrowheads="1"/>
          </p:cNvSpPr>
          <p:nvPr>
            <p:ph type="subTitle" idx="1"/>
          </p:nvPr>
        </p:nvSpPr>
        <p:spPr>
          <a:xfrm>
            <a:off x="1166813" y="3886200"/>
            <a:ext cx="6400800" cy="1752600"/>
          </a:xfrm>
        </p:spPr>
        <p:txBody>
          <a:bodyPr/>
          <a:lstStyle>
            <a:lvl1pPr marL="0" indent="0">
              <a:buFont typeface="Monotype Sorts" pitchFamily="2" charset="2"/>
              <a:buNone/>
              <a:defRPr/>
            </a:lvl1pPr>
          </a:lstStyle>
          <a:p>
            <a:r>
              <a:rPr lang="en-US"/>
              <a:t>Click to edit Master subtitle style</a:t>
            </a:r>
          </a:p>
        </p:txBody>
      </p:sp>
      <p:sp>
        <p:nvSpPr>
          <p:cNvPr id="27" name="Rectangle 27"/>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US"/>
          </a:p>
        </p:txBody>
      </p:sp>
      <p:sp>
        <p:nvSpPr>
          <p:cNvPr id="28" name="Rectangle 28"/>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29" name="Rectangle 29"/>
          <p:cNvSpPr>
            <a:spLocks noGrp="1" noChangeArrowheads="1"/>
          </p:cNvSpPr>
          <p:nvPr>
            <p:ph type="sldNum" sz="quarter" idx="12"/>
          </p:nvPr>
        </p:nvSpPr>
        <p:spPr/>
        <p:txBody>
          <a:bodyPr/>
          <a:lstStyle>
            <a:lvl1pPr>
              <a:defRPr>
                <a:solidFill>
                  <a:srgbClr val="000000"/>
                </a:solidFill>
              </a:defRPr>
            </a:lvl1pPr>
          </a:lstStyle>
          <a:p>
            <a:pPr>
              <a:defRPr/>
            </a:pPr>
            <a:fld id="{EFF2CBCF-5F20-47D0-8F37-E6E154D8E20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E43FE0AC-1568-4ADA-AF29-6AE2F52B4BA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51C05C85-5391-4F1D-891C-C5383E3E61C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D6440A49-D693-4528-AAC2-7E35A7CDB24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1F22534B-9EB1-467A-BE81-8CDB14095EC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6CDEB1CE-FC8C-4133-BBF0-F621615701F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7"/>
          <p:cNvSpPr>
            <a:spLocks noGrp="1" noChangeArrowheads="1"/>
          </p:cNvSpPr>
          <p:nvPr>
            <p:ph type="dt" sz="half" idx="10"/>
          </p:nvPr>
        </p:nvSpPr>
        <p:spPr>
          <a:ln/>
        </p:spPr>
        <p:txBody>
          <a:bodyPr/>
          <a:lstStyle>
            <a:lvl1pPr>
              <a:defRPr/>
            </a:lvl1pPr>
          </a:lstStyle>
          <a:p>
            <a:pPr>
              <a:defRPr/>
            </a:pPr>
            <a:endParaRPr lang="en-US"/>
          </a:p>
        </p:txBody>
      </p:sp>
      <p:sp>
        <p:nvSpPr>
          <p:cNvPr id="8" name="Rectangle 28"/>
          <p:cNvSpPr>
            <a:spLocks noGrp="1" noChangeArrowheads="1"/>
          </p:cNvSpPr>
          <p:nvPr>
            <p:ph type="ftr" sz="quarter" idx="11"/>
          </p:nvPr>
        </p:nvSpPr>
        <p:spPr>
          <a:ln/>
        </p:spPr>
        <p:txBody>
          <a:bodyPr/>
          <a:lstStyle>
            <a:lvl1pPr>
              <a:defRPr/>
            </a:lvl1pPr>
          </a:lstStyle>
          <a:p>
            <a:pPr>
              <a:defRPr/>
            </a:pPr>
            <a:endParaRPr lang="en-US"/>
          </a:p>
        </p:txBody>
      </p:sp>
      <p:sp>
        <p:nvSpPr>
          <p:cNvPr id="9" name="Rectangle 29"/>
          <p:cNvSpPr>
            <a:spLocks noGrp="1" noChangeArrowheads="1"/>
          </p:cNvSpPr>
          <p:nvPr>
            <p:ph type="sldNum" sz="quarter" idx="12"/>
          </p:nvPr>
        </p:nvSpPr>
        <p:spPr>
          <a:ln/>
        </p:spPr>
        <p:txBody>
          <a:bodyPr/>
          <a:lstStyle>
            <a:lvl1pPr>
              <a:defRPr/>
            </a:lvl1pPr>
          </a:lstStyle>
          <a:p>
            <a:pPr>
              <a:defRPr/>
            </a:pPr>
            <a:fld id="{9F192C48-CE76-42F2-8595-77DFEDEEDB7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7"/>
          <p:cNvSpPr>
            <a:spLocks noGrp="1" noChangeArrowheads="1"/>
          </p:cNvSpPr>
          <p:nvPr>
            <p:ph type="dt" sz="half" idx="10"/>
          </p:nvPr>
        </p:nvSpPr>
        <p:spPr>
          <a:ln/>
        </p:spPr>
        <p:txBody>
          <a:bodyPr/>
          <a:lstStyle>
            <a:lvl1pPr>
              <a:defRPr/>
            </a:lvl1pPr>
          </a:lstStyle>
          <a:p>
            <a:pPr>
              <a:defRPr/>
            </a:pPr>
            <a:endParaRPr lang="en-US"/>
          </a:p>
        </p:txBody>
      </p:sp>
      <p:sp>
        <p:nvSpPr>
          <p:cNvPr id="4" name="Rectangle 28"/>
          <p:cNvSpPr>
            <a:spLocks noGrp="1" noChangeArrowheads="1"/>
          </p:cNvSpPr>
          <p:nvPr>
            <p:ph type="ftr" sz="quarter" idx="11"/>
          </p:nvPr>
        </p:nvSpPr>
        <p:spPr>
          <a:ln/>
        </p:spPr>
        <p:txBody>
          <a:bodyPr/>
          <a:lstStyle>
            <a:lvl1pPr>
              <a:defRPr/>
            </a:lvl1pPr>
          </a:lstStyle>
          <a:p>
            <a:pPr>
              <a:defRPr/>
            </a:pPr>
            <a:endParaRPr lang="en-US"/>
          </a:p>
        </p:txBody>
      </p:sp>
      <p:sp>
        <p:nvSpPr>
          <p:cNvPr id="5" name="Rectangle 29"/>
          <p:cNvSpPr>
            <a:spLocks noGrp="1" noChangeArrowheads="1"/>
          </p:cNvSpPr>
          <p:nvPr>
            <p:ph type="sldNum" sz="quarter" idx="12"/>
          </p:nvPr>
        </p:nvSpPr>
        <p:spPr>
          <a:ln/>
        </p:spPr>
        <p:txBody>
          <a:bodyPr/>
          <a:lstStyle>
            <a:lvl1pPr>
              <a:defRPr/>
            </a:lvl1pPr>
          </a:lstStyle>
          <a:p>
            <a:pPr>
              <a:defRPr/>
            </a:pPr>
            <a:fld id="{74A94660-7AB7-47F4-A257-646C8E51512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endParaRPr lang="en-US"/>
          </a:p>
        </p:txBody>
      </p:sp>
      <p:sp>
        <p:nvSpPr>
          <p:cNvPr id="3" name="Rectangle 28"/>
          <p:cNvSpPr>
            <a:spLocks noGrp="1" noChangeArrowheads="1"/>
          </p:cNvSpPr>
          <p:nvPr>
            <p:ph type="ftr" sz="quarter" idx="11"/>
          </p:nvPr>
        </p:nvSpPr>
        <p:spPr>
          <a:ln/>
        </p:spPr>
        <p:txBody>
          <a:bodyPr/>
          <a:lstStyle>
            <a:lvl1pPr>
              <a:defRPr/>
            </a:lvl1pPr>
          </a:lstStyle>
          <a:p>
            <a:pPr>
              <a:defRPr/>
            </a:pPr>
            <a:endParaRPr lang="en-US"/>
          </a:p>
        </p:txBody>
      </p:sp>
      <p:sp>
        <p:nvSpPr>
          <p:cNvPr id="4" name="Rectangle 29"/>
          <p:cNvSpPr>
            <a:spLocks noGrp="1" noChangeArrowheads="1"/>
          </p:cNvSpPr>
          <p:nvPr>
            <p:ph type="sldNum" sz="quarter" idx="12"/>
          </p:nvPr>
        </p:nvSpPr>
        <p:spPr>
          <a:ln/>
        </p:spPr>
        <p:txBody>
          <a:bodyPr/>
          <a:lstStyle>
            <a:lvl1pPr>
              <a:defRPr/>
            </a:lvl1pPr>
          </a:lstStyle>
          <a:p>
            <a:pPr>
              <a:defRPr/>
            </a:pPr>
            <a:fld id="{DE1047A5-4988-49E0-A87B-0ED63F6018D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670A00CB-2AB9-4463-ADAC-D5E6A78BCF1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B9BC07A5-F32B-46CE-BF2A-A310B4050D6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32" name="Group 3"/>
            <p:cNvGrpSpPr>
              <a:grpSpLocks/>
            </p:cNvGrpSpPr>
            <p:nvPr/>
          </p:nvGrpSpPr>
          <p:grpSpPr bwMode="auto">
            <a:xfrm rot="16200000" flipH="1">
              <a:off x="-1815" y="1838"/>
              <a:ext cx="4320" cy="638"/>
              <a:chOff x="-2" y="1562"/>
              <a:chExt cx="5762" cy="638"/>
            </a:xfrm>
          </p:grpSpPr>
          <p:sp>
            <p:nvSpPr>
              <p:cNvPr id="74756" name="Freeform 4"/>
              <p:cNvSpPr>
                <a:spLocks/>
              </p:cNvSpPr>
              <p:nvPr/>
            </p:nvSpPr>
            <p:spPr bwMode="ltGray">
              <a:xfrm rot="-5400000">
                <a:off x="2554" y="-990"/>
                <a:ext cx="624" cy="5746"/>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a:defRPr/>
                </a:pPr>
                <a:endParaRPr lang="en-US"/>
              </a:p>
            </p:txBody>
          </p:sp>
          <p:sp>
            <p:nvSpPr>
              <p:cNvPr id="74757"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en-US"/>
              </a:p>
            </p:txBody>
          </p:sp>
          <p:sp>
            <p:nvSpPr>
              <p:cNvPr id="74758" name="Freeform 6"/>
              <p:cNvSpPr>
                <a:spLocks/>
              </p:cNvSpPr>
              <p:nvPr/>
            </p:nvSpPr>
            <p:spPr bwMode="ltGray">
              <a:xfrm rot="-5400000">
                <a:off x="974" y="1672"/>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a:defRPr/>
                </a:pPr>
                <a:endParaRPr lang="en-US"/>
              </a:p>
            </p:txBody>
          </p:sp>
          <p:sp>
            <p:nvSpPr>
              <p:cNvPr id="74759" name="Freeform 7"/>
              <p:cNvSpPr>
                <a:spLocks/>
              </p:cNvSpPr>
              <p:nvPr/>
            </p:nvSpPr>
            <p:spPr bwMode="ltGray">
              <a:xfrm rot="-5400000">
                <a:off x="-65" y="1756"/>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a:defRPr/>
                </a:pPr>
                <a:endParaRPr lang="en-US"/>
              </a:p>
            </p:txBody>
          </p:sp>
          <p:sp>
            <p:nvSpPr>
              <p:cNvPr id="74760" name="Freeform 8"/>
              <p:cNvSpPr>
                <a:spLocks/>
              </p:cNvSpPr>
              <p:nvPr/>
            </p:nvSpPr>
            <p:spPr bwMode="ltGray">
              <a:xfrm rot="-5400000">
                <a:off x="664" y="1733"/>
                <a:ext cx="624" cy="29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a:defRPr/>
                </a:pPr>
                <a:endParaRPr lang="en-US"/>
              </a:p>
            </p:txBody>
          </p:sp>
          <p:sp>
            <p:nvSpPr>
              <p:cNvPr id="74761" name="Freeform 9"/>
              <p:cNvSpPr>
                <a:spLocks/>
              </p:cNvSpPr>
              <p:nvPr/>
            </p:nvSpPr>
            <p:spPr bwMode="ltGray">
              <a:xfrm rot="-5400000">
                <a:off x="438" y="1699"/>
                <a:ext cx="624" cy="364"/>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a:p>
            </p:txBody>
          </p:sp>
          <p:sp>
            <p:nvSpPr>
              <p:cNvPr id="74762" name="Freeform 10"/>
              <p:cNvSpPr>
                <a:spLocks/>
              </p:cNvSpPr>
              <p:nvPr/>
            </p:nvSpPr>
            <p:spPr bwMode="ltGray">
              <a:xfrm rot="-5400000">
                <a:off x="151" y="1728"/>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en-US"/>
              </a:p>
            </p:txBody>
          </p:sp>
          <p:sp>
            <p:nvSpPr>
              <p:cNvPr id="74763" name="Freeform 11"/>
              <p:cNvSpPr>
                <a:spLocks/>
              </p:cNvSpPr>
              <p:nvPr/>
            </p:nvSpPr>
            <p:spPr bwMode="ltGray">
              <a:xfrm rot="-5400000">
                <a:off x="3200" y="1661"/>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en-US"/>
              </a:p>
            </p:txBody>
          </p:sp>
          <p:sp>
            <p:nvSpPr>
              <p:cNvPr id="74764" name="Freeform 12"/>
              <p:cNvSpPr>
                <a:spLocks/>
              </p:cNvSpPr>
              <p:nvPr/>
            </p:nvSpPr>
            <p:spPr bwMode="ltGray">
              <a:xfrm rot="-5400000">
                <a:off x="2870"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a:defRPr/>
                </a:pPr>
                <a:endParaRPr lang="en-US"/>
              </a:p>
            </p:txBody>
          </p:sp>
          <p:sp>
            <p:nvSpPr>
              <p:cNvPr id="74765" name="Freeform 13"/>
              <p:cNvSpPr>
                <a:spLocks/>
              </p:cNvSpPr>
              <p:nvPr/>
            </p:nvSpPr>
            <p:spPr bwMode="ltGray">
              <a:xfrm rot="-5400000">
                <a:off x="1829" y="1747"/>
                <a:ext cx="624" cy="256"/>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a:defRPr/>
                </a:pPr>
                <a:endParaRPr lang="en-US"/>
              </a:p>
            </p:txBody>
          </p:sp>
          <p:sp>
            <p:nvSpPr>
              <p:cNvPr id="74766" name="Freeform 14"/>
              <p:cNvSpPr>
                <a:spLocks/>
              </p:cNvSpPr>
              <p:nvPr/>
            </p:nvSpPr>
            <p:spPr bwMode="ltGray">
              <a:xfrm rot="-5400000">
                <a:off x="2546" y="1729"/>
                <a:ext cx="624" cy="29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a:defRPr/>
                </a:pPr>
                <a:endParaRPr lang="en-US"/>
              </a:p>
            </p:txBody>
          </p:sp>
          <p:sp>
            <p:nvSpPr>
              <p:cNvPr id="74767" name="Freeform 15"/>
              <p:cNvSpPr>
                <a:spLocks/>
              </p:cNvSpPr>
              <p:nvPr/>
            </p:nvSpPr>
            <p:spPr bwMode="ltGray">
              <a:xfrm rot="-5400000">
                <a:off x="2330" y="169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a:p>
            </p:txBody>
          </p:sp>
          <p:sp>
            <p:nvSpPr>
              <p:cNvPr id="74768" name="Freeform 16"/>
              <p:cNvSpPr>
                <a:spLocks/>
              </p:cNvSpPr>
              <p:nvPr/>
            </p:nvSpPr>
            <p:spPr bwMode="ltGray">
              <a:xfrm rot="-5400000">
                <a:off x="2038"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a:defRPr/>
                </a:pPr>
                <a:endParaRPr lang="en-US"/>
              </a:p>
            </p:txBody>
          </p:sp>
          <p:sp>
            <p:nvSpPr>
              <p:cNvPr id="74769" name="Freeform 17"/>
              <p:cNvSpPr>
                <a:spLocks/>
              </p:cNvSpPr>
              <p:nvPr/>
            </p:nvSpPr>
            <p:spPr bwMode="ltGray">
              <a:xfrm rot="-5400000">
                <a:off x="4068" y="1662"/>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a:defRPr/>
                </a:pPr>
                <a:endParaRPr lang="en-US"/>
              </a:p>
            </p:txBody>
          </p:sp>
          <p:sp>
            <p:nvSpPr>
              <p:cNvPr id="74770" name="Freeform 18"/>
              <p:cNvSpPr>
                <a:spLocks/>
              </p:cNvSpPr>
              <p:nvPr/>
            </p:nvSpPr>
            <p:spPr bwMode="ltGray">
              <a:xfrm rot="-5400000">
                <a:off x="3721" y="1664"/>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a:defRPr/>
                </a:pPr>
                <a:endParaRPr lang="en-US"/>
              </a:p>
            </p:txBody>
          </p:sp>
          <p:sp>
            <p:nvSpPr>
              <p:cNvPr id="74771" name="Freeform 19"/>
              <p:cNvSpPr>
                <a:spLocks/>
              </p:cNvSpPr>
              <p:nvPr/>
            </p:nvSpPr>
            <p:spPr bwMode="ltGray">
              <a:xfrm rot="-5400000">
                <a:off x="4568" y="1743"/>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a:defRPr/>
                </a:pPr>
                <a:endParaRPr lang="en-US"/>
              </a:p>
            </p:txBody>
          </p:sp>
          <p:sp>
            <p:nvSpPr>
              <p:cNvPr id="74772" name="Freeform 20"/>
              <p:cNvSpPr>
                <a:spLocks/>
              </p:cNvSpPr>
              <p:nvPr/>
            </p:nvSpPr>
            <p:spPr bwMode="ltGray">
              <a:xfrm>
                <a:off x="5469" y="1558"/>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a:defRPr/>
                </a:pPr>
                <a:endParaRPr lang="en-US"/>
              </a:p>
            </p:txBody>
          </p:sp>
          <p:sp>
            <p:nvSpPr>
              <p:cNvPr id="74773" name="Freeform 21"/>
              <p:cNvSpPr>
                <a:spLocks/>
              </p:cNvSpPr>
              <p:nvPr/>
            </p:nvSpPr>
            <p:spPr bwMode="ltGray">
              <a:xfrm rot="-5400000">
                <a:off x="5073" y="1687"/>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a:p>
            </p:txBody>
          </p:sp>
          <p:sp>
            <p:nvSpPr>
              <p:cNvPr id="74774" name="Freeform 22"/>
              <p:cNvSpPr>
                <a:spLocks/>
              </p:cNvSpPr>
              <p:nvPr/>
            </p:nvSpPr>
            <p:spPr bwMode="ltGray">
              <a:xfrm rot="-5400000">
                <a:off x="4786" y="1713"/>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en-US"/>
              </a:p>
            </p:txBody>
          </p:sp>
        </p:grpSp>
        <p:sp>
          <p:nvSpPr>
            <p:cNvPr id="74775"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pPr>
                <a:defRPr/>
              </a:pPr>
              <a:endParaRPr lang="en-US"/>
            </a:p>
          </p:txBody>
        </p:sp>
        <p:sp>
          <p:nvSpPr>
            <p:cNvPr id="74776"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pPr>
                <a:defRPr/>
              </a:pPr>
              <a:endParaRPr lang="en-US"/>
            </a:p>
          </p:txBody>
        </p:sp>
      </p:grpSp>
      <p:sp>
        <p:nvSpPr>
          <p:cNvPr id="1027" name="Rectangle 25"/>
          <p:cNvSpPr>
            <a:spLocks noGrp="1" noChangeArrowheads="1"/>
          </p:cNvSpPr>
          <p:nvPr>
            <p:ph type="title"/>
          </p:nvPr>
        </p:nvSpPr>
        <p:spPr bwMode="auto">
          <a:xfrm>
            <a:off x="1173163"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26"/>
          <p:cNvSpPr>
            <a:spLocks noGrp="1" noChangeArrowheads="1"/>
          </p:cNvSpPr>
          <p:nvPr>
            <p:ph type="body" idx="1"/>
          </p:nvPr>
        </p:nvSpPr>
        <p:spPr bwMode="auto">
          <a:xfrm>
            <a:off x="1173163"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4779" name="Rectangle 27"/>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a:defRPr/>
            </a:pPr>
            <a:endParaRPr lang="en-US"/>
          </a:p>
        </p:txBody>
      </p:sp>
      <p:sp>
        <p:nvSpPr>
          <p:cNvPr id="74780" name="Rectangle 28"/>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a:defRPr/>
            </a:pPr>
            <a:endParaRPr lang="en-US"/>
          </a:p>
        </p:txBody>
      </p:sp>
      <p:sp>
        <p:nvSpPr>
          <p:cNvPr id="74781" name="Rectangle 29"/>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a:defRPr/>
            </a:pPr>
            <a:fld id="{DEBD082B-03BD-41F2-8644-187CBD035C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6" r:id="rId1"/>
    <p:sldLayoutId id="2147483715" r:id="rId2"/>
    <p:sldLayoutId id="2147483714" r:id="rId3"/>
    <p:sldLayoutId id="2147483713" r:id="rId4"/>
    <p:sldLayoutId id="2147483712" r:id="rId5"/>
    <p:sldLayoutId id="2147483711" r:id="rId6"/>
    <p:sldLayoutId id="2147483710" r:id="rId7"/>
    <p:sldLayoutId id="2147483709" r:id="rId8"/>
    <p:sldLayoutId id="2147483708" r:id="rId9"/>
    <p:sldLayoutId id="2147483707" r:id="rId10"/>
    <p:sldLayoutId id="2147483706"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70000"/>
        <a:buFont typeface="Monotype Sort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1524000" y="2667000"/>
            <a:ext cx="7010400" cy="830997"/>
          </a:xfrm>
          <a:prstGeom prst="rect">
            <a:avLst/>
          </a:prstGeom>
          <a:noFill/>
          <a:ln w="12700">
            <a:noFill/>
            <a:miter lim="800000"/>
            <a:headEnd type="none" w="sm" len="sm"/>
            <a:tailEnd type="none" w="sm" len="sm"/>
          </a:ln>
        </p:spPr>
        <p:txBody>
          <a:bodyPr>
            <a:spAutoFit/>
          </a:bodyPr>
          <a:lstStyle/>
          <a:p>
            <a:pPr algn="ctr" eaLnBrk="1" hangingPunct="1"/>
            <a:r>
              <a:rPr lang="en-US" sz="4800" dirty="0" smtClean="0">
                <a:solidFill>
                  <a:schemeClr val="accent2"/>
                </a:solidFill>
              </a:rPr>
              <a:t>Patterns of Assimilation</a:t>
            </a:r>
            <a:endParaRPr lang="en-US" sz="4800" dirty="0"/>
          </a:p>
        </p:txBody>
      </p:sp>
      <p:sp>
        <p:nvSpPr>
          <p:cNvPr id="3" name="Title 2"/>
          <p:cNvSpPr>
            <a:spLocks noGrp="1"/>
          </p:cNvSpPr>
          <p:nvPr>
            <p:ph type="title"/>
          </p:nvPr>
        </p:nvSpPr>
        <p:spPr/>
        <p:txBody>
          <a:bodyPr/>
          <a:lstStyle/>
          <a:p>
            <a:r>
              <a:rPr lang="en-US" dirty="0" smtClean="0"/>
              <a:t>2: Racial and Ethnic Relations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104451"/>
                                        </p:tgtEl>
                                        <p:attrNameLst>
                                          <p:attrName>style.visibility</p:attrName>
                                        </p:attrNameLst>
                                      </p:cBhvr>
                                      <p:to>
                                        <p:strVal val="visible"/>
                                      </p:to>
                                    </p:set>
                                    <p:animEffect transition="in" filter="blinds(horizontal)">
                                      <p:cBhvr>
                                        <p:cTn id="7" dur="500"/>
                                        <p:tgtEl>
                                          <p:spTgt spid="104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algn="ctr"/>
            <a:r>
              <a:rPr lang="en-US" altLang="en-US" smtClean="0"/>
              <a:t>Assimilation and Pluralism</a:t>
            </a:r>
          </a:p>
        </p:txBody>
      </p:sp>
      <p:sp>
        <p:nvSpPr>
          <p:cNvPr id="107523" name="Rectangle 3"/>
          <p:cNvSpPr>
            <a:spLocks noGrp="1" noChangeArrowheads="1"/>
          </p:cNvSpPr>
          <p:nvPr>
            <p:ph type="body" idx="1"/>
          </p:nvPr>
        </p:nvSpPr>
        <p:spPr/>
        <p:txBody>
          <a:bodyPr/>
          <a:lstStyle/>
          <a:p>
            <a:pPr>
              <a:lnSpc>
                <a:spcPct val="90000"/>
              </a:lnSpc>
            </a:pPr>
            <a:r>
              <a:rPr lang="en-US" altLang="en-US" sz="2800" dirty="0" smtClean="0">
                <a:latin typeface="Times New Roman" pitchFamily="18" charset="0"/>
              </a:rPr>
              <a:t>In some ways, assimilation and pluralism are contrary processes, but they are not mutually exclusive.</a:t>
            </a:r>
          </a:p>
          <a:p>
            <a:pPr>
              <a:lnSpc>
                <a:spcPct val="90000"/>
              </a:lnSpc>
            </a:pPr>
            <a:endParaRPr lang="en-US" altLang="en-US" sz="2800" dirty="0" smtClean="0">
              <a:latin typeface="Times New Roman" pitchFamily="18" charset="0"/>
            </a:endParaRPr>
          </a:p>
          <a:p>
            <a:pPr>
              <a:lnSpc>
                <a:spcPct val="90000"/>
              </a:lnSpc>
            </a:pPr>
            <a:r>
              <a:rPr lang="en-US" altLang="en-US" sz="2800" dirty="0" smtClean="0">
                <a:latin typeface="Times New Roman" pitchFamily="18" charset="0"/>
              </a:rPr>
              <a:t>They may occur together in a variety of combinations within a particular society or group.</a:t>
            </a:r>
          </a:p>
          <a:p>
            <a:pPr>
              <a:lnSpc>
                <a:spcPct val="90000"/>
              </a:lnSpc>
            </a:pPr>
            <a:endParaRPr lang="en-US" altLang="en-US" sz="2800" dirty="0" smtClean="0">
              <a:latin typeface="Times New Roman" pitchFamily="18" charset="0"/>
            </a:endParaRPr>
          </a:p>
          <a:p>
            <a:pPr>
              <a:lnSpc>
                <a:spcPct val="90000"/>
              </a:lnSpc>
            </a:pPr>
            <a:r>
              <a:rPr lang="en-US" altLang="en-US" sz="2800" dirty="0" smtClean="0">
                <a:latin typeface="Times New Roman" pitchFamily="18" charset="0"/>
              </a:rPr>
              <a:t>Some segments of a society may be assimilating, while others are maintaining (or even increasing) their differences.</a:t>
            </a:r>
          </a:p>
        </p:txBody>
      </p:sp>
      <p:sp>
        <p:nvSpPr>
          <p:cNvPr id="15364" name="Rectangle 4"/>
          <p:cNvSpPr>
            <a:spLocks noChangeArrowheads="1"/>
          </p:cNvSpPr>
          <p:nvPr/>
        </p:nvSpPr>
        <p:spPr bwMode="auto">
          <a:xfrm>
            <a:off x="6324600" y="6400800"/>
            <a:ext cx="2555875" cy="214313"/>
          </a:xfrm>
          <a:prstGeom prst="rect">
            <a:avLst/>
          </a:prstGeom>
          <a:noFill/>
          <a:ln w="9525">
            <a:noFill/>
            <a:miter lim="800000"/>
            <a:headEnd/>
            <a:tailEnd/>
          </a:ln>
        </p:spPr>
        <p:txBody>
          <a:bodyPr wrap="none">
            <a:spAutoFit/>
          </a:bodyPr>
          <a:lstStyle/>
          <a:p>
            <a:pPr>
              <a:spcBef>
                <a:spcPts val="500"/>
              </a:spcBef>
              <a:spcAft>
                <a:spcPts val="500"/>
              </a:spcAft>
            </a:pPr>
            <a:r>
              <a:rPr lang="en-US" sz="800"/>
              <a:t>© Pine Forge Press, an imprint of Sage Publications, 2003</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7522"/>
                                        </p:tgtEl>
                                        <p:attrNameLst>
                                          <p:attrName>style.visibility</p:attrName>
                                        </p:attrNameLst>
                                      </p:cBhvr>
                                      <p:to>
                                        <p:strVal val="visible"/>
                                      </p:to>
                                    </p:set>
                                    <p:animEffect transition="in" filter="blinds(horizontal)">
                                      <p:cBhvr>
                                        <p:cTn id="7" dur="500"/>
                                        <p:tgtEl>
                                          <p:spTgt spid="107522"/>
                                        </p:tgtEl>
                                      </p:cBhvr>
                                    </p:animEffect>
                                  </p:childTnLst>
                                </p:cTn>
                              </p:par>
                            </p:childTnLst>
                          </p:cTn>
                        </p:par>
                        <p:par>
                          <p:cTn id="8" fill="hold">
                            <p:stCondLst>
                              <p:cond delay="500"/>
                            </p:stCondLst>
                            <p:childTnLst>
                              <p:par>
                                <p:cTn id="9" presetID="3" presetClass="entr" presetSubtype="10" fill="hold" grpId="0" nodeType="afterEffect">
                                  <p:stCondLst>
                                    <p:cond delay="1000"/>
                                  </p:stCondLst>
                                  <p:childTnLst>
                                    <p:set>
                                      <p:cBhvr>
                                        <p:cTn id="10" dur="1" fill="hold">
                                          <p:stCondLst>
                                            <p:cond delay="0"/>
                                          </p:stCondLst>
                                        </p:cTn>
                                        <p:tgtEl>
                                          <p:spTgt spid="107523">
                                            <p:txEl>
                                              <p:pRg st="0" end="0"/>
                                            </p:txEl>
                                          </p:spTgt>
                                        </p:tgtEl>
                                        <p:attrNameLst>
                                          <p:attrName>style.visibility</p:attrName>
                                        </p:attrNameLst>
                                      </p:cBhvr>
                                      <p:to>
                                        <p:strVal val="visible"/>
                                      </p:to>
                                    </p:set>
                                    <p:animEffect transition="in" filter="blinds(horizontal)">
                                      <p:cBhvr>
                                        <p:cTn id="11" dur="500"/>
                                        <p:tgtEl>
                                          <p:spTgt spid="107523">
                                            <p:txEl>
                                              <p:pRg st="0" end="0"/>
                                            </p:txEl>
                                          </p:spTgt>
                                        </p:tgtEl>
                                      </p:cBhvr>
                                    </p:animEffect>
                                  </p:childTnLst>
                                </p:cTn>
                              </p:par>
                            </p:childTnLst>
                          </p:cTn>
                        </p:par>
                        <p:par>
                          <p:cTn id="12" fill="hold">
                            <p:stCondLst>
                              <p:cond delay="2000"/>
                            </p:stCondLst>
                            <p:childTnLst>
                              <p:par>
                                <p:cTn id="13" presetID="3" presetClass="entr" presetSubtype="10" fill="hold" grpId="0" nodeType="afterEffect">
                                  <p:stCondLst>
                                    <p:cond delay="1000"/>
                                  </p:stCondLst>
                                  <p:childTnLst>
                                    <p:set>
                                      <p:cBhvr>
                                        <p:cTn id="14" dur="1" fill="hold">
                                          <p:stCondLst>
                                            <p:cond delay="0"/>
                                          </p:stCondLst>
                                        </p:cTn>
                                        <p:tgtEl>
                                          <p:spTgt spid="107523">
                                            <p:txEl>
                                              <p:pRg st="2" end="2"/>
                                            </p:txEl>
                                          </p:spTgt>
                                        </p:tgtEl>
                                        <p:attrNameLst>
                                          <p:attrName>style.visibility</p:attrName>
                                        </p:attrNameLst>
                                      </p:cBhvr>
                                      <p:to>
                                        <p:strVal val="visible"/>
                                      </p:to>
                                    </p:set>
                                    <p:animEffect transition="in" filter="blinds(horizontal)">
                                      <p:cBhvr>
                                        <p:cTn id="15" dur="500"/>
                                        <p:tgtEl>
                                          <p:spTgt spid="107523">
                                            <p:txEl>
                                              <p:pRg st="2" end="2"/>
                                            </p:txEl>
                                          </p:spTgt>
                                        </p:tgtEl>
                                      </p:cBhvr>
                                    </p:animEffect>
                                  </p:childTnLst>
                                </p:cTn>
                              </p:par>
                            </p:childTnLst>
                          </p:cTn>
                        </p:par>
                        <p:par>
                          <p:cTn id="16" fill="hold">
                            <p:stCondLst>
                              <p:cond delay="3500"/>
                            </p:stCondLst>
                            <p:childTnLst>
                              <p:par>
                                <p:cTn id="17" presetID="3" presetClass="entr" presetSubtype="10" fill="hold" grpId="0" nodeType="afterEffect">
                                  <p:stCondLst>
                                    <p:cond delay="1000"/>
                                  </p:stCondLst>
                                  <p:childTnLst>
                                    <p:set>
                                      <p:cBhvr>
                                        <p:cTn id="18" dur="1" fill="hold">
                                          <p:stCondLst>
                                            <p:cond delay="0"/>
                                          </p:stCondLst>
                                        </p:cTn>
                                        <p:tgtEl>
                                          <p:spTgt spid="107523">
                                            <p:txEl>
                                              <p:pRg st="4" end="4"/>
                                            </p:txEl>
                                          </p:spTgt>
                                        </p:tgtEl>
                                        <p:attrNameLst>
                                          <p:attrName>style.visibility</p:attrName>
                                        </p:attrNameLst>
                                      </p:cBhvr>
                                      <p:to>
                                        <p:strVal val="visible"/>
                                      </p:to>
                                    </p:set>
                                    <p:animEffect transition="in" filter="blinds(horizontal)">
                                      <p:cBhvr>
                                        <p:cTn id="19" dur="500"/>
                                        <p:tgtEl>
                                          <p:spTgt spid="1075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autoUpdateAnimBg="0"/>
      <p:bldP spid="107523" grpId="0" build="p" autoUpdateAnimBg="0" advAuto="100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1524000" y="2667000"/>
            <a:ext cx="7010400" cy="830997"/>
          </a:xfrm>
          <a:prstGeom prst="rect">
            <a:avLst/>
          </a:prstGeom>
          <a:noFill/>
          <a:ln w="12700">
            <a:noFill/>
            <a:miter lim="800000"/>
            <a:headEnd type="none" w="sm" len="sm"/>
            <a:tailEnd type="none" w="sm" len="sm"/>
          </a:ln>
        </p:spPr>
        <p:txBody>
          <a:bodyPr>
            <a:spAutoFit/>
          </a:bodyPr>
          <a:lstStyle/>
          <a:p>
            <a:pPr algn="ctr" eaLnBrk="1" hangingPunct="1"/>
            <a:r>
              <a:rPr lang="en-US" sz="4800" dirty="0" smtClean="0">
                <a:solidFill>
                  <a:schemeClr val="accent2"/>
                </a:solidFill>
              </a:rPr>
              <a:t>Patterns of Conflict</a:t>
            </a:r>
            <a:endParaRPr lang="en-US" sz="4800" dirty="0"/>
          </a:p>
        </p:txBody>
      </p:sp>
      <p:sp>
        <p:nvSpPr>
          <p:cNvPr id="3" name="Title 2"/>
          <p:cNvSpPr>
            <a:spLocks noGrp="1"/>
          </p:cNvSpPr>
          <p:nvPr>
            <p:ph type="title"/>
          </p:nvPr>
        </p:nvSpPr>
        <p:spPr/>
        <p:txBody>
          <a:bodyPr/>
          <a:lstStyle/>
          <a:p>
            <a:r>
              <a:rPr lang="en-US" dirty="0" smtClean="0"/>
              <a:t>2: Racial and Ethnic Relations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104451"/>
                                        </p:tgtEl>
                                        <p:attrNameLst>
                                          <p:attrName>style.visibility</p:attrName>
                                        </p:attrNameLst>
                                      </p:cBhvr>
                                      <p:to>
                                        <p:strVal val="visible"/>
                                      </p:to>
                                    </p:set>
                                    <p:animEffect transition="in" filter="blinds(horizontal)">
                                      <p:cBhvr>
                                        <p:cTn id="7" dur="500"/>
                                        <p:tgtEl>
                                          <p:spTgt spid="104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Genocide</a:t>
            </a:r>
          </a:p>
        </p:txBody>
      </p:sp>
      <p:sp>
        <p:nvSpPr>
          <p:cNvPr id="16387" name="Content Placeholder 2"/>
          <p:cNvSpPr>
            <a:spLocks noGrp="1"/>
          </p:cNvSpPr>
          <p:nvPr>
            <p:ph idx="1"/>
          </p:nvPr>
        </p:nvSpPr>
        <p:spPr>
          <a:xfrm>
            <a:off x="1173163" y="1981200"/>
            <a:ext cx="4618037" cy="4419600"/>
          </a:xfrm>
        </p:spPr>
        <p:txBody>
          <a:bodyPr/>
          <a:lstStyle/>
          <a:p>
            <a:r>
              <a:rPr lang="en-US" smtClean="0"/>
              <a:t>Systematic attempt to destroy an entire ethnic group.</a:t>
            </a:r>
          </a:p>
          <a:p>
            <a:pPr lvl="1"/>
            <a:r>
              <a:rPr lang="en-US" smtClean="0"/>
              <a:t>Examples?</a:t>
            </a:r>
          </a:p>
        </p:txBody>
      </p:sp>
      <p:pic>
        <p:nvPicPr>
          <p:cNvPr id="16388" name="Picture 3" descr="WhatYouCantHideIsGenocide.jpg"/>
          <p:cNvPicPr>
            <a:picLocks noChangeAspect="1"/>
          </p:cNvPicPr>
          <p:nvPr/>
        </p:nvPicPr>
        <p:blipFill>
          <a:blip r:embed="rId2" cstate="print"/>
          <a:srcRect/>
          <a:stretch>
            <a:fillRect/>
          </a:stretch>
        </p:blipFill>
        <p:spPr bwMode="auto">
          <a:xfrm>
            <a:off x="5562600" y="533400"/>
            <a:ext cx="3352800" cy="2684463"/>
          </a:xfrm>
          <a:prstGeom prst="rect">
            <a:avLst/>
          </a:prstGeom>
          <a:noFill/>
          <a:ln w="9525">
            <a:noFill/>
            <a:miter lim="800000"/>
            <a:headEnd/>
            <a:tailEnd/>
          </a:ln>
        </p:spPr>
      </p:pic>
      <p:pic>
        <p:nvPicPr>
          <p:cNvPr id="16389" name="Picture 4" descr="rwanda_genocide__ap_298223c.jpg"/>
          <p:cNvPicPr>
            <a:picLocks noChangeAspect="1"/>
          </p:cNvPicPr>
          <p:nvPr/>
        </p:nvPicPr>
        <p:blipFill>
          <a:blip r:embed="rId3" cstate="print"/>
          <a:srcRect/>
          <a:stretch>
            <a:fillRect/>
          </a:stretch>
        </p:blipFill>
        <p:spPr bwMode="auto">
          <a:xfrm>
            <a:off x="4419600" y="3505200"/>
            <a:ext cx="4381500" cy="30194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295400" y="-152400"/>
            <a:ext cx="7772400" cy="1143000"/>
          </a:xfrm>
        </p:spPr>
        <p:txBody>
          <a:bodyPr/>
          <a:lstStyle/>
          <a:p>
            <a:r>
              <a:rPr lang="en-US" smtClean="0"/>
              <a:t>Population Transfer / Exile</a:t>
            </a:r>
          </a:p>
        </p:txBody>
      </p:sp>
      <p:sp>
        <p:nvSpPr>
          <p:cNvPr id="17411" name="Content Placeholder 2"/>
          <p:cNvSpPr>
            <a:spLocks noGrp="1"/>
          </p:cNvSpPr>
          <p:nvPr>
            <p:ph idx="1"/>
          </p:nvPr>
        </p:nvSpPr>
        <p:spPr>
          <a:xfrm>
            <a:off x="990600" y="838200"/>
            <a:ext cx="3856038" cy="4114800"/>
          </a:xfrm>
        </p:spPr>
        <p:txBody>
          <a:bodyPr/>
          <a:lstStyle/>
          <a:p>
            <a:r>
              <a:rPr lang="en-US" sz="2000" smtClean="0"/>
              <a:t>A minority is forced to move to a remote location or to leave entirely</a:t>
            </a:r>
          </a:p>
          <a:p>
            <a:r>
              <a:rPr lang="en-US" sz="2000" smtClean="0"/>
              <a:t>Refugee is a person being exiled</a:t>
            </a:r>
          </a:p>
          <a:p>
            <a:r>
              <a:rPr lang="en-US" sz="2000" smtClean="0"/>
              <a:t>A refugee camp is a temporary living area in a remote location</a:t>
            </a:r>
            <a:endParaRPr lang="en-US" sz="2400" smtClean="0"/>
          </a:p>
        </p:txBody>
      </p:sp>
      <p:pic>
        <p:nvPicPr>
          <p:cNvPr id="17412" name="Picture 3" descr="trail.jpg"/>
          <p:cNvPicPr>
            <a:picLocks noChangeAspect="1"/>
          </p:cNvPicPr>
          <p:nvPr/>
        </p:nvPicPr>
        <p:blipFill>
          <a:blip r:embed="rId3" cstate="print"/>
          <a:srcRect/>
          <a:stretch>
            <a:fillRect/>
          </a:stretch>
        </p:blipFill>
        <p:spPr bwMode="auto">
          <a:xfrm>
            <a:off x="4800600" y="1371600"/>
            <a:ext cx="4143375" cy="2660650"/>
          </a:xfrm>
          <a:prstGeom prst="rect">
            <a:avLst/>
          </a:prstGeom>
          <a:noFill/>
          <a:ln w="9525">
            <a:noFill/>
            <a:miter lim="800000"/>
            <a:headEnd/>
            <a:tailEnd/>
          </a:ln>
        </p:spPr>
      </p:pic>
      <p:pic>
        <p:nvPicPr>
          <p:cNvPr id="17413" name="Picture 4" descr="refugee2.jpg"/>
          <p:cNvPicPr>
            <a:picLocks noChangeAspect="1"/>
          </p:cNvPicPr>
          <p:nvPr/>
        </p:nvPicPr>
        <p:blipFill>
          <a:blip r:embed="rId4" cstate="print"/>
          <a:srcRect/>
          <a:stretch>
            <a:fillRect/>
          </a:stretch>
        </p:blipFill>
        <p:spPr bwMode="auto">
          <a:xfrm>
            <a:off x="4724400" y="4038600"/>
            <a:ext cx="4222750" cy="2819400"/>
          </a:xfrm>
          <a:prstGeom prst="rect">
            <a:avLst/>
          </a:prstGeom>
          <a:noFill/>
          <a:ln w="9525">
            <a:noFill/>
            <a:miter lim="800000"/>
            <a:headEnd/>
            <a:tailEnd/>
          </a:ln>
        </p:spPr>
      </p:pic>
      <p:pic>
        <p:nvPicPr>
          <p:cNvPr id="17414" name="Picture 5" descr="Darfur_refugee_camp_in_Chad.jpg"/>
          <p:cNvPicPr>
            <a:picLocks noChangeAspect="1"/>
          </p:cNvPicPr>
          <p:nvPr/>
        </p:nvPicPr>
        <p:blipFill>
          <a:blip r:embed="rId5" cstate="print"/>
          <a:srcRect/>
          <a:stretch>
            <a:fillRect/>
          </a:stretch>
        </p:blipFill>
        <p:spPr bwMode="auto">
          <a:xfrm>
            <a:off x="0" y="3581400"/>
            <a:ext cx="4659313" cy="32766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Subjugation</a:t>
            </a:r>
          </a:p>
        </p:txBody>
      </p:sp>
      <p:sp>
        <p:nvSpPr>
          <p:cNvPr id="18435" name="Content Placeholder 2"/>
          <p:cNvSpPr>
            <a:spLocks noGrp="1"/>
          </p:cNvSpPr>
          <p:nvPr>
            <p:ph idx="1"/>
          </p:nvPr>
        </p:nvSpPr>
        <p:spPr>
          <a:xfrm>
            <a:off x="1173163" y="1981200"/>
            <a:ext cx="6523037" cy="4114800"/>
          </a:xfrm>
        </p:spPr>
        <p:txBody>
          <a:bodyPr/>
          <a:lstStyle/>
          <a:p>
            <a:r>
              <a:rPr lang="en-US" smtClean="0"/>
              <a:t>Minority is denied equal access to cultural and lifestyle of dominant class</a:t>
            </a:r>
          </a:p>
          <a:p>
            <a:pPr lvl="1"/>
            <a:r>
              <a:rPr lang="en-US" smtClean="0"/>
              <a:t>This occurs most often and in two ways:</a:t>
            </a:r>
          </a:p>
          <a:p>
            <a:pPr lvl="1"/>
            <a:r>
              <a:rPr lang="en-US" smtClean="0"/>
              <a:t>1) de jure segregation: legal segregation</a:t>
            </a:r>
          </a:p>
          <a:p>
            <a:pPr lvl="1"/>
            <a:r>
              <a:rPr lang="en-US" smtClean="0"/>
              <a:t>2) de facto segregation: not legal, but practiced anyway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Rank the following by degree of control or hostility at minority</a:t>
            </a:r>
            <a:br>
              <a:rPr lang="en-US" smtClean="0"/>
            </a:br>
            <a:endParaRPr lang="en-US" smtClean="0"/>
          </a:p>
        </p:txBody>
      </p:sp>
      <p:sp>
        <p:nvSpPr>
          <p:cNvPr id="19459" name="Content Placeholder 2"/>
          <p:cNvSpPr>
            <a:spLocks noGrp="1"/>
          </p:cNvSpPr>
          <p:nvPr>
            <p:ph idx="1"/>
          </p:nvPr>
        </p:nvSpPr>
        <p:spPr/>
        <p:txBody>
          <a:bodyPr/>
          <a:lstStyle/>
          <a:p>
            <a:r>
              <a:rPr lang="en-US" smtClean="0"/>
              <a:t>Subjugation</a:t>
            </a:r>
          </a:p>
          <a:p>
            <a:r>
              <a:rPr lang="en-US" smtClean="0"/>
              <a:t>Assimilation</a:t>
            </a:r>
          </a:p>
          <a:p>
            <a:r>
              <a:rPr lang="en-US" smtClean="0"/>
              <a:t>De jure segregation</a:t>
            </a:r>
          </a:p>
          <a:p>
            <a:r>
              <a:rPr lang="en-US" smtClean="0"/>
              <a:t>De facto segregation</a:t>
            </a:r>
          </a:p>
          <a:p>
            <a:r>
              <a:rPr lang="en-US" smtClean="0"/>
              <a:t>Genocide</a:t>
            </a:r>
          </a:p>
          <a:p>
            <a:r>
              <a:rPr lang="en-US" smtClean="0"/>
              <a:t>Accommodation</a:t>
            </a:r>
          </a:p>
          <a:p>
            <a:r>
              <a:rPr lang="en-US" smtClean="0"/>
              <a:t>Population transfer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lgn="ctr"/>
            <a:r>
              <a:rPr lang="en-US" altLang="en-US" smtClean="0"/>
              <a:t>Assimilation</a:t>
            </a:r>
          </a:p>
        </p:txBody>
      </p:sp>
      <p:sp>
        <p:nvSpPr>
          <p:cNvPr id="105475" name="Rectangle 3"/>
          <p:cNvSpPr>
            <a:spLocks noGrp="1" noChangeArrowheads="1"/>
          </p:cNvSpPr>
          <p:nvPr>
            <p:ph type="body" idx="1"/>
          </p:nvPr>
        </p:nvSpPr>
        <p:spPr>
          <a:xfrm>
            <a:off x="1173163" y="1981200"/>
            <a:ext cx="4084637" cy="4114800"/>
          </a:xfrm>
        </p:spPr>
        <p:txBody>
          <a:bodyPr/>
          <a:lstStyle/>
          <a:p>
            <a:pPr>
              <a:lnSpc>
                <a:spcPct val="90000"/>
              </a:lnSpc>
            </a:pPr>
            <a:r>
              <a:rPr lang="en-US" altLang="en-US" sz="2800" smtClean="0">
                <a:latin typeface="Times New Roman" pitchFamily="18" charset="0"/>
              </a:rPr>
              <a:t>Assimilation</a:t>
            </a:r>
            <a:r>
              <a:rPr lang="en-US" altLang="en-US" sz="2800" b="1" smtClean="0">
                <a:latin typeface="Times New Roman" pitchFamily="18" charset="0"/>
              </a:rPr>
              <a:t> </a:t>
            </a:r>
            <a:r>
              <a:rPr lang="en-US" altLang="en-US" sz="2800" smtClean="0">
                <a:latin typeface="Times New Roman" pitchFamily="18" charset="0"/>
              </a:rPr>
              <a:t>is a process in which formerly distinct and separate groups come to share a common culture and merge together socially. </a:t>
            </a:r>
          </a:p>
          <a:p>
            <a:pPr>
              <a:lnSpc>
                <a:spcPct val="90000"/>
              </a:lnSpc>
            </a:pPr>
            <a:endParaRPr lang="en-US" altLang="en-US" sz="2800" smtClean="0">
              <a:latin typeface="Times New Roman" pitchFamily="18" charset="0"/>
            </a:endParaRPr>
          </a:p>
          <a:p>
            <a:pPr>
              <a:lnSpc>
                <a:spcPct val="90000"/>
              </a:lnSpc>
            </a:pPr>
            <a:r>
              <a:rPr lang="en-US" altLang="en-US" sz="2800" smtClean="0">
                <a:latin typeface="Times New Roman" pitchFamily="18" charset="0"/>
              </a:rPr>
              <a:t>As a society undergoes assimilation, differences among groups begin to decrease.</a:t>
            </a:r>
          </a:p>
        </p:txBody>
      </p:sp>
      <p:sp>
        <p:nvSpPr>
          <p:cNvPr id="4100" name="Rectangle 4"/>
          <p:cNvSpPr>
            <a:spLocks noChangeArrowheads="1"/>
          </p:cNvSpPr>
          <p:nvPr/>
        </p:nvSpPr>
        <p:spPr bwMode="auto">
          <a:xfrm>
            <a:off x="6324600" y="6400800"/>
            <a:ext cx="2555875" cy="214313"/>
          </a:xfrm>
          <a:prstGeom prst="rect">
            <a:avLst/>
          </a:prstGeom>
          <a:noFill/>
          <a:ln w="9525">
            <a:noFill/>
            <a:miter lim="800000"/>
            <a:headEnd/>
            <a:tailEnd/>
          </a:ln>
        </p:spPr>
        <p:txBody>
          <a:bodyPr wrap="none">
            <a:spAutoFit/>
          </a:bodyPr>
          <a:lstStyle/>
          <a:p>
            <a:pPr>
              <a:spcBef>
                <a:spcPts val="500"/>
              </a:spcBef>
              <a:spcAft>
                <a:spcPts val="500"/>
              </a:spcAft>
            </a:pPr>
            <a:r>
              <a:rPr lang="en-US" sz="800"/>
              <a:t>© Pine Forge Press, an imprint of Sage Publications, 2003</a:t>
            </a:r>
          </a:p>
        </p:txBody>
      </p:sp>
      <p:pic>
        <p:nvPicPr>
          <p:cNvPr id="4101" name="Picture 6" descr="Assimilation_i.jpg"/>
          <p:cNvPicPr>
            <a:picLocks noChangeAspect="1"/>
          </p:cNvPicPr>
          <p:nvPr/>
        </p:nvPicPr>
        <p:blipFill>
          <a:blip r:embed="rId3" cstate="print"/>
          <a:srcRect/>
          <a:stretch>
            <a:fillRect/>
          </a:stretch>
        </p:blipFill>
        <p:spPr bwMode="auto">
          <a:xfrm>
            <a:off x="5105400" y="2286000"/>
            <a:ext cx="4038600" cy="36195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5474"/>
                                        </p:tgtEl>
                                        <p:attrNameLst>
                                          <p:attrName>style.visibility</p:attrName>
                                        </p:attrNameLst>
                                      </p:cBhvr>
                                      <p:to>
                                        <p:strVal val="visible"/>
                                      </p:to>
                                    </p:set>
                                    <p:animEffect transition="in" filter="blinds(horizontal)">
                                      <p:cBhvr>
                                        <p:cTn id="7" dur="500"/>
                                        <p:tgtEl>
                                          <p:spTgt spid="105474"/>
                                        </p:tgtEl>
                                      </p:cBhvr>
                                    </p:animEffect>
                                  </p:childTnLst>
                                </p:cTn>
                              </p:par>
                            </p:childTnLst>
                          </p:cTn>
                        </p:par>
                        <p:par>
                          <p:cTn id="8" fill="hold">
                            <p:stCondLst>
                              <p:cond delay="500"/>
                            </p:stCondLst>
                            <p:childTnLst>
                              <p:par>
                                <p:cTn id="9" presetID="3" presetClass="entr" presetSubtype="10" fill="hold" grpId="0" nodeType="afterEffect">
                                  <p:stCondLst>
                                    <p:cond delay="1000"/>
                                  </p:stCondLst>
                                  <p:childTnLst>
                                    <p:set>
                                      <p:cBhvr>
                                        <p:cTn id="10" dur="1" fill="hold">
                                          <p:stCondLst>
                                            <p:cond delay="0"/>
                                          </p:stCondLst>
                                        </p:cTn>
                                        <p:tgtEl>
                                          <p:spTgt spid="105475">
                                            <p:txEl>
                                              <p:pRg st="0" end="0"/>
                                            </p:txEl>
                                          </p:spTgt>
                                        </p:tgtEl>
                                        <p:attrNameLst>
                                          <p:attrName>style.visibility</p:attrName>
                                        </p:attrNameLst>
                                      </p:cBhvr>
                                      <p:to>
                                        <p:strVal val="visible"/>
                                      </p:to>
                                    </p:set>
                                    <p:animEffect transition="in" filter="blinds(horizontal)">
                                      <p:cBhvr>
                                        <p:cTn id="11" dur="500"/>
                                        <p:tgtEl>
                                          <p:spTgt spid="105475">
                                            <p:txEl>
                                              <p:pRg st="0" end="0"/>
                                            </p:txEl>
                                          </p:spTgt>
                                        </p:tgtEl>
                                      </p:cBhvr>
                                    </p:animEffect>
                                  </p:childTnLst>
                                </p:cTn>
                              </p:par>
                            </p:childTnLst>
                          </p:cTn>
                        </p:par>
                        <p:par>
                          <p:cTn id="12" fill="hold">
                            <p:stCondLst>
                              <p:cond delay="2000"/>
                            </p:stCondLst>
                            <p:childTnLst>
                              <p:par>
                                <p:cTn id="13" presetID="3" presetClass="entr" presetSubtype="10" fill="hold" grpId="0" nodeType="afterEffect">
                                  <p:stCondLst>
                                    <p:cond delay="1000"/>
                                  </p:stCondLst>
                                  <p:childTnLst>
                                    <p:set>
                                      <p:cBhvr>
                                        <p:cTn id="14" dur="1" fill="hold">
                                          <p:stCondLst>
                                            <p:cond delay="0"/>
                                          </p:stCondLst>
                                        </p:cTn>
                                        <p:tgtEl>
                                          <p:spTgt spid="105475">
                                            <p:txEl>
                                              <p:pRg st="2" end="2"/>
                                            </p:txEl>
                                          </p:spTgt>
                                        </p:tgtEl>
                                        <p:attrNameLst>
                                          <p:attrName>style.visibility</p:attrName>
                                        </p:attrNameLst>
                                      </p:cBhvr>
                                      <p:to>
                                        <p:strVal val="visible"/>
                                      </p:to>
                                    </p:set>
                                    <p:animEffect transition="in" filter="blinds(horizontal)">
                                      <p:cBhvr>
                                        <p:cTn id="15" dur="500"/>
                                        <p:tgtEl>
                                          <p:spTgt spid="1054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autoUpdateAnimBg="0"/>
      <p:bldP spid="105475" grpId="0" build="p" autoUpdateAnimBg="0" advAuto="100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1173163" y="457200"/>
            <a:ext cx="7772400" cy="1143000"/>
          </a:xfrm>
          <a:prstGeom prst="rect">
            <a:avLst/>
          </a:prstGeom>
          <a:noFill/>
          <a:ln w="9525">
            <a:noFill/>
            <a:miter lim="800000"/>
            <a:headEnd/>
            <a:tailEnd/>
          </a:ln>
        </p:spPr>
        <p:txBody>
          <a:bodyPr anchor="ctr"/>
          <a:lstStyle/>
          <a:p>
            <a:pPr algn="ctr"/>
            <a:r>
              <a:rPr kumimoji="1" lang="en-US" sz="4400" dirty="0" smtClean="0">
                <a:solidFill>
                  <a:schemeClr val="tx2"/>
                </a:solidFill>
              </a:rPr>
              <a:t>Assimilation</a:t>
            </a:r>
            <a:endParaRPr kumimoji="1" lang="en-US" sz="4400" dirty="0">
              <a:solidFill>
                <a:schemeClr val="tx2"/>
              </a:solidFill>
            </a:endParaRPr>
          </a:p>
        </p:txBody>
      </p:sp>
      <p:sp>
        <p:nvSpPr>
          <p:cNvPr id="112643" name="Rectangle 3"/>
          <p:cNvSpPr>
            <a:spLocks noChangeArrowheads="1"/>
          </p:cNvSpPr>
          <p:nvPr/>
        </p:nvSpPr>
        <p:spPr bwMode="auto">
          <a:xfrm>
            <a:off x="990600" y="1447800"/>
            <a:ext cx="4114800" cy="4724400"/>
          </a:xfrm>
          <a:prstGeom prst="rect">
            <a:avLst/>
          </a:prstGeom>
          <a:noFill/>
          <a:ln w="9525">
            <a:noFill/>
            <a:miter lim="800000"/>
            <a:headEnd/>
            <a:tailEnd/>
          </a:ln>
        </p:spPr>
        <p:txBody>
          <a:bodyPr/>
          <a:lstStyle/>
          <a:p>
            <a:pPr marL="342900" indent="-342900">
              <a:spcBef>
                <a:spcPct val="20000"/>
              </a:spcBef>
              <a:buClr>
                <a:schemeClr val="accent2"/>
              </a:buClr>
              <a:buSzPct val="70000"/>
              <a:buFont typeface="Monotype Sorts" pitchFamily="2" charset="2"/>
              <a:buChar char="n"/>
            </a:pPr>
            <a:endParaRPr kumimoji="1" lang="en-US" sz="3200" dirty="0"/>
          </a:p>
          <a:p>
            <a:pPr marL="342900" indent="-342900">
              <a:spcBef>
                <a:spcPct val="20000"/>
              </a:spcBef>
              <a:buClr>
                <a:schemeClr val="accent2"/>
              </a:buClr>
              <a:buSzPct val="70000"/>
              <a:buFont typeface="Monotype Sorts" pitchFamily="2" charset="2"/>
              <a:buChar char="n"/>
            </a:pPr>
            <a:r>
              <a:rPr kumimoji="1" lang="en-US" sz="2800" dirty="0"/>
              <a:t>Melting pot—a process in which different groups come together and contribute in roughly equal amounts to create a common culture and a new, unique society.</a:t>
            </a:r>
          </a:p>
        </p:txBody>
      </p:sp>
      <p:pic>
        <p:nvPicPr>
          <p:cNvPr id="5125" name="Picture 6" descr="melting pot.jpg"/>
          <p:cNvPicPr>
            <a:picLocks noChangeAspect="1"/>
          </p:cNvPicPr>
          <p:nvPr/>
        </p:nvPicPr>
        <p:blipFill>
          <a:blip r:embed="rId3" cstate="print"/>
          <a:srcRect/>
          <a:stretch>
            <a:fillRect/>
          </a:stretch>
        </p:blipFill>
        <p:spPr bwMode="auto">
          <a:xfrm>
            <a:off x="5562600" y="1524000"/>
            <a:ext cx="2895600" cy="41544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2642"/>
                                        </p:tgtEl>
                                        <p:attrNameLst>
                                          <p:attrName>style.visibility</p:attrName>
                                        </p:attrNameLst>
                                      </p:cBhvr>
                                      <p:to>
                                        <p:strVal val="visible"/>
                                      </p:to>
                                    </p:set>
                                    <p:animEffect transition="in" filter="blinds(horizontal)">
                                      <p:cBhvr>
                                        <p:cTn id="7" dur="500"/>
                                        <p:tgtEl>
                                          <p:spTgt spid="112642"/>
                                        </p:tgtEl>
                                      </p:cBhvr>
                                    </p:animEffect>
                                  </p:childTnLst>
                                </p:cTn>
                              </p:par>
                            </p:childTnLst>
                          </p:cTn>
                        </p:par>
                        <p:par>
                          <p:cTn id="8" fill="hold">
                            <p:stCondLst>
                              <p:cond delay="500"/>
                            </p:stCondLst>
                            <p:childTnLst>
                              <p:par>
                                <p:cTn id="9" presetID="3" presetClass="entr" presetSubtype="10" fill="hold" grpId="0" nodeType="afterEffect">
                                  <p:stCondLst>
                                    <p:cond delay="1000"/>
                                  </p:stCondLst>
                                  <p:childTnLst>
                                    <p:set>
                                      <p:cBhvr>
                                        <p:cTn id="10" dur="1" fill="hold">
                                          <p:stCondLst>
                                            <p:cond delay="0"/>
                                          </p:stCondLst>
                                        </p:cTn>
                                        <p:tgtEl>
                                          <p:spTgt spid="112643"/>
                                        </p:tgtEl>
                                        <p:attrNameLst>
                                          <p:attrName>style.visibility</p:attrName>
                                        </p:attrNameLst>
                                      </p:cBhvr>
                                      <p:to>
                                        <p:strVal val="visible"/>
                                      </p:to>
                                    </p:set>
                                    <p:animEffect transition="in" filter="blinds(horizontal)">
                                      <p:cBhvr>
                                        <p:cTn id="11" dur="500"/>
                                        <p:tgtEl>
                                          <p:spTgt spid="112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autoUpdateAnimBg="0"/>
      <p:bldP spid="11264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Assimilation in the U.S.</a:t>
            </a:r>
          </a:p>
        </p:txBody>
      </p:sp>
      <p:sp>
        <p:nvSpPr>
          <p:cNvPr id="8195" name="Content Placeholder 2"/>
          <p:cNvSpPr>
            <a:spLocks noGrp="1"/>
          </p:cNvSpPr>
          <p:nvPr>
            <p:ph idx="1"/>
          </p:nvPr>
        </p:nvSpPr>
        <p:spPr/>
        <p:txBody>
          <a:bodyPr/>
          <a:lstStyle/>
          <a:p>
            <a:r>
              <a:rPr lang="en-US" dirty="0" smtClean="0"/>
              <a:t>Anglo conformity is the most common pattern of assimilation</a:t>
            </a:r>
          </a:p>
          <a:p>
            <a:r>
              <a:rPr lang="en-US" dirty="0" smtClean="0"/>
              <a:t>WASP – White Anglo-Saxon Protestants</a:t>
            </a:r>
          </a:p>
          <a:p>
            <a:endParaRPr lang="en-US" dirty="0" smtClean="0"/>
          </a:p>
          <a:p>
            <a:r>
              <a:rPr lang="en-US" dirty="0" smtClean="0"/>
              <a:t>Which ethic groups have assimilated most successfully with WASPS?</a:t>
            </a:r>
          </a:p>
          <a:p>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algn="ctr"/>
            <a:r>
              <a:rPr lang="en-US" altLang="en-US" smtClean="0"/>
              <a:t>Cultural Pluralism</a:t>
            </a:r>
          </a:p>
        </p:txBody>
      </p:sp>
      <p:sp>
        <p:nvSpPr>
          <p:cNvPr id="106499" name="Rectangle 3"/>
          <p:cNvSpPr>
            <a:spLocks noGrp="1" noChangeArrowheads="1"/>
          </p:cNvSpPr>
          <p:nvPr>
            <p:ph type="body" idx="1"/>
          </p:nvPr>
        </p:nvSpPr>
        <p:spPr>
          <a:xfrm>
            <a:off x="1219200" y="1447800"/>
            <a:ext cx="3322638" cy="4114800"/>
          </a:xfrm>
        </p:spPr>
        <p:txBody>
          <a:bodyPr/>
          <a:lstStyle/>
          <a:p>
            <a:endParaRPr lang="en-US" altLang="en-US" sz="2400" smtClean="0">
              <a:latin typeface="Times New Roman" pitchFamily="18" charset="0"/>
            </a:endParaRPr>
          </a:p>
          <a:p>
            <a:r>
              <a:rPr lang="en-US" altLang="en-US" sz="2400" smtClean="0">
                <a:latin typeface="Times New Roman" pitchFamily="18" charset="0"/>
              </a:rPr>
              <a:t>Pluralism, on the other hand, exists when groups maintain their individual identities.</a:t>
            </a:r>
          </a:p>
          <a:p>
            <a:endParaRPr lang="en-US" altLang="en-US" sz="2400" smtClean="0">
              <a:latin typeface="Times New Roman" pitchFamily="18" charset="0"/>
            </a:endParaRPr>
          </a:p>
          <a:p>
            <a:r>
              <a:rPr lang="en-US" altLang="en-US" sz="2400" smtClean="0">
                <a:latin typeface="Times New Roman" pitchFamily="18" charset="0"/>
              </a:rPr>
              <a:t> In a pluralistic society, groups remain separate, and their cultural and social differences persist over time.</a:t>
            </a:r>
          </a:p>
        </p:txBody>
      </p:sp>
      <p:pic>
        <p:nvPicPr>
          <p:cNvPr id="9221" name="Picture 6" descr="pluralism.jpg"/>
          <p:cNvPicPr>
            <a:picLocks noChangeAspect="1"/>
          </p:cNvPicPr>
          <p:nvPr/>
        </p:nvPicPr>
        <p:blipFill>
          <a:blip r:embed="rId3" cstate="print"/>
          <a:srcRect/>
          <a:stretch>
            <a:fillRect/>
          </a:stretch>
        </p:blipFill>
        <p:spPr bwMode="auto">
          <a:xfrm>
            <a:off x="5029200" y="2133600"/>
            <a:ext cx="3810000" cy="3251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blinds(horizontal)">
                                      <p:cBhvr>
                                        <p:cTn id="7" dur="500"/>
                                        <p:tgtEl>
                                          <p:spTgt spid="106498"/>
                                        </p:tgtEl>
                                      </p:cBhvr>
                                    </p:animEffect>
                                  </p:childTnLst>
                                </p:cTn>
                              </p:par>
                            </p:childTnLst>
                          </p:cTn>
                        </p:par>
                        <p:par>
                          <p:cTn id="8" fill="hold">
                            <p:stCondLst>
                              <p:cond delay="500"/>
                            </p:stCondLst>
                            <p:childTnLst>
                              <p:par>
                                <p:cTn id="9" presetID="3" presetClass="entr" presetSubtype="10" fill="hold" grpId="0" nodeType="afterEffect">
                                  <p:stCondLst>
                                    <p:cond delay="1000"/>
                                  </p:stCondLst>
                                  <p:childTnLst>
                                    <p:set>
                                      <p:cBhvr>
                                        <p:cTn id="10" dur="1" fill="hold">
                                          <p:stCondLst>
                                            <p:cond delay="0"/>
                                          </p:stCondLst>
                                        </p:cTn>
                                        <p:tgtEl>
                                          <p:spTgt spid="106499">
                                            <p:txEl>
                                              <p:pRg st="1" end="1"/>
                                            </p:txEl>
                                          </p:spTgt>
                                        </p:tgtEl>
                                        <p:attrNameLst>
                                          <p:attrName>style.visibility</p:attrName>
                                        </p:attrNameLst>
                                      </p:cBhvr>
                                      <p:to>
                                        <p:strVal val="visible"/>
                                      </p:to>
                                    </p:set>
                                    <p:animEffect transition="in" filter="blinds(horizontal)">
                                      <p:cBhvr>
                                        <p:cTn id="11" dur="500"/>
                                        <p:tgtEl>
                                          <p:spTgt spid="106499">
                                            <p:txEl>
                                              <p:pRg st="1" end="1"/>
                                            </p:txEl>
                                          </p:spTgt>
                                        </p:tgtEl>
                                      </p:cBhvr>
                                    </p:animEffect>
                                  </p:childTnLst>
                                </p:cTn>
                              </p:par>
                            </p:childTnLst>
                          </p:cTn>
                        </p:par>
                        <p:par>
                          <p:cTn id="12" fill="hold">
                            <p:stCondLst>
                              <p:cond delay="2000"/>
                            </p:stCondLst>
                            <p:childTnLst>
                              <p:par>
                                <p:cTn id="13" presetID="3" presetClass="entr" presetSubtype="10" fill="hold" grpId="0" nodeType="afterEffect">
                                  <p:stCondLst>
                                    <p:cond delay="1000"/>
                                  </p:stCondLst>
                                  <p:childTnLst>
                                    <p:set>
                                      <p:cBhvr>
                                        <p:cTn id="14" dur="1" fill="hold">
                                          <p:stCondLst>
                                            <p:cond delay="0"/>
                                          </p:stCondLst>
                                        </p:cTn>
                                        <p:tgtEl>
                                          <p:spTgt spid="106499">
                                            <p:txEl>
                                              <p:pRg st="3" end="3"/>
                                            </p:txEl>
                                          </p:spTgt>
                                        </p:tgtEl>
                                        <p:attrNameLst>
                                          <p:attrName>style.visibility</p:attrName>
                                        </p:attrNameLst>
                                      </p:cBhvr>
                                      <p:to>
                                        <p:strVal val="visible"/>
                                      </p:to>
                                    </p:set>
                                    <p:animEffect transition="in" filter="blinds(horizontal)">
                                      <p:cBhvr>
                                        <p:cTn id="15" dur="500"/>
                                        <p:tgtEl>
                                          <p:spTgt spid="1064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autoUpdateAnimBg="0"/>
      <p:bldP spid="106499" grpId="0" build="p" autoUpdateAnimBg="0" advAuto="100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algn="ctr"/>
            <a:r>
              <a:rPr lang="en-US" altLang="en-US" smtClean="0"/>
              <a:t>Pluralism – A Salad rather than Melting Pot</a:t>
            </a:r>
          </a:p>
        </p:txBody>
      </p:sp>
      <p:sp>
        <p:nvSpPr>
          <p:cNvPr id="149507" name="Rectangle 3"/>
          <p:cNvSpPr>
            <a:spLocks noGrp="1" noChangeArrowheads="1"/>
          </p:cNvSpPr>
          <p:nvPr>
            <p:ph type="body" idx="1"/>
          </p:nvPr>
        </p:nvSpPr>
        <p:spPr>
          <a:xfrm>
            <a:off x="1173163" y="1981200"/>
            <a:ext cx="3932237" cy="4114800"/>
          </a:xfrm>
        </p:spPr>
        <p:txBody>
          <a:bodyPr/>
          <a:lstStyle/>
          <a:p>
            <a:r>
              <a:rPr lang="en-US" altLang="en-US" sz="2000" dirty="0" smtClean="0">
                <a:latin typeface="Times New Roman" pitchFamily="18" charset="0"/>
              </a:rPr>
              <a:t>Interest in pluralism has increased due to</a:t>
            </a:r>
          </a:p>
          <a:p>
            <a:endParaRPr lang="en-US" altLang="en-US" sz="2000" dirty="0" smtClean="0">
              <a:latin typeface="Times New Roman" pitchFamily="18" charset="0"/>
            </a:endParaRPr>
          </a:p>
          <a:p>
            <a:pPr lvl="1"/>
            <a:r>
              <a:rPr lang="en-US" altLang="en-US" sz="1800" dirty="0" smtClean="0">
                <a:latin typeface="Times New Roman" pitchFamily="18" charset="0"/>
              </a:rPr>
              <a:t>Increasing U.S. diversity</a:t>
            </a:r>
          </a:p>
          <a:p>
            <a:pPr lvl="1"/>
            <a:r>
              <a:rPr lang="en-US" altLang="en-US" sz="1800" dirty="0" smtClean="0">
                <a:latin typeface="Times New Roman" pitchFamily="18" charset="0"/>
              </a:rPr>
              <a:t>Global conflicts rooted in ethnic differences</a:t>
            </a:r>
          </a:p>
          <a:p>
            <a:pPr>
              <a:buFont typeface="Monotype Sorts" pitchFamily="2" charset="2"/>
              <a:buNone/>
            </a:pPr>
            <a:endParaRPr lang="en-US" altLang="en-US" sz="1800" dirty="0" smtClean="0">
              <a:latin typeface="Times New Roman" pitchFamily="18" charset="0"/>
            </a:endParaRPr>
          </a:p>
          <a:p>
            <a:pPr>
              <a:buFont typeface="Monotype Sorts" pitchFamily="2" charset="2"/>
              <a:buNone/>
            </a:pPr>
            <a:r>
              <a:rPr lang="en-US" altLang="en-US" sz="1800" dirty="0" smtClean="0">
                <a:latin typeface="Times New Roman" pitchFamily="18" charset="0"/>
              </a:rPr>
              <a:t>What are examples of groups that have maintained their ethnic identities in the United States?</a:t>
            </a:r>
          </a:p>
        </p:txBody>
      </p:sp>
      <p:pic>
        <p:nvPicPr>
          <p:cNvPr id="10245" name="Picture 6" descr="salad.jpg"/>
          <p:cNvPicPr>
            <a:picLocks noChangeAspect="1"/>
          </p:cNvPicPr>
          <p:nvPr/>
        </p:nvPicPr>
        <p:blipFill>
          <a:blip r:embed="rId3" cstate="print"/>
          <a:srcRect/>
          <a:stretch>
            <a:fillRect/>
          </a:stretch>
        </p:blipFill>
        <p:spPr bwMode="auto">
          <a:xfrm>
            <a:off x="5334000" y="2362200"/>
            <a:ext cx="3390900" cy="33909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9506"/>
                                        </p:tgtEl>
                                        <p:attrNameLst>
                                          <p:attrName>style.visibility</p:attrName>
                                        </p:attrNameLst>
                                      </p:cBhvr>
                                      <p:to>
                                        <p:strVal val="visible"/>
                                      </p:to>
                                    </p:set>
                                    <p:animEffect transition="in" filter="blinds(horizontal)">
                                      <p:cBhvr>
                                        <p:cTn id="7" dur="500"/>
                                        <p:tgtEl>
                                          <p:spTgt spid="149506"/>
                                        </p:tgtEl>
                                      </p:cBhvr>
                                    </p:animEffect>
                                  </p:childTnLst>
                                </p:cTn>
                              </p:par>
                            </p:childTnLst>
                          </p:cTn>
                        </p:par>
                        <p:par>
                          <p:cTn id="8" fill="hold">
                            <p:stCondLst>
                              <p:cond delay="500"/>
                            </p:stCondLst>
                            <p:childTnLst>
                              <p:par>
                                <p:cTn id="9" presetID="3" presetClass="entr" presetSubtype="10" fill="hold" grpId="0" nodeType="afterEffect">
                                  <p:stCondLst>
                                    <p:cond delay="1000"/>
                                  </p:stCondLst>
                                  <p:childTnLst>
                                    <p:set>
                                      <p:cBhvr>
                                        <p:cTn id="10" dur="1" fill="hold">
                                          <p:stCondLst>
                                            <p:cond delay="0"/>
                                          </p:stCondLst>
                                        </p:cTn>
                                        <p:tgtEl>
                                          <p:spTgt spid="149507">
                                            <p:txEl>
                                              <p:pRg st="0" end="0"/>
                                            </p:txEl>
                                          </p:spTgt>
                                        </p:tgtEl>
                                        <p:attrNameLst>
                                          <p:attrName>style.visibility</p:attrName>
                                        </p:attrNameLst>
                                      </p:cBhvr>
                                      <p:to>
                                        <p:strVal val="visible"/>
                                      </p:to>
                                    </p:set>
                                    <p:animEffect transition="in" filter="blinds(horizontal)">
                                      <p:cBhvr>
                                        <p:cTn id="11" dur="500"/>
                                        <p:tgtEl>
                                          <p:spTgt spid="149507">
                                            <p:txEl>
                                              <p:pRg st="0" end="0"/>
                                            </p:txEl>
                                          </p:spTgt>
                                        </p:tgtEl>
                                      </p:cBhvr>
                                    </p:animEffect>
                                  </p:childTnLst>
                                </p:cTn>
                              </p:par>
                              <p:par>
                                <p:cTn id="12" presetID="3" presetClass="entr" presetSubtype="10" fill="hold" grpId="0" nodeType="withEffect">
                                  <p:stCondLst>
                                    <p:cond delay="1000"/>
                                  </p:stCondLst>
                                  <p:childTnLst>
                                    <p:set>
                                      <p:cBhvr>
                                        <p:cTn id="13" dur="1" fill="hold">
                                          <p:stCondLst>
                                            <p:cond delay="0"/>
                                          </p:stCondLst>
                                        </p:cTn>
                                        <p:tgtEl>
                                          <p:spTgt spid="149507">
                                            <p:txEl>
                                              <p:pRg st="2" end="2"/>
                                            </p:txEl>
                                          </p:spTgt>
                                        </p:tgtEl>
                                        <p:attrNameLst>
                                          <p:attrName>style.visibility</p:attrName>
                                        </p:attrNameLst>
                                      </p:cBhvr>
                                      <p:to>
                                        <p:strVal val="visible"/>
                                      </p:to>
                                    </p:set>
                                    <p:animEffect transition="in" filter="blinds(horizontal)">
                                      <p:cBhvr>
                                        <p:cTn id="14" dur="500"/>
                                        <p:tgtEl>
                                          <p:spTgt spid="149507">
                                            <p:txEl>
                                              <p:pRg st="2" end="2"/>
                                            </p:txEl>
                                          </p:spTgt>
                                        </p:tgtEl>
                                      </p:cBhvr>
                                    </p:animEffect>
                                  </p:childTnLst>
                                </p:cTn>
                              </p:par>
                              <p:par>
                                <p:cTn id="15" presetID="3" presetClass="entr" presetSubtype="10" fill="hold" grpId="0" nodeType="withEffect">
                                  <p:stCondLst>
                                    <p:cond delay="1000"/>
                                  </p:stCondLst>
                                  <p:childTnLst>
                                    <p:set>
                                      <p:cBhvr>
                                        <p:cTn id="16" dur="1" fill="hold">
                                          <p:stCondLst>
                                            <p:cond delay="0"/>
                                          </p:stCondLst>
                                        </p:cTn>
                                        <p:tgtEl>
                                          <p:spTgt spid="149507">
                                            <p:txEl>
                                              <p:pRg st="3" end="3"/>
                                            </p:txEl>
                                          </p:spTgt>
                                        </p:tgtEl>
                                        <p:attrNameLst>
                                          <p:attrName>style.visibility</p:attrName>
                                        </p:attrNameLst>
                                      </p:cBhvr>
                                      <p:to>
                                        <p:strVal val="visible"/>
                                      </p:to>
                                    </p:set>
                                    <p:animEffect transition="in" filter="blinds(horizontal)">
                                      <p:cBhvr>
                                        <p:cTn id="17" dur="500"/>
                                        <p:tgtEl>
                                          <p:spTgt spid="149507">
                                            <p:txEl>
                                              <p:pRg st="3" end="3"/>
                                            </p:txEl>
                                          </p:spTgt>
                                        </p:tgtEl>
                                      </p:cBhvr>
                                    </p:animEffect>
                                  </p:childTnLst>
                                </p:cTn>
                              </p:par>
                            </p:childTnLst>
                          </p:cTn>
                        </p:par>
                        <p:par>
                          <p:cTn id="18" fill="hold">
                            <p:stCondLst>
                              <p:cond delay="2000"/>
                            </p:stCondLst>
                            <p:childTnLst>
                              <p:par>
                                <p:cTn id="19" presetID="3" presetClass="entr" presetSubtype="10" fill="hold" grpId="0" nodeType="afterEffect">
                                  <p:stCondLst>
                                    <p:cond delay="1000"/>
                                  </p:stCondLst>
                                  <p:childTnLst>
                                    <p:set>
                                      <p:cBhvr>
                                        <p:cTn id="20" dur="1" fill="hold">
                                          <p:stCondLst>
                                            <p:cond delay="0"/>
                                          </p:stCondLst>
                                        </p:cTn>
                                        <p:tgtEl>
                                          <p:spTgt spid="149507">
                                            <p:txEl>
                                              <p:pRg st="5" end="5"/>
                                            </p:txEl>
                                          </p:spTgt>
                                        </p:tgtEl>
                                        <p:attrNameLst>
                                          <p:attrName>style.visibility</p:attrName>
                                        </p:attrNameLst>
                                      </p:cBhvr>
                                      <p:to>
                                        <p:strVal val="visible"/>
                                      </p:to>
                                    </p:set>
                                    <p:animEffect transition="in" filter="blinds(horizontal)">
                                      <p:cBhvr>
                                        <p:cTn id="21" dur="500"/>
                                        <p:tgtEl>
                                          <p:spTgt spid="1495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autoUpdateAnimBg="0"/>
      <p:bldP spid="149507" grpId="0" build="p" autoUpdateAnimBg="0" advAuto="100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1173163" y="457200"/>
            <a:ext cx="7772400" cy="1143000"/>
          </a:xfrm>
          <a:prstGeom prst="rect">
            <a:avLst/>
          </a:prstGeom>
          <a:noFill/>
          <a:ln w="9525">
            <a:noFill/>
            <a:miter lim="800000"/>
            <a:headEnd/>
            <a:tailEnd/>
          </a:ln>
        </p:spPr>
        <p:txBody>
          <a:bodyPr anchor="ctr"/>
          <a:lstStyle/>
          <a:p>
            <a:pPr algn="ctr"/>
            <a:r>
              <a:rPr kumimoji="1" lang="en-US" sz="4400" dirty="0" smtClean="0">
                <a:solidFill>
                  <a:schemeClr val="tx2"/>
                </a:solidFill>
              </a:rPr>
              <a:t>Pluralism</a:t>
            </a:r>
            <a:endParaRPr kumimoji="1" lang="en-US" sz="4400" dirty="0">
              <a:solidFill>
                <a:schemeClr val="tx2"/>
              </a:solidFill>
            </a:endParaRPr>
          </a:p>
        </p:txBody>
      </p:sp>
      <p:sp>
        <p:nvSpPr>
          <p:cNvPr id="151555" name="Rectangle 3"/>
          <p:cNvSpPr>
            <a:spLocks noChangeArrowheads="1"/>
          </p:cNvSpPr>
          <p:nvPr/>
        </p:nvSpPr>
        <p:spPr bwMode="auto">
          <a:xfrm>
            <a:off x="1173163" y="1981200"/>
            <a:ext cx="4084637" cy="4114800"/>
          </a:xfrm>
          <a:prstGeom prst="rect">
            <a:avLst/>
          </a:prstGeom>
          <a:noFill/>
          <a:ln w="9525">
            <a:noFill/>
            <a:miter lim="800000"/>
            <a:headEnd/>
            <a:tailEnd/>
          </a:ln>
        </p:spPr>
        <p:txBody>
          <a:bodyPr/>
          <a:lstStyle/>
          <a:p>
            <a:pPr marL="342900" indent="-342900">
              <a:spcBef>
                <a:spcPct val="20000"/>
              </a:spcBef>
              <a:buClr>
                <a:schemeClr val="accent1"/>
              </a:buClr>
              <a:buSzPct val="70000"/>
              <a:buFont typeface="Monotype Sorts" pitchFamily="2" charset="2"/>
              <a:buChar char="n"/>
            </a:pPr>
            <a:r>
              <a:rPr kumimoji="1" lang="en-US" sz="1800" dirty="0" smtClean="0"/>
              <a:t>US example: China Town, Little Italy, etc…</a:t>
            </a:r>
            <a:endParaRPr kumimoji="1" lang="en-US" sz="1800" dirty="0"/>
          </a:p>
        </p:txBody>
      </p:sp>
      <p:sp>
        <p:nvSpPr>
          <p:cNvPr id="11268" name="Rectangle 4"/>
          <p:cNvSpPr>
            <a:spLocks noChangeArrowheads="1"/>
          </p:cNvSpPr>
          <p:nvPr/>
        </p:nvSpPr>
        <p:spPr bwMode="auto">
          <a:xfrm>
            <a:off x="6324600" y="6400800"/>
            <a:ext cx="2555875" cy="214313"/>
          </a:xfrm>
          <a:prstGeom prst="rect">
            <a:avLst/>
          </a:prstGeom>
          <a:noFill/>
          <a:ln w="9525">
            <a:noFill/>
            <a:miter lim="800000"/>
            <a:headEnd/>
            <a:tailEnd/>
          </a:ln>
        </p:spPr>
        <p:txBody>
          <a:bodyPr wrap="none">
            <a:spAutoFit/>
          </a:bodyPr>
          <a:lstStyle/>
          <a:p>
            <a:pPr>
              <a:spcBef>
                <a:spcPts val="500"/>
              </a:spcBef>
              <a:spcAft>
                <a:spcPts val="500"/>
              </a:spcAft>
            </a:pPr>
            <a:r>
              <a:rPr lang="en-US" sz="800"/>
              <a:t>© Pine Forge Press, an imprint of Sage Publications, 2003</a:t>
            </a:r>
          </a:p>
        </p:txBody>
      </p:sp>
      <p:pic>
        <p:nvPicPr>
          <p:cNvPr id="11269" name="Picture 6" descr="china town.jpg"/>
          <p:cNvPicPr>
            <a:picLocks noChangeAspect="1"/>
          </p:cNvPicPr>
          <p:nvPr/>
        </p:nvPicPr>
        <p:blipFill>
          <a:blip r:embed="rId3" cstate="print"/>
          <a:srcRect/>
          <a:stretch>
            <a:fillRect/>
          </a:stretch>
        </p:blipFill>
        <p:spPr bwMode="auto">
          <a:xfrm>
            <a:off x="5410200" y="1676400"/>
            <a:ext cx="3124200" cy="3124200"/>
          </a:xfrm>
          <a:prstGeom prst="rect">
            <a:avLst/>
          </a:prstGeom>
          <a:noFill/>
          <a:ln w="9525">
            <a:noFill/>
            <a:miter lim="800000"/>
            <a:headEnd/>
            <a:tailEnd/>
          </a:ln>
        </p:spPr>
      </p:pic>
      <p:sp>
        <p:nvSpPr>
          <p:cNvPr id="11270" name="TextBox 7"/>
          <p:cNvSpPr txBox="1">
            <a:spLocks noChangeArrowheads="1"/>
          </p:cNvSpPr>
          <p:nvPr/>
        </p:nvSpPr>
        <p:spPr bwMode="auto">
          <a:xfrm>
            <a:off x="5791200" y="4876800"/>
            <a:ext cx="2490788" cy="461963"/>
          </a:xfrm>
          <a:prstGeom prst="rect">
            <a:avLst/>
          </a:prstGeom>
          <a:noFill/>
          <a:ln w="9525">
            <a:noFill/>
            <a:miter lim="800000"/>
            <a:headEnd/>
            <a:tailEnd/>
          </a:ln>
        </p:spPr>
        <p:txBody>
          <a:bodyPr wrap="none">
            <a:spAutoFit/>
          </a:bodyPr>
          <a:lstStyle/>
          <a:p>
            <a:r>
              <a:rPr lang="en-US"/>
              <a:t>China Town, NYC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1554"/>
                                        </p:tgtEl>
                                        <p:attrNameLst>
                                          <p:attrName>style.visibility</p:attrName>
                                        </p:attrNameLst>
                                      </p:cBhvr>
                                      <p:to>
                                        <p:strVal val="visible"/>
                                      </p:to>
                                    </p:set>
                                    <p:animEffect transition="in" filter="blinds(horizontal)">
                                      <p:cBhvr>
                                        <p:cTn id="7" dur="500"/>
                                        <p:tgtEl>
                                          <p:spTgt spid="151554"/>
                                        </p:tgtEl>
                                      </p:cBhvr>
                                    </p:animEffect>
                                  </p:childTnLst>
                                </p:cTn>
                              </p:par>
                            </p:childTnLst>
                          </p:cTn>
                        </p:par>
                        <p:par>
                          <p:cTn id="8" fill="hold">
                            <p:stCondLst>
                              <p:cond delay="500"/>
                            </p:stCondLst>
                            <p:childTnLst>
                              <p:par>
                                <p:cTn id="9" presetID="3" presetClass="entr" presetSubtype="10" fill="hold" grpId="0" nodeType="afterEffect">
                                  <p:stCondLst>
                                    <p:cond delay="1000"/>
                                  </p:stCondLst>
                                  <p:childTnLst>
                                    <p:set>
                                      <p:cBhvr>
                                        <p:cTn id="10" dur="1" fill="hold">
                                          <p:stCondLst>
                                            <p:cond delay="0"/>
                                          </p:stCondLst>
                                        </p:cTn>
                                        <p:tgtEl>
                                          <p:spTgt spid="151555">
                                            <p:txEl>
                                              <p:pRg st="0" end="0"/>
                                            </p:txEl>
                                          </p:spTgt>
                                        </p:tgtEl>
                                        <p:attrNameLst>
                                          <p:attrName>style.visibility</p:attrName>
                                        </p:attrNameLst>
                                      </p:cBhvr>
                                      <p:to>
                                        <p:strVal val="visible"/>
                                      </p:to>
                                    </p:set>
                                    <p:animEffect transition="in" filter="blinds(horizontal)">
                                      <p:cBhvr>
                                        <p:cTn id="11" dur="500"/>
                                        <p:tgtEl>
                                          <p:spTgt spid="1515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autoUpdateAnimBg="0"/>
      <p:bldP spid="151555" grpId="0" build="p" autoUpdateAnimBg="0" advAuto="100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Accommodation</a:t>
            </a:r>
          </a:p>
        </p:txBody>
      </p:sp>
      <p:sp>
        <p:nvSpPr>
          <p:cNvPr id="12291" name="Content Placeholder 2"/>
          <p:cNvSpPr>
            <a:spLocks noGrp="1"/>
          </p:cNvSpPr>
          <p:nvPr>
            <p:ph idx="1"/>
          </p:nvPr>
        </p:nvSpPr>
        <p:spPr>
          <a:xfrm>
            <a:off x="1173163" y="1981200"/>
            <a:ext cx="3551237" cy="4114800"/>
          </a:xfrm>
        </p:spPr>
        <p:txBody>
          <a:bodyPr/>
          <a:lstStyle/>
          <a:p>
            <a:r>
              <a:rPr lang="en-US" smtClean="0"/>
              <a:t>Extreme form of cultural pluralism</a:t>
            </a:r>
          </a:p>
          <a:p>
            <a:pPr lvl="1"/>
            <a:r>
              <a:rPr lang="en-US" smtClean="0"/>
              <a:t>Ex. Amish</a:t>
            </a:r>
          </a:p>
        </p:txBody>
      </p:sp>
      <p:pic>
        <p:nvPicPr>
          <p:cNvPr id="12292" name="Picture 3" descr="amish_collage1.png"/>
          <p:cNvPicPr>
            <a:picLocks noChangeAspect="1"/>
          </p:cNvPicPr>
          <p:nvPr/>
        </p:nvPicPr>
        <p:blipFill>
          <a:blip r:embed="rId2" cstate="print"/>
          <a:srcRect/>
          <a:stretch>
            <a:fillRect/>
          </a:stretch>
        </p:blipFill>
        <p:spPr bwMode="auto">
          <a:xfrm>
            <a:off x="4648200" y="1447800"/>
            <a:ext cx="3962400" cy="52641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1173163" y="457200"/>
            <a:ext cx="7772400" cy="1143000"/>
          </a:xfrm>
          <a:prstGeom prst="rect">
            <a:avLst/>
          </a:prstGeom>
          <a:noFill/>
          <a:ln w="9525">
            <a:noFill/>
            <a:miter lim="800000"/>
            <a:headEnd/>
            <a:tailEnd/>
          </a:ln>
        </p:spPr>
        <p:txBody>
          <a:bodyPr anchor="ctr"/>
          <a:lstStyle/>
          <a:p>
            <a:pPr algn="ctr"/>
            <a:r>
              <a:rPr kumimoji="1" lang="en-US" sz="4400" dirty="0" smtClean="0">
                <a:solidFill>
                  <a:schemeClr val="tx2"/>
                </a:solidFill>
              </a:rPr>
              <a:t>Assimilation vs. Pluralism</a:t>
            </a:r>
            <a:endParaRPr kumimoji="1" lang="en-US" sz="4400" dirty="0">
              <a:solidFill>
                <a:schemeClr val="tx2"/>
              </a:solidFill>
            </a:endParaRPr>
          </a:p>
        </p:txBody>
      </p:sp>
      <p:sp>
        <p:nvSpPr>
          <p:cNvPr id="153603" name="Rectangle 3"/>
          <p:cNvSpPr>
            <a:spLocks noChangeArrowheads="1"/>
          </p:cNvSpPr>
          <p:nvPr/>
        </p:nvSpPr>
        <p:spPr bwMode="auto">
          <a:xfrm>
            <a:off x="1173163" y="1981200"/>
            <a:ext cx="7772400" cy="4114800"/>
          </a:xfrm>
          <a:prstGeom prst="rect">
            <a:avLst/>
          </a:prstGeom>
          <a:noFill/>
          <a:ln w="9525">
            <a:noFill/>
            <a:miter lim="800000"/>
            <a:headEnd/>
            <a:tailEnd/>
          </a:ln>
        </p:spPr>
        <p:txBody>
          <a:bodyPr/>
          <a:lstStyle/>
          <a:p>
            <a:pPr marL="342900" indent="-342900">
              <a:spcBef>
                <a:spcPct val="20000"/>
              </a:spcBef>
              <a:buClr>
                <a:schemeClr val="accent1"/>
              </a:buClr>
              <a:buSzPct val="70000"/>
              <a:buFont typeface="Monotype Sorts" pitchFamily="2" charset="2"/>
              <a:buChar char="n"/>
            </a:pPr>
            <a:endParaRPr kumimoji="1" lang="en-US" sz="3200" dirty="0"/>
          </a:p>
          <a:p>
            <a:pPr marL="342900" indent="-342900">
              <a:spcBef>
                <a:spcPct val="20000"/>
              </a:spcBef>
              <a:buClr>
                <a:schemeClr val="accent1"/>
              </a:buClr>
              <a:buSzPct val="70000"/>
              <a:buFont typeface="Monotype Sorts" pitchFamily="2" charset="2"/>
              <a:buChar char="n"/>
            </a:pPr>
            <a:r>
              <a:rPr kumimoji="1" lang="en-US" sz="3200" dirty="0"/>
              <a:t>Horace </a:t>
            </a:r>
            <a:r>
              <a:rPr kumimoji="1" lang="en-US" sz="3200" dirty="0" err="1"/>
              <a:t>Kallen</a:t>
            </a:r>
            <a:r>
              <a:rPr kumimoji="1" lang="en-US" sz="3200" dirty="0"/>
              <a:t> (1915) rejected the notion of Anglo </a:t>
            </a:r>
            <a:r>
              <a:rPr kumimoji="1" lang="en-US" sz="3200" dirty="0" smtClean="0"/>
              <a:t>conformity/assimilation.  She said it was </a:t>
            </a:r>
            <a:r>
              <a:rPr kumimoji="1" lang="en-US" sz="3200" dirty="0"/>
              <a:t>inconsistent with democracy and other core American values.</a:t>
            </a:r>
          </a:p>
          <a:p>
            <a:pPr marL="800100" lvl="1" indent="-342900">
              <a:spcBef>
                <a:spcPct val="20000"/>
              </a:spcBef>
              <a:buClr>
                <a:schemeClr val="accent1"/>
              </a:buClr>
              <a:buSzPct val="70000"/>
              <a:buFont typeface="Monotype Sorts" pitchFamily="2" charset="2"/>
              <a:buChar char="n"/>
            </a:pPr>
            <a:r>
              <a:rPr kumimoji="1" lang="en-US" sz="3200" dirty="0" smtClean="0"/>
              <a:t>Why do you think she would say that?</a:t>
            </a:r>
          </a:p>
          <a:p>
            <a:pPr marL="800100" lvl="1" indent="-342900">
              <a:spcBef>
                <a:spcPct val="20000"/>
              </a:spcBef>
              <a:buClr>
                <a:schemeClr val="accent1"/>
              </a:buClr>
              <a:buSzPct val="70000"/>
              <a:buFont typeface="Monotype Sorts" pitchFamily="2" charset="2"/>
              <a:buChar char="n"/>
            </a:pPr>
            <a:r>
              <a:rPr kumimoji="1" lang="en-US" sz="3200" dirty="0" smtClean="0"/>
              <a:t>Do </a:t>
            </a:r>
            <a:r>
              <a:rPr kumimoji="1" lang="en-US" sz="3200" dirty="0"/>
              <a:t>you agree?</a:t>
            </a:r>
          </a:p>
        </p:txBody>
      </p:sp>
      <p:sp>
        <p:nvSpPr>
          <p:cNvPr id="13316" name="Rectangle 4"/>
          <p:cNvSpPr>
            <a:spLocks noChangeArrowheads="1"/>
          </p:cNvSpPr>
          <p:nvPr/>
        </p:nvSpPr>
        <p:spPr bwMode="auto">
          <a:xfrm>
            <a:off x="6324600" y="6400800"/>
            <a:ext cx="2555875" cy="214313"/>
          </a:xfrm>
          <a:prstGeom prst="rect">
            <a:avLst/>
          </a:prstGeom>
          <a:noFill/>
          <a:ln w="9525">
            <a:noFill/>
            <a:miter lim="800000"/>
            <a:headEnd/>
            <a:tailEnd/>
          </a:ln>
        </p:spPr>
        <p:txBody>
          <a:bodyPr wrap="none">
            <a:spAutoFit/>
          </a:bodyPr>
          <a:lstStyle/>
          <a:p>
            <a:pPr>
              <a:spcBef>
                <a:spcPts val="500"/>
              </a:spcBef>
              <a:spcAft>
                <a:spcPts val="500"/>
              </a:spcAft>
            </a:pPr>
            <a:r>
              <a:rPr lang="en-US" sz="800"/>
              <a:t>© Pine Forge Press, an imprint of Sage Publications, 2003</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3602"/>
                                        </p:tgtEl>
                                        <p:attrNameLst>
                                          <p:attrName>style.visibility</p:attrName>
                                        </p:attrNameLst>
                                      </p:cBhvr>
                                      <p:to>
                                        <p:strVal val="visible"/>
                                      </p:to>
                                    </p:set>
                                    <p:animEffect transition="in" filter="blinds(horizontal)">
                                      <p:cBhvr>
                                        <p:cTn id="7" dur="500"/>
                                        <p:tgtEl>
                                          <p:spTgt spid="153602"/>
                                        </p:tgtEl>
                                      </p:cBhvr>
                                    </p:animEffect>
                                  </p:childTnLst>
                                </p:cTn>
                              </p:par>
                            </p:childTnLst>
                          </p:cTn>
                        </p:par>
                        <p:par>
                          <p:cTn id="8" fill="hold">
                            <p:stCondLst>
                              <p:cond delay="500"/>
                            </p:stCondLst>
                            <p:childTnLst>
                              <p:par>
                                <p:cTn id="9" presetID="3" presetClass="entr" presetSubtype="10" fill="hold" grpId="0" nodeType="afterEffect">
                                  <p:stCondLst>
                                    <p:cond delay="1000"/>
                                  </p:stCondLst>
                                  <p:childTnLst>
                                    <p:set>
                                      <p:cBhvr>
                                        <p:cTn id="10" dur="1" fill="hold">
                                          <p:stCondLst>
                                            <p:cond delay="0"/>
                                          </p:stCondLst>
                                        </p:cTn>
                                        <p:tgtEl>
                                          <p:spTgt spid="153603">
                                            <p:txEl>
                                              <p:pRg st="1" end="1"/>
                                            </p:txEl>
                                          </p:spTgt>
                                        </p:tgtEl>
                                        <p:attrNameLst>
                                          <p:attrName>style.visibility</p:attrName>
                                        </p:attrNameLst>
                                      </p:cBhvr>
                                      <p:to>
                                        <p:strVal val="visible"/>
                                      </p:to>
                                    </p:set>
                                    <p:animEffect transition="in" filter="blinds(horizontal)">
                                      <p:cBhvr>
                                        <p:cTn id="11" dur="500"/>
                                        <p:tgtEl>
                                          <p:spTgt spid="153603">
                                            <p:txEl>
                                              <p:pRg st="1" end="1"/>
                                            </p:txEl>
                                          </p:spTgt>
                                        </p:tgtEl>
                                      </p:cBhvr>
                                    </p:animEffect>
                                  </p:childTnLst>
                                </p:cTn>
                              </p:par>
                              <p:par>
                                <p:cTn id="12" presetID="3" presetClass="entr" presetSubtype="10" fill="hold" grpId="0" nodeType="withEffect">
                                  <p:stCondLst>
                                    <p:cond delay="1000"/>
                                  </p:stCondLst>
                                  <p:childTnLst>
                                    <p:set>
                                      <p:cBhvr>
                                        <p:cTn id="13" dur="1" fill="hold">
                                          <p:stCondLst>
                                            <p:cond delay="0"/>
                                          </p:stCondLst>
                                        </p:cTn>
                                        <p:tgtEl>
                                          <p:spTgt spid="153603">
                                            <p:txEl>
                                              <p:pRg st="2" end="2"/>
                                            </p:txEl>
                                          </p:spTgt>
                                        </p:tgtEl>
                                        <p:attrNameLst>
                                          <p:attrName>style.visibility</p:attrName>
                                        </p:attrNameLst>
                                      </p:cBhvr>
                                      <p:to>
                                        <p:strVal val="visible"/>
                                      </p:to>
                                    </p:set>
                                    <p:animEffect transition="in" filter="blinds(horizontal)">
                                      <p:cBhvr>
                                        <p:cTn id="14" dur="500"/>
                                        <p:tgtEl>
                                          <p:spTgt spid="153603">
                                            <p:txEl>
                                              <p:pRg st="2" end="2"/>
                                            </p:txEl>
                                          </p:spTgt>
                                        </p:tgtEl>
                                      </p:cBhvr>
                                    </p:animEffect>
                                  </p:childTnLst>
                                </p:cTn>
                              </p:par>
                              <p:par>
                                <p:cTn id="15" presetID="3" presetClass="entr" presetSubtype="10" fill="hold" grpId="0" nodeType="withEffect">
                                  <p:stCondLst>
                                    <p:cond delay="1000"/>
                                  </p:stCondLst>
                                  <p:childTnLst>
                                    <p:set>
                                      <p:cBhvr>
                                        <p:cTn id="16" dur="1" fill="hold">
                                          <p:stCondLst>
                                            <p:cond delay="0"/>
                                          </p:stCondLst>
                                        </p:cTn>
                                        <p:tgtEl>
                                          <p:spTgt spid="153603">
                                            <p:txEl>
                                              <p:pRg st="3" end="3"/>
                                            </p:txEl>
                                          </p:spTgt>
                                        </p:tgtEl>
                                        <p:attrNameLst>
                                          <p:attrName>style.visibility</p:attrName>
                                        </p:attrNameLst>
                                      </p:cBhvr>
                                      <p:to>
                                        <p:strVal val="visible"/>
                                      </p:to>
                                    </p:set>
                                    <p:animEffect transition="in" filter="blinds(horizontal)">
                                      <p:cBhvr>
                                        <p:cTn id="17" dur="500"/>
                                        <p:tgtEl>
                                          <p:spTgt spid="153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autoUpdateAnimBg="0"/>
      <p:bldP spid="153603" grpId="0" build="p" autoUpdateAnimBg="0" advAuto="1000"/>
    </p:bldLst>
  </p:timing>
</p:sld>
</file>

<file path=ppt/theme/theme1.xml><?xml version="1.0" encoding="utf-8"?>
<a:theme xmlns:a="http://schemas.openxmlformats.org/drawingml/2006/main" name="Dads Tie">
  <a:themeElements>
    <a:clrScheme name="">
      <a:dk1>
        <a:srgbClr val="000000"/>
      </a:dk1>
      <a:lt1>
        <a:srgbClr val="FFFFFF"/>
      </a:lt1>
      <a:dk2>
        <a:srgbClr val="0000FF"/>
      </a:dk2>
      <a:lt2>
        <a:srgbClr val="5490A8"/>
      </a:lt2>
      <a:accent1>
        <a:srgbClr val="0099CC"/>
      </a:accent1>
      <a:accent2>
        <a:srgbClr val="0000FF"/>
      </a:accent2>
      <a:accent3>
        <a:srgbClr val="FFFFFF"/>
      </a:accent3>
      <a:accent4>
        <a:srgbClr val="000000"/>
      </a:accent4>
      <a:accent5>
        <a:srgbClr val="AACAE2"/>
      </a:accent5>
      <a:accent6>
        <a:srgbClr val="0000E7"/>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Designs\Dads Tie.pot</Template>
  <TotalTime>1695</TotalTime>
  <Words>813</Words>
  <Application>Microsoft Macintosh PowerPoint</Application>
  <PresentationFormat>On-screen Show (4:3)</PresentationFormat>
  <Paragraphs>116</Paragraphs>
  <Slides>15</Slides>
  <Notes>10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Dads Tie</vt:lpstr>
      <vt:lpstr>2: Racial and Ethnic Relations</vt:lpstr>
      <vt:lpstr>Assimilation</vt:lpstr>
      <vt:lpstr>PowerPoint Presentation</vt:lpstr>
      <vt:lpstr>Assimilation in the U.S.</vt:lpstr>
      <vt:lpstr>Cultural Pluralism</vt:lpstr>
      <vt:lpstr>Pluralism – A Salad rather than Melting Pot</vt:lpstr>
      <vt:lpstr>PowerPoint Presentation</vt:lpstr>
      <vt:lpstr>Accommodation</vt:lpstr>
      <vt:lpstr>PowerPoint Presentation</vt:lpstr>
      <vt:lpstr>Assimilation and Pluralism</vt:lpstr>
      <vt:lpstr>2: Racial and Ethnic Relations</vt:lpstr>
      <vt:lpstr>Genocide</vt:lpstr>
      <vt:lpstr>Population Transfer / Exile</vt:lpstr>
      <vt:lpstr>Subjugation</vt:lpstr>
      <vt:lpstr>Rank the following by degree of control or hostility at minority </vt:lpstr>
    </vt:vector>
  </TitlesOfParts>
  <Company>ISU Sociology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Prejudice</dc:title>
  <dc:creator>soclab9</dc:creator>
  <cp:lastModifiedBy>Justin Wisdom</cp:lastModifiedBy>
  <cp:revision>60</cp:revision>
  <cp:lastPrinted>2002-02-05T13:36:38Z</cp:lastPrinted>
  <dcterms:created xsi:type="dcterms:W3CDTF">1999-10-28T18:23:01Z</dcterms:created>
  <dcterms:modified xsi:type="dcterms:W3CDTF">2015-03-18T15:05:29Z</dcterms:modified>
</cp:coreProperties>
</file>