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46" autoAdjust="0"/>
  </p:normalViewPr>
  <p:slideViewPr>
    <p:cSldViewPr>
      <p:cViewPr varScale="1">
        <p:scale>
          <a:sx n="49" d="100"/>
          <a:sy n="49" d="100"/>
        </p:scale>
        <p:origin x="-18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19D8-2F30-4881-8D0D-2A5C48434574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F9A7-2F9A-4957-801A-1F2D5A8FBD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89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you agree that in order for an activity</a:t>
            </a:r>
            <a:r>
              <a:rPr lang="en-US" baseline="0" dirty="0" smtClean="0"/>
              <a:t> to be a sport it has to have a clearly defined set of rules?  Why or why not?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Greek statues</a:t>
            </a:r>
            <a:r>
              <a:rPr lang="en-US" baseline="0" dirty="0" smtClean="0"/>
              <a:t> are for cheaters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Activity – make</a:t>
            </a:r>
            <a:r>
              <a:rPr lang="en-US" baseline="0" dirty="0" smtClean="0"/>
              <a:t> a grid a sport played by students outside of school. Was it a positive experience or a negative one?  What made them feel that way?  What did they learn about other than sport’s skills?  Would you recommend this experience to others, why or why not?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Across the left side list the sports.</a:t>
            </a:r>
          </a:p>
          <a:p>
            <a:r>
              <a:rPr lang="en-US" baseline="0" dirty="0" smtClean="0"/>
              <a:t>Across the top list the different experiences.</a:t>
            </a:r>
          </a:p>
          <a:p>
            <a:r>
              <a:rPr lang="en-US" baseline="0" dirty="0" smtClean="0"/>
              <a:t>Keep track of gender.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Watch the Ben </a:t>
            </a:r>
            <a:r>
              <a:rPr lang="en-US" dirty="0" err="1" smtClean="0"/>
              <a:t>Hur</a:t>
            </a:r>
            <a:r>
              <a:rPr lang="en-US" dirty="0" smtClean="0"/>
              <a:t> chariot race and Mad Max </a:t>
            </a:r>
            <a:r>
              <a:rPr lang="en-US" dirty="0" err="1" smtClean="0"/>
              <a:t>Thunderdome</a:t>
            </a:r>
            <a:r>
              <a:rPr lang="en-US" dirty="0" smtClean="0"/>
              <a:t> game. Are we more or less violent than these examples? Give examples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Read the left column on page 500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Is hockey</a:t>
            </a:r>
            <a:r>
              <a:rPr lang="en-US" baseline="0" dirty="0" smtClean="0"/>
              <a:t> becoming a </a:t>
            </a:r>
            <a:r>
              <a:rPr lang="en-US" baseline="0" dirty="0" err="1" smtClean="0"/>
              <a:t>bloodsport</a:t>
            </a:r>
            <a:r>
              <a:rPr lang="en-US" baseline="0" dirty="0" smtClean="0"/>
              <a:t>? Click on picture for article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</a:t>
            </a:r>
            <a:r>
              <a:rPr lang="en-US" baseline="0" dirty="0" smtClean="0"/>
              <a:t> activity on page 500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 decide what</a:t>
            </a:r>
            <a:r>
              <a:rPr lang="en-US" baseline="0" dirty="0" smtClean="0"/>
              <a:t> to do and determine the best, most justifiable option. Write letters to Jared explaining their decision.  How does Jared’s situation relate to what we have talked about in section one?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BF9A7-2F9A-4957-801A-1F2D5A8FBD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BECBB1-BCB4-4CFA-B2B6-527CD34E0746}" type="datetimeFigureOut">
              <a:rPr lang="en-US" smtClean="0"/>
              <a:pPr/>
              <a:t>5/11/15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0CC0A4F-9993-4151-B506-61B53996D8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wi3xROzpSE&amp;NR=1" TargetMode="External"/><Relationship Id="rId4" Type="http://schemas.openxmlformats.org/officeDocument/2006/relationships/image" Target="../media/image10.jpeg"/><Relationship Id="rId5" Type="http://schemas.openxmlformats.org/officeDocument/2006/relationships/hyperlink" Target="http://dialecticmagazine.com/2010/01/increase-in-hockey-violence-is-hockey-becoming-a-blood-sport/" TargetMode="External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7Dk4b1S2zA" TargetMode="External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QAyMgVoARQ" TargetMode="External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c1EzNdacM8" TargetMode="External"/><Relationship Id="rId4" Type="http://schemas.openxmlformats.org/officeDocument/2006/relationships/image" Target="../media/image8.jpeg"/><Relationship Id="rId5" Type="http://schemas.openxmlformats.org/officeDocument/2006/relationships/hyperlink" Target="http://www.youtube.com/watch?v=Hp8Tb2gWwRo" TargetMode="External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– the nature of sport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15 – Sociology of Sport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Sport, Culture, and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Violence in sports – read page 499 and answer questions at the bottom</a:t>
            </a:r>
          </a:p>
          <a:p>
            <a:r>
              <a:rPr lang="en-US" dirty="0" smtClean="0"/>
              <a:t>Should someone who commits sports violence be subject to the same consequences as someone on the street? </a:t>
            </a:r>
          </a:p>
          <a:p>
            <a:pPr lvl="1"/>
            <a:r>
              <a:rPr lang="en-US" dirty="0" smtClean="0"/>
              <a:t>Should the governing body alone decide the punishment?  If not, who should decide?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t1.gstatic.com/images?q=tbn:ANd9GcTnkIqTL-5MOhSkU0TK_0LjdLNFFH8DV4GtBAT-Q_DMvEmnNpNSWw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1447800"/>
            <a:ext cx="2076450" cy="220027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00601" y="1905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Roman chariot races as seen in </a:t>
            </a:r>
            <a:r>
              <a:rPr lang="en-US" i="1" dirty="0" smtClean="0"/>
              <a:t>Ben </a:t>
            </a:r>
            <a:r>
              <a:rPr lang="en-US" i="1" dirty="0" err="1" smtClean="0"/>
              <a:t>Hur</a:t>
            </a:r>
            <a:endParaRPr lang="en-US" i="1" dirty="0"/>
          </a:p>
        </p:txBody>
      </p:sp>
      <p:sp>
        <p:nvSpPr>
          <p:cNvPr id="6148" name="AutoShape 4" descr="data:image/jpg;base64,/9j/4AAQSkZJRgABAQAAAQABAAD/2wCEAAkGBhMSERUUExQUFBUVGBcVFBUYFBUUFBQUFRQVFBQVFBUXHCYeFxkjGRUVHy8gIycpLCwsFR4xNTAqNSYrLCkBCQoKDgwOGg8PGCwkHCQsLCksKSksKSwsKSksKSksKSksLCksKSwpLCwsLCwpKSwsKSkpKSopKSwsKSwsLywsKf/AABEIAO4A1AMBIgACEQEDEQH/xAAcAAABBQEBAQAAAAAAAAAAAAAGAgMEBQcAAQj/xABHEAACAQIEAwUEBgYGCgMAAAABAgMAEQQFEiEGMUEHEyJRYTJxgZEUI1KhscFCYnKSs9EVM3Oi4fAWNENTY3SCo7LCJFSD/8QAGgEAAwEBAQEAAAAAAAAAAAAAAAECAwQFBv/EACcRAAICAgIBAwMFAAAAAAAAAAABAhEDMRIhBCJBURNhcRSBkaHw/9oADAMBAAIRAxEAPwAL4q9mggii7iXEgrsaFo9qI6B7H8FgiTRDDl21Dox5HKrCDP7CxpSTKi0SMagBp2DlVRPjdRqww0m1OPSE9nkrb1BxJp6Z/EaaIvToQwJzXjSXq4yvhPFYneDDyyj7SoSv73L76sJOzzHoCWwk1l52TXb36L0WBS5dhO8YLWi5Z2dBowx8qC8pi0TAHYg7g7EehBrbcmlJhG/SpkwXZjPEmRiB7VRyQ2ow7Q2Pe/GgwvWiAfwMQLb1LzHCd3Zl6VWxS2NWGJxF0oHRw4gfTpJvVZLIWN6XHAT0p/8Ao5zyG1S2kKiC4pAFSZcMwpnTTTA8U2rjMQdq5hTbGkAuXEkixqPevSa4ilobbexJpSGlBa9VN6AGZeddTmLWxHu/M11AWPT4tm5mo9ek116ZAkCvCKVqpOqhlC4udX+EwzW5HlVJgT4xWmZXh1MY26UAAuMiKtuK0Hss7PBij9JxC3gU2ROXfMDuT+oOXqduQN6qXh5sVi4oE21t4m+yg3dvgoPxtW0YvExYHDKqAqkaBUsLBQBYEu1kB67sKTY0U+IgRsXOsGMmhWMBZEVysEblLFE3sp29kDY3tVrwhl2LwoMXcxtEXL96ZrSHVa900m5G3UUKYHizDYmMZeuGZTNfu2hIl8W5M769JO9yzgv13rRspk7qCBJCA4SNCL3u4VVNj1Go8/UVlxfKzNQam5X+xYSYWNjdkUnzKgn768XBoNgqgeQAt8qc1V1qssFuK+zrCY1DqTu5P0ZYwAwP6y8nH3+RFYDxbwZPgJu7lFwbmORb6JF818iNrqdx7rE/U5FVme5JFiojFKoYcxy1Kw5MvkefvFxTToLPlqPIZCuq1hUzL0Tk1tudFHG2J+hyNhytmHLbmp9lh6GgBcSdRPnTkuS6KRfO6KaeGIW3KqP6Reno5BbesJY3Q1Ps7HONzVW25qVipAdhUY7VrBUhMmQZcGW96qJjYkeVTPpbAWBqC1ya0JE3r0Xry1Og1IxFLSlWqRhcA7myqTSGRMbzHu/M11S85y14nUOLEqG+Gph+Rrqokgmur1q8pknCk2rq8IoGPYT2xWoZN/Vj3VluG9oVqORn6oe6kMJeGkkg7zFJCZTcR+YWMeOVrDxE7KAB1+VGGXcdwyFVljeKQ32INxYavEQAV8O+4FuXUXcynLhHAiqRcC5PQsdyfnenJt9pYw4F7XUOACLHmNrjapbGiflE2FlHe4cxnUbF1Rbk7GxOnUeY5+YqXiMvikeN2CM8RJjYjxIWtqtv1sPlVVhniWNkSyX1EAgsgLXJOm4O7Ek2I3JPM3quGVTj+rdGH6uMxUX9yUTLUDDJRSgKpMpw0oX63WTfkzxPYejRxpce8XqPxHjpIRH3ZcFmIOnCy4vkpO6xSKV5c96q6Cr6CO1R58MjX1IpvzuoN7cuYoKk4vkS2vEQqLgePBZhAfX2iwBq/wAdnUsZNoJZUCg61FyWJPhCAEm1hfyvSsOLBDtk4SGIwgnjT6zDi+w5w83X4e18D51gnd19Qz8WIt9cM4spZvqr8mCkDcajvfboCelZT2v5Xho3h7jDdy8mt3ZRoR1BCjwDw3vvcW2I86pSoSTM6gIvvU/FQLo2O9QhhHPQ0/BhXvY3tSk18lxxtvQ/lWV3O9T8wyRdO1WGCwgAp/EDwmuZ5HytHpQwR4U9gG0NmsackwwtUzF4MmQ2qVHkbsK6fqJbPOeKTfSBuSOxrwCrLMsuaPnUPDR6mA86pOyGmumWWRZE07jyrZ+GeEookF1BNDPC2BEaqbb1oOGPhFWkTZkXbLEq46IKLD6Ov8WaupPbE98bH/YL/FmrykwBEZM9IxGWlBvRWFNV+cIdNTY6BQmvCaUy0krVCHMMfEK1HID9UPcKy6D2hWm8Ot9WKkDUchnlCRDT9WYgwe/Nw7KUt7gDf1qHnXaHhMJL3U7Op8whZRcA7235EdKtckFsNEP1B9+/51jvHuW/Sse2llRRcu7X0r4ii8tyTp5elZtpds0hBzdJG14HFxYiNZI2WSNxdWG4I5dfUH5U8cKluVvW9qFez7L+5y2OJmL+NrNFq5NPdTcbgXO/kL32vU7jvNzDhTp9t9lHnyAH7xX4Xp2qsXBqXFljhcdA5tFiUJBsQJEJuNiLA351aJDMP0iR7r/nXzvmOWyRJuu9iwA3NhzY+m9QsvzjEQKGSaaO/IJJIpNuZ2NqyWRM7Y+FJq26R9JZlBLJEy3W+1gwYA2IJFxyuARf1qPjc9WGNdCaxqEZUBUMX7YZri1uQufLzrCcH2p5khsMXJa9rP3cm3TcqT99JbjOeWUsztIXa8lgNyRp8IHLawqZzcXaRt4/iRyemcul8H0Jisx7vQCrNrdUGgE2J/Sa3JR1NZr2l4nDPMqDV3sd9Y/QtJ4+pvqvY7bb1EwXa3IsYuqynbZgY3UdLkXBBHX30F5nm/fYiSQArrYtp1Frat7ajuaqTtHPHEoT3f4LXDRIele4+FQOVqZwstgKbzPEeGsUuzvtKJATNNJtTr5oDVA7bmvQ1dX0keX+qmtFouNGq9WMGdKPKhwClFD5Gh4YsS8qaLXNcUsg6VTZZgz3o99LvVzw5CC16uMOOjLJlc3bDXKUsF91FMePCgA/OhjBNc7dKI8Nh1dN+daGaMp7XmBxsZH+4X+LLXU32rYYpjEH/BX+JLXlJjKX/SI03ic0Lios2VsNxTKRmlQWIYU2y1IKUkrTENxDcVo/DZ+rHurPI49xWgcNf1YpDDmLiyNfGRIHggf6tblJAoBvYbA3A3I26HncD4RzYSh5ZBdhIWI53Ijuo36X1Va4LMVhxsPeexITA/laUFN/S+mhbL8A+Cxc8D3XQ+m9rnY3jcDrdTf1DGufNG4tHd4WRQypv8GjZFxQq9zEG+jlZXaWNk2kjkDONLWNjvewt8uddxbnBxePVEIMEFhfcFpN9Z36Am3wqLhMPHJiYZg47xXjNwxs2kgaSh5eEEbWpWZqoxUxXk0jHb37/fWKyXCjoy4FDLfz3/ZVcWYxWbSCfCpvvbcsLL67C/yqFlmNVYWUqb3te91F772+1Vm0CyStrUMNl3+yBruPL2gPhXh4cLaY4dIOttRN+RGtWvzsFsLedcrXR9D42aEaT+BWF4ZhnbSdYsEOteRLDdX2sN7gEeVeYbBRwSNoVu7uUvcavQnfZgw2PK4t7rSPDug7slQW7lJLEjWA7aiPssNgSD+kDtVLippoCbQg3bmSQAvJVUAe/wA+frSTk+rNpfSxyeSK2U3EilDG6jwyre4vbWpIcb8uht61Hy1L7mpfFGY2VYCtjqWbmDpDR2sPK5JNvT1pjBGy13RvgrR8x5HD9RLg+v8AdFp3wAqqx2NvtXYyfaqmSTenCJllydDimnYRuKYjanFe1dVnmsMcsytCoNJzfCxquwqtyzOwotSMzzQMKqiWVJ50V8N4SwuaGsqw5kcDpWgx4ILGLc7UIZIy8Wa1EeDOmhjJXu9F0GF86dAZF2uYnVjU9IFH/clrqV2vxAY2O3+4X+JLXVLKITWO1V+IgFSoTtSJRVNWQmVxtTZWpE4AqN3wrKjU9RKNuGj4KCUkJ5D+Xzq3wueSRLZAvvNz916pITLjiiEsthuelX8mJgxcEb4h2jlRRGcRoLagOUeJRfErgnZuRv0vagifiCZrEhLjkRcW++rzLeJYZANZ+jzgW1kFopB9mS3T38uh6VhmUlpHV46i7UnRfZPk6DeD6yS10kYEKd7alHNBY3sbkgcxyqmE1iATc9T1J5k/O9W2T8VCJSECqFbW4Jvrje50xHyvqA+Gw3qm4ow6xSnQ2qNwJI262bmjeoNx8qznHpM2g/U0yTgsYjTNa26Lb79/yqwwkgaR1JK20qrcrNo8JB8/TruOtBWGmGtFO6328x4SOfTp8qu4ccqFlOp9arpFySWHgsTzP6JrCUT0YTTaUfgn5znQ7yP2YpY2+sY7DYC1/MEhbHmBTo4gikYnS7DwqXAsqkna4O252v8AzpvD4CGdJI5lDShtWrrYKq+Budhbf3+tVUfCXdzLKjfVodbgkm4Xxe7kDURS/B2zbXw1937A7xU4OOkA5LoUelkUW+FScK3hqikxRklaQ83Ysfexv+dXUR8Nd8lSSPnIS5SbI+Mlqtlbepc5uaaZQKqKMckhCMRSXmNO141qujCyfk0AY71a47BIF2obixJXlUhcYzEXO16OwCnhbAn2rUW4dDbc0PZXm6RxADnRJwtgHxL3Jst+VXYh3JslkaW67L50fYTKFA3NKw+B7qwtalzs19qzcg0Yf23IozCML/8AXT597NXlM9s2H049L82gU/8AdmH5V5TVjRTRmuakqpp61aEkDEwXot7O+yz6feWaQJCCVCqy97IwsSADfQouLki++3nVTlOTvPJZQSPcTuSAAAOfPp+JFbtwXwsMHF4t5W58vAt76B68rnlsByUUqKQF5z2OMt/osiso/wBnJZSB6OPCfiBWYZrlvdPIh2aNmVl5i6mzWPlX03in2rDO1PDCPHy2/wBoiP8AEpoNvihqqFrQDXqfkeVjE4mKAto711TWRq0ltgbXF9/xqfwnm2BjJTG4UTKx2mV37yO//D1BHUeWx9/Kj/JeHcKrxzqcKIi6nDYpIZTHruNMcw78GGUN0YaTtvfagsFpuziaN5hDOXMD92/1EoAOkPsU1mxBBvb8KhiIpGYplKi/hkBDxCT+0GwvyKmxG3lW24TJnwzYmeR1kM7pIQqd0q6I9Fhrcjfnu1BGcT4bMJZBhpC8kmHeF0K6FeMSLJ4Ha31ytYi91IuLr7QlxjLoqM3F2ZbisCwJHK3+dqcgzAjTq9pP0vQi179OlTMbl+Iwl9YMkSEAtazR35CRD4o7+t1P6LHnUjDLA6F78hc+Y9CPOuSUXHaO7Hki+4sn5FiVREkHiaPUzg8mV7FrHlcWuOflU3jMqmCldLjvNKkX2szrew6XANVGLxEeGgLBQxYqojb2SSCW9bAD7x50M5xxDNiQA5AQG4RRZb8rnqfiamGJ2pF5/M5R4+5VQnxCr4exVfk+A7yQCivHZMqJz6V0SVnBjklYIyy70wzk07jwFaoJlq10Zt2yYrbVzNTSPtTi70yBN6ehphhalxtY0igky7DbA3rTODsVZfCbGspwOP2tVzlubyIbqdqU3SCMXJ0bvDjCw8VP97QxwlmRmiBPMVA4u4nlgZViFz191Y8klY+DcuPuAvbk18wi/wCWT+NPXUP9oObyYjEI8gswiVfgJJD+ddWkXasbxuLpkWHEEc6n4WIyEKouTsBTDwitN7NuBSojxc21/EkZXdlsNDE32BPitbew87VuZBZwZwcmEiVm3lIuT9kkb7edri/MXI6miOTEAbV16iSnxVRQuY32rMO2nK9oMQByvE3uPjjv8RJ8602JuZoW7SsOHy6c/Z7tx7xKg/An50mI+ezVrkXFOIwhbuXsr7SRsoeKQeTxts3v5+tVeJWzU1qpFJmjYLtXCpZ4GQjpBKEhb3wzLIqH1S1GuVx4fGFJCEcouqOQKqmaJxbxhQNMscl1JWxUgEWD2rBaMeznPDE7rc2QfSFHpHYYhQP1oCx98SeVCSBs1bF5KZZvHqMYiKq+tTIH1cgNN9wTcEsriwYEjfGM2wggOEmRQPpEXeugFkVlldCFHQEIDboSbWFgDv8A01eNYsTPiWjOJLNBAsSvCkCvpVpuT7+am/PY8qDuMGCpgodSyMsckzurB1LYmZpLKw/RsoP/AFVUqJVlDm2ZtMwLAKFuFUXsAd777kna591QL0X5xwsn9F4fGwsWOt4sSPssWJjsOgAst+upaDyKyoq7LPKcXoN6ex+Zu557dBULC4UmrfD5Jq5mixA5iLk71HCUU5hkaKt770NTpYkUhnsdPIajRGl6t6BMfkjr1QKbMleaqQWOhrHaizKdOgA8zQeBUvBY1lYVM4uSN8ORQl2jZ+BcWI9SnruKg59itcsl+d7D3UP5ZnRSzj4+6rKTOIZ2Grbz6E1yuLlGjqU1CfKgC4zH16f2Y/8AN66pXaFJGcRH3drCJRt595IfzFdW8F6Uc+WVzbLThDLlnnUyBjGnjZVRnaUKygxoBsSSyg3IAB91b+kQFtrW5+/y2229KAeyzLpBhw7se5UnuI+mokFpD57ja9/MUfXtXWkcp4ZrMB51GLXJ9T91dimNxbyI/lS410j3/cKYHOeg6VRdoKWyvE/sp/Fjq/gS5v0H41X8cwasuxS9e5dvio1/+tDA+Z8b7Xw/nUapmOXl8aiWqBrQq+1WPDWOWHFRO/satEn9lIDHJ/cc1XUkCmMIuPsYrY1o0/q8Mq4WP9mEaSfi+s1RYNd7+X+f50yxuffRBwblBnxcEX25F1fsA6n/ALgNAno2nhvgwf0P9FfZp0ZpL80lkAZP3bR/FawSXDFWKsLEEgjyINiPnX1bbc+tfPXadgxBmU45ByJR/wDqoY/3i1KaFEGUmIp/+lHta9QTOKaaasyyTNimPMmobLepUEWqpESqNiKlyGolMRY164q6kwStyqsxuGK0KSYpRZFG9OqKRGaXqrQkWGr1Wpu9OKhpDCHCzt3fpVXJmJDV4MaQukVFIpcEWpyGsfii7XPlb4XP869prEjf4fzrqKolts+tcHhVjRI0FlQBQPQddvOnZTvakhqbLVsZiZd3A+P40/LFcgD41C7zxjzP+Bq0hUkX89/h0pjOiS3LpTOZ4fXDIn20df3kI/OpDkDlvSL350hHyrjB4R8PwqEas80SxceTEfJiKrKkpE7LMlnxLaYInlYbkIpa3qbcqs8d2f5hAneSYWUKNybBrDzIUkii3sGxNsbKvPVCTbr4XQ7VSZlx9mOHxMijEykI7DS51rZSRYhr0wA1Yrn8a2Xsc4bCL9LceJ7pF6Jezt7yQR7gfOs5kxEWNxsTKogE7RrKo2RZGfS7J5KdmseRJHSvozCYNYlSNBpRFCqvkFAAFNUTImltx6/5/MVkPbhlGqaKYD/Z6Sf2XY/+wrTMwxfjCKd7fL1/Ch3j/Lu+wynnoax/ZcAXPxA+dKVV2JbPn9cHenkwYFFByNR5VAzHBhBtWLZqhOUYUMas8blKabgVVZdiCg2F6tpsaxj5Vzyuztx8ePZTGILS58GGSoc8pvU7LsRcaarXZhQNzwaSRTYWr7OMDY3qmat4u0YPos+G8mOIk39ldzUvMcEpxIiQXC7MR51e8GQd3hZJPQml8FRpK5Y7m996tEWT5uz9O51kdL8rffWe5jgjHIy2NgbAkfnX0BhmZ/AV8I69D6UJcZZNGiE6Rcnb12o3oadGOYqMgj1H5kV1EPGOW9y2HW1r4dW+cso/KupNFH0rJtTEhp+Vtqiua0IGBEWmjt0JLe7Q/wCdqvJH2sNhUDDRW36n8KmRP50ANaTf0r29qkslNslAHzRxfhtGKxSfZmk/8yR9xoeNFvaGP/n4v+1b8qEWNSOIS8AcVLl+L79lLroZCoNidQ2399j8KIeI+0vBYnDzxjALG8ivpkGgsJCDZj4AefrQFlOVyYmZIYgC8h0oCbAk+p5VJzjhmfDSmKVPELatPjA1AHmu3IigbSK3CmvqXJsSXw0Ejc2iiZj6mNST8718x4LLnMoi0nXqCWtvqJsB87V9PRxd1h0QfoosY9dKhfypxFIhwJdmc82N/cOg/Ch/jETSeFUbQukmQONO+ourx3uTcQ2NujcupA8oUEnpuff0FV0mBLRGQ6fF4th4tyLXPWspzfJRSCK6tmazwkEgkVVZqLCpvFeHkjlBHImq/FglLmoydGuPsTluKXqKto8QGBFtqE42IarjCytbpWM0d2GVoazRVF7CqnCYqz7VLzGbY1CwmH61UdGGR+oIJzrjoVnWzEUTQNtVBmMX1nv/AJ08b7oyyL3NFyfAkZY3qKCuHc7MEo8r2v8AHrWi5YokwIjVgCR+VZrn/DsmGezb35ECukwibWnF0a4cPzNh86BM04x+lyIot7XIffQpDxEywmM3va3+NXHZvk/fYkHotMTVDva2mnE4ccv/AIsf8WauqT21rbHRDywyfxZq8pPY1o2mTEbWrlNMhr7jcGlB6skuMLi1kFiAGGx/nXrxAcqrYmtv1qWsl6B2Ph6QxpN6SWtQI+f+0yO2Y4oebA/OND+NBLGtK7YsDoxqy22mjH70fgb+7o+dZpIp3qSoi4sQUYMpKsDcEGxBHIgij1+2XENAIpY43NgC93R2KkEMdBG+3xrNyTXqi5HS9J99MtNpprZtvZ13OMllxzxgTBgoF7qumJF1LfcsRzJvzo/zPEgWHUD76BezHDiPDkjZOhPNidyxojxUup7Dzt8arRlLtkmTDNKoRGUP7ZDdV5C9t+d/lTU8bRoVN1FupDKd97Hp59PdS+8eMs5BAvZGsWTSNhf7PLrbnULifFPJg522ukTsNPmq6vP0FcDalk01K/5RvTUfsB3GmNiKgXBNDLOGSwoexWNZzdiTSYceRXTki5dix1HZPOEOqm5pmTYGmZczNNYeXW29ZqDezTmlokd0SLmnUI02FT3wnh2qixMhRqODBzTfRZByBSZsRH3Z2u3Tbe9VZxxNPZTj1jlDSC69aqEKdkSlaoMOBctE3iaRgU3tqtY9BapGa8QJJi9AUyCPYkW3brzpA4swcalora28hY35b17lXDbB0mjdSWN3B3Bub1sZEjiDKIWwbSsmhrciACCdhyog7Isl0QmQjdqHePMYZZIMOCNzdgPkL1qXDeBEOHRfQVS+SXoyXtw/1+L/AJdP409dSO2t74+P/l1/izV1S9lLRo2T5lp8LeyeR+yfL3VfUO5xlphe4Hgbl+qfKpeUZlyRz+wfMeR9auyC+jGwNSY6iYd9vjUoPSGPE0yzDzpQ50mXDX5bGmAE9qeSfSMEXUXeA94PPTa0g/dsf+msGnHWvqGZGW+pbjqQOd+dxXz/AMbZCMLinRf6tvHF+w17D/pN1+FSxpguRSC5BpZrtdIs13swfXgxd9RV2AS/sDawt8yPfRpDFZw3RfxJCqP3iBXz9kueSYaUSRm3mOjL1BrasuzJsSMPo5Me+c/qp7AI9Tc/KhENBtHEUACnYCwB3/xoe4pxyrDMrFVDxSDSbDUe7e+nzNhRCX2rOu19B9GDHo4t7yrr8/EDU5ddDjsx0tSaQzUpXossWVqbhsrbTrOwpiLEAlRbrVnnmOAiVF2vzoEIwmdabqeVV+ZTKzXFQ2O21R3Ug70BRILWpovc0rum03tt501THQ5ep2DzueIWSRgPK+1VwalBqADfs/wj4nGB5CWtzJrdZZgq/Csq7GnW739bVoWbYgeyKtOkZPZkPa618bGfOBf4stdTfav/AK3H/YL/ABZa6obKRvE0SyIVYXBFB2a4BoDY3KndG/n5Gu4S40SQ90W/YPp9k/lV9neJ0wsWCsp233FzyrTZIjhzMO8Q39oHf1uBY1cihDhaQJM1js49nnupvsfcTRU70gJMbU+j1DU3FOCS1AEqsu7Y+HfqVnUf1bb+iOQCD6atJ+JrTElprMMGk8bxSC6upVh6EW29aBHyjiE3vTOiirinhV8G7RSAhlbwMfZmjJOmRD5jkR6++hlktU0aoSK0Hs340jw7d1iNlawSXpH+q4+ze2/S3luM+pWuhDqz6oVrjbcdDzFZp21Ysd1DHfdmLEeirb8TTHZx2hQRYTucVMEMTWiLajqjIuALA+ybjfoRQvx5nK4yYyIwZV8K2N9vO3v/ACpTekQl2Br0q9elL173R8jUmgvDNZgfUVa5xFcL/neqcCpD4tiAD0oTFQ1ONNQ3ck71PnW9RO53oGW+BxIeLuyBfzqqxEBU2NOodO4rpsQW506Ai2r0U4q0/AouPKmAe8BYoQwknmb/AH9Kup+LQp33JoMw+cIqgbbVLy3M8PrLvY2pWQ0VHHGZtNiFYi1owo9wdz+Zrqj8XZ0k84aNbKqBPkzG/wDerqBoRlufPCGC28VvFbxCxvZT0F7fIVpmT8bjE4NlksXQDvBtfblIPTz8t6yDu70qNCDs1qqypRTNPbFH2on9Rvv8DRtwnxIcSjI4tIlr/rKdtQHv2Pw86+f4MzkTk1WeVcX4qCZZUcEpzUjwsp9pW62PvpWRwZ9FwyWp1cUrbXob4U4qjzCFmVHjK7OpIIBP2WHMe8CpkuBKm4axH+d/MU7ILYz6bAn3U7HNveqfB48SMyEWZevQ9Ph7qnBbUIQvPckhxkLRTLcEbH9JG6Mh6EV88cTcOSYSZoZRuN1Yey6nky+np0NxX0ZHNVBxxw0mOwzA2EkYLRP5EC5U2/RNt/garY10fOjDekGpM6bX8qjVJquyZlc8ase9QOpFt73U39oWq5nyKAxs8WpXUagNVwQOY335etDDHp50RrjREo2J8Okjz2saiQ2Q8Bh7m/Q71IxTgC2mizslhjxDSYeRAdKmVH621KrKf3gR8aPcbwPh/s0US5UYH3e/KuMZ8q1TMeC40NxaoX+j0fkKA5GaPA3kaQIW8jWmnh+O3IU2chTyFA+Rni4Vj0pP0NvKtDORr6UzJkY9KAsBlwDHpT8eDI6UWnI/UU2ckP2qVhYLnAt5UvB5aSfFsKJDlZH6VIbLtW16LCwKzKELIQOVe1Y8SZQIZFW99SBvmzj8q6rFZ//Z"/>
          <p:cNvSpPr>
            <a:spLocks noChangeAspect="1" noChangeArrowheads="1"/>
          </p:cNvSpPr>
          <p:nvPr/>
        </p:nvSpPr>
        <p:spPr bwMode="auto">
          <a:xfrm>
            <a:off x="76200" y="-1092200"/>
            <a:ext cx="2019300" cy="2266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g;base64,/9j/4AAQSkZJRgABAQAAAQABAAD/2wCEAAkGBhMSERUUExQUFBUVGBcVFBUYFBUUFBQUFRQVFBQVFBUXHCYeFxkjGRUVHy8gIycpLCwsFR4xNTAqNSYrLCkBCQoKDgwOGg8PGCwkHCQsLCksKSksKSwsKSksKSksKSksLCksKSwpLCwsLCwpKSwsKSkpKSopKSwsKSwsLywsKf/AABEIAO4A1AMBIgACEQEDEQH/xAAcAAABBQEBAQAAAAAAAAAAAAAGAgMEBQcAAQj/xABHEAACAQIEAwUEBgYGCgMAAAABAgMAEQQFEiEGMUEHEyJRYTJxgZEUI1KhscFCYnKSs9EVM3Oi4fAWNENTY3SCo7LCJFSD/8QAGgEAAwEBAQEAAAAAAAAAAAAAAAECAwQFBv/EACcRAAICAgIBAwMFAAAAAAAAAAABAhEDMRIhBCJBURNhcRSBkaHw/9oADAMBAAIRAxEAPwAL4q9mggii7iXEgrsaFo9qI6B7H8FgiTRDDl21Dox5HKrCDP7CxpSTKi0SMagBp2DlVRPjdRqww0m1OPSE9nkrb1BxJp6Z/EaaIvToQwJzXjSXq4yvhPFYneDDyyj7SoSv73L76sJOzzHoCWwk1l52TXb36L0WBS5dhO8YLWi5Z2dBowx8qC8pi0TAHYg7g7EehBrbcmlJhG/SpkwXZjPEmRiB7VRyQ2ow7Q2Pe/GgwvWiAfwMQLb1LzHCd3Zl6VWxS2NWGJxF0oHRw4gfTpJvVZLIWN6XHAT0p/8Ao5zyG1S2kKiC4pAFSZcMwpnTTTA8U2rjMQdq5hTbGkAuXEkixqPevSa4ilobbexJpSGlBa9VN6AGZeddTmLWxHu/M11AWPT4tm5mo9ek116ZAkCvCKVqpOqhlC4udX+EwzW5HlVJgT4xWmZXh1MY26UAAuMiKtuK0Hss7PBij9JxC3gU2ROXfMDuT+oOXqduQN6qXh5sVi4oE21t4m+yg3dvgoPxtW0YvExYHDKqAqkaBUsLBQBYEu1kB67sKTY0U+IgRsXOsGMmhWMBZEVysEblLFE3sp29kDY3tVrwhl2LwoMXcxtEXL96ZrSHVa900m5G3UUKYHizDYmMZeuGZTNfu2hIl8W5M769JO9yzgv13rRspk7qCBJCA4SNCL3u4VVNj1Go8/UVlxfKzNQam5X+xYSYWNjdkUnzKgn768XBoNgqgeQAt8qc1V1qssFuK+zrCY1DqTu5P0ZYwAwP6y8nH3+RFYDxbwZPgJu7lFwbmORb6JF818iNrqdx7rE/U5FVme5JFiojFKoYcxy1Kw5MvkefvFxTToLPlqPIZCuq1hUzL0Tk1tudFHG2J+hyNhytmHLbmp9lh6GgBcSdRPnTkuS6KRfO6KaeGIW3KqP6Reno5BbesJY3Q1Ps7HONzVW25qVipAdhUY7VrBUhMmQZcGW96qJjYkeVTPpbAWBqC1ya0JE3r0Xry1Og1IxFLSlWqRhcA7myqTSGRMbzHu/M11S85y14nUOLEqG+Gph+Rrqokgmur1q8pknCk2rq8IoGPYT2xWoZN/Vj3VluG9oVqORn6oe6kMJeGkkg7zFJCZTcR+YWMeOVrDxE7KAB1+VGGXcdwyFVljeKQ32INxYavEQAV8O+4FuXUXcynLhHAiqRcC5PQsdyfnenJt9pYw4F7XUOACLHmNrjapbGiflE2FlHe4cxnUbF1Rbk7GxOnUeY5+YqXiMvikeN2CM8RJjYjxIWtqtv1sPlVVhniWNkSyX1EAgsgLXJOm4O7Ek2I3JPM3quGVTj+rdGH6uMxUX9yUTLUDDJRSgKpMpw0oX63WTfkzxPYejRxpce8XqPxHjpIRH3ZcFmIOnCy4vkpO6xSKV5c96q6Cr6CO1R58MjX1IpvzuoN7cuYoKk4vkS2vEQqLgePBZhAfX2iwBq/wAdnUsZNoJZUCg61FyWJPhCAEm1hfyvSsOLBDtk4SGIwgnjT6zDi+w5w83X4e18D51gnd19Qz8WIt9cM4spZvqr8mCkDcajvfboCelZT2v5Xho3h7jDdy8mt3ZRoR1BCjwDw3vvcW2I86pSoSTM6gIvvU/FQLo2O9QhhHPQ0/BhXvY3tSk18lxxtvQ/lWV3O9T8wyRdO1WGCwgAp/EDwmuZ5HytHpQwR4U9gG0NmsackwwtUzF4MmQ2qVHkbsK6fqJbPOeKTfSBuSOxrwCrLMsuaPnUPDR6mA86pOyGmumWWRZE07jyrZ+GeEookF1BNDPC2BEaqbb1oOGPhFWkTZkXbLEq46IKLD6Ov8WaupPbE98bH/YL/FmrykwBEZM9IxGWlBvRWFNV+cIdNTY6BQmvCaUy0krVCHMMfEK1HID9UPcKy6D2hWm8Ot9WKkDUchnlCRDT9WYgwe/Nw7KUt7gDf1qHnXaHhMJL3U7Op8whZRcA7235EdKtckFsNEP1B9+/51jvHuW/Sse2llRRcu7X0r4ii8tyTp5elZtpds0hBzdJG14HFxYiNZI2WSNxdWG4I5dfUH5U8cKluVvW9qFez7L+5y2OJmL+NrNFq5NPdTcbgXO/kL32vU7jvNzDhTp9t9lHnyAH7xX4Xp2qsXBqXFljhcdA5tFiUJBsQJEJuNiLA351aJDMP0iR7r/nXzvmOWyRJuu9iwA3NhzY+m9QsvzjEQKGSaaO/IJJIpNuZ2NqyWRM7Y+FJq26R9JZlBLJEy3W+1gwYA2IJFxyuARf1qPjc9WGNdCaxqEZUBUMX7YZri1uQufLzrCcH2p5khsMXJa9rP3cm3TcqT99JbjOeWUsztIXa8lgNyRp8IHLawqZzcXaRt4/iRyemcul8H0Jisx7vQCrNrdUGgE2J/Sa3JR1NZr2l4nDPMqDV3sd9Y/QtJ4+pvqvY7bb1EwXa3IsYuqynbZgY3UdLkXBBHX30F5nm/fYiSQArrYtp1Frat7ajuaqTtHPHEoT3f4LXDRIele4+FQOVqZwstgKbzPEeGsUuzvtKJATNNJtTr5oDVA7bmvQ1dX0keX+qmtFouNGq9WMGdKPKhwClFD5Gh4YsS8qaLXNcUsg6VTZZgz3o99LvVzw5CC16uMOOjLJlc3bDXKUsF91FMePCgA/OhjBNc7dKI8Nh1dN+daGaMp7XmBxsZH+4X+LLXU32rYYpjEH/BX+JLXlJjKX/SI03ic0Lios2VsNxTKRmlQWIYU2y1IKUkrTENxDcVo/DZ+rHurPI49xWgcNf1YpDDmLiyNfGRIHggf6tblJAoBvYbA3A3I26HncD4RzYSh5ZBdhIWI53Ijuo36X1Va4LMVhxsPeexITA/laUFN/S+mhbL8A+Cxc8D3XQ+m9rnY3jcDrdTf1DGufNG4tHd4WRQypv8GjZFxQq9zEG+jlZXaWNk2kjkDONLWNjvewt8uddxbnBxePVEIMEFhfcFpN9Z36Am3wqLhMPHJiYZg47xXjNwxs2kgaSh5eEEbWpWZqoxUxXk0jHb37/fWKyXCjoy4FDLfz3/ZVcWYxWbSCfCpvvbcsLL67C/yqFlmNVYWUqb3te91F772+1Vm0CyStrUMNl3+yBruPL2gPhXh4cLaY4dIOttRN+RGtWvzsFsLedcrXR9D42aEaT+BWF4ZhnbSdYsEOteRLDdX2sN7gEeVeYbBRwSNoVu7uUvcavQnfZgw2PK4t7rSPDug7slQW7lJLEjWA7aiPssNgSD+kDtVLippoCbQg3bmSQAvJVUAe/wA+frSTk+rNpfSxyeSK2U3EilDG6jwyre4vbWpIcb8uht61Hy1L7mpfFGY2VYCtjqWbmDpDR2sPK5JNvT1pjBGy13RvgrR8x5HD9RLg+v8AdFp3wAqqx2NvtXYyfaqmSTenCJllydDimnYRuKYjanFe1dVnmsMcsytCoNJzfCxquwqtyzOwotSMzzQMKqiWVJ50V8N4SwuaGsqw5kcDpWgx4ILGLc7UIZIy8Wa1EeDOmhjJXu9F0GF86dAZF2uYnVjU9IFH/clrqV2vxAY2O3+4X+JLXVLKITWO1V+IgFSoTtSJRVNWQmVxtTZWpE4AqN3wrKjU9RKNuGj4KCUkJ5D+Xzq3wueSRLZAvvNz916pITLjiiEsthuelX8mJgxcEb4h2jlRRGcRoLagOUeJRfErgnZuRv0vagifiCZrEhLjkRcW++rzLeJYZANZ+jzgW1kFopB9mS3T38uh6VhmUlpHV46i7UnRfZPk6DeD6yS10kYEKd7alHNBY3sbkgcxyqmE1iATc9T1J5k/O9W2T8VCJSECqFbW4Jvrje50xHyvqA+Gw3qm4ow6xSnQ2qNwJI262bmjeoNx8qznHpM2g/U0yTgsYjTNa26Lb79/yqwwkgaR1JK20qrcrNo8JB8/TruOtBWGmGtFO6328x4SOfTp8qu4ccqFlOp9arpFySWHgsTzP6JrCUT0YTTaUfgn5znQ7yP2YpY2+sY7DYC1/MEhbHmBTo4gikYnS7DwqXAsqkna4O252v8AzpvD4CGdJI5lDShtWrrYKq+Budhbf3+tVUfCXdzLKjfVodbgkm4Xxe7kDURS/B2zbXw1937A7xU4OOkA5LoUelkUW+FScK3hqikxRklaQ83Ysfexv+dXUR8Nd8lSSPnIS5SbI+Mlqtlbepc5uaaZQKqKMckhCMRSXmNO141qujCyfk0AY71a47BIF2obixJXlUhcYzEXO16OwCnhbAn2rUW4dDbc0PZXm6RxADnRJwtgHxL3Jst+VXYh3JslkaW67L50fYTKFA3NKw+B7qwtalzs19qzcg0Yf23IozCML/8AXT597NXlM9s2H049L82gU/8AdmH5V5TVjRTRmuakqpp61aEkDEwXot7O+yz6feWaQJCCVCqy97IwsSADfQouLki++3nVTlOTvPJZQSPcTuSAAAOfPp+JFbtwXwsMHF4t5W58vAt76B68rnlsByUUqKQF5z2OMt/osiso/wBnJZSB6OPCfiBWYZrlvdPIh2aNmVl5i6mzWPlX03in2rDO1PDCPHy2/wBoiP8AEpoNvihqqFrQDXqfkeVjE4mKAto711TWRq0ltgbXF9/xqfwnm2BjJTG4UTKx2mV37yO//D1BHUeWx9/Kj/JeHcKrxzqcKIi6nDYpIZTHruNMcw78GGUN0YaTtvfagsFpuziaN5hDOXMD92/1EoAOkPsU1mxBBvb8KhiIpGYplKi/hkBDxCT+0GwvyKmxG3lW24TJnwzYmeR1kM7pIQqd0q6I9Fhrcjfnu1BGcT4bMJZBhpC8kmHeF0K6FeMSLJ4Ha31ytYi91IuLr7QlxjLoqM3F2ZbisCwJHK3+dqcgzAjTq9pP0vQi179OlTMbl+Iwl9YMkSEAtazR35CRD4o7+t1P6LHnUjDLA6F78hc+Y9CPOuSUXHaO7Hki+4sn5FiVREkHiaPUzg8mV7FrHlcWuOflU3jMqmCldLjvNKkX2szrew6XANVGLxEeGgLBQxYqojb2SSCW9bAD7x50M5xxDNiQA5AQG4RRZb8rnqfiamGJ2pF5/M5R4+5VQnxCr4exVfk+A7yQCivHZMqJz6V0SVnBjklYIyy70wzk07jwFaoJlq10Zt2yYrbVzNTSPtTi70yBN6ehphhalxtY0igky7DbA3rTODsVZfCbGspwOP2tVzlubyIbqdqU3SCMXJ0bvDjCw8VP97QxwlmRmiBPMVA4u4nlgZViFz191Y8klY+DcuPuAvbk18wi/wCWT+NPXUP9oObyYjEI8gswiVfgJJD+ddWkXasbxuLpkWHEEc6n4WIyEKouTsBTDwitN7NuBSojxc21/EkZXdlsNDE32BPitbew87VuZBZwZwcmEiVm3lIuT9kkb7edri/MXI6miOTEAbV16iSnxVRQuY32rMO2nK9oMQByvE3uPjjv8RJ8602JuZoW7SsOHy6c/Z7tx7xKg/An50mI+ezVrkXFOIwhbuXsr7SRsoeKQeTxts3v5+tVeJWzU1qpFJmjYLtXCpZ4GQjpBKEhb3wzLIqH1S1GuVx4fGFJCEcouqOQKqmaJxbxhQNMscl1JWxUgEWD2rBaMeznPDE7rc2QfSFHpHYYhQP1oCx98SeVCSBs1bF5KZZvHqMYiKq+tTIH1cgNN9wTcEsriwYEjfGM2wggOEmRQPpEXeugFkVlldCFHQEIDboSbWFgDv8A01eNYsTPiWjOJLNBAsSvCkCvpVpuT7+am/PY8qDuMGCpgodSyMsckzurB1LYmZpLKw/RsoP/AFVUqJVlDm2ZtMwLAKFuFUXsAd777kna591QL0X5xwsn9F4fGwsWOt4sSPssWJjsOgAst+upaDyKyoq7LPKcXoN6ex+Zu557dBULC4UmrfD5Jq5mixA5iLk71HCUU5hkaKt770NTpYkUhnsdPIajRGl6t6BMfkjr1QKbMleaqQWOhrHaizKdOgA8zQeBUvBY1lYVM4uSN8ORQl2jZ+BcWI9SnruKg59itcsl+d7D3UP5ZnRSzj4+6rKTOIZ2Grbz6E1yuLlGjqU1CfKgC4zH16f2Y/8AN66pXaFJGcRH3drCJRt595IfzFdW8F6Uc+WVzbLThDLlnnUyBjGnjZVRnaUKygxoBsSSyg3IAB91b+kQFtrW5+/y2229KAeyzLpBhw7se5UnuI+mokFpD57ja9/MUfXtXWkcp4ZrMB51GLXJ9T91dimNxbyI/lS410j3/cKYHOeg6VRdoKWyvE/sp/Fjq/gS5v0H41X8cwasuxS9e5dvio1/+tDA+Z8b7Xw/nUapmOXl8aiWqBrQq+1WPDWOWHFRO/satEn9lIDHJ/cc1XUkCmMIuPsYrY1o0/q8Mq4WP9mEaSfi+s1RYNd7+X+f50yxuffRBwblBnxcEX25F1fsA6n/ALgNAno2nhvgwf0P9FfZp0ZpL80lkAZP3bR/FawSXDFWKsLEEgjyINiPnX1bbc+tfPXadgxBmU45ByJR/wDqoY/3i1KaFEGUmIp/+lHta9QTOKaaasyyTNimPMmobLepUEWqpESqNiKlyGolMRY164q6kwStyqsxuGK0KSYpRZFG9OqKRGaXqrQkWGr1Wpu9OKhpDCHCzt3fpVXJmJDV4MaQukVFIpcEWpyGsfii7XPlb4XP869prEjf4fzrqKolts+tcHhVjRI0FlQBQPQddvOnZTvakhqbLVsZiZd3A+P40/LFcgD41C7zxjzP+Bq0hUkX89/h0pjOiS3LpTOZ4fXDIn20df3kI/OpDkDlvSL350hHyrjB4R8PwqEas80SxceTEfJiKrKkpE7LMlnxLaYInlYbkIpa3qbcqs8d2f5hAneSYWUKNybBrDzIUkii3sGxNsbKvPVCTbr4XQ7VSZlx9mOHxMijEykI7DS51rZSRYhr0wA1Yrn8a2Xsc4bCL9LceJ7pF6Jezt7yQR7gfOs5kxEWNxsTKogE7RrKo2RZGfS7J5KdmseRJHSvozCYNYlSNBpRFCqvkFAAFNUTImltx6/5/MVkPbhlGqaKYD/Z6Sf2XY/+wrTMwxfjCKd7fL1/Ch3j/Lu+wynnoax/ZcAXPxA+dKVV2JbPn9cHenkwYFFByNR5VAzHBhBtWLZqhOUYUMas8blKabgVVZdiCg2F6tpsaxj5Vzyuztx8ePZTGILS58GGSoc8pvU7LsRcaarXZhQNzwaSRTYWr7OMDY3qmat4u0YPos+G8mOIk39ldzUvMcEpxIiQXC7MR51e8GQd3hZJPQml8FRpK5Y7m996tEWT5uz9O51kdL8rffWe5jgjHIy2NgbAkfnX0BhmZ/AV8I69D6UJcZZNGiE6Rcnb12o3oadGOYqMgj1H5kV1EPGOW9y2HW1r4dW+cso/KupNFH0rJtTEhp+Vtqiua0IGBEWmjt0JLe7Q/wCdqvJH2sNhUDDRW36n8KmRP50ANaTf0r29qkslNslAHzRxfhtGKxSfZmk/8yR9xoeNFvaGP/n4v+1b8qEWNSOIS8AcVLl+L79lLroZCoNidQ2399j8KIeI+0vBYnDzxjALG8ivpkGgsJCDZj4AefrQFlOVyYmZIYgC8h0oCbAk+p5VJzjhmfDSmKVPELatPjA1AHmu3IigbSK3CmvqXJsSXw0Ejc2iiZj6mNST8718x4LLnMoi0nXqCWtvqJsB87V9PRxd1h0QfoosY9dKhfypxFIhwJdmc82N/cOg/Ch/jETSeFUbQukmQONO+ourx3uTcQ2NujcupA8oUEnpuff0FV0mBLRGQ6fF4th4tyLXPWspzfJRSCK6tmazwkEgkVVZqLCpvFeHkjlBHImq/FglLmoydGuPsTluKXqKto8QGBFtqE42IarjCytbpWM0d2GVoazRVF7CqnCYqz7VLzGbY1CwmH61UdGGR+oIJzrjoVnWzEUTQNtVBmMX1nv/AJ08b7oyyL3NFyfAkZY3qKCuHc7MEo8r2v8AHrWi5YokwIjVgCR+VZrn/DsmGezb35ECukwibWnF0a4cPzNh86BM04x+lyIot7XIffQpDxEywmM3va3+NXHZvk/fYkHotMTVDva2mnE4ccv/AIsf8WauqT21rbHRDywyfxZq8pPY1o2mTEbWrlNMhr7jcGlB6skuMLi1kFiAGGx/nXrxAcqrYmtv1qWsl6B2Ph6QxpN6SWtQI+f+0yO2Y4oebA/OND+NBLGtK7YsDoxqy22mjH70fgb+7o+dZpIp3qSoi4sQUYMpKsDcEGxBHIgij1+2XENAIpY43NgC93R2KkEMdBG+3xrNyTXqi5HS9J99MtNpprZtvZ13OMllxzxgTBgoF7qumJF1LfcsRzJvzo/zPEgWHUD76BezHDiPDkjZOhPNidyxojxUup7Dzt8arRlLtkmTDNKoRGUP7ZDdV5C9t+d/lTU8bRoVN1FupDKd97Hp59PdS+8eMs5BAvZGsWTSNhf7PLrbnULifFPJg522ukTsNPmq6vP0FcDalk01K/5RvTUfsB3GmNiKgXBNDLOGSwoexWNZzdiTSYceRXTki5dix1HZPOEOqm5pmTYGmZczNNYeXW29ZqDezTmlokd0SLmnUI02FT3wnh2qixMhRqODBzTfRZByBSZsRH3Z2u3Tbe9VZxxNPZTj1jlDSC69aqEKdkSlaoMOBctE3iaRgU3tqtY9BapGa8QJJi9AUyCPYkW3brzpA4swcalora28hY35b17lXDbB0mjdSWN3B3Bub1sZEjiDKIWwbSsmhrciACCdhyog7Isl0QmQjdqHePMYZZIMOCNzdgPkL1qXDeBEOHRfQVS+SXoyXtw/1+L/AJdP409dSO2t74+P/l1/izV1S9lLRo2T5lp8LeyeR+yfL3VfUO5xlphe4Hgbl+qfKpeUZlyRz+wfMeR9auyC+jGwNSY6iYd9vjUoPSGPE0yzDzpQ50mXDX5bGmAE9qeSfSMEXUXeA94PPTa0g/dsf+msGnHWvqGZGW+pbjqQOd+dxXz/AMbZCMLinRf6tvHF+w17D/pN1+FSxpguRSC5BpZrtdIs13swfXgxd9RV2AS/sDawt8yPfRpDFZw3RfxJCqP3iBXz9kueSYaUSRm3mOjL1BrasuzJsSMPo5Me+c/qp7AI9Tc/KhENBtHEUACnYCwB3/xoe4pxyrDMrFVDxSDSbDUe7e+nzNhRCX2rOu19B9GDHo4t7yrr8/EDU5ddDjsx0tSaQzUpXossWVqbhsrbTrOwpiLEAlRbrVnnmOAiVF2vzoEIwmdabqeVV+ZTKzXFQ2O21R3Ug70BRILWpovc0rum03tt501THQ5ep2DzueIWSRgPK+1VwalBqADfs/wj4nGB5CWtzJrdZZgq/Csq7GnW739bVoWbYgeyKtOkZPZkPa618bGfOBf4stdTfav/AK3H/YL/ABZa6obKRvE0SyIVYXBFB2a4BoDY3KndG/n5Gu4S40SQ90W/YPp9k/lV9neJ0wsWCsp233FzyrTZIjhzMO8Q39oHf1uBY1cihDhaQJM1js49nnupvsfcTRU70gJMbU+j1DU3FOCS1AEqsu7Y+HfqVnUf1bb+iOQCD6atJ+JrTElprMMGk8bxSC6upVh6EW29aBHyjiE3vTOiirinhV8G7RSAhlbwMfZmjJOmRD5jkR6++hlktU0aoSK0Hs340jw7d1iNlawSXpH+q4+ze2/S3luM+pWuhDqz6oVrjbcdDzFZp21Ysd1DHfdmLEeirb8TTHZx2hQRYTucVMEMTWiLajqjIuALA+ybjfoRQvx5nK4yYyIwZV8K2N9vO3v/ACpTekQl2Br0q9elL173R8jUmgvDNZgfUVa5xFcL/neqcCpD4tiAD0oTFQ1ONNQ3ck71PnW9RO53oGW+BxIeLuyBfzqqxEBU2NOodO4rpsQW506Ai2r0U4q0/AouPKmAe8BYoQwknmb/AH9Kup+LQp33JoMw+cIqgbbVLy3M8PrLvY2pWQ0VHHGZtNiFYi1owo9wdz+Zrqj8XZ0k84aNbKqBPkzG/wDerqBoRlufPCGC28VvFbxCxvZT0F7fIVpmT8bjE4NlksXQDvBtfblIPTz8t6yDu70qNCDs1qqypRTNPbFH2on9Rvv8DRtwnxIcSjI4tIlr/rKdtQHv2Pw86+f4MzkTk1WeVcX4qCZZUcEpzUjwsp9pW62PvpWRwZ9FwyWp1cUrbXob4U4qjzCFmVHjK7OpIIBP2WHMe8CpkuBKm4axH+d/MU7ILYz6bAn3U7HNveqfB48SMyEWZevQ9Ph7qnBbUIQvPckhxkLRTLcEbH9JG6Mh6EV88cTcOSYSZoZRuN1Yey6nky+np0NxX0ZHNVBxxw0mOwzA2EkYLRP5EC5U2/RNt/garY10fOjDekGpM6bX8qjVJquyZlc8ase9QOpFt73U39oWq5nyKAxs8WpXUagNVwQOY335etDDHp50RrjREo2J8Okjz2saiQ2Q8Bh7m/Q71IxTgC2mizslhjxDSYeRAdKmVH621KrKf3gR8aPcbwPh/s0US5UYH3e/KuMZ8q1TMeC40NxaoX+j0fkKA5GaPA3kaQIW8jWmnh+O3IU2chTyFA+Rni4Vj0pP0NvKtDORr6UzJkY9KAsBlwDHpT8eDI6UWnI/UU2ckP2qVhYLnAt5UvB5aSfFsKJDlZH6VIbLtW16LCwKzKELIQOVe1Y8SZQIZFW99SBvmzj8q6rFZ//Z"/>
          <p:cNvSpPr>
            <a:spLocks noChangeAspect="1" noChangeArrowheads="1"/>
          </p:cNvSpPr>
          <p:nvPr/>
        </p:nvSpPr>
        <p:spPr bwMode="auto">
          <a:xfrm>
            <a:off x="76200" y="-1092200"/>
            <a:ext cx="2019300" cy="2266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g;base64,/9j/4AAQSkZJRgABAQAAAQABAAD/2wCEAAkGBhMSERUUExQUFBUVGBcVFBUYFBUUFBQUFRQVFBQVFBUXHCYeFxkjGRUVHy8gIycpLCwsFR4xNTAqNSYrLCkBCQoKDgwOGg8PGCwkHCQsLCksKSksKSwsKSksKSksKSksLCksKSwpLCwsLCwpKSwsKSkpKSopKSwsKSwsLywsKf/AABEIAO4A1AMBIgACEQEDEQH/xAAcAAABBQEBAQAAAAAAAAAAAAAGAgMEBQcAAQj/xABHEAACAQIEAwUEBgYGCgMAAAABAgMAEQQFEiEGMUEHEyJRYTJxgZEUI1KhscFCYnKSs9EVM3Oi4fAWNENTY3SCo7LCJFSD/8QAGgEAAwEBAQEAAAAAAAAAAAAAAAECAwQFBv/EACcRAAICAgIBAwMFAAAAAAAAAAABAhEDMRIhBCJBURNhcRSBkaHw/9oADAMBAAIRAxEAPwAL4q9mggii7iXEgrsaFo9qI6B7H8FgiTRDDl21Dox5HKrCDP7CxpSTKi0SMagBp2DlVRPjdRqww0m1OPSE9nkrb1BxJp6Z/EaaIvToQwJzXjSXq4yvhPFYneDDyyj7SoSv73L76sJOzzHoCWwk1l52TXb36L0WBS5dhO8YLWi5Z2dBowx8qC8pi0TAHYg7g7EehBrbcmlJhG/SpkwXZjPEmRiB7VRyQ2ow7Q2Pe/GgwvWiAfwMQLb1LzHCd3Zl6VWxS2NWGJxF0oHRw4gfTpJvVZLIWN6XHAT0p/8Ao5zyG1S2kKiC4pAFSZcMwpnTTTA8U2rjMQdq5hTbGkAuXEkixqPevSa4ilobbexJpSGlBa9VN6AGZeddTmLWxHu/M11AWPT4tm5mo9ek116ZAkCvCKVqpOqhlC4udX+EwzW5HlVJgT4xWmZXh1MY26UAAuMiKtuK0Hss7PBij9JxC3gU2ROXfMDuT+oOXqduQN6qXh5sVi4oE21t4m+yg3dvgoPxtW0YvExYHDKqAqkaBUsLBQBYEu1kB67sKTY0U+IgRsXOsGMmhWMBZEVysEblLFE3sp29kDY3tVrwhl2LwoMXcxtEXL96ZrSHVa900m5G3UUKYHizDYmMZeuGZTNfu2hIl8W5M769JO9yzgv13rRspk7qCBJCA4SNCL3u4VVNj1Go8/UVlxfKzNQam5X+xYSYWNjdkUnzKgn768XBoNgqgeQAt8qc1V1qssFuK+zrCY1DqTu5P0ZYwAwP6y8nH3+RFYDxbwZPgJu7lFwbmORb6JF818iNrqdx7rE/U5FVme5JFiojFKoYcxy1Kw5MvkefvFxTToLPlqPIZCuq1hUzL0Tk1tudFHG2J+hyNhytmHLbmp9lh6GgBcSdRPnTkuS6KRfO6KaeGIW3KqP6Reno5BbesJY3Q1Ps7HONzVW25qVipAdhUY7VrBUhMmQZcGW96qJjYkeVTPpbAWBqC1ya0JE3r0Xry1Og1IxFLSlWqRhcA7myqTSGRMbzHu/M11S85y14nUOLEqG+Gph+Rrqokgmur1q8pknCk2rq8IoGPYT2xWoZN/Vj3VluG9oVqORn6oe6kMJeGkkg7zFJCZTcR+YWMeOVrDxE7KAB1+VGGXcdwyFVljeKQ32INxYavEQAV8O+4FuXUXcynLhHAiqRcC5PQsdyfnenJt9pYw4F7XUOACLHmNrjapbGiflE2FlHe4cxnUbF1Rbk7GxOnUeY5+YqXiMvikeN2CM8RJjYjxIWtqtv1sPlVVhniWNkSyX1EAgsgLXJOm4O7Ek2I3JPM3quGVTj+rdGH6uMxUX9yUTLUDDJRSgKpMpw0oX63WTfkzxPYejRxpce8XqPxHjpIRH3ZcFmIOnCy4vkpO6xSKV5c96q6Cr6CO1R58MjX1IpvzuoN7cuYoKk4vkS2vEQqLgePBZhAfX2iwBq/wAdnUsZNoJZUCg61FyWJPhCAEm1hfyvSsOLBDtk4SGIwgnjT6zDi+w5w83X4e18D51gnd19Qz8WIt9cM4spZvqr8mCkDcajvfboCelZT2v5Xho3h7jDdy8mt3ZRoR1BCjwDw3vvcW2I86pSoSTM6gIvvU/FQLo2O9QhhHPQ0/BhXvY3tSk18lxxtvQ/lWV3O9T8wyRdO1WGCwgAp/EDwmuZ5HytHpQwR4U9gG0NmsackwwtUzF4MmQ2qVHkbsK6fqJbPOeKTfSBuSOxrwCrLMsuaPnUPDR6mA86pOyGmumWWRZE07jyrZ+GeEookF1BNDPC2BEaqbb1oOGPhFWkTZkXbLEq46IKLD6Ov8WaupPbE98bH/YL/FmrykwBEZM9IxGWlBvRWFNV+cIdNTY6BQmvCaUy0krVCHMMfEK1HID9UPcKy6D2hWm8Ot9WKkDUchnlCRDT9WYgwe/Nw7KUt7gDf1qHnXaHhMJL3U7Op8whZRcA7235EdKtckFsNEP1B9+/51jvHuW/Sse2llRRcu7X0r4ii8tyTp5elZtpds0hBzdJG14HFxYiNZI2WSNxdWG4I5dfUH5U8cKluVvW9qFez7L+5y2OJmL+NrNFq5NPdTcbgXO/kL32vU7jvNzDhTp9t9lHnyAH7xX4Xp2qsXBqXFljhcdA5tFiUJBsQJEJuNiLA351aJDMP0iR7r/nXzvmOWyRJuu9iwA3NhzY+m9QsvzjEQKGSaaO/IJJIpNuZ2NqyWRM7Y+FJq26R9JZlBLJEy3W+1gwYA2IJFxyuARf1qPjc9WGNdCaxqEZUBUMX7YZri1uQufLzrCcH2p5khsMXJa9rP3cm3TcqT99JbjOeWUsztIXa8lgNyRp8IHLawqZzcXaRt4/iRyemcul8H0Jisx7vQCrNrdUGgE2J/Sa3JR1NZr2l4nDPMqDV3sd9Y/QtJ4+pvqvY7bb1EwXa3IsYuqynbZgY3UdLkXBBHX30F5nm/fYiSQArrYtp1Frat7ajuaqTtHPHEoT3f4LXDRIele4+FQOVqZwstgKbzPEeGsUuzvtKJATNNJtTr5oDVA7bmvQ1dX0keX+qmtFouNGq9WMGdKPKhwClFD5Gh4YsS8qaLXNcUsg6VTZZgz3o99LvVzw5CC16uMOOjLJlc3bDXKUsF91FMePCgA/OhjBNc7dKI8Nh1dN+daGaMp7XmBxsZH+4X+LLXU32rYYpjEH/BX+JLXlJjKX/SI03ic0Lios2VsNxTKRmlQWIYU2y1IKUkrTENxDcVo/DZ+rHurPI49xWgcNf1YpDDmLiyNfGRIHggf6tblJAoBvYbA3A3I26HncD4RzYSh5ZBdhIWI53Ijuo36X1Va4LMVhxsPeexITA/laUFN/S+mhbL8A+Cxc8D3XQ+m9rnY3jcDrdTf1DGufNG4tHd4WRQypv8GjZFxQq9zEG+jlZXaWNk2kjkDONLWNjvewt8uddxbnBxePVEIMEFhfcFpN9Z36Am3wqLhMPHJiYZg47xXjNwxs2kgaSh5eEEbWpWZqoxUxXk0jHb37/fWKyXCjoy4FDLfz3/ZVcWYxWbSCfCpvvbcsLL67C/yqFlmNVYWUqb3te91F772+1Vm0CyStrUMNl3+yBruPL2gPhXh4cLaY4dIOttRN+RGtWvzsFsLedcrXR9D42aEaT+BWF4ZhnbSdYsEOteRLDdX2sN7gEeVeYbBRwSNoVu7uUvcavQnfZgw2PK4t7rSPDug7slQW7lJLEjWA7aiPssNgSD+kDtVLippoCbQg3bmSQAvJVUAe/wA+frSTk+rNpfSxyeSK2U3EilDG6jwyre4vbWpIcb8uht61Hy1L7mpfFGY2VYCtjqWbmDpDR2sPK5JNvT1pjBGy13RvgrR8x5HD9RLg+v8AdFp3wAqqx2NvtXYyfaqmSTenCJllydDimnYRuKYjanFe1dVnmsMcsytCoNJzfCxquwqtyzOwotSMzzQMKqiWVJ50V8N4SwuaGsqw5kcDpWgx4ILGLc7UIZIy8Wa1EeDOmhjJXu9F0GF86dAZF2uYnVjU9IFH/clrqV2vxAY2O3+4X+JLXVLKITWO1V+IgFSoTtSJRVNWQmVxtTZWpE4AqN3wrKjU9RKNuGj4KCUkJ5D+Xzq3wueSRLZAvvNz916pITLjiiEsthuelX8mJgxcEb4h2jlRRGcRoLagOUeJRfErgnZuRv0vagifiCZrEhLjkRcW++rzLeJYZANZ+jzgW1kFopB9mS3T38uh6VhmUlpHV46i7UnRfZPk6DeD6yS10kYEKd7alHNBY3sbkgcxyqmE1iATc9T1J5k/O9W2T8VCJSECqFbW4Jvrje50xHyvqA+Gw3qm4ow6xSnQ2qNwJI262bmjeoNx8qznHpM2g/U0yTgsYjTNa26Lb79/yqwwkgaR1JK20qrcrNo8JB8/TruOtBWGmGtFO6328x4SOfTp8qu4ccqFlOp9arpFySWHgsTzP6JrCUT0YTTaUfgn5znQ7yP2YpY2+sY7DYC1/MEhbHmBTo4gikYnS7DwqXAsqkna4O252v8AzpvD4CGdJI5lDShtWrrYKq+Budhbf3+tVUfCXdzLKjfVodbgkm4Xxe7kDURS/B2zbXw1937A7xU4OOkA5LoUelkUW+FScK3hqikxRklaQ83Ysfexv+dXUR8Nd8lSSPnIS5SbI+Mlqtlbepc5uaaZQKqKMckhCMRSXmNO141qujCyfk0AY71a47BIF2obixJXlUhcYzEXO16OwCnhbAn2rUW4dDbc0PZXm6RxADnRJwtgHxL3Jst+VXYh3JslkaW67L50fYTKFA3NKw+B7qwtalzs19qzcg0Yf23IozCML/8AXT597NXlM9s2H049L82gU/8AdmH5V5TVjRTRmuakqpp61aEkDEwXot7O+yz6feWaQJCCVCqy97IwsSADfQouLki++3nVTlOTvPJZQSPcTuSAAAOfPp+JFbtwXwsMHF4t5W58vAt76B68rnlsByUUqKQF5z2OMt/osiso/wBnJZSB6OPCfiBWYZrlvdPIh2aNmVl5i6mzWPlX03in2rDO1PDCPHy2/wBoiP8AEpoNvihqqFrQDXqfkeVjE4mKAto711TWRq0ltgbXF9/xqfwnm2BjJTG4UTKx2mV37yO//D1BHUeWx9/Kj/JeHcKrxzqcKIi6nDYpIZTHruNMcw78GGUN0YaTtvfagsFpuziaN5hDOXMD92/1EoAOkPsU1mxBBvb8KhiIpGYplKi/hkBDxCT+0GwvyKmxG3lW24TJnwzYmeR1kM7pIQqd0q6I9Fhrcjfnu1BGcT4bMJZBhpC8kmHeF0K6FeMSLJ4Ha31ytYi91IuLr7QlxjLoqM3F2ZbisCwJHK3+dqcgzAjTq9pP0vQi179OlTMbl+Iwl9YMkSEAtazR35CRD4o7+t1P6LHnUjDLA6F78hc+Y9CPOuSUXHaO7Hki+4sn5FiVREkHiaPUzg8mV7FrHlcWuOflU3jMqmCldLjvNKkX2szrew6XANVGLxEeGgLBQxYqojb2SSCW9bAD7x50M5xxDNiQA5AQG4RRZb8rnqfiamGJ2pF5/M5R4+5VQnxCr4exVfk+A7yQCivHZMqJz6V0SVnBjklYIyy70wzk07jwFaoJlq10Zt2yYrbVzNTSPtTi70yBN6ehphhalxtY0igky7DbA3rTODsVZfCbGspwOP2tVzlubyIbqdqU3SCMXJ0bvDjCw8VP97QxwlmRmiBPMVA4u4nlgZViFz191Y8klY+DcuPuAvbk18wi/wCWT+NPXUP9oObyYjEI8gswiVfgJJD+ddWkXasbxuLpkWHEEc6n4WIyEKouTsBTDwitN7NuBSojxc21/EkZXdlsNDE32BPitbew87VuZBZwZwcmEiVm3lIuT9kkb7edri/MXI6miOTEAbV16iSnxVRQuY32rMO2nK9oMQByvE3uPjjv8RJ8602JuZoW7SsOHy6c/Z7tx7xKg/An50mI+ezVrkXFOIwhbuXsr7SRsoeKQeTxts3v5+tVeJWzU1qpFJmjYLtXCpZ4GQjpBKEhb3wzLIqH1S1GuVx4fGFJCEcouqOQKqmaJxbxhQNMscl1JWxUgEWD2rBaMeznPDE7rc2QfSFHpHYYhQP1oCx98SeVCSBs1bF5KZZvHqMYiKq+tTIH1cgNN9wTcEsriwYEjfGM2wggOEmRQPpEXeugFkVlldCFHQEIDboSbWFgDv8A01eNYsTPiWjOJLNBAsSvCkCvpVpuT7+am/PY8qDuMGCpgodSyMsckzurB1LYmZpLKw/RsoP/AFVUqJVlDm2ZtMwLAKFuFUXsAd777kna591QL0X5xwsn9F4fGwsWOt4sSPssWJjsOgAst+upaDyKyoq7LPKcXoN6ex+Zu557dBULC4UmrfD5Jq5mixA5iLk71HCUU5hkaKt770NTpYkUhnsdPIajRGl6t6BMfkjr1QKbMleaqQWOhrHaizKdOgA8zQeBUvBY1lYVM4uSN8ORQl2jZ+BcWI9SnruKg59itcsl+d7D3UP5ZnRSzj4+6rKTOIZ2Grbz6E1yuLlGjqU1CfKgC4zH16f2Y/8AN66pXaFJGcRH3drCJRt595IfzFdW8F6Uc+WVzbLThDLlnnUyBjGnjZVRnaUKygxoBsSSyg3IAB91b+kQFtrW5+/y2229KAeyzLpBhw7se5UnuI+mokFpD57ja9/MUfXtXWkcp4ZrMB51GLXJ9T91dimNxbyI/lS410j3/cKYHOeg6VRdoKWyvE/sp/Fjq/gS5v0H41X8cwasuxS9e5dvio1/+tDA+Z8b7Xw/nUapmOXl8aiWqBrQq+1WPDWOWHFRO/satEn9lIDHJ/cc1XUkCmMIuPsYrY1o0/q8Mq4WP9mEaSfi+s1RYNd7+X+f50yxuffRBwblBnxcEX25F1fsA6n/ALgNAno2nhvgwf0P9FfZp0ZpL80lkAZP3bR/FawSXDFWKsLEEgjyINiPnX1bbc+tfPXadgxBmU45ByJR/wDqoY/3i1KaFEGUmIp/+lHta9QTOKaaasyyTNimPMmobLepUEWqpESqNiKlyGolMRY164q6kwStyqsxuGK0KSYpRZFG9OqKRGaXqrQkWGr1Wpu9OKhpDCHCzt3fpVXJmJDV4MaQukVFIpcEWpyGsfii7XPlb4XP869prEjf4fzrqKolts+tcHhVjRI0FlQBQPQddvOnZTvakhqbLVsZiZd3A+P40/LFcgD41C7zxjzP+Bq0hUkX89/h0pjOiS3LpTOZ4fXDIn20df3kI/OpDkDlvSL350hHyrjB4R8PwqEas80SxceTEfJiKrKkpE7LMlnxLaYInlYbkIpa3qbcqs8d2f5hAneSYWUKNybBrDzIUkii3sGxNsbKvPVCTbr4XQ7VSZlx9mOHxMijEykI7DS51rZSRYhr0wA1Yrn8a2Xsc4bCL9LceJ7pF6Jezt7yQR7gfOs5kxEWNxsTKogE7RrKo2RZGfS7J5KdmseRJHSvozCYNYlSNBpRFCqvkFAAFNUTImltx6/5/MVkPbhlGqaKYD/Z6Sf2XY/+wrTMwxfjCKd7fL1/Ch3j/Lu+wynnoax/ZcAXPxA+dKVV2JbPn9cHenkwYFFByNR5VAzHBhBtWLZqhOUYUMas8blKabgVVZdiCg2F6tpsaxj5Vzyuztx8ePZTGILS58GGSoc8pvU7LsRcaarXZhQNzwaSRTYWr7OMDY3qmat4u0YPos+G8mOIk39ldzUvMcEpxIiQXC7MR51e8GQd3hZJPQml8FRpK5Y7m996tEWT5uz9O51kdL8rffWe5jgjHIy2NgbAkfnX0BhmZ/AV8I69D6UJcZZNGiE6Rcnb12o3oadGOYqMgj1H5kV1EPGOW9y2HW1r4dW+cso/KupNFH0rJtTEhp+Vtqiua0IGBEWmjt0JLe7Q/wCdqvJH2sNhUDDRW36n8KmRP50ANaTf0r29qkslNslAHzRxfhtGKxSfZmk/8yR9xoeNFvaGP/n4v+1b8qEWNSOIS8AcVLl+L79lLroZCoNidQ2399j8KIeI+0vBYnDzxjALG8ivpkGgsJCDZj4AefrQFlOVyYmZIYgC8h0oCbAk+p5VJzjhmfDSmKVPELatPjA1AHmu3IigbSK3CmvqXJsSXw0Ejc2iiZj6mNST8718x4LLnMoi0nXqCWtvqJsB87V9PRxd1h0QfoosY9dKhfypxFIhwJdmc82N/cOg/Ch/jETSeFUbQukmQONO+ourx3uTcQ2NujcupA8oUEnpuff0FV0mBLRGQ6fF4th4tyLXPWspzfJRSCK6tmazwkEgkVVZqLCpvFeHkjlBHImq/FglLmoydGuPsTluKXqKto8QGBFtqE42IarjCytbpWM0d2GVoazRVF7CqnCYqz7VLzGbY1CwmH61UdGGR+oIJzrjoVnWzEUTQNtVBmMX1nv/AJ08b7oyyL3NFyfAkZY3qKCuHc7MEo8r2v8AHrWi5YokwIjVgCR+VZrn/DsmGezb35ECukwibWnF0a4cPzNh86BM04x+lyIot7XIffQpDxEywmM3va3+NXHZvk/fYkHotMTVDva2mnE4ccv/AIsf8WauqT21rbHRDywyfxZq8pPY1o2mTEbWrlNMhr7jcGlB6skuMLi1kFiAGGx/nXrxAcqrYmtv1qWsl6B2Ph6QxpN6SWtQI+f+0yO2Y4oebA/OND+NBLGtK7YsDoxqy22mjH70fgb+7o+dZpIp3qSoi4sQUYMpKsDcEGxBHIgij1+2XENAIpY43NgC93R2KkEMdBG+3xrNyTXqi5HS9J99MtNpprZtvZ13OMllxzxgTBgoF7qumJF1LfcsRzJvzo/zPEgWHUD76BezHDiPDkjZOhPNidyxojxUup7Dzt8arRlLtkmTDNKoRGUP7ZDdV5C9t+d/lTU8bRoVN1FupDKd97Hp59PdS+8eMs5BAvZGsWTSNhf7PLrbnULifFPJg522ukTsNPmq6vP0FcDalk01K/5RvTUfsB3GmNiKgXBNDLOGSwoexWNZzdiTSYceRXTki5dix1HZPOEOqm5pmTYGmZczNNYeXW29ZqDezTmlokd0SLmnUI02FT3wnh2qixMhRqODBzTfRZByBSZsRH3Z2u3Tbe9VZxxNPZTj1jlDSC69aqEKdkSlaoMOBctE3iaRgU3tqtY9BapGa8QJJi9AUyCPYkW3brzpA4swcalora28hY35b17lXDbB0mjdSWN3B3Bub1sZEjiDKIWwbSsmhrciACCdhyog7Isl0QmQjdqHePMYZZIMOCNzdgPkL1qXDeBEOHRfQVS+SXoyXtw/1+L/AJdP409dSO2t74+P/l1/izV1S9lLRo2T5lp8LeyeR+yfL3VfUO5xlphe4Hgbl+qfKpeUZlyRz+wfMeR9auyC+jGwNSY6iYd9vjUoPSGPE0yzDzpQ50mXDX5bGmAE9qeSfSMEXUXeA94PPTa0g/dsf+msGnHWvqGZGW+pbjqQOd+dxXz/AMbZCMLinRf6tvHF+w17D/pN1+FSxpguRSC5BpZrtdIs13swfXgxd9RV2AS/sDawt8yPfRpDFZw3RfxJCqP3iBXz9kueSYaUSRm3mOjL1BrasuzJsSMPo5Me+c/qp7AI9Tc/KhENBtHEUACnYCwB3/xoe4pxyrDMrFVDxSDSbDUe7e+nzNhRCX2rOu19B9GDHo4t7yrr8/EDU5ddDjsx0tSaQzUpXossWVqbhsrbTrOwpiLEAlRbrVnnmOAiVF2vzoEIwmdabqeVV+ZTKzXFQ2O21R3Ug70BRILWpovc0rum03tt501THQ5ep2DzueIWSRgPK+1VwalBqADfs/wj4nGB5CWtzJrdZZgq/Csq7GnW739bVoWbYgeyKtOkZPZkPa618bGfOBf4stdTfav/AK3H/YL/ABZa6obKRvE0SyIVYXBFB2a4BoDY3KndG/n5Gu4S40SQ90W/YPp9k/lV9neJ0wsWCsp233FzyrTZIjhzMO8Q39oHf1uBY1cihDhaQJM1js49nnupvsfcTRU70gJMbU+j1DU3FOCS1AEqsu7Y+HfqVnUf1bb+iOQCD6atJ+JrTElprMMGk8bxSC6upVh6EW29aBHyjiE3vTOiirinhV8G7RSAhlbwMfZmjJOmRD5jkR6++hlktU0aoSK0Hs340jw7d1iNlawSXpH+q4+ze2/S3luM+pWuhDqz6oVrjbcdDzFZp21Ysd1DHfdmLEeirb8TTHZx2hQRYTucVMEMTWiLajqjIuALA+ybjfoRQvx5nK4yYyIwZV8K2N9vO3v/ACpTekQl2Br0q9elL173R8jUmgvDNZgfUVa5xFcL/neqcCpD4tiAD0oTFQ1ONNQ3ck71PnW9RO53oGW+BxIeLuyBfzqqxEBU2NOodO4rpsQW506Ai2r0U4q0/AouPKmAe8BYoQwknmb/AH9Kup+LQp33JoMw+cIqgbbVLy3M8PrLvY2pWQ0VHHGZtNiFYi1owo9wdz+Zrqj8XZ0k84aNbKqBPkzG/wDerqBoRlufPCGC28VvFbxCxvZT0F7fIVpmT8bjE4NlksXQDvBtfblIPTz8t6yDu70qNCDs1qqypRTNPbFH2on9Rvv8DRtwnxIcSjI4tIlr/rKdtQHv2Pw86+f4MzkTk1WeVcX4qCZZUcEpzUjwsp9pW62PvpWRwZ9FwyWp1cUrbXob4U4qjzCFmVHjK7OpIIBP2WHMe8CpkuBKm4axH+d/MU7ILYz6bAn3U7HNveqfB48SMyEWZevQ9Ph7qnBbUIQvPckhxkLRTLcEbH9JG6Mh6EV88cTcOSYSZoZRuN1Yey6nky+np0NxX0ZHNVBxxw0mOwzA2EkYLRP5EC5U2/RNt/garY10fOjDekGpM6bX8qjVJquyZlc8ase9QOpFt73U39oWq5nyKAxs8WpXUagNVwQOY335etDDHp50RrjREo2J8Okjz2saiQ2Q8Bh7m/Q71IxTgC2mizslhjxDSYeRAdKmVH621KrKf3gR8aPcbwPh/s0US5UYH3e/KuMZ8q1TMeC40NxaoX+j0fkKA5GaPA3kaQIW8jWmnh+O3IU2chTyFA+Rni4Vj0pP0NvKtDORr6UzJkY9KAsBlwDHpT8eDI6UWnI/UU2ckP2qVhYLnAt5UvB5aSfFsKJDlZH6VIbLtW16LCwKzKELIQOVe1Y8SZQIZFW99SBvmzj8q6rFZ//Z"/>
          <p:cNvSpPr>
            <a:spLocks noChangeAspect="1" noChangeArrowheads="1"/>
          </p:cNvSpPr>
          <p:nvPr/>
        </p:nvSpPr>
        <p:spPr bwMode="auto">
          <a:xfrm>
            <a:off x="76200" y="-1092200"/>
            <a:ext cx="2019300" cy="2266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http://dialecticmagazine.com/wp-content/uploads/2010/01/hocke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810000"/>
            <a:ext cx="2385124" cy="2686051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162800" y="411480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hockey becoming a blood-sport?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Subcultures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Sport Subcultures – a group with distinct norms values, norms, and beliefs organized around a sporting activity.</a:t>
            </a:r>
          </a:p>
          <a:p>
            <a:pPr lvl="1"/>
            <a:r>
              <a:rPr lang="en-US" dirty="0" smtClean="0"/>
              <a:t>Examples?</a:t>
            </a:r>
          </a:p>
          <a:p>
            <a:pPr lvl="1">
              <a:buNone/>
            </a:pPr>
            <a:r>
              <a:rPr lang="en-US" dirty="0" smtClean="0"/>
              <a:t>“there are several differences between a football game and a revolution.  For one thing, a football game usually last longer and the participants wear uniforms.  Also, there are more injuries at a football game.”  - Alfred Hitchcock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7170" name="Picture 2" descr="http://t0.gstatic.com/images?q=tbn:ANd9GcT51FuwPqn0I2B6z-wWAOnFzgIl7DAQywA6ks-bpB2QAzSIVp8Ft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667000"/>
            <a:ext cx="1752600" cy="2609850"/>
          </a:xfrm>
          <a:prstGeom prst="rect">
            <a:avLst/>
          </a:prstGeom>
          <a:noFill/>
        </p:spPr>
      </p:pic>
      <p:pic>
        <p:nvPicPr>
          <p:cNvPr id="7172" name="Picture 4" descr="http://t1.gstatic.com/images?q=tbn:ANd9GcT9H5PEjeNOBBSGGhF1Kp18kR5imeDN3GBodpks38_p_xQ11fUiS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219200"/>
            <a:ext cx="2057400" cy="2828925"/>
          </a:xfrm>
          <a:prstGeom prst="rect">
            <a:avLst/>
          </a:prstGeom>
          <a:noFill/>
        </p:spPr>
      </p:pic>
      <p:sp>
        <p:nvSpPr>
          <p:cNvPr id="7174" name="AutoShape 6" descr="data:image/jpg;base64,/9j/4AAQSkZJRgABAQAAAQABAAD/2wBDAAkGBwgHBgkIBwgKCgkLDRYPDQwMDRsUFRAWIB0iIiAdHx8kKDQsJCYxJx8fLT0tMTU3Ojo6Iys/RD84QzQ5Ojf/2wBDAQoKCg0MDRoPDxo3JR8lNzc3Nzc3Nzc3Nzc3Nzc3Nzc3Nzc3Nzc3Nzc3Nzc3Nzc3Nzc3Nzc3Nzc3Nzc3Nzc3Nzf/wAARCAChAHkDASIAAhEBAxEB/8QAGwAAAgMBAQEAAAAAAAAAAAAAAwQCBQYAAQf/xABGEAACAQMDAQQIAQcKBAcAAAABAgMABBEFEiExE0FRYQYiMnGBkaGxFCMzQnLB0fAHFTRSU2JzkrLSVJTC4SQlRFaCg6L/xAAZAQADAQEBAAAAAAAAAAAAAAAAAQMCBAX/xAAmEQADAAICAQQCAgMAAAAAAAAAAQIDERIhMQQTQVEyYSJxkaHw/9oADAMBAAIRAxEAPwDTSRMzAharPSu4FvpZXPMjYPuHJ/ZVgjPGRuzjwNUfpXby309vBDJEgABHaHGSxPAA64Clvcp7yKuSRh3AV2dz6zn2fAVB2CqCTTOo2pj1S5iXISNyF3HkAePnSccbX9ztXiJfaNBsPY20uoScMY4FOGk7z5CrW8vbbSbMRW8ahjnao/SPie8++oT3ENhaZPcMRxdCx/cP21mp5ZLiZpZDlmOfd5UeAIzSyTymSVyznqT9qgBUwuego8do8gLL0BpALFe+uxTyWMrS9kRhsZ58KHNaNEOeRQApxXYFSZcd1RoA1HoTrLWt0NNuH/8ADzt+TyfYk/cfvivoi47BxXxmyt57q8ghtVdpncbQvjnr8Oua+xliMg9SeaaM0Tt1Hrmi1GAfkyfE1KgyBeQSKAoOPOk9XjRWjnY+tEm5c9GK8keRx+3xqwiSNRkYz51Temdx+G0kykFkYPGMHGGZSAT9fn5U2NHz3U9RlnaRpDmWchpCBgAdyjwAAAxXlreyRRbbWBMj9J+efHFV7Nvctnqa0/o1ZrNbqWHVj8aybKCVJ55C8hLuR1NBEUjeyprcXmlR4IEeFH1FUd7+K39nDbyRQg437eT+0+6noCnNvKgBYbR4k0SGSUYDO20/3qJc2gS9EazNLCWGZthUgd/qnv6+NCijzLIiFigJ2seM+GRSAtLxiYYpg2CFIz9qqZA8nJbGemTWimtlk0QY/OoRx41S28MDTSC7aQDYwj2j9LGAT5e6mABbRpPYmiY+G7B+tCmt5IVYupBXqKctbFpxKCVSQBQgXBU8856931q/sNCkk7BNSB2tIgbZyWGeBk+PApaA2eg6bb6bp0CQ28UUrRJ2zKoyzYGcnv5o7xtuOB0oi3CtjA4J6g8VKSTsyM85pmGexjbGAa8rwTBm2kEE17mgQBYGx1U/Gsx6Q67dWuonT7eGKQnaPXGRyBxitQLjj2frWW9JrMjXLG9VeJD63vUH9wpmkVM2nWV7bz7LcW12rdEBCn3Cj+jJMdvCG7uSPjUJLmW91OyghULETglRz6xxn4UZQLXULiIDAVzge/mgZq4o1kiUkZyKSvLGOQeuMH5Gvbe6wiAEYI6Cm2cMOWFAmZa90qPIVDIzH9EUO20VUZd3A6scVoLh4IfWY7j4Unbk3c0slzKsMSgYUHGR40DPILPfGw29eRVdcaD2gLKNsgPA7iKtW1+ziJSEowXjKnP1oD6/bXcot+07OXaSjg857h8aAB6XZRqy9pAd6nvNXerRg6TcbGIcREgqeQccGlLS+inG/HIxuB8aLqFzG9uI1/SPPmKBMY0VOz0Oxh9Yt2YJLdctyfvVjPxsz3VOBQkKKowFGMeGOKjc+yvlQIix7SVSvd1olT7qHlfGgQNTBju+tQvrZbu1Cx43od8Zx0YV60IRM7s/CiwH8mPfimBk7CCHtpmRTDOAD2cvsjB6qw/aPfSeqNu1HeBhiMOAcgMODWo1OxDuJYWCOTlgRlW/dWY9IpGTUo0kg7Jgg54w3mKRpPYa1dg2MnC8Zp152C9+Kr7Y5VWGOnNOAZGT1oGDSJrucRH2M8mp6xpVrdKO0ZxgY2o2AffTMGIlyerefSqnWtd7GdbSyGZCB2jqMtk9FWgCvn9HhGN0O9FxycdR8sVZaDoENvKLqRGdxypbu8xSAXXComhtrtT/AFtpz9eTQbmTVbWLt7uCdFY/nXB4J6c0gNFeWYt5Wli9h+o8DSFxORgHg5H3o+k6q2paeFmbMyZVm72PcfiKr78lbiNTjO5eB060wPoLSHtWRQOATmoNJIuMouM99dEAJZMdAcVCZnI9ZcDPjQYCSu4YKoGT41DdN/VSpSoWIYMBivfhQAsokIwQ1MxjYoFC7YIBnPPhUlkDAkZ+NMDycMxXaM9elZv0wtGNnHc7TujbHz6fx51pHkCDJBPkKQ1sC40i6UKdyruxjkYOaNdAvJkLC59UDg1awzqQBkFfHxrKlntpB3rTsN7wPWpFDR3DLKgRX2FuCR3Z8KrrTS9LtboyST3KzA8Yk5U+PHzzXgnRkG1sN40ne2V3dkFRk46jjHnQI1iFOzxHqUpTOeJCc/HJNKajb6dKn/mN1LMvB7MSEbyM4B58zWSfStWTOG3ZHjXseh6nOodyGT9L1unvoDRaxJaW7F9PTYh4O5s7h45/jigRt+O1m2gUe1MoPuByfoDSsubKBlZxu8O4VbehNtukl1FxluY4lPd/WP7PnQD6NrFlVO7qag4kfg7cd3NU2o+k1hp79nM7PODgxxLuK+/up3TdVt9StmmtG3beCDwVPmO6gxoelQsAVOGFD3T/AN351zzjaNpBbPSvdwpiAlswt7qIjZRfdVNpurRXjNbOrwzAco/U+NWiuAAAeMVpNUto1cVD1SDdk07BUOGHIPhRLixk/BtIdrq4KMRjj34JrM+lwuJrOKK2Z8O+HCjOeOMj3iqTTIbq3uhJHcTB/VBjX1FPTOQO4+FSvJxrRWMPKOQjMntxN1QlSD5UqlpdFd0cbEDnqKl6Tzy6frckcIXDyB17Tpg4P3Jos6aijqYJU7ORSUJHPjz17uM+RpXaT0KZproDb3kkLZJ4p+PV5SQkOdx67RWdSa47SZZ0U7CQWUY5z08DVjoDY1B2kiWRFjyVYZyMEjjv6fak70tjUbeh3UptTtZA1x1ddw7OVW48eCaCusX0MCtmVYW9lsEK3xo8zLIGaFXEpUyKcEAEc/DoeKsEvb+a3jkvra+mSRSfyduxjK9PJcDxqazUyrw6fkzsl0ZWDScu/sqfua+iegunyXhS0RyiKm6VgMkZz08yfp1pSH+T7TFsIb5ddkadkVzDLAEI/u4ySD3d9LXs57FLLTp5bQR79zQyEMcqVwce85q/LUOiCnlSka1j0Q9Hm/Fw6TrpuNXRXk7GWUN2rDJYAhQM9eATVR6CW89tf3PaOCphAZVPCndkZ+GaoIrc2sySNeyx/hjv3njnu931rWegF9DeX18spVLKP1+2xtzgY5Pf1B+Nc2N7rZfJGp18mgD8hAB6pOTRN4pq+1DSHm/D262+SMLKkiE57uh8u8VUduv9ov8AHwrpnLLOesVIz0Wl67qUjahDaQQvG6sWEm1M+XefhVxHJNFK8Lg+0SuORgnoPqPhSUfp/d6FOtpZ2NoyRbTM82/fKcA4BBwoHx5yat7z0g03XpIb6wtjbvvHbIQB6x93X39+PGoYG0zo9Q+XX0Jtqd1b39zbb4oILdEeaZl3uCQSFVejE+fAwc0jb6tZate2uI7qJjJs3SRqdylTgeqceGBjv6156RWEZ1JLzZuWdRHKWbO0quVwPMbh7wPGo+iQC35UqHJzsGckEDPHwzinTXu6aLcm8HX0e+knoxDeNbyzXkUbL6jdp6pdd2c9cZ5PzqugZLSd7fEThGwsyA7fDPUjnil/S9Zb/UY4beWa4ihUIWkOArHnOR3YI58qT0nTp7ZI7iRNpbK7HGR/GMUs1J0c+OWpH5NGurjc0FurqWPERBwc9CK7SdLukvsjMYhti9wjDBIVggHzcVrP5Oo45ra51LUlcQJKIAithXbAOT38ZA48fhWu9I2tho7R2UNvGJ3AdgMsR3A+7GOv3rTXJIk8nFtnyvS8S6kI5AXjztAYe0oGflxz5ZrYQ+lc7QtAz/kchS8GUaIjoVA8OOBwRVJBbx21615CERIUIi7TGMY69ck4znHnxWkltNKvNMF0oFjeTK7KEI25525XnB6Dj34rmqG1/Hydfuyq1k8Hr2t9q0UM+jW9rLcSgrM08nZohHRto6g46Ch6x6Oy2uiz6jcXlpdXoVEkkjXs1jAJ568k5xk9wHFT9G1uE0qSVwrRXBCR4bkgAhl8uuK62vr60ic7hJA4MU8Z6g9OR1BPyrPu241RWcM825+DDtpMd3EzXlxAsMzBN4k9bJPd5jr8K1ieh8+m6JF+EijurbaX7SFwVZMZU7Tg92ScE5qsZYhMSyKehGe7+MVpvR+SdrdgbopbwlVRC4VQSSTyfhgedU58Z0vkd423y+jAx2Ub3QzCsbDIDtxyQOrZ6cD60X8H6Tf2+m/8yv8Atq7uNNK+ktzJcFIrBD2vrN6pDDIUePX7eNJ/zTbf+3bb/mpf91Uw1pdr/Zzeo1tcWIXuiXVlFCNSaAXZTJ2MHbYScBiOM8EYBI4+FWGjaQ2osslrMYkiOx3KjoBubByBnHIzx5itF6WRtqkkNxadhLHMnLuSrxsBgjAznjHB6/Wg6HO2mvabUwsbGQBScvlSCPeQT8hWvae97MPNtaLbWbHSZdNhgsDHcK4IZmYltwxhuOmOcYx18Kz2naJFp92bq3djKkm5C/rbR4Ad/U8/Cianesus2c7bAZUaN2RcByOhPnzjPhipSXz2rF4y3KFl2HBBxjr3d1YdJb5eUblV4l9Mb/lC/m2XSu2t7JTfGYJPcpEVAAzwxHBPhmvmTaoIdTt4LsyG2UgyhAM8g4xnw8O+tLqVwstlIHZe2ZxuJ6tzkdf1sfCsRqihruRl5I2rx4nuqeuT2zTrUaR9Z0jSjpnoeguHjXtZpZFIYEFW9np4gAeXFVlxd9hYNJfF+xWQhO5nxz392e/p18aSutR1CxtbGbtEEX4ZBGuP7uTkZ56+6kIbm51O6M91I8zcZZznPl/2qiyOp4yctYph+5f+As9w404xSSOhkAzzgMOCAfkPiKf0mY3Efav7S8E+GOvu8aT1KLbbscFgOeDg0no63Cys1snbRFCSCQvAIGDnp1z/ABxXfs2l8NEknnh/aezd6UD/ADM8FvIMwuzOck4br9m59586yz+l0ttbrbW1uhdWPadsN5Y8jqc9ePkKvtJlWDQmR93rGRt54OWJ4+WB8vKslfWQM5YM2/A3MOhIP/auXI1vSPThVx2Lya/Lcy9pIkcbHjaqBR9OKttD9Km0qO4VYRI0xBYtKwKgcYGOnvquj0q2xh1L8dGOaJbaPZi5jZ1Jizhk3EDHzrLKaevJD0r1u5KWs8EjiC4RmAY5KsGIPJ4Phg9QazX4nUf6o/zp++td6VWKR2VrHaDsEt5SDg+yrdevu76pPwVn/wAU3+WP/ZVoyTx7OSsV1T0jXRX9tbxzb5GeeOUxhQncB158yPM9albalbveWvrlIlcHhSS3gAR06dfKq+S0/EGWWWY9ouMFiSWGBnB8eAfjUTpyiLaxKl96Kw6gd/1H3rEeptySalstfSueCa/tprXMlsgIQA7eA3GMHqBgd+cc1G/vHthE8KCRy2x0K5BUnB+P7qWhjR5IQqDO/dJjxOPPx+9C1F1eVI2bZl23DA553Y+tSeRVLr7LcuKRU6xZwS3Ely93tYgssUIMm45HOTxj1fHPJ4pKC2tC7qqsWJDOzknDAfLqTV1+GjSNVuChCox5BwRjn/VXr6WsOnTFdqzRkvu7txOPDpgmiaqp8mVU+NDFjKb63dJh+Qittqll4JyuPd0PypiHs4mzEqgBgcMOnfyPCmPRyBYrW47UksFcl+87SMDPhyfnULmKM9o5TjPIz155rpw1xnohnjnW9kJZo5y5kKYLE+owIJ60p2UUWnzG2CKqvvYbNwHX4H3UeW3t1l3MA/G0Drj31K92mxkjT1AVywA6jwqt3znTRLFj9uuSYCznuZtOVJdqZkRewA565zgd37j76WZtxO5wOeQeDmmBe6dPHssbm1ZnjwqrIpLeIx7qA+8537PMccZrjUNPo9V5p46fkmhAIznnjmui3lMSgqckqccDrxS8srrFuUqQpwct/H8CiRndGN6oScEjPT+OPnQuzKyyF1a6eWKNT6zTsu4/L9x+VZPspP8AhjWoljl7SM4AAwOOM9+Pv8qD/Neq/wBkP8wqPJLwZjM++9D1pMBJIG9mMZyB3hsY+hFSj3SSBXPV84Aycnr9c0haTbtqvwGAb1erc9MeOaeimjBVHbBK448MZNc1ZKnpHGDuFWYldwG1iAGJAwfp31MWwVUJRd6OVJ8Bjr9R8hUyo3RgKrKWB6EE8CjiMiKUkjIYjhs9w/cKxze/0aFY8NKDkYZCvrDjr5+40xlHs5olODnYhz3cc/LmowliI4ETLHc2SPZHn8+nvqbsquAse0hj1PI/j9tYnI5fQx6xIME5yiqIeN/JIOPrSKpI4Yu/fkgnovjQ4J5BO4VsDZjPiPH5g/WgyXrRoNrZ6gk4POc/PI+NdmLNSlCryeOSFAPt5wQKPcBns5dpw2w4z7j+2qw3H4iQyIMMz7tvmeMH406x7WzOWyxJUqO/gd9WjK5T2Iz2k2aQXmA4CrJuwB6rdVOPA8j5HzxoGTeQzZO79LGMkZ6+ZA+dKnTzbytc7tySMWBB5xyPke/4eHNnDE0EMschGezBCtwVYcj3cY+dRrP1tM0Vpt2VQMHlMjzwOfkcfWm2t8BdvJd9p5PuH1xRGiYKzsMcB156Ergj/wDVFt2DW8kjHbsYqoPUkeHwGfnUL9Q/KF8jES7k3t+i28Y64HGfqKSz5N8hRoZ2WUxqB2cahVB5z50Hbcefzrlm2t7Gymh/Ow+5f9VMj+kfD/prq6ulmGWC/nrf9Yfajj80f1v3V1dUchpHWn58fqn/AFGpf+muP1h9xXV1ZX5f9+xibezL/wDH/VSn6I/WFdXV2Y/gyxm96H9cfcUOLqP8T/pFdXU78AWF3/R4v8I/dalqv565/wAZvtXV1c1fgv7Gep7C/rL/AKRQIv6H/wDbJ9mrq6or8RnD89N+r/uqvrq6kjLP/9k="/>
          <p:cNvSpPr>
            <a:spLocks noChangeAspect="1" noChangeArrowheads="1"/>
          </p:cNvSpPr>
          <p:nvPr/>
        </p:nvSpPr>
        <p:spPr bwMode="auto">
          <a:xfrm>
            <a:off x="76200" y="-536575"/>
            <a:ext cx="819150" cy="1095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6" name="AutoShape 8" descr="data:image/jpg;base64,/9j/4AAQSkZJRgABAQAAAQABAAD/2wBDAAkGBwgHBgkIBwgKCgkLDRYPDQwMDRsUFRAWIB0iIiAdHx8kKDQsJCYxJx8fLT0tMTU3Ojo6Iys/RD84QzQ5Ojf/2wBDAQoKCg0MDRoPDxo3JR8lNzc3Nzc3Nzc3Nzc3Nzc3Nzc3Nzc3Nzc3Nzc3Nzc3Nzc3Nzc3Nzc3Nzc3Nzc3Nzc3Nzf/wAARCAChAHkDASIAAhEBAxEB/8QAGwAAAgMBAQEAAAAAAAAAAAAAAwQCBQYAAQf/xABGEAACAQMDAQQIAQcKBAcAAAABAgMABBEFEiExE0FRYQYiMnGBkaGxFCMzQnLB0fAHFTRSU2JzkrLSVJTC4SQlRFaCg6L/xAAZAQADAQEBAAAAAAAAAAAAAAAAAQMCBAX/xAAmEQADAAICAQQCAgMAAAAAAAAAAQIDERIhMQQTQVEyYSJxkaHw/9oADAMBAAIRAxEAPwDTSRMzAharPSu4FvpZXPMjYPuHJ/ZVgjPGRuzjwNUfpXby309vBDJEgABHaHGSxPAA64Clvcp7yKuSRh3AV2dz6zn2fAVB2CqCTTOo2pj1S5iXISNyF3HkAePnSccbX9ztXiJfaNBsPY20uoScMY4FOGk7z5CrW8vbbSbMRW8ahjnao/SPie8++oT3ENhaZPcMRxdCx/cP21mp5ZLiZpZDlmOfd5UeAIzSyTymSVyznqT9qgBUwuego8do8gLL0BpALFe+uxTyWMrS9kRhsZ58KHNaNEOeRQApxXYFSZcd1RoA1HoTrLWt0NNuH/8ADzt+TyfYk/cfvivoi47BxXxmyt57q8ghtVdpncbQvjnr8Oua+xliMg9SeaaM0Tt1Hrmi1GAfkyfE1KgyBeQSKAoOPOk9XjRWjnY+tEm5c9GK8keRx+3xqwiSNRkYz51Temdx+G0kykFkYPGMHGGZSAT9fn5U2NHz3U9RlnaRpDmWchpCBgAdyjwAAAxXlreyRRbbWBMj9J+efHFV7Nvctnqa0/o1ZrNbqWHVj8aybKCVJ55C8hLuR1NBEUjeyprcXmlR4IEeFH1FUd7+K39nDbyRQg437eT+0+6noCnNvKgBYbR4k0SGSUYDO20/3qJc2gS9EazNLCWGZthUgd/qnv6+NCijzLIiFigJ2seM+GRSAtLxiYYpg2CFIz9qqZA8nJbGemTWimtlk0QY/OoRx41S28MDTSC7aQDYwj2j9LGAT5e6mABbRpPYmiY+G7B+tCmt5IVYupBXqKctbFpxKCVSQBQgXBU8856931q/sNCkk7BNSB2tIgbZyWGeBk+PApaA2eg6bb6bp0CQ28UUrRJ2zKoyzYGcnv5o7xtuOB0oi3CtjA4J6g8VKSTsyM85pmGexjbGAa8rwTBm2kEE17mgQBYGx1U/Gsx6Q67dWuonT7eGKQnaPXGRyBxitQLjj2frWW9JrMjXLG9VeJD63vUH9wpmkVM2nWV7bz7LcW12rdEBCn3Cj+jJMdvCG7uSPjUJLmW91OyghULETglRz6xxn4UZQLXULiIDAVzge/mgZq4o1kiUkZyKSvLGOQeuMH5Gvbe6wiAEYI6Cm2cMOWFAmZa90qPIVDIzH9EUO20VUZd3A6scVoLh4IfWY7j4Unbk3c0slzKsMSgYUHGR40DPILPfGw29eRVdcaD2gLKNsgPA7iKtW1+ziJSEowXjKnP1oD6/bXcot+07OXaSjg857h8aAB6XZRqy9pAd6nvNXerRg6TcbGIcREgqeQccGlLS+inG/HIxuB8aLqFzG9uI1/SPPmKBMY0VOz0Oxh9Yt2YJLdctyfvVjPxsz3VOBQkKKowFGMeGOKjc+yvlQIix7SVSvd1olT7qHlfGgQNTBju+tQvrZbu1Cx43od8Zx0YV60IRM7s/CiwH8mPfimBk7CCHtpmRTDOAD2cvsjB6qw/aPfSeqNu1HeBhiMOAcgMODWo1OxDuJYWCOTlgRlW/dWY9IpGTUo0kg7Jgg54w3mKRpPYa1dg2MnC8Zp152C9+Kr7Y5VWGOnNOAZGT1oGDSJrucRH2M8mp6xpVrdKO0ZxgY2o2AffTMGIlyerefSqnWtd7GdbSyGZCB2jqMtk9FWgCvn9HhGN0O9FxycdR8sVZaDoENvKLqRGdxypbu8xSAXXComhtrtT/AFtpz9eTQbmTVbWLt7uCdFY/nXB4J6c0gNFeWYt5Wli9h+o8DSFxORgHg5H3o+k6q2paeFmbMyZVm72PcfiKr78lbiNTjO5eB060wPoLSHtWRQOATmoNJIuMouM99dEAJZMdAcVCZnI9ZcDPjQYCSu4YKoGT41DdN/VSpSoWIYMBivfhQAsokIwQ1MxjYoFC7YIBnPPhUlkDAkZ+NMDycMxXaM9elZv0wtGNnHc7TujbHz6fx51pHkCDJBPkKQ1sC40i6UKdyruxjkYOaNdAvJkLC59UDg1awzqQBkFfHxrKlntpB3rTsN7wPWpFDR3DLKgRX2FuCR3Z8KrrTS9LtboyST3KzA8Yk5U+PHzzXgnRkG1sN40ne2V3dkFRk46jjHnQI1iFOzxHqUpTOeJCc/HJNKajb6dKn/mN1LMvB7MSEbyM4B58zWSfStWTOG3ZHjXseh6nOodyGT9L1unvoDRaxJaW7F9PTYh4O5s7h45/jigRt+O1m2gUe1MoPuByfoDSsubKBlZxu8O4VbehNtukl1FxluY4lPd/WP7PnQD6NrFlVO7qag4kfg7cd3NU2o+k1hp79nM7PODgxxLuK+/up3TdVt9StmmtG3beCDwVPmO6gxoelQsAVOGFD3T/AN351zzjaNpBbPSvdwpiAlswt7qIjZRfdVNpurRXjNbOrwzAco/U+NWiuAAAeMVpNUto1cVD1SDdk07BUOGHIPhRLixk/BtIdrq4KMRjj34JrM+lwuJrOKK2Z8O+HCjOeOMj3iqTTIbq3uhJHcTB/VBjX1FPTOQO4+FSvJxrRWMPKOQjMntxN1QlSD5UqlpdFd0cbEDnqKl6Tzy6frckcIXDyB17Tpg4P3Jos6aijqYJU7ORSUJHPjz17uM+RpXaT0KZproDb3kkLZJ4p+PV5SQkOdx67RWdSa47SZZ0U7CQWUY5z08DVjoDY1B2kiWRFjyVYZyMEjjv6fak70tjUbeh3UptTtZA1x1ddw7OVW48eCaCusX0MCtmVYW9lsEK3xo8zLIGaFXEpUyKcEAEc/DoeKsEvb+a3jkvra+mSRSfyduxjK9PJcDxqazUyrw6fkzsl0ZWDScu/sqfua+iegunyXhS0RyiKm6VgMkZz08yfp1pSH+T7TFsIb5ddkadkVzDLAEI/u4ySD3d9LXs57FLLTp5bQR79zQyEMcqVwce85q/LUOiCnlSka1j0Q9Hm/Fw6TrpuNXRXk7GWUN2rDJYAhQM9eATVR6CW89tf3PaOCphAZVPCndkZ+GaoIrc2sySNeyx/hjv3njnu931rWegF9DeX18spVLKP1+2xtzgY5Pf1B+Nc2N7rZfJGp18mgD8hAB6pOTRN4pq+1DSHm/D262+SMLKkiE57uh8u8VUduv9ov8AHwrpnLLOesVIz0Wl67qUjahDaQQvG6sWEm1M+XefhVxHJNFK8Lg+0SuORgnoPqPhSUfp/d6FOtpZ2NoyRbTM82/fKcA4BBwoHx5yat7z0g03XpIb6wtjbvvHbIQB6x93X39+PGoYG0zo9Q+XX0Jtqd1b39zbb4oILdEeaZl3uCQSFVejE+fAwc0jb6tZate2uI7qJjJs3SRqdylTgeqceGBjv6156RWEZ1JLzZuWdRHKWbO0quVwPMbh7wPGo+iQC35UqHJzsGckEDPHwzinTXu6aLcm8HX0e+knoxDeNbyzXkUbL6jdp6pdd2c9cZ5PzqugZLSd7fEThGwsyA7fDPUjnil/S9Zb/UY4beWa4ihUIWkOArHnOR3YI58qT0nTp7ZI7iRNpbK7HGR/GMUs1J0c+OWpH5NGurjc0FurqWPERBwc9CK7SdLukvsjMYhti9wjDBIVggHzcVrP5Oo45ra51LUlcQJKIAithXbAOT38ZA48fhWu9I2tho7R2UNvGJ3AdgMsR3A+7GOv3rTXJIk8nFtnyvS8S6kI5AXjztAYe0oGflxz5ZrYQ+lc7QtAz/kchS8GUaIjoVA8OOBwRVJBbx21615CERIUIi7TGMY69ck4znHnxWkltNKvNMF0oFjeTK7KEI25525XnB6Dj34rmqG1/Hydfuyq1k8Hr2t9q0UM+jW9rLcSgrM08nZohHRto6g46Ch6x6Oy2uiz6jcXlpdXoVEkkjXs1jAJ568k5xk9wHFT9G1uE0qSVwrRXBCR4bkgAhl8uuK62vr60ic7hJA4MU8Z6g9OR1BPyrPu241RWcM825+DDtpMd3EzXlxAsMzBN4k9bJPd5jr8K1ieh8+m6JF+EijurbaX7SFwVZMZU7Tg92ScE5qsZYhMSyKehGe7+MVpvR+SdrdgbopbwlVRC4VQSSTyfhgedU58Z0vkd423y+jAx2Ub3QzCsbDIDtxyQOrZ6cD60X8H6Tf2+m/8yv8Atq7uNNK+ktzJcFIrBD2vrN6pDDIUePX7eNJ/zTbf+3bb/mpf91Uw1pdr/Zzeo1tcWIXuiXVlFCNSaAXZTJ2MHbYScBiOM8EYBI4+FWGjaQ2osslrMYkiOx3KjoBubByBnHIzx5itF6WRtqkkNxadhLHMnLuSrxsBgjAznjHB6/Wg6HO2mvabUwsbGQBScvlSCPeQT8hWvae97MPNtaLbWbHSZdNhgsDHcK4IZmYltwxhuOmOcYx18Kz2naJFp92bq3djKkm5C/rbR4Ad/U8/Cianesus2c7bAZUaN2RcByOhPnzjPhipSXz2rF4y3KFl2HBBxjr3d1YdJb5eUblV4l9Mb/lC/m2XSu2t7JTfGYJPcpEVAAzwxHBPhmvmTaoIdTt4LsyG2UgyhAM8g4xnw8O+tLqVwstlIHZe2ZxuJ6tzkdf1sfCsRqihruRl5I2rx4nuqeuT2zTrUaR9Z0jSjpnoeguHjXtZpZFIYEFW9np4gAeXFVlxd9hYNJfF+xWQhO5nxz392e/p18aSutR1CxtbGbtEEX4ZBGuP7uTkZ56+6kIbm51O6M91I8zcZZznPl/2qiyOp4yctYph+5f+As9w404xSSOhkAzzgMOCAfkPiKf0mY3Efav7S8E+GOvu8aT1KLbbscFgOeDg0no63Cys1snbRFCSCQvAIGDnp1z/ABxXfs2l8NEknnh/aezd6UD/ADM8FvIMwuzOck4br9m59586yz+l0ttbrbW1uhdWPadsN5Y8jqc9ePkKvtJlWDQmR93rGRt54OWJ4+WB8vKslfWQM5YM2/A3MOhIP/auXI1vSPThVx2Lya/Lcy9pIkcbHjaqBR9OKttD9Km0qO4VYRI0xBYtKwKgcYGOnvquj0q2xh1L8dGOaJbaPZi5jZ1Jizhk3EDHzrLKaevJD0r1u5KWs8EjiC4RmAY5KsGIPJ4Phg9QazX4nUf6o/zp++td6VWKR2VrHaDsEt5SDg+yrdevu76pPwVn/wAU3+WP/ZVoyTx7OSsV1T0jXRX9tbxzb5GeeOUxhQncB158yPM9albalbveWvrlIlcHhSS3gAR06dfKq+S0/EGWWWY9ouMFiSWGBnB8eAfjUTpyiLaxKl96Kw6gd/1H3rEeptySalstfSueCa/tprXMlsgIQA7eA3GMHqBgd+cc1G/vHthE8KCRy2x0K5BUnB+P7qWhjR5IQqDO/dJjxOPPx+9C1F1eVI2bZl23DA553Y+tSeRVLr7LcuKRU6xZwS3Ely93tYgssUIMm45HOTxj1fHPJ4pKC2tC7qqsWJDOzknDAfLqTV1+GjSNVuChCox5BwRjn/VXr6WsOnTFdqzRkvu7txOPDpgmiaqp8mVU+NDFjKb63dJh+Qittqll4JyuPd0PypiHs4mzEqgBgcMOnfyPCmPRyBYrW47UksFcl+87SMDPhyfnULmKM9o5TjPIz155rpw1xnohnjnW9kJZo5y5kKYLE+owIJ60p2UUWnzG2CKqvvYbNwHX4H3UeW3t1l3MA/G0Drj31K92mxkjT1AVywA6jwqt3znTRLFj9uuSYCznuZtOVJdqZkRewA565zgd37j76WZtxO5wOeQeDmmBe6dPHssbm1ZnjwqrIpLeIx7qA+8537PMccZrjUNPo9V5p46fkmhAIznnjmui3lMSgqckqccDrxS8srrFuUqQpwct/H8CiRndGN6oScEjPT+OPnQuzKyyF1a6eWKNT6zTsu4/L9x+VZPspP8AhjWoljl7SM4AAwOOM9+Pv8qD/Neq/wBkP8wqPJLwZjM++9D1pMBJIG9mMZyB3hsY+hFSj3SSBXPV84Aycnr9c0haTbtqvwGAb1erc9MeOaeimjBVHbBK448MZNc1ZKnpHGDuFWYldwG1iAGJAwfp31MWwVUJRd6OVJ8Bjr9R8hUyo3RgKrKWB6EE8CjiMiKUkjIYjhs9w/cKxze/0aFY8NKDkYZCvrDjr5+40xlHs5olODnYhz3cc/LmowliI4ETLHc2SPZHn8+nvqbsquAse0hj1PI/j9tYnI5fQx6xIME5yiqIeN/JIOPrSKpI4Yu/fkgnovjQ4J5BO4VsDZjPiPH5g/WgyXrRoNrZ6gk4POc/PI+NdmLNSlCryeOSFAPt5wQKPcBns5dpw2w4z7j+2qw3H4iQyIMMz7tvmeMH406x7WzOWyxJUqO/gd9WjK5T2Iz2k2aQXmA4CrJuwB6rdVOPA8j5HzxoGTeQzZO79LGMkZ6+ZA+dKnTzbytc7tySMWBB5xyPke/4eHNnDE0EMschGezBCtwVYcj3cY+dRrP1tM0Vpt2VQMHlMjzwOfkcfWm2t8BdvJd9p5PuH1xRGiYKzsMcB156Ergj/wDVFt2DW8kjHbsYqoPUkeHwGfnUL9Q/KF8jES7k3t+i28Y64HGfqKSz5N8hRoZ2WUxqB2cahVB5z50Hbcefzrlm2t7Gymh/Ow+5f9VMj+kfD/prq6ulmGWC/nrf9Yfajj80f1v3V1dUchpHWn58fqn/AFGpf+muP1h9xXV1ZX5f9+xibezL/wDH/VSn6I/WFdXV2Y/gyxm96H9cfcUOLqP8T/pFdXU78AWF3/R4v8I/dalqv565/wAZvtXV1c1fgv7Gep7C/rL/AKRQIv6H/wDbJ9mrq6or8RnD89N+r/uqvrq6kjLP/9k="/>
          <p:cNvSpPr>
            <a:spLocks noChangeAspect="1" noChangeArrowheads="1"/>
          </p:cNvSpPr>
          <p:nvPr/>
        </p:nvSpPr>
        <p:spPr bwMode="auto">
          <a:xfrm>
            <a:off x="76200" y="-536575"/>
            <a:ext cx="819150" cy="1095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8" name="Picture 10" descr="http://t2.gstatic.com/images?q=tbn:ANd9GcRfy-uEPoXBLJmrY_A41ydR-w6qUmBrDk8JRlIh3p30iSWx6B0m&amp;t=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4191000"/>
            <a:ext cx="1847850" cy="2466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038600" cy="46817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Steps you need to take to solve the problem: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Identify the problem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Gather information; research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Make a list of options for pros and cons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Choose a solution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Implement the solution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Validate the solution by giving specific reasons for the decision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295400"/>
            <a:ext cx="4495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scenario:</a:t>
            </a:r>
          </a:p>
          <a:p>
            <a:pPr lvl="1">
              <a:buNone/>
            </a:pPr>
            <a:r>
              <a:rPr lang="en-US" dirty="0" smtClean="0"/>
              <a:t>	Jared confides in you that he desperately want to win a power lifting competition for his weight class.  Lately, you have noticed him bulking up nicely; he’s lifting more than ever before. </a:t>
            </a:r>
          </a:p>
          <a:p>
            <a:pPr lvl="1">
              <a:buNone/>
            </a:pPr>
            <a:r>
              <a:rPr lang="en-US" dirty="0" smtClean="0"/>
              <a:t>	However, he seems really tense, which maybe due to his failing grade in pre-cal. You warned him not to enroll, but he didn’t listen.</a:t>
            </a:r>
          </a:p>
          <a:p>
            <a:pPr lvl="1">
              <a:buNone/>
            </a:pPr>
            <a:r>
              <a:rPr lang="en-US" dirty="0" smtClean="0"/>
              <a:t>	You also notice that his face is acne-ridden now, and his skin has a yellow pallor.  You suspect he is taking steroids, and as his best friend you are concerned.</a:t>
            </a:r>
          </a:p>
          <a:p>
            <a:pPr lvl="1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pairs or groups, discuss some problems society has faced with race, gender, and age in sports.</a:t>
            </a:r>
          </a:p>
          <a:p>
            <a:pPr lvl="1"/>
            <a:r>
              <a:rPr lang="en-US" dirty="0" smtClean="0"/>
              <a:t>Site specific examples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your notebook answer the question, “what do sports mean to me?”</a:t>
            </a:r>
          </a:p>
          <a:p>
            <a:pPr lvl="1"/>
            <a:r>
              <a:rPr lang="en-US" dirty="0" smtClean="0"/>
              <a:t>Remember: some students who don’t participate in mainstream sports still can be considered athletic</a:t>
            </a:r>
          </a:p>
          <a:p>
            <a:pPr lvl="1"/>
            <a:r>
              <a:rPr lang="en-US" dirty="0" smtClean="0"/>
              <a:t>Why did 200,000 people go to the Maverick victory parade?</a:t>
            </a:r>
          </a:p>
          <a:p>
            <a:pPr lvl="2"/>
            <a:r>
              <a:rPr lang="en-US" dirty="0" smtClean="0"/>
              <a:t>Individuals identify with the team and city</a:t>
            </a:r>
          </a:p>
          <a:p>
            <a:pPr lvl="2"/>
            <a:r>
              <a:rPr lang="en-US" dirty="0" smtClean="0"/>
              <a:t>The Mavs are a reflection of Dallas, and sport is a reflection of society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19458" name="Picture 2" descr="http://t0.gstatic.com/images?q=tbn:ANd9GcTOTF4b5B3VmFgzgSdGnwct2_rXbdXrK9wcIwStNeC32EKLx0Z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828800"/>
            <a:ext cx="3764044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Sport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</a:p>
          <a:p>
            <a:pPr>
              <a:buNone/>
            </a:pPr>
            <a:r>
              <a:rPr lang="en-US" dirty="0" smtClean="0"/>
              <a:t>competitive activity in which the winner and loser are determined is determined by physical performance within a set of established rules.</a:t>
            </a:r>
          </a:p>
          <a:p>
            <a:r>
              <a:rPr lang="en-US" dirty="0" smtClean="0"/>
              <a:t>What’s the difference between a sport and game?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8434" name="Picture 2" descr="http://t0.gstatic.com/images?q=tbn:ANd9GcQhPgoVdSbXbyREZxsWSp5dKAiytnlKqkEuhCK5L9ZESSiVK1I1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179277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new sport in pairs or groups according to the definition given by sociologists.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as Social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Sport teaches basic values, attachment to the society, and connects the self to the society.</a:t>
            </a:r>
          </a:p>
          <a:p>
            <a:pPr lvl="1"/>
            <a:r>
              <a:rPr lang="en-US" dirty="0" smtClean="0"/>
              <a:t>What are some basic values American sports try to teach?</a:t>
            </a:r>
          </a:p>
          <a:p>
            <a:pPr lvl="1"/>
            <a:r>
              <a:rPr lang="en-US" dirty="0" smtClean="0"/>
              <a:t>What are taboos in American sports?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6386" name="Picture 2" descr="http://t0.gstatic.com/images?q=tbn:ANd9GcTrLjdIgfKazTzE3Blf_aMzikkTJcKgFzoZvKGZAfIBY9bDnfQ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295400"/>
            <a:ext cx="3505200" cy="2667000"/>
          </a:xfrm>
          <a:prstGeom prst="rect">
            <a:avLst/>
          </a:prstGeom>
          <a:noFill/>
        </p:spPr>
      </p:pic>
      <p:pic>
        <p:nvPicPr>
          <p:cNvPr id="16388" name="Picture 4" descr="http://t1.gstatic.com/images?q=tbn:ANd9GcQ9cUrmb-lJD-JcTpv0P-2PXMYJQv_D88kSEEzV3rx6OxZzrZxaS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4057040"/>
            <a:ext cx="2667000" cy="2800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Sport, Culture, and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“People who visit the United States from other countries are often amazed at the extent to which competition [in sport] is used to distribute rewards and evaluate the work of human beings” (</a:t>
            </a:r>
            <a:r>
              <a:rPr lang="en-US" dirty="0" err="1" smtClean="0"/>
              <a:t>Coakley</a:t>
            </a:r>
            <a:r>
              <a:rPr lang="en-US" dirty="0" smtClean="0"/>
              <a:t>, 1998:82)</a:t>
            </a:r>
          </a:p>
          <a:p>
            <a:r>
              <a:rPr lang="en-US" dirty="0" smtClean="0"/>
              <a:t>How important is winning in the US?  Any ideas why it is so important to win?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pic>
        <p:nvPicPr>
          <p:cNvPr id="13314" name="Picture 2" descr="http://t0.gstatic.com/images?q=tbn:ANd9GcQbVRlDL820zPcgLtcuzxR9HZQnjXSe5N8_agbVGKyqB0_xe71DdQ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447800"/>
            <a:ext cx="3505200" cy="46139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67400" y="6019800"/>
            <a:ext cx="1824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Vince Lombardi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Sport, Culture, and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 you believe we put too much emphasis on winning?</a:t>
            </a:r>
          </a:p>
          <a:p>
            <a:r>
              <a:rPr lang="en-US" dirty="0" smtClean="0"/>
              <a:t>Does the maxim “It’s not whether you win or lose, but how you play the game” really a social norm, or is this a case of ideal vs. real culture?</a:t>
            </a:r>
          </a:p>
          <a:p>
            <a:r>
              <a:rPr lang="en-US" dirty="0" smtClean="0"/>
              <a:t>In this school, how is the cultural value of achievement reflected in the behavior of athletes, peers, teachers, and parents?  Give examples.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10242" name="Picture 2" descr="http://t3.gstatic.com/images?q=tbn:ANd9GcQ3BcvpXSKu8m4FwjovISDi1HpRCsO4JxtWm4LjiqrlUcHPK7EM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990600"/>
            <a:ext cx="4038600" cy="2948333"/>
          </a:xfrm>
          <a:prstGeom prst="rect">
            <a:avLst/>
          </a:prstGeom>
          <a:noFill/>
        </p:spPr>
      </p:pic>
      <p:pic>
        <p:nvPicPr>
          <p:cNvPr id="10244" name="Picture 4" descr="http://a1.sphotos.ak.fbcdn.net/hphotos-ak-snc6/217096_1748975481892_1163987137_31625212_5218403_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9259" t="8333"/>
          <a:stretch>
            <a:fillRect/>
          </a:stretch>
        </p:blipFill>
        <p:spPr bwMode="auto">
          <a:xfrm>
            <a:off x="4876800" y="4189445"/>
            <a:ext cx="3962400" cy="266855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38400" y="6324600"/>
            <a:ext cx="237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brother and niece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as Secondary Institution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the last 5 Super Bowl champions.</a:t>
            </a:r>
          </a:p>
          <a:p>
            <a:r>
              <a:rPr lang="en-US" dirty="0" smtClean="0"/>
              <a:t>Name the 5 most important people in your life.</a:t>
            </a:r>
          </a:p>
          <a:p>
            <a:endParaRPr lang="en-US" dirty="0" smtClean="0"/>
          </a:p>
          <a:p>
            <a:r>
              <a:rPr lang="en-US" dirty="0" smtClean="0"/>
              <a:t>What’s the lesson?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</TotalTime>
  <Words>767</Words>
  <Application>Microsoft Macintosh PowerPoint</Application>
  <PresentationFormat>On-screen Show (4:3)</PresentationFormat>
  <Paragraphs>81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CH. 15 – Sociology of Sport </vt:lpstr>
      <vt:lpstr>Intro</vt:lpstr>
      <vt:lpstr>The Nature of Sport</vt:lpstr>
      <vt:lpstr>Definition of Sport</vt:lpstr>
      <vt:lpstr>Activity</vt:lpstr>
      <vt:lpstr>Sport as Social Institution</vt:lpstr>
      <vt:lpstr>Sport, Culture, and Society</vt:lpstr>
      <vt:lpstr>Sport, Culture, and Society</vt:lpstr>
      <vt:lpstr>Sport as Secondary Institution</vt:lpstr>
      <vt:lpstr>Sport, Culture, and Society</vt:lpstr>
      <vt:lpstr>Sport Subcultures</vt:lpstr>
      <vt:lpstr>Group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15 – Sociology of Sport</dc:title>
  <dc:creator>Susan</dc:creator>
  <cp:lastModifiedBy>Justin Wisdom</cp:lastModifiedBy>
  <cp:revision>29</cp:revision>
  <dcterms:created xsi:type="dcterms:W3CDTF">2011-06-18T17:42:37Z</dcterms:created>
  <dcterms:modified xsi:type="dcterms:W3CDTF">2015-05-11T14:27:57Z</dcterms:modified>
</cp:coreProperties>
</file>