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23D63-26E8-459A-A304-DBDD3D521F7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DE53F-3518-4EB9-8D69-A78AC25D6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5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Discuss, but cut it off when the discussion gets heated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DE53F-3518-4EB9-8D69-A78AC25D66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1ABA4E-CD72-497B-97AA-7213B3980F60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hyperlink" Target="http://www.mckinneyisd.net/Campuses/school_websites/boyd/boyd.htm" TargetMode="External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14 - Religion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Religion and Society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Sociologist Study of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4724400" cy="51815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Sociologists can’t study the spiritual side, but they can study the social side.</a:t>
            </a:r>
          </a:p>
          <a:p>
            <a:pPr lvl="1"/>
            <a:r>
              <a:rPr lang="en-US" sz="2200" dirty="0" smtClean="0"/>
              <a:t>i.e. The amount of charitable work performed by different religious groups.</a:t>
            </a:r>
          </a:p>
          <a:p>
            <a:r>
              <a:rPr lang="en-US" sz="2800" dirty="0" smtClean="0"/>
              <a:t>Sociologists must keep their own faith and beliefs personal to effectively study the social dimensions of religion.</a:t>
            </a:r>
          </a:p>
          <a:p>
            <a:pPr lvl="1"/>
            <a:r>
              <a:rPr lang="en-US" sz="2200" dirty="0" smtClean="0"/>
              <a:t>To have credibility, they cannot look to validate their own beliefs – they have to report what they observe.</a:t>
            </a:r>
          </a:p>
        </p:txBody>
      </p:sp>
      <p:pic>
        <p:nvPicPr>
          <p:cNvPr id="1026" name="Picture 2" descr="http://images.google.com/url?source=imgres&amp;ct=img&amp;q=http://www.gurusfeet.com/files/gurus_gallery_pics/mother-teresa-1.jpg&amp;sa=X&amp;ei=wJbITZCsD-r20gHXx7nUBw&amp;ved=0CAQQ8wc4DQ&amp;usg=AFQjCNFZdJeH4Vnudq9gwCkDjTskjSxI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447800"/>
            <a:ext cx="2692400" cy="20193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QaLtzpwkRLno3mbkPop538G1ZePdkRK6l3_U7k203d3jq0eOkb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486573"/>
            <a:ext cx="2571426" cy="3371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following questions: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How do you define religion?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What does religion mean to you?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Do you believe in the supernatural?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If you do believe in the supernatural, how do you imagine it to be?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Sociology and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4800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individual is free to define religion as they choose (what amendment?), but there are general characteristics that hold true for all religions – and this is what we will study.  </a:t>
            </a:r>
          </a:p>
          <a:p>
            <a:pPr lvl="1"/>
            <a:r>
              <a:rPr lang="en-US" dirty="0" smtClean="0"/>
              <a:t>Religion deals with values, sociology deals with evidence</a:t>
            </a:r>
          </a:p>
        </p:txBody>
      </p:sp>
      <p:pic>
        <p:nvPicPr>
          <p:cNvPr id="8194" name="Picture 2" descr="http://images.google.com/url?source=imgres&amp;ct=img&amp;q=http://irdialogue.org/wp-content/uploads/2010/07/religion.jpg&amp;sa=X&amp;ei=qZHITbirAcH40gHBiIjcCA&amp;ved=0CAQQ8wc4AQ&amp;usg=AFQjCNEWXzuJJ4IAWd0zvz-yNbLUiwaU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209800"/>
            <a:ext cx="3343275" cy="288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Sociology and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how sociologists study religion.</a:t>
            </a:r>
          </a:p>
          <a:p>
            <a:pPr lvl="1"/>
            <a:r>
              <a:rPr lang="en-US" dirty="0" smtClean="0"/>
              <a:t>If someone belongs to a cult, is he or she more likely to be unstable?</a:t>
            </a:r>
          </a:p>
          <a:p>
            <a:pPr lvl="1"/>
            <a:r>
              <a:rPr lang="en-US" dirty="0" smtClean="0"/>
              <a:t>Why do people go to church, and what are the factors in them leaving or changing churches?</a:t>
            </a:r>
          </a:p>
          <a:p>
            <a:r>
              <a:rPr lang="en-US" dirty="0" smtClean="0"/>
              <a:t>Are questions like these objective or subjective?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Sociological View of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4648200" cy="4526280"/>
          </a:xfrm>
        </p:spPr>
        <p:txBody>
          <a:bodyPr/>
          <a:lstStyle/>
          <a:p>
            <a:r>
              <a:rPr lang="en-US" dirty="0" smtClean="0"/>
              <a:t>Emile Durkheim</a:t>
            </a:r>
          </a:p>
          <a:p>
            <a:pPr lvl="1"/>
            <a:r>
              <a:rPr lang="en-US" dirty="0" smtClean="0"/>
              <a:t>Religion is socially constructed.</a:t>
            </a:r>
          </a:p>
          <a:p>
            <a:pPr lvl="1"/>
            <a:r>
              <a:rPr lang="en-US" dirty="0" smtClean="0"/>
              <a:t>Humans create religions and assign religious meaning to objects.</a:t>
            </a:r>
          </a:p>
        </p:txBody>
      </p:sp>
      <p:sp>
        <p:nvSpPr>
          <p:cNvPr id="6146" name="AutoShape 2" descr="http://images.google.com/url?source=imgres&amp;ct=img&amp;q=http://knol.google.com/k/-/-/1ostw97b2fdye/7xrmdn/religions.png&amp;sa=X&amp;ei=r5HITYSbIsb20gH4lJntBw&amp;ved=0CAQQ8wc4DQ&amp;usg=AFQjCNGcXoUNFOtryjIOa3OTI2spSuwtKQ"/>
          <p:cNvSpPr>
            <a:spLocks noChangeAspect="1" noChangeArrowheads="1"/>
          </p:cNvSpPr>
          <p:nvPr/>
        </p:nvSpPr>
        <p:spPr bwMode="auto">
          <a:xfrm>
            <a:off x="155575" y="-830263"/>
            <a:ext cx="17430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g;base64,/9j/4AAQSkZJRgABAQAAAQABAAD/2wCEAAkGBhQSEBQUEhQVFBUVFRUUFBQUFBQVFBUVFBUVFBUUFRQXHCYeFxkjGRQUHy8gIycpLCwsFR4xNTAqNSYrLCkBCQoKBQUFDQUFDSkYEhgpKSkpKSkpKSkpKSkpKSkpKSkpKSkpKSkpKSkpKSkpKSkpKSkpKSkpKSkpKSkpKSkpKf/AABEIAQwAvAMBIgACEQEDEQH/xAAcAAAABwEBAAAAAAAAAAAAAAABAgMEBQYHAAj/xABHEAABAwIEAgcDBwkHBAMAAAABAAIRAwQFEiExBkEHIlFhcYGRE6GxFCMyQsHR4TNSU2Jyc5Ki8BVUY4KywvEkJUNEFhc1/8QAFAEBAAAAAAAAAAAAAAAAAAAAAP/EABQRAQAAAAAAAAAAAAAAAAAAAAD/2gAMAwEAAhEDEQA/ANtfVgovt+5FrHXyRECpuO5B8o7kkSuCBX5R3LvlHckwEVAsbju96D5V3JAlcECxu+73ony7u96RekigdHEO73ohxT9X3/gmpRGskoHn9qfq+/8ABGGIO/M9/wCCIym0JRrkAHEHfme/8ER2KkfV9/4JwCkq1uHIG5x0/mfzfgkn8SR9T+b8EWvZQo64pQSgeHi3/D/m/BOG8RyPofzfgq6+jql2N0QTQ4k/U/m/BLsxufq+/wDBV1lPUKRYEEn/AGv+r7/wT23rZmzEKCAUzh30PM/FAasNfJFhHrb+SIEHEIIRiilACCEIXICQuRkQoOckijPKSLkBKpVVxHjFrKxY3XKSDtoY3791N4nd5KdR0/RY53o0lYPh98X5qjnAa5jJ1Jcdh2mSg2HD+MA4NkyewDl2qy2l+HDdYtY3HW6sb6anST/wr1gd5AGZwJhBem1gjteq/a4lrEqVp1ZQPjBEKOurb0TtjkF07qFBA1qMFAGwlKx1RRqg5rU7Ym1NOmtQCApnD/oeZ+KhpUzYfQ8z8UHV9/JFajV9/JFagMUUrpQIAQlAFxKAEBRkUlAm9IvKWqFNaiCI4mpF1tXDdzTeB4kELLrnDQylRz2dJlJxyB7XuFwxw0zucTDiSCYha3fsljh2gqj8UcPC5FGo0k+xc0VKY3YNM7svb9LyKClXAfRcMrg9tQEsqN5iYcD2EEDRWvh9pFGXTJmUnxNdW7Y9i1mWXdUHfLB0PLl6FPsFx+nVphsDN9YbalA+o43So61XBo7+XipGy6QLNxgVmj9ox8VDYvww2uySTIkj83zCot3ggpOl1FxcIblDXPaY5jkJjmg3iwxilVEse1w0+iQd9k7uHdR0dizfo4wasyo57mNo03tADPrEj6JiYarVYmu1vzlSTrIIaNJMREQNkBa9TVdTrJhWrklDRq6oJSg9OgVHUaietegWCmLD6HmVDBymMP8AoeZQDcb+STBR7j6STBQGRZQShQCglFlBKA0origcUBcgK5N3pdxSDkCNRk6HmsntukmrbvfRr0xWDXOax2gdAJDQ48xAAWnXeL0qdRlNzvnKphjACSfIbDvKo/GnCWQudEufOV2XTfbx5eUoK9h9Vt116rQxxc52RgAZB5Ad3b3hK18JNB3tmkakGBpA1M+miiOHsWNAFtTqnNAB8dfdrHOFM41jbPk5FKoHDRvYTyJHdoJCC28PYoKzPd6c/BO8axinb05MaRPYJ5kc1lmE8Qmi85XDINASYBnc+qlLPGWVHONR2YkaBx05CIjTd3og0vA+JbarDadxTeeYB19ErjhcHSHdU69x0MtVJwfgm2rVBWpS2DLoMDU6AREaCfNXrEMJHs5YToNGkyPeggjVSlOomAcQ5O6T5AQSVvU596ftqKNtAnrSgehynMN/J+ZVfap/Cz835lB1wet6JNKXB63ok0AIZQFAUHIpRgUVyDiUk4priWM0qDZrVGsHKTqfAblVLE+lKgwH2TTUPInqgn4oLo56p/GHSLb2bXNDhVrR1abSCAeWd3IdyzziXpDuLhuXNkaTq1ktkd7tyqJdNnWdUE3acXV/lgui+aofmmdI/NjYNjSFufC/GVviVP2bobViTTO0j61M8/ivNDKmnfzUnheLOpua5pLSDIIMQg0rpQ4MdSb7amBl+tA1M7Ef12rNKeJDIWPPPxMRHmty4R4zpYhRNtdAF7hlmIFQR28nrL+kXo3q2NQ1GS+g49V4+rOzX9h79kFTfalxbk1nbu7iU9w/C6hcNdjuDueWvNM8PuzTBmRJPmFa8AxOgKmZ51j83meweSDQOG+Grqlbsd7UAS6o5sdYmCACewdytIxEm3E6kt28V2A4/TrQ0cwCNPqke9R17S+ccBMAmPBBGtb6p3TbsEVtvOqc06Z+9AaiTKetO3im4pJxRagdNdqrBhP5PzKgQFPYT+THiUBbt3X8gihyJfO+c8ggY9AqUC6UXMgGVTOP+P2WLMjDmruGg3DQfrHv7ApvifH22drUru1yDqjtcdGj1+1eYsexupcVnVahlznZifuQPsQ4ufVc4vLnOJMl7p9OxNBjRJ7uxQ1R+bVA2rBQTr74OEf0E0vCY7kjTAcNIB5jtRmu6pY7cfBA0ZV63joj5iCmzk/YMzQUEtw7j7reqDJynl3jYre+FeJGYhQfSqhrngQ5rgCKlN30XRz0MHvC82spktdH1Rm8tAfsVl4S4sNrcUXnMch+pBz0yYdTcOR70GqDg60tg6nlaW1/aBjKgBf1QCchOoYO3eVDVOBbdgIpggnvnL3Cdkx4u4sL7/D6+cZCXgMAjIxzmMIJO7t5/ZV7qs7UEFgmGttoLS5zhMT39pUua/PtSbKElLOogckCNO6UhSfMKMDtYKe0kD9pCMwpuyrqlmIHJerBg35IeJVcY2VZMJbFIeJQMsRn23kEDSUvfM+cPgEkRCBVrkVzkEojigyvpyxqGUbdp3mq4eHVbPvWJVXSrb0k4ua1/XduA8sb+yzQR6FVByBOFxCNCKWoBY4gpV1wSQTvtPaiESPBF7kHVN9FIWNF2Uaadu//AAo8hT/DdPO0gGCD7igd4bh2YP0GrY8QZ+1QlB3XhwOhnfUffutDw7DwGztOYObyzDUOHZsQVR8SoRVqCdnOnYHeBv5IJDH5bbWPXDsprGJ6wLqgM+ENHmttw+p7SjSfBGamx2vOWgkrzpe1C4NJIOWWDUTGpH2r0FwhdB+H2p/wmj0JH2IJNlKEV2spd51RXwgiatE5k4tQYTl9NBQhAanundNvxTNztU7oPQPWNU9hn5PzKgGPU9hZ+bHiUCN67r+QSDij4i+Kh8AkA9AeVGcR4wLW1rVj/wCNhcP2o6o9VIl6o3S9dZcLqjm51Nv84PwBQefbq5L3Fx3JJ9TKQa5cSiygM8QgSvspCSAhAEwjER4Fc9hRmGRH9AoCkKU4Wu8lw0cndU+e3vUWexGoVcr2uHIg+iDWA8ZHOZsOv4CYdI81RuJqIFeoADmJB30ykA8t1oVQsfQdVbAD6RBjSZAI94Wc49czWcZjqt5mJyCff8UEPWqyGNytGWdQNTMfSPPb3lb7wC7Nh1DuYR6OcF5/zS5bz0ePjD6Q7Mw/mJ+1BaPZorlznnaURzkBatWEix2v9eib3FYg9yK085QOS8yndCrpCj57U7tW9qCSplWPBj815lVxh0ViwQ/NeZQNsT/KeQTNzk9xM9c+AUTc1NEDhr1mvTjeBtlSZOr60+IYwz73BXptxyWN9MuKZ7ilTBkMpyfF5+5qDOHFAlQJRXNQHt3wUNSnKKwI9NxB/rVAnTqkHt7QdQnNxQDm52DTZw7D2x2IznMO4g9yWoObTOZrpGxB5jsKCOrDQHtHvCSKlMUsgGtezVjjsd2nm0qNhBp3DdwXYY2eRLe/Qn71RMcJFw4DWCPgFYOGbzLaQSY9o4nXuCreLVM1aoZ+sfsQEs6QceUyt34Bo/8AQU5HN3xWEWB6y3zgp3/QUu+TP+YoJmoyCkqw0StVxSVQ6IGN1SJ19UvRboi7b6pahWCDqVDVPGU4KRY8ck4QOKIViwYfNeZVdpqx4N+SHiUDTFW9c+AUDdP3VixI9c+AVYxSruUEZdXRB07lgvFWImtd1Xk7vIH7LdAPQLYMZxUNbIOwMnTkFhVd8uJ7ST6mUANchLkRcgUpGCpD5JIkKOGycWV8WHtCDq9EpDZWO1rU6n0tNE+GB28TUqBoIkafBBBYRS9oTTOofof1TycPA+5R1e3NN7mOEFpIPiNFPNq0qFQOtyajhJ2gKEvLp1Wq6o7dxkoHuH3hFIt5ZvfA+5Rl0+XuPaSlaNTR0dsps7dAvZnrBb5wa+LC372u/wBRWEWdEEE5gCCOqdyO0L0BwvYuZY0AQQQ2YIiMxn7UEgKu8rq0R3pJ+nLuKWaZQMixcLcynlSiBsi03awgSYwghSAfokwxKOCBxRcrNg35IeJVUpOVrwb8kPEoGONfT8gqhxCSabgDB7VbcbdDz4BVHGaoyEaIMs4tfUbQcTInQeZWflq0zpMrxb0mfnOJ8mgfafcs1OyAjYQiOxCAuKAAELWrkDSgWa4hWGhdW1egG1nOpVKYgOAlrhMhVtzkWUFhtH0aZ6rpjnGsRqjXN3SOzBGxB28fFV1h1UjbNnfuQJ31FlKq5oEtgEGYMEA+HNPrPhF9dgfReHDsd1SO6dkfiKx2IGoa0H0Urgl4aFoddSJjsCCDbgtajWjJ7R1OKhDPnGwDvLe/dazw10htuzTZPs6ocM9OBDxzyz8N1TcExuoy39rS6zmVS2sNyabhmBPOMzQtGwi2oV207g0mF+jg8thwI7xugmKp5d/ck8u+idOyknWNZ7UItDEggoEckgIlKnrKXLEQtIKBQv0RA8ItRqTpnUIH1FqtGD/kh4lU4XXuVs4dqZqAP6xQR/ER65/ZCpWK5ZbneA1ztxyHipjjzjGha1XMqFxfkacjR27SToFiPEXGdS4dDQKbOTQZPr2oHHSNitOrcBlGTTpNyyfrOP0j8AqTVT+qe06nWUyrMQIowKCUJQdKAOXFcCgFxRSUZxQEoOlLMuCAkQ5cdUFhxDiFlQNdBzhoBB2kaSmFDEC7MDzge+VHsoEp/bWBbqf+EDrA6j6dfMx0RvHMcwRzWjN4oDWtAI+Eb7BZw27awQ3U8/8AlEdiJ7UGx2XEk6OO+x7JUxh2MtmMwJ7FhbMfqgZc+m/opLB+IyxwM6zuUHoiwoNqg9valbnC471BdH+MCs3vgq6kaIKldsygqIqV9VZMXpgSqrWGsaIFWvEq68JOm2H7TviqLSoy4q+cKti3A/Wd8UGNdNLScTIH6Gnr6rMX0gCtR6aHRiLu32VL7VllzWgoCXG4SdR6Jc1UjnQHe2UlsjZlzggJCEJVjJXZEBHIiVdTRCxAGVGaUSUZqBWnduG3wRKly525K6mwkwBM+qnbLgG+qgGnbVCDscsfFBXwShBVkr9HWIM3tK3iKZI9QoS7w2pSMVGPYf1mlvxQI0xoe5KW55z4SfcnOG4DVrgloAaPrOkA9wMapjc0XU3ua7QtMFBqXRfxg23rfOZsmRw6jS8zpGgErZsP4lFcSynUA01cGt31+iTPuWG9FuP2lAH2lYUajnQ5z6bntezSACD1CDz5rX6fFGH5JF1QOm/tGyJ9UDnHH5oI1ka+qgW2hmSmjOPrBtb2bKjq7nEta5rIaCdOs4wHeIHkph90AECdvalXLAWxRHiVSmYk0TqrfwvXD7eR+c74oMV6bqR/tMnl7Gl/uWWV29Za3001P+4O/dU/g5ZTV1JQMamqSS72pGEHSuL1y5ArSelmOSVNnajgwgXDRInaRKNcWeZ8U9Z5AorTOm/4rT+C+F20qGZ0Z3mSYnKOTfRBmLsFeN2OHkkzYuGscltl9gpA1YCHdnxCr1/ww6q9lOmzWo9rNIAAJEzOo0BQTXQ5wVT+TG7rMBcc3s8w2aNMwHkVqeEtHsmfsjfwlEpWzKNFlEQBlDGt7gIMeXwXXTyG/NwTykwO9BJKsdImCC5w6vTGXOWgtc4bFrmk677ApetxJkcGRqdzyAG5THE+NLd9CqA8SWua0ExJynQFBmWGUH0aDaNR7XtpzkIbBaHGS0n62uyQr2NvWB9oxrnTuRDoHIEGU1vcTPbpOvekbbEG7oIrizAqVKm19Brm69YF0gAjlPeq/h7S+q1upBcA6N8s6+5WTivFA6gGt/OCr+C1stQntaQgveHVLag7NTpjMPrOJcR3idlLVOKZG6oNS6XC8kboLeeI9TryWw9GF17TDw7/ABKg9DC82GqefNehuhh04U397V/1IMy6ca0Yo4f4NL/cszD+sVofTs+MWd+4pfByzlp1QFeUm3dHKI0aoCvARUo4ImVAo1Ksaisppwxh0A5oJfhrDPaVgT9FpnaZWq21UN0aCe1v2jvWe4LchrQBuOzkrVhl8WkBzuwjt9UFsqYxSpR7RzQDtPLySBxyze4EvYTy0dmzdwhJWNOiTmDQ52zp1jmYU3bMZoQGg8tBsEEfZ4a/5S25pGo5uUtdTqueJ7HUw+Y8FE4v0kOpvqBzDSLDla15hxb2gc5PYr7SqAaf15KF4q4Mt79jRVlrmmQ9sZo5t8EGdXfSg14yOHU1LwNC79UuCpeOcWvrXAqUwKbWfQYNgNtvBTfHXRjVss1WlNW37frs/bA5d4VF5oLN8qzNB7Ui6rpATOjdDLpyQPegbYg+QPFHsboiQAACBMNEmDO+6b3Q1HmlbNnwQO3GUjlITsN0SzaUgIEGukL0L0JH/tLf31X/AFBYbY4TmOklb70SW+TDWgfpKh9Sgx/p5/8A13fuaPwcs5aVo/TwP+7u/c0f9yzgICoGN1RoXUxqgM5qLSbqnjBIRrS3koANKNUvbU/JOatt2IjaJB2QOrarB0H9BTdrcBxk/GIPaq7SpmVIWzDBEeSC42OKZW5SdY5c1N2d6cwP0dBvz8QqVZskCDHbCk6DzmBJkbEnu5IL3SxQQOemo8exSFHERH9eiorsSaCOsNP63Tp2KAN307e9Bcq9+0tg6g6EHWe0EKoYz0d2V2SQ32L+2kAAfERBTPEsb2gwUjh/FJboY1MIK5jvRPXoQ+3JuG8wABUb/l+t5KrvtiJa9pa8fSBBBHiFvNhioMdbcbLsWwW3u2kVWCY+mNKg8+fmg873VHreSdWNJXTiXozq0TnozWp84+m3xbz8lX7XCyQcsz2QZHkg4huXvRqZEDQJQ4O8DZ3oUpXweo1rTDo8EC+D3+RzpA0W59FtUOw8EfpanxXn+lYva0ug+i3jodB/sxs/pavxCDKenRk4s79zS+DlnPs161xbhCzuavtK9vTqvIAzPEmBsN01PRrhv9yo/wAJ+9B5RLUVrSvV/wD9aYb/AHKj/CfvQHozwz+5UP4T96Dy9bM5KRwmhLiN16Ub0cYcNrOj/CfvR6PAGHs1baUR4N/FBg9LCszSdiiVsMiJ/rRehGcIWY2t6Y8lz+ELM729M+SDzfTtGh0Ep62iJ3nTX8FvTuAbAmTaUp/ZP3o7OB7EHS1peh+9BiFGnlaI25dsp4wjONJjkto/+GWf92pfwoTwhZn/ANen6IMPrXIJ1bBadmhFdcA/VdI963A8G2e/yal/CjDhCzH/AK9P0QYLe3GVpOX1+xRVK7JMjYGYXo1/BlkdDbUj/lTc9H2H/wB0o/wn70GXcPXUubz0mCrPRuJnkrnbcIWdMyy3pt8AfvTsYFQH/ib6IKVQvCDE/h5JO5wqk5xeGta5w1IET4q8jAqH6Jvoh/saj+jb6IMwq2LhpHOf+EF9ZlwDcpjfbmtRGDUf0bfRccGo/o2+iDFsRwlzW5Q3v1I9FpnRnb5LBo/xH/FSt1w1bVIz0WO8QnVhYU6LAyk0U26nK3aTuUH/2Q=="/>
          <p:cNvSpPr>
            <a:spLocks noChangeAspect="1" noChangeArrowheads="1"/>
          </p:cNvSpPr>
          <p:nvPr/>
        </p:nvSpPr>
        <p:spPr bwMode="auto">
          <a:xfrm>
            <a:off x="76200" y="-1219200"/>
            <a:ext cx="1790700" cy="2552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images.google.com/url?source=imgres&amp;ct=img&amp;q=http://bhavanajagat.files.wordpress.com/2010/11/emile-durkheim.jpg&amp;sa=X&amp;ei=-JLITZCAI6Ls0gHLmOy1CA&amp;ved=0CAQQ8wc4BQ&amp;usg=AFQjCNEgxgYlWJXsRc_tpSQKGI_XHTCk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600200"/>
            <a:ext cx="3000375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Sociological View of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41148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Religion</a:t>
            </a:r>
            <a:r>
              <a:rPr lang="en-US" dirty="0" smtClean="0"/>
              <a:t> – </a:t>
            </a:r>
          </a:p>
          <a:p>
            <a:pPr>
              <a:buNone/>
            </a:pPr>
            <a:r>
              <a:rPr lang="en-US" dirty="0" smtClean="0"/>
              <a:t>a system of beliefs and practices that are concerned with sacred things.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Sacred</a:t>
            </a:r>
            <a:r>
              <a:rPr lang="en-US" dirty="0" smtClean="0"/>
              <a:t> – </a:t>
            </a:r>
          </a:p>
          <a:p>
            <a:pPr>
              <a:buNone/>
            </a:pPr>
            <a:r>
              <a:rPr lang="en-US" dirty="0" smtClean="0"/>
              <a:t>holy; set apart or given a special meaning that goes beyond, or transcends, immediate existence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Profane</a:t>
            </a:r>
            <a:r>
              <a:rPr lang="en-US" dirty="0" smtClean="0"/>
              <a:t> – </a:t>
            </a:r>
          </a:p>
          <a:p>
            <a:pPr>
              <a:buNone/>
            </a:pPr>
            <a:r>
              <a:rPr lang="en-US" dirty="0" smtClean="0"/>
              <a:t>everything else</a:t>
            </a:r>
            <a:endParaRPr lang="en-US" dirty="0"/>
          </a:p>
        </p:txBody>
      </p:sp>
      <p:pic>
        <p:nvPicPr>
          <p:cNvPr id="1026" name="Picture 2" descr="http://images.google.com/url?source=imgres&amp;ct=img&amp;q=http://farm5.static.flickr.com/4112/4985069147_1b35c12f64.jpg&amp;sa=X&amp;ei=pGbBTe3kG8bTgQfL0aXcCg&amp;ved=0CAQQ8wc4BA&amp;usg=AFQjCNFfhwgMihRZuanD5_8PbhaluTxx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24000"/>
            <a:ext cx="4152900" cy="31146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95801" y="49530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definition, is Babe Ruth’s baseball bat in the hall of fame sacred or profane?  Why or why not?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Sociological View of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4114800" cy="49831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Do these two sticks have a special significance to you?</a:t>
            </a:r>
          </a:p>
          <a:p>
            <a:endParaRPr lang="en-US" dirty="0" smtClean="0"/>
          </a:p>
          <a:p>
            <a:r>
              <a:rPr lang="en-US" dirty="0" smtClean="0"/>
              <a:t>How about if they were made to look like this?</a:t>
            </a:r>
          </a:p>
          <a:p>
            <a:pPr lvl="1"/>
            <a:r>
              <a:rPr lang="en-US" dirty="0" smtClean="0"/>
              <a:t>Did you initially think it is used as a sword, or something to hang tomatoes from?</a:t>
            </a:r>
          </a:p>
          <a:p>
            <a:pPr lvl="1"/>
            <a:r>
              <a:rPr lang="en-US" dirty="0" smtClean="0"/>
              <a:t>How did two sticks go from being profane to sacred?</a:t>
            </a:r>
          </a:p>
          <a:p>
            <a:endParaRPr lang="en-US" dirty="0" smtClean="0"/>
          </a:p>
          <a:p>
            <a:r>
              <a:rPr lang="en-US" dirty="0" smtClean="0"/>
              <a:t>Through religious belief, we attach sacred meanings to otherwise profane objects. </a:t>
            </a:r>
          </a:p>
          <a:p>
            <a:endParaRPr lang="en-US" dirty="0" smtClean="0"/>
          </a:p>
          <a:p>
            <a:r>
              <a:rPr lang="en-US" smtClean="0"/>
              <a:t>Incidentally, </a:t>
            </a:r>
            <a:r>
              <a:rPr lang="en-US" dirty="0" smtClean="0"/>
              <a:t>the two sticks at the top are digging sticks used by the Navaho, and quite possibly sacred to them.</a:t>
            </a:r>
            <a:endParaRPr lang="en-US" dirty="0"/>
          </a:p>
        </p:txBody>
      </p:sp>
      <p:pic>
        <p:nvPicPr>
          <p:cNvPr id="19458" name="Picture 2" descr="http://images.google.com/url?source=imgres&amp;ct=img&amp;q=http://www.nm.blm.gov/features/dinetah/disk_images/clothing_tools/digging_sticks_600.jpg&amp;sa=X&amp;ei=p2fBTfGQIoXfgQeVlPHrBQ&amp;ved=0CAQQ8wc4Dw&amp;usg=AFQjCNGLsSQR4Zz6FV9M5E3NkBTmCpjY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3003503" cy="2057400"/>
          </a:xfrm>
          <a:prstGeom prst="rect">
            <a:avLst/>
          </a:prstGeom>
          <a:noFill/>
        </p:spPr>
      </p:pic>
      <p:pic>
        <p:nvPicPr>
          <p:cNvPr id="19460" name="Picture 4" descr="http://images.google.com/url?source=imgres&amp;ct=img&amp;q=http://ericseddyfications.typepad.com/erics_eddyfications/images/2008/10/21/cross.jpg&amp;sa=X&amp;ei=Y2fBTeXpDY3AgQfK4MzfBQ&amp;ved=0CAQQ8wc4Bw&amp;usg=AFQjCNF4z6Ie0RQiBIEhYeIFvieJC38soA"/>
          <p:cNvPicPr>
            <a:picLocks noChangeAspect="1" noChangeArrowheads="1"/>
          </p:cNvPicPr>
          <p:nvPr/>
        </p:nvPicPr>
        <p:blipFill>
          <a:blip r:embed="rId3" cstate="print"/>
          <a:srcRect t="13029" r="2909"/>
          <a:stretch>
            <a:fillRect/>
          </a:stretch>
        </p:blipFill>
        <p:spPr bwMode="auto">
          <a:xfrm>
            <a:off x="5562600" y="3962400"/>
            <a:ext cx="2133600" cy="2543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189038"/>
          </a:xfrm>
        </p:spPr>
        <p:txBody>
          <a:bodyPr>
            <a:normAutofit/>
          </a:bodyPr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pic>
        <p:nvPicPr>
          <p:cNvPr id="4" name="Content Placeholder 3" descr="american-flag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943600" y="2819400"/>
            <a:ext cx="2209800" cy="1556264"/>
          </a:xfrm>
        </p:spPr>
      </p:pic>
      <p:pic>
        <p:nvPicPr>
          <p:cNvPr id="5" name="Picture 4" descr="dollar-s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819400"/>
            <a:ext cx="725097" cy="1019320"/>
          </a:xfrm>
          <a:prstGeom prst="rect">
            <a:avLst/>
          </a:prstGeom>
        </p:spPr>
      </p:pic>
      <p:pic>
        <p:nvPicPr>
          <p:cNvPr id="7" name="Picture 6" descr="BaldEag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362200"/>
            <a:ext cx="2514600" cy="223034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200" y="14478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Get with a partner and make a list of some sacred objects in this school or in America in general.</a:t>
            </a:r>
          </a:p>
        </p:txBody>
      </p:sp>
      <p:pic>
        <p:nvPicPr>
          <p:cNvPr id="25602" name="Picture 2" descr="http://legacy.mckinneyisd.net/Campuses/high_schools/mckinneyboydhighschool/Boyd%20web%20logo%20cop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2362200"/>
            <a:ext cx="1905000" cy="1695002"/>
          </a:xfrm>
          <a:prstGeom prst="rect">
            <a:avLst/>
          </a:prstGeom>
          <a:noFill/>
        </p:spPr>
      </p:pic>
      <p:sp>
        <p:nvSpPr>
          <p:cNvPr id="25604" name="AutoShape 4" descr="data:image/jpg;base64,/9j/4AAQSkZJRgABAQAAAQABAAD/2wCEAAkGBhQSEBQUEhQWFRQWGBUXFRgWGRcYHBcVFRoYFBUUGBQXHCgeGBwjGRcUHy8gIycpLCwsFx4xNTAqNSYrLCkBCQoKDgwOGg8PGiwkHyQvKSkqKSksKiwpLCwpLCksLCwsLCwsKSwsLCwsKSwpLCksKSwpLCwsKSwsKSwsLCwsLP/AABEIALcBEwMBIgACEQEDEQH/xAAcAAAABwEBAAAAAAAAAAAAAAAAAQIDBAUGBwj/xABLEAACAAMFBAYFBwoFAgcAAAABAgADEQQFEiExBiJBURMyYXGBkQdCUqGxFCNigsHR8BUWM0NykqKy0uEkU2OD8VRzNESjwsPT4v/EABoBAAMBAQEBAAAAAAAAAAAAAAABAwIEBQb/xAAsEQACAgEDAwQABQUAAAAAAAAAAQIRIQMSMQRBURMUImEycZGh8DNCgbHB/9oADAMBAAIRAxEAPwB0LC1EKCwoLH0B4wVIOFAQYWAYQEHSFBYk2SyY2A0HHPhCbSyNZIlIOkamRdkpUOJa9pz/AOIpLxlqH3BQROOopOkblBxRBwweGF0g6RUmN0gwIXhgAQAJpB0g6QYEACaQKQukCkIYikCkLwwdIYhukHSH5dkdtFY9wMSUuWafVp3kCMOcVyzSi2V9IFItluI+tMQd2f3Q6t0yRrMJPYAK+cSfUaa7lFozfYpKQdIn3lYQhBSuE89Qw1HwMQ8MVjJSVoxKLi6YikFSHMMFhjRkRSBSF4YPDAA3SDpD0uSSQAKkxMst1M5AGddezvMZckjSTZAlyqmlK90XtyXSelVyDgFSMsq8s+UWNkuJUZXzBHAGorwOYi0e1Aco5dTWvES8dOuRT2ihAh0zBSo1ipmWipqBSDWeaRzbS1ll8pECIItEHBRqzneGFBYVhg6R6x5okCFBYMCFUhAEBCxAAhVIQx0Wt6UxGkMsawdIOkFUOxGGBhhwCBSGIRhgYYl2LBi+cBI4UNM+2kTJtslyzRZY51195jn1ddafKK6ek58FXLkk6AnuBMSZd0TT6hHfQfGHnvqZwoIjTbc56z0/HMxyvrvCOhdL5ZKW5D6zovjWFfk+SvWmE9wA+MUc++5K9eevdjB9wrFfO2xsy6Fm/ZU/FqRB9XqMqumiawzbOuiFu8k/DKB+WQvUlgdwHxjDWjb9Kbklj+0wHwBiunbcTj1URfNvifsiMtWcuWWWilwjo0y+ph40/HZSI7Wt21aOaTNpLU+QmEV4IAPgKxCtcybUdK0ypzo5bMc6GMW33KemdNn3gi9eao/acD3EwzZb3kTHwy5is1K0FeHEGlDHPrsuZ5+Lo6boBappka8h2Qm7XZXDJ1l3h4Zn3Vgoe067IndIpQ6nTscaeenjEErEO67wExFddGpXsP8AY5Rb2lcVH9rrftDXz18Y9HpNT+1nndRDuRMMFhh0JDjWYiO+zkI4WJFksZmNhBAPb+M4WLI2WWukXFkuIqQxbMZ0HOJymkuTcYtkuzXBLUDIluJr9kWEmzpLGQAPGG1mmGZ001yjhbcuWdaSXBLnzBTWKu0TeUCY5iM7QJA2HjgunhsgnSGyphiJwnQUQwYEAGcAhQWFBYUFj0zhEBYUFhQWFBYQCQsHhhVIOkAhIECkLCwKQgE0gUheGBhgATSKjae8XkSA0sgNjVcxXIgk5Hui6wxnduf/AA69sxf5WiOuk9N2W0P6iMraL7tTAFpkwKdKDAD3EAc4ZsF3zrSxCnEQASXbQGo9b7Iebp5youB2VBRKIchlxAz04xPua7LdJqZcoLiABMzDlSp0LR41Hs3RUWO6S9oEgkK2JlJ1AK1ryrpDt/3P8mmBMWKqhq0pqSNKnlFgLhnLMMx7RIlOSSTjzBbUgAdphM+wSCazrb0h+irMaa0rU9sAbh6/bjkSbMrIT0hKatU0Iz3YGzdssqSSZ+DpMRpVcRw0FOB41iKVsC/58w/VUfYYcW87MP0djxUzJd2anaRQwYFmivuK8VkT1mNUgBhlrmCOMSb8t5tcwPLlvkoXQtXMn1e+JEnaZ8QWTZ5CkkAUSpJJoBWohy8L4tyO0uYTLcUqAqilRUZgHmOMA6d2QZFw2g6SpgrTXd/mIiXZtmbSmJgmYVsgQzUIoaKNcjDTyrQx35r/ALzc+Qyg7PYnlN0iTGWYBVXU5qc8+3LLOFZrbIvNnLktMua8voZhlNmGK0ANK1z8u8RtpF3sEYTKLXiSBvDQ+WXjHM2ttofr2m0NpUY2HuEM/k9T1gWOXWJPxjUZuLtE5aG7k6JaLXZ5Wcy0yVpwxqT5A1iL+eVhQ16ZnI4JLc/YIwNqu5RLagVaCte7OkTUkk6V8BX4RWXUzfcwukgjb2f0h2eZNloJc3eYLiZAAtTSp3tI2bWoRyGy3ROLKRKmNnXqN8aUjpLkg8q50PCucb0W52myWvFadNFr8pHKB0oiJJltSsCpEUojZJdhEW2/ozQZwmbaMI5mIVptZP2xSMWzMpJDli01zMSGs41LCKczCNDCHmk6mKPTtk1qUi4xyhq0CKSsCH6K8h6hHCwoLCwsKCx0kBsLBhYcCwYWEIRhgYYcwweGABsLB4YcCweCCwEOqqKvMloPpuq+4mIc2+rGvWtcr6tW/lEZ7aO7MdqY4MRwp6pJ6vZEddm5xphkPTsSnxEeXq9VNSaR6ml0kHFSZc27bSyIBgaZMPGksqPAsRFHbNtHm7tnQqRmSwU5aacM+MQrbstaXegl0oKbzKM+PGsX+zOxMtVLz5jCYagpLzAUGoOLDrEZa05LLKx0tKDtFA9stj9acw7jTl7IEIsl2dIT8onOBQ0IxTCW4ChOQ1z7I3v5MsMvrBj+2+H7RyhSLYFGLolp9J8v5iKRFtlt0OxzyTcoDAsaioqAKVFRUV884lTbmlvMJlI4Q5qtcRUU0xUzzjcPtFZJYLKkhVAxVAB3TkGyXSvGBM25RSoqAWOFQFNcRAYCh0NCD4wrHvXgzLbOzJiIgstAlQGVGDPWmbt6xy8InWDZW1IGEtcCuMLiqDEue61c6ZmJLekUMKp0jbrOKACoQ4TrxrwhN4bSTlMoLLZ8bhW3mOAHUmn4yhWLe6wgSdgp1c2lr4twNdQIkJsbLX9LaARoQgzroMyT8Ir5d5WtxiEkAVma1OSrVTnzbL74N5k8SA03cdlJoKD4Vpw4wtyQbpMvEuCxrqJrd5I+FIIybEN3oQa1FC1W7aAsTWlY5s1hmN15hPeWPxgC6NaNnQ0plnwzjeB7ZeTokm4rEP8ANbxI+AEOGRYU1lD67/1PHLpVjmtqSf2nr98SJdxufVH8X2LBgW2Xk6HM2hsUvqLZ1I7UOXLIVhEz0jSV0dfqpMMc/tdxzVWoQ04mhHdmxhyTd6YVJGoB48uyDAbLNhM9JaE0BfWlQijxzNY00uaWFeefmBU91anxjlosaDgOEdF2ft0trOAzBej3a66cPt8YvoyUZ2yHUaT2YLuy2wig1h17TQ7wIPIiIkjaazSfXQnmStfe2UNWzbyzsCCVI8/IrWkdEtWFnLHSnQu0zamIpER12lkEAqta46Zv6gxMOqOEQX24lerKPio+142upgsIz7bUZZtCcMU77eezKH8I+wxHmbezuCqPH7lEHu14Ne0kaHojyPkYEUUjbGaVBbXPQvz/AGoEZ959GvavyXgWDCwsLC1SO2zhGwsKwRo7Nd8vAKjtz5wc67ZRqclPYcvKI+uivoszmCDwRdWixS8ORAPP7IhmzKDm607xD9aIvSkRks5IJpkIXKk1NImG8JKLvOBTXhEG0bT2QfrV+qVP2xJ9Qiq0GZ7aHbs2ae8mjErTq4QKMAwzOehHCKKf6SZvBCBnq9OXJREm2Wb5ZbZnQstDmGc0yUKutOcU9mkhpiqwqCaEd48482TVuj1IaapXyJnbczjosseDE+9ogte060kh5lAudFAXXLhSvjGsk7Np6slfEffEC9LIEOEKBSoNAOXZE994Q4xVlAt1jiSfKN7J2UlTLMsti2FlSunDC2oz1EUN421JgTDJWVhXCcNN41G8chnG6seUtf2V+AjOo2qKNJoyVlulOjmf4ZqANLUMx3lkqGQmvtNhEWl23cC647OqqJavU5kTSFBXwA17o0KjtOegGZPcOMKmPh6zInYd9vEDIQknIk2kZz8jzw0/AZYGOWJQAUlJdfnARTKppmamJFpuye5f50qDNVpdAAUljFiAPbUeQ10i1N7S8CgkqwAxMAMyMuecCTblc0SZLmH2TRWjTi+xlS8lbJuh1ct0rZzjMpUEBaMuACmlG9w5Q1tBZmYFgKgL7zyGvKLzCCaZq3st9h4xFt+6jFqgAZ9nCtIk07yUVNYMhdV1KJoFqR1llWI1WpBFN6h4Vg7xuhVJaW2JanLPIEmmZ6w0zNIJtqZMxT0BZqUBEwUzFST3fCsIuDbZpwdbTNSW5IWWuEjEOKnM5DIc847Nq4Meo8MvNlLFWzKSorVjnSpFTTWLlUpyEYtdtRZ2lyhJDKztnUjCtQooKa0IPhSLw7Uy+CufBfvjnnDujabbY9tKtbM/1f5hGMui0mWZTgAlaGh0JApQxpLfe7TpbIsl97KtCdDXQCKaw7PWgotJEzxUjiecOCaWTX5jd7Xi0+YZjhQxCg4dMhStIRabPSWxHtoxHCjoM/NaeIiwGydpP6kjTVlHxMFa5k2ys2QDqqAhgrihFNDUHQEGNsarhFEteEPpY5jdVHPcpPPsiadrLSdJpHcqLz0osNPtHaW1nze7Gw+EMWSfd10zsKVlOKTHJqpFEZAuLPhUaxHXZO1cZJA+kVWnmYF33kW/STipDo9XZziCg4kBzzNRQHKKqY1SfHWBCyXH5rzR1mlL+1NljnyMINwAda02Yf7lT/CDFQe4D/kQTE/8eMMWS5/JEn/rZPk/3QIpji/AgQBR1hFrkBDkuzUOojn67aWn2lHcP7xIlbU2pkc48xhpReZz78gY631Hg4favub57TgFWNFHEkD3tlGF2jvidLnEJNIQ1oKCq8waisU992602mzzJcwuVpjphyqhxDhFfdu1k6XJlpimZCgoinIaANQk0FBrEZz3LBWENjybS8bM5swKvN6QZmjE4shqqjKoBMUAue0P+rnN3q595EU9htrm1TZyNMXGFLE7rFqLU5HLeDZ14xZNaXY5s7HtZj8YnIvC6LYbPTuhw9GQ3HFhX1ifWI4U84im4HGbPJXvnSvsYwcyxzDJC9BMqCSzEZYQWYaitd5q9wirp2RhFMhz5GFitQwB1U4lOmYMP3TaVlz5bvopJNM/VI076RbSdp5aIoWxySRhBZjUk5Asdzx1hw7bTBTDZ7MPqsaeREJoLfgmzNqpdCVSa1M8lHDxijsdhtFuLFJLKFOZchalqnINTlwrEqftvamBGKUoOVFl/wBTmKVL8nzGcNNagOWCqDjrgpXQa1hKKQs2aJPR/aeOAd7fcDGrsllywjMqADUEaZVz4CnDmI5lJajVYs1GrvMToQ1BiMdEtO0yzpVQhXEppvaBx+z3Q6T5MzckIvC9glRKNT6z8T2LyEcx2l9IZUlLNRm0Mw5gH6I9bvOXfD+1W0EvA0vHiJOF1U5gDUEjwyrnGGn2SW36N6djZe+NJERq1XlNnGs2Yzn6RNPAaDwhqWaGoyPMffCrNZy7BV1/GZi0mWiVZhpjmeGX9PvMaA0eym3Vrk0Wcr2iRkCH66jnLmNn9U1B7NY7FKkmZLV1Y4WVWGJRUq28uKvYQKdkeb02imuxzCilaAfSUamp0rHQfR1tZaZ5mSJswsspRgJqCAGw4aggEAUpxgadCtDt3369j+UCVZpBBmzXrMLMyrWioANQBpzrFL8pmNbEcCWJizGnrukpimHGRTWlVGRPCLadZySwAJ62gJ+ERLLYn+U0wPXokYjCa0BpipStO2EpFnprA/Lvae0+TMmpZysly4RJay6mhFGYCpHZnoMo0v5/zh1ZMhfFz8KRllvFElF2kM+FmVsM0DTjTDWEJtZJPUsM0/Xb7BCuw+KNO+3lrPGSvcjH4zIg2ba+2OoJm4cyMpcvgxHFSfOKptpHPVu8+OM/FYs7quW0WiWJq2coCTujCACDnqQe3xhDTiMJtFbCpxWiZWrA4cK6HLqqOFIm3uGmWVZzPjaiynr1qriZGJ41XKvNTDkrYm1b24BmdXXiB2wU26VVmk2iZ0J6NSTQuDUnDTDrlX3wcm04rgzOKsKr+PKNAtxWPjba90l4WLksPG2Oe6S/3Rqhbl/EyvvS+bNZ7S9n+TFmSuZcgGidIKAknMUhux3tKtVnnNLkLKMppWhxVDlgc6Cmgi6vGzWKbaDO+WWhahRhSUAN1AmpWudK+MIsNlsMpJiNarXNEzBXGoywNiGHLKp1ijUa+zmT1N2bozFfx4QA9D4/bGl+RXd/mWo/UT7oQ1mu32rX5S4xRfd9Mq9p9p7dJtc2XJQGWrbhwM26QGGdc9YET73sF2Wic02YLXiYKDQSqbihAc68FECLpw+jn2T+yB+XLR/nTP3iInSmtjLXFaM6FaOaEH61eVIpIO3KPymooMptjXr8kUnd8NOMRSstOW2sFujWlkZi85lwtpM4itagtmMjFddY/wATZ+GETWHZglMQafZEXaNAWs1afoGJzz3p7gUFc4XLntLnymQioWZwBFCoUihqNCYKoV7rRIuu+ps8TelmK3zUomiBc+lyzwgkUrl2mJl3rWdKBOsxBTvYQwt64QQyKwNBhAWUMsxUy1xEDPLtgLtDMB+blyZfassM378wk1hOnk1BOKobsVrmvbiOktDr01rFN4rhVDhU7xy4DKJ8nZy0MMpMynauEfxUiIdop5NZk6aVzLBH6OvZVRl30iFOmlzUljXOjMXoOVWhyaYtOEoYNENkp9M+jXTrTZY4jkYp9orotEkI0qbKJzqEmS25EVU5Rf3JcZ6Ob0klqtK+YqpzmVUjDwJw1PKMztbs7PWUC0lxvD1edeUTNylyrGV2kdJSrNnTUnb2IS5cmgzOGtV5UORiXszbUnmb8qtM9lXD0e4pOeLF1SQNFjLWW3PJXDhSup6RASOze0jS7KWeZa1mnFJTBh6xWV1g3ADPTwhsxGrNJ0FhUmrWk5+yi8ucXhu8rKoAaKgP1aAA/CIV82NbVMWYs+QowIm/NFayxQmgrlURuZVnBkhTQ1QLXspT+8CwE8pHni/avOmAWYGjsMYEypoaVNDQxmrXZ2U0ZSO8EfGNFfdrnC0zlDzKCY4ABbgTpSKS0WyYCQWbtDZ/GNZJkq7HwyZjDUV9y1AipkyRMYkk1yybiSaAY+/jSLaxGlmm/W/k5RXXXPJb1etL9VeLgcu2NRMMkXdPGIgV6p03BkRoBvHvJrG59Hc6tpnDPqHVsWjgcRUecYi5rW1G06raKo4dgjcej6eTbJ4JqAj0H+4IpXxMXk1di2htUycklZwTE3RqcK5cBXdqYprbe1plXkwacTMSX0RcACqq5JAFNMWcWNpvKySCJipPM5GDA4kw4xqQtcxXnFfPvWzTLek1pUwh5JLgvQmYzBsQw5AUJy0jnR2PnjwZW/wk60THmzVlvUggITUAk4jTKprTwjN3g0wTKLP3aLT5wrlQerXKNXtPdCzLU7SDRMqiayghjmdNRSmcYu/JJSaAaVCroajjoYcCWoTFsjGU2KeDvJnic6h8sgfwI12yzMlkCiZiAZ9C1NQdDSMdZmrJfvln+cfbG82EviXLsjK1nlzT0jnE/Iqu7Sn4rFZpUY0m9xe7Q3WslbOyM56aUsxsRB3iBUDIZac4gu6dCoIbpBTCa7uDE1Vw8DUk1iZYNsCVIazSThIC4gzYVpkFB0GWggrxtKz5fS0lynUYejQEYhiG+OFRUAxBnVC8WVAH48YAPf8AisKWpIGprkM88+EXtl2XemKcwlL25ny0B7NeyEUbS5KAAnSvZry5Qp0Ya1B7RTlwjUybLZZRDAzXZSCDwqMx7OXnDtuFlnOWZJqk5ZDQDTQn4Qty8mN/0Y78cOcCsaWbsur52eaGPstr7gD/AA+MVUq5JxmdHgOLXhTDUjFi0p2iNGlJFa3eYEab80VGTz0DcRu5HlvMD5gQIA3xMck8klcAAFN7OrE8MzSg7BE43ixbGVl46g4uil4qgYQ2LDWoGVYtp2zaS+lZizJLAIAKgtmFYH2czFTK2jlCcJUqUquXVAShc4m033y8aCHu8Em49wmnO8o5IyouDEUQlVJJAxlcQ3iTrrEa0SiJyj6Dn3qI0Hy+YZ/yaZMZC6FzQLhw5jMjKtcqQi0XYr2pEMxQBJdsQHEzAADvZwlLGRlH0JZlVRUk0AHMxfPs7LEtVM0LNqSWpu50opOtBQ59pyiRJuJJc2WyzQxxUphXMEGozJp3xlNsUPSLhXFhWYcqinIEjtgj8uDOpOjQWK5El79pahUg4AwGSnVjyNO6kCZKstoekmYBOfEVUNjDnMkZVK6HPTKHtpEIs9WJLNIBzzxVUZFjp5iMZskG+V2dSqKDWpU1YZuMhiJ93OGlhsw5uzQz503EnzkzcqKBm5Faa5DKK7aC2TOhbffges3Bu+NNO2rtSkgTaAMQKImgxU9XsEVl9bUWppTgzSQVPqp2n2eyM3k6GnRkZVveUimiN0gx1dQxyJSlT+zF3s+ZtpV6S8WEgfNpoCDrhHZFZPvgiVJJSW5ZCSXSpr0jjLkMottmL/mhX6MiVmKiUMFcjQmmtM/ONvgjC7LOzXBOUUEmbkT6jc610jr1jFJS19lfgI5Ku0FpP6+bqfXbn3x1eyNWWtdcI+AjCN6l0jz9tPfM5LdaUWYQqzZgFKUpiOWkZ21XnMYmrYq61AP2Rp9q78mLbrSoCUE6YBuLXrHjxjM2m9XZiWCHP2RFCBJsI/w02o9rs9SK+6SmLJG1l+t9NfoxdyUZpbKKAmoBqdSpGtOcRLDYGTEzWhCFAZgHYkBHUtu66CnjG48E5ckO75gGKkpuo/rHgp+jG39Hk7/HTxgK7szeJY1+cXLPKMbZhuswtJbCrg0E31lIHWpG32Iusy7bMdp6OXluRLBJZVZlYMVOgpl4xp8CXJp22RnTDirKwsSwxTAMjmKimWsU/wCa8xbZJlF5ILSXIOPdGArUE0yOeUJtQ+cf9o/bFP8ArpX/AG2+IjnR2tOlnwM7aXDOS1UwYqqpqm+OWo7oyt4S5qsoFF3dG6MHVvbzi+2mtTpNGFmUFc8JIrQkVyjOXlMVihmFycOoIOjvxaNwI6uGT7FNn4Jm+miEfOSct6h0bLWNrsTdnTyHabaZKFXIo0xWNCoNQVOmsc/s4lYJ2UzqrXNB+sTTdjQbGshlzAgbJhXEQTXDwoo5Rub+JjSXyN7+bsnE1bdIru9vtDg0MXjceCWHkzFtCKG6Qyx1KlKAitc+HdFNnjOuiH3mHpdaALrVvgNad0c7OxJ+S/2Os/SGolDHLJIZi4PYMNadmkQdpLa7y7Q1GlnBMo1ckwg0IoxYDLgPCL30f1EyZipqNNPfC9oLk+btRJVgUnkgKQaYXNA2IgHtKnujN8EeWzidnvOYZqFrYSMa5Vn8CMqYIZtU9g7A2w5Mwp89wJy0iKLRZ6giTNyz/TL/APTEm+mkLaZw6KZlMmfrR7R4dFHYcp0a7GZrNKIBbcTfDYa0AqcziHxjctOmizGcFQsFCdpUkA5nzrGR2Xu4zbtkzJRYDDhCUD0Ckg72VdOUbu7JWOyMpNKr/fjHL3kX7RMVWZ/l/wAa/dBxqxdRHr/+nK/ogRLBUhSyrGdR0JqAeqaHFWhz7OMZAbJTzeHTYV6P5QJmLpF6oFA3R/8Atje3JscqKx6UnGysCUPAs3E8290XC7PD/MHkP6oslJcE244sxAuOZ+UOnqoQSQgbEubFiSOjrQZce2HURjeJGNcrMM6L60w5a9kaW/tlGmysEtlJLKc6AbprzjDy9irR8qdSmFQoAc0CEihAD+J8jBtfcE1+5qhZ26SVVgRi5D2TyMc32zuSfNmHo5TuOjYAqppUkZV7o2lz7LzJNqlTHMsKjEk9InFWUUFa6kRnrfsnammOySHdWZyrJhYEFjxUmHBbQmk3yXm2d3u1kUIGY/JwuFVqSRlSMJsjs7aEt9mZpMxFUNVihoKlzQ1HaPOOgbZXLOZbNhSYwSXhYKrGjZch2Rm7Nd0xZ0olZq76mmFq5EHQxtLFGXFfis0r7FSya/KOJP6JuNfpdsQbw2Ll5j5QcxwlPxr29sa0RDtescnqM6M+TklpuZSkoGbTClBuHMY3Nde2NLsVslLmSph+UU3gP0bHgDqG7Yzl5zMMxl9l5g8A7Ujb+jV6yJv/AHB/KItOTUSUOSeuwyf9TxJ/RNx+tG3kJRAOQA8hFSIuEXd8IxCVmp2cE2quhGt1pJmEEzZhphrTe0rXOMzabsQMfnCc/Zp9sajatqW60j/VmfExmLa2ZjoTZBlnYBT94caxS2exTENoZkYKZc2hIyzIIziRcb0U/tD4RGS73TpnYDCUmesD1tMqxVLBNvIxdqnoZ2Wop40bKOh7JWZ/yj0mE4DZlXFTKowZV55Rziw/o5g5j7GjoexNkb5cs31TIweIw8PCBr4iXJvV2UkvvmcwLbxAl1oTqK8ddYo7bszLl22yylnOUmLOxHBmMAxCg4xsrMNxe6M5fdqpeNk0yDVOeXSHBwyOnHSOOM23X5nY+OfBmdvdm5EuZK+dmHEH1UDQrzHbGBvy7t5BLDsuE5044mPDvjpPpYyazf7v/wAccuv41ZK+yfjFdJtolqckyz3S+GbuPmg9U8Hlnl2GNt6LtlkeXP6YzUIdKALqpU57y98YixzVwsCwG4eXtKdI6B6JJwpaQGBzlHLD/qDhG9TEbM6d7jXDYyzVr0k7SmicDUerD0vZWzqVIaeTiNM1GeE9gPDhFj0ndCbQayzStd6hGWZR45HNnVT8jNyWPo7VMG9nhIxEk6Di2cTb0uYv0u65xBwN56bwI0xYaZ90Zv0fzWabNxszHc6xJOY7T2RD2vUi2zczqp1PFQY0lhCr5NHOV9Et5kf+GOntyeWn6SJ98eii8HnTHSQTiYsN+QBnnqZlefCL7Pmffy74Iy46PU+ift/s02xWy8yVYkl2iSqzFL1AIYAFiwoVYjjz4xo7jk/MlCPVKkHupSOcLI/HjG+2NWtlUfRK/FYnWWwlHakhz8jS/wDLl+SwIwPyemX3QIzsLV9nZrEKS0H0V+EZzaqUrTlqNEHEji3KNKLUOcVl5XX0z4sYGQFKV0r29sWmrjSOWOJWzPWWxrTSufEk/GJC2RPZXyEWci4afrF8B/eJKXEvFz4UEc3pyZbfEp1kKNFHkI0N0rSSufPlzMJS55Y1xHvb7qRKlS1UUFKDx+MV09NxdsnOaapDtO2K68LlaZmtomyz9EgjyI+2JxK9nugiydkWJUVv5vf6h/d/vBNs2Dq58gPtix6ROYg8a8/f/eJ+nHwU3yMXefohs86Y0wzZoZjU9UgV5CgPviXs7sB8kR0WaGDNizUg6BaHM8o1QI5/xH74OnafONuKapmE2nZVC4G9pfKJYsTgUxD8eES8PafODCdp933RlacVwNzbMdf/AKNJNqbG249SWZAAXrQb+WdKRVD0LWbi7n93+mOkYO0+77oHRnn7hG1gzyc3PoWkcJjDwX+mG39CsrhNPioP3R0zAefugsJ5jy/vGtzFS/lnLH9CfKavin/6i22Z9Gq2QsxVXmtiXEDlgNDTCeOUbzE3LxoPhWsMzbSw6q4j3MP4jlCbbwOkjOyRMs6qrSpZahzZq8eAAIhq0TBMmLMezWdnFKMakjCcQocPA5xZXzNxMvA4TUUI+OsVxHIxxSk4yaR0xSksjO1kidbbG0vqlitRLUuSAwJ4VpkNI51M9Gs3hLnn/bcfAR2C6T1fGLcE9nv+6LabbV2JuCdON/5f/DhA9H1oH6ud+7M/pi72auKfZTMrIntjwjqPlhrnmg5x13PkPM/dANeQ8z90UkpSVN/6Bammnagv1ZgOmm/9NP8A3G/piRYZ74gJlnn0JGiNwqKEkcaxtxXkPP8AtCvKJLR+zT6iLX4f3ZQXJddmQt0MqahNMWJZg0qBQvr4RItmzlnmvjmSizZAklhppWhEW0CsWo53LOCkGyNkH/lx/H/VChsxZKfoB/F/VFwTCHf8fgQxbmY3aH/DTEWRWWpWtBWlcRqc/CIkjayetN4EciBDe3N+yjNlhXUkKwYZgjMEVDAU4xRSrUDEJ2mVjTRtvzgnH9XJ/i+6DiEmg7oES3sptRo0sCA1AIPYzcqc4f6EUpnTTWGw8HiMddHNufkAsg5t51+Ih0Su0w2GMKDGCjW9jglwDL/FP7wQrB1gFvYgyTzEINnbmPf90PgwdYB72RfkzdkKNnPIfjxiTUQeUIe9kZbOeUGJR5GJNYMGAfqMjdIo5e4QoW4DiPMQ/i7YHlAG5PlDf5QX/ihg1vBa048svvgzKX2V8hCDZEPqL5U+EO2L4eBa3gp0hXywdvlEZbvlg1CAEd/3wpbIo0Hbrx55wZB7PsdNsHb5GDFqU8/Iwy9kVva8GIhAu9fafzhZGlDyR1ueUGdqzKuatVic9OOndCjdcvm4/HdDpsP+o/uhS2YjSYfECMuKeWjS2riQqxykQUBJ7xEnGOcRsD+2PEf3huak71XTyMNYM7U+5M6ZecD5SvtCIqibzQ+f3QG6X6H47xGrDYvP8/QlCevMQrEIgLNnDWWp7iIeSa/FRBYnpknFAJEMCc3seUJa1H2DBuM7SQSOcJLjmIhi8hxluPqwcq2ox6hHeKa98Ox+mxN4XXInrhnIjj6QFR3NqPCMtafRlIrWVOmSuyquPI5++NVMtcsNSmeRyHM0+JEFPtspAMdBXStIA2PwVMvZ0gAdKMgBoOGVetAizF5SPaX3QIxsibrU8McpArAgRsiGHhYeBAhAHigw0FAgAOsKgoEAw4FIECAQcFAgQDDECBAgEFnArAgQAGGg8UCBAMAMDFBwIACxQMUCBAAMUCBAgAECBAgAKsCDgQAFAzgQIBBVMESYECABJaEOoOqg+ECBDC2M/J5fsL5CBAgQUPfLyf/Z"/>
          <p:cNvSpPr>
            <a:spLocks noChangeAspect="1" noChangeArrowheads="1"/>
          </p:cNvSpPr>
          <p:nvPr/>
        </p:nvSpPr>
        <p:spPr bwMode="auto">
          <a:xfrm>
            <a:off x="7620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86400" y="48768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agree that these are sacred symbols?  Why or why not?</a:t>
            </a:r>
            <a:endParaRPr lang="en-US" dirty="0"/>
          </a:p>
        </p:txBody>
      </p:sp>
      <p:pic>
        <p:nvPicPr>
          <p:cNvPr id="25606" name="Picture 6" descr="http://images.google.com/url?source=imgres&amp;ct=img&amp;q=http://legacy.mckinneyisd.net/Campuses/high_schools/mckinneyboydhighschool/Boyd%2520front%2520small.jpg&amp;sa=X&amp;ei=rZXITZaGL-Lj0gGAseT5CA&amp;ved=0CAQQ8wc&amp;usg=AFQjCNFSosDuyV7MhEbSaTBvViDGLUOtw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4724400"/>
            <a:ext cx="2933700" cy="1953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Sociologist Study of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difficult questions to answer:</a:t>
            </a:r>
          </a:p>
          <a:p>
            <a:pPr lvl="1"/>
            <a:r>
              <a:rPr lang="en-US" dirty="0" smtClean="0"/>
              <a:t>How do we study things that can’t be seen?</a:t>
            </a:r>
          </a:p>
          <a:p>
            <a:pPr lvl="1"/>
            <a:r>
              <a:rPr lang="en-US" dirty="0" smtClean="0"/>
              <a:t>How can wee remain objective given our own beliefs and values?</a:t>
            </a:r>
          </a:p>
          <a:p>
            <a:pPr lvl="1"/>
            <a:r>
              <a:rPr lang="en-US" dirty="0" smtClean="0"/>
              <a:t>Is science the proper tool to evaluate religion?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182</TotalTime>
  <Words>497</Words>
  <Application>Microsoft Macintosh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Chapter 14 - Religion</vt:lpstr>
      <vt:lpstr>Intro Activity</vt:lpstr>
      <vt:lpstr>Sociology and Religion</vt:lpstr>
      <vt:lpstr>Sociology and Religion</vt:lpstr>
      <vt:lpstr>The Sociological View of Religion</vt:lpstr>
      <vt:lpstr>The Sociological View of Religion</vt:lpstr>
      <vt:lpstr>The Sociological View of Religion</vt:lpstr>
      <vt:lpstr>Activity</vt:lpstr>
      <vt:lpstr>The Sociologist Study of Religion</vt:lpstr>
      <vt:lpstr>The Sociologist Study of Religion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14 - Religion</dc:title>
  <dc:creator>Susan</dc:creator>
  <cp:lastModifiedBy>Justin Wisdom</cp:lastModifiedBy>
  <cp:revision>19</cp:revision>
  <dcterms:created xsi:type="dcterms:W3CDTF">2011-05-04T01:04:58Z</dcterms:created>
  <dcterms:modified xsi:type="dcterms:W3CDTF">2015-04-27T18:01:48Z</dcterms:modified>
</cp:coreProperties>
</file>