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3" r:id="rId14"/>
    <p:sldId id="272" r:id="rId15"/>
    <p:sldId id="274" r:id="rId16"/>
    <p:sldId id="275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6707D-8FBA-46EF-A358-8D3B24E78BD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EF00-8A69-4A34-9C2B-439D2B471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6707D-8FBA-46EF-A358-8D3B24E78BD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EF00-8A69-4A34-9C2B-439D2B471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6707D-8FBA-46EF-A358-8D3B24E78BD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EF00-8A69-4A34-9C2B-439D2B471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6707D-8FBA-46EF-A358-8D3B24E78BD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EF00-8A69-4A34-9C2B-439D2B471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6707D-8FBA-46EF-A358-8D3B24E78BD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EF00-8A69-4A34-9C2B-439D2B471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6707D-8FBA-46EF-A358-8D3B24E78BD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EF00-8A69-4A34-9C2B-439D2B471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6707D-8FBA-46EF-A358-8D3B24E78BD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EF00-8A69-4A34-9C2B-439D2B471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6707D-8FBA-46EF-A358-8D3B24E78BD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EF00-8A69-4A34-9C2B-439D2B471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6707D-8FBA-46EF-A358-8D3B24E78BD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EF00-8A69-4A34-9C2B-439D2B471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6707D-8FBA-46EF-A358-8D3B24E78BD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EF00-8A69-4A34-9C2B-439D2B471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656707D-8FBA-46EF-A358-8D3B24E78BD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F62EF00-8A69-4A34-9C2B-439D2B471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56707D-8FBA-46EF-A358-8D3B24E78BD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F62EF00-8A69-4A34-9C2B-439D2B471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288j5ZNr8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ursanchari.files.wordpress.com/2011/03/arranged-marriage.png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family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1 - Family and Marriage Across Cultures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914400"/>
          </a:xfrm>
        </p:spPr>
        <p:txBody>
          <a:bodyPr/>
          <a:lstStyle/>
          <a:p>
            <a:r>
              <a:rPr lang="en-US" dirty="0" smtClean="0"/>
              <a:t>Patterns of Family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772400" cy="4572000"/>
          </a:xfrm>
        </p:spPr>
        <p:txBody>
          <a:bodyPr/>
          <a:lstStyle/>
          <a:p>
            <a:r>
              <a:rPr lang="en-US" dirty="0" smtClean="0"/>
              <a:t>Where do couples live?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Patrilocal</a:t>
            </a:r>
            <a:r>
              <a:rPr lang="en-US" dirty="0" smtClean="0"/>
              <a:t> – living with or near the husband’s family.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Matrilocal</a:t>
            </a:r>
            <a:r>
              <a:rPr lang="en-US" dirty="0" smtClean="0"/>
              <a:t> – living with or near the wife’s family.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Neolocal</a:t>
            </a:r>
            <a:r>
              <a:rPr lang="en-US" dirty="0" smtClean="0"/>
              <a:t> – married couples establish residence on their own.</a:t>
            </a:r>
          </a:p>
          <a:p>
            <a:r>
              <a:rPr lang="en-US" dirty="0" smtClean="0"/>
              <a:t>Coach </a:t>
            </a:r>
            <a:r>
              <a:rPr lang="en-US" dirty="0" err="1" smtClean="0"/>
              <a:t>Khoury’s</a:t>
            </a:r>
            <a:r>
              <a:rPr lang="en-US" dirty="0" smtClean="0"/>
              <a:t> wife is from Japan.  Which pattern do you think they fit into and why? </a:t>
            </a:r>
          </a:p>
          <a:p>
            <a:pPr lvl="1"/>
            <a:r>
              <a:rPr lang="en-US" dirty="0" smtClean="0"/>
              <a:t>(hint: it could be two…)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dirty="0" smtClean="0"/>
              <a:t>Marriage ceremonies take different forms.  Coach </a:t>
            </a:r>
            <a:r>
              <a:rPr lang="en-US" dirty="0" err="1" smtClean="0"/>
              <a:t>Khoury</a:t>
            </a:r>
            <a:r>
              <a:rPr lang="en-US" dirty="0" smtClean="0"/>
              <a:t> participated in a ceremony like this one.  Make a list of the similarities and differences to our traditional ceremony.</a:t>
            </a:r>
          </a:p>
          <a:p>
            <a:r>
              <a:rPr lang="en-US" dirty="0" smtClean="0">
                <a:hlinkClick r:id="rId2"/>
              </a:rPr>
              <a:t>http://www.youtube.com/watch?v=F288j5ZNr8g</a:t>
            </a:r>
            <a:r>
              <a:rPr lang="en-US" dirty="0" smtClean="0"/>
              <a:t>  (6:30)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Monogamy</a:t>
            </a:r>
            <a:r>
              <a:rPr lang="en-US" dirty="0" smtClean="0"/>
              <a:t> – a marriage consisting of one husband and one wife.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Polygamy</a:t>
            </a:r>
            <a:r>
              <a:rPr lang="en-US" dirty="0" smtClean="0"/>
              <a:t> – a marriage consisting of a male or female to more than one person at a time.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Polygyny</a:t>
            </a:r>
            <a:r>
              <a:rPr lang="en-US" dirty="0" smtClean="0"/>
              <a:t> – the marriage of one man to two or more women at the same 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Polyandry</a:t>
            </a:r>
            <a:r>
              <a:rPr lang="en-US" dirty="0" smtClean="0"/>
              <a:t> – the marriage of one woman to two or more men at the same time</a:t>
            </a:r>
          </a:p>
          <a:p>
            <a:r>
              <a:rPr lang="en-US" dirty="0" smtClean="0"/>
              <a:t>How could polyandry have potentially caused problems in the past?  (hint: think about how it connects to Patrilineal society)</a:t>
            </a:r>
          </a:p>
          <a:p>
            <a:pPr lvl="1"/>
            <a:r>
              <a:rPr lang="en-US" dirty="0" smtClean="0"/>
              <a:t>The question of whose baby the woman had could cause big problems in inheritance battles.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81600" cy="5562600"/>
          </a:xfrm>
        </p:spPr>
        <p:txBody>
          <a:bodyPr/>
          <a:lstStyle/>
          <a:p>
            <a:r>
              <a:rPr lang="en-US" dirty="0" smtClean="0"/>
              <a:t>Do you have the complete freedom to choose who you want to date? </a:t>
            </a:r>
          </a:p>
          <a:p>
            <a:pPr lvl="1"/>
            <a:r>
              <a:rPr lang="en-US" dirty="0" smtClean="0"/>
              <a:t>WRONG!!! – all cultures, including the US have laws and norms about who can marry whom.</a:t>
            </a:r>
            <a:endParaRPr lang="en-US" dirty="0"/>
          </a:p>
        </p:txBody>
      </p:sp>
      <p:pic>
        <p:nvPicPr>
          <p:cNvPr id="23554" name="Picture 2" descr="http://2.bp.blogspot.com/_EUEW9aop_ik/SwVBZjQccQI/AAAAAAAAAx4/HQiwWgALuwM/s400/datingcartoon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2486025" cy="3810000"/>
          </a:xfrm>
          <a:prstGeom prst="rect">
            <a:avLst/>
          </a:prstGeom>
          <a:noFill/>
        </p:spPr>
      </p:pic>
      <p:sp>
        <p:nvSpPr>
          <p:cNvPr id="23556" name="AutoShape 4" descr="http://sursanchari.files.wordpress.com/2011/03/arranged-marriage.png"/>
          <p:cNvSpPr>
            <a:spLocks noChangeAspect="1" noChangeArrowheads="1"/>
          </p:cNvSpPr>
          <p:nvPr/>
        </p:nvSpPr>
        <p:spPr bwMode="auto">
          <a:xfrm>
            <a:off x="155575" y="-1423988"/>
            <a:ext cx="7353300" cy="2981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ttp://sursanchari.files.wordpress.com/2011/03/arranged-marriage.png?w=653&amp;h=2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038600"/>
            <a:ext cx="698366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Dating someone is not done in isolation.  Your decision who to date effects your family and the community as a whole; likewise, the community and family have an effect on the dating process.</a:t>
            </a:r>
          </a:p>
          <a:p>
            <a:pPr>
              <a:buNone/>
            </a:pPr>
            <a:r>
              <a:rPr lang="en-US" b="1" u="sng" dirty="0" smtClean="0"/>
              <a:t>Answer the following questions on a piece of paper:</a:t>
            </a:r>
          </a:p>
          <a:p>
            <a:pPr marL="582930" indent="-514350">
              <a:buAutoNum type="arabicPeriod"/>
            </a:pPr>
            <a:r>
              <a:rPr lang="en-US" dirty="0" smtClean="0"/>
              <a:t>When should parents begin discussing values related to the dating process? Why?</a:t>
            </a:r>
          </a:p>
          <a:p>
            <a:pPr marL="582930" indent="-514350">
              <a:buAutoNum type="arabicPeriod"/>
            </a:pPr>
            <a:r>
              <a:rPr lang="en-US" dirty="0" smtClean="0"/>
              <a:t>What personal values are important to consider in relation to dating?</a:t>
            </a:r>
          </a:p>
          <a:p>
            <a:pPr marL="582930" indent="-514350">
              <a:buAutoNum type="arabicPeriod"/>
            </a:pPr>
            <a:r>
              <a:rPr lang="en-US" dirty="0" smtClean="0"/>
              <a:t>What role does the community play in dating?</a:t>
            </a:r>
          </a:p>
          <a:p>
            <a:pPr marL="582930" indent="-514350">
              <a:buAutoNum type="arabicPeriod"/>
            </a:pPr>
            <a:r>
              <a:rPr lang="en-US" dirty="0" smtClean="0"/>
              <a:t>Does the community have a responsibility to provide dating activity options?  If so, what options should be available?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572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Exogamy</a:t>
            </a:r>
            <a:r>
              <a:rPr lang="en-US" dirty="0" smtClean="0"/>
              <a:t> – marrying outside one’s group.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Incest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taboo</a:t>
            </a:r>
            <a:r>
              <a:rPr lang="en-US" dirty="0" smtClean="0"/>
              <a:t> – a norm forbidding marrying close relatives.  </a:t>
            </a:r>
          </a:p>
          <a:p>
            <a:r>
              <a:rPr lang="en-US" dirty="0" smtClean="0"/>
              <a:t>How close is too close?  </a:t>
            </a:r>
            <a:endParaRPr lang="en-US" smtClean="0"/>
          </a:p>
          <a:p>
            <a:r>
              <a:rPr lang="en-US" smtClean="0"/>
              <a:t>What’s </a:t>
            </a:r>
            <a:r>
              <a:rPr lang="en-US" dirty="0" smtClean="0"/>
              <a:t>the closest relative you have heard that people can marry?</a:t>
            </a:r>
          </a:p>
          <a:p>
            <a:pPr lvl="1"/>
            <a:r>
              <a:rPr lang="en-US" dirty="0" smtClean="0"/>
              <a:t>First cousins can marry in 21 states.</a:t>
            </a:r>
          </a:p>
          <a:p>
            <a:pPr lvl="1"/>
            <a:r>
              <a:rPr lang="en-US" dirty="0" smtClean="0"/>
              <a:t>Maybe that is why royal families are a little off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29698" name="AutoShape 2" descr="data:image/jpg;base64,/9j/4AAQSkZJRgABAQAAAQABAAD/2wCEAAkGBhQSEBMSEhMUFRUUGRgUGRgWFRcXFxgaFRsdFhUYGRgYICYiFxojGhcXHy8iJCcpLy0sFR4xNTAqNSYrLCkBCQoKDgwOGg8PGiwkHyQuNSkvLCwpLCkvLiw1KSwpLCkpKSwsLC0sLyksKSkpLCksKSksLCkpLCktKSwsLCwpLf/AABEIAGYAZgMBIgACEQEDEQH/xAAbAAACAgMBAAAAAAAAAAAAAAAABQEGAgQHA//EADgQAAIAAwUGBAQFAwUAAAAAAAECAAMRBAUSITEGQVFhcZETIoHBFDJCoSNysfDxB2LhFiRSgtH/xAAaAQADAAMBAAAAAAAAAAAAAAADBAUAAQIG/8QAKBEAAgIBBAEDAwUAAAAAAAAAAAECAxEEEiExEyJBcQUyURRhgZHx/9oADAMBAAIRAxEAPwDmN/yAqJhqACw1O/OEVTx+5ix7Q0MoEZjFXuIRWmxOgBZSK0I9dOkUfqKUb8LrCE9I26+TxqeJ7mN2xWbEGdi2FaDI5knQVOkaQEPZFnw2Uf3EMe9BEuyWEOwjl8mM65g6YpLH8rE1qN0KZ1mdPmDDrX9Yc3ba8L4TUBuIy5d4czUDIyEVBB/n0gKskuzucFngpFTxPcwYjxPcwGIhkCTiPE9zBiPE9zEQRhhNTxPcwYjxPcxAMEbRh7SGOLU7955QRjI17+0EbMN+wzmciSc1xYhyw6+kWC0IHBxCo0I5f+wnuKRm7/8AUd8/tDgH7wrfbKclz1wFhGKXyKZGzlXar+QHKmphsLOumu7PMdoc7O7PLOkNNnTnlIGKLhKAUTJmJYZ517RF9XAZAV1meJKbR6DEDwNMjXcRC8rU3hhvC1HcaE+61+ClzCVMyZNZmWoqFH4aUFa4fKT6witl7lBMl08wqoNcqc+cWjZZHe3LIKu8q0L4bgAFVUVJYmhK4DRgRTPrFP2mu9pNqmo2qsy1/KcPtB64e7ASnl4FNIKRJiIZOCIImkFIw0RE0gpBGIwzk/N39oImSPN39omN5MHNy2gFSm8En0JhmsVIOVaoyIJz9Yd3deDTAVw5jeNP30hW2vncgsWPJtladd6CWJjtLtDFpaakTMwchU8B1i/23ZdLPYlJqqNKVZssn5ZuDFjQnQ1WhXjnHPbHa51nIdQ0uvkViMmI0B4kcd0NbXtJa7aFs7tjzrQIFZiKirsNRAfTtakFe7cnE0rovmbZX8WS+FqEEkAihGeIHX+I8F2hsU9z8XLnuzElnUrQkmpoMiAfaLTtLchN3PLlIDMRU0AxEKQXp2r6Ryqz2eYxEuWhLNTRSWrw5Rulxsjy+jdsJVS4Wcll2u2QlypSWqyuGkOAQCSGAOQPm1FcjFOjqO2tmWVdcqzFhjkiXlQnzDJwGGX1Ziu6OXUgunk5RNXwxJBSNu7btac4UZDUk6AcYm7LGHfPQbuPKLZaNnZqCy5sGtdfDAGQUMBVuuZpG7btvCMpp3cvozsOwfjo/ho3lYqHxDOnEHI51jVtP9LrYBVVRqbg617GOo2i1y7LJUE5KKADViNfUnP1im3ltJanJaXOEumiBARTmxzrziBTrdTOT2tY/cs2aappZX9HPbTdsyTMwTUZGz+YU4d4IvUu/HnIvihZn1ATEV8J0NKwRVWvkliUeRGX09N5i+DnaSC7YRqT76xb9n7AomyZfFgSeNMz+katnsqywQuprU7zn9hDjZZv9yPyt+kFusyuBKqHqSL01nQrhKqy55MAcmrXvWKHe942ayWmiCZ4iMpyYFV3sueZBB0rFo2jvz4aQzihehCjnx6CONzpxZizEksSSeZ1hfTUueXLoc1Nyi0o9nb9n75W0IroaneN4I5bo2rde5zSSQG0aZlhlj6yTxpHCJVpZPlZl6MR+keq3pNCFPEbCdRU59eMd/o0nlMG9W2ui2XxtaizmkKizLKDhYHJny8zhtz1qQ3GK9fF0eHSZKbHImVwPvHFHG5xw36iFRhlc99GTiVlEyU9A8tq4WG4g6qw4jSGlVsXo/0GrVPiz+H+BlPsbWEyDRWabKE44xVaMThWnSmfEx1fZbaD4qyS2w4fDqgQ54GA0UnOlDxitWSxyLxs0iUxmKJRwy5hAxgUr4bbjlSh5CLJc9ypZJXhSiSKlqsQSSenSPP67UxlXt5U88/BUo08oTz3H2FLXe1utjSw2FJYYsx+hE+dqbzwijC0J8VhkFzLw18zhid4rQAKafTnTjHQrr2hSwXhOaYhaXNXAwFKgPRqgb88vWKhtFJsMp62ETjixEmbkFBpRVHAcYd00YKlY7B6iU/Lz0jSFqEuijMgbusELJbebv7QQVVAnfL2N9vf3h/s/dExJizWFFzFK1JqPtHvs/cqj8VzU50FBQV351h+7CkcTt9kc1UY9Uis7U2B3bxDQy1GGldOPcxzi1SCjsvA/bdHa5ZGm48c6+m+Oa7dWZFnAqMJpQjdrUEcOkM6Wx52gdTUl68lYgggigJImGN2WAEY203Dj1hdX3ixWf5FppQQvfJxjwHpim+Rrcl/NZmOVUb5l6HIjmIt/wDrCSafiBid2Fg3rkRXpHOnMeatRgeYiTbpK7Xl9lKGqnXwui2X5ewnsCBplWlKjh/MV68mzHT3jerCi0zMTE+npG6IKLx+DrUTyvkwk/N39omIk/N39omHkT+TqaSlQBVFABSMJhgmTM48zE9FNnrKO+Oef1Enh7QlBolDzzOfOL1aLSJaFzoP8mOY7RWzxJxPMnua0hzSxe7IlqpLbgUUgpGQgMUycY0hzdr1l9DSE8OLvFJY55/eAX/YFpeJGyFJNBBabNgCux0YZRu2FMsVNf3kI3rwuCa0hnKEKBjqaA0GuUTfKozSb4KPhcoNrsXWyd5DTf75wurGv5sWVct1Nw3Z8o9yYYdXj4yK+byctGUnXv7RMYyT5u/tBHRvJ05lPKMc4iCEh5Fe2jtbFvCGQXzHmTlFItFnJdtNTv59IIIpadeklXPM2ePwx5d/8QfDHl3MRBDKAk/DHl3MNLvlkhVy0pr/AHEcIIIBf9oWr7i9bGWEMWmsBRCEUcOecee2Ntm+L4QeiFQcsi1dcRggjz8Upapp+yLcpNU8Cu1WYfBBgAGRxLJ/5B/MCeYzHaK80o8u8EEUKXw/kTv9vgykyji3b9/TlEQQQyLn/9k="/>
          <p:cNvSpPr>
            <a:spLocks noChangeAspect="1" noChangeArrowheads="1"/>
          </p:cNvSpPr>
          <p:nvPr/>
        </p:nvSpPr>
        <p:spPr bwMode="auto">
          <a:xfrm>
            <a:off x="76200" y="-465138"/>
            <a:ext cx="971550" cy="97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http://4.bp.blogspot.com/_x2nt9AmcZKw/SmXkamYaIsI/AAAAAAAAB20/jnfbb7mm7bY/s400/inces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1905000"/>
            <a:ext cx="4190999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4102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Endogamy</a:t>
            </a:r>
            <a:r>
              <a:rPr lang="en-US" dirty="0" smtClean="0"/>
              <a:t> – you have to marry within your own group.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Homogamy</a:t>
            </a:r>
            <a:r>
              <a:rPr lang="en-US" dirty="0" smtClean="0"/>
              <a:t> – if you choose to marry someone similar to yourself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Heterogamy</a:t>
            </a:r>
            <a:r>
              <a:rPr lang="en-US" dirty="0" smtClean="0"/>
              <a:t> – choosing to marry someone with different social characteristics.</a:t>
            </a:r>
          </a:p>
          <a:p>
            <a:pPr lvl="1"/>
            <a:r>
              <a:rPr lang="en-US" dirty="0" smtClean="0"/>
              <a:t>Which of these do you think is most common? </a:t>
            </a:r>
            <a:endParaRPr lang="en-US" dirty="0"/>
          </a:p>
        </p:txBody>
      </p:sp>
      <p:pic>
        <p:nvPicPr>
          <p:cNvPr id="30722" name="Picture 2" descr="http://newsone.com/files/2011/02/jungle-fe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"/>
            <a:ext cx="3200400" cy="45941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50292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 terms does this refer to?  </a:t>
            </a:r>
          </a:p>
          <a:p>
            <a:r>
              <a:rPr lang="en-US" dirty="0" smtClean="0"/>
              <a:t>What are the social consequences of this relationship from both groups that are affected?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Wedding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983960"/>
          </a:xfrm>
        </p:spPr>
        <p:txBody>
          <a:bodyPr>
            <a:normAutofit lnSpcReduction="10000"/>
          </a:bodyPr>
          <a:lstStyle/>
          <a:p>
            <a:pPr marL="582930" indent="-514350">
              <a:buAutoNum type="arabicPeriod"/>
            </a:pPr>
            <a:r>
              <a:rPr lang="en-US" dirty="0" smtClean="0"/>
              <a:t>Decide on occupations for yourself and your spouse.</a:t>
            </a:r>
          </a:p>
          <a:p>
            <a:pPr marL="582930" indent="-514350">
              <a:buAutoNum type="arabicPeriod"/>
            </a:pPr>
            <a:r>
              <a:rPr lang="en-US" dirty="0" smtClean="0"/>
              <a:t>Research the starting salaries of those jobs and decide on a wedding budget.</a:t>
            </a:r>
          </a:p>
          <a:p>
            <a:pPr marL="582930" indent="-514350">
              <a:buAutoNum type="arabicPeriod"/>
            </a:pPr>
            <a:r>
              <a:rPr lang="en-US" dirty="0" smtClean="0"/>
              <a:t>Brainstorm (together as a class?) different wedding services involved.</a:t>
            </a:r>
          </a:p>
          <a:p>
            <a:pPr marL="582930" indent="-514350">
              <a:buAutoNum type="arabicPeriod"/>
            </a:pPr>
            <a:r>
              <a:rPr lang="en-US" dirty="0" smtClean="0"/>
              <a:t>Research the price for those services.</a:t>
            </a:r>
          </a:p>
          <a:p>
            <a:pPr marL="582930" indent="-514350">
              <a:buAutoNum type="arabicPeriod"/>
            </a:pPr>
            <a:r>
              <a:rPr lang="en-US" dirty="0" smtClean="0"/>
              <a:t>If parents are contributing, have them discuss with the parents how much assistance they will get from them.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AutoNum type="arabicPeriod"/>
            </a:pPr>
            <a:r>
              <a:rPr lang="en-US" dirty="0" smtClean="0"/>
              <a:t>Write down the character traits you are looking for in a potential mate (your ideal, the perfect one!).</a:t>
            </a:r>
          </a:p>
          <a:p>
            <a:pPr marL="582930" indent="-514350">
              <a:buAutoNum type="arabicPeriod"/>
            </a:pPr>
            <a:r>
              <a:rPr lang="en-US" dirty="0" smtClean="0"/>
              <a:t>Now, compare those traits to your own.</a:t>
            </a:r>
          </a:p>
          <a:p>
            <a:pPr marL="582930" indent="-514350">
              <a:buAutoNum type="arabicPeriod"/>
            </a:pPr>
            <a:r>
              <a:rPr lang="en-US" dirty="0" smtClean="0"/>
              <a:t>Why do most people choose someone who has similar characteristics?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en-US" dirty="0" smtClean="0"/>
              <a:t>The American Family T/F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5181600"/>
          </a:xfrm>
        </p:spPr>
        <p:txBody>
          <a:bodyPr>
            <a:normAutofit fontScale="92500" lnSpcReduction="10000"/>
          </a:bodyPr>
          <a:lstStyle/>
          <a:p>
            <a:pPr marL="582930" indent="-514350"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Directions:  Write down the statement, then answer.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About half of the couples who get married in the U.S. will get divorced.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A new family structure develops after a divorce.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High school sweethearts who marry have less than a 10% chance of being together 20 years later.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In more than half of all marriages, the husband and wife both work outside the home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The divorce rate has steadily been climbing since 1960.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AutoNum type="arabicPeriod"/>
            </a:pPr>
            <a:r>
              <a:rPr lang="en-US" dirty="0" smtClean="0"/>
              <a:t>True</a:t>
            </a:r>
          </a:p>
          <a:p>
            <a:pPr marL="582930" indent="-514350">
              <a:buAutoNum type="arabicPeriod"/>
            </a:pPr>
            <a:r>
              <a:rPr lang="en-US" dirty="0" smtClean="0"/>
              <a:t>True</a:t>
            </a:r>
          </a:p>
          <a:p>
            <a:pPr marL="582930" indent="-514350">
              <a:buAutoNum type="arabicPeriod"/>
            </a:pPr>
            <a:r>
              <a:rPr lang="en-US" dirty="0" smtClean="0"/>
              <a:t>True</a:t>
            </a:r>
          </a:p>
          <a:p>
            <a:pPr marL="582930" indent="-514350">
              <a:buAutoNum type="arabicPeriod"/>
            </a:pPr>
            <a:r>
              <a:rPr lang="en-US" dirty="0" smtClean="0"/>
              <a:t>True</a:t>
            </a:r>
          </a:p>
          <a:p>
            <a:pPr marL="582930" indent="-514350">
              <a:buAutoNum type="arabicPeriod"/>
            </a:pPr>
            <a:r>
              <a:rPr lang="en-US" dirty="0" smtClean="0"/>
              <a:t>False</a:t>
            </a:r>
          </a:p>
          <a:p>
            <a:pPr marL="582930" indent="-514350">
              <a:buNone/>
            </a:pPr>
            <a:endParaRPr lang="en-US" dirty="0" smtClean="0"/>
          </a:p>
          <a:p>
            <a:pPr marL="582930" indent="-514350">
              <a:buNone/>
            </a:pPr>
            <a:r>
              <a:rPr lang="en-US" dirty="0" smtClean="0"/>
              <a:t>Are any of these answers surprising?  Why or why not?</a:t>
            </a:r>
          </a:p>
          <a:p>
            <a:pPr marL="58293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3560"/>
            <a:ext cx="4953000" cy="5074440"/>
          </a:xfrm>
        </p:spPr>
        <p:txBody>
          <a:bodyPr/>
          <a:lstStyle/>
          <a:p>
            <a:r>
              <a:rPr lang="en-US" dirty="0" smtClean="0"/>
              <a:t>How would you define the concept of family? Does anyone know the legal definition?</a:t>
            </a:r>
          </a:p>
          <a:p>
            <a:r>
              <a:rPr lang="en-US" dirty="0" smtClean="0"/>
              <a:t>Sociologically, the family is the smallest unit of measurement.</a:t>
            </a:r>
          </a:p>
          <a:p>
            <a:r>
              <a:rPr lang="en-US" dirty="0" smtClean="0"/>
              <a:t>It is a group related by blood, marriage, or adoption.</a:t>
            </a:r>
          </a:p>
        </p:txBody>
      </p:sp>
      <p:sp>
        <p:nvSpPr>
          <p:cNvPr id="2050" name="AutoShape 2" descr="data:image/jpg;base64,/9j/4AAQSkZJRgABAQAAAQABAAD/2wCEAAkGBhQSERUQEhIUEhQVFRUVGBgVFBgYHRkZFBcVFhQeFhUXHCYeGxojGRgYITEgIycqOCwsFh4xOjAqNSYsLCkBCQoKBQUFDQUFDSkYEhgpKSkpKSkpKSkpKSkpKSkpKSkpKSkpKSkpKSkpKSkpKSkpKSkpKSkpKSkpKSkpKSkpKf/AABEIANoA5wMBIgACEQEDEQH/xAAcAAEAAwEAAwEAAAAAAAAAAAAABgcIBQIDBAH/xABKEAACAQMCBAMFBAUICAUFAAABAgMABBESIQUGMUEHE1EIImFxgRQyQpEVIzNyoSQ1UmKCkrGyU2NzdIOzwtFDosHw8RY0VJOj/8QAFAEBAAAAAAAAAAAAAAAAAAAAAP/EABQRAQAAAAAAAAAAAAAAAAAAAAD/2gAMAwEAAhEDEQA/ALxpSlApSlApSlApSlApSlApSlApSlApSuJzdzdBw63a5uG2GyoManbsqD1+PYb0HbpWcOZvaCvJ/dtUWzXuQRK5/tMoUD5Ln41H7Lxj4rEABeMwGP2iRvnHqzoW/jQavpUP8OvEaHikIwQlyigyxb7b41JnqhPzxkA9szCgUpSgUpSgUpSgUpSgUpSgUpSgUpSgUpSgUpSgV8fGOLxWsL3M7iOKMamY/kMAbkkkAAdSRX2VSHtJ8UkAtLYZETeZK2wwzppVd+vuhm2/rjr2Dnc1+0TO5ZLCJYU6CSUB3PoQn3F+R1VFrDxr4rHIHN15oyCUkjjKt8NlBUfukVBaUGwOSuerfiUAlhYCTGZIiwLxnOPeA/DkbN3GOnQSOsc8k81Pw68ju0GoLkOuSNaMMMCR9D81FbCt7hZEWRCGVlDKR3DDII+YNB7KpL2keBsUtr0Se4pMBQsfvPl1ZF6bhSGPwTr2u2qu9oS9hXhqxSKGlkmXyfVSm8jfLQSuP9YPSgzbSlKCV+F/HpLXils8Z2kkSBwejJMyqw+mzD4qPlWuKy34I8uG64rG5XMduDOxxtqXaIZ9dZBx3CGtSUClKUClKUClKUClKUClKUClKUCvh4xxyC0jM1zMkKDbLtjJ9AOpPwFe7iNw0cUkiIZGRHZUHViqkhR8SRj61jbj/ME95M09zI0jnPUnCgknSi9FUZ2AoL9vfaJsEk0pFcyr3cIijp+FXYE77b4qw+AcehvIEubdw8bjb1B7hh2YdxWLanPhBzZNacRgiRiYrmWOGRM7HzGCK2OzKTnPpkd6DVVKUoFRTxO5chu+GzrMMGKN5kfGSjRqWyPmAQR3BqV18XGeEx3UEltKCY5VKNpYqcH0ZTn/AL9DkbUGKaVIufeUX4bevatkrs8bH8UbZ0n6EFSfVTUdoP1RW1OB2RhtoYWOTHFHGT6lEVSfzFYsjjLHCgknoAMn8q0v4G8BuoLOSS7aYGZ1KRSlvcVFxqAY5BbPTA2RaCyq43NnLEN/bPbzIralbQxAJjcghWU9iD/2rs0oMQXEBR2Q9VYqfmDg1660R4tc98Njt5YES3u7iZHTKCN/LJx7zyDJDA4IA3yo6YzWd6C7/Z25ktYxNZuRHcyyBlJ28xVXAUN01KdZx31nGd6vSsPwzMjB0YqykMCpIIIOQQRuCD3qxeW/HfiFtpWZlu4wdxLs5BOTiUb564LBuvyoNN0qIcn+KVlxHSkUnlzEH9TJ7rZAy2k9HHXoegOwqX0ClKUClKUClKUClKUClKUCsX8zWiRXlxFEQY0nlRCDkaVdgu/fYDetnSxhlKnoQQfkdjWUvFXkQcMvPLjJMEq+ZET2GSGQnuVON/Rl70ELqSeHHDnm4pZogJIuInOOyxsHc57YVTUbq+/Zx4HD5E97jM/mGDf8KBY32+LE7/uD45C6BSlKBSlKCI8+3nColEnE1t3ZVJjWRFeQg9RGn3iCR16epFZf5n4jDPdSzW0AtoWYaIhj3QFA7bDJBbA6asVJPGqBl4zc6iTq8plz/RMSYxsNgQR9O5zUGoPu4Nxye0lE9tK8Mg21IcZGQcMOjLkDY5BxV18n+0QjYi4jF5Z2HnRAlewy8e5HckqT+7VDUoNwRShlDqQysAQQcgg7ggjqCO9Vp7QPGZIeGrHG5Tz5hG+k4ygR2ZT3wSFzj5dDivH2f+Y/P4e1szZe1fSNj+zkBaPfp1Egx2Cj4VGPaWvD5lnD2CzP8yxjUflpP50FJ0pSgUpSg99hevDKk0TFJI2V0YY2ZTlTvt1FbO4HxRbm2huU+7LGkg+GtQcfTOPpWKq0j7PXGTLw54GOTbzMB12SQBx12+9r6f8AyFpUpSgUpSgUpSgUpSgUpSgVWHixz5w63xFLbw393HkpG6K6xFsZ81j93IAOgbnC5wDmrJvJSsbsOqqxHzAJFYnurlpHaR2LO7FmY9SzHLE/Ekk0H7e3PmSPJpRNbM+lF0quok4RR0UZwB2FdrlHnq74a5e1kADFdaMoZH05xqHUdTupB361H6UGheSfH+O5ljtryDyZJGVFkjJZCzbLqU+8uTgZy3XfA3q3qw8jkEEbEbg/HtWy+VePJeWkNzGwcOgyQCMONpBg7jDAjeg61KV+MuRj1oMmeLHHFuuK3MqMWRWES5z0iUI2AexcMfrnvUQqWeJPIj8LuzFkvE41xOR1XOCG/rKdj9D3xUToFKUoLW9nS/K8Rli1YWS3Y6fVo3jK/UKX/jX57RkoPE4l/o2qA/WWY/4Go14ScT8ji9oxJAaQxHHfzlMagj95l/x7V3PaCmDcWwCCVt4g3wOXbB+jA/WgrOlKUClKUCre9nTmAR3c1mzACeMOmTuXhJ2XtujMf+GKqGujy5xEW93b3BLARTROSvXCupbH0BoNpUr02d4ksayxsHR1DKynIKsMgg/KvdQKUpQKUpQKUpQKUpQR7xBvfK4XeSelvKBtnd1KL/FhWPTWt/Fb+Z7z/Y/9S1kigUpSgVe/s3ceXy7mxJAYOJ0Gd2DKscmBjtoT+9VPRcCLWL3qsT5U6ROuk+6siM0bavQsrL+XrX08h8Za14jbTCTywJo1ckkDy2YLJqx+HSTQbEpX4K+bifEUt4ZJ5DpSNGdj8FGT9aCkPaT4ohltLUffRZJW+AkKqv1/Vt/D1qla6/NnMT315NdybGRshf6KgBUX6KAM98Z71yKBSlKD6+EavPi0Y1ebHp1ZxnUMZxvjNSrxkh08Zuv1nmZZGz6ZjT3T+70+gqMcCH8qg/20X+da6PP10ZOJ3rnvczD6LIyqNvQACg4FKUoFKUoJTzDwopwzhtxlcSi7XAAz+qn6lupzq6dBj+tUWq2eP8vh+VLG5bZ4JJSN+qXE8gI277Rn6GqmoNZ+EVsU4NZggjMbPv8A6yR3H0IYEfA1MK5HKFp5VhaRkAFLaBTjpkRrnH1zXhzFznZ2On7XcJCW+6pyzEeoRAWx8cYoO1SoKPG3hOrT9rPz8mbH56KlHBuY7a7Ba2uIpwOvluGI/eUbj60HSpSlApSlApSlBV/j5zYtvYfY1P626OMbbRIQXJ9MnCj1y3pWbKu32juWm1wcQXJUr9nfphSpZ4z6+9qcf2R61SVApSlBaXhXyu/EOGcTtEcIzNbMmRtrjMjgE52BxjPbOd+lVlc2zRu0bgq6MysD2ZSQwPyINXn7NH7O9/fg/wAstRn2geWPIv1u1+5dLk79JIgqvgY2BUxn5lqC7fDnj5vOG21w2zGPQ25PvRExscnfcrn69T1qCe0PzW0NvFYRsVM5LyY/0abBenRn32P/AIeOhrz9nLiqtYz2+o64pzJg9AkqIFwf3o3/APZqpfFHms8Q4jLMP2afqYuh9yMnfK7HUxZu/wB4DtQRKleySBl0llKhhqXIIyuSMjPUZBGfga9dAryVCegJwM7eg6141IuQUD3qQM2kXKTWoJGQGuYniiJHoJGQ7elBw7S5MciSLjKMrjPTKkEZHptX5c3LSO0jkszsWYnuWJJJ+ZNLm3aN2jcFWRirA9QynDA/IivVQKUpQKUpQXjzLAh5QtiNR0+Swzt7xkdW6dR7zYz2wetUdV38Z5hhg5UtraQa5LmMpGoOMFJS+s4IOFIX5kgdCap/gPD1uLqG3dzGssscZYLqK62C505GetBrfkW/87htpLnJa3iycg+8ECt02zqB27Vnbxq4XcRcVle4JdZffhbt5XRVHoV6EfXvk6Z4LwiO1gjtoV0xxKFUZz065Pck5JPqaz17QF9cvxBY5owkMaYgYA4cOFZyWI3bOAQOmB1zkhV1dDgPHZbO4S5gfRJGcg9Qc7EMO6kEgj41z6UGz+WOOC8tILtRpE0avpznST94ZHXDZH07V1KzZ4YeMv6Oh+yXETSwBiyNGRrTUcuNLEKy5yRuMEnrnbR1tPrRXwy6lDYYYI1AHDDsR3FB7aUpQKUpQQ/xdgD8GvAwziMMPmroy/xFZMrW3iv/ADPef7H/AKlrJNApSlBfvs1W5FvdydmliXt+FGJ75/GO359p54h8iw8Tt1jlZozExkV0Az90hhv2O390VDPZu/8Asrn/AHgf8tKtTiSuYZBGAXKPoB6FtJ0g/DOKDHfBeaLi0SeOCQotxGI5MdcA5GD2OCwz6O1Wr4C8jW1zb3F1dQJPmQQoJFDABVV2Kg9CSyjPoMdzUauPATiiiMrHE5dQWAmUeWf6LaiMnHdcjr9b+5D5dex4fBZyMrvErBiucZZ2fbO+2rGfhQZ+8dmQcVMUahViggj0hQoXC6lCgbYCstV5U18Zv56u/wB6P/kxVCqBX08MvWhmjmQ4eORJFP8AWRgy/wARXzV0eXAv2u38xxGnnw6nboq+Yupj8AMn6UHQ8QrAw8UvIyMfyiVh1+67F16j0YVHqk3iLzb+kb+W5G0f7OIYxiNM6c/E5Lf2qsLkflmW55Yu4lh8ySScvCCACdHkE6C2PxI4674IoKXpXk6EEgggg4IPYjrkV40ClKUHtluHYKrMzBAVUEkhQSWIUHoNTE4Hck967XINuj8StFklWFBPGxdunuNrAz2LFQoJ7sKu/wAEOW7WThcc0lrBJIZJhreFGbAbAGsrnFevxb8I4p4Gu7KFYriIFmSNQqyqN290YHmDcgjruNyRgLZFVl4v8kQ38lqZL2CyKeYn65hlw+koEUuoJBDf3vhUI8MvGv7JA1pfanSONjA+5bK/dibY+6egb8OMdOlbcz8zTX9y91cEF2wMKMKqjZVUeg+JPqcmg+Ti9iIZ5IVkSYRuyiSM5VwpwGUjsetdHlXllb12Rry1tAoBzcyeXqzke5tgkHGRkde9cOlBeXI/gfZSOZJb+K/VANUds40hjnHmOrlsEA4A05x17Vd8UQUBVAAAAAHQAbACsbcrc13HD7hbi3fSwwGU50uud1kXup/MdQQd61tytx4XtnDdqNIlQNpzq0nowz3wwI+lB1aUpQKUpQQPxwm08FuBj7xhX/8AtG3/AE1litN+P1zp4Qy4zrmhXr0wWfP/AJMfWsyUCv2uxccqzJYxcRZT5MsrxKfigGD8iRIB8Yj8K41Bsjk7gVta2qLaReTHIFlK6mY6nRdyWJOcADr2rt1GvDfi/wBp4XaTHqYVRun3osxMdvUoTj41JaBSlKDKfjQhHGrvIxkxEfIwxVCKs72hLTRxUNgfrLaJ9h6NJHv6n3PyxVY0CupyvYpNe20EgyklxDGwBxlXkVW3HTYneuXXY5NlC8Qs2Y4Vbq3JPoBKhP8ACglPFfBu6i4mlgmWjmJMc5RtGgAs2rGcMoG4z6eorRvLHBfsdnBa6g5hjVNQXSG099OTjPzrq1+Ggx1z3GF4neqOgurgD/8Aa9cKpF4iyluK3xP/AOVMPorlR/AVHaBXutJQsiMRkKykj1AIJG9e/ifCJIPK8wY86JJk+KPkKfhup/8AgivjoNvxRhQFUBQOgAwB9BXnXwcBuRJawSKdQeGJgTncMikHffvX30GevFXwfuFuzcWEBlhnOopGMmNzu+QfwMcsCNhkjbAzEOaPDC74fapdXXlprkWIRh9TAsjvlio0jGnGxPWtaVR/tK8RcC0twf1Z82Uj1ZdKKc/AM3940FGUpSglHCfDe9urM31vEJYwzLpVgX9372I+p+mT8KsbwG8RQuOFXDAAkm3Y7bsSzRk/E5K57kjuBUX8H/Ev9HTGCcn7LMwLHc+U+MBwB2Owb4AHtg/R41co/Y7xL+2IEFyfMUocBZRhm0lezbOCO5b0oNK0qIeFvOf6SsEmcjzoz5U2NvfUAhv7SkNt0JI7UoJfSlKCsPaH/mpf95i/yS1nGztjJIkajLOyoPmxAH8TV7e0pxPEFpbDHvySSn1HlqEX6HzG/u1TXKPBDeXsFqraDLIq6hk6R1YjHcKCf+1BpTnTkpDwN7CJNfkQKYtgCXgGQdh95sN89Z9aypW4gNqzr41+GIs3+32qkW8jHzEAGInY7aQOiNnYdiMdCAAlXs984GWF+HMij7OuuNl2LK7sX1gnqGYbj1+G9w1kbw05v/R3EI7hv2TZilx/o3IyehzpIVsd9OO9a1t51dVdGDKwDKQcghhkEHuCKD2UpSgz17SNkwvreb8L2+gfOOR2b+Eq1UNal8WvDmTisUIhkSOSFnI8zOlg4XIyoJByo7etUDzx4f3HCniS4MbearMDGWK+62GGWUHIBU9PxCgjFecMpVgykgqQQQcYIORg19HC+Fy3MqwQIZJHzpUYycAscZ+ANfM6FSVIIIOCDsQR1yKDaPAeMpd20V1EcpKgcfDPUH4g5H0roGoD4JcXgm4XHHAojaElJU1E4c+8W94k4fOods5A+7U+NBjfnhyeJXhYYY3Vxken6164ort88xleJXqk5Iurjf8A4r1zuEKDPECMgyxjB/eFBb3tA8tCGGwlRPdijNqzD0RVMIwd+0tUtWyebuVouIWr2k2QGwVYYyjqcqy59P4gkd6yrznyVPwy48i4AORqR13V16ZXuCDsQenywSFqeAHOUUcbWM90fMeX9RE6tgDTlgj40jU34cjcbbtV4Vh6OQqQykggggg4II6EHsa1l4Xc6fpKwSVypnT9XMBj7w6NpHQMN/TOR2oJfVDe0t+1s/3Jv80dXzVDe0t+1s/3Jv8ANHQUrSlKBU85U5lF1aNwO6IKPvaSH/wbjJMalsbRux0k/h1nsdoHUr8LLWGTi1qk6syGTIChj76gtFq076dYXPbHXbNBPfZ2vmhu7uxkGhigfS2zB4HKOMeo17j+r8DSuvyPCJeaeIzqhRYlkXGMZfVFGSRj8RWRvqDvSguSlKUGY/H2718XZcg+XDCmB2yDJg/H38/UV8vgdb6uNW539xZm6f6mRd/T71cLn/jv2ziNzcggq8pCEdCkYEcZ39UVT9asL2beHarq5uMfs4VjB26yvq+ecR9v/UUGga+LjXCUureW2lGUlRkb4BhjIz3HUfECvtpQY15u5Yk4fdyWku5Q5VgCA6NujL8CPyII7Vens/8AN32izaxkOZLY+56mJydPU5OltQ6bAoK9HtD8rebax36KNdu2iQ4GTFIcLk9TpkIwP9Y1VB4b80/o/iENwTiPPly7Z/VvgNt8Dhtv6P0oNeUr8U5Ga/aBVUe0TwUyWEVwq5MEw1H0SUaSflrEY+v52vXH5v4N9rsbi2xkyROq9PvYzH122cKfpQZn8Hf56tP33/5UlXB4teEsd5G93aRhbtQWIXYTjuCP9JgbHbPQ52Ipbwzdo+MWfVWFwqEEbjVlHBB+BIrXAoMpeF/Oh4XfhpNSwyfqp1IOQM7NpyPeRvXsXGMmtVxSq6h1IZWAIIOQQRkEEdQRVReOHhmJo24lbJiaMZmRV/aIPxjH41HX1Uf1Rn6PAfnv7Tb/AKPlP622UeWd8vDnA+qEqvyZfQ0FH87za+JXj4xm6uDj/ivXo5YsXmvLeKNdTtNGAP7QJz6ADJJ9Aa+bi0haeVmJJMkhJO5JLEkk+tTHwS4cZeMQHfEQklOP6qMo7bDUy0GpxUW8Q+Q4uKWpibCyploZP6LY6E4zobbI+APUCpTSgxRxbhUltNJbzKUkjYqwPqO49QRuD3BBqU+E3Oh4ffoWbFvMRFMCcABj7rnJwNDYOf6Jcd6uHxr8PkvLVryJALmBdRIG8ka/eU46kD3h16Ed9s00G4gai/PPh1bcVRBPrR486JI2wQG6gqcqQSB2ztsRXH8Feb/tvD1jd9U9tiN89Su/ksfmo059UNWDQZJ8RfDyThM6RtIs0cilo3A0k6SAwZMnBBI7kHPzAiVX97SkcX2e0Y/tvNcL8Y9AMn5MIvzNUxyjwz7RfW1vviSeJTjqFLjURn0XJ+lBLuEeA/E5mAkjjt0OCWklRtjjOEjLHVjscdOoq7fD3w0g4VGwVhPM5OqZo1Vsbe6mMlV2BxqOTv8AATEUoORwjlmO3uLq5QnXdvG7jYAeWmgBQPjqJPq1K69KBXD51ulSxuC1ylpqjZBK/RSwIGBkEt1wBvnselVz4lcm8aku3u7K5kaIhdEcVw0TIAoDDRlVO+TkEk5qsv8A6V4zxCQxyRXkzRnB+0M4CE4/FMQAcYO3aghrjBIByM9fX860j7PnCmi4dJI6FWlnYjIwSqoir1Geur/2aozhfJN1LfR8PaJ4ZZH04kVlwAMu243AXJyPh61sGNAAANgBgY+HwoPKlKUHxcb4YtzbzWz/AHZY3jPw1qVz9M5+lYvurVo5GjkUo6MVZWBBBBwQQdwc1tXiF+kETzSsEjjUszHsAMmseXcxvr9mzg3NyTlu3nSbZA9NQ2HpQay5O4qlzYW08YCq8Ke6vRSAFZR+6wK/SuzXycJ4XHbQx28ShY41CKAANh3OO56k9ySa+ugUpSgy7zyiWPMbShcRpdQXJGf6RjmfHpli23atQRyBgGUgggEEbgg9CD6VlHxf4qlxxe5eM6lUpHkdzEio/wD5gR9KtX2d+YJZrSa2kJZbd08tiScLKHJTfspTI/f+VBbZrKfN8EvB+NSvb4iKSGaHA93y5csF091AJQj+qa1ZWa/aG/nVf92i/wA0tBWLNk5O5NW17ONkWv55vwpblT85JEI/ghqpKvH2ZlH8uON/5MPz+0Z/wH5UF5UpSgVlzxl5G/R96ZIlxb3GqSPGMK23mIAOgBIIHowHY1qOod4tcuG94XPGkfmSoFljG5OqMgtoA6sY9agd9VBmvkrm2bh10tzCQfwuhOFdCQWVj26DfsQDWwopAyhgQQQCCDkEH0I6isR3Fu0btG6lHRirKwwVZThgR2IIxWh/Z24jM9jNHJqMccoETNnGGXLqpO2FIBwOnmGg9ntBcsPcWMd1GCxtWZmA/wBHIFDtjuVKoflqPaqf8JeIxwcXtXl+6XKA+jSo0aE/DUw+Wc9q1jNEGUqwDKwIIIyCCMEEehFY55v4R9kv7i2UFVimdUznOjUTH13+6V379aDZNK4/KHFWubG2uXADywxu2OmoqNWPhnNdigUpSgUpSg8dAznAyMgH54z/AID8q8qUoFKUoIf4mcjScUt0t47jyAsmtsqWD4UgZAI6E5rl8j+Clpw+QXDs11OpyrOoVUI7rGCfeznck42xjrViUoFKUoFRLxG8QIuF2+tvemkDCGMd2GN2PZRkE+vQVLajXM3h3ZcQlSe6h1vGAoIdlyoYsFYKRkZJ/vGgzDypyxPxW8EKElnJklkbfSpYa3bcZ3PTuSBWj/DLw6PCYpUNwZzKysRo0KpUEe6MkknO5J/CNh3kvCOAW9qpS2gigU4yI0C5xsCxAyT8TXH8Reb24bZNdJCZm1KijfSpbOGkK9EGPhkkDIzQSWSUKCzEAAZJJwB8yayL4l8cF3xS5nVg6eZoRhjBSMBFKkdQQuQe+ac4eId5xJszyYjGMQx5WMY76cnU3xOTTlzw3v711WK2kRT1klVkjA3BJcjfodlyfhQRitMeDPh3Pw1JZZpUb7QsR0Jk6dOogsxAycORgD6moPwv2cLoyfyi5gSMEbxa3ZhnfAZVCnHrn5VoCGIKoUdFAA+QGBQedKUoFcbm7maPh9pJdy7hAMKOruxwij5k/QZPauzUB8WeRLnikcEME0UaJI7yCTVudIWMrpU7jLjG33/hQZotreS6uQiLqkmk2CjPvO3Yem9bH4HwWK0gjtoFCRxrpA/xJPdicknuSaiXhz4TwcLzKW8+5YaTIRgKD1Ea74ztkkknHYZFTugVlvxxuI24zNo6qsSufV1Rc/kNI+laM5q5pg4fbNc3DYVdlUY1Ox6Kg7k/wGScAVkDjHE2ubiW5f70sjyH4F2LYHwGcfSg1b4W3KvwizKMGAhVDjsye6wPxBBFSqq28DeUJrKyaSdiDclJFjOfcUKcZB6M2dxjsv0smgUpSgUpSgUpSgUpSgUpSgUpSgUpSgV+EZ2NftKD0Q2MaHKRop6ZVQDj5gV76UoFKUoFKUoFKUoFKUoIX4geF0HFWjeSaWJ4wVBQgrgkE5Rts/EY7ZzgY5PBvAPh9vOk5aafQQRHKyFCw6FgqDUM74Jx65FWVSgUpSgUpSg//9k="/>
          <p:cNvSpPr>
            <a:spLocks noChangeAspect="1" noChangeArrowheads="1"/>
          </p:cNvSpPr>
          <p:nvPr/>
        </p:nvSpPr>
        <p:spPr bwMode="auto">
          <a:xfrm>
            <a:off x="76200" y="-990600"/>
            <a:ext cx="2200275" cy="207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g;base64,/9j/4AAQSkZJRgABAQAAAQABAAD/2wCEAAkGBhQSEBQUExQVFRUVGBgXFxgYGRcUFhgVFRgVGBUUFxgcHCYgGBwkGRcbHy8gIycpLSwsFh8xNjAqNSYrLSkBCQoKDgwOGg8PGi0kHyQsLCwsLiwpNSkwLSwtKSwsLCwqLCwsLCwsLCwsKSwsLCwqLCksLCksLCwsLCwsLCwsLP/AABEIANQA7gMBIgACEQEDEQH/xAAcAAABBQEBAQAAAAAAAAAAAAAAAwQFBgcBAgj/xABHEAACAQIEAwQGBwMJCAMAAAABAgMAEQQSITEFE0EGIlFhBzJScYGRFCNCYnKCoZKxwRUzQ3ODk6KysxYkU2PC0eHwCCWj/8QAGgEBAAIDAQAAAAAAAAAAAAAAAAMEAQIFBv/EADERAAICAQIEBQMDAwUAAAAAAAABAgMRBCEFEjFBEyIyUXFhkbGhwfAzUtEUI0Jy8f/aAAwDAQACEQMRAD8A3GiiigCiiigCiiigCiiigCiiigCiiigCiiigCiiigCiiigCiiigCiiigCiiigCiiigCiiigCiiigCiiigCim3EOIJDGXkNlHxJJ0CqBqzE6ADeqZj+OTTE95oo+iKbOfxyKb3+6pAHi1V79RClZkS1VSsflL5RWXzLkVmVpENrkxu4Y21toe9fax8dLHWn/C+NtCQ4Z3iNiyFmfu75kzEkMBrbY6i17EVYcRrk1lNE8tJKOcPJoNFeIpQyhlIIIBBGoIOoINe66RTCiimXGOIiCFntmI0VRu7nREHvaw8t9hQDDtP2ww+AjzzvYm+RF70j29lb7feNgOprM+IenqYn6jDRqOhkdnPxVcoHzNVzt5w9ziY8TK000UzBZJLWAyvYpHpZFyk5Y2FwQwOY3JUxXo8Vp+Xh55ZbAFl+jyCRLlhllsvdJsLAr4k5RYmCUpN+UtQhWlmZO8O9PM4b6/DROv/LLxsPcGLA/MVpPZXt1hcePqXs4F2jcZZAPG1yGHmpIrOuG9l8BhkP0nDStMq5sswZ842DRhVCBS1lu6rYkA7gmSi7FNFKmKXDQxPAwkdIHyFRZCyqVJBIRTowyvmbRc1xtBz7mtir/4mqUUlh51dQykMp1BGoIO1qVqUrhRRRQBRRRQBRRRQBRRRQBRRRQBRRRQBRRRQBXl2sCfD4V6qudtMYREsI/piQ39SovJ+1dU/tPKtLJqEXJ9jaMXJpIr/EuJfSpRLry1uIR907yke0428FIGhZqaMXtIwMQSNbkuxS7gFmUEA3spUnTTON69yuQNBdiQqja7sQqjyuxAqwN2dT6OkZVHeOzK7oG+tzB2fUXGZxcgdDboK4NMf9TY7LOn8/B1LJeDFQgQ/BEVpUMube8YCEQl11F5LsHYWuB3RcbMQLc7RYUrI30YOZNHlVUMkYzHcbBXbVrA22JAzXNh+scZTFywXWSQmTm3KFWtHrcAlBuFAF7C9ITEwygiPmLJJnBMhTlzlOWMx17jJZQLGzdDmFun4FPoxsUvFn6u5zsBxtJonjVr8ltNCCEe5CkHYqwdLdAoq11RuCmSHiAWTLml5tytwrCQmZSoOvdZWQg+N/tVeanoeYY9tv8AH6EVq82ffcKr/E5eZigv2YVzf2stwPisYb++FWCqrgHzc2T/AIk0p/KjGJP8ESn41JY8IzUsyHTa0wkujzBlleHEKuYwsRLG6rkuACGylQuqXIIOljcSFcNQJ4ZZlFSWCO4iPpTnmBoUZeTGCVWVyzLI5A1yn6sBR6ws500pPiGFMYOWaVTMyRsCQ5kDlUbKWBYOI7kMDoFJtYaen4W4UpmSaM65ZwXa5Nz9YNxfUAqbdDawDeThTKrEciDum8iiR3UDW+YsllFrkag21FbczyR8ixjA9fh3Ls+GCxSra2UZEcD+jkA0KkaZjcroRtY2XhuOWaJZFuAwvY7qdmVh0YEEEeINQHD5WaJGcEMVF7ixv7RFha/rWsLXtYU97OaPiE6cwOB4cyNC3zcMfeTW1b7GlsVjKJuiq72l7dYbBHLKxaQi4jQZnt0J2CjzYi/Sqg/pvF9MISPOUA/IIR+tT4N6tHfcswg2jUaKo/A/S3hZ2CSBsOx0BexjJOwzg938wA86u4NYIbKp1Plmmn9TtIY3GpDG0kjBEQFmZjZQo3JNL1lXpzknmSDCYfUNmmnNwiKiFVj5jkgKpcki51KC1yKw2kssjFeJen7BKSsEU873yrZRGrG9hYsc2v4b67VIRcQxcy5sRKYi2vKgORU+6ZPXdh1IKjy61m/B/RhJhJYZ5pVbIpnIjQyZFXLlchrFrFrkBbjLsdaumIxsaAl5sQbAkjK8VgL30VE2865Gr1E7ElQ3h90mXKIRW8yw4XjM0P2mmQbo1jJbxRtLn7rXv0I623C4tZEV0IZWAZSOoOxrM8QzIUBGIjz3ymSeBBoLm+eRrfL/AMOuF9o5sIcmUTRsXktnhYi7LnCuhCg3bNlZBcse8Om+jsuisXZx2YuhB7wNIopDA4sSxpIFZQ4Bs6lGF+jKdQaXrqlMKKKKAKpHaeQnGMDskaAfmaRn+dl/ZFXeqZ2twzJiBJ9iRVS/syKWsD4Zg2nmlt2F6WvTdDwWdK0rFkYcLhz4qIdEDyn3qAif4pM35KttUTg7yJxRSXtC8RUC3dLX7sV9s5YFgb9MvUVe6q6aKjUsMluk3N5QUw4qc45C6tINT7CX1lPgQfV8Wt0DEM+JdtMJhzaaXI2YjIVYyaEjNkUFgh3DEWIItXns7x/Dzs6wO8xHfklyMEJLd1C5AuwUiygaKvTarST6kbi8ZxsLcdfLNhH2IxCr8JAcw/wirWKpuL/3nHwRJquHbmykbBhYqvv0tb/mHqpq5CpqV1ZFZ2O1UuBNfDRHxQN8W7x/U1KdqOIGOHJHmMkpyqE1fINZnXX7MYYg+1lGpIBiOHhYcsAIMeXNhnGqvBa6rfq6Lb3qA3tBd7FsZpeGSNAFFANVy0JwTq6hlN1OoPiPGkcfheamQNl7yEmwf1GV8pW+xsPnSKYOVLrG6BNcodGYoDrlUq65lvsDqNrkACvMXBylyk0gZzmkNo2Dva2bKykIbADu2FlF72vWTXccYGdmzq9iyNlJFwGuqOrAEkjuuLi5sQdbWqM432l+hRYqQWMh5KRg7GRlc3I6hVuxHgtutS+FwojWwJJJLMxN2ZjuxNhroBoAAAAAAAKy30nY8/ShHYhQS19wzGKBbJbUkWN/DP51vX6iWmpW2RhPpnf4KrPOzsWdizMSzMxuzMdyT414rkULOQosCxCjqbsQB5bnzrVoey+DjUMsWHCE2STFu7GW27KhICqdweo1y2IJnd0V0PR3cUp06UYrP6IykitS9Eva9i/0OVs3dJgJ3AX1or9QB3h4AMNgAJrDcFwTI/NweGjMYzP3IyvLsSJUcKCyEKxvYEZSCBbWk9peFxwhcVhOXhpInR+WXkLhTbvOCSsbBWDmNbkLe99ax4qfY5er4hTq6+SUcPs+uGbPjsWI42c6hRew3J6KPMnQeZqidpy8ccZtmleRpHO4uI3TKosbqvMVQOoU+JNWHFcRWcwqAQM7s6nQq0IFkbX23RgRcEAEEgg0lx3lCK8wuoZBe5UqZHWLMGBBW2fWx2v41weJatw1EK49t/l9jiVx2yypdm80k7JIA0bYcwv5SR8uCSM66BhCxGvQ+RqwYfgwjR0HJRJAFlZIhHLIijKA7hreroWCgm5tlvXOBcNRUjkAyuYUie2ikxd25XbMGDC/nrsKk5YgylWF1YEEHYgixHyrp1+SKSJeRNbjHjMeVTMoUSRA2LLmBQkZ4mHVWH2b+sFO4pjj8A0bLOOTCYRkAhjCKkZK3cnQsAVW66Lkzga2YSKcL1XNLI6qQQrFLXXVSxChnsRcZidQCbkXp48YYFWF1IIYeKnQj5Gtm248uQ4J7sluF47mxK9sp1DLe+V1JV0v1swIv13p3VU7ETEZ4ybnKpN9y8TSYaRvjyEPvY1a6nqm5wTfUqNYYUUUVIYCkp8MrqVcBlYWIIuCDuCKVooCo8R7FHXksGQ7xy3OngJAC37QY+YpocXi8Il5YmkiW1zzIy4uQAFYuDIbkABgGNx3jVx4hjlhieR/VRSxtubdAOpOwHiRVDxyyT9+VvrAQyDUpEykFVVdL+BbdtdQLAV1poKXNHYzZqXFYluSHHeyeF4ikTyAnugpIhCtkezAaggqQQdRpfS2tNuD4eaWBIsEi4fCAFVkLBpCASGZVUkqxNyc1m81OlR+F45LDcQR8zILyQFlUIxuVETEaEkFreqw1spN6U7IcUbDyWY2icRAi90zGMATREgG1lBYW0BJ0y3bKq7Mf6rKSLtwLgUeFjyoLk6sx9Zjrv4DU2HmepJL3GYtYo2dyFVRcnwA8tyfIb0qDUHxudWnhjY2SMNipSdgsNuVm/tDn/sKmSS2RhvJ54e314klDc+ZTkjsCYIFN7Mb2BLEFz1YqouEFI8QwCx3R1P0d2zq62vhpr3DjqqFjmB1CsSD3W0f8BgLKZ3BDz5Wsd0jF+VF5ZVNyPadz1qTliDAggEEEEHUEHQisgrQmaMhJwFYkKrjSOUnbJ7DG3qNrfQFhrTmvOIw7Qq0cqfSMKRbbmSRr7Ei2vKngwuw6htWpJOGOEV8LIs0RFwsjltP+XOMxI8nDfiFQyr9ixC3+4XoqPn4ysRCzq8BO2cBlNtyHjLC3m1q8NxLmTCGN1S+W8pBZbupdEi0yO5TvasAAQbPqKj5XnBK5xxkd4jFENkQZ5SLqm2l7Z3P2Evux8DbMdKpXb3s68kHOj+sXC8znPbWR5GBxEi/cjMarbXTMP6PW6QYcEth8MWAzf7zib3kLjRo1f7UttCw0jGgsbBZHEsI5MPh1VeVIsiFcumVEBVfIWuKmVaxgg8ZqSkux88QjvoPvp4nTOt9AQT8DetlweFmMxzzxI3cHdyqThQt88buhBGYm6qqi+5tlFZvPwj6FxVIT6seJhKHxiaRDGfOymx81Nax/IzIMkbRmMHuxzIZBH5RsGBC+Cm9tgQLAQRfLsy1qnztNexD/wAmmS0UczBHGICvliOeBlgLd0KF5ZmLAFQuh0Njct8bwgS4fEYaaZlmkBKxiQ6zSSSvzFS2V4s2Ug2zDK2YgjSzRwiEPLLIGcgZnYiNAFvljW5si6nckkkkk9EIOFyauZ3V5bGQIIygIFlWMshICjQE7m7WBJrKngq8pTOzHFHEffaz4SaLDzi4ByFkj5p8rRRxnxyMaunaKMHDkMLrnhzDoV50eYH4XrH+LQRti8Q0ZLRM7ZNScw0zOSTdyWzEMfG/2q0DgXaIYzCyYdz/ALwI2UX/AKSynLIvib2zDoddiKpcU4dZX4esxttn6LOzZFXqa5WSrX89yb4RhJIg6OQwDkowJuVYAnOLaNnLE20N76bB/TDgvHI8XEJYmuDbMDoyMRco6/ZIv8dxcU7nkyqTbNYaAEAk9ACSACTpqat4xsXljApXDUJj+MSKVUoEbPF6kjSWDOoPMHLAylWO51te/duJTH8QSCNpZWCoguxP+UDqTsANSTWcGMjfson+9TEDQGfX8eIa3+JJKt9Z52G7UR/SpIHFmewR73Duud5Ut0PMkkIPUDppfQ6mphKEEpLGd/u8/uUXJSbaCiiipQFFFFAV/tfN3Yo/bfMR92Lv/wCpy/nUCW/992/6U87X462JRQruViJsgBtncasWIVb8vqQTbS9jaD5ofERgo6lEkcBh1JiW4IJVtGI0JtfpeslG7eRIBBe+lza5921/G1/1qKw0PNhZACpVyUDggqG76Bh0FnKH7t6lstMOH4jNzZCGQE6hrAry0AYm21iG/ZoQovHZvHGXCxO9w+UBxuRIvdcG3XMDVZlx4xGKMYBK4p0UtcBfosAmcKPa5rRzfkcHqKOA8RMuGGHUMk00s3MBurxQZszSG40PKZEB9qQEXANlJYT9KmVCqMrxrhriyJLh4UZYjbpLFM6/hDW1ArB04vKLqK7TLhPE1njzC6sCVdD60cg9aNx4j5EEEXBBp7QycNQv8lo7vJh3aF8zKxUDI7qbMXjbuvrpmFm0tmqS4lj1hhklb1Y1Zz42UE2HmbWpp2cwDxYdRIwaRu+5BOTO+rBL9Lk69SSetAe+GYCRXkeVkZ3ygFAyjIg0FizEd4sbXO9Q+C4EEMmGlbMs554ZLwnmI6ZwuQ90i0TC1tS1WmoPtI8imFo4mkKOZLgjQKpzJa2udGZRtrb3UBLYPCJEipGoRFFlUCwA8qacbwzMitHrJEwkQe0QCGT8yMy36ZgelPMNOrorqQVYBlI2KkXBHvGtKEUBlXpYwHOTC42C5uChIBzBbGWNyLXGXK977X8qs3ZztdDi40IkRZiO/EWAcOBdgFOpXQkEaW+NK8T4dJzjChVYpM0yX3E3quB0Cgvzrbscw0F6ofYrhEKYhJYw/Mj9VOZmaWNkKsULZVLDcxWHdIIYlahnXndFmEm4Yx0/cle1/YnFY7Gxl5U+hjL3QSrINM/dIIZ22DdL9Laue1/avDwYY4WF80jqIVWNs3LUDKcz3spCAi181+nWprjDYfEwtDKsjhspMSpKshKMGAtlBXUDUkDzA1rMeJ8OVJo8LBEjMmY3RQ8xksA8RkX+cCBrE6AMGudNN9PXz2RUuhpfbLwml2W2BgBXGUHcX6/HxqX/ANksZa/0d/dmhv8ALmVG4iBo2ySIyPvlYFTbxF9x5i4r1Ub6rPLGSZ5mVNsN3Fo5hZmiYNEzRsBYMhym3snoy+RBHlVii7eylCk8UcysLGxaFiPgGF/MZarCPf5kfIkfwr1Wlulpt3kjavU21bRZYZ+1oJJWBrnLmMuJlkD5DdM6AAMAdhcbnxNRHGeJy4s3ncsBso7iL+FQd/vEk+dtKa0VrXoqa3lL77m1mrtmsNiZkZGUqStiLFdCrCxjZT0sQB8RW69j+P8A0vCJIbBxdJANhItsxHgCCGHkwrCcWvd08VPhYBlJPuAF/hWqdh+DSYKXK8iOuIFrIrZVkjDMpDFu8CmYXsPUWqnEeRYz17FrQ8zzjp3L7RRRXIOkFBoooCm8W4S7457NkDxq4a2fRcqFVW4Aa9iWN9AoHW0RjeFNFi49c11di4GS6gZCroGszZjGQwA0BHTW5cX7s8DdGEsfxKrKP9E/OoTjw+vi/qpf88FRcz58EdlcfDcu5FzYaNSZGQXXvE2LHQakAXJNh01prhkz4aJblea0YJFrjnTLn3Ft2I18akXfKCTpYXPw1v8ApTDBfWQHIftOUOu4kZ4m8dO6alZRj9SzdiODiMTS6FpJGRSLgcqFmRbAk5Qz8x7DT6zSm+Km5OOxErDNERAJVsGyhFLR4hVtclWvfrYAj1ADN9lVtgsN5wxk9e8yBm/UmmHElyY6/SaEW/FA5v8ANZ7/AJDWsm0snUhFZwPsRwpJSJ4ZDHIVFpUswdN1Dr6sqa3F9Rc5SL12FsWosy4eT7waSG/5Mklv2jURBgGhJOHcxXJJjtnhJOpPLuMhJvqhUE6kGnX8q4rbJh/xZ5fnk5f6Zqwpo2dUkRnGcU87LE0kZJdUEcBLpG7HSWaU2zMli6xhVJKgkELdblBGFUKBYAAAeAGgFVzgWGZsVK8rBzGqBAFEcaPJnMrIgJ1K5BmYk7gEAkGzVsnk0axsFFFFZMETwteTK8H2f5yL+rc99B+Bz8FkQdKlqgMThWixUUjSMwklKAHZFaKQld+rom1vVG5uTP0BA9tsCZMDMUvnjVpEysUYlVbMgYajOhZLj26ymLKyLsVsCNiPIi38Nq3J1uLHY1hcMoezhQvcRNLgOUuDLl6FgFv4lL9a3gdThsvO446j1+ITFcpmnK2tlMshBHge9qKlew0YGIlsLWhjA93MfQeA0HyHhVfeYAgWYnyBNh4k7CpzsdOFxhW/rwvYf1bxH9zmlq8jOhqIRjW+VJf+l5pnxThMeJjMcq5huDsyt0dD9lvP4G4JFPKM1tTsNT7hVFNp5Rymk1hmIiDIWW+bK8gva17SOM1ul6unZf0ejF4QzPI0bMSIrAFQFOXM4OrXIOgI0A6mqVE9wG9rvH83e/jWw9ju0OF+gQJzUUxxqjqxCkOqjmaH1tbm4ve9em1dk66o8r+fsea00ITsln+bkG3YfDRMIbSTSZA7tllf1mZVCJGyqgurXLsdhuTcQsvZuFjKQsyNGLiIFIyy5Qc5WeYyKddrkC2oYG1aTw3hIbD4fNnR0iRbqzIwGUXRrb7bHYin8PCo1XLkBW5Pe75LHUsS1ySb7muT49mc8z+50fBrxjlRgWPhEUrRsykqbbgZgQGVrX0upBt52q/9leJF8DESe9hpY0J+6jpY/wBw9vnV/fhUJFjFGR4FFI/dVJ9IOO4fw6A5lMTzXCrhgqM9rAsy6Iyi41fx01qXUajx4JNbrua0U+DJtPZ9jQKKrnYbtnFxLDCWM2Ze7Kh0ZH329k7g6/MG1jqqThRRRQFS7f8AEzCuHIzXEnNsouX5SkmMD7wY027US5HgezFbSqbDVQRG+YjewEZuNx8DTztZi052HU3LROr5VsWcyZo4owOgMlnLGwXli+4ptxXGLJJGqk/VmQnwuoEeh6jMzi/jG3hVeyWJZN1BSTi+4zDAi4Oh67gg9fOmfC5rtKBoRKxHmCcoYfmRl/Ia7OrxHLGpIfSOwJEchP2rbR7tfplYfaUU1w2EdoojH9tDGW0UpEzXjf7zBb+ZaS+1yN/FWxTWkluvsP8AhPpBgwcSQzyKodHkw2tg0fMdUidjoh0srNZSLbFTVl4lIuKw0WJw55mQiaPL9tSCskY8yjMAD9oC+1Y76UOBZUwEwUBHgCD7rIzSKvxST/AaqvBu2GO4eXOGkIje5KEB47+1lPqt5rapOqN1aoz5GfRME6uquhDKwBUjYg6g0pTPg2X6NByzdOVHlPiuRbH4jWnlVTqoV4APrMR+KP8A0kqaqn4ftFHBPiELxmX6lhE0iRu6lbEpmIBbTQEgEixIverHw3i8U63jYG3rLs6n2XQ95T5EVZj0RSn6mPa4TXaY4/jEMP8AOSIp8CRmPuXc/AVlvHU1GOM4nHLNDGjAss/eFiCOXHMSRcajMmW4uLgi9xU5VB/204fBiHmndcOWBCK0UiyOLjPMwCXJbKoA1IAubFiBAdqfTxCEIwSPIb2MjfVAA+wGBYnzKgDzomnug9uppXGOKhIZDGQ0lzGijUmYjur8L5j4AE9Kxvh6ZYoxvZE18e6NakvRL2gkxc2IkxJAyiNIU2RFfnPLlvclmCZmdiWa1yTTDDLaNPwr+4VvW/M0dfhmMyYpXjguIK8TgI6FU/vQ6kfEsnyFKAVA8QxJTFZFvzHyNHlBY5x3VWw1vmUEeN6tQUXlSfZ/gl4rKUaMx/uX2ybaKjO1GM5WCxD9REwH4nGRf8TCpCByyqWXKSASuhykgErcaGx008KrfpEntgwv/EljHwUmU/6dcyqHPZGPu0c62fJW5eyM6VbWHhp8q1j0Vxj6Cf66Q/EZQP0FZOK1P0SzA4SVb6rMfk0cZH8a9JxBf7S+Tzmh/qP4LwBXaKTkxCr6zKt/EgfvrhHYFK+cvT5I54sA3qiCLJ7i0hJH5r/KvolJ1OzA+4g1n/pW7JYbHCIGTJix3IQgDu4c+o63FkvrnJAWxPkQKP8A/HRn+mYoC+TkqW8M2fufGxet8qtdhOw0PDMOY4yWdyGlkNruwFh7lGth5k7k1ZaAKKKKAjeNcOklC8uRUZCSLrn1sQCNdCLmxIYa3sbCqfgYioIb11JRwL2BjJXKL65ftAnU5yx1Y1oVUrtC6w4mZmNlaNJT71vG2niQiWHU1BdHbJLU8Ma4vGLEuZ2A6C+5boqjqf8A3aucN4PiCkSMFhXIozIyzOMqiwOYBFvbcczf41JcEwBW80pS7L3dCOVGdWS5PWwLGwuR4AWlMJPG6gxMjKNAUKso8rroPdVfGCVvJX8f2JXEYbkTyySBCOUSxUKFACZkTKpIF1J6gk90nSExHoggEsbxMcqnM8cpzoxBUqtwAwU6g6npvqDoFMuJcS5WUBC7vfKACRdbXvlBbr0U+dt63U5e5FKuD3aIkYx5JeXIOQI+84Lay5CP5prC8INszaE6KVUE39y8aVUfEMwXDRqSGNhzT7a3+z9lbeuWJ1AUlTivCYeI4V4JTm2DWUo8coFwcjaqdQbHcG1yDWL9rMTiOYsU+K+k5AD3WzIrd5dQNC1he571nF7G4G8VzGt2o8KOcENxziD4rEzzyAZpdQu4VQMqJ52Wwv5GoaLCyobpdT4q2U/MEGpS1FWsHHWpmm37jU4/F2tzp/717f5q1ThHb7BpCndaJ8oDKEucwAB749e56k38azWiq2o00NQkp529ieviFlbykid7edoxj2jVFyRxFiC1i7FrDYeqLDa5qtwYUKLb63+VL1rno39FbI6YrGKAVs0UJ1IbdXl6XG4XXXU6i1SVVRqioR6I0dlupl5mVXAifhueOyiWaGMvmBJi5hYlFAIsxjCBr7EaWqXg7X4aw5nDYL+MLtCP2AunzNJ+kg//AGc/kIh/+SH+NVqvRafRUzqjJrdlG3XXU2uMHhItx7X4MerwxCfvylx8ippl/tuiYiKZsFhlCXjQR2h5ZmZAZGcgg7WJsLBifGq27aqPEn9Aa5PCHVlOzCxrefD6XFpLf5MR4lfzRc3lG0wcWFgueOaVzcJCQQEJAuWue6Bclza+wF7Csy9LPbgfSY4Icr8jMZCb25jWGQEdVUG/m5HQ1QOdi8BdY5ZIVnW942KCRFd0zd030ZXGuo18bmIrzsYuuee6PRymrIY7Ms0fbH2oj8Gv+8Vo2G7J8TwaLi8PmDSANJCvedBYBVeM92XTU21UkgeNUD0UcHXE8XwyPqqEykePKUso/by19Rzyqi3bQXA+LEAfqRVi3UWWx5ZMj00YaefPCK9sPdYMrwPpokTu4jDAsNDkYxt7jG4Nj+ameP8ASigzHD4YIzbtKEdixJuS92J8gfDw0Gt4vhcUotLFHJ+NVf8AeDUBxjs0E5ZweHhRlbMWSOFXDLqmrW7t75rG+gGxNVZNxWTpK7SvrVv/ANtvx+5869spsUMQTiOYrSqsneXl5lNwrBQBZe7YCw9XatR/+PnZy0M2Mde878uMnfKg77D3sxW/3SPG8z6W+xDY6HCPdUlWWOJ21YBMQyI1upCyFSB5na9XrgfCI8Lh4oIhZIlCr4m27HxJNyT4k1uUZyUpNpY+B/RRRQ0CiiigCqB2kLS4p3XOViKJZCAxaK0oYXZQ1pHK2J3ANmtY3rEzhEZm0CgsT5KCT+gqjYS+RS3rN32/G5zP/iY1DdLCJao5ZOY3iQGHaaMqQVBQn1O8Qqs3XKCQTsbA7VXsTAsUhnE+GkkSxzKztLJuHjZAzKLjQW2LdLa9xMpiSRlsyFWMkTaxyCxzfgYjQkaG+oO4Xw2MRWCyLirJdwl1mjAjIIclLSOAds41PQkaQqcYrLN5ReSxYyUojMBmygm1wtwNTqdBpfcgbXI3ELxQFnSUJI0bxAaNLHluS4LrGhl7wYbWAKd77NcTjiYtA2HeUxnMLpCxJbYDNIAAo1uNzpqBvWuL9vngwV8LG7hJDA0mIYM6ONQWjF7g6gEsB3bWrSM45xlZ6GJ+VNvoup67S9pTgYXyhUklRYsOixtDYLnMmIZWJewz2VmsWa+ltax4CnOPx8k0jSSu0jt6zMbk+AHQDwA0FN6vKOEcK+7xXt0CvLt4eI/jXqvDnb3/AMDWSBAE8f8AxXuiihh7nuH11/EP3ivrMV8kMbAnw1+VfSkXGHKhs2hAbYbEX8PCh0NH0ZlXbufPxLEnwcL+wiKf1BqBpTE4syu8p3kZnP52LfxpOvW0x5a4r6I89fLmsk/qxN/WX838B/GlKTI7w/Cf3rSlSrqyN9F/O4j6QUH0LhZ65MWCfIYk2H6n51R6uvbqbNguH/cbGL85Y2/6qpVeRu2sl8v8nr6f6cfhfgvvoOB/lmKw0Ec2byXJv597KPjX0Px82w7HwKN8FdSf0FfOHoh4ryOI91A0ksbxxsT6jEBiwX7ZKqQF0ubC4vW/PLLIrRGOTKwjRGcC5UH62WQj1SQLhSLnTTUhYyQsVFcFdoCE7YsRhHKmzBoip+8ssbD91TET5lBGxAPwNVDtz2hjWfC4In63Eva29kYNGHIt0ZswuRflmriosKA7RRRQBXiWYKLkgV1zYE1W5py5uTf+Hu8KA72p4sDhnRL3kyxX2/nXWM2+DE/Cowmk+NMLwXIAMw301WKZlH7QB+FeHxqA5b5mOyJeRz7kW7fG1qq3+pIsVbIT4qbQSnwRv0Bp7DjFghlnYqM0uXM5sqqj8oXPgLO9t7sfGm2P4ZiJIJAsSjMjABpAJO8CBoAUvrsXHwqm9uWWJREjq/Mcu4YZJ0YNns6C1rmTutb1Vt3vWqldpnfFRzhZ3LNUPFtjWu55wPbdcGrLhFDpIxlIkVk5TsbcpQCMyhFXXxvr0BgOJ4eeHFxEOrTwPI4IDXxNw94cv2Q1iqnUa+Zqmk/9vnSWJxrxLnQ2O19L2YEG1wbHzGtSvR17tbPbfvsd/WcMqjp5OOXJLPXr89vwMr1wtbemhxhtoAPjekGYnc3q87UjwlXDLZvz7Ie/SlrvNBtY9R/GmFdB1vWitfcuy4VDHkk8/UkibU3fG+Av79KbPMTuf+3vrzSVvsa6fhkUs27/AEHIxviB8613g3bCKbhDKr/XxYcRuh0bMVESsPaUkjUeOtqxml8DfmJl9bMoGhOpIGw1PuH61mu3zLm6FqeihCEnUsPBbbUVZIfR/iXsVMBQ7SCQspHiLJc/KpnC+i8f0uIY+SIFHzYtf5CvUT4lp4r1Z+EeQhw3USfpx8mffb/L/EUpar3N6OIo5EdpZHiuEddFYF2VUbOPs5rAgAGzXvpY2VOyGDC5fo0VvNcx/aa7frVaXF6o+lN/oWo8Jsl6ml+pgfa3G3SCP2DK395yj/01XBX07wDszhIJsUcilOVE5WS0gUAz5iue5AOUbn7NZ1wdlk+mcXlijCQELhogqrHz3tyVKgC4jDIT4lielcmyasm5ro3k7mnokoKL7JL/AARvo24ZAkheTDY2fFhCY4ljWJUzXCzK7yAk6GzWGWxIBIBrfezeKllwsTzpkmK2kXTuyKSrDTTcHaso7CdmFnSTiWOBxDF8sKNYmWbNkzEHTV7IoPdGUnYC2qdlkIwqAhQQZLhb5B9Y+i31y+F+laG9kFCXLnJKmkcFiRJGji9nUML72YA60vUZ2emvAi/bjVVdSLMrADQg7eI6EbXoRlO9IHZp5OI8PxEEWeSB2lkChQ8iI0AtmZgLgbXPXpVvwPH0e4IZGGjKwIKnoGG49+x3BI1rvEJDHMkpUmMI6MRqylmRs2XdhZDe1zpsahsbjo5545ISHVUdXkX1GBKFEDbOQQxuL2ufa1AtiuCLg3Fdqv8AD8SVcAbE2I9/WrBQBUdi+EhjdTY+HT/xUjRQFU4pwbPG8cqZkcFWG4IPmNj1B0sRWe4z0byxNnwsoNtrkwyD866H392ttpGXBo26j9x+dayipdSSFkodDFudxqPTNiDb+pm/U5jTBeyGNxbSyyEc4EKyzG0h7qkHughVAsALAHW22u3PwZDtcfG9MsV2WR9WEb22zoCQPC5vWI1xT3Jo6uyDUq8J++DFz2HnzZWaNSCCwUtOyj2mWNSVG2+vgDT0ejuJ0YS42FfDJY2fpmzMCR90AHzFayvA2QWVVAGwWyj4DQCmWM4PMxPrAECxBNx8B62vQm1rC295EoexJbxLV2ppz6+yRhWP9GeOjUMIuapAP1Zuwv0MZs1/cDVbxWDeI5ZEeMjo6sh+TAV9Ens3J3c0+JOVbXOQEkkks3c87aW0/VbCcPZBlaVpF17sip1CgbKNBYnbUsfIVE6l2I46qS67nzVceNL4PBSTNliRpGPRFLn5AGvo48Hw978iEnx5cd/8tOo0CiygAeAFh8hWvhfU3eqfZGTcE9D0kkObESGCQnuoFWSy/fswsb9AdB516k9Ckv2cVER5o6n9Ca1m1FSeHEg8efuZPH6FJftYqIe6N2/eRVk7M+i6HCTLM0jzOmq3ARFb2goJJI6XOm9r2tdKKyoJGJWzls2NmwIzFkLRsdSUIAY+LKQVf3kE+dKc+YdI387tEfkFcfr8KVoo4p9SNNoZ4mOWUZXyJGSCQjO0hsQQA9kyC4FyAT4Fd69DBMNp5x+ZH/V4yf1p1eiijFGeZjCbgkbm8uaRspS7s1wjesoy5QAeoAF+t6YS9icMYeQBIsObPy1lkCZ/asSdf08qnwte1wznZW+RrJhSa6Mi8DwtoI4Y4pmEcBvGrpHIAbONSArH1ybk761I8J4m8GZZu+hZmVo0IyZu8ytHmZsua5DC/rEWAAJcLw6Q/ZPxsKVXg7nfKPjesmB1JxNJY2MM0RYC47wYAjWzC9wDt4i9QWA44pxJlAkkjaMHMvfymTI4hNjdshznQHLzbdbVLHs4rG75WPmoY/NqdR8GjHifjYfpWAQHG8YZmHKWQkgjvgoiOveimAJvmVr+qLkNY9CHWD4W+VVANlAUE6aAWH7ulT8WGVfVUD3ClbUAzwfDQmu7ePh7qeUUUAUUUUAUUUUAUUUUAUUUUAVwiu0UB4MQO4HyFeThU9lfkKVooBD6DH7C/IVz6BH7ApxRQDf+T4/YFH8nx+yKcUUA3+gR+wvyrowSewvyFL0UAkMKnsr8hXsRgdB8q9UUBy1doooAooooAooooAooooAooooAooooAooooAooooAooooAooooAooooAooooAooooAooooAooooAooooAooooAooooAooooAooooD/2Q=="/>
          <p:cNvSpPr>
            <a:spLocks noChangeAspect="1" noChangeArrowheads="1"/>
          </p:cNvSpPr>
          <p:nvPr/>
        </p:nvSpPr>
        <p:spPr bwMode="auto">
          <a:xfrm>
            <a:off x="76200" y="-966788"/>
            <a:ext cx="2266950" cy="201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cyberbargins.net/family-gu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3810000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3560"/>
            <a:ext cx="4343400" cy="50744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Marriage</a:t>
            </a:r>
            <a:r>
              <a:rPr lang="en-US" dirty="0" smtClean="0"/>
              <a:t> – a socially or legally  binding contract/union based on mutual rights and obligations.</a:t>
            </a:r>
          </a:p>
          <a:p>
            <a:pPr lvl="1"/>
            <a:r>
              <a:rPr lang="en-US" dirty="0" smtClean="0"/>
              <a:t>What does that mean?</a:t>
            </a:r>
          </a:p>
          <a:p>
            <a:pPr lvl="1"/>
            <a:r>
              <a:rPr lang="en-US" dirty="0" smtClean="0"/>
              <a:t>What are the obligations and rights we have? </a:t>
            </a:r>
            <a:endParaRPr lang="en-US" dirty="0"/>
          </a:p>
        </p:txBody>
      </p:sp>
      <p:pic>
        <p:nvPicPr>
          <p:cNvPr id="1025" name="Picture 1" descr="G:\Old Computer\my stuff\Pictures\DSC00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4165600" cy="3124200"/>
          </a:xfrm>
          <a:prstGeom prst="rect">
            <a:avLst/>
          </a:prstGeom>
          <a:noFill/>
        </p:spPr>
      </p:pic>
      <p:pic>
        <p:nvPicPr>
          <p:cNvPr id="1026" name="Picture 2" descr="G:\Old Computer\my stuff\Pictures\wedding pics\Michael and Mayu Wedding\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318743" cy="3367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Types of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3560"/>
            <a:ext cx="4343400" cy="50744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Nuclear Family </a:t>
            </a:r>
            <a:r>
              <a:rPr lang="en-US" dirty="0" smtClean="0"/>
              <a:t>– the smallest unit that can be called a family. </a:t>
            </a:r>
          </a:p>
          <a:p>
            <a:pPr lvl="1"/>
            <a:r>
              <a:rPr lang="en-US" dirty="0" smtClean="0"/>
              <a:t>It consists of a parent or parents and any children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Extended Family</a:t>
            </a:r>
            <a:r>
              <a:rPr lang="en-US" dirty="0" smtClean="0"/>
              <a:t> – two or more adult generations who share the same resources and live in the same house.</a:t>
            </a:r>
            <a:endParaRPr lang="en-US" dirty="0"/>
          </a:p>
        </p:txBody>
      </p:sp>
      <p:pic>
        <p:nvPicPr>
          <p:cNvPr id="19458" name="Picture 2" descr="G:\Old Computer\my stuff\Pictures\wedding pics\Michael and Mayu Wedding\22.JPG"/>
          <p:cNvPicPr>
            <a:picLocks noChangeAspect="1" noChangeArrowheads="1"/>
          </p:cNvPicPr>
          <p:nvPr/>
        </p:nvPicPr>
        <p:blipFill>
          <a:blip r:embed="rId2" cstate="print"/>
          <a:srcRect t="9753" r="4639" b="9783"/>
          <a:stretch>
            <a:fillRect/>
          </a:stretch>
        </p:blipFill>
        <p:spPr bwMode="auto">
          <a:xfrm>
            <a:off x="4445000" y="1600200"/>
            <a:ext cx="4699000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1" y="4876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would sociologists not consider us an extended family?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Family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800600" cy="5562600"/>
          </a:xfrm>
        </p:spPr>
        <p:txBody>
          <a:bodyPr/>
          <a:lstStyle/>
          <a:p>
            <a:r>
              <a:rPr lang="en-US" dirty="0" smtClean="0"/>
              <a:t>Who inherits?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Patrilineal</a:t>
            </a:r>
            <a:r>
              <a:rPr lang="en-US" dirty="0" smtClean="0"/>
              <a:t> – passed from father to sons.  Examples?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Matrilineal</a:t>
            </a:r>
            <a:r>
              <a:rPr lang="en-US" dirty="0" smtClean="0"/>
              <a:t> – passed from mothers to daughters.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Bilateral</a:t>
            </a:r>
            <a:r>
              <a:rPr lang="en-US" dirty="0" smtClean="0"/>
              <a:t> – passed equally through both parents.  Why is the United States an example?</a:t>
            </a:r>
            <a:endParaRPr lang="en-US" dirty="0"/>
          </a:p>
        </p:txBody>
      </p:sp>
      <p:pic>
        <p:nvPicPr>
          <p:cNvPr id="20482" name="Picture 2" descr="http://ushistoryimages.com/images/pueblo-indians/fullsize/pueblo-indian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271" y="2133600"/>
            <a:ext cx="4077729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1" y="5105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Matrilineal societies, like the Pueblo above, are not very common.  Why do you think this is so?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r>
              <a:rPr lang="en-US" dirty="0" smtClean="0"/>
              <a:t>Patterns of Family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495800" cy="6172200"/>
          </a:xfrm>
        </p:spPr>
        <p:txBody>
          <a:bodyPr/>
          <a:lstStyle/>
          <a:p>
            <a:r>
              <a:rPr lang="en-US" dirty="0" smtClean="0"/>
              <a:t>Who is in authority?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Patriarchy</a:t>
            </a:r>
            <a:r>
              <a:rPr lang="en-US" dirty="0" smtClean="0"/>
              <a:t> – oldest man in the household has power over the other family members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Matriarchy</a:t>
            </a:r>
            <a:r>
              <a:rPr lang="en-US" dirty="0" smtClean="0"/>
              <a:t> – oldest woman in the household has the power over the other family members.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Equalitarian</a:t>
            </a:r>
            <a:r>
              <a:rPr lang="en-US" dirty="0" smtClean="0"/>
              <a:t> – authority is split between husband and wife.  </a:t>
            </a:r>
          </a:p>
          <a:p>
            <a:pPr lvl="1"/>
            <a:endParaRPr lang="en-US" dirty="0"/>
          </a:p>
        </p:txBody>
      </p:sp>
      <p:pic>
        <p:nvPicPr>
          <p:cNvPr id="21506" name="Picture 2" descr="http://www.texansforpeace.org/endthewar/Graphicsendthewar/photosofIraqis/RefugeesNajaf112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2403893" cy="167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34200" y="1219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Patriarchies are common in traditional societies</a:t>
            </a:r>
            <a:endParaRPr lang="en-US" dirty="0"/>
          </a:p>
        </p:txBody>
      </p:sp>
      <p:sp>
        <p:nvSpPr>
          <p:cNvPr id="21508" name="AutoShape 4" descr="data:image/jpg;base64,/9j/4AAQSkZJRgABAQAAAQABAAD/2wCEAAkGBhQSERUUExQWFRUVFhcYFhcUFxgXGBoYFxcYGBgXFRQXHCYfFxwjHBYVHy8gJCcpLCwsFx4xNTAqNSYrLCkBCQoKDgwOGg8PGiwkHBwtLCwsKSwpLCkpLCkpKSkpLCkpKSksKSksLCkpKSksKSwpKSwsKSksKSkpLCksLDYsLP/AABEIANUA7AMBIgACEQEDEQH/xAAcAAAABwEBAAAAAAAAAAAAAAABAgMEBQYHAAj/xABHEAACAQIEAwUFBQUHAQcFAAABAhEAAwQSITEFQVEGImFxkROBobHBBzJC0fAjUmJy4RQkgpKisvEzNENTc3SDswgVRGPS/8QAGwEAAgMBAQEAAAAAAAAAAAAAAgMAAQQFBgf/xAArEQACAgICAgAFAgcAAAAAAAAAAQIRAyESMQRBEzJRYZEi0QUUQnGxwfD/2gAMAwEAAhEDEQA/AInimO/arbKOpALSVYaecbafCnFniSDdgD0Mg+hqyYrDILoZtZJyqScugHL8+pp7agzvy8ugrnOKOlzZno4/bN66QZCqpJAMd0Gdemw86ot67mYsdyST7zNXgcKRbvEU+/8AsmYMw70/e38yRPhVFY02KS6Ezk32FNCPpQE09tcIulguQgtbN1Q0LKROYTvI2owEjWMHcBtKRqCqkEazIFPLZBAI00G5Xw6H31H8MuzhragD7qGf8I0pYKazLRoaZJjKPxD5/LnRTfA2M+v5UwCfKhW3POo6ZFaHFy5mnppz5elKo/QfHb0FNRZ6Urbsw2vWhpF2xcXWHSua+5AGm/Q/nSYQzz/4pe1b3kVKRVsTF99pHp/WiG7cHP4UZk91Ai9arRexBrj/AL0+4flSXtT1+NObtukblqpZCG4tiXBWGMa/TrTS3im2nn4U94vbkr7/AKU2tWKO1QSLP2ewK3LV1nJ7gBEQNdfDwqOGGHj/AJvrFTfZsf3a+P4QPiajms1G6SBq2xr7JY1B9fqKjOJ2UlSJB1mGJ+BqO7Q9oSEb2XdNq8EbnIKv8JU024RxX21tc57ykrJ3bQN+fpTOLSsBSi5US9uwI3n3j8qcJhh+oolpe6IO5I+VO7Nqg5BNDzA4cKQwB706xoB0HjS+IX9aeVK4G2GAB5E/r406xVhYmYIjX6eIpi2KbCYaCgj7pA2MCm96yQdAI5SJPrTrBKFRQNo/rSjgHp8Kog34qAMhnUkjT1pPAteYwVAUDVswGpGw1JPoPOkOON9xVOUljqRMHIdYmjcPxBzZCrZRBFyIRp8Z1Ogmh7GVQ3weGQ3bmZBLSrGBqrAEg6ajWax3G4Y27jod0ZlP+EkfStfwrEX7o5ShHvQflWVdov8Atd//AM25/uNFB7aAmtWJ8Nwpd5hXCQzIzZS4zAFV1kk+FW7g3CGum2yr3AzZJIgIQZQZjJglYHh1qj2bpVgRoQZFbV2fa3fsJcEd5R7iNMvuM0UhuCiP4Xay2whBBUkehp+lqetExQ/vACN3csuANJ0CyfU+6nK1nlphyQC2IpS1YpQRFF9qKBsFIWt29vP9a1Gdoe0KYUxlL3CJCKYgHYs34Rp79akEvAke6mPZ62LjOz5czuzEEiYnQR0CgD3UyGyOPorFv7Qrqt38MuXnlZg3xEH0FXDhXF7WIth7ZkbMDoynoR+povaXDWysKiERBiDHSTGlU/shaa3jbiicptkkcpDLHpJ9aOSTTr0BTi1e0y8ttSbHpQq2nKiis47QR3+VI3bg+FKtb8KTuqeXKoQi+KNEHaJOvTf6VV8Z2xRTFtfaHrOVd+sEn0p92+4yLVkW97lyeUQugJPnqKzr28+HlrWvFiUlbMuXM4uomicF+1gWVdLuHOV4Ga28ka/usozeoq3cK4haxNv2lpwyn3EHmrD8J20rCWSfyNWv7L8VcXGi2CQtxHzLyJVSyn3Hn4kc6PJiVa9AY8r5U/Yl2ivkX79sDQXmMjc5WeJ6/fNO+yvCyXN0jQSB/NAJ9Af9QqP7QQcViGGv7VzyEjMdRrqKtfY/FI+GRFjOjMbg1BljOaOYIyiR0iryNqGiY1cyasWO77zz+lOUWD4GhRNB5/QfnRxvWRM0yJDBAQB4k0bEyI2I59aSwnL3mi4y/ofrTrE0LYNu4sdKJduCd6G3sOpE6Umy+dUE0R3aLFohtFidXyiATMgiBHPX4VKcPxBZAQRljl6axtUZxG4RkeAcraTBgkEaSDB1PxpaxfJEAAAclAG3lvS7VDGnYmSTirg3IFuY8c1ZNxtpxF49btz/AHmtITEn+2uP/wBVs/6rg+tZpxc/t7v/AJj/AO40zH2xeToZirN2dxl5LTKHKo3eUA8gWUmeXeU6eHjVZqT4R2ibDqyyCu6hkVoMQSMwgEwOk1oUVJUJWRwaZcOyXHSzvZff/qI3NgTBnrrEHp5Vas1Y5a7TOuKGI3YGSCTqIykE+VaXwPtbh8TChstw/gfQz/Cdm92vhSM2OnaQ3Fl5dvZN5iYrkQ1C9pO2FvC9xYuXf3OSzzcjby38qqh+03Eg/ds/5G//ALoI4pyVoOWaMXRpVqzt58qhMHZwdu6LvtAGlic5CqGiSo6nbQ1EYH7UQUOez3wO7lPcb+adVj30v2W4mMSRdNsPcVmV0zOqnM2ZHCowE7iTOx8KJY5K7Ljki3rslTw3C5faq5VjJUbBjsSJGo/W1NezuBDub8kFmiBIMLpqRuu3d6mdYEIdrcWuGDGIuXPuqWZwoGkgOxg6786f9i+NWLuGRbchkX9op+8GJMt4gmSD4xvQyTq0HyV0WIJQezH6FcL4iINE9vptSKZdo68BH6mkXWjnETvRLuI0q+MickU/7QeAm9ZV0ANy2T70IkgdTOsefWmHDfs7YqQ6LJUlSXaZ0/CsArrvMzVm7RYZr1oqj5GmVYaajkfA7U04XZAZRibl3QRKTDbaSGXu6bETPnWiDlxSsWoxcm2it8R+zK5bsm6Li6fdG4bTXUaDXz91QHZC5dGNsC2cre0EnYZJ78zyyhtKvHaTG27WuZu+CUQgKsAQDA2k1R7iIb4uM2VCdTb1I/iGbfy08K0Q5NOxGaMItcexDit0LcdQ2Yi5cEkDSHMFGHIjWlOz/FGtYi2Q0gsFPLuudQeupn/mkO0Xsfbk2GZrcLqwyksFAYx0JE++o9WIMjQjY+NHVqhHJqVm52m+FHc1GcN44jWbbFTLAM50JJyzA6KJ+NLniyHrWDg1o3cr2TGF2GnWkcdzjpQ4a73RHQEe+m+MY9eVFYND1AAo8vpSLXwOU++io8oCegiNvf0pLMvT4n6VVh0dxnDnKhkffBI6+HrSmDynl03OlE4tdi1qfxLH+YUOCfSgCYwu2x/b2B0Hsbe387/may/i6EX7obcXHn/Ma1PGJ/eQ3JrQB80c/R/hWfdtcIExbx+NVc+BYa/EH1p2N7FZFogab4pedOGosTT1pmdq0MVpYNtS93hThPaASh3I5fzdPOmeenLYhpoXzTSkSKQBpdKsga0TTjB425bJNq41ttpU7joetILp76PGs1dEsv8A9nnZy3jne5i7vtHTUWiWzXIE6nTu6jQb6+dVfD4l8BjCJDG07o2U91hMMA3Q/MDpR+z3aR8IbrIBnuWiivztsWU51/iADD/FUFceWLdevhz9apxVUXyd2bJwXtDZxI/Zt3gJKNow93MeI+FSLViOHxDKwZSVZdQwMEHwNa32D/tOPssxt/cOX2miq2nKdCw5x1G1ZJ4GvlNUMyfZJhhpRLq6GlsZgmstldSp8efkRofdQXEBWY9KS00NTsjcXoknr+vrVT43xx4VsNdn2eYsF1HeOp1EGMo2mkO1nab2z/2e19xWIdpjMRuo/h69Y6bp8NzAyNMsRpsRqND08etbfHw8nchMslviiMv3bl7v3jnYn8WkCOQppjrXdBzLAaCs6zlmQv7vKetSvFsW112uOJPj5QIBNV59a0SVaRmb3sa4o6jypIUOIeWP62ogNLBL32WcnCqTrDuvkAFaP9VSqnWobszZZML3tM1wsAehVQD78tS6Vml2bofKiyYG/wBxP5flRMXc+tNuHOYQaalh7oY/Sl8Xty8d6R7GDi1fBXYEwDNIXb0n7o9PzoLKBVG58tvWk3bXYmh9hDLjfGrLZYvIBmVjLD8JmImelOMDxq3yuWz/AI1/PWqxxbjxzoDbzAkQWB5HSM2+1TVm8SuqCYghgJ1H3Y8uVG4KiKVscXeJBsYFDBv2JMDkc43NUvttiC2LefwhVHllB+bGhwNhDj4S2FUFgUIEaAyYbbUTHKoTEPmZj1JPqaZGCTtCJztUxM0UUNBFMFWX/sIAFSSNS0+hEEVK8W7A4W/JC+yc/itaCepT7p9wFQn2ealfByfQE1oAEUicnGWjRFJxVmD4jh5S7cSZCOyztOViJjltXMOlP+Ln9vdPW7c/3mmLVuXRgfYE6UdWpNaOpqygWekyKE0UVCEz2X4McXirWHBy+0cKW6LBLEeIUGPGK9TcPwCWLSWrQyIihVUbAD5nmTzJNeZfs/4gtniWFZiAocgk6AAowknprW/2vtCwhEqzMB+ILp5jMQY91U5Jdhxi5dIm8bhVuIVcBh4/MHkfGs8xlg27jpMqrEA8yPpVss9rsNeOVLoznZW7rGdonQ+6qpxF5vXJ3zE+6s+emrQ7FalTMUUFb9wESVdwfMMf61O4TuW4PIST1J3/ACpl2yX2OPcjZwr+ohviDTgXgbRO+ldDxmnG/sAlTZF8Qv6RMzv4VFX7sDTc0ribksTy5U2tjXXc/If1pNiRu9sij4WwXdVH4iB60fEVO9ksICrvGubKp90mPUUuTpWHCPKVFqyfs/8AF9K4GjR3Pf8ASgC1lN5YMIAEUfw/lSeMbQ6fWm+DuHIvgY+dLYnYj9aedJ9hDgXAUEDkOenp5Cgu4uY0I0jrSeEvDINRMR/zSN28J5eoqiCuLItqrTz05wdRp0NFs4gNuPn9KYcWRiy9M0meXhT7B4bx2q70EIXOFWkxBuqgzOpkyfAHuzGsDXzrPOO4H2N90GwMr/K2o+ce6tJxdxTiFQcrebXn3oMfCs97V4jPirk/hIQf4RFNxtt7E5Uq0RBPnQUMUEU8zF8+zUST4Ez7wa0MEaVmPYcMqO4DLr3W5ePLWrK+NuHX2hpE42zXGMlFWjM+INNx/wCdv9xptSuKPebzPzpOK2ro5zAAoZrhQCrKCu3L1P5eNcrDlRgKSuqeW3WoQfJhMrKxPiCIj9eHjWp8OOCjugkXFkBp5kGJP3VABgnQa1lFu/oB4jQ7aTWhdjLd+1hbmI9jdfD25Ga0VkD8QCsZZQIJI+78kZIORqwZIxew/avE4ZLCpaRoLLnJac0GAFucxGxA5TTbAdrwqhLj99VJ75LZgNQmc65wNAecDrpC9qOIXLlxbl21ctowLWA4KgjbOZHf6aaePWHssLmIViYBIB1IO24PLWh+H+nYUsty/STH2jXM1+0QNPZb9e8x+H1qu4XHMqMm+YaeBq1dsmJwxJGzrGmx2/P1qm2FmNRJ5f1p2J0tCMupAD8/WlEtmNvTkOQ+dGzRqRrMe/zoc5Ya+g0HpRihpdq+cO4Q2HtIjA5iSx7rbkDqOQAFVJrY35/IitA4ZxVr+GViAGFwq2pGoE6DoQQfWkZrSNPj1YUJpseuxoTbI5H0p7bPd1PMba7g0Z4PU+fTyrLZsZCY3E3UUC2jNLrsCYJOXWNYn5VKvbvEQ0AjeM0eY2kfrWpPCoAAo059Jn6AUljWn+lXyX0A2RPD+HXUWGIifHXWdjEaGOe1OHwxnVl9f61IWwAgmJj/AIpB0HIT7qpyV9BKyv3sc63M19iiiSAYWQJEkfi1mOtSvD+Nq5yWldyCJ9mjNBMbtEKNetO8X2htW7i+1VCx2J0YaHWY2EnyzU9wfa6wiBLWRBuFWBzkmBA60TSaF8mmV3CWW/8AurrBEW472uhCmdf4jVV7XWAuMvD+IE+ZVSfjV3wvGlv4m7ctrOUhc8CYgaA+41Qu0WIL4q8zCCXMjy05b7UcOxc+iMIqR4Bwr294KfugZmjoOQ8zAqPirH2KuxcudSo9J1+lOj2P8LHHJnjGXVlytWwoAAgDYDbyiivaB5x/Sje1A1JiorjWNi0xU7A6jXl4U/IlJUez83Djnhd+tooV5szE9ST6maKaEUUVR86OoBRzRahQUSRQ0YCgIqEFMLhDcZUUZmZgqgcyxgD3kivWHZ3hH9lwtqwzZzbRULEbkDXz19eeutefvsk4aL3FMPIkIWuH/wBtSV/1ZK9KsNfX5VC0efftv7RNdxow/swP7NIDFpze1W285Y05Dc7Gs3S8wMg/l8a0n7ccDl4kH/8AEs2296lkPwVazdxUoomOIdpGv2TaZQGYjvLoseK8jtUXh0lp/d0FIIYNO8Enc8zVKKXRcpN9gYreiHQjpXOZ16n8qMyBvdRAivX09Nj6VLdmsVFwpybUdJWfoT6VFWzOh+8B6jkaPgb+W6h6Op089fh86CauLQzG+MkzRcIso38y/JqUFs0thbWh8x66/wBaXVJ0rmN2dJuguCsAss6nWB1p1jGCiIHUiPj50mg+6JjmfATpRsTfUQZ23MR5HSmLQthMFle2D4c4nauPDVOuX0/pS9v2aqNddx4zruKSbGpzzDy+lVoINjOz+Ge4LrWQ50USMwEn93adSZidKWwPZnC2xci2oN0Mpm2oAXUZQD4evPlRuIKUQZZnPb18C4n4TTzCuWaTEQJk6zOkDp4zzpybaM7WyIwfDLeHvuEUIj5SoXbQQW38Y91Z32/tTj7mUHvhGgDUkoJMeMVbu0PG5xUBwtu0O8QDO3dIbYgkzoPw1Fnitm7eFwyzAZQQdxP3TG4k/GtEcXuzdHw+aX6kn9Cj4Xh9y42W2ju3NVUkiOoA0qTwaPYulQCGGjZgZkkfhiroMdbt37iTlXuiQJjXUDmIbaJMkgCWFP0dbimY1GbXMCAzaZi4jZ0AGpi2eZouFGRP4Gam+n2honDcOCGa+xJXvAwcsgjvGJ3HwqA7T4fCphl9kzm6WE5p0BEkAwNI6+FWTFp/Z8xNsuEnu5VLiOai4O8COR89aoHHOJNiHFwLltCQgOWcx1YlV0UnptA86SsclLZt828S275LT+v3IhaGuFBWg4oaixJ/X6NGrUvsr4eqYV8QtoHEe2a3bZkZmACJOQ7W4LNJEnlpFQiM4u8EvraF1rN0WySM5RgsiJGaIG4plcECvTHFBfN22FeFyxcMyBHel2IEEjl0FYV9omJw1ziFz+yAC3InIIUuB32ReQJ6ePWqTI1RdvsC4aTir178NuyEn+K4wPytt61uC71SPsf4L/Z+G22Ihr5N09YMKn+lQf8AFV2SrIjGv/qAw3ewlzqt1D7ihHzNZLh8Or75hvqoDbeBj/dzrdvtu4S9/D4YWka44vkBUUsxDW2J0A27orOL/wBnGKw9j2uIT2SMwVoZWdAT95lBgCARvvA0moQoTaHr4jnT8DKoHOB8d6l+3XYZuHYpLXtBdS4udXjLIkggrJggjrzFQt67rHmfhA+JqFCbpInXeRSwFEI0oyLVkFZPhHKkzRmbSgjSqZaNXww7h8Sp98GjKYFBg7qtbkGRpsZ1A2NJYp9PL9TXJZ1UuQtaHeEdKNigNo50rg7EqumuUE6getFxthQDBHjrRoBoKggKDBgDX3UW4oJ5+409ZQABpsN9CPPTWkXOv9BUsuiR4vlFqW0IZI8y6gfOlcFEDx/KmHG8Z+zCgRLrObmAwOnTYelPsI084+MdTT0Zio4/s3afHtbJf9pbL3ApC7sMqjTbf0FVfjGAfA4goSVA71tikhhGhENqwOka+Iq9Lg8vEWIEg21EgEkszsxJJ6Bd/Kq59rGIYXcOASB7Nzp1L6/IUcZOwnkknaZWP7SQSST3l1Gh1I3nr4+fnVl7L4sXLV3MVzK8AE21hTbDbujHX2RnYGKpjYhsg1jU8lG22tXfsZcZcHpbeCz95LROYFXUMWiGibwnkFHTV8dmWTtk7fQSSsZRGbJkIB2BPsSVXxJC7jflTO2fDwqJ7NFUSS2QEEnq3LT6kVbeJY20oYuSDmLAXEcEGSRrl0269fGW+ItL7OGjKJJ1JXLzMnUgLtTe1R3vBX87geCf9O1L6fYysHnRzXSJMbHby5Vy0B596dATUlgO1GJw4ixdKZlZSF0EHLmYDZWORO9vpUdlol1NCQdvHpUKJG52hxLiHv3iDMg3HMzvOuv/ABUZhBL+sUBc5ZP6mlOFpN1B1YfE/wBalEPYHDcKLdq3bXRUtog8lUAfKj4G/mQN1B+BI+lK7e6ofspi89lwd7eIxNs/4L9yP9JWrCEOLcd9jfRLncW4cqMYhm3ygn3nrpTPtT26wuBUe3eSwOW2veZh/L08TVf+3xZ4fa/9Qp9Ld2vPmJvO5LOzM2xZiWOm0k60OymWftf2vfiONN5lyoqZba7woJIzfxEkk1AqZLHxC/U1Jcbe2LFhraKjXFLNl57AjyzTUXZmB5En31E7LkqYuo+VGRtKLbFHtW6IAEmgfauYUndNUy0aDhWhTGndUaADYRy/WtCL51HLc/LfnRLC9xj/AC/Gfyo1o71z2dRVRZcJYlbZ10UE/CjYq1O8+m/SnWAtjKn8g+Q/OgxQO41j19365VVANhGQhVgTMT18aI9gToflTThHFFdcrggqSsGdwYPmIiDUkpkaCRUouxDjAUoJ3kb8teXShwl7KANY8DPrVb43cxTXUFtLrrmBcrZKgKDoi+0IJPMnmSOkVNBmtqSbbsyiQgVtWiQsx7potgJILex/96PI5Vkc9zv8aqP2o45Xu2FG622n/Ewj5GicIx2IbE4i5csXS5hmRUaR+6okaaEAeRNVrjWPuXrzNcXK33csEZY2WDr69aOKaYEmuOgVw5ORQssYAhZJLctG6nmPdWkYbA5VtoEPdRF1tmdcoOrX1P8A3zHYb7VEcC7MIuS65zPqAGUADqVOm33STIljGxIlMFhgFBKIAOoB0GvQf+CP1E7F0ZGSWMdgjQHWQR/+Sg1IHJ7ijTqB8Iqh9teO72EOn/eH4hB8z6datGNsBLcqq5pABAA1Gx0ExIH60Ofdo2Au5BqEUKT1bd2PiSTV2dPBKWLxJyWuTS/78kUdgaFTXFIFFqjmCoNCU0/XPWi/r1pa4KsobXLcjT9RUt2T4fmxeHXctetD1uLNRifL/irl9lXDvbcUsA7Wy10/+0MwH+bLUIelCfnVI7BcTH9t4nhydVxT3VHg5ytHvVf81W29icqljoB+thVM4RwMYfiuJxDEE4h4tAGSLbKr3HIH8Qy69PGoWM/t5b+4Wv8A1A/+O5WBvXon7VOHnFcOuBR3rTC4niVkER4oze+K863DUKY7xWBL4a3czCA3swvPdnJ8oNN1XU+ED0p/auzhVXpeY/6B+dMFM+8n40MQpCk6ijk0TmKUNEAFAojGTRjRra6jxNUwkaBZEW7g8U+Z/Oi2k0JpyiRbYczHwakkGlYDpNlm4HdlFmdAR7gYHyp3ibUnzmq2eLGzZVtMq3lVtYMXJGg5667japu/iQyiCTmnKYIG07gRttVoS2R3D+A5GZjcli5JC/dgHQGRJO+u+scqlikaA00wjhYUnmd/Xf10p97Ic/gaplp6CY0wrEfuN56A0OHBKiOvLpFBjhFlzzyt/tNG4SZC67gH4cqFFsNcs5biayANukkddOXxqk9tuCTj8NcCki5AY7km0cx0kScvLnGlXnGuBlPOY9dvoKKLCPiLTXArC0txgjRDFgqjun72saf807H8wufykBj0NgnMyqwCgDNZUABNgb2Zz+I6JqW3Ndw5XyqP2h0b7rYo87oOi2h+9TbG3TAQMQHUE5RkkMA266kxpqSaVsYdTuNNfvayCV098xWwyB+JzlEl9ATBbEHWQBAvWurfvDf/ADZJi7udi3Uk+8ma1lQo1C6ADUGPxF4OXfS2d/HoSc77WcLFq8Mn4hqu2sCfKSTp51TNkOWTC4J/Lv8ANL9vyQwNEIoxblselcwqGMFNwOmunoPrTlxpTfC6yeu3kKNeerIJ2Dp6/OrD2J7RrgcYmIcOVRXBFuJOZGAGpiJIn1qt4T7vvNKg61CGu8R+3IXEhcKyndWN0aEaiQFMjaahMR9rt7+0Ndt21yZYto51XRYll+9EHTbvddaz4mgmoQvnE/tlxNxYFu2mijQsdQ6sSQdCDlyx0Y69KA52ozHT0or8qhBzhrmkeJP+mPpRC0Cuwra+6k2viSp0IPPaoQXGopctpSFoaTQk9KhQZaVsQXX+ZfiRSC0vhyc6fzr/ALhVPoJdmlNs2nSPX9elNltGlrN8kNtoPr+ZFCpJ6fGuejosQx3Ar2IsNbtBSTctyXaAADJJ0MjXXn4Gpbh3C8VYt+zPsPZ8lR7piTMa2zI18Iqb4Lhotidz3j79vhHrTi8+9RyfQukQVrh18r9+2rEmCpYeUgodvOPlRLfDsUBBxFknxtMfiCPlVhs2+6uvKk3GtDbCpDTFkmy4MCVadeWU9dqQ4NcPsl0/CPkBTonuNsQQQQdtetRvAJNq1P7iz/lqIJj3i1wi2CREMh92dajcdiT7VYGge2DIuDZlJAZUcHUppAMnnUjxmzOGu6ScpIExqIIg+YFQCmSzDKWZl1IKkzdtkybTLOjW95rRgVuzPneqCC5opyhQqqoaI5BdDfa2p06IfOlreLknvjTc57Me8pYcRI5n1pjZQgAiFbKk5UUE/c/GQzHffN9ZksOW5Pd+9v7R5+DAaa/qTWsyiZxI737RdAd3w06W7/WyDvFQnEsMl67iJhj7SF+4fuExlKAKdGjQcqs1oFvx3NWiDdf96wkRm/jf4+VVvD3wWuOTqbrzJYk6zzkHQLznvcwapnX/AITx+NU+mq/JUOP8Ba2q3C2aYB8I0EeB+tQL3zEVpfEeD3MVZFq3lzl/xtAhZO/IwFqg4zg72rmW4MpGvWRJEg8wYOtBC2hPm4PhydLVg2hCgUjd2Jpd6RxX3Y8hTTnHWVhBQihO0UC1RRxrq6uFQgBPzorGuY/P86471CAPcgHqRpTR7k779ad3LU+hPwpkFqi0K2M34Z91LHGOuhH691dwz7x8qPcUM5nrUIGsY8cwfn608wWIDXEj95dI8RRDZULAAFS/YfCB8SyHQm05B6Fcp+hoZOkFBXJIt2Fvdx9OQ/3CnWHfQe8/LT9daFcAyZw0SAPf3hEUnaOtYkdJ9F3wjD2Y/lT5U0xDH1+tOsKkWwOeVf8AaKRxCfMfOkvsAcqsCOgpo513p/dWmN0a1RBNj3T7qiuzX/Qtx+4NfcIqaCCDtUJ2YT+72/5Rt5Uwv0P+MuwtZRqWIXRS2nM5VIJjw186rrXlhTIEySBdQATctOAyuUZYACwRsvOp/juGQ4W6XVTCOVzCYYK0ETsapnHMI9vB2sRbxF4d23nDXC4h1UHIHBP3iNJ5VowzSVGfNBydokMLeDK2UAwiiR7S7sF1HslC9N35TOmslg8R3RLrJJ0JwumsDRmzdNM/Ie7JbvHMQx71526Scw/ynT/ip2z2kxYELiLgAH3Q3dn+U6D3eNaeQjhfRfkxBBkMp72n/Z4/6n8OIH7i6VX8JdVrIIEj2sEiYmRPgBHshE89etQLdp8ajf8AWbMNRnS2Z1mRKg7xzqV4CUaygDqzlwXylSwzOZBACuuiJowZddCKpu0MhkcVx+6f+f3JiwqoDErzUrJMzJUaGAwlSTsCapHanGPdxLG4FDBUXKn3VAEhQecTvWhYbAZ82UyF8DJ5geFZtxvXE3p3Fxh/l0+lBhlKq9Gvy87lDjYwApC/qyjxn0pw29McReIfTpHrT2c0WiuQTRcSCus09PBcStv2vs+5lDZgVMKRMkTO1C3XZaTY0IoJpB8UfCkziDUsEcXOXv8A18aMwogujSeh+Yrjil8fSoWKIsmPA/KnFjDALG/XxpDD3AWEHr8qeqNKhQhh7IBkCN6bW9WNO5gHyNIYddKhY6NTPYFsvELXiLg9bbflUO+1SnY45cfh/EsPW2w+tVLoKPaNK4jZOZjB+5PlBAqNwi6VYMbchGH7yx/qU/Q1BWV+tYfZuTuJbbeqjplX0I501voNvjrTjDvCAfwp8qbYq5JpLCJHUyN4preXWnd5qj7lzWqIhQWwCfH9TUR2c0sWx/CK6uoi2P8Ai65sNeB/8J/9hqs4lJ4MZ1jC/JZrq6jj6/uU/wDRlOAs57qKfxOo9TV+4BwhExl9G7/s4KkiBJ6rsdx6V1dW4xR7LFxXh1u8oFxZ6HYjyPKg7H9lLFnEvKC44QXEuMNU7xQgCY2gzE79dOrqqfQ1lzGGEwdtumlefuKXJxF89bt3/wCRqGuqsYvJ0M2bc0w3uDzFdXU5ihTGMdP1yreO1XBLVvhd7KsFcOAPcFExXV1KydoZD2YC9HwOH9pcRJjM6rPTMwE/GurqMUPsbg0F4qAQoG09NJJ8d6ZWbY9oBEjMBHhO1dXVTLNI+1jhNnD4rDJYtJaX2VwkIoWTnIkwNdudUwbV1dUj0XPsRuHuHy+tBZTQV1dRAjm8ulSvZTCE4mw4aCjqdpnbTeurqjLXZo3EOIEaQPOmS3BpI38aCurOkh7bLHhO8sHaFHoIpvik0Hv+VdXVjn2aYdEo5/Xupg1uSda6uoAkf//Z"/>
          <p:cNvSpPr>
            <a:spLocks noChangeAspect="1" noChangeArrowheads="1"/>
          </p:cNvSpPr>
          <p:nvPr/>
        </p:nvSpPr>
        <p:spPr bwMode="auto">
          <a:xfrm>
            <a:off x="76200" y="-966788"/>
            <a:ext cx="224790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http://www.sfgate.com/blogs/images/sfgate/pets/2009/01/23/the-obama-family_443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724400"/>
            <a:ext cx="2362962" cy="2133600"/>
          </a:xfrm>
          <a:prstGeom prst="rect">
            <a:avLst/>
          </a:prstGeom>
          <a:noFill/>
        </p:spPr>
      </p:pic>
      <p:sp>
        <p:nvSpPr>
          <p:cNvPr id="21512" name="AutoShape 8" descr="data:image/jpg;base64,/9j/4AAQSkZJRgABAQAAAQABAAD/2wCEAAkGBhISEBIUEhQUFBUVFRQUFRQUFRQUFBUUFBUWFBUUFBQXHCYeFxkkGRQUHy8gJCcpLCwtFR4xNTEqNSYrLCkBCQoKDgwOGg8PGiwlHyQpKSwsLSwsLCksLCwsLCwsKSwsLCwsLCwsLCwsKSwpLCwsLCwsLCwsLCwsLCwsLCksLP/AABEIAMsA+AMBIgACEQEDEQH/xAAbAAACAwEBAQAAAAAAAAAAAAAEBQIDBgEHAP/EAD8QAAIBAwMCBAQEAwYFBAMAAAECEQADIQQSMQVBBiJRYRMycYFCkaGxFCNSYnKCktHwB6LB4fEVFqOyJENT/8QAGQEAAwEBAQAAAAAAAAAAAAAAAQIDAAQF/8QAJhEAAgIDAAIBBAIDAAAAAAAAAAECEQMSITFBBBMiUWEycSNCof/aAAwDAQACEQMRAD8AxyrUwlXpp6s/hq5LRzghWoMlGNZrgs1tkZADWapupFOm09L9XboKVjpCm69Cveq/U0C4rSQ51r1cWurbqYWkNQdoLtaXQ6qKx9q5Bppp9bApHGzGtHUsUBqtfSc66h72rmgoUYYnX1Eaqla3amb9ZpBHljW0Xb11ZlNRRC6ukpCNDrUayh7d2TSt9XV+nvUpqNJozNMlt4pHoNRTm3fFZCsk1iqmtUUHmpLbmlkIAi1VpsYoptPXIoJhoBNuqmWKMuJVTLRbMyWnuUUrUHaSi0FLQCZSvqsAxXK1GECaapmxRYAqFxq6Ng0BNZqK2qIJqEULHSBr2KU625imWueBSLVXc1aCHSF17Joc26ZWdITVz9LMcVSUkV0YpiuKCSAOT/sknsIz9qJ1GkIqn4ZC+hac+ltT5j9yI/wkd6HGLqV3CvvA792PsOw/P/pUBqvt9P8AWh792T6DgD0FRU01AYeNRXwuUMpqxTStACQakAarQ0QhqUkEiAakBV6pVvwKkAFqdu7FduWoqhxR1ANtJq4prZ19ZW3dNF2tSa1Go2mm1U0x07Vkun6g1qentikaFoNND3TFEXMUs1uqikaMRfU1C280o1GtzRGj1U0dQUO7K1eKG07Vc7URWTZq5Q1y5XawChloe5TJ7ND3dPRQwvAzUyMUR8Ch75xTjIV9QuUn2S1G6+5Q+iWTV1xF8cbY66b0+QKcr0oEcVzpdoQKeWrOK83LkdnpRgqMtrOhg9qUavokgwMYA+gwP9/et/d0m4hfaWPoOB9yZ/I+lVazp4jAqcc8oiyxo8o1fSo7Uqu6eDXoPVunc4rI6zT+avUw5d0cWSFCxRUhRq6SovpKrZCmUqaJtVR8MirEYilaCGpRKmgFvVYt6puILCHFUtamu75qxayVGKVsValiibVuiksilbGSLen2q0ejeKS6aBTBb8CpWJJB+p1OKz+v1VX6jVTSfWOTTpCpA12/Jpj09qVGwaN0jxQYaNTpL4ohnmkWn1VM7GomkYrRcy19V6rIr6tQjL94NQdJoK3eo22ayHoquW6Xau1TdqG1Cimbo6cWOzKavTyaJ0OiijLmnBNXae1FFytHZGFBuitH8IJ+gJ/amdi/61ZqeqW9NplRdu9yAxkA7jmPc+33rP8AiPqxjHlusAzrwQCN0qDyIgf7NcPcl0v6HyTeN0avQBGJAuoxOSRMZ4UAeb5RiQJ57ybWsliQIkepjngxzXnvS9RcWIaWMnaDke5Y4Hb147Ufa67r0jyW2jgyu4j0Pmg/7+tF47fFwg8s3/Eadb6e6gllMeoyPz7feshf0QLcVvel+MEvEJdHwbvox8h/uv278/nTHU9F0zQLlpVYjLJ5Gn18sA/eaeEvpumTeV/7o8wXp/tVN/QV6BrPB3ey8/2XgH7MMH8hWd6h017Zi4jL6SMH6Hg/Y1VZX5KxUJrjMdcswaHdaeauwJpTqLVdcJ2RnjoEipW1r6ppViWoTZFGIlDaUUwVcVOQrRAGKsS/ULi4oUPFJrYLGYv106ulp1FcF6soGYyW9NS2g0HZeifiRSyRiV20O1U2rddN6ibIqUuIrGFkRao3STNfW7VFaezmpqQJQoaaU4r6u6da+qyOdoRaW4S1ORfCjNINC1E6m/iglRSMWwy7rqHbVzSLU6g1VY1hmncLO3H9pokuUVaWlGm1PFNdPfEUupVyFPV7LJqUcmVYiByQ3lBhe/A/P8+6rSHUspRX3gYACvJUncGBZTGJwCeR6CrNb1lEdHedjbwhAJKqI3P6jdJyM7Qvqau0LKyBLd4Ndkv5NriCTy4BAMZ5BmMQaZw9g3vj9ndDo9lliBBR9lwGA25hvQwPwsmR2EEe5g1804fRLdLO1rbdRdnxVYwV3KFBQxuzALD5ccgRS02wanaY3jiEHVdZGotKOSI+2SZ9hH61qOndRv2lEPvQYCOJAnjaZ3KOcAxWc63qrVlg1xDJCbXAkgqzblP1Ef5K0nTWV7RUEHAg+oIBU/tUM/26yrhxt1kt/kcWfFwHz2jHc22k/wCRon/NTbR9a02oEI6PPNt8H6bG5+0isUKB6jpZ86KCRyv9a9x/e9D/ANqCSfDpyfHi1aNn1rwVprikofgvGIlk+6c/5Y+hryjU263XhPraKwIHmOAQsSAox/eEEn/SDTrrvhWzrFZk2peywcCN5OSbgHzTPIyJ78Usfk/SlWRV+zmjJpOzxphX26KZ9V6Lcs3ClxSrDt7Hgg9wfWllywa9aMk1aC1ZdptVBpkmqkUh2kGird+i1ZNob/FxQtxqoXU1B7lZKidFjPXVeg7t3FUpqoNEokNUukVa2rmlq6irFeaDQEuhRv0x0WppSBVttoqM42dEeI1Fm4KJtNnFZ2xq4pnptaK53jaI5GaHTXK+qrp77jX1baiFGWsXposITQensxTXTtTTl+D1cOFLyBXNH60G+mjitDctgihX0tJGZWcEJxqCKuGsBWGeATBAyduN2ZAGDHNd1PTzSq5bZDMSD8ynuPQ+nJ/OulNM5Wmg3Vatbhti5G0NnYTIBxzxHH61rel6W0GRrOyNrBW3CQDMjbzE2/0WffBPZCAkHyORAPIjkH8/1781ofCPUtqtbEyCGDAgRx7ZmPtSZuQ2/BodlRuUeSGZ1CbSroY82454MR+/vSXU9PKExlZwfbtNJ9dqrkkXF2qWb4eDIuWwCZgHEN9pHFNeh9XkyxLexOAD6AY9M/61585Tx/5H4Yk5Sg7/AOAHVelrcRgwDQFgEY5OSZAHpn1P1q3pSbBbjjYin7jH0rQvpFuBjbwSBIyDEzEA8d/qq9qTNYZLiqRE4z+keuQKTf6sJUSVZNmCdTubLrA9/MPo2f3kfahxqql41BQ2n9VZT9VIYf8A3P5Vl16jXXihvBSOvHluKsZi/wDC1W7gFlc5MRwTA+rCvSela4OMH5SBIORKhrbD2KY99pFeS3tXvGe37VpeieJ/hKGuAlPhhGAwTtlhB9c4PY0PkYd40zlnSkzf9X6Tb1lv4d0BXXKuOVJ/EvqpMSp/eDXl/WegPp7hS4IPII+Vh/Up7j/Zr0zQdQS4isrBgw3W3URI43AdjypU8EEH3I6h0+3q7Zt3RDDKsvKnjek8j1H2PY15uHPP4z0n4FhP6bp+Dw7UaahCIrR+JOi3NLdKXRzlGHyuvqp/ccj8iUVwTXvwnsrR0NJ9RVbJq7ZX1tKKt2pp3IRQF16yaX3EINP71nFB3NEW4BNMmCUQCyTR9mr9L0K4TxFPNL4YPeklkSDHGxPbFXC0TwK1Gl8OqvIo9emqOwrneVF/psx1vRue1H6TpbzWhfTKKghgit9Vk5YkNOhdNgCa+o3plyYr6uSVtktUjKHRVbb0xp9c6aR2qyxoo7U8bZ603FeBJ/BtV1nR0/bRzwKj/BRTODIKaYjfR+1L9Z0qe1apNMCaJPRdwpYxlfBpSj7PLuq9PKqcELDCREbjED6/96E6XrvhWTnzs+0xyAuB+XmrdeIunlLV0KGZla2CJwfiCAAJ5gf82JpLa8Oh9BduMm27bd3HYlSqNGMEbWP0IPvXXW0NZHJdStGh19oC3o2Q3XBZRsUkH+bauwUKKPNJLE8nvPID6hosoQNpaCxuM4KHJ2v6tk5Pp7mlOi8Qn+H08S5su8qOSu0qoGQY8xBrXdN03x7Id1+f8JO/ywNsn6R9x3OahKDcdQzSmKmF2ywErcHIKNJj6cii7fXLZhbwEggjdgggyCPejl6IF4H7nHpJ7Ut1/h8McrPoe4+4zXKvie/BB/HXm+g3jW3bfTJBG4OpA4MQwOPuv5Vgj0yeK3zeHsRn75rlrw1niu3BF44ajxhqqMJZ6a80W+nPwHA9P2gkj7Ct1c6QloDdMkwqgSzH0Ve/7epFc0fh4gbGglVG6MgM2dh9woB/xU87bXBZxtox/hXxA2nOxpNpjuKiJRuPiW5xujBXhgIPAI9U0WsW4qkEZ8yOpkEGfMpP0IIOQQQRzXkfVumtptQUIkTuX0KNMfsR9jR/TfEbaR8KWsvDNbnKtAUvbY/K+PcEQDMAjn+T8dZeeyT7xnqnUOlWtXaazfXnIIwVYcPbPY/+DIJnyHr3gy/pLuxhuQzsuD5WA9R+Fh3H5SM16t0fq9u/bVkfcCcMPKQ3MMCZR/b7gsMljqdOt1dlwBgf19CP6WH+/SvJw/IyfElpNcBGWjPFdL0JzzTnS+HB3mtpd6ALWcbedxgAD+16ft/0WHrem37EYN6sCAv0BPzfbHvXrvK5R2T4d0Z40rsVf+gp6V0dKVe1ab+CkBhwQCPoc1A6EVk5Mq9fIkt6ZR2oi1a9KNuWFq5LMcCto2DZIXm0aHvXtvNPX0hIwKT9R6KzA030mL9QU6jqq+tBDq67qnZ8NPuNWf8Atls4qqhFEZSkzQdE14aIr6quh6E24kV9UnDpNX7Ns+lBqo6UAcVda1I9ahq74AmuvWI20mQt2RUhpQa+tNIqy1bilCRt9OAzRaqoFQGp7GhNW0AsTAAJPsBkmmVRFdsTdUebWtYcre3LHP8AIWycY/sNQ3h17l62/wAdCJCqNwYF0m4pJ3fSPoBTvpnTIV9wkXHZj5twh8YPoR27TVHh689yzFyCQAVYLtlCzgTnzREzj5+Kn5a/Y/g806foms617O0tF0woiSFJYZOB5ZzXoHhO0tqyiDcd7XTuafnRoZYPEiD6YMdqyfje0bHUFuD8S27keu3yEYz+Ctl0mwFslRHzC6sMT5yJMH34+9LJtSCuocXLdVNYHejNBdS6oYHn96p6zqLGmTddeJ+VRl2/ur3+vA7kVfW1t6J7U6ArtiO1JNf4iVTssje5MTyoPt/Ufpgd/SoX7t/VCW//AB9OeBzcuen96R9F/vxVvTOmL+AbU4mZd49W9PpA7KBkmLl2kOq9k+l6G4SW3E3Dh7xyE9Ut9i36D9KcppQoCgQP1J7knuT61fpUgAAQAIAGAB6AVN2A5qiQrZgv+JXSTstXx+A7H/uvlT9mkf4xWP12jJ06uO0T7Rg17JrunpetPbbKupU/fuPcGCPcCsNY8Lam1bu2WtpdQ4Vg6rIYEEhWMrGOfXE1LIpKmkTnC3wynh/q72Loa2TnDJkq4GdrKP37GDW//wDfAKhbVp7t0/gmVUj1cZYd+BjmOa8/14OndrRt7GGGH6iWmWEe8Vf0frnw5D+u5XUAOjD+kiMHiJ/Lmo58Mcq+5WDWK4+noFvw7f1RDa+8duCNPaO1P8TDlvzP9qn+j6NZsiLVpFBEGBlh3DMcn7mkHRvEisAHZSpwtwDaJ/pdf/1t+h9u+ntXpwf/AD/3rylnyYMlTX2/rgu8osTdGtH4TWjzZd7WfQGVP3Uir7miJqDApq3AOLtpX/xWzsP6MpprbEivaw6zgnEtGdrgrHTATNXLpwKYhBQ+qt1akGyFsZqd2wDVVuRzR6W5FEwtt6JZ4oj/ANNHpU2G01cl8UKRrBm6aPSvqNe5ivqXVGsE1WkhRtmq7mmkAHk1ceqbStvbuYgk5GAMSa4yBs/7mmdGIJZKiK4dTsOcD17ULqLmoZHRFAYztO4RE4Y+1dTe1nZcSTESMgkc5rGCdRfDrj9K7pvN71LRXvi2sLtAxHfGKjafZkws4E96FfkwWhPpisp0Cwunv6tVFzyuq+dmZYO64NkkwNrop/uD2rT3bsDJ5obRsGuagEDym0f89vP6rRd+DJezE/8AEuG/hWE5FxT7wVYCPu350V4KutcswW+SRk5wQVj2AY0T/wASunb9GrJzbcMcT5WG0/adv5Um8K2xY1ItMRF22jAjjzJvIyfWf8oqcl1FI+GajQq9hb7knys9zb+EBhvAU949gMk881X0bpguN/Ean+bcbzbSPIs5GPxQCIBwPQ4NE9UYHT3FVgS5S2PqzqD/AMs00vaMWz5TI4+woa0/6J/ykKOoXfjai3bEwFuXH5Bj5FE9pJar7eiNtscenapaCHvai57raX6W183/ADs35UWXI54po9uQEunW1e0cUHd6gr5FHX7O9cZxS61cW2h3wIouxlQdpryuhIPFCm4WB9qE0toOG2EiaO03SyAfWnSdUa0mZ/xB4eXWLkbbi4R4/wCVvVf2mvMupaC5YuG3cUqw/IjsQe4PrXuYAEDvSnr3QbF9rfxV8r/y9ymGRzJtsp+zKZxkUsrTEklJWeUdK6w1o8BlOGU5EVsfDni3YoFwlrQgbublmcAPAG632BAxxHAKDxX4HvaQlx/Ns/8A9FGV9rq/h+vH04pBY1DKZBj/AKzyD7Go5cEcipoi/wAM9s1WqBfS3QQR8TYWGQUvqVmRyNwSmNxCuQcftXjfR/Ely2htEyjFSAfwuGDBlPYyBPY/WDXrfTOrpdTcpBUmDHY91I7HPHvPBmvM/wAnxGkuoW3DqCtM5jNXYNQW2BxxzUXviYr18eSM4qUWdEZbK0c1DKO9Eaa4Ipf1LpXxF8sz7VXoLTJb88gjsae+jVwN1v70DqQUgijNvxEBHP5VTr74UDcJPb60s1aDHhOxqJGa+qiw4PAz3rtaDVcNK7KD0+2779zh2+ZlkCEjbtBHBB/Q5pk+5kuLbxkKrQTMiSf1oK82nN1Q4PxGXaFJYgIpI3gEnbxO7FHWOnxbJsu20jEAFpjyz3bk8mcDNNFMVyA9CrJ5fifEuE+bcYAP9CDsB6Gr/hXQ/wA+3d8w8pniCJ4PtXGa7Hl+AdpAMhvmHIkEwT6wY4zQVy5rt6komwgZDJgSexO707Ykehp0gWNLzKlyEkkkF1XkgiJA7jiYrPdZ68LN427qyYBtbgTk42ARz9KJ1uq1rhj8IWFWP5huKfKCJJ2+YD0MYg80t03WLjR8VrLurFlLsrlQBK7RuDA5PqccVtQbD5OpE7QELYJIVWMEKD/rQdnq6pedoco9u00bG3YLAFlOQAWIJik3UOpXTa22mFu6CzhotoHH4gxYxkMSCOZ7QDXOja7UXNVbe7ZclrMOEG5Fg7kcOnlKkHsT832qbv2OqZrBqbd+20QJldreowZU9qyfjXpH8PYs3kVF+E4WF7oSGx3Hykf4q0dyzYXfc3MjOWBO78W6VBZhtTlQJiJAzInO3eopqtHdtql57uwAbstcgiHUnyHOSAZgMewreumvvBvbvWH/AIYWQCpuhyMhtttC2QfXcpn2pxqNai7t4ICgmfXaJNeULev6YQpdrrW7JQL8yi4nt2DcesfWmml6/qrr/wAOSziNrloLBTBIM8DGSSTzxxSU0m0G6ZuOkWNmnUOIJHxGP9p/Of8A7Uw0yiBu9MD2pXbUwDdePwkEr/MVQxkEASIzj9IirLPUbKudtzd5A/w1O4qgaJ7Ecj3qkVSoV0XjUWTdZN+3bGPWaH1vSbV1wV3PBzGVz69qq0nUPjG6xseYBGQ5BKtyS3c4MRz9jR+mvuu4kIJwEVgG3KJI80eaO3tzW/s1i3X9JZJFky7fIAYCxzNMdL8ZFUuN08xmKznTvEoIuIz7JZiByFDEzLZyJmF9fQU4a7fS0q6QC4LceZnVviqQCSsdwSR2rads23BhctrcMcEcUJ1fTD4L25AeJQ/21hkPt5gKF0/V33n4223OMfOjcffvR917WzcWDZgFiBI5784zQ2T4ZA3TOqBrSMVMnBxME4IP6ikPX/8Ah1p9VubT7bF4dlEWm/vIPlPuv5GnGmuJauXVIxK3UzjbcwRA/tq3513p3UdK187XKE9yQAT6CaEW/YZJHkXVvC+r0s/GtMAD86+e2fo64H3g1fo+vXdNdDpw6qxB4YcEEfUH6V7P1TU21VmLSB8wBHeMR3rE63w7pNTLFRYLKXVlAXYyGGBQYIZSp4GVbIk0uWEXxiKFrg76B4ot6hRHlaMoefqD+If796c3Lilc8Rz/AK15lY8Iau2C9uGW2xPxEZcgEw4Wd0QAfUT9a0vTvEgkpcPGNxGPow5H7fTv5qhLBK4+PwKscl2JqbDNtBtmT6GvtR1JjACiGkSexFB6fXIvmJ4ETMKR2wO9C2epWXJIbKGVDGFM/rXpxlcbTK+/AdcR045AEilvVBcuPaKMuMlZEn7etd6v4gUOFBEmAcxx7+lKep9eDfKAIGMFnJ+0KB70Nk+Br2azp1tYz8xr6sl0fqj3LV0g7XtsORIO4GAPQ4/WvqMZaqqM1fTa6m6uyQoxIIgTtMggH7n8zXdAiW1BUbAY8owo/wAIxUb2lAwDI9K4tlcLJ9qq30VLgWybgZwO+OaDa8VXahJMQN0T9PpRmrseSJx+tL7ej/tmfc5ouzKi9hcKecgbgVjtkRx3oBPDFlSCUXdMTsEMucEKQDz3n6U0t6KUgknMzXP4sowDZHY0Lo1WV/wioTl1UKAttAmxCv4rYCypye55oXT3mRwAFCEEAbChkZ3YMEHIiBFW9UvuXU28r3qR8/1HY0UkweD67pzscMwYvuxkDa/4WEmYGJ5+nFC9O0RsiPiFgI+YHdjILEEbjJ/8VbpNWwuHesdh9KPu9SQMqkfN3jFbiMZu/wBHuG67i2u0kOGZtz+UKqIpKTZA83BM7mg5MFdKvqLrWhY2m2u57ig/KeGZ2ALAlTz/AE071RUFRJHpHpXQikSMyNp9x6H9aDiGMq9CpesWbspAYemHkepCyAMH8qVXfDtpUZ7Fpt5WCoLbmQEMy7yCASJ5EmAJp7d6aEVFtqNiwAp4UDsvtQzW9rbkaASNwiaHQtqi3TdNRUT4RuLERMkjb+BgwkgmSScn1zS5+lbbsk3HmGa4z7jZcYVraJ5u/OQATOM1oXunbuEExj3pLdIvmGsw8QWMwDz980WmvAjZkvEfgRbXms6lAlyZN2AyyMRsXPf0/wBRvD91dOmxb126siWtrC/SMx+fp6VsL/QAVAchiB80BiP82KGt+G7Y05QM+4SVJxJPtxzUnLLL9CqLM9fKvqywLbYBWcQYok65rd0sHYCB5cRiPbIx3rPabqXwtWF1IIKmM4EetaHr3TviqLlhg6xMA5p1GinBn0/WJdYEnz7Ss4kgwc4zxTW30jT24hVJ+kmsh4csl2DDyH0+laXU2XmVMcURjF+IeuuupjCLMYUwQO5FSHiDcwXerSP6T+UVo9X4cu3rbhkQmPK0xRHT/DVmxppC/wA0Kf5gXzknmSTx9Kk4KQbaE3Ruqs021ACqQWGRNGdc6mLjiduRAJVZ/wA0TFL+n9Nu/G+JbQnMOCNoAP15pt1Lw5cY7hAAzFRqXrwV4l0S29yrBXB7g4j2HahNVpgjqQ0yR+9HvzsJgjFJ+qaHYZ3z6U0Y9A2X+JQhuq1ppkCRAEYyIHvR/S+lAoSCWPqcCPWKzd3s2Zqeh6zdW5CzB7UZKTjSBGr6Pb1q4tsruAEnA5yQc+vAr6gr/UGOAMn8q+pFt7K1E9Tt6hVeG5op7QfikOpss9yR2q+3rblvESK7UzjaGGocrhqX6lAy4Ofar/4n4nNUmAR3rMyZfa17rbEj71UdX8UccUTfvjZxPtVFlwBxWujVZDpd9pIYfSmFy1PeDQNhPMTXdRumQa1hD00c5Oajf2HEZqnTdS7GrLkTNHgCi6yyJ7YmilvgABaHvMCOKqDgDHNK+BL9RfHBMTULdpQfLmhGQtkirrC9qC4HyFDTzwYrrKF+Y1UHIYZom7p1aCaZMDKLd8AEczUX0NvDNPtnirmAHaoC4pwazRrM31PwLp9ReNx5OMZproPD1mzY+GixE/UzR2yKrv6plAIHJgnaz7RBM7VycgD/ABUEjNlKaJEAlQI71Zeug4VcGqNb1Ut5DaaS20fMJ5mBt5xP0YSRQel6o6qCLZKgTM9v5mOPW3z6EYzR1p8NdjZU2LyRV1shhFKbXWncgfD8pYANLQBuRWPy5+ckHHBniirGpK7vJwec5/nG1AxEwJ5HzLg0UugvgXKp6ULrbwYEA1V1HWSxVUZgCqyAw8xLBhxnAUjtk54pE9u4qi4FbdujaQzYNveOI7wv1nmkkhkxJ4g6Y24C2fMTz3pLqtE1uPjTng9q1/WLVwspS2wMgA5/qdZOMfLMeh5oLq2ke9Zi5bIIXduzAARXPIyRJ9OwqDjPx6LxlDyxNYG5QAkj1jFWWdL55iKMt6PU2bSgICTiIY5HIkcGcZ71nL+p1QfKGOZ2tETEx/0rLHI0px9GoGgU896+oC/fcABcn9a+pNGxtkek2ruaLNgEUusDzUzQ4rqSOZsEvacA4qNtVruoY1WgxRTBqFyKqu2B2rtoVYTTNWBcBApFcv6vaM1J2oPUZGal4H8kLd8lpA5piikihNOgo6ycUyAyapiurpanb5q8ijQLBiKGuGKPC0JqVrGF1wuWxRY1zACav0yiKq1aCRS17DZNNTNX6e0CZND6ZaOt8U6YrPr4AoDXX3C/ygpaeGMCM559YqWvYwaS3bhnk0rlTKwimgv+L1Uny2uBBnuYkfNiN3/xn+oRZ8e/tEInyncuIkhoCndEDyj3z2pWt5vU0ws3DjNbYDifWm1P9C8CANoCnamPm4n4n6dqvF7VAxtQjcBIgHb/AFCWx2P+tGWuK+Vs0yYlC1W1YHyJO3kxJacyA8D9u/tXR/EbjIXnBIUgAt7OOF/PPGJbk0HqTWbMkB3F1UYRAfPkbTEL5YBb+r9D2qO7U5G1T/eg+4/FzMj2gZMmmenbFERWuzC43r5RpRZ34jaRsx2LiT9x39gVep0l5iYRBluwPcR+PiJM444HfTMMUKwzSzDET3PDSyGAg4P39K+p5aNfUUjWf//Z"/>
          <p:cNvSpPr>
            <a:spLocks noChangeAspect="1" noChangeArrowheads="1"/>
          </p:cNvSpPr>
          <p:nvPr/>
        </p:nvSpPr>
        <p:spPr bwMode="auto">
          <a:xfrm>
            <a:off x="76200" y="-922338"/>
            <a:ext cx="23622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4" name="Picture 10" descr="http://www.uoguelph.ca/arboretum/PhotoGall/Large/Recent/PrayingMantis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90800"/>
            <a:ext cx="2575609" cy="2105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62801" y="3048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figure out why this picture is here?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1" y="5029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families in the USA are Equalitarian.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200</TotalTime>
  <Words>985</Words>
  <Application>Microsoft Macintosh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The family</vt:lpstr>
      <vt:lpstr>Activity</vt:lpstr>
      <vt:lpstr>The American Family T/F Quiz</vt:lpstr>
      <vt:lpstr>Quiz answers</vt:lpstr>
      <vt:lpstr>Defining the Family</vt:lpstr>
      <vt:lpstr>Defining the Family</vt:lpstr>
      <vt:lpstr>Two Basic Types of Families</vt:lpstr>
      <vt:lpstr>Patterns of Family Structure</vt:lpstr>
      <vt:lpstr>Patterns of Family Structure</vt:lpstr>
      <vt:lpstr>Patterns of Family Structure</vt:lpstr>
      <vt:lpstr>Marriage Arrangements</vt:lpstr>
      <vt:lpstr>Marriage Arrangements</vt:lpstr>
      <vt:lpstr>Choosing A Mate</vt:lpstr>
      <vt:lpstr>Choosing A Mate</vt:lpstr>
      <vt:lpstr>Choosing A Mate</vt:lpstr>
      <vt:lpstr>Choosing A Mate</vt:lpstr>
      <vt:lpstr>Plan Your Wedding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family</dc:title>
  <dc:creator>Susan</dc:creator>
  <cp:lastModifiedBy>Justin Wisdom</cp:lastModifiedBy>
  <cp:revision>28</cp:revision>
  <dcterms:created xsi:type="dcterms:W3CDTF">2011-04-18T22:43:17Z</dcterms:created>
  <dcterms:modified xsi:type="dcterms:W3CDTF">2015-04-13T13:54:19Z</dcterms:modified>
</cp:coreProperties>
</file>