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0" r:id="rId5"/>
    <p:sldId id="277" r:id="rId6"/>
    <p:sldId id="257" r:id="rId7"/>
    <p:sldId id="284" r:id="rId8"/>
    <p:sldId id="281" r:id="rId9"/>
    <p:sldId id="285" r:id="rId10"/>
    <p:sldId id="283" r:id="rId11"/>
    <p:sldId id="286" r:id="rId12"/>
    <p:sldId id="288" r:id="rId13"/>
    <p:sldId id="287" r:id="rId14"/>
    <p:sldId id="258" r:id="rId15"/>
    <p:sldId id="289"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9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281FC09-E72A-4E01-866D-63EEDEF139B3}" type="datetimeFigureOut">
              <a:rPr lang="en-US" smtClean="0"/>
              <a:pPr/>
              <a:t>3/31/15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812B82B-8EF9-4A3B-B81C-EC10D63044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1FC09-E72A-4E01-866D-63EEDEF139B3}" type="datetimeFigureOut">
              <a:rPr lang="en-US" smtClean="0"/>
              <a:pPr/>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2B82B-8EF9-4A3B-B81C-EC10D63044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1FC09-E72A-4E01-866D-63EEDEF139B3}" type="datetimeFigureOut">
              <a:rPr lang="en-US" smtClean="0"/>
              <a:pPr/>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2B82B-8EF9-4A3B-B81C-EC10D63044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281FC09-E72A-4E01-866D-63EEDEF139B3}" type="datetimeFigureOut">
              <a:rPr lang="en-US" smtClean="0"/>
              <a:pPr/>
              <a:t>3/31/15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812B82B-8EF9-4A3B-B81C-EC10D63044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281FC09-E72A-4E01-866D-63EEDEF139B3}" type="datetimeFigureOut">
              <a:rPr lang="en-US" smtClean="0"/>
              <a:pPr/>
              <a:t>3/31/15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812B82B-8EF9-4A3B-B81C-EC10D63044E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281FC09-E72A-4E01-866D-63EEDEF139B3}" type="datetimeFigureOut">
              <a:rPr lang="en-US" smtClean="0"/>
              <a:pPr/>
              <a:t>3/31/15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812B82B-8EF9-4A3B-B81C-EC10D63044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281FC09-E72A-4E01-866D-63EEDEF139B3}" type="datetimeFigureOut">
              <a:rPr lang="en-US" smtClean="0"/>
              <a:pPr/>
              <a:t>3/31/15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812B82B-8EF9-4A3B-B81C-EC10D63044E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281FC09-E72A-4E01-866D-63EEDEF139B3}" type="datetimeFigureOut">
              <a:rPr lang="en-US" smtClean="0"/>
              <a:pPr/>
              <a:t>3/31/15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2B82B-8EF9-4A3B-B81C-EC10D63044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281FC09-E72A-4E01-866D-63EEDEF139B3}" type="datetimeFigureOut">
              <a:rPr lang="en-US" smtClean="0"/>
              <a:pPr/>
              <a:t>3/31/15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2B82B-8EF9-4A3B-B81C-EC10D63044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281FC09-E72A-4E01-866D-63EEDEF139B3}" type="datetimeFigureOut">
              <a:rPr lang="en-US" smtClean="0"/>
              <a:pPr/>
              <a:t>3/31/15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2B82B-8EF9-4A3B-B81C-EC10D63044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281FC09-E72A-4E01-866D-63EEDEF139B3}" type="datetimeFigureOut">
              <a:rPr lang="en-US" smtClean="0"/>
              <a:pPr/>
              <a:t>3/31/15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812B82B-8EF9-4A3B-B81C-EC10D63044E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81FC09-E72A-4E01-866D-63EEDEF139B3}" type="datetimeFigureOut">
              <a:rPr lang="en-US" smtClean="0"/>
              <a:pPr/>
              <a:t>3/31/15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812B82B-8EF9-4A3B-B81C-EC10D63044E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VwT1kp0C3S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458200" cy="1222375"/>
          </a:xfrm>
        </p:spPr>
        <p:txBody>
          <a:bodyPr/>
          <a:lstStyle/>
          <a:p>
            <a:r>
              <a:rPr lang="en-US" dirty="0" smtClean="0"/>
              <a:t>Chapter 10: INEQUALITIES OF GENDER AND AGE</a:t>
            </a:r>
            <a:endParaRPr lang="en-US" dirty="0"/>
          </a:p>
        </p:txBody>
      </p:sp>
      <p:sp>
        <p:nvSpPr>
          <p:cNvPr id="3" name="Subtitle 2"/>
          <p:cNvSpPr>
            <a:spLocks noGrp="1"/>
          </p:cNvSpPr>
          <p:nvPr>
            <p:ph type="subTitle" idx="1"/>
          </p:nvPr>
        </p:nvSpPr>
        <p:spPr/>
        <p:txBody>
          <a:bodyPr/>
          <a:lstStyle/>
          <a:p>
            <a:r>
              <a:rPr lang="en-US" dirty="0" smtClean="0"/>
              <a:t>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male and female</a:t>
            </a:r>
            <a:endParaRPr lang="en-US" dirty="0"/>
          </a:p>
        </p:txBody>
      </p:sp>
      <p:sp>
        <p:nvSpPr>
          <p:cNvPr id="3" name="Content Placeholder 2"/>
          <p:cNvSpPr>
            <a:spLocks noGrp="1"/>
          </p:cNvSpPr>
          <p:nvPr>
            <p:ph idx="1"/>
          </p:nvPr>
        </p:nvSpPr>
        <p:spPr/>
        <p:txBody>
          <a:bodyPr/>
          <a:lstStyle/>
          <a:p>
            <a:r>
              <a:rPr lang="en-US" dirty="0" smtClean="0"/>
              <a:t>Get in small groups and discuss whether the following are true or false.</a:t>
            </a:r>
          </a:p>
          <a:p>
            <a:pPr marL="971550" lvl="1" indent="-514350">
              <a:buFont typeface="+mj-lt"/>
              <a:buAutoNum type="arabicPeriod"/>
            </a:pPr>
            <a:r>
              <a:rPr lang="en-US" dirty="0" smtClean="0"/>
              <a:t>Women talk more that men.</a:t>
            </a:r>
          </a:p>
          <a:p>
            <a:pPr marL="971550" lvl="1" indent="-514350">
              <a:buFont typeface="+mj-lt"/>
              <a:buAutoNum type="arabicPeriod"/>
            </a:pPr>
            <a:r>
              <a:rPr lang="en-US" dirty="0" smtClean="0"/>
              <a:t>Women are more likely to touch each other than men.</a:t>
            </a:r>
          </a:p>
          <a:p>
            <a:pPr marL="971550" lvl="1" indent="-514350">
              <a:buFont typeface="+mj-lt"/>
              <a:buAutoNum type="arabicPeriod"/>
            </a:pPr>
            <a:r>
              <a:rPr lang="en-US" dirty="0" smtClean="0"/>
              <a:t>Women use more space than men.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male and female</a:t>
            </a:r>
            <a:endParaRPr lang="en-US" dirty="0"/>
          </a:p>
        </p:txBody>
      </p:sp>
      <p:sp>
        <p:nvSpPr>
          <p:cNvPr id="3" name="Content Placeholder 2"/>
          <p:cNvSpPr>
            <a:spLocks noGrp="1"/>
          </p:cNvSpPr>
          <p:nvPr>
            <p:ph idx="1"/>
          </p:nvPr>
        </p:nvSpPr>
        <p:spPr/>
        <p:txBody>
          <a:bodyPr/>
          <a:lstStyle/>
          <a:p>
            <a:pPr>
              <a:buNone/>
            </a:pPr>
            <a:r>
              <a:rPr lang="en-US" dirty="0" smtClean="0"/>
              <a:t>Answers:</a:t>
            </a:r>
          </a:p>
          <a:p>
            <a:pPr marL="514350" indent="-514350">
              <a:buAutoNum type="arabicPeriod"/>
            </a:pPr>
            <a:r>
              <a:rPr lang="en-US" dirty="0" smtClean="0"/>
              <a:t>False: Men talk more than women (average in study 10 minutes)</a:t>
            </a:r>
          </a:p>
          <a:p>
            <a:pPr marL="514350" indent="-514350">
              <a:buAutoNum type="arabicPeriod"/>
            </a:pPr>
            <a:r>
              <a:rPr lang="en-US" dirty="0" smtClean="0"/>
              <a:t>False: Personality determines touchiness more than gender.</a:t>
            </a:r>
          </a:p>
          <a:p>
            <a:pPr marL="514350" indent="-514350">
              <a:buAutoNum type="arabicPeriod"/>
            </a:pPr>
            <a:r>
              <a:rPr lang="en-US" dirty="0" smtClean="0"/>
              <a:t>False: Men tend to take up more space than women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male and female</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http://www.youtube.com/watch?v=VwT1kp0C3Ss</a:t>
            </a:r>
            <a:r>
              <a:rPr lang="en-US" dirty="0" smtClean="0"/>
              <a:t> </a:t>
            </a:r>
          </a:p>
          <a:p>
            <a:pPr>
              <a:buNone/>
            </a:pPr>
            <a:endParaRPr lang="en-US" dirty="0" smtClean="0"/>
          </a:p>
          <a:p>
            <a:pPr>
              <a:buNone/>
            </a:pPr>
            <a:r>
              <a:rPr lang="en-US" dirty="0" smtClean="0"/>
              <a:t> It’s time for androgyny, here comes Pat!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male and female</a:t>
            </a:r>
            <a:endParaRPr lang="en-US" dirty="0"/>
          </a:p>
        </p:txBody>
      </p:sp>
      <p:sp>
        <p:nvSpPr>
          <p:cNvPr id="3" name="Content Placeholder 2"/>
          <p:cNvSpPr>
            <a:spLocks noGrp="1"/>
          </p:cNvSpPr>
          <p:nvPr>
            <p:ph idx="1"/>
          </p:nvPr>
        </p:nvSpPr>
        <p:spPr>
          <a:xfrm>
            <a:off x="304800" y="1554162"/>
            <a:ext cx="4114800" cy="4525963"/>
          </a:xfrm>
        </p:spPr>
        <p:txBody>
          <a:bodyPr>
            <a:normAutofit fontScale="92500" lnSpcReduction="10000"/>
          </a:bodyPr>
          <a:lstStyle/>
          <a:p>
            <a:pPr marL="514350" indent="-514350">
              <a:buNone/>
            </a:pPr>
            <a:r>
              <a:rPr lang="en-US" b="1" u="sng" dirty="0" smtClean="0"/>
              <a:t>CONCLUSIONS:</a:t>
            </a:r>
          </a:p>
          <a:p>
            <a:pPr marL="514350" indent="-514350">
              <a:buNone/>
            </a:pPr>
            <a:r>
              <a:rPr lang="en-US" dirty="0" smtClean="0"/>
              <a:t>Sex = biological</a:t>
            </a:r>
          </a:p>
          <a:p>
            <a:pPr marL="514350" indent="-514350">
              <a:buNone/>
            </a:pPr>
            <a:r>
              <a:rPr lang="en-US" dirty="0" smtClean="0"/>
              <a:t>Gender = passed from culture</a:t>
            </a:r>
          </a:p>
          <a:p>
            <a:pPr marL="514350" indent="-514350">
              <a:buNone/>
            </a:pPr>
            <a:r>
              <a:rPr lang="en-US" dirty="0" smtClean="0"/>
              <a:t>Barbie and G.I. Joe toys are examples of gender roles of a culture being passed on. Can you think of other examples?</a:t>
            </a:r>
          </a:p>
        </p:txBody>
      </p:sp>
      <p:pic>
        <p:nvPicPr>
          <p:cNvPr id="44034" name="Picture 2" descr="http://t2.gstatic.com/images?q=tbn:ANd9GcQc2mvx_beSIyQN3O39JijM2a8Bog2EJbOAQNME84wD5om_e0PB"/>
          <p:cNvPicPr>
            <a:picLocks noChangeAspect="1" noChangeArrowheads="1"/>
          </p:cNvPicPr>
          <p:nvPr/>
        </p:nvPicPr>
        <p:blipFill>
          <a:blip r:embed="rId2" cstate="print"/>
          <a:srcRect/>
          <a:stretch>
            <a:fillRect/>
          </a:stretch>
        </p:blipFill>
        <p:spPr bwMode="auto">
          <a:xfrm>
            <a:off x="7181780" y="1143000"/>
            <a:ext cx="1962220" cy="2895600"/>
          </a:xfrm>
          <a:prstGeom prst="rect">
            <a:avLst/>
          </a:prstGeom>
          <a:noFill/>
        </p:spPr>
      </p:pic>
      <p:pic>
        <p:nvPicPr>
          <p:cNvPr id="44036" name="Picture 4" descr="http://sweetlolitaonline.com/wp-content/uploads/2010/12/lets-dance-barbie-doll.jpg"/>
          <p:cNvPicPr>
            <a:picLocks noChangeAspect="1" noChangeArrowheads="1"/>
          </p:cNvPicPr>
          <p:nvPr/>
        </p:nvPicPr>
        <p:blipFill>
          <a:blip r:embed="rId3" cstate="print"/>
          <a:srcRect/>
          <a:stretch>
            <a:fillRect/>
          </a:stretch>
        </p:blipFill>
        <p:spPr bwMode="auto">
          <a:xfrm>
            <a:off x="5257800" y="3200400"/>
            <a:ext cx="1809067" cy="3276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culture, and behavior</a:t>
            </a:r>
            <a:endParaRPr lang="en-US" dirty="0"/>
          </a:p>
        </p:txBody>
      </p:sp>
      <p:sp>
        <p:nvSpPr>
          <p:cNvPr id="3" name="Content Placeholder 2"/>
          <p:cNvSpPr>
            <a:spLocks noGrp="1"/>
          </p:cNvSpPr>
          <p:nvPr>
            <p:ph idx="1"/>
          </p:nvPr>
        </p:nvSpPr>
        <p:spPr>
          <a:xfrm>
            <a:off x="304800" y="1371600"/>
            <a:ext cx="5181600" cy="5486400"/>
          </a:xfrm>
        </p:spPr>
        <p:txBody>
          <a:bodyPr>
            <a:normAutofit fontScale="85000" lnSpcReduction="20000"/>
          </a:bodyPr>
          <a:lstStyle/>
          <a:p>
            <a:r>
              <a:rPr lang="en-US" dirty="0" smtClean="0"/>
              <a:t>Males and females have some slight differences in their brain structure, but not much</a:t>
            </a:r>
          </a:p>
          <a:p>
            <a:pPr lvl="1"/>
            <a:r>
              <a:rPr lang="en-US" dirty="0" smtClean="0"/>
              <a:t>Males have more activity in aggressive regions</a:t>
            </a:r>
          </a:p>
          <a:p>
            <a:pPr lvl="1"/>
            <a:r>
              <a:rPr lang="en-US" dirty="0" smtClean="0"/>
              <a:t>Females can use both hemispheres at the same time when performing a task</a:t>
            </a:r>
          </a:p>
          <a:p>
            <a:pPr lvl="1"/>
            <a:r>
              <a:rPr lang="en-US" dirty="0" smtClean="0"/>
              <a:t>Females also have more activity in the newer, more highly developed areas that are linked to emotion</a:t>
            </a:r>
          </a:p>
          <a:p>
            <a:r>
              <a:rPr lang="en-US" b="1" dirty="0" smtClean="0"/>
              <a:t>NEVERTHELESS, NO EVIDENCE CAN LINK BEHAVIOR TO THESE BIOLOGICAL DIFFERENCES</a:t>
            </a:r>
            <a:endParaRPr lang="en-US" b="1" dirty="0"/>
          </a:p>
        </p:txBody>
      </p:sp>
      <p:sp>
        <p:nvSpPr>
          <p:cNvPr id="3074" name="AutoShape 2" descr="data:image/jpg;base64,/9j/4AAQSkZJRgABAQAAAQABAAD/2wCEAAkGBhISEBUUExQVFBQWFRoWFxUXFxsWGhcaHRwhGBobHBcdHCYeGR0jIBkXHzEgJCcpLC0sGh4xNTEqNSYrLCkBCQoKDgwOGg8PGjYkHyUsLC01KiowLCw0Ki0uMSosLC0qLC4sLCwsKjIqKiktKS8sLCoqLCwsLCwsLCwsLCwsLf/AABEIAMIBAwMBIgACEQEDEQH/xAAcAAACAgMBAQAAAAAAAAAAAAAABgUHAQMECAL/xABLEAACAQMCBAQCBQgGBgsBAQABAgMABBESIQUGEzEHIkFRYXEUIzKBkTRCUnJzobHBFRc1k7LiVGKS0fDxFiQlM0NTdIKDotJFCP/EABoBAQACAwEAAAAAAAAAAAAAAAAEBQECAwb/xAA5EQABBAAEAwUGBAUFAQAAAAABAAIDEQQSITEFQVETYXGBkRQiobHB8DI00eEVM0Ki8QZSYpKyQ//aAAwDAQACEQMRAD8Ao2iiiiIordbWckhxGjOfZVLH8BW264TPEMyRSID2LIy5/EUGpoLXMLq9VyUVkisUWyKKKziiLFFZxRiiLFFFFERRWcUYoixRWcUYoixRRRREUVnFGKIsUUUURFFFFERRWcUYoixRWcViiIorOKMURYorOKxREUUUURFMnI/K30yc68iKPBfG2c9lB9M4P3A/Clurg8L7YLY6tsvIxJ+XlH8P31B4hOYIC5u+yrOK4l2Hwxczc6Jns7GOFAkaKijYADH/AD+ZrZLCrKVYAqdiCMg/MGkfxA5qeJuhExXC6pGGzb9lB9M7ZI9/nlCsOarqFtUczjf7JOpT81O386q2cGmMTZ3PpzveA7uRJ5Xy0Oi81h+Dz4iPts1E6i/1TFz9wCCCUBAw1oWAzsuPQZ3IOOxO1I9NHMXNa3gjZhodY2VgMkEnsV9gfY9vjSvXprJhiLzb8vvHvvn30vWYJsrYQ2X8QU5ySP8AtCD9f+Rq7+ivsPwqkeSP7Qt/1/5Gri4/ZvLbSRxnDsuASSPUHuPlXmuJtD8TGxzsoNAnpZ38l5zjozYmNpNAjfpqu3oL+iPwpP8AEhMRQ4GPrfTb0pauvDziDMSGU9t+ofbHtUVxflK7tlUysoDNpGHJ3/CpvDMNHh8a10cokIJoDnoR1PitsFgYWTNc2cE9PLxS7UzycP8Ar9v+0FQ1TXJv5fb/ALUVYS/y3eBXpsT/ACX+B+SvHor7D8KQfE3hmGjlGysDE3tnup/ef9mny6uVjQu2yjGT7ZOP51Fc48P61lKuN1Gtfmu/8Mj7685wSd0GLje/8DiWHzoH0sFeB4fM6GdjzsTX36haeRYh/R8GQM6W9P8AXaq656P/AFu4HpqXb7hVmcnD/qMH6mfvJJP76rPnr8suP1l/gKu+EtLcXjGHkHD+5XPDDeOl8T/6StTr4UKDeSZ3+oP+NKSqdvCf8sk/YN/jSs438u/wKveJflJPBWr0V9h+FYa3UjBUEH0IFLfiLIVswQSD1k3Bx6NVa8E5lmtbnWrkpr86Ekhlzvt747GqWDhUkuFbiWyakkV4Vzv6LyWE4XJiYTKx+vT97TtzxyVF0mnhULp3dAMAj1K/okZzjt3++sJo9Jx/x716Fu4tcTr3DIy/PIx/OqBvV+yfmPw/51ecKnfisG4yauY4C+ZB2vrRG5V3wPFPljLHm6XLVu+F0YNjuAfrX/gtVFVveFn5D/8AK/8ABaicWNYc11C7cd/K+YTb0V9h+FHQX9EfhSpzny3c3MitCwCiIqQXK5JJ9MY9RSj/AFccQ91/vKqm4GExsecQLIsjp3HVecgwUMjA504aen2VH845+k3A3x9IbH4tS7XdxPh8kTskjAsj6WAJO4z/ALjXDXscQ4ucLFaD5b+a9xA0NYADauXwsjB4eMgH61/T5U39Bf0R+FKXhV/Z4/av/KonxKtp2uF6aysvQwdAYjOX222z2/dXl2YT2zGPjz5aBN+HLcLyEsPb417M1alP89hG6lXRWU7EEAg1TXPPLi21wyr9ll6iH1xvlSfXGDv37VY3h7FcrZ4uderWdIkzqCYGAc7987GlDxR4gGugox9VFg/rPvj4jBX99T+CZxiJYHHMwNJPcRsR33opHDc8WKdEHWPgq9oooqxXrUVc/htLnh0Y/RZx/wDYn+dUxVjeFPHVAe2YgEtrjz67YYfPYHHzqs4rGX4c1yNql43EZMKcvIg/fqovxFhIvJs58yxsPlhR/EH8KPDbg0NxLKJow4VAQDnY5x6EVYPM/KyXirk6HXOGxnIPdSMjI+/auXlLktbJnbqFy4A+zpAAOfc5rTE8VhlwTMrqeGhta3bdLB2ohVf8Uj9h7MOp9Ac+Vc/BQPPPLdrbxRtFCqlpQpO5yMHbcmq0q1fEziCaYos+cP1CPZQCMn552Hwqqqs8Jm9ghL/xHMddyL08uit+Due7DAyEk9/iVO8kf2hb/r/yNXXeXiRRtI50ooyTgnA7dhvVKckf2hb/AK/8jV0cS4es8TRPkK4wcbHvnbY+1UHExGcTGJfw6XW9XrXfSpuO5faY8+1a+FqFk8QrBTgzH/Yf5/o0s87c12tzHEIpMlZNRyrLtj4rUrN4VWrHPUmHb1T0GP0KX+bORoLRI2RpWLvpOorttn0WpnDG4NuNacISXWazeB30HJZwTOHiZpjc7N3+HgkWprk38vt/2oqFqa5N/L7f9qKspv5bvAr1GJ/kv8D8lbvNv5DP+zNZ5Y4mLi0jc7tp0uP9YDBz89j99Y5t/IZ/2ZpP8M+K6Z5ICdnRZF/WAAP4jB/9tUcMHacGc8btlv8AtF/r5Lw8MHa4F7hu11/AX+vknrgtiYYEi/QyB8tRx+7FVPz1+WXH6y/wFXLVNc9fllx+sv8AAVM4BK6abEyu3c0k+JcCpnBHl+Je47kX8UrU7eE/5Y/7Bv8AGlJNO3hP+WSfsG/xpUnHfl3+BXo+JflJPBN3iT+Rj9sn8GqoxCXl0jcs+kY9ycVeHM3AzdwiMPo84bONXYEYxke9L/L3hsILgTSS6yralULgZ9yST277VDwnEcPDw9kZd7wLjWvOqVDwziEOGwpDj72umqcZn0Rk/oqTn5CqBvTsv3n/AI/A1cvOvFhBaMAfPIDGg9d9mP3An7yKpW6ky23YDA/4+ealcEYY8A97v63Cu8Nuz4WaUj/T8RDHSHmfl/laat7ws/If/lf+C1UNW94WfkP/AMr/AMFqPxb8sfEKVx38p5hT3FOY7e2YLM+liuoDSxyBnfYH2NRn9Y1h/wCcf7t//wA11cf5Rhu3DSM4IQoNJAGDn0Knfc1B/wBU1r/5k34p/wDiqlrOG9my3OzVr492my83Azh5YO1c4O7v8JB5lvo5Z5nRtSvMWXYjY59CNu4qGqV4/wAMSCWVE1ERylAWIOQM+wG+1RVezxGfMM/QelafBe6gy9mMuyufwq/s8ftX/lTcJBkrncAEj4HIB/cfwpR8Kv7PH7V/5Vr5i4/9E4pEzf8Adtb6ZPlrchvuP7s15UYM4vFSsbuAXDyo/K143EQmbFytbvqV386cyS2iKY4wQ+V6hOQregK/HvnPodqpjiPEHldmcksWyxO5J9zV/wDGOGJcwPE3Z12PfB7qw+RwaobjPDnikZXGHRtLj4jsfkR6/wC+rnhLo34MiMU5v4v+Q5HyOhG2xVtwR8RaWgU4fFR1FFFSV6JFfUchUgqSCDkEbEEdiDXzRRE+cK8V5UTTNEJSOzBtBPzGCD92K6bnxdJUhLfS3oWfUB9wUZ/Gq6oqF7Bhs2fIL+Hpsqw8JwZdmyfP5XS7OI8TeZ2ZiSWOWJ3JPx/3DauOiip7nl5tysmtDRQXdwTif0e4jm06tDZ05xnbHfB96d/632/0Yf3n+Sk3gfA3uWOnTpUAszSJEBnZRqcgZJ7D4GpO95NMbFWco3fDAHI9CCDhgfQjIqtxAwr35ZdSPH6LYcDHEjmyBxHfWndqLU//AFvt/ow/vP8AJURzHz79LVFMOjQ2rIfOdsY+yK4YeUJTuAZACPsKW2zv8B2Nd15wCLSG6bITnC7rqI9MH1+VaQuwuGlbJCPeHMcvXuXfDf6TaHFzWhrxsC42fDUpRrt4PxHoTxy6dWhg2nOM4+ONqm7zllWA0EKfXI2P8x++oHiHD2hfSxB2zkVLZNHMKHopeP4PiMK09s33drG2vxThxXxQM8LxG3Ch105EmcfdppW4dxlobmOZBuhG2e4xgjPxGRUdRXWONsURhYKaTdd9V8lRRYOGFhYxtA7jVWL/AFvt/ow/vP8AJSfx3jf0mWSTRoLkHGrIGBj2HtUVRWuHhZhs3ZCrFHvHmtIMBh8O7NE2j4n9UVNcqcyGymaQJ1MoUxq09yDnOD+jULRWz2Ne0tdsVJkjbK0seLBVi/1vt/ow/vP8lfMni8+Dpt1B9CXJA+7SM/jVeUVEHD8MDeT5qvHCMGP/AJ/E/qpLi/H5bly8jEk7fd7D0A+AHzzUbRRVgXF2/wDjuHQKyaxrBlaKCKbuV+fzZwdIQh/OW1a9PfG2NJ9qUaaOV7MRwS3bIJHDrb2yEaszsM69ByH0DHlIIy6+1R542SMyyCwtJsNHiG5JBYU7/W+3+jD+8/yUf1vt/ow/vP8AJSHxAydRhLnqajqz3yTk5+OTXNUb+HYX/Z8T+qgfwfB/7Pif1UjxjiwnkkfTpMkhcjOcZzt2HvUdRRVk97nm3eHorJrQwZRsnLlbxENlb9EQh/MW1a9Pf4aTXBzRzf8ATZBIYtBEfTwG1DuTn7I/SpcorjExsUhlYKcQRfcd1Hbg4WyGUN9489U+cF8VpIIEiaESFBp1lypIHbI0nsMD7qh+ZubEvJBIYOm2nS2HzqHpnyjce/y9qW6KxDEyCQyRiibB77302WGYKBj+0a2j4lFFFFdFLRRRRREUUUURFFFFEW23BJ0gAltgD7nYffvXoDhHhjJDaIJ7yVmjjLOsb6xAO6BIdJ6i5DaskZCkAVSnAOTr29YC2t5JATjWFwg+ch8o/Grx5M5Z+jRvb9SSRU8rp0UWWN9mlAVwRcwkgY06vk2cjR0bXfiF+KyCRsqu5n5X4lw64SWfVcwmRWWUO7RTAnZSwOU1DI0nBwTjPeniS3vJLdb6KNYoWuFQW8rNOREFCt5jnUuvq7AZA382AVeJOHXFxcRKYQYg6vLPK0hdVRxIqRq0car1Ciq2hcBc5ztUhx7hyJCsCyaC8kkxkZdWMlndiRgKNciLnvh8D3GHRsc0sI06LIcQbCRuI8nQAkCJdz9jWU3bDbfZYY1LlGBxkL5MjNQc98HjtrspG6sCoYhW16GOcqTjbtnGTgEb1avPfOLsrwwyW3WJCzF541wwQKraWwH2OdjpBO4JyFqdOVVL6De2Qc+hlfT/AHojMe/61QMPgjDMXNcctbE3Z6/et2pUuKfLGGvN/RQFFb76yeGV4pFKyRsUZT6MDgjbY/dWirNQ0UUUURFFFFERRRRREVkDNYrKjffaiJo5M5cSeUNIjyRgEFAJB5yPKGZEYhT/AKoJOw23NOnC+X2SJFto9YhupSdbHbqxRgeYeo0ONhqAwcAjbf4XcDgnsneRAyhypZ8swACgZIdREAe2NRPm2p5seBi6g6kwIEsTfR3catA8ojdxpCl5CQ5LfawB2yKqZXyvkIbyVxCMMyMOdvzP6fXbz2XnvmkSi5k6yIjaiMInTAwf0Sob/aANQ1XFzJyPLfJqIC3McZ0pq+sZFIUx6TtLoJ0KyuGxoDDJFVPd2bJnWjRkYGlgQ2fXIOD/AMxU6CQPaKVdPGWPNrloooqQuCKKKKIiiiiiIooooiKKKKIirJ5V8Cb+7RZJStrGwyOoCZCD2PTHb/3EH4VY3Jfhnw+zs4Z7y3X6QQjZlcs2vAYKE2UNkNhQCdhkk092lvPOA8z9NWGVhhb0O4LTYDFv1NIGfzu9EVU8Q/8A83osDGG5eSYL5QyqisfxJA7+tOXLfIfCrWzUS20YZgBIbpEaQvjzDJyPfaM6fbPene1s0jXCKFH7z8Se5PxNV3cccgubtdIje6eWSOGR9TJAihtkGCrSFVaQj83WobGwrSR7Y2lztgsgWpaDij2git7RIriNQQqamidE7oMlCuFG2TgkFT65Oh/EOc3NxarbRLcQxh1SS4I62VLBY8ReZtu237jiTktPotvK8SmWYRs+TlmkYAsB+kcnJ0j3Pqc0gQ54gstwJw58kZComqQDLIAuzRkszKjBWZfrQzDutXhsbJO5zmgZR6rctAU5xDnHiDaF6YSRl1G3hPmjU7DrzMrdI/naVQkAHJwN4q14ZNdBkEhk1bP05XZE82TruC31hyWbpphMnOGxgMnA+QbWNPPCScnZ5ZJFOfLlo2OjcAdwc+pNNEUKooVQFUdgBgD5AbCouI4wKyxDzK2EfVV5wrwugvkMsxwuplj0qoyoxpYAjSin7WhVG5wScHMjceB1hLGRKoEnZZYF6Hl9NUYJRm75OBnbtUtwziLW0dzCChaD65NWcdFtwNhsVwV9c4z60zWF6XUa0MUn50bEEgjvgjZl7YPxGQDkC5w5a6Nrxrpuubt15O8Q+UriwvGSZzKG3SbGNYGB2/NI2GPljYilevYPM3LEV1LAZYI5owzrIHAOlShwwzvnUEGQcgGqr8TvA+OKNrmw1DTkvbkltsEkxnvtj7JO/oc4BkLVUlRRRREUUUURWxwHw3tfoltcPDJcdeJXbVOsKKxYqVAADNvo/P7EnbFNfCORrKORG+jWbR9RQ4ctMyo6gpg9SQMxbqYOBlQnvUl4HXSXXCYlcZe0mZVPqM+cEH2Icrj2FOr8NhgK6YS2FCoA2T5SHVQrsBsVBBztj0rTVZXnfxy4fDDxXRDGkSdCM6UUIM774Ax7VXtX74peHxv5XuFlVbsQ5jtABmSNGO5fVu+GHbbsN+9VbeeFfFYojK9nIEUaiQVYge+kMW/dWGSMeLaULSN1K+G3HkUC2lJ6bTB8BiANWhZCwxpcaFONwQwGO5q7kvrS4uJbmIxu9spSSNmkVtABDfVlgiggsBlSDjuuNq08NOWLf+jZZpC6XDakVQPM2SUXykeZM7HGMYcnsCLCQ27yNc9BDKmoSuq6xGUXJ1ur5GQvdVOQy5BqBJLkeSK169yltDXNAN6dPv770syE6L2PQWCPojZp1gkKlQ7KsxIXKsoYn7RUnvnNU3xOwVkab6VHLNq88Q6rOB21dR10v8cMe+e1NnM/O9w80kf0QpHIGcrKjlniLNIG09xlWbfJA1ErppIh4Pc6Swhm0HYsI2Ix88Y9P3V3w7CwG1pPIJCCOij6deSPDo39vNIX0YysWPNl10ltSBS5XDqMj1Yd+1dvMPhckcCTWtys2pUJjk0xSAtgjyltgAcksR2NSXhFI9pcSrO6rBLG0TASjKucFWCA53C6dQHr7Cuj529mXtN10XHIQaIXVwTwgtuiqXUzLPJIF1BSiRBCS4DvhXZhpAAyfMNhhiOnlTwWjWWX6S6z6NQTQQYtxpRpCDqU5y2nAAwMnFWTa3qoUbqCRlKDUuTnUixscdu6q3wFab24kkhaNdQmmTpNONiqBmAJJAOoI504B3O+MZqJFi3zOytY7WuWlGvleq1e5kYtzhovLd5bmOR0PdWKn7jj+Vaa23QIkbJydRyTvk53OfWtVWawiiiiiIrINYooi9JeHvPFvxLh6wXYZHUiPX5kUsN4ys6nySYAxkqSQcZ3psm4bdWluRaOJljHkhnBZtIBwiyrv7Y1BjtjNeU+A8wz2cnUhbGQVdCAySIdijofK6n2P8aurkXx0muZRby2iZ6bsGibpquhS3mDkhEwNznb2PaiKTueb+IXXkASKKWONozEpc3AdgkqR3OvRG8YLZwNQ0lh2qHs7xle6ENu8c/5NbkIohtLcnJbSDrWTTqlfUuSQg9s2Bzxbznh5k4ekbSq6XCAIDq31MVGwLlSfiQSO5pX5Y5pvhO1vfPZdVFVkDmS3llV1DKyqY9PYlSAAwKkEDvVZjYpXm2CxW11+y3aQFEQ8TvreOHS8+bhcQW+OvotgAokeNVWVZFDJnTJ5mYnYLisvcmJTJM6SQQutkZWtnl1sjfWKojZemgY6A7ai7L276n++sluCvXsBMF3jciCUDYEkanyu4x8cCov+gYhcGdrOUs8nVWJjEFEgGC4jEpV5Ni2vBO/eq5omAIMZF70N+mq306qMv8AxLaII4ijMLm7KAMdRSAiKFu2AJJfL8Ay4zvXBa+LMzSpEEtpG6/SJR5MSgvGgMWxC/bc6nOD0zTJHwSFMunC5tUkiyNpMQIZZOop80ykAN59IGM+mSa13HL9mEkla1mgy2uTELOzFZDIGOgOT5iW2+dc+waBrCfT7/dZvvUJFf3V88bKsUM01s0kelmZZLcSKrJKCAdQ1I6H7LeZWGM05ckc1x8RQuQVliwskeThWxhsrnAOtXxnJxpPrS5w3i/DbOyuGtZVMkMHnLahKSiEIpD7gAggIPKu4AG9Ing94c3VyGvRcyWiklY3QZaUg7k5OCgYDY51EMNsb2nD3OOZtU0bArR69B3MJZSAxU9ww9CNx8x8Dse1QdiZpo5Yrg6SVYMUx9Uw28rnIIIKyKGGpQcNmkXmrxB4jwyaG2mktrgS+UTRxkzDspLQdUKHywIH2W+GDTxyt9TamWR2dZCJeo2WkfVganwAAT5QEUYUKoycZq0XNef/ABQ5Hjt5TPZiWS2Zj1HKjTHITnSCAPKc7ZHyJ2qv69t3UCSxvGdLKysjA7jcYII+/tXjfmThf0e6liAbQsjBCwI1IGIU/Ht3HsaIoyiiiiKxvBLnBrS+MOxS5GgAnAEoz0jn0BJ0n9Ye1PPI/NU1xxOSO7LDrZUxkaDDOnmUYP2MKCoAO+rfVmqFtblo5FdDhkYMpHoQcg/jVu8zeIvB7meC7aK56yAGSNFWNJyMFA8mvOFYbMASRt2rjIzNSlQTNY17XtuxvzBGorz3VscQ5PSSOVUKRz4JidV/7vZlXP6QPmyO2/bYGqMsfGXiVmHt30OyFk84yVIOMZBGcVr508Xb+/VlDfR7c4HSjbzNnP25O57HbYfCq9Jrn7NEf6R5afJc+2fzK9Fcl89txW2lhWFxJoJlcYCAyFsjOc5I2H35wBTFDwqKS30LbmGfppE50lVAAAydLDUAAcZ32FI/gby9e29vLcEL0rgIUiYlS2CfrM4IUYJwMeYe2Bmz0huQAdUZJzqQglQPQK4wSQPcb/6tUEkggxD+yqup1o93mugcS2ilDxO8So7ACNVY3WA6qV2Cklc62UjB77e2Dj0T+B+LjXId7qSOF4FDRICUEhJOtjgEOQAAExuWyMYrV468n3PUF+X6kRCxsoGOl3xt6oT698tSfyDyIvERMWm6IiCnOkEHJ7dx+aGPw2qyijgdAHk+fS+5ah7mmgPvx3TteeNcMevoxlmfGWVcKUxtGeqWOcliWAwfY96qvht1HqkWTCLIpAYLqCHORt3C+hwCQDsKvb/obY2tvr6dq6gGPpyQDrHG5XUzN1Zc4zjTg7LjZT56lXDEYxgnb2+FSsLkBcG35m1rLbgLCt3kzmae3TpM8FxH/wCGRcplewxl2yB3OkgEe25qf4l4m20ETOzRNJnEcUcyzFvYsyAhBn4mqAoqzZM5goFVj8FG92Yr7nl1Mze5J/E5r4ooripqKKKKIiiiiiIpk8P5EW9Utrb6uRREkbSmYspQxaV3AZWfJG4AON8Ut01eGnNkfDr9Z5VLIUaNiu7IG/PUepGO3tmiL0V4e8xpdWYiDSCWFOm+pGR1ALRrq1AjqAJ5sEjUG+VQ/G5LpNN8riCVbciddKSySRQO7OFQrojdQ2raTBLFSPKGqK/rctOHW6R9eO9k0qE+jxFFRdyGkZnOpzkEjIOrOcd6qvnfxNn4giRYEcSFydJOZC7ajqxtpzjC74xuW2NEV8cvczRXb2cqXcxilWYJCyxgvKh1MJnTbUqkFY1A2UklhXe9/YRXUgnkhRkcNGZZFwpkAJClj5XLR6sd8aTsDXnLw/52NjIyuT0ZdOo6Q5idTmOZUOxKnuMgkZGQcEehYOIPc2aXVsYXZFdwYC0iStgZTokISWOdiQysq99xRFMc0X8qWMktsQZQoMW64diQFXzbEMSBgEE5wCCRXxxrV0hM4mj0x6mMDnWnq31ZykgGPZj3wK2tai8szHI6OJU0s8QwMHvp1EkEeh7g79xSJ47c1i3sBbRyMJZmCkKTkRjc6m7jJ0jfdhq+NEVGc7ccS6vp5omkaN2GDIEVmwAMsqAL3ye2d99816B8I+ZYBwOFpJEXo6o3GACDrbQNKjLFhjGASxz3Oa8wVI8J49NbshjcgK+vTk6S2CuSAR+aSO/qfeiKQ56vdfE7l1YkCd9JIYEANtswBB98jvnv3q8uWPEa2uOFOiSE3OhkW33eYyPnAVe7IrNswyAoGrGDXNb+FVjxa1W6aX6+aNSXgZSkbEBgpX89lBCnUQTjsuwHHYeHsXA4hcvA99OJNKSRsQELMFjPSyG74BwWPmI3BoitBbaZH15QxuuZlJKlXC4LxkDfOACpx7g5yDTvMvhrq4UZpDdSTxLJLGekMed9bRtHo6qj7R3JUEswbDYq5uB8XFxCHwVb85CGVlOMgFXVWGQQwyBsRS1z5zBcwcMluoMJNAxVkYZUjWI2OnOGwCrgn0PxxRF5Sor6dySSe5Oa+aIvpEJIABJJwANyT7Yqf43yndWsKm5t5Ic40F1ODncrkbA+uDv3ro8N7i0ivlmvDIIolaTyKW8w2XOndRk5yPXHoauu+5hsr20VoS8kf0lHZJE1FHj0nRoYNu4wdsg6m371Gmm7OtOYXRjC7ZcXJ/IVpBwtWktoJ5JolkklnZVVWcZVFY/Z0g+mCSRvv5aj4jyzHFxsWZz0zcxIRnJCuVJXV+cQG06vXGfWnLxCj4gGgESzMsMPT8mpdEoJ1thWwraV9zgYxtpJXed+AzWskM+phMiRagQMpIACul1JDgYG+cjYYrnFI54s87+a6Pjyr0vBCqKFUAKPKANgFGwAHsNhX2pyTSzw6Sa6tlafTFII0fEchPmIyW7oV32AyMEHzEZqQs+MqLZJZZFGRhmbEeWB0nKE+RtsFSTg5HpmvLOY6MZjrR153vdddVvSxzSy/R2jMZkEwMRAXVhSDqb22GcZIGcZIGSFVeVrWztJPoSsvmVJhIWLo7YRZcHY6GIbA8pxlcY31eJN/fvDHJw7qEBNUjQ4LCIjUCMZJDFdiv6B9CajeUOc5bu0kSUK8wMcQlYE9VfOy6sA6sEHcYJzjOd6tI2ZIATsaNd/Jbxxl1u6LntPEPpyAAxwwgxqiaFkwrAMus4MjuS7k6SOzevdQ5xsba6us2S9WSOFusEVjrk6vSiUL3dwGTURscE771N86mLg8Ea2trpkljZReMUcEkDW0b+Z84bC5KgDB0nANMvhzyAlpbOZlWaaUtGzxHUI0bGAQ4+1kfokY7+UlqsoWtaA7uoLjIbJA6rz0y4OD3G1Ypm8QuXobK8MMLlxpy2oAFW1MCuB22CnB3GcUs1PBtR0UUUVlEUUUURFFFFERRRRREUUUURfcMLOwVQWZiAFAySTsAANyavzkvw7ubPhwcs4nciV4EmlhdY8jOnS2nqBc7FDuQMjFc3gHyfCkP8ASM2DI0hig1DZN9BZT+kzEoD8CB9qmniHiPbcNlm+naxPJIemiR5PQQ9ONs6tOliJH+1nLNsK1c0OFFFIXHD7aK36vUuGQfWLpuJ8tnfAVX3B7kY9yaLnkKCWylSSLGtGKxJnKEjK5OoGSTOCctpyNvc0bz94pyXsjLbK1tbt9pA5zIcg6mAOlfsg4Ud85JqweQvHdJEEV6qo6IiiQMB1CDhmOshVOMHGd8HHcAQcNg3RkuldmPK+X7rdzr2VRc28mS2LISwlhlyYplBCvg4ZSreZHU7Mjbg5per0vxMcO4zaTQCa3jmlk1K0bh8Ov2HYdlZgSpGTncAtjapefvCeTh0KXEUy3Vs+B1VGNJPbIDMCp9GB77bbZsFoojkrn+54bJqiOpCfNGTgH/cfmCPhVl8d8dra64bPEY5Y53TSmACA2xVg+dipy2djsMb9qOooiuTwo8TYbaKX6dey516ljKNLr8qj7ZViMadIUFR3pE5353lvbu5kRnSCZxiPOMqg0pqx37asdsn76VqKIiiujh9k000cSfakdUX5sQo/jVm8/eDK2cebZpJWURltZXzhm6ZKgKNJVymQSRpcHOxrBNLIFpW8NuDC7upLbJBlt3VcDO4Kv6kDsrHc98D1zV0cicqpw9VExP5QXYtjCP0yI84yAQmSdyF1rv3wrcr+Dk9o6XguU1QkHSCyBmxhkEinZcnTq7HfbG5crq7eS5aFdQtHg6cjoerD9Y/mk17Fiw6il/QtknuRCnJzNO+oUmLVjm7c/wBviu3igjCvJiBmLqjSyEaPJluozH7J0Yz8gOwFb5rWO5t5IE6TIFVo30gMko0tEzoVyuf1caVGO+BH+IXDLmfhpiEQMjqseNYHmAO+5PlHfUz5wNxVe+H9hPbXs0GmRSbY9RHIddw3Tw6Egqz9IDbfV+MNrHxh7r11IB6LYAPF9K80z8a8Ro45AkEJldVSSQKQZA3TUrh2R9ZUMoyATs2fYyPDL4Xn1jRJqK63jZdJjyhDM6ZBBDg+fG4b1Kg1r4TbW1j1pH6azOuhykyIyiNARGNWCCoCqSmQSv2V7VLWckn0brNc6TGVY6ZGIYY6jsCcGUkHyhgwKoF9S1asiZKAyzpr46a/NZkJB2W1botc+RBL0VCupKosZKpJGfsk9TJfYHYH4jMFxiS34dYyXcIifq9RlCoSuZCELkk5IXVo07DDV1Dht3BC1wGBd7hMpFI6glnInbd9AGolxlWCqCCG71Fvye62irdzqtvLKqoVjbWhaTqRnB3YO+BpKggEdtwHsr20Nxp5cr9L+a2Y9lE3R+e/1pRDk8X4NOWiLzpIDEsKgNI+Dp1KBjYMzHSBsD3wcrPM/Hp4ouHxKZVa2iWRlJIYzZKZYd9SFGXftuPUinm54zZcF4akkKNcs0+EJzCAwGvJBGoABu25JO+PTbykYryWO5K5mmUS+UBhFI32iomZzGQVLBx3yNu1dnEDK7kXfMELWNoBdfIKpPFS8SXi1w6DG6hhjGHCKsg+eoNSlVl8f8GrpOIdLqJ05RLMspYsQiEZ1eUEv50GwwSw3pS5x5On4bOsM+nU0ayDSc7NkYPpkEMDjI2q0aeShnqoGiiitlhFFFFERRRRREUUUURFFFFEVu+B3OkMPUtru6aFB5rcM2iJWIYSZbtndSAx05ycZxTZz3wG14nw2d4DaS3cD6urblXaTfADaF1apBnCbjVjBPekXkzwtt7q1WS4lkt5mHVUSFUjeIMSx8y6vsKzagceucA4ceZefeGcItvo9hbpI7KSjYBj7j6wyHLSjUo3GxKbMMbEVDXNlJHjqI6ZzjUpXONjjI99q0Uzc2c/XF+iRyhFRHZ1VB2ZiSxyckkkkkkkkkn4Us0RMXJHOcnDbgyqiyoy6JIX+y65yPQ4IIBBwfX3q0OH+J1pxQScOngmW2mUsrdVFMOnz420gomnUO52xhtqo2tkEzIyspwykMD7EHINETlxPwf4nGutbaSRcsPJhmGCR9nOpgcZyFwfTI3pMmhZGKsCrKSCpGCCNiCDuCPavR3hX4myXdq63JEtwr4RUKLLJqJP2CVXyjfb81T3INIHjbe4aC3kiCzKgdm1am3yuWYOQWfGSGBI0rhjk0RVbRRRRFIcv8Q6F1DNkjpyo+R3ABBJHxxXqa7d1t/pMk4aNIGlEyZAwDHIpz6hgv2cds7mvJNTJ5xvTafRPpEn0f8A8rO2M5xnvpzvpzitXNtZBpeiLbilrcW8cVnNDOZLh5UiB0aB5nUNGCGUJlSex2yMYFSNtHPDbywSRxlVUa5tRUMp8pJVUYjK9sDCgYOAoz5Ts72SJw8TtG69nRirD5MNxXoPwO5je4sZo2DTzCdjKzP5irqArMWOWHlZe+2kCtC2tVsHaUm7i3H1kLAM6CBQZggDyRuSCmFzjK6SckMCDsGGSOBeMwzs6QBpXWJXNzhY/rNxEH0gZK6iQrA7jYHvTFy/OhWRcqWyhf3OqJME++QMD4DHpUTy9aaWMyR6ldmkJU5y7bAgsw7KMbZxqIHqW4vYX1r9hdWENB08PH7tc/BeGQ2jyxzDCShtZl0nuMkM+2VYA+48uPL9gaOCctoZ/KQAurTGf/DTWToIUjVpYlVRs6MNnIKqK+8bPEhZGksYVVhiMSyZzh1YuUXHfBIBOe4Ix61EcteMSW9qEntPpE6E6ZjKRqyWb6wEEnBY/PPpXTs6qtlzz3ZO6cObOcRY8TWxuJSbHSZSwQtKpkDeTUD5l3YA4yA+5JGa4+Ic13d/eWqwR3P0OOZLnq3CDzKp2fyqNMY33JPcbjGKqDmHj0t7cyXExy8jZOOwHYKB7AAD7qZuVPFOWytTb9GOYEsVdySyZXSqjORpU5YD3J96PYSPd3QO1Fp44twJ+IQyW0UkcTibrIJRpBDgI8Z1AlXBRHB9QxHvhq4XwGG3sUjj3uIM9OUEKNUYXUzOTjpFkye4GcbHapC8aC6aOZYdSMisXbBD4AljBG6kMqFTnBwwyNlri4pf2k1/FFbzwMzlToVkKqyBjrYA7lSISF27HGQWAjRRdmzKDYH36qRJKZHWNPP19Ucx80RgrcXDNaRCMCNmUO2sHqOhCEkNkQYUlTlDt5Tih+fucH4jd9ViSqIIkJAUlQSckDYElidvhTl4085rKsdipVzBIWd0ORnGAucnJ3Yk9/ffNVRUxg/qUVx5IooorotUUUUURFFFFERRRTDyfyoL5pFMnT0KD9nVnJx7j2rnLI2Jpe/YLlNMyFhkeaAS9RTfwfkHr3NxCZdIgIGrRnVknG2oY2Ge5qMXlGeS6lggUydJypfZQMHAJJOBnB2zXIYqIkjNsAfIriMbASRm2AJ5aHbXzXRceInEXt0t2uX6SAKuAqsFAwF6igORsNifQe1L00zOdTEsx7kkkn07mpTinKtzbyJHJGdUhwmkhgxzjAx67jb41s4vybd20YkljATYEhg2knsDg1uJ4jVOGu2u/gugxMJy08e9tqNfBQlFT6ci3ph6wi8uNWMjVjGc6c5+7v8ACuK45fnSKKVlASY4Q6gc5+Gcj76CeJ2gcOm6NxMLjQeDrW43UbRTfwLkMvcvBc6oysPVGhlP5wUZO4964puDKbCGRYZBJJLo6pddDZJAAXOR29h2O52rn7VGXZQb2+N18ly9tiLsoN7dK1sj5ckvBsdqGYnc7mmBOQr0tIoiGY8avMvcjUADnBOCD94qP4Ry/PcyFIkJZftZ8oX03J7fLvXQTxEEhwod66jEwkFweKG+o0vZR1Fd/GeBzWr6Jk0kjI3BBHuCK4K6NcHDM02F1Y9r2hzTYRRRRWy2RUhwXj9xaSdS2leJ8YypxkexHZh8DU1yfyzbXMM8txI8awlclcYwc9/KT6DtWji/ArZpoorCVrhpMg52wfT81cDGTn4VH7dmcs6b6add1F9qZ2hj103NaDS99tlFcV41PczNNPI0kj/aYn22A9gB6AVM2fiVxKK0FpHcukIGAFADKM5wJMawPkfhWrjfItxbRGRjG6qQH6baihJwNQwMb7V12/hleOwAMeDGsmrLafNnC50/a27elPaYcubMKQ4yDLmzikpk1imQcgXf0Z7gqqqmrKE4chdmIGMYGD67429M7JuD54dbuLdFaSXQJ+qSWJLDBjxsPL+741n2iPkb1pPaov6TetaEaHf7pK9FNsXhjeM0qjp5iwM6jhmKhtKnT3wR3wN65+EcKDWN07W6u0Zx1TKVMfyTGGrHtMZFtN7fHZY9riItpvbaue26+LPxB4hFam1S4YQYwFwpKjfIViNSg5PY0vA4pns/Du6lMQUx4li6obUcKpxjV5e5z2GfWo5OVrg3ZtQoMoODv5QMZ1avbBB+/wB9qyJ4jdOGmq3GKhdYDhoL8lEZoqc47yjNaoHZo5EJ0lom1BWxnB2BHr+FQddGPa8W02F0jkbI3Mw2EUUUVuuiKKKKIiiiiiIpz8P3IiviNiLYkfPDUmV02nEZYgwjdkDjSwBxqHsfhua4YiIyxlg7vnajYqEzRFg518CCrWQ6ZUmG30yeBh8VWHUf/sPWlx+GNJPxFy8oijmy0UP25TqYL8gNz2P7qUhx24xGOq/1X/d7/Y2xt7bUW3HbiORpEldXf7bA7t8/eoDMFIyyCLoD0P6ClWx8OljstcLoD0Ir+0AXyOqfL+V47fhzRwnqLM2mJm1NvnyliNiR8NjjbatXMNmr27XTLcwfXJ1YJWOmQFgTpU+2dvkdqRZOMzsFBlchWLr5jsxOSwPfOSTn419cQ45cThRLK8gXsGOQPj8/jWzcE9rmmxueuxN196hZZw+RrmkEaE2ddiSa/wA6je0987Wt894jW/UMegaWQnQO+rV6D7+4rF3wySfhtgYwCIyGckgBVGQSST2GDmkheYbkRdETSCPGNOo4x7e+Ph2rXFxmdYjCsriInJQHb/j4VhuDkDWtBHunpuNRr36o3AStYxoLfdOho6iiNe/VW2h/7Xl/9Gv+Olj/APj2X/ql/wAclKA5juuoZOtJrK6C2rfTnOM+2a0f0tN01j6jdNG1KudlOScge+SfxrRnD3trUaZfgCPqucfC5GZfeGmX+0OH1VpyX0g44sYdhGYclM+UnBOSOxOw377CovgQjMPEUKSSYuCWSI4cpq2xjB2Ib7qRDx646vW6r9UDTrz5se2a123Fpo5DKkjLISSWBwTk5OffJ96yOHuDaB5N9QbWRwtwZQI/C0aXu038fVMHN06dCBEgnhUNIVM53OdOoAEk4zj/AIzSpXTf8RlmbXK7O3uxzj4D2HwFc1WMEfZsDT9+qtcPEYow09/U7m+aKKKK7KQn7w/vhDY30hQSBOmSjdm77HY/wrZy9zXDPxO3boR24Cug0kAFmG2cKP1fvpCjuXVSoZgrfaUEgN8x2NaqhOwbXue47u+GlKufgGPdI527vHTSttirG42Ojb3OOG/RwyaGmM2oHLDGAR5jkA7e1S/EJD/SPDBk46R2zt9j2qqrm/lkAEkjuB2DMWx8snag8QlLKxkfUowp1HKj2Bzt91cvYiRqevU7iuZK4/w8kCzr73U7iuZKs7h8hM3GckkBDjJ7eWSo0/2Nw/8A9WP8clIYv5QWIkfL/bOo+b9bffue/vXz9Mk0hdbaVOVXUcA+4GcA7n8ayMGbu+YPoKWw4ebvNzafRuVW3JM3/SFRk4+j9snHYnt896heH/kHFv2z/wAaQf6Rl16+o+vGNeptWPbVnNfIvZAGAd8Puw1HDfMZ3++sDBEAC+TfgbWreHEADNsGj/qbVj8cmZU4NgkZ6ecEjO0Q9PmfxrsWZBxy6RgCZLYIqltOo6EJXPpkA7/Cqse9kOnLudH2MsTp/V327Dt7CvmS6dm1szF9vMSSdu2/fansOlXyI9TaDhxy1m5OHq6wnbmL6qzlUcPNoJHjBdpdWSpLDCkb/nbj3pErfdX0kpBkd3I2BZi2PxNaKmQxdm2j9fqSVPw8JibR3OvP6klFFFFdlIRRRRREUUUURFFFFERRRRREUUUURFFFFERRRRREUUUURFFFFERRRRREUUUURFFFFERRRRREUUUURFFFFERRRRREUUUURFFFFEX/2Q=="/>
          <p:cNvSpPr>
            <a:spLocks noChangeAspect="1" noChangeArrowheads="1"/>
          </p:cNvSpPr>
          <p:nvPr/>
        </p:nvSpPr>
        <p:spPr bwMode="auto">
          <a:xfrm>
            <a:off x="7620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http://www.cnr.edu/home/bmcmanus/gender.gif"/>
          <p:cNvPicPr>
            <a:picLocks noChangeAspect="1" noChangeArrowheads="1"/>
          </p:cNvPicPr>
          <p:nvPr/>
        </p:nvPicPr>
        <p:blipFill>
          <a:blip r:embed="rId2" cstate="print"/>
          <a:srcRect/>
          <a:stretch>
            <a:fillRect/>
          </a:stretch>
        </p:blipFill>
        <p:spPr bwMode="auto">
          <a:xfrm>
            <a:off x="5524500" y="2057400"/>
            <a:ext cx="3619500" cy="27146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culture, and behavior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Sociologists look cultural expectations and how they play into behavior.</a:t>
            </a:r>
          </a:p>
          <a:p>
            <a:pPr lvl="1"/>
            <a:r>
              <a:rPr lang="en-US" dirty="0" smtClean="0"/>
              <a:t>Among the </a:t>
            </a:r>
            <a:r>
              <a:rPr lang="en-US" dirty="0" err="1" smtClean="0"/>
              <a:t>Arapesh</a:t>
            </a:r>
            <a:r>
              <a:rPr lang="en-US" dirty="0" smtClean="0"/>
              <a:t>, both men and women were conditioned to be cooperative, unaggressive, and empathetic. </a:t>
            </a:r>
          </a:p>
          <a:p>
            <a:pPr lvl="1"/>
            <a:r>
              <a:rPr lang="en-US" dirty="0" smtClean="0"/>
              <a:t>Among the </a:t>
            </a:r>
            <a:r>
              <a:rPr lang="en-US" dirty="0" err="1" smtClean="0"/>
              <a:t>Mundugumor</a:t>
            </a:r>
            <a:r>
              <a:rPr lang="en-US" dirty="0" smtClean="0"/>
              <a:t>, the men and women are both conditioned to be aggressive, ruthless, and unresponsive to the needs of others.</a:t>
            </a:r>
          </a:p>
          <a:p>
            <a:pPr lvl="1"/>
            <a:r>
              <a:rPr lang="en-US" dirty="0" smtClean="0"/>
              <a:t>Among the </a:t>
            </a:r>
            <a:r>
              <a:rPr lang="en-US" dirty="0" err="1" smtClean="0"/>
              <a:t>Tchambuli</a:t>
            </a:r>
            <a:r>
              <a:rPr lang="en-US" dirty="0" smtClean="0"/>
              <a:t>, the roles were the opposite as they are here: women were dominant, impersonal, and aggressive.  Men were dependant and submissive.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culture, and behavior</a:t>
            </a:r>
            <a:endParaRPr lang="en-US" dirty="0"/>
          </a:p>
        </p:txBody>
      </p:sp>
      <p:sp>
        <p:nvSpPr>
          <p:cNvPr id="3" name="Content Placeholder 2"/>
          <p:cNvSpPr>
            <a:spLocks noGrp="1"/>
          </p:cNvSpPr>
          <p:nvPr>
            <p:ph idx="1"/>
          </p:nvPr>
        </p:nvSpPr>
        <p:spPr>
          <a:xfrm>
            <a:off x="304800" y="1554162"/>
            <a:ext cx="4419600" cy="4999038"/>
          </a:xfrm>
        </p:spPr>
        <p:txBody>
          <a:bodyPr>
            <a:normAutofit lnSpcReduction="10000"/>
          </a:bodyPr>
          <a:lstStyle/>
          <a:p>
            <a:r>
              <a:rPr lang="en-US" dirty="0" smtClean="0"/>
              <a:t>What can be concluded about the way men and women behave?</a:t>
            </a:r>
          </a:p>
          <a:p>
            <a:endParaRPr lang="en-US" dirty="0" smtClean="0"/>
          </a:p>
          <a:p>
            <a:pPr>
              <a:buNone/>
            </a:pPr>
            <a:endParaRPr lang="en-US" dirty="0" smtClean="0"/>
          </a:p>
          <a:p>
            <a:r>
              <a:rPr lang="en-US" dirty="0" smtClean="0"/>
              <a:t>Read the passage on page 342-343 and answer the questions that follow.</a:t>
            </a:r>
            <a:endParaRPr lang="en-US" dirty="0"/>
          </a:p>
        </p:txBody>
      </p:sp>
      <p:pic>
        <p:nvPicPr>
          <p:cNvPr id="5" name="Picture 4" descr="gender_roles.jpg"/>
          <p:cNvPicPr>
            <a:picLocks noChangeAspect="1"/>
          </p:cNvPicPr>
          <p:nvPr/>
        </p:nvPicPr>
        <p:blipFill>
          <a:blip r:embed="rId2" cstate="print"/>
          <a:stretch>
            <a:fillRect/>
          </a:stretch>
        </p:blipFill>
        <p:spPr>
          <a:xfrm>
            <a:off x="5334000" y="1143000"/>
            <a:ext cx="2240280" cy="3424428"/>
          </a:xfrm>
          <a:prstGeom prst="rect">
            <a:avLst/>
          </a:prstGeom>
        </p:spPr>
      </p:pic>
      <p:pic>
        <p:nvPicPr>
          <p:cNvPr id="7" name="Picture 6" descr="4248446a5380378695l.jpg"/>
          <p:cNvPicPr>
            <a:picLocks noChangeAspect="1"/>
          </p:cNvPicPr>
          <p:nvPr/>
        </p:nvPicPr>
        <p:blipFill>
          <a:blip r:embed="rId3" cstate="print"/>
          <a:stretch>
            <a:fillRect/>
          </a:stretch>
        </p:blipFill>
        <p:spPr>
          <a:xfrm>
            <a:off x="5361021" y="4013200"/>
            <a:ext cx="3782979" cy="2844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Solve the following riddle quietly by yourself:</a:t>
            </a:r>
            <a:endParaRPr lang="en-US" dirty="0"/>
          </a:p>
        </p:txBody>
      </p:sp>
      <p:sp>
        <p:nvSpPr>
          <p:cNvPr id="3" name="Content Placeholder 2"/>
          <p:cNvSpPr>
            <a:spLocks noGrp="1"/>
          </p:cNvSpPr>
          <p:nvPr>
            <p:ph idx="1"/>
          </p:nvPr>
        </p:nvSpPr>
        <p:spPr/>
        <p:txBody>
          <a:bodyPr/>
          <a:lstStyle/>
          <a:p>
            <a:r>
              <a:rPr lang="en-US" dirty="0" smtClean="0"/>
              <a:t>A young man was in a serious car accident and taken to the hospital for an emergency brain operation.  The brain surgeon looked at the boy and said, “I can’t operate on him.  He’s my son.”  But the surgeon was not the boy’s father. Explain how this could be.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The surgeon is the boy’s mother.</a:t>
            </a:r>
          </a:p>
          <a:p>
            <a:r>
              <a:rPr lang="en-US" dirty="0" smtClean="0"/>
              <a:t>Why is it assumed (by some) that the surgeon is a man?</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True or false?</a:t>
            </a:r>
            <a:endParaRPr lang="en-US" dirty="0"/>
          </a:p>
        </p:txBody>
      </p:sp>
      <p:sp>
        <p:nvSpPr>
          <p:cNvPr id="3" name="Content Placeholder 2"/>
          <p:cNvSpPr>
            <a:spLocks noGrp="1"/>
          </p:cNvSpPr>
          <p:nvPr>
            <p:ph idx="1"/>
          </p:nvPr>
        </p:nvSpPr>
        <p:spPr/>
        <p:txBody>
          <a:bodyPr/>
          <a:lstStyle/>
          <a:p>
            <a:r>
              <a:rPr lang="en-US" dirty="0" smtClean="0"/>
              <a:t>Women in the United States lead the world in efforts to achieve job equality with men.</a:t>
            </a:r>
          </a:p>
          <a:p>
            <a:r>
              <a:rPr lang="en-US" dirty="0" smtClean="0"/>
              <a:t>A: False. Among industrialized nations, the USA is third from the bottom in male/female income equality.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 Sex and gender identity</a:t>
            </a:r>
            <a:endParaRPr lang="en-US" dirty="0"/>
          </a:p>
        </p:txBody>
      </p:sp>
      <p:sp>
        <p:nvSpPr>
          <p:cNvPr id="3" name="Subtitle 2"/>
          <p:cNvSpPr>
            <a:spLocks noGrp="1"/>
          </p:cNvSpPr>
          <p:nvPr>
            <p:ph type="subTitle" idx="1"/>
          </p:nvPr>
        </p:nvSpPr>
        <p:spPr/>
        <p:txBody>
          <a:bodyPr/>
          <a:lstStyle/>
          <a:p>
            <a:r>
              <a:rPr lang="en-US" dirty="0" smtClean="0"/>
              <a:t>Chapter 10: INEQUALITIES OF GENDER AND AGE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male and female</a:t>
            </a:r>
            <a:endParaRPr lang="en-US" dirty="0"/>
          </a:p>
        </p:txBody>
      </p:sp>
      <p:sp>
        <p:nvSpPr>
          <p:cNvPr id="3" name="Content Placeholder 2"/>
          <p:cNvSpPr>
            <a:spLocks noGrp="1"/>
          </p:cNvSpPr>
          <p:nvPr>
            <p:ph idx="1"/>
          </p:nvPr>
        </p:nvSpPr>
        <p:spPr/>
        <p:txBody>
          <a:bodyPr/>
          <a:lstStyle/>
          <a:p>
            <a:r>
              <a:rPr lang="en-US" dirty="0" smtClean="0"/>
              <a:t>Read and discuss this sentence: </a:t>
            </a:r>
            <a:r>
              <a:rPr lang="en-US" i="1" dirty="0" smtClean="0"/>
              <a:t>You inherit your sex but you learn your gender.</a:t>
            </a:r>
          </a:p>
          <a:p>
            <a:endParaRPr lang="en-US" dirty="0"/>
          </a:p>
          <a:p>
            <a:r>
              <a:rPr lang="en-US" dirty="0" smtClean="0"/>
              <a:t>How much of your sexual identity is socialized?</a:t>
            </a:r>
          </a:p>
          <a:p>
            <a:endParaRPr lang="en-US" dirty="0" smtClean="0"/>
          </a:p>
          <a:p>
            <a:r>
              <a:rPr lang="en-US" dirty="0" smtClean="0"/>
              <a:t>Answer: A lot!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male and female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i="1" dirty="0" smtClean="0"/>
              <a:t>What are little girls made of?</a:t>
            </a:r>
          </a:p>
          <a:p>
            <a:pPr>
              <a:buNone/>
            </a:pPr>
            <a:r>
              <a:rPr lang="en-US" i="1" dirty="0" smtClean="0"/>
              <a:t>Sugar and spice </a:t>
            </a:r>
          </a:p>
          <a:p>
            <a:pPr>
              <a:buNone/>
            </a:pPr>
            <a:r>
              <a:rPr lang="en-US" i="1" dirty="0" smtClean="0"/>
              <a:t>And everything nice.</a:t>
            </a:r>
          </a:p>
          <a:p>
            <a:pPr>
              <a:buNone/>
            </a:pPr>
            <a:r>
              <a:rPr lang="en-US" i="1" dirty="0" smtClean="0"/>
              <a:t>That’s what little girls are made of.</a:t>
            </a:r>
          </a:p>
          <a:p>
            <a:pPr>
              <a:buNone/>
            </a:pPr>
            <a:endParaRPr lang="en-US" i="1" dirty="0" smtClean="0"/>
          </a:p>
          <a:p>
            <a:pPr>
              <a:buNone/>
            </a:pPr>
            <a:r>
              <a:rPr lang="en-US" i="1" dirty="0" smtClean="0"/>
              <a:t>What are little boys made of?</a:t>
            </a:r>
          </a:p>
          <a:p>
            <a:pPr>
              <a:buNone/>
            </a:pPr>
            <a:r>
              <a:rPr lang="en-US" i="1" dirty="0" smtClean="0"/>
              <a:t>Snips and snails</a:t>
            </a:r>
          </a:p>
          <a:p>
            <a:pPr>
              <a:buNone/>
            </a:pPr>
            <a:r>
              <a:rPr lang="en-US" i="1" dirty="0" smtClean="0"/>
              <a:t>And puppy dog tails.</a:t>
            </a:r>
          </a:p>
          <a:p>
            <a:pPr>
              <a:buNone/>
            </a:pPr>
            <a:r>
              <a:rPr lang="en-US" i="1" dirty="0" smtClean="0"/>
              <a:t>That’s what little boys are made of.</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male and female</a:t>
            </a:r>
            <a:endParaRPr lang="en-US" dirty="0"/>
          </a:p>
        </p:txBody>
      </p:sp>
      <p:sp>
        <p:nvSpPr>
          <p:cNvPr id="3" name="Content Placeholder 2"/>
          <p:cNvSpPr>
            <a:spLocks noGrp="1"/>
          </p:cNvSpPr>
          <p:nvPr>
            <p:ph idx="1"/>
          </p:nvPr>
        </p:nvSpPr>
        <p:spPr/>
        <p:txBody>
          <a:bodyPr/>
          <a:lstStyle/>
          <a:p>
            <a:r>
              <a:rPr lang="en-US" dirty="0" smtClean="0"/>
              <a:t>Read and compare the two fairy tales.</a:t>
            </a:r>
            <a:endParaRPr lang="en-US" dirty="0"/>
          </a:p>
          <a:p>
            <a:r>
              <a:rPr lang="en-US" dirty="0" smtClean="0"/>
              <a:t>What differences can you see?</a:t>
            </a:r>
          </a:p>
          <a:p>
            <a:r>
              <a:rPr lang="en-US" dirty="0" smtClean="0"/>
              <a:t>How does this relate to gender identity?</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r>
              <a:rPr lang="en-US" dirty="0" smtClean="0"/>
              <a:t>Defining male and female</a:t>
            </a:r>
            <a:endParaRPr lang="en-US" dirty="0"/>
          </a:p>
        </p:txBody>
      </p:sp>
      <p:sp>
        <p:nvSpPr>
          <p:cNvPr id="3" name="Content Placeholder 2"/>
          <p:cNvSpPr>
            <a:spLocks noGrp="1"/>
          </p:cNvSpPr>
          <p:nvPr>
            <p:ph idx="1"/>
          </p:nvPr>
        </p:nvSpPr>
        <p:spPr>
          <a:xfrm>
            <a:off x="304800" y="1143000"/>
            <a:ext cx="5334000" cy="5715000"/>
          </a:xfrm>
        </p:spPr>
        <p:txBody>
          <a:bodyPr>
            <a:normAutofit fontScale="92500" lnSpcReduction="20000"/>
          </a:bodyPr>
          <a:lstStyle/>
          <a:p>
            <a:r>
              <a:rPr lang="en-US" b="1" u="sng" dirty="0" smtClean="0"/>
              <a:t>SEX</a:t>
            </a:r>
            <a:r>
              <a:rPr lang="en-US" dirty="0" smtClean="0"/>
              <a:t> – based on biological differences</a:t>
            </a:r>
          </a:p>
          <a:p>
            <a:pPr lvl="1"/>
            <a:r>
              <a:rPr lang="en-US" dirty="0" smtClean="0"/>
              <a:t>Are men naturally more aggressive?</a:t>
            </a:r>
          </a:p>
          <a:p>
            <a:pPr lvl="1"/>
            <a:r>
              <a:rPr lang="en-US" dirty="0" smtClean="0"/>
              <a:t>Are women naturally more emotional?</a:t>
            </a:r>
          </a:p>
          <a:p>
            <a:r>
              <a:rPr lang="en-US" b="1" u="sng" dirty="0" smtClean="0"/>
              <a:t>BIOLOGICAL DETERMINISM </a:t>
            </a:r>
            <a:r>
              <a:rPr lang="en-US" dirty="0" smtClean="0"/>
              <a:t>– behavior is determined by the inherited physical traits.  This theory has never been proven.</a:t>
            </a:r>
          </a:p>
          <a:p>
            <a:r>
              <a:rPr lang="en-US" b="1" u="sng" dirty="0" smtClean="0"/>
              <a:t>GENDER IDENTITY </a:t>
            </a:r>
            <a:r>
              <a:rPr lang="en-US" dirty="0" smtClean="0"/>
              <a:t>– behavior is based on learned cultural values. </a:t>
            </a:r>
            <a:endParaRPr lang="en-US" b="1" u="sng" dirty="0" smtClean="0"/>
          </a:p>
          <a:p>
            <a:endParaRPr lang="en-US" dirty="0" smtClean="0"/>
          </a:p>
        </p:txBody>
      </p:sp>
      <p:pic>
        <p:nvPicPr>
          <p:cNvPr id="1026" name="Picture 2" descr="http://www.cartoonistgroup.com/properties/speedbump/art_images/tn_sb1040716.jpg"/>
          <p:cNvPicPr>
            <a:picLocks noChangeAspect="1" noChangeArrowheads="1"/>
          </p:cNvPicPr>
          <p:nvPr/>
        </p:nvPicPr>
        <p:blipFill>
          <a:blip r:embed="rId2" cstate="print"/>
          <a:srcRect/>
          <a:stretch>
            <a:fillRect/>
          </a:stretch>
        </p:blipFill>
        <p:spPr bwMode="auto">
          <a:xfrm>
            <a:off x="6324600" y="762000"/>
            <a:ext cx="2362200" cy="2519682"/>
          </a:xfrm>
          <a:prstGeom prst="rect">
            <a:avLst/>
          </a:prstGeom>
          <a:noFill/>
        </p:spPr>
      </p:pic>
      <p:pic>
        <p:nvPicPr>
          <p:cNvPr id="8194" name="Picture 2" descr="http://t3.gstatic.com/images?q=tbn:ANd9GcQXbZHHUfNgKEF_Wz5qHx3HXE870H7Z3XChmlPRYTPCQuc0i9bHeA"/>
          <p:cNvPicPr>
            <a:picLocks noChangeAspect="1" noChangeArrowheads="1"/>
          </p:cNvPicPr>
          <p:nvPr/>
        </p:nvPicPr>
        <p:blipFill>
          <a:blip r:embed="rId3" cstate="print"/>
          <a:srcRect/>
          <a:stretch>
            <a:fillRect/>
          </a:stretch>
        </p:blipFill>
        <p:spPr bwMode="auto">
          <a:xfrm>
            <a:off x="6324600" y="4038600"/>
            <a:ext cx="2743200" cy="22860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192</TotalTime>
  <Words>656</Words>
  <Application>Microsoft Macintosh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Chapter 10: INEQUALITIES OF GENDER AND AGE</vt:lpstr>
      <vt:lpstr>Solve the following riddle quietly by yourself:</vt:lpstr>
      <vt:lpstr>Answer</vt:lpstr>
      <vt:lpstr>Discussion  - True or false?</vt:lpstr>
      <vt:lpstr>1 - Sex and gender identity</vt:lpstr>
      <vt:lpstr>Defining male and female</vt:lpstr>
      <vt:lpstr>Defining male and female</vt:lpstr>
      <vt:lpstr>Defining male and female</vt:lpstr>
      <vt:lpstr>Defining male and female</vt:lpstr>
      <vt:lpstr>Defining male and female</vt:lpstr>
      <vt:lpstr>Defining male and female</vt:lpstr>
      <vt:lpstr>Defining male and female</vt:lpstr>
      <vt:lpstr>Defining male and female</vt:lpstr>
      <vt:lpstr>Biology, culture, and behavior</vt:lpstr>
      <vt:lpstr>Biology, culture, and behavior</vt:lpstr>
      <vt:lpstr>Biology, culture, and behavior</vt:lpstr>
    </vt:vector>
  </TitlesOfParts>
  <Company>McKinney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and gender inequality</dc:title>
  <dc:creator>mkhoury</dc:creator>
  <cp:lastModifiedBy>Justin Wisdom</cp:lastModifiedBy>
  <cp:revision>38</cp:revision>
  <dcterms:created xsi:type="dcterms:W3CDTF">2011-04-11T16:34:26Z</dcterms:created>
  <dcterms:modified xsi:type="dcterms:W3CDTF">2015-03-31T14:02:33Z</dcterms:modified>
</cp:coreProperties>
</file>