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97" autoAdjust="0"/>
    <p:restoredTop sz="94660"/>
  </p:normalViewPr>
  <p:slideViewPr>
    <p:cSldViewPr>
      <p:cViewPr>
        <p:scale>
          <a:sx n="75" d="100"/>
          <a:sy n="75" d="100"/>
        </p:scale>
        <p:origin x="-8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74DBA2-0450-4F07-AF0C-186FC977D247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C911C1-71AD-4310-9D41-30409ABA9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089C-C14D-416B-A0E2-87309FA61136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6399-8415-42D9-870A-781BCFE59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3493-D721-4EEE-9D63-5783C362FFEE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1DB5-BC2E-40DD-B529-0F9390FE2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24FB-8754-4534-BAD2-681C72C74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2938-C0FE-4F90-A369-89E27CA7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0D12-C426-4C78-87DB-9E39026E6F14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A3BB-BD22-4CB4-8971-A20A19AF8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BE2E51-41AF-43E9-AF18-AC8D5FDEBD5F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6E2765-CF04-48CD-8C6D-C03E1A02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AB30A-62BF-4A64-BFA3-901274B812D4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D057FA-16C0-4346-BC8E-EF8F5DB25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1F23E-CF20-4E6B-B66D-E876A7AEA6E5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73757-ED55-4A79-90E0-BCEAC737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EB19-FFBA-44ED-A39E-95BE5F6AF940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2C548E-259F-4293-A98A-B02E9A425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EBD4-F71E-4AC2-91FE-EB5C07BCFBC1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3C28-F247-48A6-B0AF-6AC12990C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9D4CC-3B5A-4A4E-A9C3-8E97387CC62C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E13F5D-AA00-4A04-A408-68D21D1A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A09DE8-4EA2-45DB-9A1D-87B61DF57507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7CA644-6827-4A8F-9A15-8728D7D8F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856B294-1D64-406E-8AA1-1F03FE896C70}" type="datetimeFigureOut">
              <a:rPr lang="en-US"/>
              <a:pPr>
                <a:defRPr/>
              </a:pPr>
              <a:t>3/18/15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7218D0-0685-4113-AA0C-38EB4F9AA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9" r:id="rId2"/>
    <p:sldLayoutId id="2147483734" r:id="rId3"/>
    <p:sldLayoutId id="2147483735" r:id="rId4"/>
    <p:sldLayoutId id="2147483736" r:id="rId5"/>
    <p:sldLayoutId id="2147483737" r:id="rId6"/>
    <p:sldLayoutId id="2147483730" r:id="rId7"/>
    <p:sldLayoutId id="2147483738" r:id="rId8"/>
    <p:sldLayoutId id="2147483739" r:id="rId9"/>
    <p:sldLayoutId id="2147483731" r:id="rId10"/>
    <p:sldLayoutId id="2147483732" r:id="rId11"/>
    <p:sldLayoutId id="2147483740" r:id="rId12"/>
    <p:sldLayoutId id="21474837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C:%5CDocuments%20and%20Settings%5Cmkhoury%5CLocal%20Settings%5CTemp%5CEveryday%20Normal%20Republicans!.fl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1752600"/>
            <a:ext cx="7772400" cy="1830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Minority, Race, and Ethnicity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5181600" cy="3810000"/>
          </a:xfrm>
        </p:spPr>
        <p:txBody>
          <a:bodyPr/>
          <a:lstStyle/>
          <a:p>
            <a:pPr eaLnBrk="1" hangingPunct="1"/>
            <a:r>
              <a:rPr lang="en-US" sz="2600" b="1" smtClean="0"/>
              <a:t>“Color makes a difference.  Gender makes a difference. Ethnicity makes a difference. Acting as if they don’t will create more problems than it will solve.”</a:t>
            </a:r>
          </a:p>
          <a:p>
            <a:pPr eaLnBrk="1" hangingPunct="1"/>
            <a:endParaRPr lang="en-US" sz="2600" b="1" smtClean="0"/>
          </a:p>
          <a:p>
            <a:pPr lvl="4" eaLnBrk="1" hangingPunct="1"/>
            <a:r>
              <a:rPr lang="en-US" sz="1600" b="1" smtClean="0"/>
              <a:t>James Jones (1990)</a:t>
            </a:r>
          </a:p>
          <a:p>
            <a:pPr eaLnBrk="1" hangingPunct="1"/>
            <a:endParaRPr lang="en-US" sz="2600" b="1" smtClean="0"/>
          </a:p>
        </p:txBody>
      </p:sp>
      <p:pic>
        <p:nvPicPr>
          <p:cNvPr id="12291" name="Picture 5" descr="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371600"/>
            <a:ext cx="4038600" cy="3376613"/>
          </a:xfrm>
        </p:spPr>
      </p:pic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876800" cy="6858000"/>
          </a:xfrm>
        </p:spPr>
        <p:txBody>
          <a:bodyPr/>
          <a:lstStyle/>
          <a:p>
            <a:pPr marL="693738" indent="-584200" eaLnBrk="1" hangingPunct="1">
              <a:buFontTx/>
              <a:buNone/>
            </a:pPr>
            <a:endParaRPr lang="en-US" sz="2100" b="1" u="sng" smtClean="0"/>
          </a:p>
          <a:p>
            <a:pPr marL="693738" indent="-584200" eaLnBrk="1" hangingPunct="1">
              <a:buFontTx/>
              <a:buNone/>
            </a:pPr>
            <a:r>
              <a:rPr lang="en-US" sz="2100" b="1" u="sng" smtClean="0"/>
              <a:t>Minority Groups</a:t>
            </a:r>
          </a:p>
          <a:p>
            <a:pPr marL="693738" indent="-584200" eaLnBrk="1" hangingPunct="1">
              <a:buFontTx/>
              <a:buNone/>
            </a:pPr>
            <a:endParaRPr lang="en-US" sz="2100" b="1" u="sng" smtClean="0"/>
          </a:p>
          <a:p>
            <a:pPr marL="693738" indent="-584200" eaLnBrk="1" hangingPunct="1"/>
            <a:r>
              <a:rPr lang="en-US" sz="2100" b="1" u="sng" smtClean="0">
                <a:solidFill>
                  <a:srgbClr val="FF0000"/>
                </a:solidFill>
              </a:rPr>
              <a:t>Minority</a:t>
            </a:r>
            <a:r>
              <a:rPr lang="en-US" sz="2100" b="1" smtClean="0">
                <a:solidFill>
                  <a:srgbClr val="FF0000"/>
                </a:solidFill>
              </a:rPr>
              <a:t> --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>
                <a:solidFill>
                  <a:srgbClr val="FF0000"/>
                </a:solidFill>
              </a:rPr>
              <a:t>a group in a lower position in society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may be larger in numbers than the dominant group (e.g., South Africa)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may be a minority in one society &amp; dominant in another</a:t>
            </a:r>
          </a:p>
          <a:p>
            <a:pPr marL="925513" lvl="1" indent="-533400" eaLnBrk="1" hangingPunct="1"/>
            <a:endParaRPr lang="en-US" sz="1700" b="1" smtClean="0"/>
          </a:p>
          <a:p>
            <a:pPr marL="925513" lvl="1" indent="-533400" eaLnBrk="1" hangingPunct="1">
              <a:buFont typeface="Verdana" pitchFamily="34" charset="0"/>
              <a:buNone/>
            </a:pPr>
            <a:endParaRPr lang="en-US" sz="1700" b="1" smtClean="0"/>
          </a:p>
          <a:p>
            <a:pPr marL="693738" indent="-584200" eaLnBrk="1" hangingPunct="1"/>
            <a:r>
              <a:rPr lang="en-US" sz="2100" b="1" smtClean="0"/>
              <a:t>Characteristics: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Distinct physical or cultural characteristic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Minority traits viewed as inferior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Common sense of identity/loyalty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Majority ascribes status</a:t>
            </a:r>
          </a:p>
          <a:p>
            <a:pPr marL="925513" lvl="1" indent="-533400" eaLnBrk="1" hangingPunct="1">
              <a:spcBef>
                <a:spcPts val="300"/>
              </a:spcBef>
            </a:pPr>
            <a:r>
              <a:rPr lang="en-US" sz="1700" b="1" smtClean="0"/>
              <a:t>Dominated by majority</a:t>
            </a:r>
          </a:p>
        </p:txBody>
      </p:sp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70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charRg st="70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40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charRg st="140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19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charRg st="195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12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charRg st="212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5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charRg st="257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292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charRg st="292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25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charRg st="325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50" end="3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charRg st="350" end="3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483">
                                            <p:txEl>
                                              <p:charRg st="373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229600" cy="7318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700" b="0" u="sng" smtClean="0">
                <a:solidFill>
                  <a:srgbClr val="FF0000"/>
                </a:solidFill>
                <a:effectLst/>
              </a:rPr>
              <a:t>Race</a:t>
            </a:r>
            <a:r>
              <a:rPr lang="en-US" sz="3700" b="0" smtClean="0">
                <a:solidFill>
                  <a:srgbClr val="FF0000"/>
                </a:solidFill>
                <a:effectLst/>
              </a:rPr>
              <a:t> --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-304800" y="533400"/>
            <a:ext cx="4038600" cy="4525963"/>
          </a:xfrm>
        </p:spPr>
        <p:txBody>
          <a:bodyPr/>
          <a:lstStyle/>
          <a:p>
            <a:pPr marL="742950" lvl="1" indent="-285750" eaLnBrk="1" hangingPunct="1"/>
            <a:endParaRPr lang="en-US" sz="1200" b="1" smtClean="0"/>
          </a:p>
          <a:p>
            <a:pPr marL="742950" lvl="1" indent="-285750" eaLnBrk="1" hangingPunct="1">
              <a:buFont typeface="Verdana" pitchFamily="34" charset="0"/>
              <a:buNone/>
            </a:pPr>
            <a:r>
              <a:rPr lang="en-US" sz="1200" b="1" smtClean="0">
                <a:solidFill>
                  <a:srgbClr val="FF0000"/>
                </a:solidFill>
              </a:rPr>
              <a:t>category of people who share certain combinations of inherited physical traits</a:t>
            </a:r>
          </a:p>
          <a:p>
            <a:pPr marL="742950" lvl="1" indent="-285750" eaLnBrk="1" hangingPunct="1">
              <a:buFont typeface="Verdana" pitchFamily="34" charset="0"/>
              <a:buNone/>
            </a:pPr>
            <a:endParaRPr lang="en-US" sz="1200" b="1" smtClean="0"/>
          </a:p>
          <a:p>
            <a:pPr marL="742950" lvl="1" indent="-285750" eaLnBrk="1" hangingPunct="1"/>
            <a:r>
              <a:rPr lang="en-US" sz="1200" b="1" smtClean="0"/>
              <a:t>Sociologists see race as more of a social category than a biological one</a:t>
            </a:r>
          </a:p>
          <a:p>
            <a:pPr marL="742950" lvl="1" indent="-285750" eaLnBrk="1" hangingPunct="1">
              <a:buFont typeface="Verdana" pitchFamily="34" charset="0"/>
              <a:buNone/>
            </a:pPr>
            <a:endParaRPr lang="en-US" sz="1200" b="1" smtClean="0"/>
          </a:p>
          <a:p>
            <a:pPr eaLnBrk="1" hangingPunct="1"/>
            <a:r>
              <a:rPr lang="en-US" sz="1200" b="1" u="sng" smtClean="0"/>
              <a:t>Racial Groups</a:t>
            </a:r>
          </a:p>
          <a:p>
            <a:pPr marL="742950" lvl="1" indent="-285750" eaLnBrk="1" hangingPunct="1"/>
            <a:r>
              <a:rPr lang="en-US" sz="1200" b="1" smtClean="0"/>
              <a:t>outward characteristics that divide humans</a:t>
            </a:r>
          </a:p>
          <a:p>
            <a:pPr marL="742950" lvl="1" indent="-285750" eaLnBrk="1" hangingPunct="1"/>
            <a:r>
              <a:rPr lang="en-US" sz="1200" b="1" smtClean="0"/>
              <a:t>How do we separate races? How do we know people are different?</a:t>
            </a:r>
          </a:p>
          <a:p>
            <a:pPr marL="742950" lvl="1" indent="-285750" eaLnBrk="1" hangingPunct="1"/>
            <a:r>
              <a:rPr lang="en-US" sz="1200" b="1" smtClean="0"/>
              <a:t>A: e.g. race, head form, hair texture, etc.</a:t>
            </a:r>
          </a:p>
          <a:p>
            <a:pPr marL="742950" lvl="1" indent="-285750" eaLnBrk="1" hangingPunct="1"/>
            <a:r>
              <a:rPr lang="en-US" sz="1200" b="1" smtClean="0"/>
              <a:t>Is there a such thing as a pure race? A: –no.</a:t>
            </a:r>
          </a:p>
          <a:p>
            <a:pPr marL="1143000" lvl="2" eaLnBrk="1" hangingPunct="1"/>
            <a:r>
              <a:rPr lang="en-US" sz="1200" b="1" smtClean="0"/>
              <a:t>How do we assume someone is something that they are not?</a:t>
            </a:r>
          </a:p>
          <a:p>
            <a:pPr marL="742950" lvl="1" indent="-285750" eaLnBrk="1" hangingPunct="1">
              <a:buFont typeface="Verdana" pitchFamily="34" charset="0"/>
              <a:buNone/>
            </a:pPr>
            <a:endParaRPr lang="en-US" sz="1200" b="1" smtClean="0"/>
          </a:p>
          <a:p>
            <a:pPr eaLnBrk="1" hangingPunct="1"/>
            <a:r>
              <a:rPr lang="en-US" sz="1200" b="1" smtClean="0"/>
              <a:t>Three main groups:</a:t>
            </a:r>
          </a:p>
          <a:p>
            <a:pPr marL="742950" lvl="1" indent="-285750" eaLnBrk="1" hangingPunct="1"/>
            <a:r>
              <a:rPr lang="en-US" sz="1200" b="1" smtClean="0"/>
              <a:t>a. Negroid (Black)</a:t>
            </a:r>
          </a:p>
          <a:p>
            <a:pPr marL="742950" lvl="1" indent="-285750" eaLnBrk="1" hangingPunct="1"/>
            <a:r>
              <a:rPr lang="en-US" sz="1200" b="1" smtClean="0"/>
              <a:t>b. Mongoloid (Brownish-yellow)</a:t>
            </a:r>
          </a:p>
          <a:p>
            <a:pPr marL="742950" lvl="1" indent="-285750" eaLnBrk="1" hangingPunct="1"/>
            <a:r>
              <a:rPr lang="en-US" sz="1200" b="1" smtClean="0"/>
              <a:t>c. Caucasoid (White)</a:t>
            </a:r>
          </a:p>
          <a:p>
            <a:pPr eaLnBrk="1" hangingPunct="1"/>
            <a:endParaRPr lang="en-US" sz="1200" smtClean="0"/>
          </a:p>
        </p:txBody>
      </p:sp>
      <p:pic>
        <p:nvPicPr>
          <p:cNvPr id="14340" name="Picture 17" descr="chenglong"/>
          <p:cNvPicPr>
            <a:picLocks noGrp="1" noChangeAspect="1" noChangeArrowheads="1"/>
          </p:cNvPicPr>
          <p:nvPr>
            <p:ph type="ch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3429000"/>
            <a:ext cx="2039938" cy="2678113"/>
          </a:xfrm>
          <a:noFill/>
        </p:spPr>
      </p:pic>
      <p:pic>
        <p:nvPicPr>
          <p:cNvPr id="14341" name="Picture 15" descr="sto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"/>
            <a:ext cx="26320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1" descr="drewcar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657600"/>
            <a:ext cx="2365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105400" cy="6858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000" b="1" u="sng" smtClean="0"/>
              <a:t>Inter-group Hostility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b="1" smtClean="0"/>
          </a:p>
          <a:p>
            <a:pPr eaLnBrk="1" hangingPunct="1"/>
            <a:r>
              <a:rPr lang="en-US" sz="2000" b="1" smtClean="0"/>
              <a:t>every nation has a mixture of peoples &amp; culture</a:t>
            </a:r>
          </a:p>
          <a:p>
            <a:pPr eaLnBrk="1" hangingPunct="1"/>
            <a:r>
              <a:rPr lang="en-US" sz="2000" b="1" smtClean="0"/>
              <a:t>homogenous societies (where everyone is the same) are very rare</a:t>
            </a:r>
          </a:p>
          <a:p>
            <a:pPr eaLnBrk="1" hangingPunct="1"/>
            <a:r>
              <a:rPr lang="en-US" sz="2000" b="1" smtClean="0"/>
              <a:t>heterogeneous societies (a mixture of peoples, cultures, etc.) are the norm</a:t>
            </a:r>
          </a:p>
          <a:p>
            <a:pPr eaLnBrk="1" hangingPunct="1"/>
            <a:endParaRPr lang="en-US" sz="2000" b="1" smtClean="0"/>
          </a:p>
          <a:p>
            <a:pPr eaLnBrk="1" hangingPunct="1"/>
            <a:endParaRPr lang="en-US" sz="2000" b="1" smtClean="0"/>
          </a:p>
          <a:p>
            <a:pPr eaLnBrk="1" hangingPunct="1"/>
            <a:r>
              <a:rPr lang="en-US" sz="2000" b="1" smtClean="0"/>
              <a:t>Why are ethnic minorities seen as inferior?</a:t>
            </a:r>
          </a:p>
          <a:p>
            <a:pPr lvl="1" eaLnBrk="1" hangingPunct="1"/>
            <a:r>
              <a:rPr lang="en-US" sz="2000" b="1" smtClean="0"/>
              <a:t>Ethnocentrism</a:t>
            </a:r>
          </a:p>
          <a:p>
            <a:pPr marL="1143000" lvl="2" eaLnBrk="1" hangingPunct="1"/>
            <a:r>
              <a:rPr lang="en-US" sz="2000" b="1" smtClean="0"/>
              <a:t>becomes “we” vs. “they”</a:t>
            </a:r>
          </a:p>
          <a:p>
            <a:pPr lvl="1" eaLnBrk="1" hangingPunct="1"/>
            <a:r>
              <a:rPr lang="en-US" sz="2000" b="1" smtClean="0"/>
              <a:t>a superior attitude develops</a:t>
            </a:r>
            <a:endParaRPr lang="en-US" sz="2000" b="1" smtClean="0">
              <a:hlinkClick r:id="rId2" action="ppaction://hlinkfile"/>
            </a:endParaRPr>
          </a:p>
        </p:txBody>
      </p:sp>
      <p:pic>
        <p:nvPicPr>
          <p:cNvPr id="15364" name="Picture 12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WhiteMenCantJum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62600" y="3352800"/>
            <a:ext cx="2333625" cy="3505200"/>
          </a:xfrm>
        </p:spPr>
      </p:pic>
      <p:pic>
        <p:nvPicPr>
          <p:cNvPr id="15366" name="Picture 6" descr="capt_ddc012f8a619489ba4af57f9c425c721_changing_dixie_msjad10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950" y="0"/>
            <a:ext cx="2533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219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charRg st="219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charRg st="324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2530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48768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b="1" u="sng" smtClean="0"/>
              <a:t>Ethnicity &amp; Ethnocentrism</a:t>
            </a:r>
          </a:p>
          <a:p>
            <a:pPr eaLnBrk="1" hangingPunct="1">
              <a:buFontTx/>
              <a:buNone/>
            </a:pPr>
            <a:r>
              <a:rPr lang="en-US" sz="2600" b="1" smtClean="0">
                <a:solidFill>
                  <a:srgbClr val="FF0000"/>
                </a:solidFill>
              </a:rPr>
              <a:t> </a:t>
            </a:r>
            <a:r>
              <a:rPr lang="en-US" sz="1800" b="1" u="sng" smtClean="0">
                <a:solidFill>
                  <a:srgbClr val="FF0000"/>
                </a:solidFill>
              </a:rPr>
              <a:t>ethnicity</a:t>
            </a:r>
            <a:r>
              <a:rPr lang="en-US" sz="1800" b="1" smtClean="0">
                <a:solidFill>
                  <a:srgbClr val="FF0000"/>
                </a:solidFill>
              </a:rPr>
              <a:t> --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b="1" smtClean="0">
                <a:solidFill>
                  <a:srgbClr val="FF0000"/>
                </a:solidFill>
              </a:rPr>
              <a:t> the degree to which ethnic identity is held to be important by persons, groups, or societies</a:t>
            </a:r>
          </a:p>
          <a:p>
            <a:pPr marL="1143000" lvl="2" eaLnBrk="1" hangingPunct="1"/>
            <a:r>
              <a:rPr lang="en-US" sz="1800" b="1" smtClean="0"/>
              <a:t>it reflects the extent of belongingness to a particular group</a:t>
            </a:r>
          </a:p>
          <a:p>
            <a:pPr marL="1143000" lvl="2" eaLnBrk="1" hangingPunct="1"/>
            <a:r>
              <a:rPr lang="en-US" sz="1800" b="1" smtClean="0"/>
              <a:t>ethnic pride is in minority &amp; dominant groups</a:t>
            </a:r>
          </a:p>
          <a:p>
            <a:pPr lvl="1" eaLnBrk="1" hangingPunct="1"/>
            <a:endParaRPr lang="en-US" sz="1800" b="1" smtClean="0"/>
          </a:p>
          <a:p>
            <a:pPr eaLnBrk="1" hangingPunct="1"/>
            <a:r>
              <a:rPr lang="en-US" sz="2000" b="1" smtClean="0"/>
              <a:t>Examples?  Personal Examples?</a:t>
            </a:r>
          </a:p>
          <a:p>
            <a:pPr eaLnBrk="1" hangingPunct="1"/>
            <a:endParaRPr lang="en-US" sz="2000" b="1" smtClean="0"/>
          </a:p>
        </p:txBody>
      </p:sp>
      <p:pic>
        <p:nvPicPr>
          <p:cNvPr id="16389" name="Picture 15" descr="dal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57750"/>
            <a:ext cx="2886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9" descr="folkloric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057400"/>
            <a:ext cx="24384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1" descr="jun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629400" y="0"/>
            <a:ext cx="2514600" cy="2278063"/>
          </a:xfrm>
        </p:spPr>
      </p:pic>
      <p:pic>
        <p:nvPicPr>
          <p:cNvPr id="16392" name="Picture 5" descr="powwow20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705600" y="3886200"/>
            <a:ext cx="2438400" cy="1828800"/>
          </a:xfrm>
        </p:spPr>
      </p:pic>
    </p:spTree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57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charRg st="57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73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charRg st="73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331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Minority, Race, and Ethnicity</vt:lpstr>
      <vt:lpstr>PowerPoint Presentation</vt:lpstr>
      <vt:lpstr>PowerPoint Presentation</vt:lpstr>
      <vt:lpstr>Race --</vt:lpstr>
      <vt:lpstr>PowerPoint Presentation</vt:lpstr>
      <vt:lpstr>PowerPoint Presentation</vt:lpstr>
    </vt:vector>
  </TitlesOfParts>
  <Company>McKinney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mkhoury</dc:creator>
  <cp:lastModifiedBy>Justin Wisdom</cp:lastModifiedBy>
  <cp:revision>7</cp:revision>
  <dcterms:created xsi:type="dcterms:W3CDTF">2010-12-03T12:44:08Z</dcterms:created>
  <dcterms:modified xsi:type="dcterms:W3CDTF">2015-03-18T15:04:59Z</dcterms:modified>
</cp:coreProperties>
</file>